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notesMasterIdLst>
    <p:notesMasterId r:id="rId26"/>
  </p:notesMasterIdLst>
  <p:sldIdLst>
    <p:sldId id="350" r:id="rId2"/>
    <p:sldId id="355" r:id="rId3"/>
    <p:sldId id="357" r:id="rId4"/>
    <p:sldId id="257" r:id="rId5"/>
    <p:sldId id="262" r:id="rId6"/>
    <p:sldId id="259" r:id="rId7"/>
    <p:sldId id="260" r:id="rId8"/>
    <p:sldId id="261" r:id="rId9"/>
    <p:sldId id="264" r:id="rId10"/>
    <p:sldId id="265" r:id="rId11"/>
    <p:sldId id="267" r:id="rId12"/>
    <p:sldId id="268" r:id="rId13"/>
    <p:sldId id="269" r:id="rId14"/>
    <p:sldId id="270" r:id="rId15"/>
    <p:sldId id="271" r:id="rId16"/>
    <p:sldId id="272" r:id="rId17"/>
    <p:sldId id="274" r:id="rId18"/>
    <p:sldId id="275" r:id="rId19"/>
    <p:sldId id="276" r:id="rId20"/>
    <p:sldId id="356" r:id="rId21"/>
    <p:sldId id="278" r:id="rId22"/>
    <p:sldId id="280" r:id="rId23"/>
    <p:sldId id="281" r:id="rId24"/>
    <p:sldId id="282" r:id="rId25"/>
  </p:sldIdLst>
  <p:sldSz cx="14630400" cy="8229600"/>
  <p:notesSz cx="8229600" cy="14630400"/>
  <p:embeddedFontLst>
    <p:embeddedFont>
      <p:font typeface="Arial Narrow" panose="020B0606020202030204" pitchFamily="34" charset="0"/>
      <p:regular r:id="rId27"/>
      <p:bold r:id="rId28"/>
      <p:italic r:id="rId29"/>
      <p:boldItalic r:id="rId30"/>
    </p:embeddedFont>
    <p:embeddedFont>
      <p:font typeface="Calibri" panose="020F0502020204030204" pitchFamily="34" charset="0"/>
      <p:regular r:id="rId31"/>
      <p:bold r:id="rId32"/>
      <p:italic r:id="rId33"/>
      <p:boldItalic r:id="rId34"/>
    </p:embeddedFont>
    <p:embeddedFont>
      <p:font typeface="Calibri Light" panose="020F0302020204030204" pitchFamily="34" charset="0"/>
      <p:regular r:id="rId35"/>
      <p:italic r:id="rId36"/>
    </p:embeddedFont>
    <p:embeddedFont>
      <p:font typeface="DM Sans" panose="020B0604020202020204" charset="0"/>
      <p:regular r:id="rId37"/>
    </p:embeddedFont>
    <p:embeddedFont>
      <p:font typeface="One Little Font" panose="020B0604020202020204" charset="0"/>
      <p:regular r:id="rId38"/>
    </p:embeddedFont>
    <p:embeddedFont>
      <p:font typeface="Overpass Light" panose="020B0604020202020204" charset="0"/>
      <p:regular r:id="rId39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96" d="100"/>
          <a:sy n="96" d="100"/>
        </p:scale>
        <p:origin x="378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9" Type="http://schemas.openxmlformats.org/officeDocument/2006/relationships/font" Target="fonts/font13.fntdata"/><Relationship Id="rId21" Type="http://schemas.openxmlformats.org/officeDocument/2006/relationships/slide" Target="slides/slide20.xml"/><Relationship Id="rId34" Type="http://schemas.openxmlformats.org/officeDocument/2006/relationships/font" Target="fonts/font8.fntdata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3.fntdata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6.fntdata"/><Relationship Id="rId37" Type="http://schemas.openxmlformats.org/officeDocument/2006/relationships/font" Target="fonts/font11.fntdata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2.fntdata"/><Relationship Id="rId36" Type="http://schemas.openxmlformats.org/officeDocument/2006/relationships/font" Target="fonts/font10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1.fntdata"/><Relationship Id="rId30" Type="http://schemas.openxmlformats.org/officeDocument/2006/relationships/font" Target="fonts/font4.fntdata"/><Relationship Id="rId35" Type="http://schemas.openxmlformats.org/officeDocument/2006/relationships/font" Target="fonts/font9.fntdata"/><Relationship Id="rId43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7.fntdata"/><Relationship Id="rId38" Type="http://schemas.openxmlformats.org/officeDocument/2006/relationships/font" Target="fonts/font12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514840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7" name="Google Shape;637;g8bc00f6a12_0_17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38" name="Google Shape;638;g8bc00f6a12_0_17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2633458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277785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41507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lide 1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lide 2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lide 3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lide 4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lide 5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lide 6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lide 7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lide 8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1/3/2025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502521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DCC9197-249C-47D3-97F3-9A4B547590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365AED3-2FC8-4383-8C8A-30F8B25A50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4080BA5-2F7F-49AB-B5FD-E43136D510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1/3/2025</a:t>
            </a:fld>
            <a:endParaRPr lang="en-US" dirty="0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A9AE749-F184-4F43-B0E2-8A887396D0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196602E-9CF7-475D-90B4-092C2E44DB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20284839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DE1224-34E3-49E6-A62E-1A20B3EF19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E4CAEF56-574F-4392-9518-5A87B872E2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1/3/2025</a:t>
            </a:fld>
            <a:endParaRPr lang="en-US" dirty="0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784110E7-CE1D-4F97-8051-7EA143472D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0B96D766-7172-45E2-A7CA-979FD18D3C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5820911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sv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sv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13.png"/><Relationship Id="rId7" Type="http://schemas.openxmlformats.org/officeDocument/2006/relationships/image" Target="../media/image4.sv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Relationship Id="rId9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sv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svg"/><Relationship Id="rId3" Type="http://schemas.openxmlformats.org/officeDocument/2006/relationships/image" Target="../media/image24.pn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10" Type="http://schemas.openxmlformats.org/officeDocument/2006/relationships/image" Target="../media/image6.png"/><Relationship Id="rId4" Type="http://schemas.openxmlformats.org/officeDocument/2006/relationships/image" Target="../media/image25.png"/><Relationship Id="rId9" Type="http://schemas.openxmlformats.org/officeDocument/2006/relationships/image" Target="../media/image5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28.png"/><Relationship Id="rId7" Type="http://schemas.openxmlformats.org/officeDocument/2006/relationships/image" Target="../media/image4.sv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3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Relationship Id="rId9" Type="http://schemas.openxmlformats.org/officeDocument/2006/relationships/image" Target="../media/image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svg"/><Relationship Id="rId7" Type="http://schemas.openxmlformats.org/officeDocument/2006/relationships/image" Target="../media/image6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svg"/><Relationship Id="rId7" Type="http://schemas.openxmlformats.org/officeDocument/2006/relationships/image" Target="../media/image6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svg"/><Relationship Id="rId7" Type="http://schemas.openxmlformats.org/officeDocument/2006/relationships/image" Target="../media/image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38.svg"/><Relationship Id="rId7" Type="http://schemas.openxmlformats.org/officeDocument/2006/relationships/image" Target="../media/image4.sv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3.png"/><Relationship Id="rId5" Type="http://schemas.openxmlformats.org/officeDocument/2006/relationships/image" Target="../media/image40.svg"/><Relationship Id="rId4" Type="http://schemas.openxmlformats.org/officeDocument/2006/relationships/image" Target="../media/image39.png"/><Relationship Id="rId9" Type="http://schemas.openxmlformats.org/officeDocument/2006/relationships/image" Target="../media/image6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38.svg"/><Relationship Id="rId7" Type="http://schemas.openxmlformats.org/officeDocument/2006/relationships/image" Target="../media/image4.sv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3.png"/><Relationship Id="rId5" Type="http://schemas.openxmlformats.org/officeDocument/2006/relationships/image" Target="../media/image42.svg"/><Relationship Id="rId4" Type="http://schemas.openxmlformats.org/officeDocument/2006/relationships/image" Target="../media/image41.png"/><Relationship Id="rId9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65314"/>
            <a:ext cx="14630400" cy="1103086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1866" y="165400"/>
            <a:ext cx="2533477" cy="70330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57" y="141921"/>
            <a:ext cx="1799771" cy="7033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509486" y="2721429"/>
            <a:ext cx="12192000" cy="19916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114" b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uz-Latn-UZ" sz="4114" b="1" dirty="0">
                <a:latin typeface="Arial Narrow" panose="020B0606020202030204" pitchFamily="34" charset="0"/>
              </a:rPr>
              <a:t>1-mavzu. Kimyo darsiga tayyorgarlik ko‘rish va uni loyihalash</a:t>
            </a:r>
          </a:p>
          <a:p>
            <a:pPr algn="ctr"/>
            <a:r>
              <a:rPr lang="uz-Latn-UZ" sz="4114" b="1" dirty="0">
                <a:latin typeface="Arial Narrow" panose="020B0606020202030204" pitchFamily="34" charset="0"/>
              </a:rPr>
              <a:t>(</a:t>
            </a:r>
            <a:r>
              <a:rPr lang="uz-Latn-UZ" sz="4114" b="1" i="1" dirty="0">
                <a:latin typeface="Arial Narrow" panose="020B0606020202030204" pitchFamily="34" charset="0"/>
              </a:rPr>
              <a:t>2 soat amaliy mashgʻulot</a:t>
            </a:r>
            <a:r>
              <a:rPr lang="uz-Latn-UZ" sz="4114" b="1" dirty="0">
                <a:latin typeface="Arial Narrow" panose="020B0606020202030204" pitchFamily="34" charset="0"/>
              </a:rPr>
              <a:t>)</a:t>
            </a:r>
            <a:endParaRPr lang="ru-RU" sz="4114" b="1" dirty="0"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94652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0" name="Google Shape;640;p26"/>
          <p:cNvSpPr txBox="1">
            <a:spLocks noGrp="1"/>
          </p:cNvSpPr>
          <p:nvPr>
            <p:ph type="title"/>
          </p:nvPr>
        </p:nvSpPr>
        <p:spPr>
          <a:xfrm>
            <a:off x="1451429" y="1357690"/>
            <a:ext cx="11581163" cy="721545"/>
          </a:xfrm>
          <a:prstGeom prst="rect">
            <a:avLst/>
          </a:prstGeom>
        </p:spPr>
        <p:txBody>
          <a:bodyPr spcFirstLastPara="1" vert="horz" wrap="square" lIns="137089" tIns="137089" rIns="137089" bIns="137089" rtlCol="0" anchor="ctr" anchorCtr="0">
            <a:noAutofit/>
          </a:bodyPr>
          <a:lstStyle/>
          <a:p>
            <a:pPr algn="ctr"/>
            <a:r>
              <a:rPr lang="uz-Latn-UZ" sz="5029" b="1" dirty="0">
                <a:solidFill>
                  <a:srgbClr val="002060"/>
                </a:solidFill>
                <a:latin typeface="Arial Narrow" panose="020B0606020202030204" pitchFamily="34" charset="0"/>
              </a:rPr>
              <a:t>Reja:</a:t>
            </a:r>
          </a:p>
        </p:txBody>
      </p:sp>
      <p:grpSp>
        <p:nvGrpSpPr>
          <p:cNvPr id="641" name="Google Shape;641;p26"/>
          <p:cNvGrpSpPr/>
          <p:nvPr/>
        </p:nvGrpSpPr>
        <p:grpSpPr>
          <a:xfrm>
            <a:off x="7337171" y="2149253"/>
            <a:ext cx="6409723" cy="1990928"/>
            <a:chOff x="4741049" y="1456476"/>
            <a:chExt cx="3692676" cy="1132200"/>
          </a:xfrm>
        </p:grpSpPr>
        <p:sp>
          <p:nvSpPr>
            <p:cNvPr id="642" name="Google Shape;642;p26"/>
            <p:cNvSpPr/>
            <p:nvPr/>
          </p:nvSpPr>
          <p:spPr>
            <a:xfrm>
              <a:off x="5384225" y="1531938"/>
              <a:ext cx="3049500" cy="981300"/>
            </a:xfrm>
            <a:prstGeom prst="homePlate">
              <a:avLst>
                <a:gd name="adj" fmla="val 29403"/>
              </a:avLst>
            </a:prstGeom>
            <a:solidFill>
              <a:srgbClr val="FFFFFF"/>
            </a:solidFill>
            <a:ln w="38100" cap="flat" cmpd="sng">
              <a:solidFill>
                <a:schemeClr val="accent1">
                  <a:lumMod val="50000"/>
                </a:schemeClr>
              </a:solidFill>
              <a:prstDash val="dash"/>
              <a:round/>
              <a:headEnd type="none" w="sm" len="sm"/>
              <a:tailEnd type="none" w="sm" len="sm"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43" name="Google Shape;643;p26"/>
            <p:cNvSpPr/>
            <p:nvPr/>
          </p:nvSpPr>
          <p:spPr>
            <a:xfrm>
              <a:off x="4741049" y="1456476"/>
              <a:ext cx="1307100" cy="1132200"/>
            </a:xfrm>
            <a:prstGeom prst="hexagon">
              <a:avLst>
                <a:gd name="adj" fmla="val 28729"/>
                <a:gd name="vf" fmla="val 115470"/>
              </a:avLst>
            </a:prstGeom>
            <a:solidFill>
              <a:schemeClr val="accent1">
                <a:lumMod val="60000"/>
                <a:lumOff val="40000"/>
                <a:alpha val="58430"/>
              </a:schemeClr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44" name="Google Shape;644;p26"/>
            <p:cNvSpPr/>
            <p:nvPr/>
          </p:nvSpPr>
          <p:spPr>
            <a:xfrm>
              <a:off x="4914200" y="1606475"/>
              <a:ext cx="960900" cy="832200"/>
            </a:xfrm>
            <a:prstGeom prst="hexagon">
              <a:avLst>
                <a:gd name="adj" fmla="val 28729"/>
                <a:gd name="vf" fmla="val 115470"/>
              </a:avLst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45" name="Google Shape;645;p26"/>
            <p:cNvSpPr txBox="1"/>
            <p:nvPr/>
          </p:nvSpPr>
          <p:spPr>
            <a:xfrm>
              <a:off x="6048144" y="1581662"/>
              <a:ext cx="2079600" cy="86868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pPr algn="ctr"/>
              <a:r>
                <a:rPr lang="uz-Latn-UZ" sz="2133" b="1" dirty="0">
                  <a:latin typeface="Arial Narrow" panose="020B0606020202030204" pitchFamily="34" charset="0"/>
                </a:rPr>
                <a:t>Tadqiqotchilik ko‘nikmalarini rivojlantirish</a:t>
              </a:r>
              <a:endParaRPr sz="2133" b="1" dirty="0">
                <a:latin typeface="Arial Narrow" panose="020B0606020202030204" pitchFamily="34" charset="0"/>
                <a:sym typeface="Roboto"/>
              </a:endParaRPr>
            </a:p>
          </p:txBody>
        </p:sp>
      </p:grpSp>
      <p:grpSp>
        <p:nvGrpSpPr>
          <p:cNvPr id="647" name="Google Shape;647;p26"/>
          <p:cNvGrpSpPr/>
          <p:nvPr/>
        </p:nvGrpSpPr>
        <p:grpSpPr>
          <a:xfrm>
            <a:off x="7349820" y="4579258"/>
            <a:ext cx="6409723" cy="1990928"/>
            <a:chOff x="4741049" y="3077051"/>
            <a:chExt cx="3692676" cy="1132200"/>
          </a:xfrm>
        </p:grpSpPr>
        <p:sp>
          <p:nvSpPr>
            <p:cNvPr id="648" name="Google Shape;648;p26"/>
            <p:cNvSpPr/>
            <p:nvPr/>
          </p:nvSpPr>
          <p:spPr>
            <a:xfrm>
              <a:off x="5384225" y="3152513"/>
              <a:ext cx="3049500" cy="981300"/>
            </a:xfrm>
            <a:prstGeom prst="homePlate">
              <a:avLst>
                <a:gd name="adj" fmla="val 29403"/>
              </a:avLst>
            </a:prstGeom>
            <a:solidFill>
              <a:srgbClr val="FFFFFF"/>
            </a:solidFill>
            <a:ln w="38100" cap="flat" cmpd="sng">
              <a:solidFill>
                <a:schemeClr val="accent1">
                  <a:lumMod val="50000"/>
                </a:schemeClr>
              </a:solidFill>
              <a:prstDash val="dash"/>
              <a:round/>
              <a:headEnd type="none" w="sm" len="sm"/>
              <a:tailEnd type="none" w="sm" len="sm"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49" name="Google Shape;649;p26"/>
            <p:cNvSpPr/>
            <p:nvPr/>
          </p:nvSpPr>
          <p:spPr>
            <a:xfrm>
              <a:off x="4741049" y="3077051"/>
              <a:ext cx="1307100" cy="1132200"/>
            </a:xfrm>
            <a:prstGeom prst="hexagon">
              <a:avLst>
                <a:gd name="adj" fmla="val 28729"/>
                <a:gd name="vf" fmla="val 115470"/>
              </a:avLst>
            </a:prstGeom>
            <a:solidFill>
              <a:schemeClr val="accent1">
                <a:lumMod val="60000"/>
                <a:lumOff val="40000"/>
                <a:alpha val="58430"/>
              </a:schemeClr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50" name="Google Shape;650;p26"/>
            <p:cNvSpPr/>
            <p:nvPr/>
          </p:nvSpPr>
          <p:spPr>
            <a:xfrm>
              <a:off x="4914200" y="3227050"/>
              <a:ext cx="960900" cy="832200"/>
            </a:xfrm>
            <a:prstGeom prst="hexagon">
              <a:avLst>
                <a:gd name="adj" fmla="val 28729"/>
                <a:gd name="vf" fmla="val 115470"/>
              </a:avLst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51" name="Google Shape;651;p26"/>
            <p:cNvSpPr txBox="1"/>
            <p:nvPr/>
          </p:nvSpPr>
          <p:spPr>
            <a:xfrm>
              <a:off x="6048144" y="3227050"/>
              <a:ext cx="2079600" cy="84776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pPr algn="ctr"/>
              <a:r>
                <a:rPr lang="uz-Latn-UZ" sz="2133" b="1" dirty="0">
                  <a:latin typeface="Arial Narrow" panose="020B0606020202030204" pitchFamily="34" charset="0"/>
                </a:rPr>
                <a:t>Didaktik materiallardan samarali foydalanish</a:t>
              </a:r>
              <a:br>
                <a:rPr lang="en-US" sz="2133" b="1" dirty="0">
                  <a:latin typeface="Arial Narrow" panose="020B0606020202030204" pitchFamily="34" charset="0"/>
                </a:rPr>
              </a:br>
              <a:endParaRPr sz="2133" b="1" dirty="0">
                <a:latin typeface="Arial Narrow" panose="020B0606020202030204" pitchFamily="34" charset="0"/>
                <a:sym typeface="Roboto"/>
              </a:endParaRPr>
            </a:p>
          </p:txBody>
        </p:sp>
      </p:grpSp>
      <p:grpSp>
        <p:nvGrpSpPr>
          <p:cNvPr id="653" name="Google Shape;653;p26"/>
          <p:cNvGrpSpPr/>
          <p:nvPr/>
        </p:nvGrpSpPr>
        <p:grpSpPr>
          <a:xfrm>
            <a:off x="701083" y="2149253"/>
            <a:ext cx="6429250" cy="1990928"/>
            <a:chOff x="710274" y="1456476"/>
            <a:chExt cx="3703926" cy="1132200"/>
          </a:xfrm>
        </p:grpSpPr>
        <p:sp>
          <p:nvSpPr>
            <p:cNvPr id="654" name="Google Shape;654;p26"/>
            <p:cNvSpPr/>
            <p:nvPr/>
          </p:nvSpPr>
          <p:spPr>
            <a:xfrm>
              <a:off x="1364700" y="1531938"/>
              <a:ext cx="3049500" cy="981300"/>
            </a:xfrm>
            <a:prstGeom prst="homePlate">
              <a:avLst>
                <a:gd name="adj" fmla="val 29403"/>
              </a:avLst>
            </a:prstGeom>
            <a:noFill/>
            <a:ln w="38100" cap="flat" cmpd="sng">
              <a:solidFill>
                <a:schemeClr val="accent1">
                  <a:lumMod val="50000"/>
                </a:schemeClr>
              </a:solidFill>
              <a:prstDash val="dash"/>
              <a:round/>
              <a:headEnd type="none" w="sm" len="sm"/>
              <a:tailEnd type="none" w="sm" len="sm"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55" name="Google Shape;655;p26"/>
            <p:cNvSpPr/>
            <p:nvPr/>
          </p:nvSpPr>
          <p:spPr>
            <a:xfrm>
              <a:off x="710274" y="1456476"/>
              <a:ext cx="1307100" cy="1132200"/>
            </a:xfrm>
            <a:prstGeom prst="hexagon">
              <a:avLst>
                <a:gd name="adj" fmla="val 28729"/>
                <a:gd name="vf" fmla="val 115470"/>
              </a:avLst>
            </a:prstGeom>
            <a:solidFill>
              <a:schemeClr val="accent1">
                <a:lumMod val="60000"/>
                <a:lumOff val="40000"/>
                <a:alpha val="58660"/>
              </a:schemeClr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56" name="Google Shape;656;p26"/>
            <p:cNvSpPr/>
            <p:nvPr/>
          </p:nvSpPr>
          <p:spPr>
            <a:xfrm>
              <a:off x="883425" y="1606475"/>
              <a:ext cx="960900" cy="832200"/>
            </a:xfrm>
            <a:prstGeom prst="hexagon">
              <a:avLst>
                <a:gd name="adj" fmla="val 28729"/>
                <a:gd name="vf" fmla="val 115470"/>
              </a:avLst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57" name="Google Shape;657;p26"/>
            <p:cNvSpPr txBox="1"/>
            <p:nvPr/>
          </p:nvSpPr>
          <p:spPr>
            <a:xfrm>
              <a:off x="2017372" y="1531938"/>
              <a:ext cx="2190955" cy="91028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pPr algn="ctr"/>
              <a:r>
                <a:rPr lang="uz-Latn-UZ" sz="2133" b="1" dirty="0">
                  <a:latin typeface="Arial Narrow" panose="020B0606020202030204" pitchFamily="34" charset="0"/>
                </a:rPr>
                <a:t>Kimyo darslarini konstruktiv yondashuv asosida loyihalash</a:t>
              </a:r>
              <a:endParaRPr sz="2133" b="1" dirty="0">
                <a:latin typeface="Arial Narrow" panose="020B0606020202030204" pitchFamily="34" charset="0"/>
                <a:sym typeface="Roboto"/>
              </a:endParaRPr>
            </a:p>
          </p:txBody>
        </p:sp>
      </p:grpSp>
      <p:grpSp>
        <p:nvGrpSpPr>
          <p:cNvPr id="659" name="Google Shape;659;p26"/>
          <p:cNvGrpSpPr/>
          <p:nvPr/>
        </p:nvGrpSpPr>
        <p:grpSpPr>
          <a:xfrm>
            <a:off x="696686" y="4579258"/>
            <a:ext cx="6429526" cy="1990928"/>
            <a:chOff x="710274" y="3077051"/>
            <a:chExt cx="3704085" cy="1132200"/>
          </a:xfrm>
        </p:grpSpPr>
        <p:sp>
          <p:nvSpPr>
            <p:cNvPr id="660" name="Google Shape;660;p26"/>
            <p:cNvSpPr/>
            <p:nvPr/>
          </p:nvSpPr>
          <p:spPr>
            <a:xfrm>
              <a:off x="1364859" y="3152513"/>
              <a:ext cx="3049500" cy="981300"/>
            </a:xfrm>
            <a:prstGeom prst="homePlate">
              <a:avLst>
                <a:gd name="adj" fmla="val 29403"/>
              </a:avLst>
            </a:prstGeom>
            <a:solidFill>
              <a:srgbClr val="FFFFFF"/>
            </a:solidFill>
            <a:ln w="38100" cap="flat" cmpd="sng">
              <a:solidFill>
                <a:schemeClr val="accent1">
                  <a:lumMod val="50000"/>
                </a:schemeClr>
              </a:solidFill>
              <a:prstDash val="dash"/>
              <a:round/>
              <a:headEnd type="none" w="sm" len="sm"/>
              <a:tailEnd type="none" w="sm" len="sm"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61" name="Google Shape;661;p26"/>
            <p:cNvSpPr/>
            <p:nvPr/>
          </p:nvSpPr>
          <p:spPr>
            <a:xfrm>
              <a:off x="710274" y="3077051"/>
              <a:ext cx="1307100" cy="1132200"/>
            </a:xfrm>
            <a:prstGeom prst="hexagon">
              <a:avLst>
                <a:gd name="adj" fmla="val 28729"/>
                <a:gd name="vf" fmla="val 115470"/>
              </a:avLst>
            </a:prstGeom>
            <a:solidFill>
              <a:schemeClr val="accent1">
                <a:lumMod val="60000"/>
                <a:lumOff val="40000"/>
                <a:alpha val="58430"/>
              </a:schemeClr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62" name="Google Shape;662;p26"/>
            <p:cNvSpPr/>
            <p:nvPr/>
          </p:nvSpPr>
          <p:spPr>
            <a:xfrm>
              <a:off x="883425" y="3227050"/>
              <a:ext cx="960900" cy="832200"/>
            </a:xfrm>
            <a:prstGeom prst="hexagon">
              <a:avLst>
                <a:gd name="adj" fmla="val 28729"/>
                <a:gd name="vf" fmla="val 115470"/>
              </a:avLst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63" name="Google Shape;663;p26"/>
            <p:cNvSpPr txBox="1"/>
            <p:nvPr/>
          </p:nvSpPr>
          <p:spPr>
            <a:xfrm>
              <a:off x="2017372" y="3276343"/>
              <a:ext cx="2184089" cy="84753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pPr algn="ctr"/>
              <a:r>
                <a:rPr lang="uz-Latn-UZ" sz="2133" b="1" dirty="0">
                  <a:latin typeface="Arial Narrow" panose="020B0606020202030204" pitchFamily="34" charset="0"/>
                </a:rPr>
                <a:t>Kimyo darsi rejasini tuzish</a:t>
              </a:r>
              <a:endParaRPr sz="2133" b="1" dirty="0">
                <a:latin typeface="Arial Narrow" panose="020B0606020202030204" pitchFamily="34" charset="0"/>
                <a:sym typeface="Roboto"/>
              </a:endParaRPr>
            </a:p>
          </p:txBody>
        </p:sp>
      </p:grpSp>
      <p:grpSp>
        <p:nvGrpSpPr>
          <p:cNvPr id="669" name="Google Shape;669;p26"/>
          <p:cNvGrpSpPr/>
          <p:nvPr/>
        </p:nvGrpSpPr>
        <p:grpSpPr>
          <a:xfrm>
            <a:off x="1451428" y="5257567"/>
            <a:ext cx="706571" cy="715061"/>
            <a:chOff x="2497275" y="2744159"/>
            <a:chExt cx="370930" cy="370549"/>
          </a:xfrm>
        </p:grpSpPr>
        <p:sp>
          <p:nvSpPr>
            <p:cNvPr id="670" name="Google Shape;670;p26"/>
            <p:cNvSpPr/>
            <p:nvPr/>
          </p:nvSpPr>
          <p:spPr>
            <a:xfrm>
              <a:off x="2497275" y="2744159"/>
              <a:ext cx="284366" cy="284747"/>
            </a:xfrm>
            <a:custGeom>
              <a:avLst/>
              <a:gdLst/>
              <a:ahLst/>
              <a:cxnLst/>
              <a:rect l="l" t="t" r="r" b="b"/>
              <a:pathLst>
                <a:path w="8955" h="8967" extrusionOk="0">
                  <a:moveTo>
                    <a:pt x="4204" y="1"/>
                  </a:moveTo>
                  <a:cubicBezTo>
                    <a:pt x="3942" y="1"/>
                    <a:pt x="3704" y="203"/>
                    <a:pt x="3644" y="465"/>
                  </a:cubicBezTo>
                  <a:lnTo>
                    <a:pt x="3466" y="1334"/>
                  </a:lnTo>
                  <a:cubicBezTo>
                    <a:pt x="3287" y="1394"/>
                    <a:pt x="3108" y="1465"/>
                    <a:pt x="2942" y="1537"/>
                  </a:cubicBezTo>
                  <a:lnTo>
                    <a:pt x="2215" y="1048"/>
                  </a:lnTo>
                  <a:cubicBezTo>
                    <a:pt x="2120" y="983"/>
                    <a:pt x="2009" y="952"/>
                    <a:pt x="1899" y="952"/>
                  </a:cubicBezTo>
                  <a:cubicBezTo>
                    <a:pt x="1749" y="952"/>
                    <a:pt x="1599" y="1010"/>
                    <a:pt x="1489" y="1120"/>
                  </a:cubicBezTo>
                  <a:lnTo>
                    <a:pt x="1108" y="1489"/>
                  </a:lnTo>
                  <a:cubicBezTo>
                    <a:pt x="918" y="1691"/>
                    <a:pt x="894" y="1989"/>
                    <a:pt x="1037" y="2227"/>
                  </a:cubicBezTo>
                  <a:lnTo>
                    <a:pt x="1525" y="2953"/>
                  </a:lnTo>
                  <a:cubicBezTo>
                    <a:pt x="1441" y="3120"/>
                    <a:pt x="1370" y="3287"/>
                    <a:pt x="1322" y="3465"/>
                  </a:cubicBezTo>
                  <a:lnTo>
                    <a:pt x="453" y="3644"/>
                  </a:lnTo>
                  <a:cubicBezTo>
                    <a:pt x="191" y="3703"/>
                    <a:pt x="1" y="3930"/>
                    <a:pt x="1" y="4215"/>
                  </a:cubicBezTo>
                  <a:lnTo>
                    <a:pt x="1" y="4751"/>
                  </a:lnTo>
                  <a:cubicBezTo>
                    <a:pt x="1" y="5025"/>
                    <a:pt x="191" y="5251"/>
                    <a:pt x="453" y="5323"/>
                  </a:cubicBezTo>
                  <a:lnTo>
                    <a:pt x="1322" y="5501"/>
                  </a:lnTo>
                  <a:cubicBezTo>
                    <a:pt x="1382" y="5668"/>
                    <a:pt x="1453" y="5847"/>
                    <a:pt x="1525" y="6013"/>
                  </a:cubicBezTo>
                  <a:lnTo>
                    <a:pt x="1037" y="6740"/>
                  </a:lnTo>
                  <a:cubicBezTo>
                    <a:pt x="894" y="6966"/>
                    <a:pt x="918" y="7287"/>
                    <a:pt x="1108" y="7478"/>
                  </a:cubicBezTo>
                  <a:lnTo>
                    <a:pt x="1489" y="7847"/>
                  </a:lnTo>
                  <a:cubicBezTo>
                    <a:pt x="1599" y="7957"/>
                    <a:pt x="1745" y="8015"/>
                    <a:pt x="1894" y="8015"/>
                  </a:cubicBezTo>
                  <a:cubicBezTo>
                    <a:pt x="2003" y="8015"/>
                    <a:pt x="2115" y="7984"/>
                    <a:pt x="2215" y="7918"/>
                  </a:cubicBezTo>
                  <a:lnTo>
                    <a:pt x="2942" y="7430"/>
                  </a:lnTo>
                  <a:cubicBezTo>
                    <a:pt x="3108" y="7513"/>
                    <a:pt x="3287" y="7597"/>
                    <a:pt x="3466" y="7633"/>
                  </a:cubicBezTo>
                  <a:lnTo>
                    <a:pt x="3644" y="8502"/>
                  </a:lnTo>
                  <a:cubicBezTo>
                    <a:pt x="3704" y="8764"/>
                    <a:pt x="3930" y="8966"/>
                    <a:pt x="4204" y="8966"/>
                  </a:cubicBezTo>
                  <a:lnTo>
                    <a:pt x="4740" y="8966"/>
                  </a:lnTo>
                  <a:cubicBezTo>
                    <a:pt x="5013" y="8966"/>
                    <a:pt x="5251" y="8764"/>
                    <a:pt x="5311" y="8502"/>
                  </a:cubicBezTo>
                  <a:lnTo>
                    <a:pt x="5490" y="7633"/>
                  </a:lnTo>
                  <a:cubicBezTo>
                    <a:pt x="5621" y="7597"/>
                    <a:pt x="5775" y="7537"/>
                    <a:pt x="5906" y="7478"/>
                  </a:cubicBezTo>
                  <a:cubicBezTo>
                    <a:pt x="6002" y="7442"/>
                    <a:pt x="6037" y="7323"/>
                    <a:pt x="6002" y="7240"/>
                  </a:cubicBezTo>
                  <a:cubicBezTo>
                    <a:pt x="5966" y="7169"/>
                    <a:pt x="5898" y="7131"/>
                    <a:pt x="5831" y="7131"/>
                  </a:cubicBezTo>
                  <a:cubicBezTo>
                    <a:pt x="5808" y="7131"/>
                    <a:pt x="5785" y="7135"/>
                    <a:pt x="5763" y="7144"/>
                  </a:cubicBezTo>
                  <a:cubicBezTo>
                    <a:pt x="5609" y="7228"/>
                    <a:pt x="5466" y="7287"/>
                    <a:pt x="5299" y="7323"/>
                  </a:cubicBezTo>
                  <a:cubicBezTo>
                    <a:pt x="5240" y="7347"/>
                    <a:pt x="5180" y="7406"/>
                    <a:pt x="5168" y="7454"/>
                  </a:cubicBezTo>
                  <a:lnTo>
                    <a:pt x="4966" y="8430"/>
                  </a:lnTo>
                  <a:cubicBezTo>
                    <a:pt x="4954" y="8514"/>
                    <a:pt x="4870" y="8597"/>
                    <a:pt x="4763" y="8597"/>
                  </a:cubicBezTo>
                  <a:lnTo>
                    <a:pt x="4228" y="8597"/>
                  </a:lnTo>
                  <a:cubicBezTo>
                    <a:pt x="4120" y="8597"/>
                    <a:pt x="4049" y="8514"/>
                    <a:pt x="4013" y="8430"/>
                  </a:cubicBezTo>
                  <a:lnTo>
                    <a:pt x="3823" y="7454"/>
                  </a:lnTo>
                  <a:cubicBezTo>
                    <a:pt x="3811" y="7383"/>
                    <a:pt x="3763" y="7335"/>
                    <a:pt x="3692" y="7323"/>
                  </a:cubicBezTo>
                  <a:cubicBezTo>
                    <a:pt x="3466" y="7263"/>
                    <a:pt x="3239" y="7180"/>
                    <a:pt x="3049" y="7061"/>
                  </a:cubicBezTo>
                  <a:cubicBezTo>
                    <a:pt x="3019" y="7043"/>
                    <a:pt x="2986" y="7034"/>
                    <a:pt x="2954" y="7034"/>
                  </a:cubicBezTo>
                  <a:cubicBezTo>
                    <a:pt x="2921" y="7034"/>
                    <a:pt x="2888" y="7043"/>
                    <a:pt x="2858" y="7061"/>
                  </a:cubicBezTo>
                  <a:lnTo>
                    <a:pt x="2037" y="7609"/>
                  </a:lnTo>
                  <a:cubicBezTo>
                    <a:pt x="2006" y="7634"/>
                    <a:pt x="1966" y="7647"/>
                    <a:pt x="1926" y="7647"/>
                  </a:cubicBezTo>
                  <a:cubicBezTo>
                    <a:pt x="1874" y="7647"/>
                    <a:pt x="1821" y="7625"/>
                    <a:pt x="1787" y="7585"/>
                  </a:cubicBezTo>
                  <a:lnTo>
                    <a:pt x="1418" y="7204"/>
                  </a:lnTo>
                  <a:cubicBezTo>
                    <a:pt x="1334" y="7132"/>
                    <a:pt x="1334" y="7025"/>
                    <a:pt x="1382" y="6954"/>
                  </a:cubicBezTo>
                  <a:lnTo>
                    <a:pt x="1930" y="6132"/>
                  </a:lnTo>
                  <a:cubicBezTo>
                    <a:pt x="1977" y="6073"/>
                    <a:pt x="1977" y="6001"/>
                    <a:pt x="1930" y="5942"/>
                  </a:cubicBezTo>
                  <a:cubicBezTo>
                    <a:pt x="1811" y="5739"/>
                    <a:pt x="1727" y="5525"/>
                    <a:pt x="1668" y="5299"/>
                  </a:cubicBezTo>
                  <a:cubicBezTo>
                    <a:pt x="1656" y="5239"/>
                    <a:pt x="1596" y="5180"/>
                    <a:pt x="1537" y="5168"/>
                  </a:cubicBezTo>
                  <a:lnTo>
                    <a:pt x="560" y="4977"/>
                  </a:lnTo>
                  <a:cubicBezTo>
                    <a:pt x="477" y="4954"/>
                    <a:pt x="406" y="4870"/>
                    <a:pt x="406" y="4763"/>
                  </a:cubicBezTo>
                  <a:lnTo>
                    <a:pt x="406" y="4227"/>
                  </a:lnTo>
                  <a:cubicBezTo>
                    <a:pt x="406" y="4132"/>
                    <a:pt x="477" y="4049"/>
                    <a:pt x="560" y="4025"/>
                  </a:cubicBezTo>
                  <a:lnTo>
                    <a:pt x="1537" y="3834"/>
                  </a:lnTo>
                  <a:cubicBezTo>
                    <a:pt x="1608" y="3811"/>
                    <a:pt x="1656" y="3775"/>
                    <a:pt x="1668" y="3692"/>
                  </a:cubicBezTo>
                  <a:cubicBezTo>
                    <a:pt x="1727" y="3477"/>
                    <a:pt x="1811" y="3251"/>
                    <a:pt x="1930" y="3061"/>
                  </a:cubicBezTo>
                  <a:cubicBezTo>
                    <a:pt x="1965" y="3001"/>
                    <a:pt x="1965" y="2918"/>
                    <a:pt x="1930" y="2858"/>
                  </a:cubicBezTo>
                  <a:lnTo>
                    <a:pt x="1382" y="2049"/>
                  </a:lnTo>
                  <a:cubicBezTo>
                    <a:pt x="1322" y="1965"/>
                    <a:pt x="1334" y="1846"/>
                    <a:pt x="1418" y="1787"/>
                  </a:cubicBezTo>
                  <a:lnTo>
                    <a:pt x="1787" y="1417"/>
                  </a:lnTo>
                  <a:cubicBezTo>
                    <a:pt x="1826" y="1378"/>
                    <a:pt x="1876" y="1360"/>
                    <a:pt x="1925" y="1360"/>
                  </a:cubicBezTo>
                  <a:cubicBezTo>
                    <a:pt x="1965" y="1360"/>
                    <a:pt x="2005" y="1372"/>
                    <a:pt x="2037" y="1394"/>
                  </a:cubicBezTo>
                  <a:lnTo>
                    <a:pt x="2858" y="1941"/>
                  </a:lnTo>
                  <a:cubicBezTo>
                    <a:pt x="2888" y="1965"/>
                    <a:pt x="2921" y="1977"/>
                    <a:pt x="2954" y="1977"/>
                  </a:cubicBezTo>
                  <a:cubicBezTo>
                    <a:pt x="2986" y="1977"/>
                    <a:pt x="3019" y="1965"/>
                    <a:pt x="3049" y="1941"/>
                  </a:cubicBezTo>
                  <a:cubicBezTo>
                    <a:pt x="3263" y="1822"/>
                    <a:pt x="3466" y="1727"/>
                    <a:pt x="3692" y="1668"/>
                  </a:cubicBezTo>
                  <a:cubicBezTo>
                    <a:pt x="3751" y="1656"/>
                    <a:pt x="3811" y="1596"/>
                    <a:pt x="3823" y="1537"/>
                  </a:cubicBezTo>
                  <a:lnTo>
                    <a:pt x="4013" y="572"/>
                  </a:lnTo>
                  <a:cubicBezTo>
                    <a:pt x="4037" y="477"/>
                    <a:pt x="4120" y="405"/>
                    <a:pt x="4228" y="405"/>
                  </a:cubicBezTo>
                  <a:lnTo>
                    <a:pt x="4763" y="405"/>
                  </a:lnTo>
                  <a:cubicBezTo>
                    <a:pt x="4870" y="405"/>
                    <a:pt x="4942" y="477"/>
                    <a:pt x="4966" y="572"/>
                  </a:cubicBezTo>
                  <a:lnTo>
                    <a:pt x="5168" y="1537"/>
                  </a:lnTo>
                  <a:cubicBezTo>
                    <a:pt x="5180" y="1608"/>
                    <a:pt x="5216" y="1656"/>
                    <a:pt x="5299" y="1668"/>
                  </a:cubicBezTo>
                  <a:cubicBezTo>
                    <a:pt x="5513" y="1727"/>
                    <a:pt x="5740" y="1822"/>
                    <a:pt x="5930" y="1941"/>
                  </a:cubicBezTo>
                  <a:cubicBezTo>
                    <a:pt x="5960" y="1953"/>
                    <a:pt x="5996" y="1959"/>
                    <a:pt x="6031" y="1959"/>
                  </a:cubicBezTo>
                  <a:cubicBezTo>
                    <a:pt x="6067" y="1959"/>
                    <a:pt x="6103" y="1953"/>
                    <a:pt x="6133" y="1941"/>
                  </a:cubicBezTo>
                  <a:lnTo>
                    <a:pt x="6942" y="1394"/>
                  </a:lnTo>
                  <a:cubicBezTo>
                    <a:pt x="6978" y="1368"/>
                    <a:pt x="7021" y="1356"/>
                    <a:pt x="7063" y="1356"/>
                  </a:cubicBezTo>
                  <a:cubicBezTo>
                    <a:pt x="7117" y="1356"/>
                    <a:pt x="7170" y="1377"/>
                    <a:pt x="7204" y="1417"/>
                  </a:cubicBezTo>
                  <a:lnTo>
                    <a:pt x="7573" y="1787"/>
                  </a:lnTo>
                  <a:cubicBezTo>
                    <a:pt x="7645" y="1870"/>
                    <a:pt x="7645" y="1965"/>
                    <a:pt x="7597" y="2049"/>
                  </a:cubicBezTo>
                  <a:lnTo>
                    <a:pt x="7049" y="2858"/>
                  </a:lnTo>
                  <a:cubicBezTo>
                    <a:pt x="7002" y="2918"/>
                    <a:pt x="7002" y="2989"/>
                    <a:pt x="7049" y="3061"/>
                  </a:cubicBezTo>
                  <a:cubicBezTo>
                    <a:pt x="7168" y="3263"/>
                    <a:pt x="7264" y="3477"/>
                    <a:pt x="7323" y="3692"/>
                  </a:cubicBezTo>
                  <a:cubicBezTo>
                    <a:pt x="7335" y="3751"/>
                    <a:pt x="7395" y="3811"/>
                    <a:pt x="7454" y="3834"/>
                  </a:cubicBezTo>
                  <a:lnTo>
                    <a:pt x="8419" y="4025"/>
                  </a:lnTo>
                  <a:cubicBezTo>
                    <a:pt x="8514" y="4037"/>
                    <a:pt x="8585" y="4132"/>
                    <a:pt x="8585" y="4227"/>
                  </a:cubicBezTo>
                  <a:lnTo>
                    <a:pt x="8585" y="4763"/>
                  </a:lnTo>
                  <a:cubicBezTo>
                    <a:pt x="8585" y="4870"/>
                    <a:pt x="8514" y="4942"/>
                    <a:pt x="8419" y="4977"/>
                  </a:cubicBezTo>
                  <a:lnTo>
                    <a:pt x="7454" y="5168"/>
                  </a:lnTo>
                  <a:cubicBezTo>
                    <a:pt x="7383" y="5180"/>
                    <a:pt x="7335" y="5227"/>
                    <a:pt x="7323" y="5299"/>
                  </a:cubicBezTo>
                  <a:cubicBezTo>
                    <a:pt x="7276" y="5466"/>
                    <a:pt x="7216" y="5632"/>
                    <a:pt x="7145" y="5775"/>
                  </a:cubicBezTo>
                  <a:cubicBezTo>
                    <a:pt x="7097" y="5870"/>
                    <a:pt x="7145" y="5966"/>
                    <a:pt x="7228" y="6013"/>
                  </a:cubicBezTo>
                  <a:cubicBezTo>
                    <a:pt x="7254" y="6026"/>
                    <a:pt x="7280" y="6032"/>
                    <a:pt x="7305" y="6032"/>
                  </a:cubicBezTo>
                  <a:cubicBezTo>
                    <a:pt x="7372" y="6032"/>
                    <a:pt x="7431" y="5991"/>
                    <a:pt x="7466" y="5930"/>
                  </a:cubicBezTo>
                  <a:cubicBezTo>
                    <a:pt x="7526" y="5799"/>
                    <a:pt x="7585" y="5644"/>
                    <a:pt x="7633" y="5501"/>
                  </a:cubicBezTo>
                  <a:lnTo>
                    <a:pt x="8490" y="5323"/>
                  </a:lnTo>
                  <a:cubicBezTo>
                    <a:pt x="8764" y="5263"/>
                    <a:pt x="8954" y="5037"/>
                    <a:pt x="8954" y="4751"/>
                  </a:cubicBezTo>
                  <a:lnTo>
                    <a:pt x="8954" y="4215"/>
                  </a:lnTo>
                  <a:cubicBezTo>
                    <a:pt x="8954" y="3942"/>
                    <a:pt x="8764" y="3715"/>
                    <a:pt x="8490" y="3644"/>
                  </a:cubicBezTo>
                  <a:lnTo>
                    <a:pt x="7633" y="3465"/>
                  </a:lnTo>
                  <a:cubicBezTo>
                    <a:pt x="7573" y="3287"/>
                    <a:pt x="7502" y="3120"/>
                    <a:pt x="7418" y="2953"/>
                  </a:cubicBezTo>
                  <a:lnTo>
                    <a:pt x="7918" y="2227"/>
                  </a:lnTo>
                  <a:cubicBezTo>
                    <a:pt x="8061" y="2001"/>
                    <a:pt x="8038" y="1679"/>
                    <a:pt x="7835" y="1489"/>
                  </a:cubicBezTo>
                  <a:lnTo>
                    <a:pt x="7466" y="1120"/>
                  </a:lnTo>
                  <a:cubicBezTo>
                    <a:pt x="7356" y="1010"/>
                    <a:pt x="7211" y="952"/>
                    <a:pt x="7061" y="952"/>
                  </a:cubicBezTo>
                  <a:cubicBezTo>
                    <a:pt x="6952" y="952"/>
                    <a:pt x="6840" y="983"/>
                    <a:pt x="6740" y="1048"/>
                  </a:cubicBezTo>
                  <a:lnTo>
                    <a:pt x="6013" y="1537"/>
                  </a:lnTo>
                  <a:cubicBezTo>
                    <a:pt x="5847" y="1453"/>
                    <a:pt x="5668" y="1370"/>
                    <a:pt x="5490" y="1334"/>
                  </a:cubicBezTo>
                  <a:lnTo>
                    <a:pt x="5311" y="465"/>
                  </a:lnTo>
                  <a:cubicBezTo>
                    <a:pt x="5251" y="203"/>
                    <a:pt x="5025" y="1"/>
                    <a:pt x="474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71" name="Google Shape;671;p26"/>
            <p:cNvSpPr/>
            <p:nvPr/>
          </p:nvSpPr>
          <p:spPr>
            <a:xfrm>
              <a:off x="2592191" y="2821673"/>
              <a:ext cx="113461" cy="98345"/>
            </a:xfrm>
            <a:custGeom>
              <a:avLst/>
              <a:gdLst/>
              <a:ahLst/>
              <a:cxnLst/>
              <a:rect l="l" t="t" r="r" b="b"/>
              <a:pathLst>
                <a:path w="3573" h="3097" extrusionOk="0">
                  <a:moveTo>
                    <a:pt x="1524" y="0"/>
                  </a:moveTo>
                  <a:cubicBezTo>
                    <a:pt x="989" y="0"/>
                    <a:pt x="465" y="215"/>
                    <a:pt x="72" y="584"/>
                  </a:cubicBezTo>
                  <a:cubicBezTo>
                    <a:pt x="0" y="655"/>
                    <a:pt x="0" y="774"/>
                    <a:pt x="72" y="834"/>
                  </a:cubicBezTo>
                  <a:cubicBezTo>
                    <a:pt x="113" y="876"/>
                    <a:pt x="164" y="896"/>
                    <a:pt x="212" y="896"/>
                  </a:cubicBezTo>
                  <a:cubicBezTo>
                    <a:pt x="259" y="896"/>
                    <a:pt x="304" y="876"/>
                    <a:pt x="334" y="834"/>
                  </a:cubicBezTo>
                  <a:cubicBezTo>
                    <a:pt x="643" y="524"/>
                    <a:pt x="1072" y="358"/>
                    <a:pt x="1500" y="358"/>
                  </a:cubicBezTo>
                  <a:cubicBezTo>
                    <a:pt x="2441" y="358"/>
                    <a:pt x="3203" y="1120"/>
                    <a:pt x="3203" y="2060"/>
                  </a:cubicBezTo>
                  <a:cubicBezTo>
                    <a:pt x="3203" y="2322"/>
                    <a:pt x="3144" y="2596"/>
                    <a:pt x="3024" y="2834"/>
                  </a:cubicBezTo>
                  <a:cubicBezTo>
                    <a:pt x="2965" y="2941"/>
                    <a:pt x="3013" y="3037"/>
                    <a:pt x="3096" y="3084"/>
                  </a:cubicBezTo>
                  <a:cubicBezTo>
                    <a:pt x="3132" y="3096"/>
                    <a:pt x="3155" y="3096"/>
                    <a:pt x="3191" y="3096"/>
                  </a:cubicBezTo>
                  <a:cubicBezTo>
                    <a:pt x="3251" y="3096"/>
                    <a:pt x="3322" y="3072"/>
                    <a:pt x="3346" y="3001"/>
                  </a:cubicBezTo>
                  <a:cubicBezTo>
                    <a:pt x="3501" y="2715"/>
                    <a:pt x="3572" y="2382"/>
                    <a:pt x="3572" y="2060"/>
                  </a:cubicBezTo>
                  <a:cubicBezTo>
                    <a:pt x="3572" y="929"/>
                    <a:pt x="2655" y="0"/>
                    <a:pt x="152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72" name="Google Shape;672;p26"/>
            <p:cNvSpPr/>
            <p:nvPr/>
          </p:nvSpPr>
          <p:spPr>
            <a:xfrm>
              <a:off x="2574408" y="2862129"/>
              <a:ext cx="106665" cy="90756"/>
            </a:xfrm>
            <a:custGeom>
              <a:avLst/>
              <a:gdLst/>
              <a:ahLst/>
              <a:cxnLst/>
              <a:rect l="l" t="t" r="r" b="b"/>
              <a:pathLst>
                <a:path w="3359" h="2858" extrusionOk="0">
                  <a:moveTo>
                    <a:pt x="294" y="1"/>
                  </a:moveTo>
                  <a:cubicBezTo>
                    <a:pt x="218" y="1"/>
                    <a:pt x="145" y="48"/>
                    <a:pt x="108" y="131"/>
                  </a:cubicBezTo>
                  <a:cubicBezTo>
                    <a:pt x="36" y="334"/>
                    <a:pt x="1" y="572"/>
                    <a:pt x="1" y="798"/>
                  </a:cubicBezTo>
                  <a:cubicBezTo>
                    <a:pt x="1" y="1929"/>
                    <a:pt x="917" y="2858"/>
                    <a:pt x="2049" y="2858"/>
                  </a:cubicBezTo>
                  <a:cubicBezTo>
                    <a:pt x="2477" y="2858"/>
                    <a:pt x="2894" y="2715"/>
                    <a:pt x="3251" y="2465"/>
                  </a:cubicBezTo>
                  <a:cubicBezTo>
                    <a:pt x="3346" y="2405"/>
                    <a:pt x="3358" y="2286"/>
                    <a:pt x="3299" y="2215"/>
                  </a:cubicBezTo>
                  <a:cubicBezTo>
                    <a:pt x="3263" y="2158"/>
                    <a:pt x="3206" y="2131"/>
                    <a:pt x="3151" y="2131"/>
                  </a:cubicBezTo>
                  <a:cubicBezTo>
                    <a:pt x="3114" y="2131"/>
                    <a:pt x="3077" y="2143"/>
                    <a:pt x="3049" y="2167"/>
                  </a:cubicBezTo>
                  <a:cubicBezTo>
                    <a:pt x="2763" y="2382"/>
                    <a:pt x="2406" y="2501"/>
                    <a:pt x="2049" y="2501"/>
                  </a:cubicBezTo>
                  <a:cubicBezTo>
                    <a:pt x="1108" y="2501"/>
                    <a:pt x="346" y="1739"/>
                    <a:pt x="346" y="798"/>
                  </a:cubicBezTo>
                  <a:cubicBezTo>
                    <a:pt x="346" y="608"/>
                    <a:pt x="382" y="429"/>
                    <a:pt x="441" y="250"/>
                  </a:cubicBezTo>
                  <a:cubicBezTo>
                    <a:pt x="501" y="143"/>
                    <a:pt x="441" y="36"/>
                    <a:pt x="358" y="12"/>
                  </a:cubicBezTo>
                  <a:cubicBezTo>
                    <a:pt x="337" y="4"/>
                    <a:pt x="315" y="1"/>
                    <a:pt x="29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73" name="Google Shape;673;p26"/>
            <p:cNvSpPr/>
            <p:nvPr/>
          </p:nvSpPr>
          <p:spPr>
            <a:xfrm>
              <a:off x="2676881" y="2923385"/>
              <a:ext cx="191324" cy="191324"/>
            </a:xfrm>
            <a:custGeom>
              <a:avLst/>
              <a:gdLst/>
              <a:ahLst/>
              <a:cxnLst/>
              <a:rect l="l" t="t" r="r" b="b"/>
              <a:pathLst>
                <a:path w="6025" h="6025" extrusionOk="0">
                  <a:moveTo>
                    <a:pt x="2810" y="0"/>
                  </a:moveTo>
                  <a:cubicBezTo>
                    <a:pt x="2608" y="0"/>
                    <a:pt x="2429" y="155"/>
                    <a:pt x="2382" y="357"/>
                  </a:cubicBezTo>
                  <a:lnTo>
                    <a:pt x="2274" y="893"/>
                  </a:lnTo>
                  <a:cubicBezTo>
                    <a:pt x="2191" y="929"/>
                    <a:pt x="2084" y="965"/>
                    <a:pt x="1989" y="1012"/>
                  </a:cubicBezTo>
                  <a:lnTo>
                    <a:pt x="1548" y="715"/>
                  </a:lnTo>
                  <a:cubicBezTo>
                    <a:pt x="1475" y="666"/>
                    <a:pt x="1393" y="643"/>
                    <a:pt x="1313" y="643"/>
                  </a:cubicBezTo>
                  <a:cubicBezTo>
                    <a:pt x="1198" y="643"/>
                    <a:pt x="1085" y="690"/>
                    <a:pt x="1000" y="774"/>
                  </a:cubicBezTo>
                  <a:lnTo>
                    <a:pt x="738" y="1024"/>
                  </a:lnTo>
                  <a:cubicBezTo>
                    <a:pt x="596" y="1179"/>
                    <a:pt x="572" y="1417"/>
                    <a:pt x="679" y="1584"/>
                  </a:cubicBezTo>
                  <a:lnTo>
                    <a:pt x="977" y="2024"/>
                  </a:lnTo>
                  <a:cubicBezTo>
                    <a:pt x="917" y="2143"/>
                    <a:pt x="858" y="2274"/>
                    <a:pt x="834" y="2417"/>
                  </a:cubicBezTo>
                  <a:cubicBezTo>
                    <a:pt x="798" y="2512"/>
                    <a:pt x="858" y="2608"/>
                    <a:pt x="965" y="2631"/>
                  </a:cubicBezTo>
                  <a:cubicBezTo>
                    <a:pt x="986" y="2639"/>
                    <a:pt x="1006" y="2642"/>
                    <a:pt x="1025" y="2642"/>
                  </a:cubicBezTo>
                  <a:cubicBezTo>
                    <a:pt x="1103" y="2642"/>
                    <a:pt x="1162" y="2587"/>
                    <a:pt x="1191" y="2501"/>
                  </a:cubicBezTo>
                  <a:cubicBezTo>
                    <a:pt x="1227" y="2358"/>
                    <a:pt x="1298" y="2215"/>
                    <a:pt x="1346" y="2096"/>
                  </a:cubicBezTo>
                  <a:cubicBezTo>
                    <a:pt x="1381" y="2036"/>
                    <a:pt x="1381" y="1965"/>
                    <a:pt x="1346" y="1905"/>
                  </a:cubicBezTo>
                  <a:lnTo>
                    <a:pt x="1000" y="1369"/>
                  </a:lnTo>
                  <a:cubicBezTo>
                    <a:pt x="977" y="1346"/>
                    <a:pt x="977" y="1310"/>
                    <a:pt x="1012" y="1286"/>
                  </a:cubicBezTo>
                  <a:lnTo>
                    <a:pt x="1262" y="1024"/>
                  </a:lnTo>
                  <a:cubicBezTo>
                    <a:pt x="1283" y="1010"/>
                    <a:pt x="1300" y="1004"/>
                    <a:pt x="1318" y="1004"/>
                  </a:cubicBezTo>
                  <a:cubicBezTo>
                    <a:pt x="1330" y="1004"/>
                    <a:pt x="1343" y="1007"/>
                    <a:pt x="1358" y="1012"/>
                  </a:cubicBezTo>
                  <a:lnTo>
                    <a:pt x="1893" y="1369"/>
                  </a:lnTo>
                  <a:cubicBezTo>
                    <a:pt x="1923" y="1393"/>
                    <a:pt x="1956" y="1405"/>
                    <a:pt x="1989" y="1405"/>
                  </a:cubicBezTo>
                  <a:cubicBezTo>
                    <a:pt x="2021" y="1405"/>
                    <a:pt x="2054" y="1393"/>
                    <a:pt x="2084" y="1369"/>
                  </a:cubicBezTo>
                  <a:cubicBezTo>
                    <a:pt x="2215" y="1298"/>
                    <a:pt x="2346" y="1238"/>
                    <a:pt x="2489" y="1203"/>
                  </a:cubicBezTo>
                  <a:cubicBezTo>
                    <a:pt x="2548" y="1191"/>
                    <a:pt x="2608" y="1131"/>
                    <a:pt x="2620" y="1072"/>
                  </a:cubicBezTo>
                  <a:lnTo>
                    <a:pt x="2751" y="429"/>
                  </a:lnTo>
                  <a:cubicBezTo>
                    <a:pt x="2751" y="405"/>
                    <a:pt x="2786" y="369"/>
                    <a:pt x="2822" y="369"/>
                  </a:cubicBezTo>
                  <a:lnTo>
                    <a:pt x="3167" y="369"/>
                  </a:lnTo>
                  <a:cubicBezTo>
                    <a:pt x="3203" y="369"/>
                    <a:pt x="3227" y="405"/>
                    <a:pt x="3239" y="429"/>
                  </a:cubicBezTo>
                  <a:lnTo>
                    <a:pt x="3382" y="1072"/>
                  </a:lnTo>
                  <a:cubicBezTo>
                    <a:pt x="3394" y="1143"/>
                    <a:pt x="3429" y="1191"/>
                    <a:pt x="3513" y="1203"/>
                  </a:cubicBezTo>
                  <a:cubicBezTo>
                    <a:pt x="3656" y="1250"/>
                    <a:pt x="3786" y="1310"/>
                    <a:pt x="3917" y="1369"/>
                  </a:cubicBezTo>
                  <a:cubicBezTo>
                    <a:pt x="3947" y="1387"/>
                    <a:pt x="3980" y="1396"/>
                    <a:pt x="4013" y="1396"/>
                  </a:cubicBezTo>
                  <a:cubicBezTo>
                    <a:pt x="4045" y="1396"/>
                    <a:pt x="4078" y="1387"/>
                    <a:pt x="4108" y="1369"/>
                  </a:cubicBezTo>
                  <a:lnTo>
                    <a:pt x="4644" y="1012"/>
                  </a:lnTo>
                  <a:cubicBezTo>
                    <a:pt x="4654" y="1007"/>
                    <a:pt x="4665" y="1004"/>
                    <a:pt x="4678" y="1004"/>
                  </a:cubicBezTo>
                  <a:cubicBezTo>
                    <a:pt x="4695" y="1004"/>
                    <a:pt x="4713" y="1010"/>
                    <a:pt x="4727" y="1024"/>
                  </a:cubicBezTo>
                  <a:lnTo>
                    <a:pt x="4989" y="1286"/>
                  </a:lnTo>
                  <a:cubicBezTo>
                    <a:pt x="5013" y="1310"/>
                    <a:pt x="5013" y="1346"/>
                    <a:pt x="5001" y="1369"/>
                  </a:cubicBezTo>
                  <a:lnTo>
                    <a:pt x="4644" y="1905"/>
                  </a:lnTo>
                  <a:cubicBezTo>
                    <a:pt x="4596" y="1965"/>
                    <a:pt x="4596" y="2036"/>
                    <a:pt x="4644" y="2096"/>
                  </a:cubicBezTo>
                  <a:cubicBezTo>
                    <a:pt x="4715" y="2239"/>
                    <a:pt x="4775" y="2370"/>
                    <a:pt x="4810" y="2501"/>
                  </a:cubicBezTo>
                  <a:cubicBezTo>
                    <a:pt x="4822" y="2560"/>
                    <a:pt x="4882" y="2620"/>
                    <a:pt x="4941" y="2631"/>
                  </a:cubicBezTo>
                  <a:lnTo>
                    <a:pt x="5584" y="2774"/>
                  </a:lnTo>
                  <a:cubicBezTo>
                    <a:pt x="5608" y="2774"/>
                    <a:pt x="5644" y="2798"/>
                    <a:pt x="5644" y="2846"/>
                  </a:cubicBezTo>
                  <a:lnTo>
                    <a:pt x="5644" y="3191"/>
                  </a:lnTo>
                  <a:cubicBezTo>
                    <a:pt x="5644" y="3215"/>
                    <a:pt x="5608" y="3251"/>
                    <a:pt x="5584" y="3263"/>
                  </a:cubicBezTo>
                  <a:lnTo>
                    <a:pt x="4941" y="3393"/>
                  </a:lnTo>
                  <a:cubicBezTo>
                    <a:pt x="4870" y="3405"/>
                    <a:pt x="4822" y="3453"/>
                    <a:pt x="4810" y="3524"/>
                  </a:cubicBezTo>
                  <a:cubicBezTo>
                    <a:pt x="4763" y="3679"/>
                    <a:pt x="4703" y="3810"/>
                    <a:pt x="4644" y="3929"/>
                  </a:cubicBezTo>
                  <a:cubicBezTo>
                    <a:pt x="4608" y="3989"/>
                    <a:pt x="4608" y="4060"/>
                    <a:pt x="4644" y="4120"/>
                  </a:cubicBezTo>
                  <a:lnTo>
                    <a:pt x="5001" y="4656"/>
                  </a:lnTo>
                  <a:cubicBezTo>
                    <a:pt x="5013" y="4691"/>
                    <a:pt x="5013" y="4715"/>
                    <a:pt x="4989" y="4751"/>
                  </a:cubicBezTo>
                  <a:lnTo>
                    <a:pt x="4727" y="5001"/>
                  </a:lnTo>
                  <a:cubicBezTo>
                    <a:pt x="4714" y="5020"/>
                    <a:pt x="4697" y="5029"/>
                    <a:pt x="4681" y="5029"/>
                  </a:cubicBezTo>
                  <a:cubicBezTo>
                    <a:pt x="4668" y="5029"/>
                    <a:pt x="4654" y="5023"/>
                    <a:pt x="4644" y="5013"/>
                  </a:cubicBezTo>
                  <a:lnTo>
                    <a:pt x="4108" y="4656"/>
                  </a:lnTo>
                  <a:cubicBezTo>
                    <a:pt x="4078" y="4638"/>
                    <a:pt x="4045" y="4629"/>
                    <a:pt x="4013" y="4629"/>
                  </a:cubicBezTo>
                  <a:cubicBezTo>
                    <a:pt x="3980" y="4629"/>
                    <a:pt x="3947" y="4638"/>
                    <a:pt x="3917" y="4656"/>
                  </a:cubicBezTo>
                  <a:cubicBezTo>
                    <a:pt x="3775" y="4739"/>
                    <a:pt x="3644" y="4798"/>
                    <a:pt x="3513" y="4822"/>
                  </a:cubicBezTo>
                  <a:cubicBezTo>
                    <a:pt x="3453" y="4834"/>
                    <a:pt x="3394" y="4894"/>
                    <a:pt x="3382" y="4953"/>
                  </a:cubicBezTo>
                  <a:lnTo>
                    <a:pt x="3239" y="5596"/>
                  </a:lnTo>
                  <a:cubicBezTo>
                    <a:pt x="3239" y="5632"/>
                    <a:pt x="3215" y="5656"/>
                    <a:pt x="3167" y="5656"/>
                  </a:cubicBezTo>
                  <a:lnTo>
                    <a:pt x="2822" y="5656"/>
                  </a:lnTo>
                  <a:cubicBezTo>
                    <a:pt x="2798" y="5656"/>
                    <a:pt x="2763" y="5632"/>
                    <a:pt x="2751" y="5596"/>
                  </a:cubicBezTo>
                  <a:lnTo>
                    <a:pt x="2620" y="4953"/>
                  </a:lnTo>
                  <a:cubicBezTo>
                    <a:pt x="2608" y="4882"/>
                    <a:pt x="2560" y="4834"/>
                    <a:pt x="2489" y="4822"/>
                  </a:cubicBezTo>
                  <a:cubicBezTo>
                    <a:pt x="2334" y="4775"/>
                    <a:pt x="2203" y="4715"/>
                    <a:pt x="2084" y="4656"/>
                  </a:cubicBezTo>
                  <a:cubicBezTo>
                    <a:pt x="2054" y="4644"/>
                    <a:pt x="2021" y="4638"/>
                    <a:pt x="1989" y="4638"/>
                  </a:cubicBezTo>
                  <a:cubicBezTo>
                    <a:pt x="1956" y="4638"/>
                    <a:pt x="1923" y="4644"/>
                    <a:pt x="1893" y="4656"/>
                  </a:cubicBezTo>
                  <a:lnTo>
                    <a:pt x="1358" y="5013"/>
                  </a:lnTo>
                  <a:cubicBezTo>
                    <a:pt x="1342" y="5023"/>
                    <a:pt x="1328" y="5029"/>
                    <a:pt x="1314" y="5029"/>
                  </a:cubicBezTo>
                  <a:cubicBezTo>
                    <a:pt x="1298" y="5029"/>
                    <a:pt x="1282" y="5020"/>
                    <a:pt x="1262" y="5001"/>
                  </a:cubicBezTo>
                  <a:lnTo>
                    <a:pt x="1012" y="4751"/>
                  </a:lnTo>
                  <a:cubicBezTo>
                    <a:pt x="977" y="4715"/>
                    <a:pt x="977" y="4691"/>
                    <a:pt x="1000" y="4656"/>
                  </a:cubicBezTo>
                  <a:lnTo>
                    <a:pt x="1346" y="4120"/>
                  </a:lnTo>
                  <a:cubicBezTo>
                    <a:pt x="1393" y="4060"/>
                    <a:pt x="1393" y="3989"/>
                    <a:pt x="1346" y="3929"/>
                  </a:cubicBezTo>
                  <a:cubicBezTo>
                    <a:pt x="1274" y="3798"/>
                    <a:pt x="1215" y="3667"/>
                    <a:pt x="1191" y="3524"/>
                  </a:cubicBezTo>
                  <a:cubicBezTo>
                    <a:pt x="1167" y="3465"/>
                    <a:pt x="1108" y="3405"/>
                    <a:pt x="1048" y="3393"/>
                  </a:cubicBezTo>
                  <a:lnTo>
                    <a:pt x="417" y="3263"/>
                  </a:lnTo>
                  <a:cubicBezTo>
                    <a:pt x="381" y="3263"/>
                    <a:pt x="357" y="3227"/>
                    <a:pt x="357" y="3191"/>
                  </a:cubicBezTo>
                  <a:lnTo>
                    <a:pt x="357" y="2846"/>
                  </a:lnTo>
                  <a:cubicBezTo>
                    <a:pt x="357" y="2810"/>
                    <a:pt x="381" y="2786"/>
                    <a:pt x="417" y="2774"/>
                  </a:cubicBezTo>
                  <a:lnTo>
                    <a:pt x="453" y="2751"/>
                  </a:lnTo>
                  <a:cubicBezTo>
                    <a:pt x="560" y="2739"/>
                    <a:pt x="619" y="2631"/>
                    <a:pt x="608" y="2548"/>
                  </a:cubicBezTo>
                  <a:cubicBezTo>
                    <a:pt x="597" y="2450"/>
                    <a:pt x="506" y="2392"/>
                    <a:pt x="427" y="2392"/>
                  </a:cubicBezTo>
                  <a:cubicBezTo>
                    <a:pt x="419" y="2392"/>
                    <a:pt x="412" y="2392"/>
                    <a:pt x="405" y="2393"/>
                  </a:cubicBezTo>
                  <a:lnTo>
                    <a:pt x="357" y="2417"/>
                  </a:lnTo>
                  <a:cubicBezTo>
                    <a:pt x="143" y="2453"/>
                    <a:pt x="0" y="2631"/>
                    <a:pt x="0" y="2846"/>
                  </a:cubicBezTo>
                  <a:lnTo>
                    <a:pt x="0" y="3191"/>
                  </a:lnTo>
                  <a:cubicBezTo>
                    <a:pt x="0" y="3393"/>
                    <a:pt x="143" y="3572"/>
                    <a:pt x="357" y="3620"/>
                  </a:cubicBezTo>
                  <a:lnTo>
                    <a:pt x="893" y="3727"/>
                  </a:lnTo>
                  <a:cubicBezTo>
                    <a:pt x="917" y="3810"/>
                    <a:pt x="965" y="3917"/>
                    <a:pt x="1012" y="4001"/>
                  </a:cubicBezTo>
                  <a:lnTo>
                    <a:pt x="715" y="4453"/>
                  </a:lnTo>
                  <a:cubicBezTo>
                    <a:pt x="596" y="4632"/>
                    <a:pt x="619" y="4858"/>
                    <a:pt x="774" y="5001"/>
                  </a:cubicBezTo>
                  <a:lnTo>
                    <a:pt x="1024" y="5251"/>
                  </a:lnTo>
                  <a:cubicBezTo>
                    <a:pt x="1112" y="5339"/>
                    <a:pt x="1227" y="5381"/>
                    <a:pt x="1338" y="5381"/>
                  </a:cubicBezTo>
                  <a:cubicBezTo>
                    <a:pt x="1423" y="5381"/>
                    <a:pt x="1505" y="5357"/>
                    <a:pt x="1572" y="5310"/>
                  </a:cubicBezTo>
                  <a:lnTo>
                    <a:pt x="2024" y="5013"/>
                  </a:lnTo>
                  <a:cubicBezTo>
                    <a:pt x="2108" y="5060"/>
                    <a:pt x="2203" y="5108"/>
                    <a:pt x="2310" y="5132"/>
                  </a:cubicBezTo>
                  <a:lnTo>
                    <a:pt x="2405" y="5668"/>
                  </a:lnTo>
                  <a:cubicBezTo>
                    <a:pt x="2453" y="5882"/>
                    <a:pt x="2632" y="6025"/>
                    <a:pt x="2846" y="6025"/>
                  </a:cubicBezTo>
                  <a:lnTo>
                    <a:pt x="3179" y="6025"/>
                  </a:lnTo>
                  <a:cubicBezTo>
                    <a:pt x="3394" y="6025"/>
                    <a:pt x="3572" y="5882"/>
                    <a:pt x="3620" y="5668"/>
                  </a:cubicBezTo>
                  <a:lnTo>
                    <a:pt x="3715" y="5132"/>
                  </a:lnTo>
                  <a:cubicBezTo>
                    <a:pt x="3810" y="5108"/>
                    <a:pt x="3917" y="5060"/>
                    <a:pt x="4001" y="5013"/>
                  </a:cubicBezTo>
                  <a:lnTo>
                    <a:pt x="4453" y="5310"/>
                  </a:lnTo>
                  <a:cubicBezTo>
                    <a:pt x="4529" y="5361"/>
                    <a:pt x="4611" y="5386"/>
                    <a:pt x="4692" y="5386"/>
                  </a:cubicBezTo>
                  <a:cubicBezTo>
                    <a:pt x="4803" y="5386"/>
                    <a:pt x="4912" y="5340"/>
                    <a:pt x="5001" y="5251"/>
                  </a:cubicBezTo>
                  <a:lnTo>
                    <a:pt x="5251" y="5001"/>
                  </a:lnTo>
                  <a:cubicBezTo>
                    <a:pt x="5406" y="4858"/>
                    <a:pt x="5418" y="4620"/>
                    <a:pt x="5310" y="4453"/>
                  </a:cubicBezTo>
                  <a:lnTo>
                    <a:pt x="5013" y="4001"/>
                  </a:lnTo>
                  <a:cubicBezTo>
                    <a:pt x="5060" y="3917"/>
                    <a:pt x="5108" y="3822"/>
                    <a:pt x="5132" y="3727"/>
                  </a:cubicBezTo>
                  <a:lnTo>
                    <a:pt x="5668" y="3620"/>
                  </a:lnTo>
                  <a:cubicBezTo>
                    <a:pt x="5882" y="3572"/>
                    <a:pt x="6025" y="3393"/>
                    <a:pt x="6025" y="3191"/>
                  </a:cubicBezTo>
                  <a:lnTo>
                    <a:pt x="6025" y="2846"/>
                  </a:lnTo>
                  <a:cubicBezTo>
                    <a:pt x="6001" y="2631"/>
                    <a:pt x="5846" y="2453"/>
                    <a:pt x="5644" y="2417"/>
                  </a:cubicBezTo>
                  <a:lnTo>
                    <a:pt x="5108" y="2310"/>
                  </a:lnTo>
                  <a:cubicBezTo>
                    <a:pt x="5072" y="2215"/>
                    <a:pt x="5025" y="2120"/>
                    <a:pt x="4989" y="2024"/>
                  </a:cubicBezTo>
                  <a:lnTo>
                    <a:pt x="5287" y="1584"/>
                  </a:lnTo>
                  <a:cubicBezTo>
                    <a:pt x="5406" y="1405"/>
                    <a:pt x="5370" y="1179"/>
                    <a:pt x="5227" y="1024"/>
                  </a:cubicBezTo>
                  <a:lnTo>
                    <a:pt x="4965" y="774"/>
                  </a:lnTo>
                  <a:cubicBezTo>
                    <a:pt x="4882" y="691"/>
                    <a:pt x="4766" y="648"/>
                    <a:pt x="4651" y="648"/>
                  </a:cubicBezTo>
                  <a:cubicBezTo>
                    <a:pt x="4569" y="648"/>
                    <a:pt x="4487" y="670"/>
                    <a:pt x="4418" y="715"/>
                  </a:cubicBezTo>
                  <a:lnTo>
                    <a:pt x="3977" y="1012"/>
                  </a:lnTo>
                  <a:cubicBezTo>
                    <a:pt x="3882" y="965"/>
                    <a:pt x="3786" y="929"/>
                    <a:pt x="3691" y="893"/>
                  </a:cubicBezTo>
                  <a:lnTo>
                    <a:pt x="3584" y="357"/>
                  </a:lnTo>
                  <a:cubicBezTo>
                    <a:pt x="3536" y="155"/>
                    <a:pt x="3358" y="0"/>
                    <a:pt x="315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74" name="Google Shape;674;p26"/>
            <p:cNvSpPr/>
            <p:nvPr/>
          </p:nvSpPr>
          <p:spPr>
            <a:xfrm>
              <a:off x="2738867" y="2986895"/>
              <a:ext cx="65066" cy="65066"/>
            </a:xfrm>
            <a:custGeom>
              <a:avLst/>
              <a:gdLst/>
              <a:ahLst/>
              <a:cxnLst/>
              <a:rect l="l" t="t" r="r" b="b"/>
              <a:pathLst>
                <a:path w="2049" h="2049" extrusionOk="0">
                  <a:moveTo>
                    <a:pt x="1025" y="0"/>
                  </a:moveTo>
                  <a:cubicBezTo>
                    <a:pt x="453" y="0"/>
                    <a:pt x="1" y="453"/>
                    <a:pt x="1" y="1024"/>
                  </a:cubicBezTo>
                  <a:cubicBezTo>
                    <a:pt x="1" y="1584"/>
                    <a:pt x="453" y="2048"/>
                    <a:pt x="1025" y="2048"/>
                  </a:cubicBezTo>
                  <a:cubicBezTo>
                    <a:pt x="1251" y="2048"/>
                    <a:pt x="1465" y="1977"/>
                    <a:pt x="1644" y="1846"/>
                  </a:cubicBezTo>
                  <a:cubicBezTo>
                    <a:pt x="1727" y="1786"/>
                    <a:pt x="1739" y="1667"/>
                    <a:pt x="1680" y="1584"/>
                  </a:cubicBezTo>
                  <a:cubicBezTo>
                    <a:pt x="1646" y="1543"/>
                    <a:pt x="1593" y="1522"/>
                    <a:pt x="1540" y="1522"/>
                  </a:cubicBezTo>
                  <a:cubicBezTo>
                    <a:pt x="1500" y="1522"/>
                    <a:pt x="1461" y="1534"/>
                    <a:pt x="1430" y="1560"/>
                  </a:cubicBezTo>
                  <a:cubicBezTo>
                    <a:pt x="1311" y="1644"/>
                    <a:pt x="1168" y="1691"/>
                    <a:pt x="1025" y="1691"/>
                  </a:cubicBezTo>
                  <a:cubicBezTo>
                    <a:pt x="668" y="1691"/>
                    <a:pt x="370" y="1393"/>
                    <a:pt x="370" y="1036"/>
                  </a:cubicBezTo>
                  <a:cubicBezTo>
                    <a:pt x="382" y="655"/>
                    <a:pt x="680" y="370"/>
                    <a:pt x="1037" y="370"/>
                  </a:cubicBezTo>
                  <a:cubicBezTo>
                    <a:pt x="1394" y="370"/>
                    <a:pt x="1692" y="667"/>
                    <a:pt x="1692" y="1024"/>
                  </a:cubicBezTo>
                  <a:cubicBezTo>
                    <a:pt x="1692" y="1132"/>
                    <a:pt x="1775" y="1203"/>
                    <a:pt x="1870" y="1203"/>
                  </a:cubicBezTo>
                  <a:cubicBezTo>
                    <a:pt x="1965" y="1203"/>
                    <a:pt x="2049" y="1108"/>
                    <a:pt x="2049" y="1024"/>
                  </a:cubicBezTo>
                  <a:cubicBezTo>
                    <a:pt x="2049" y="453"/>
                    <a:pt x="1584" y="0"/>
                    <a:pt x="10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75" name="Google Shape;675;p26"/>
            <p:cNvSpPr/>
            <p:nvPr/>
          </p:nvSpPr>
          <p:spPr>
            <a:xfrm>
              <a:off x="2604670" y="2851904"/>
              <a:ext cx="70718" cy="71131"/>
            </a:xfrm>
            <a:custGeom>
              <a:avLst/>
              <a:gdLst/>
              <a:ahLst/>
              <a:cxnLst/>
              <a:rect l="l" t="t" r="r" b="b"/>
              <a:pathLst>
                <a:path w="2227" h="2240" extrusionOk="0">
                  <a:moveTo>
                    <a:pt x="1107" y="382"/>
                  </a:moveTo>
                  <a:cubicBezTo>
                    <a:pt x="1512" y="382"/>
                    <a:pt x="1858" y="715"/>
                    <a:pt x="1858" y="1120"/>
                  </a:cubicBezTo>
                  <a:cubicBezTo>
                    <a:pt x="1858" y="1525"/>
                    <a:pt x="1512" y="1870"/>
                    <a:pt x="1107" y="1870"/>
                  </a:cubicBezTo>
                  <a:cubicBezTo>
                    <a:pt x="691" y="1870"/>
                    <a:pt x="369" y="1525"/>
                    <a:pt x="369" y="1120"/>
                  </a:cubicBezTo>
                  <a:cubicBezTo>
                    <a:pt x="369" y="703"/>
                    <a:pt x="703" y="382"/>
                    <a:pt x="1107" y="382"/>
                  </a:cubicBezTo>
                  <a:close/>
                  <a:moveTo>
                    <a:pt x="1107" y="1"/>
                  </a:moveTo>
                  <a:cubicBezTo>
                    <a:pt x="500" y="1"/>
                    <a:pt x="0" y="513"/>
                    <a:pt x="0" y="1120"/>
                  </a:cubicBezTo>
                  <a:cubicBezTo>
                    <a:pt x="0" y="1727"/>
                    <a:pt x="500" y="2239"/>
                    <a:pt x="1107" y="2239"/>
                  </a:cubicBezTo>
                  <a:cubicBezTo>
                    <a:pt x="1727" y="2239"/>
                    <a:pt x="2227" y="1727"/>
                    <a:pt x="2227" y="1120"/>
                  </a:cubicBezTo>
                  <a:cubicBezTo>
                    <a:pt x="2227" y="513"/>
                    <a:pt x="1727" y="1"/>
                    <a:pt x="110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</p:grpSp>
      <p:grpSp>
        <p:nvGrpSpPr>
          <p:cNvPr id="680" name="Google Shape;680;p26"/>
          <p:cNvGrpSpPr/>
          <p:nvPr/>
        </p:nvGrpSpPr>
        <p:grpSpPr>
          <a:xfrm>
            <a:off x="1509486" y="2862343"/>
            <a:ext cx="614083" cy="497715"/>
            <a:chOff x="5220616" y="2791061"/>
            <a:chExt cx="373185" cy="302466"/>
          </a:xfrm>
        </p:grpSpPr>
        <p:sp>
          <p:nvSpPr>
            <p:cNvPr id="681" name="Google Shape;681;p26"/>
            <p:cNvSpPr/>
            <p:nvPr/>
          </p:nvSpPr>
          <p:spPr>
            <a:xfrm>
              <a:off x="5220616" y="2791061"/>
              <a:ext cx="373185" cy="302466"/>
            </a:xfrm>
            <a:custGeom>
              <a:avLst/>
              <a:gdLst/>
              <a:ahLst/>
              <a:cxnLst/>
              <a:rect l="l" t="t" r="r" b="b"/>
              <a:pathLst>
                <a:path w="11752" h="9525" extrusionOk="0">
                  <a:moveTo>
                    <a:pt x="1834" y="345"/>
                  </a:moveTo>
                  <a:cubicBezTo>
                    <a:pt x="1834" y="345"/>
                    <a:pt x="1846" y="345"/>
                    <a:pt x="1846" y="357"/>
                  </a:cubicBezTo>
                  <a:lnTo>
                    <a:pt x="1846" y="1083"/>
                  </a:lnTo>
                  <a:cubicBezTo>
                    <a:pt x="1846" y="1083"/>
                    <a:pt x="1846" y="1107"/>
                    <a:pt x="1834" y="1107"/>
                  </a:cubicBezTo>
                  <a:lnTo>
                    <a:pt x="1465" y="1107"/>
                  </a:lnTo>
                  <a:cubicBezTo>
                    <a:pt x="1465" y="1107"/>
                    <a:pt x="1453" y="1107"/>
                    <a:pt x="1453" y="1083"/>
                  </a:cubicBezTo>
                  <a:lnTo>
                    <a:pt x="1453" y="357"/>
                  </a:lnTo>
                  <a:lnTo>
                    <a:pt x="1465" y="357"/>
                  </a:lnTo>
                  <a:cubicBezTo>
                    <a:pt x="1465" y="351"/>
                    <a:pt x="1468" y="348"/>
                    <a:pt x="1469" y="348"/>
                  </a:cubicBezTo>
                  <a:lnTo>
                    <a:pt x="1469" y="348"/>
                  </a:lnTo>
                  <a:cubicBezTo>
                    <a:pt x="1471" y="348"/>
                    <a:pt x="1471" y="351"/>
                    <a:pt x="1465" y="357"/>
                  </a:cubicBezTo>
                  <a:lnTo>
                    <a:pt x="1834" y="345"/>
                  </a:lnTo>
                  <a:close/>
                  <a:moveTo>
                    <a:pt x="10276" y="345"/>
                  </a:moveTo>
                  <a:cubicBezTo>
                    <a:pt x="10276" y="345"/>
                    <a:pt x="10288" y="345"/>
                    <a:pt x="10288" y="357"/>
                  </a:cubicBezTo>
                  <a:lnTo>
                    <a:pt x="10288" y="1083"/>
                  </a:lnTo>
                  <a:cubicBezTo>
                    <a:pt x="10288" y="1083"/>
                    <a:pt x="10288" y="1107"/>
                    <a:pt x="10276" y="1107"/>
                  </a:cubicBezTo>
                  <a:lnTo>
                    <a:pt x="9907" y="1107"/>
                  </a:lnTo>
                  <a:cubicBezTo>
                    <a:pt x="9907" y="1107"/>
                    <a:pt x="9895" y="1107"/>
                    <a:pt x="9895" y="1083"/>
                  </a:cubicBezTo>
                  <a:lnTo>
                    <a:pt x="9895" y="357"/>
                  </a:lnTo>
                  <a:lnTo>
                    <a:pt x="9907" y="357"/>
                  </a:lnTo>
                  <a:cubicBezTo>
                    <a:pt x="9907" y="351"/>
                    <a:pt x="9910" y="348"/>
                    <a:pt x="9911" y="348"/>
                  </a:cubicBezTo>
                  <a:lnTo>
                    <a:pt x="9911" y="348"/>
                  </a:lnTo>
                  <a:cubicBezTo>
                    <a:pt x="9912" y="348"/>
                    <a:pt x="9912" y="351"/>
                    <a:pt x="9907" y="357"/>
                  </a:cubicBezTo>
                  <a:lnTo>
                    <a:pt x="10276" y="345"/>
                  </a:lnTo>
                  <a:close/>
                  <a:moveTo>
                    <a:pt x="11038" y="1107"/>
                  </a:moveTo>
                  <a:cubicBezTo>
                    <a:pt x="11240" y="1107"/>
                    <a:pt x="11407" y="1262"/>
                    <a:pt x="11407" y="1476"/>
                  </a:cubicBezTo>
                  <a:lnTo>
                    <a:pt x="11407" y="8811"/>
                  </a:lnTo>
                  <a:cubicBezTo>
                    <a:pt x="11407" y="9001"/>
                    <a:pt x="11228" y="9180"/>
                    <a:pt x="11026" y="9180"/>
                  </a:cubicBezTo>
                  <a:lnTo>
                    <a:pt x="751" y="9180"/>
                  </a:lnTo>
                  <a:cubicBezTo>
                    <a:pt x="536" y="9180"/>
                    <a:pt x="382" y="9025"/>
                    <a:pt x="382" y="8811"/>
                  </a:cubicBezTo>
                  <a:lnTo>
                    <a:pt x="382" y="1476"/>
                  </a:lnTo>
                  <a:cubicBezTo>
                    <a:pt x="382" y="1262"/>
                    <a:pt x="536" y="1107"/>
                    <a:pt x="751" y="1107"/>
                  </a:cubicBezTo>
                  <a:lnTo>
                    <a:pt x="1120" y="1107"/>
                  </a:lnTo>
                  <a:lnTo>
                    <a:pt x="1120" y="1119"/>
                  </a:lnTo>
                  <a:cubicBezTo>
                    <a:pt x="1120" y="1310"/>
                    <a:pt x="1286" y="1476"/>
                    <a:pt x="1477" y="1476"/>
                  </a:cubicBezTo>
                  <a:lnTo>
                    <a:pt x="1858" y="1476"/>
                  </a:lnTo>
                  <a:cubicBezTo>
                    <a:pt x="2048" y="1476"/>
                    <a:pt x="2215" y="1310"/>
                    <a:pt x="2215" y="1119"/>
                  </a:cubicBezTo>
                  <a:lnTo>
                    <a:pt x="2215" y="1107"/>
                  </a:lnTo>
                  <a:lnTo>
                    <a:pt x="9573" y="1107"/>
                  </a:lnTo>
                  <a:lnTo>
                    <a:pt x="9573" y="1119"/>
                  </a:lnTo>
                  <a:cubicBezTo>
                    <a:pt x="9573" y="1310"/>
                    <a:pt x="9740" y="1476"/>
                    <a:pt x="9930" y="1476"/>
                  </a:cubicBezTo>
                  <a:lnTo>
                    <a:pt x="10311" y="1476"/>
                  </a:lnTo>
                  <a:cubicBezTo>
                    <a:pt x="10502" y="1476"/>
                    <a:pt x="10669" y="1310"/>
                    <a:pt x="10669" y="1119"/>
                  </a:cubicBezTo>
                  <a:lnTo>
                    <a:pt x="10669" y="1107"/>
                  </a:lnTo>
                  <a:close/>
                  <a:moveTo>
                    <a:pt x="1465" y="0"/>
                  </a:moveTo>
                  <a:cubicBezTo>
                    <a:pt x="1275" y="0"/>
                    <a:pt x="1108" y="167"/>
                    <a:pt x="1108" y="357"/>
                  </a:cubicBezTo>
                  <a:lnTo>
                    <a:pt x="1108" y="726"/>
                  </a:lnTo>
                  <a:lnTo>
                    <a:pt x="739" y="726"/>
                  </a:lnTo>
                  <a:cubicBezTo>
                    <a:pt x="334" y="726"/>
                    <a:pt x="1" y="1060"/>
                    <a:pt x="1" y="1464"/>
                  </a:cubicBezTo>
                  <a:lnTo>
                    <a:pt x="1" y="8799"/>
                  </a:lnTo>
                  <a:cubicBezTo>
                    <a:pt x="1" y="9204"/>
                    <a:pt x="334" y="9525"/>
                    <a:pt x="739" y="9525"/>
                  </a:cubicBezTo>
                  <a:lnTo>
                    <a:pt x="11014" y="9525"/>
                  </a:lnTo>
                  <a:cubicBezTo>
                    <a:pt x="11419" y="9525"/>
                    <a:pt x="11752" y="9204"/>
                    <a:pt x="11752" y="8799"/>
                  </a:cubicBezTo>
                  <a:lnTo>
                    <a:pt x="11752" y="1464"/>
                  </a:lnTo>
                  <a:cubicBezTo>
                    <a:pt x="11752" y="1060"/>
                    <a:pt x="11419" y="726"/>
                    <a:pt x="11026" y="726"/>
                  </a:cubicBezTo>
                  <a:lnTo>
                    <a:pt x="10645" y="726"/>
                  </a:lnTo>
                  <a:lnTo>
                    <a:pt x="10645" y="357"/>
                  </a:lnTo>
                  <a:cubicBezTo>
                    <a:pt x="10645" y="167"/>
                    <a:pt x="10490" y="0"/>
                    <a:pt x="10288" y="0"/>
                  </a:cubicBezTo>
                  <a:lnTo>
                    <a:pt x="9918" y="0"/>
                  </a:lnTo>
                  <a:cubicBezTo>
                    <a:pt x="9728" y="0"/>
                    <a:pt x="9561" y="167"/>
                    <a:pt x="9561" y="357"/>
                  </a:cubicBezTo>
                  <a:lnTo>
                    <a:pt x="9561" y="726"/>
                  </a:lnTo>
                  <a:lnTo>
                    <a:pt x="2191" y="726"/>
                  </a:lnTo>
                  <a:lnTo>
                    <a:pt x="2191" y="357"/>
                  </a:lnTo>
                  <a:cubicBezTo>
                    <a:pt x="2191" y="167"/>
                    <a:pt x="2025" y="0"/>
                    <a:pt x="183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82" name="Google Shape;682;p26"/>
            <p:cNvSpPr/>
            <p:nvPr/>
          </p:nvSpPr>
          <p:spPr>
            <a:xfrm>
              <a:off x="5244432" y="2849268"/>
              <a:ext cx="326314" cy="11368"/>
            </a:xfrm>
            <a:custGeom>
              <a:avLst/>
              <a:gdLst/>
              <a:ahLst/>
              <a:cxnLst/>
              <a:rect l="l" t="t" r="r" b="b"/>
              <a:pathLst>
                <a:path w="10276" h="358" extrusionOk="0">
                  <a:moveTo>
                    <a:pt x="179" y="1"/>
                  </a:moveTo>
                  <a:cubicBezTo>
                    <a:pt x="96" y="1"/>
                    <a:pt x="1" y="72"/>
                    <a:pt x="1" y="179"/>
                  </a:cubicBezTo>
                  <a:cubicBezTo>
                    <a:pt x="1" y="274"/>
                    <a:pt x="72" y="358"/>
                    <a:pt x="179" y="358"/>
                  </a:cubicBezTo>
                  <a:lnTo>
                    <a:pt x="10097" y="358"/>
                  </a:lnTo>
                  <a:cubicBezTo>
                    <a:pt x="10180" y="358"/>
                    <a:pt x="10276" y="274"/>
                    <a:pt x="10276" y="179"/>
                  </a:cubicBezTo>
                  <a:cubicBezTo>
                    <a:pt x="10276" y="72"/>
                    <a:pt x="10180" y="1"/>
                    <a:pt x="1009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83" name="Google Shape;683;p26"/>
            <p:cNvSpPr/>
            <p:nvPr/>
          </p:nvSpPr>
          <p:spPr>
            <a:xfrm>
              <a:off x="5261834" y="289613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6" y="1"/>
                    <a:pt x="0" y="72"/>
                    <a:pt x="0" y="180"/>
                  </a:cubicBezTo>
                  <a:cubicBezTo>
                    <a:pt x="0" y="275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75"/>
                    <a:pt x="1465" y="180"/>
                  </a:cubicBezTo>
                  <a:cubicBezTo>
                    <a:pt x="1465" y="72"/>
                    <a:pt x="1370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84" name="Google Shape;684;p26"/>
            <p:cNvSpPr/>
            <p:nvPr/>
          </p:nvSpPr>
          <p:spPr>
            <a:xfrm>
              <a:off x="5343507" y="289613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5" y="1"/>
                    <a:pt x="0" y="72"/>
                    <a:pt x="0" y="180"/>
                  </a:cubicBezTo>
                  <a:cubicBezTo>
                    <a:pt x="0" y="275"/>
                    <a:pt x="83" y="358"/>
                    <a:pt x="179" y="358"/>
                  </a:cubicBezTo>
                  <a:lnTo>
                    <a:pt x="1286" y="358"/>
                  </a:lnTo>
                  <a:cubicBezTo>
                    <a:pt x="1369" y="358"/>
                    <a:pt x="1465" y="275"/>
                    <a:pt x="1465" y="180"/>
                  </a:cubicBezTo>
                  <a:cubicBezTo>
                    <a:pt x="1465" y="72"/>
                    <a:pt x="1381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85" name="Google Shape;685;p26"/>
            <p:cNvSpPr/>
            <p:nvPr/>
          </p:nvSpPr>
          <p:spPr>
            <a:xfrm>
              <a:off x="5506823" y="2896139"/>
              <a:ext cx="46172" cy="11400"/>
            </a:xfrm>
            <a:custGeom>
              <a:avLst/>
              <a:gdLst/>
              <a:ahLst/>
              <a:cxnLst/>
              <a:rect l="l" t="t" r="r" b="b"/>
              <a:pathLst>
                <a:path w="1454" h="359" extrusionOk="0">
                  <a:moveTo>
                    <a:pt x="179" y="1"/>
                  </a:moveTo>
                  <a:cubicBezTo>
                    <a:pt x="84" y="1"/>
                    <a:pt x="1" y="72"/>
                    <a:pt x="1" y="180"/>
                  </a:cubicBezTo>
                  <a:cubicBezTo>
                    <a:pt x="1" y="275"/>
                    <a:pt x="72" y="358"/>
                    <a:pt x="179" y="358"/>
                  </a:cubicBezTo>
                  <a:lnTo>
                    <a:pt x="1275" y="358"/>
                  </a:lnTo>
                  <a:cubicBezTo>
                    <a:pt x="1370" y="358"/>
                    <a:pt x="1453" y="275"/>
                    <a:pt x="1453" y="180"/>
                  </a:cubicBezTo>
                  <a:cubicBezTo>
                    <a:pt x="1453" y="72"/>
                    <a:pt x="1370" y="1"/>
                    <a:pt x="127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86" name="Google Shape;686;p26"/>
            <p:cNvSpPr/>
            <p:nvPr/>
          </p:nvSpPr>
          <p:spPr>
            <a:xfrm>
              <a:off x="5261834" y="2942660"/>
              <a:ext cx="46521" cy="11368"/>
            </a:xfrm>
            <a:custGeom>
              <a:avLst/>
              <a:gdLst/>
              <a:ahLst/>
              <a:cxnLst/>
              <a:rect l="l" t="t" r="r" b="b"/>
              <a:pathLst>
                <a:path w="1465" h="358" extrusionOk="0">
                  <a:moveTo>
                    <a:pt x="179" y="0"/>
                  </a:moveTo>
                  <a:cubicBezTo>
                    <a:pt x="96" y="0"/>
                    <a:pt x="0" y="84"/>
                    <a:pt x="0" y="179"/>
                  </a:cubicBezTo>
                  <a:cubicBezTo>
                    <a:pt x="0" y="286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86"/>
                    <a:pt x="1465" y="179"/>
                  </a:cubicBezTo>
                  <a:cubicBezTo>
                    <a:pt x="1465" y="84"/>
                    <a:pt x="1370" y="0"/>
                    <a:pt x="128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87" name="Google Shape;687;p26"/>
            <p:cNvSpPr/>
            <p:nvPr/>
          </p:nvSpPr>
          <p:spPr>
            <a:xfrm>
              <a:off x="5424768" y="2942660"/>
              <a:ext cx="46553" cy="11368"/>
            </a:xfrm>
            <a:custGeom>
              <a:avLst/>
              <a:gdLst/>
              <a:ahLst/>
              <a:cxnLst/>
              <a:rect l="l" t="t" r="r" b="b"/>
              <a:pathLst>
                <a:path w="1466" h="358" extrusionOk="0">
                  <a:moveTo>
                    <a:pt x="180" y="0"/>
                  </a:moveTo>
                  <a:cubicBezTo>
                    <a:pt x="96" y="0"/>
                    <a:pt x="1" y="84"/>
                    <a:pt x="1" y="179"/>
                  </a:cubicBezTo>
                  <a:cubicBezTo>
                    <a:pt x="1" y="286"/>
                    <a:pt x="84" y="358"/>
                    <a:pt x="180" y="358"/>
                  </a:cubicBezTo>
                  <a:lnTo>
                    <a:pt x="1287" y="358"/>
                  </a:lnTo>
                  <a:cubicBezTo>
                    <a:pt x="1370" y="358"/>
                    <a:pt x="1465" y="286"/>
                    <a:pt x="1465" y="179"/>
                  </a:cubicBezTo>
                  <a:cubicBezTo>
                    <a:pt x="1465" y="84"/>
                    <a:pt x="1394" y="0"/>
                    <a:pt x="128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88" name="Google Shape;688;p26"/>
            <p:cNvSpPr/>
            <p:nvPr/>
          </p:nvSpPr>
          <p:spPr>
            <a:xfrm>
              <a:off x="5261834" y="298914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6" y="1"/>
                    <a:pt x="0" y="72"/>
                    <a:pt x="0" y="179"/>
                  </a:cubicBezTo>
                  <a:cubicBezTo>
                    <a:pt x="0" y="287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87"/>
                    <a:pt x="1465" y="179"/>
                  </a:cubicBezTo>
                  <a:cubicBezTo>
                    <a:pt x="1465" y="72"/>
                    <a:pt x="1370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89" name="Google Shape;689;p26"/>
            <p:cNvSpPr/>
            <p:nvPr/>
          </p:nvSpPr>
          <p:spPr>
            <a:xfrm>
              <a:off x="5343507" y="298914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5" y="1"/>
                    <a:pt x="0" y="72"/>
                    <a:pt x="0" y="179"/>
                  </a:cubicBezTo>
                  <a:cubicBezTo>
                    <a:pt x="0" y="287"/>
                    <a:pt x="83" y="358"/>
                    <a:pt x="179" y="358"/>
                  </a:cubicBezTo>
                  <a:lnTo>
                    <a:pt x="1286" y="358"/>
                  </a:lnTo>
                  <a:cubicBezTo>
                    <a:pt x="1369" y="358"/>
                    <a:pt x="1465" y="287"/>
                    <a:pt x="1465" y="179"/>
                  </a:cubicBezTo>
                  <a:cubicBezTo>
                    <a:pt x="1465" y="72"/>
                    <a:pt x="1381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90" name="Google Shape;690;p26"/>
            <p:cNvSpPr/>
            <p:nvPr/>
          </p:nvSpPr>
          <p:spPr>
            <a:xfrm>
              <a:off x="5506823" y="2989149"/>
              <a:ext cx="46172" cy="11400"/>
            </a:xfrm>
            <a:custGeom>
              <a:avLst/>
              <a:gdLst/>
              <a:ahLst/>
              <a:cxnLst/>
              <a:rect l="l" t="t" r="r" b="b"/>
              <a:pathLst>
                <a:path w="1454" h="359" extrusionOk="0">
                  <a:moveTo>
                    <a:pt x="179" y="1"/>
                  </a:moveTo>
                  <a:cubicBezTo>
                    <a:pt x="84" y="1"/>
                    <a:pt x="1" y="72"/>
                    <a:pt x="1" y="179"/>
                  </a:cubicBezTo>
                  <a:cubicBezTo>
                    <a:pt x="1" y="287"/>
                    <a:pt x="72" y="358"/>
                    <a:pt x="179" y="358"/>
                  </a:cubicBezTo>
                  <a:lnTo>
                    <a:pt x="1275" y="358"/>
                  </a:lnTo>
                  <a:cubicBezTo>
                    <a:pt x="1370" y="358"/>
                    <a:pt x="1453" y="287"/>
                    <a:pt x="1453" y="179"/>
                  </a:cubicBezTo>
                  <a:cubicBezTo>
                    <a:pt x="1453" y="72"/>
                    <a:pt x="1370" y="1"/>
                    <a:pt x="127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91" name="Google Shape;691;p26"/>
            <p:cNvSpPr/>
            <p:nvPr/>
          </p:nvSpPr>
          <p:spPr>
            <a:xfrm>
              <a:off x="5343507" y="3036051"/>
              <a:ext cx="46521" cy="10987"/>
            </a:xfrm>
            <a:custGeom>
              <a:avLst/>
              <a:gdLst/>
              <a:ahLst/>
              <a:cxnLst/>
              <a:rect l="l" t="t" r="r" b="b"/>
              <a:pathLst>
                <a:path w="1465" h="346" extrusionOk="0">
                  <a:moveTo>
                    <a:pt x="179" y="0"/>
                  </a:moveTo>
                  <a:cubicBezTo>
                    <a:pt x="95" y="0"/>
                    <a:pt x="0" y="72"/>
                    <a:pt x="0" y="179"/>
                  </a:cubicBezTo>
                  <a:cubicBezTo>
                    <a:pt x="0" y="274"/>
                    <a:pt x="83" y="346"/>
                    <a:pt x="179" y="346"/>
                  </a:cubicBezTo>
                  <a:lnTo>
                    <a:pt x="1286" y="346"/>
                  </a:lnTo>
                  <a:cubicBezTo>
                    <a:pt x="1369" y="346"/>
                    <a:pt x="1465" y="274"/>
                    <a:pt x="1465" y="179"/>
                  </a:cubicBezTo>
                  <a:cubicBezTo>
                    <a:pt x="1465" y="72"/>
                    <a:pt x="1381" y="0"/>
                    <a:pt x="128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92" name="Google Shape;692;p26"/>
            <p:cNvSpPr/>
            <p:nvPr/>
          </p:nvSpPr>
          <p:spPr>
            <a:xfrm>
              <a:off x="5424768" y="3036051"/>
              <a:ext cx="46553" cy="10987"/>
            </a:xfrm>
            <a:custGeom>
              <a:avLst/>
              <a:gdLst/>
              <a:ahLst/>
              <a:cxnLst/>
              <a:rect l="l" t="t" r="r" b="b"/>
              <a:pathLst>
                <a:path w="1466" h="346" extrusionOk="0">
                  <a:moveTo>
                    <a:pt x="180" y="0"/>
                  </a:moveTo>
                  <a:cubicBezTo>
                    <a:pt x="96" y="0"/>
                    <a:pt x="1" y="72"/>
                    <a:pt x="1" y="179"/>
                  </a:cubicBezTo>
                  <a:cubicBezTo>
                    <a:pt x="1" y="274"/>
                    <a:pt x="84" y="346"/>
                    <a:pt x="180" y="346"/>
                  </a:cubicBezTo>
                  <a:lnTo>
                    <a:pt x="1287" y="346"/>
                  </a:lnTo>
                  <a:cubicBezTo>
                    <a:pt x="1370" y="346"/>
                    <a:pt x="1465" y="274"/>
                    <a:pt x="1465" y="179"/>
                  </a:cubicBezTo>
                  <a:cubicBezTo>
                    <a:pt x="1465" y="72"/>
                    <a:pt x="1394" y="0"/>
                    <a:pt x="128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93" name="Google Shape;693;p26"/>
            <p:cNvSpPr/>
            <p:nvPr/>
          </p:nvSpPr>
          <p:spPr>
            <a:xfrm>
              <a:off x="5506823" y="3036051"/>
              <a:ext cx="46172" cy="10987"/>
            </a:xfrm>
            <a:custGeom>
              <a:avLst/>
              <a:gdLst/>
              <a:ahLst/>
              <a:cxnLst/>
              <a:rect l="l" t="t" r="r" b="b"/>
              <a:pathLst>
                <a:path w="1454" h="346" extrusionOk="0">
                  <a:moveTo>
                    <a:pt x="179" y="0"/>
                  </a:moveTo>
                  <a:cubicBezTo>
                    <a:pt x="84" y="0"/>
                    <a:pt x="1" y="72"/>
                    <a:pt x="1" y="179"/>
                  </a:cubicBezTo>
                  <a:cubicBezTo>
                    <a:pt x="1" y="274"/>
                    <a:pt x="72" y="346"/>
                    <a:pt x="179" y="346"/>
                  </a:cubicBezTo>
                  <a:lnTo>
                    <a:pt x="1275" y="346"/>
                  </a:lnTo>
                  <a:cubicBezTo>
                    <a:pt x="1370" y="346"/>
                    <a:pt x="1453" y="274"/>
                    <a:pt x="1453" y="179"/>
                  </a:cubicBezTo>
                  <a:cubicBezTo>
                    <a:pt x="1453" y="72"/>
                    <a:pt x="1370" y="0"/>
                    <a:pt x="127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94" name="Google Shape;694;p26"/>
            <p:cNvSpPr/>
            <p:nvPr/>
          </p:nvSpPr>
          <p:spPr>
            <a:xfrm>
              <a:off x="5343126" y="2930752"/>
              <a:ext cx="46902" cy="33851"/>
            </a:xfrm>
            <a:custGeom>
              <a:avLst/>
              <a:gdLst/>
              <a:ahLst/>
              <a:cxnLst/>
              <a:rect l="l" t="t" r="r" b="b"/>
              <a:pathLst>
                <a:path w="1477" h="1066" extrusionOk="0">
                  <a:moveTo>
                    <a:pt x="1293" y="0"/>
                  </a:moveTo>
                  <a:cubicBezTo>
                    <a:pt x="1250" y="0"/>
                    <a:pt x="1209" y="18"/>
                    <a:pt x="1179" y="54"/>
                  </a:cubicBezTo>
                  <a:lnTo>
                    <a:pt x="572" y="661"/>
                  </a:lnTo>
                  <a:lnTo>
                    <a:pt x="322" y="411"/>
                  </a:lnTo>
                  <a:cubicBezTo>
                    <a:pt x="280" y="375"/>
                    <a:pt x="235" y="358"/>
                    <a:pt x="194" y="358"/>
                  </a:cubicBezTo>
                  <a:cubicBezTo>
                    <a:pt x="152" y="358"/>
                    <a:pt x="113" y="375"/>
                    <a:pt x="84" y="411"/>
                  </a:cubicBezTo>
                  <a:cubicBezTo>
                    <a:pt x="0" y="483"/>
                    <a:pt x="0" y="590"/>
                    <a:pt x="84" y="649"/>
                  </a:cubicBezTo>
                  <a:lnTo>
                    <a:pt x="453" y="1018"/>
                  </a:lnTo>
                  <a:cubicBezTo>
                    <a:pt x="476" y="1054"/>
                    <a:pt x="524" y="1066"/>
                    <a:pt x="572" y="1066"/>
                  </a:cubicBezTo>
                  <a:cubicBezTo>
                    <a:pt x="619" y="1066"/>
                    <a:pt x="655" y="1054"/>
                    <a:pt x="691" y="1018"/>
                  </a:cubicBezTo>
                  <a:lnTo>
                    <a:pt x="1417" y="292"/>
                  </a:lnTo>
                  <a:cubicBezTo>
                    <a:pt x="1477" y="233"/>
                    <a:pt x="1477" y="125"/>
                    <a:pt x="1417" y="54"/>
                  </a:cubicBezTo>
                  <a:cubicBezTo>
                    <a:pt x="1381" y="18"/>
                    <a:pt x="1337" y="0"/>
                    <a:pt x="129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95" name="Google Shape;695;p26"/>
            <p:cNvSpPr/>
            <p:nvPr/>
          </p:nvSpPr>
          <p:spPr>
            <a:xfrm>
              <a:off x="5506442" y="2930752"/>
              <a:ext cx="47283" cy="33851"/>
            </a:xfrm>
            <a:custGeom>
              <a:avLst/>
              <a:gdLst/>
              <a:ahLst/>
              <a:cxnLst/>
              <a:rect l="l" t="t" r="r" b="b"/>
              <a:pathLst>
                <a:path w="1489" h="1066" extrusionOk="0">
                  <a:moveTo>
                    <a:pt x="1282" y="0"/>
                  </a:moveTo>
                  <a:cubicBezTo>
                    <a:pt x="1239" y="0"/>
                    <a:pt x="1197" y="18"/>
                    <a:pt x="1167" y="54"/>
                  </a:cubicBezTo>
                  <a:lnTo>
                    <a:pt x="560" y="661"/>
                  </a:lnTo>
                  <a:lnTo>
                    <a:pt x="310" y="411"/>
                  </a:lnTo>
                  <a:cubicBezTo>
                    <a:pt x="275" y="375"/>
                    <a:pt x="230" y="358"/>
                    <a:pt x="187" y="358"/>
                  </a:cubicBezTo>
                  <a:cubicBezTo>
                    <a:pt x="144" y="358"/>
                    <a:pt x="102" y="375"/>
                    <a:pt x="72" y="411"/>
                  </a:cubicBezTo>
                  <a:cubicBezTo>
                    <a:pt x="1" y="483"/>
                    <a:pt x="1" y="590"/>
                    <a:pt x="72" y="649"/>
                  </a:cubicBezTo>
                  <a:lnTo>
                    <a:pt x="441" y="1018"/>
                  </a:lnTo>
                  <a:cubicBezTo>
                    <a:pt x="477" y="1054"/>
                    <a:pt x="513" y="1066"/>
                    <a:pt x="560" y="1066"/>
                  </a:cubicBezTo>
                  <a:cubicBezTo>
                    <a:pt x="608" y="1066"/>
                    <a:pt x="656" y="1054"/>
                    <a:pt x="679" y="1018"/>
                  </a:cubicBezTo>
                  <a:lnTo>
                    <a:pt x="1406" y="292"/>
                  </a:lnTo>
                  <a:cubicBezTo>
                    <a:pt x="1489" y="233"/>
                    <a:pt x="1489" y="125"/>
                    <a:pt x="1406" y="54"/>
                  </a:cubicBezTo>
                  <a:cubicBezTo>
                    <a:pt x="1370" y="18"/>
                    <a:pt x="1325" y="0"/>
                    <a:pt x="128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96" name="Google Shape;696;p26"/>
            <p:cNvSpPr/>
            <p:nvPr/>
          </p:nvSpPr>
          <p:spPr>
            <a:xfrm>
              <a:off x="5424419" y="2977336"/>
              <a:ext cx="47283" cy="34168"/>
            </a:xfrm>
            <a:custGeom>
              <a:avLst/>
              <a:gdLst/>
              <a:ahLst/>
              <a:cxnLst/>
              <a:rect l="l" t="t" r="r" b="b"/>
              <a:pathLst>
                <a:path w="1489" h="1076" extrusionOk="0">
                  <a:moveTo>
                    <a:pt x="1293" y="1"/>
                  </a:moveTo>
                  <a:cubicBezTo>
                    <a:pt x="1250" y="1"/>
                    <a:pt x="1208" y="22"/>
                    <a:pt x="1179" y="63"/>
                  </a:cubicBezTo>
                  <a:lnTo>
                    <a:pt x="572" y="671"/>
                  </a:lnTo>
                  <a:lnTo>
                    <a:pt x="321" y="421"/>
                  </a:lnTo>
                  <a:cubicBezTo>
                    <a:pt x="280" y="379"/>
                    <a:pt x="235" y="358"/>
                    <a:pt x="193" y="358"/>
                  </a:cubicBezTo>
                  <a:cubicBezTo>
                    <a:pt x="152" y="358"/>
                    <a:pt x="113" y="379"/>
                    <a:pt x="83" y="421"/>
                  </a:cubicBezTo>
                  <a:cubicBezTo>
                    <a:pt x="0" y="492"/>
                    <a:pt x="0" y="599"/>
                    <a:pt x="83" y="659"/>
                  </a:cubicBezTo>
                  <a:lnTo>
                    <a:pt x="452" y="1028"/>
                  </a:lnTo>
                  <a:cubicBezTo>
                    <a:pt x="476" y="1052"/>
                    <a:pt x="524" y="1075"/>
                    <a:pt x="572" y="1075"/>
                  </a:cubicBezTo>
                  <a:cubicBezTo>
                    <a:pt x="619" y="1075"/>
                    <a:pt x="655" y="1052"/>
                    <a:pt x="691" y="1028"/>
                  </a:cubicBezTo>
                  <a:lnTo>
                    <a:pt x="1417" y="301"/>
                  </a:lnTo>
                  <a:cubicBezTo>
                    <a:pt x="1488" y="242"/>
                    <a:pt x="1488" y="123"/>
                    <a:pt x="1417" y="63"/>
                  </a:cubicBezTo>
                  <a:cubicBezTo>
                    <a:pt x="1381" y="22"/>
                    <a:pt x="1336" y="1"/>
                    <a:pt x="129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97" name="Google Shape;697;p26"/>
            <p:cNvSpPr/>
            <p:nvPr/>
          </p:nvSpPr>
          <p:spPr>
            <a:xfrm>
              <a:off x="5261453" y="3024143"/>
              <a:ext cx="47283" cy="33851"/>
            </a:xfrm>
            <a:custGeom>
              <a:avLst/>
              <a:gdLst/>
              <a:ahLst/>
              <a:cxnLst/>
              <a:rect l="l" t="t" r="r" b="b"/>
              <a:pathLst>
                <a:path w="1489" h="1066" extrusionOk="0">
                  <a:moveTo>
                    <a:pt x="1289" y="0"/>
                  </a:moveTo>
                  <a:cubicBezTo>
                    <a:pt x="1248" y="0"/>
                    <a:pt x="1209" y="18"/>
                    <a:pt x="1179" y="54"/>
                  </a:cubicBezTo>
                  <a:lnTo>
                    <a:pt x="572" y="673"/>
                  </a:lnTo>
                  <a:lnTo>
                    <a:pt x="310" y="411"/>
                  </a:lnTo>
                  <a:cubicBezTo>
                    <a:pt x="274" y="375"/>
                    <a:pt x="230" y="357"/>
                    <a:pt x="186" y="357"/>
                  </a:cubicBezTo>
                  <a:cubicBezTo>
                    <a:pt x="143" y="357"/>
                    <a:pt x="102" y="375"/>
                    <a:pt x="72" y="411"/>
                  </a:cubicBezTo>
                  <a:cubicBezTo>
                    <a:pt x="0" y="494"/>
                    <a:pt x="0" y="590"/>
                    <a:pt x="72" y="649"/>
                  </a:cubicBezTo>
                  <a:lnTo>
                    <a:pt x="453" y="1030"/>
                  </a:lnTo>
                  <a:cubicBezTo>
                    <a:pt x="477" y="1054"/>
                    <a:pt x="524" y="1066"/>
                    <a:pt x="572" y="1066"/>
                  </a:cubicBezTo>
                  <a:cubicBezTo>
                    <a:pt x="608" y="1066"/>
                    <a:pt x="655" y="1054"/>
                    <a:pt x="691" y="1030"/>
                  </a:cubicBezTo>
                  <a:lnTo>
                    <a:pt x="1417" y="292"/>
                  </a:lnTo>
                  <a:cubicBezTo>
                    <a:pt x="1489" y="220"/>
                    <a:pt x="1489" y="113"/>
                    <a:pt x="1417" y="54"/>
                  </a:cubicBezTo>
                  <a:cubicBezTo>
                    <a:pt x="1376" y="18"/>
                    <a:pt x="1331" y="0"/>
                    <a:pt x="128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98" name="Google Shape;698;p26"/>
            <p:cNvSpPr/>
            <p:nvPr/>
          </p:nvSpPr>
          <p:spPr>
            <a:xfrm>
              <a:off x="5424419" y="2884231"/>
              <a:ext cx="47283" cy="33883"/>
            </a:xfrm>
            <a:custGeom>
              <a:avLst/>
              <a:gdLst/>
              <a:ahLst/>
              <a:cxnLst/>
              <a:rect l="l" t="t" r="r" b="b"/>
              <a:pathLst>
                <a:path w="1489" h="1067" extrusionOk="0">
                  <a:moveTo>
                    <a:pt x="1293" y="1"/>
                  </a:moveTo>
                  <a:cubicBezTo>
                    <a:pt x="1250" y="1"/>
                    <a:pt x="1208" y="19"/>
                    <a:pt x="1179" y="54"/>
                  </a:cubicBezTo>
                  <a:lnTo>
                    <a:pt x="572" y="674"/>
                  </a:lnTo>
                  <a:lnTo>
                    <a:pt x="321" y="412"/>
                  </a:lnTo>
                  <a:cubicBezTo>
                    <a:pt x="280" y="376"/>
                    <a:pt x="235" y="358"/>
                    <a:pt x="193" y="358"/>
                  </a:cubicBezTo>
                  <a:cubicBezTo>
                    <a:pt x="152" y="358"/>
                    <a:pt x="113" y="376"/>
                    <a:pt x="83" y="412"/>
                  </a:cubicBezTo>
                  <a:cubicBezTo>
                    <a:pt x="0" y="495"/>
                    <a:pt x="0" y="590"/>
                    <a:pt x="83" y="650"/>
                  </a:cubicBezTo>
                  <a:lnTo>
                    <a:pt x="452" y="1031"/>
                  </a:lnTo>
                  <a:cubicBezTo>
                    <a:pt x="476" y="1055"/>
                    <a:pt x="524" y="1067"/>
                    <a:pt x="572" y="1067"/>
                  </a:cubicBezTo>
                  <a:cubicBezTo>
                    <a:pt x="619" y="1067"/>
                    <a:pt x="655" y="1055"/>
                    <a:pt x="691" y="1031"/>
                  </a:cubicBezTo>
                  <a:lnTo>
                    <a:pt x="1417" y="293"/>
                  </a:lnTo>
                  <a:cubicBezTo>
                    <a:pt x="1488" y="221"/>
                    <a:pt x="1488" y="114"/>
                    <a:pt x="1417" y="54"/>
                  </a:cubicBezTo>
                  <a:cubicBezTo>
                    <a:pt x="1381" y="19"/>
                    <a:pt x="1336" y="1"/>
                    <a:pt x="129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</p:grpSp>
      <p:grpSp>
        <p:nvGrpSpPr>
          <p:cNvPr id="86" name="Google Shape;680;p26"/>
          <p:cNvGrpSpPr/>
          <p:nvPr/>
        </p:nvGrpSpPr>
        <p:grpSpPr>
          <a:xfrm>
            <a:off x="8183118" y="2860723"/>
            <a:ext cx="614083" cy="497715"/>
            <a:chOff x="5220616" y="2791061"/>
            <a:chExt cx="373185" cy="302466"/>
          </a:xfrm>
        </p:grpSpPr>
        <p:sp>
          <p:nvSpPr>
            <p:cNvPr id="87" name="Google Shape;681;p26"/>
            <p:cNvSpPr/>
            <p:nvPr/>
          </p:nvSpPr>
          <p:spPr>
            <a:xfrm>
              <a:off x="5220616" y="2791061"/>
              <a:ext cx="373185" cy="302466"/>
            </a:xfrm>
            <a:custGeom>
              <a:avLst/>
              <a:gdLst/>
              <a:ahLst/>
              <a:cxnLst/>
              <a:rect l="l" t="t" r="r" b="b"/>
              <a:pathLst>
                <a:path w="11752" h="9525" extrusionOk="0">
                  <a:moveTo>
                    <a:pt x="1834" y="345"/>
                  </a:moveTo>
                  <a:cubicBezTo>
                    <a:pt x="1834" y="345"/>
                    <a:pt x="1846" y="345"/>
                    <a:pt x="1846" y="357"/>
                  </a:cubicBezTo>
                  <a:lnTo>
                    <a:pt x="1846" y="1083"/>
                  </a:lnTo>
                  <a:cubicBezTo>
                    <a:pt x="1846" y="1083"/>
                    <a:pt x="1846" y="1107"/>
                    <a:pt x="1834" y="1107"/>
                  </a:cubicBezTo>
                  <a:lnTo>
                    <a:pt x="1465" y="1107"/>
                  </a:lnTo>
                  <a:cubicBezTo>
                    <a:pt x="1465" y="1107"/>
                    <a:pt x="1453" y="1107"/>
                    <a:pt x="1453" y="1083"/>
                  </a:cubicBezTo>
                  <a:lnTo>
                    <a:pt x="1453" y="357"/>
                  </a:lnTo>
                  <a:lnTo>
                    <a:pt x="1465" y="357"/>
                  </a:lnTo>
                  <a:cubicBezTo>
                    <a:pt x="1465" y="351"/>
                    <a:pt x="1468" y="348"/>
                    <a:pt x="1469" y="348"/>
                  </a:cubicBezTo>
                  <a:lnTo>
                    <a:pt x="1469" y="348"/>
                  </a:lnTo>
                  <a:cubicBezTo>
                    <a:pt x="1471" y="348"/>
                    <a:pt x="1471" y="351"/>
                    <a:pt x="1465" y="357"/>
                  </a:cubicBezTo>
                  <a:lnTo>
                    <a:pt x="1834" y="345"/>
                  </a:lnTo>
                  <a:close/>
                  <a:moveTo>
                    <a:pt x="10276" y="345"/>
                  </a:moveTo>
                  <a:cubicBezTo>
                    <a:pt x="10276" y="345"/>
                    <a:pt x="10288" y="345"/>
                    <a:pt x="10288" y="357"/>
                  </a:cubicBezTo>
                  <a:lnTo>
                    <a:pt x="10288" y="1083"/>
                  </a:lnTo>
                  <a:cubicBezTo>
                    <a:pt x="10288" y="1083"/>
                    <a:pt x="10288" y="1107"/>
                    <a:pt x="10276" y="1107"/>
                  </a:cubicBezTo>
                  <a:lnTo>
                    <a:pt x="9907" y="1107"/>
                  </a:lnTo>
                  <a:cubicBezTo>
                    <a:pt x="9907" y="1107"/>
                    <a:pt x="9895" y="1107"/>
                    <a:pt x="9895" y="1083"/>
                  </a:cubicBezTo>
                  <a:lnTo>
                    <a:pt x="9895" y="357"/>
                  </a:lnTo>
                  <a:lnTo>
                    <a:pt x="9907" y="357"/>
                  </a:lnTo>
                  <a:cubicBezTo>
                    <a:pt x="9907" y="351"/>
                    <a:pt x="9910" y="348"/>
                    <a:pt x="9911" y="348"/>
                  </a:cubicBezTo>
                  <a:lnTo>
                    <a:pt x="9911" y="348"/>
                  </a:lnTo>
                  <a:cubicBezTo>
                    <a:pt x="9912" y="348"/>
                    <a:pt x="9912" y="351"/>
                    <a:pt x="9907" y="357"/>
                  </a:cubicBezTo>
                  <a:lnTo>
                    <a:pt x="10276" y="345"/>
                  </a:lnTo>
                  <a:close/>
                  <a:moveTo>
                    <a:pt x="11038" y="1107"/>
                  </a:moveTo>
                  <a:cubicBezTo>
                    <a:pt x="11240" y="1107"/>
                    <a:pt x="11407" y="1262"/>
                    <a:pt x="11407" y="1476"/>
                  </a:cubicBezTo>
                  <a:lnTo>
                    <a:pt x="11407" y="8811"/>
                  </a:lnTo>
                  <a:cubicBezTo>
                    <a:pt x="11407" y="9001"/>
                    <a:pt x="11228" y="9180"/>
                    <a:pt x="11026" y="9180"/>
                  </a:cubicBezTo>
                  <a:lnTo>
                    <a:pt x="751" y="9180"/>
                  </a:lnTo>
                  <a:cubicBezTo>
                    <a:pt x="536" y="9180"/>
                    <a:pt x="382" y="9025"/>
                    <a:pt x="382" y="8811"/>
                  </a:cubicBezTo>
                  <a:lnTo>
                    <a:pt x="382" y="1476"/>
                  </a:lnTo>
                  <a:cubicBezTo>
                    <a:pt x="382" y="1262"/>
                    <a:pt x="536" y="1107"/>
                    <a:pt x="751" y="1107"/>
                  </a:cubicBezTo>
                  <a:lnTo>
                    <a:pt x="1120" y="1107"/>
                  </a:lnTo>
                  <a:lnTo>
                    <a:pt x="1120" y="1119"/>
                  </a:lnTo>
                  <a:cubicBezTo>
                    <a:pt x="1120" y="1310"/>
                    <a:pt x="1286" y="1476"/>
                    <a:pt x="1477" y="1476"/>
                  </a:cubicBezTo>
                  <a:lnTo>
                    <a:pt x="1858" y="1476"/>
                  </a:lnTo>
                  <a:cubicBezTo>
                    <a:pt x="2048" y="1476"/>
                    <a:pt x="2215" y="1310"/>
                    <a:pt x="2215" y="1119"/>
                  </a:cubicBezTo>
                  <a:lnTo>
                    <a:pt x="2215" y="1107"/>
                  </a:lnTo>
                  <a:lnTo>
                    <a:pt x="9573" y="1107"/>
                  </a:lnTo>
                  <a:lnTo>
                    <a:pt x="9573" y="1119"/>
                  </a:lnTo>
                  <a:cubicBezTo>
                    <a:pt x="9573" y="1310"/>
                    <a:pt x="9740" y="1476"/>
                    <a:pt x="9930" y="1476"/>
                  </a:cubicBezTo>
                  <a:lnTo>
                    <a:pt x="10311" y="1476"/>
                  </a:lnTo>
                  <a:cubicBezTo>
                    <a:pt x="10502" y="1476"/>
                    <a:pt x="10669" y="1310"/>
                    <a:pt x="10669" y="1119"/>
                  </a:cubicBezTo>
                  <a:lnTo>
                    <a:pt x="10669" y="1107"/>
                  </a:lnTo>
                  <a:close/>
                  <a:moveTo>
                    <a:pt x="1465" y="0"/>
                  </a:moveTo>
                  <a:cubicBezTo>
                    <a:pt x="1275" y="0"/>
                    <a:pt x="1108" y="167"/>
                    <a:pt x="1108" y="357"/>
                  </a:cubicBezTo>
                  <a:lnTo>
                    <a:pt x="1108" y="726"/>
                  </a:lnTo>
                  <a:lnTo>
                    <a:pt x="739" y="726"/>
                  </a:lnTo>
                  <a:cubicBezTo>
                    <a:pt x="334" y="726"/>
                    <a:pt x="1" y="1060"/>
                    <a:pt x="1" y="1464"/>
                  </a:cubicBezTo>
                  <a:lnTo>
                    <a:pt x="1" y="8799"/>
                  </a:lnTo>
                  <a:cubicBezTo>
                    <a:pt x="1" y="9204"/>
                    <a:pt x="334" y="9525"/>
                    <a:pt x="739" y="9525"/>
                  </a:cubicBezTo>
                  <a:lnTo>
                    <a:pt x="11014" y="9525"/>
                  </a:lnTo>
                  <a:cubicBezTo>
                    <a:pt x="11419" y="9525"/>
                    <a:pt x="11752" y="9204"/>
                    <a:pt x="11752" y="8799"/>
                  </a:cubicBezTo>
                  <a:lnTo>
                    <a:pt x="11752" y="1464"/>
                  </a:lnTo>
                  <a:cubicBezTo>
                    <a:pt x="11752" y="1060"/>
                    <a:pt x="11419" y="726"/>
                    <a:pt x="11026" y="726"/>
                  </a:cubicBezTo>
                  <a:lnTo>
                    <a:pt x="10645" y="726"/>
                  </a:lnTo>
                  <a:lnTo>
                    <a:pt x="10645" y="357"/>
                  </a:lnTo>
                  <a:cubicBezTo>
                    <a:pt x="10645" y="167"/>
                    <a:pt x="10490" y="0"/>
                    <a:pt x="10288" y="0"/>
                  </a:cubicBezTo>
                  <a:lnTo>
                    <a:pt x="9918" y="0"/>
                  </a:lnTo>
                  <a:cubicBezTo>
                    <a:pt x="9728" y="0"/>
                    <a:pt x="9561" y="167"/>
                    <a:pt x="9561" y="357"/>
                  </a:cubicBezTo>
                  <a:lnTo>
                    <a:pt x="9561" y="726"/>
                  </a:lnTo>
                  <a:lnTo>
                    <a:pt x="2191" y="726"/>
                  </a:lnTo>
                  <a:lnTo>
                    <a:pt x="2191" y="357"/>
                  </a:lnTo>
                  <a:cubicBezTo>
                    <a:pt x="2191" y="167"/>
                    <a:pt x="2025" y="0"/>
                    <a:pt x="183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88" name="Google Shape;682;p26"/>
            <p:cNvSpPr/>
            <p:nvPr/>
          </p:nvSpPr>
          <p:spPr>
            <a:xfrm>
              <a:off x="5244432" y="2849268"/>
              <a:ext cx="326314" cy="11368"/>
            </a:xfrm>
            <a:custGeom>
              <a:avLst/>
              <a:gdLst/>
              <a:ahLst/>
              <a:cxnLst/>
              <a:rect l="l" t="t" r="r" b="b"/>
              <a:pathLst>
                <a:path w="10276" h="358" extrusionOk="0">
                  <a:moveTo>
                    <a:pt x="179" y="1"/>
                  </a:moveTo>
                  <a:cubicBezTo>
                    <a:pt x="96" y="1"/>
                    <a:pt x="1" y="72"/>
                    <a:pt x="1" y="179"/>
                  </a:cubicBezTo>
                  <a:cubicBezTo>
                    <a:pt x="1" y="274"/>
                    <a:pt x="72" y="358"/>
                    <a:pt x="179" y="358"/>
                  </a:cubicBezTo>
                  <a:lnTo>
                    <a:pt x="10097" y="358"/>
                  </a:lnTo>
                  <a:cubicBezTo>
                    <a:pt x="10180" y="358"/>
                    <a:pt x="10276" y="274"/>
                    <a:pt x="10276" y="179"/>
                  </a:cubicBezTo>
                  <a:cubicBezTo>
                    <a:pt x="10276" y="72"/>
                    <a:pt x="10180" y="1"/>
                    <a:pt x="1009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89" name="Google Shape;683;p26"/>
            <p:cNvSpPr/>
            <p:nvPr/>
          </p:nvSpPr>
          <p:spPr>
            <a:xfrm>
              <a:off x="5261834" y="289613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6" y="1"/>
                    <a:pt x="0" y="72"/>
                    <a:pt x="0" y="180"/>
                  </a:cubicBezTo>
                  <a:cubicBezTo>
                    <a:pt x="0" y="275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75"/>
                    <a:pt x="1465" y="180"/>
                  </a:cubicBezTo>
                  <a:cubicBezTo>
                    <a:pt x="1465" y="72"/>
                    <a:pt x="1370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90" name="Google Shape;684;p26"/>
            <p:cNvSpPr/>
            <p:nvPr/>
          </p:nvSpPr>
          <p:spPr>
            <a:xfrm>
              <a:off x="5343507" y="289613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5" y="1"/>
                    <a:pt x="0" y="72"/>
                    <a:pt x="0" y="180"/>
                  </a:cubicBezTo>
                  <a:cubicBezTo>
                    <a:pt x="0" y="275"/>
                    <a:pt x="83" y="358"/>
                    <a:pt x="179" y="358"/>
                  </a:cubicBezTo>
                  <a:lnTo>
                    <a:pt x="1286" y="358"/>
                  </a:lnTo>
                  <a:cubicBezTo>
                    <a:pt x="1369" y="358"/>
                    <a:pt x="1465" y="275"/>
                    <a:pt x="1465" y="180"/>
                  </a:cubicBezTo>
                  <a:cubicBezTo>
                    <a:pt x="1465" y="72"/>
                    <a:pt x="1381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91" name="Google Shape;685;p26"/>
            <p:cNvSpPr/>
            <p:nvPr/>
          </p:nvSpPr>
          <p:spPr>
            <a:xfrm>
              <a:off x="5506823" y="2896139"/>
              <a:ext cx="46172" cy="11400"/>
            </a:xfrm>
            <a:custGeom>
              <a:avLst/>
              <a:gdLst/>
              <a:ahLst/>
              <a:cxnLst/>
              <a:rect l="l" t="t" r="r" b="b"/>
              <a:pathLst>
                <a:path w="1454" h="359" extrusionOk="0">
                  <a:moveTo>
                    <a:pt x="179" y="1"/>
                  </a:moveTo>
                  <a:cubicBezTo>
                    <a:pt x="84" y="1"/>
                    <a:pt x="1" y="72"/>
                    <a:pt x="1" y="180"/>
                  </a:cubicBezTo>
                  <a:cubicBezTo>
                    <a:pt x="1" y="275"/>
                    <a:pt x="72" y="358"/>
                    <a:pt x="179" y="358"/>
                  </a:cubicBezTo>
                  <a:lnTo>
                    <a:pt x="1275" y="358"/>
                  </a:lnTo>
                  <a:cubicBezTo>
                    <a:pt x="1370" y="358"/>
                    <a:pt x="1453" y="275"/>
                    <a:pt x="1453" y="180"/>
                  </a:cubicBezTo>
                  <a:cubicBezTo>
                    <a:pt x="1453" y="72"/>
                    <a:pt x="1370" y="1"/>
                    <a:pt x="127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92" name="Google Shape;686;p26"/>
            <p:cNvSpPr/>
            <p:nvPr/>
          </p:nvSpPr>
          <p:spPr>
            <a:xfrm>
              <a:off x="5261834" y="2942660"/>
              <a:ext cx="46521" cy="11368"/>
            </a:xfrm>
            <a:custGeom>
              <a:avLst/>
              <a:gdLst/>
              <a:ahLst/>
              <a:cxnLst/>
              <a:rect l="l" t="t" r="r" b="b"/>
              <a:pathLst>
                <a:path w="1465" h="358" extrusionOk="0">
                  <a:moveTo>
                    <a:pt x="179" y="0"/>
                  </a:moveTo>
                  <a:cubicBezTo>
                    <a:pt x="96" y="0"/>
                    <a:pt x="0" y="84"/>
                    <a:pt x="0" y="179"/>
                  </a:cubicBezTo>
                  <a:cubicBezTo>
                    <a:pt x="0" y="286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86"/>
                    <a:pt x="1465" y="179"/>
                  </a:cubicBezTo>
                  <a:cubicBezTo>
                    <a:pt x="1465" y="84"/>
                    <a:pt x="1370" y="0"/>
                    <a:pt x="128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93" name="Google Shape;687;p26"/>
            <p:cNvSpPr/>
            <p:nvPr/>
          </p:nvSpPr>
          <p:spPr>
            <a:xfrm>
              <a:off x="5424768" y="2942660"/>
              <a:ext cx="46553" cy="11368"/>
            </a:xfrm>
            <a:custGeom>
              <a:avLst/>
              <a:gdLst/>
              <a:ahLst/>
              <a:cxnLst/>
              <a:rect l="l" t="t" r="r" b="b"/>
              <a:pathLst>
                <a:path w="1466" h="358" extrusionOk="0">
                  <a:moveTo>
                    <a:pt x="180" y="0"/>
                  </a:moveTo>
                  <a:cubicBezTo>
                    <a:pt x="96" y="0"/>
                    <a:pt x="1" y="84"/>
                    <a:pt x="1" y="179"/>
                  </a:cubicBezTo>
                  <a:cubicBezTo>
                    <a:pt x="1" y="286"/>
                    <a:pt x="84" y="358"/>
                    <a:pt x="180" y="358"/>
                  </a:cubicBezTo>
                  <a:lnTo>
                    <a:pt x="1287" y="358"/>
                  </a:lnTo>
                  <a:cubicBezTo>
                    <a:pt x="1370" y="358"/>
                    <a:pt x="1465" y="286"/>
                    <a:pt x="1465" y="179"/>
                  </a:cubicBezTo>
                  <a:cubicBezTo>
                    <a:pt x="1465" y="84"/>
                    <a:pt x="1394" y="0"/>
                    <a:pt x="128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94" name="Google Shape;688;p26"/>
            <p:cNvSpPr/>
            <p:nvPr/>
          </p:nvSpPr>
          <p:spPr>
            <a:xfrm>
              <a:off x="5261834" y="298914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6" y="1"/>
                    <a:pt x="0" y="72"/>
                    <a:pt x="0" y="179"/>
                  </a:cubicBezTo>
                  <a:cubicBezTo>
                    <a:pt x="0" y="287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87"/>
                    <a:pt x="1465" y="179"/>
                  </a:cubicBezTo>
                  <a:cubicBezTo>
                    <a:pt x="1465" y="72"/>
                    <a:pt x="1370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95" name="Google Shape;689;p26"/>
            <p:cNvSpPr/>
            <p:nvPr/>
          </p:nvSpPr>
          <p:spPr>
            <a:xfrm>
              <a:off x="5343507" y="298914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5" y="1"/>
                    <a:pt x="0" y="72"/>
                    <a:pt x="0" y="179"/>
                  </a:cubicBezTo>
                  <a:cubicBezTo>
                    <a:pt x="0" y="287"/>
                    <a:pt x="83" y="358"/>
                    <a:pt x="179" y="358"/>
                  </a:cubicBezTo>
                  <a:lnTo>
                    <a:pt x="1286" y="358"/>
                  </a:lnTo>
                  <a:cubicBezTo>
                    <a:pt x="1369" y="358"/>
                    <a:pt x="1465" y="287"/>
                    <a:pt x="1465" y="179"/>
                  </a:cubicBezTo>
                  <a:cubicBezTo>
                    <a:pt x="1465" y="72"/>
                    <a:pt x="1381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96" name="Google Shape;690;p26"/>
            <p:cNvSpPr/>
            <p:nvPr/>
          </p:nvSpPr>
          <p:spPr>
            <a:xfrm>
              <a:off x="5506823" y="2989149"/>
              <a:ext cx="46172" cy="11400"/>
            </a:xfrm>
            <a:custGeom>
              <a:avLst/>
              <a:gdLst/>
              <a:ahLst/>
              <a:cxnLst/>
              <a:rect l="l" t="t" r="r" b="b"/>
              <a:pathLst>
                <a:path w="1454" h="359" extrusionOk="0">
                  <a:moveTo>
                    <a:pt x="179" y="1"/>
                  </a:moveTo>
                  <a:cubicBezTo>
                    <a:pt x="84" y="1"/>
                    <a:pt x="1" y="72"/>
                    <a:pt x="1" y="179"/>
                  </a:cubicBezTo>
                  <a:cubicBezTo>
                    <a:pt x="1" y="287"/>
                    <a:pt x="72" y="358"/>
                    <a:pt x="179" y="358"/>
                  </a:cubicBezTo>
                  <a:lnTo>
                    <a:pt x="1275" y="358"/>
                  </a:lnTo>
                  <a:cubicBezTo>
                    <a:pt x="1370" y="358"/>
                    <a:pt x="1453" y="287"/>
                    <a:pt x="1453" y="179"/>
                  </a:cubicBezTo>
                  <a:cubicBezTo>
                    <a:pt x="1453" y="72"/>
                    <a:pt x="1370" y="1"/>
                    <a:pt x="127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97" name="Google Shape;691;p26"/>
            <p:cNvSpPr/>
            <p:nvPr/>
          </p:nvSpPr>
          <p:spPr>
            <a:xfrm>
              <a:off x="5343507" y="3036051"/>
              <a:ext cx="46521" cy="10987"/>
            </a:xfrm>
            <a:custGeom>
              <a:avLst/>
              <a:gdLst/>
              <a:ahLst/>
              <a:cxnLst/>
              <a:rect l="l" t="t" r="r" b="b"/>
              <a:pathLst>
                <a:path w="1465" h="346" extrusionOk="0">
                  <a:moveTo>
                    <a:pt x="179" y="0"/>
                  </a:moveTo>
                  <a:cubicBezTo>
                    <a:pt x="95" y="0"/>
                    <a:pt x="0" y="72"/>
                    <a:pt x="0" y="179"/>
                  </a:cubicBezTo>
                  <a:cubicBezTo>
                    <a:pt x="0" y="274"/>
                    <a:pt x="83" y="346"/>
                    <a:pt x="179" y="346"/>
                  </a:cubicBezTo>
                  <a:lnTo>
                    <a:pt x="1286" y="346"/>
                  </a:lnTo>
                  <a:cubicBezTo>
                    <a:pt x="1369" y="346"/>
                    <a:pt x="1465" y="274"/>
                    <a:pt x="1465" y="179"/>
                  </a:cubicBezTo>
                  <a:cubicBezTo>
                    <a:pt x="1465" y="72"/>
                    <a:pt x="1381" y="0"/>
                    <a:pt x="128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98" name="Google Shape;692;p26"/>
            <p:cNvSpPr/>
            <p:nvPr/>
          </p:nvSpPr>
          <p:spPr>
            <a:xfrm>
              <a:off x="5424768" y="3036051"/>
              <a:ext cx="46553" cy="10987"/>
            </a:xfrm>
            <a:custGeom>
              <a:avLst/>
              <a:gdLst/>
              <a:ahLst/>
              <a:cxnLst/>
              <a:rect l="l" t="t" r="r" b="b"/>
              <a:pathLst>
                <a:path w="1466" h="346" extrusionOk="0">
                  <a:moveTo>
                    <a:pt x="180" y="0"/>
                  </a:moveTo>
                  <a:cubicBezTo>
                    <a:pt x="96" y="0"/>
                    <a:pt x="1" y="72"/>
                    <a:pt x="1" y="179"/>
                  </a:cubicBezTo>
                  <a:cubicBezTo>
                    <a:pt x="1" y="274"/>
                    <a:pt x="84" y="346"/>
                    <a:pt x="180" y="346"/>
                  </a:cubicBezTo>
                  <a:lnTo>
                    <a:pt x="1287" y="346"/>
                  </a:lnTo>
                  <a:cubicBezTo>
                    <a:pt x="1370" y="346"/>
                    <a:pt x="1465" y="274"/>
                    <a:pt x="1465" y="179"/>
                  </a:cubicBezTo>
                  <a:cubicBezTo>
                    <a:pt x="1465" y="72"/>
                    <a:pt x="1394" y="0"/>
                    <a:pt x="128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99" name="Google Shape;693;p26"/>
            <p:cNvSpPr/>
            <p:nvPr/>
          </p:nvSpPr>
          <p:spPr>
            <a:xfrm>
              <a:off x="5506823" y="3036051"/>
              <a:ext cx="46172" cy="10987"/>
            </a:xfrm>
            <a:custGeom>
              <a:avLst/>
              <a:gdLst/>
              <a:ahLst/>
              <a:cxnLst/>
              <a:rect l="l" t="t" r="r" b="b"/>
              <a:pathLst>
                <a:path w="1454" h="346" extrusionOk="0">
                  <a:moveTo>
                    <a:pt x="179" y="0"/>
                  </a:moveTo>
                  <a:cubicBezTo>
                    <a:pt x="84" y="0"/>
                    <a:pt x="1" y="72"/>
                    <a:pt x="1" y="179"/>
                  </a:cubicBezTo>
                  <a:cubicBezTo>
                    <a:pt x="1" y="274"/>
                    <a:pt x="72" y="346"/>
                    <a:pt x="179" y="346"/>
                  </a:cubicBezTo>
                  <a:lnTo>
                    <a:pt x="1275" y="346"/>
                  </a:lnTo>
                  <a:cubicBezTo>
                    <a:pt x="1370" y="346"/>
                    <a:pt x="1453" y="274"/>
                    <a:pt x="1453" y="179"/>
                  </a:cubicBezTo>
                  <a:cubicBezTo>
                    <a:pt x="1453" y="72"/>
                    <a:pt x="1370" y="0"/>
                    <a:pt x="127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100" name="Google Shape;694;p26"/>
            <p:cNvSpPr/>
            <p:nvPr/>
          </p:nvSpPr>
          <p:spPr>
            <a:xfrm>
              <a:off x="5343126" y="2930752"/>
              <a:ext cx="46902" cy="33851"/>
            </a:xfrm>
            <a:custGeom>
              <a:avLst/>
              <a:gdLst/>
              <a:ahLst/>
              <a:cxnLst/>
              <a:rect l="l" t="t" r="r" b="b"/>
              <a:pathLst>
                <a:path w="1477" h="1066" extrusionOk="0">
                  <a:moveTo>
                    <a:pt x="1293" y="0"/>
                  </a:moveTo>
                  <a:cubicBezTo>
                    <a:pt x="1250" y="0"/>
                    <a:pt x="1209" y="18"/>
                    <a:pt x="1179" y="54"/>
                  </a:cubicBezTo>
                  <a:lnTo>
                    <a:pt x="572" y="661"/>
                  </a:lnTo>
                  <a:lnTo>
                    <a:pt x="322" y="411"/>
                  </a:lnTo>
                  <a:cubicBezTo>
                    <a:pt x="280" y="375"/>
                    <a:pt x="235" y="358"/>
                    <a:pt x="194" y="358"/>
                  </a:cubicBezTo>
                  <a:cubicBezTo>
                    <a:pt x="152" y="358"/>
                    <a:pt x="113" y="375"/>
                    <a:pt x="84" y="411"/>
                  </a:cubicBezTo>
                  <a:cubicBezTo>
                    <a:pt x="0" y="483"/>
                    <a:pt x="0" y="590"/>
                    <a:pt x="84" y="649"/>
                  </a:cubicBezTo>
                  <a:lnTo>
                    <a:pt x="453" y="1018"/>
                  </a:lnTo>
                  <a:cubicBezTo>
                    <a:pt x="476" y="1054"/>
                    <a:pt x="524" y="1066"/>
                    <a:pt x="572" y="1066"/>
                  </a:cubicBezTo>
                  <a:cubicBezTo>
                    <a:pt x="619" y="1066"/>
                    <a:pt x="655" y="1054"/>
                    <a:pt x="691" y="1018"/>
                  </a:cubicBezTo>
                  <a:lnTo>
                    <a:pt x="1417" y="292"/>
                  </a:lnTo>
                  <a:cubicBezTo>
                    <a:pt x="1477" y="233"/>
                    <a:pt x="1477" y="125"/>
                    <a:pt x="1417" y="54"/>
                  </a:cubicBezTo>
                  <a:cubicBezTo>
                    <a:pt x="1381" y="18"/>
                    <a:pt x="1337" y="0"/>
                    <a:pt x="129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101" name="Google Shape;695;p26"/>
            <p:cNvSpPr/>
            <p:nvPr/>
          </p:nvSpPr>
          <p:spPr>
            <a:xfrm>
              <a:off x="5506442" y="2930752"/>
              <a:ext cx="47283" cy="33851"/>
            </a:xfrm>
            <a:custGeom>
              <a:avLst/>
              <a:gdLst/>
              <a:ahLst/>
              <a:cxnLst/>
              <a:rect l="l" t="t" r="r" b="b"/>
              <a:pathLst>
                <a:path w="1489" h="1066" extrusionOk="0">
                  <a:moveTo>
                    <a:pt x="1282" y="0"/>
                  </a:moveTo>
                  <a:cubicBezTo>
                    <a:pt x="1239" y="0"/>
                    <a:pt x="1197" y="18"/>
                    <a:pt x="1167" y="54"/>
                  </a:cubicBezTo>
                  <a:lnTo>
                    <a:pt x="560" y="661"/>
                  </a:lnTo>
                  <a:lnTo>
                    <a:pt x="310" y="411"/>
                  </a:lnTo>
                  <a:cubicBezTo>
                    <a:pt x="275" y="375"/>
                    <a:pt x="230" y="358"/>
                    <a:pt x="187" y="358"/>
                  </a:cubicBezTo>
                  <a:cubicBezTo>
                    <a:pt x="144" y="358"/>
                    <a:pt x="102" y="375"/>
                    <a:pt x="72" y="411"/>
                  </a:cubicBezTo>
                  <a:cubicBezTo>
                    <a:pt x="1" y="483"/>
                    <a:pt x="1" y="590"/>
                    <a:pt x="72" y="649"/>
                  </a:cubicBezTo>
                  <a:lnTo>
                    <a:pt x="441" y="1018"/>
                  </a:lnTo>
                  <a:cubicBezTo>
                    <a:pt x="477" y="1054"/>
                    <a:pt x="513" y="1066"/>
                    <a:pt x="560" y="1066"/>
                  </a:cubicBezTo>
                  <a:cubicBezTo>
                    <a:pt x="608" y="1066"/>
                    <a:pt x="656" y="1054"/>
                    <a:pt x="679" y="1018"/>
                  </a:cubicBezTo>
                  <a:lnTo>
                    <a:pt x="1406" y="292"/>
                  </a:lnTo>
                  <a:cubicBezTo>
                    <a:pt x="1489" y="233"/>
                    <a:pt x="1489" y="125"/>
                    <a:pt x="1406" y="54"/>
                  </a:cubicBezTo>
                  <a:cubicBezTo>
                    <a:pt x="1370" y="18"/>
                    <a:pt x="1325" y="0"/>
                    <a:pt x="128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102" name="Google Shape;696;p26"/>
            <p:cNvSpPr/>
            <p:nvPr/>
          </p:nvSpPr>
          <p:spPr>
            <a:xfrm>
              <a:off x="5424419" y="2977336"/>
              <a:ext cx="47283" cy="34168"/>
            </a:xfrm>
            <a:custGeom>
              <a:avLst/>
              <a:gdLst/>
              <a:ahLst/>
              <a:cxnLst/>
              <a:rect l="l" t="t" r="r" b="b"/>
              <a:pathLst>
                <a:path w="1489" h="1076" extrusionOk="0">
                  <a:moveTo>
                    <a:pt x="1293" y="1"/>
                  </a:moveTo>
                  <a:cubicBezTo>
                    <a:pt x="1250" y="1"/>
                    <a:pt x="1208" y="22"/>
                    <a:pt x="1179" y="63"/>
                  </a:cubicBezTo>
                  <a:lnTo>
                    <a:pt x="572" y="671"/>
                  </a:lnTo>
                  <a:lnTo>
                    <a:pt x="321" y="421"/>
                  </a:lnTo>
                  <a:cubicBezTo>
                    <a:pt x="280" y="379"/>
                    <a:pt x="235" y="358"/>
                    <a:pt x="193" y="358"/>
                  </a:cubicBezTo>
                  <a:cubicBezTo>
                    <a:pt x="152" y="358"/>
                    <a:pt x="113" y="379"/>
                    <a:pt x="83" y="421"/>
                  </a:cubicBezTo>
                  <a:cubicBezTo>
                    <a:pt x="0" y="492"/>
                    <a:pt x="0" y="599"/>
                    <a:pt x="83" y="659"/>
                  </a:cubicBezTo>
                  <a:lnTo>
                    <a:pt x="452" y="1028"/>
                  </a:lnTo>
                  <a:cubicBezTo>
                    <a:pt x="476" y="1052"/>
                    <a:pt x="524" y="1075"/>
                    <a:pt x="572" y="1075"/>
                  </a:cubicBezTo>
                  <a:cubicBezTo>
                    <a:pt x="619" y="1075"/>
                    <a:pt x="655" y="1052"/>
                    <a:pt x="691" y="1028"/>
                  </a:cubicBezTo>
                  <a:lnTo>
                    <a:pt x="1417" y="301"/>
                  </a:lnTo>
                  <a:cubicBezTo>
                    <a:pt x="1488" y="242"/>
                    <a:pt x="1488" y="123"/>
                    <a:pt x="1417" y="63"/>
                  </a:cubicBezTo>
                  <a:cubicBezTo>
                    <a:pt x="1381" y="22"/>
                    <a:pt x="1336" y="1"/>
                    <a:pt x="129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103" name="Google Shape;697;p26"/>
            <p:cNvSpPr/>
            <p:nvPr/>
          </p:nvSpPr>
          <p:spPr>
            <a:xfrm>
              <a:off x="5261453" y="3024143"/>
              <a:ext cx="47283" cy="33851"/>
            </a:xfrm>
            <a:custGeom>
              <a:avLst/>
              <a:gdLst/>
              <a:ahLst/>
              <a:cxnLst/>
              <a:rect l="l" t="t" r="r" b="b"/>
              <a:pathLst>
                <a:path w="1489" h="1066" extrusionOk="0">
                  <a:moveTo>
                    <a:pt x="1289" y="0"/>
                  </a:moveTo>
                  <a:cubicBezTo>
                    <a:pt x="1248" y="0"/>
                    <a:pt x="1209" y="18"/>
                    <a:pt x="1179" y="54"/>
                  </a:cubicBezTo>
                  <a:lnTo>
                    <a:pt x="572" y="673"/>
                  </a:lnTo>
                  <a:lnTo>
                    <a:pt x="310" y="411"/>
                  </a:lnTo>
                  <a:cubicBezTo>
                    <a:pt x="274" y="375"/>
                    <a:pt x="230" y="357"/>
                    <a:pt x="186" y="357"/>
                  </a:cubicBezTo>
                  <a:cubicBezTo>
                    <a:pt x="143" y="357"/>
                    <a:pt x="102" y="375"/>
                    <a:pt x="72" y="411"/>
                  </a:cubicBezTo>
                  <a:cubicBezTo>
                    <a:pt x="0" y="494"/>
                    <a:pt x="0" y="590"/>
                    <a:pt x="72" y="649"/>
                  </a:cubicBezTo>
                  <a:lnTo>
                    <a:pt x="453" y="1030"/>
                  </a:lnTo>
                  <a:cubicBezTo>
                    <a:pt x="477" y="1054"/>
                    <a:pt x="524" y="1066"/>
                    <a:pt x="572" y="1066"/>
                  </a:cubicBezTo>
                  <a:cubicBezTo>
                    <a:pt x="608" y="1066"/>
                    <a:pt x="655" y="1054"/>
                    <a:pt x="691" y="1030"/>
                  </a:cubicBezTo>
                  <a:lnTo>
                    <a:pt x="1417" y="292"/>
                  </a:lnTo>
                  <a:cubicBezTo>
                    <a:pt x="1489" y="220"/>
                    <a:pt x="1489" y="113"/>
                    <a:pt x="1417" y="54"/>
                  </a:cubicBezTo>
                  <a:cubicBezTo>
                    <a:pt x="1376" y="18"/>
                    <a:pt x="1331" y="0"/>
                    <a:pt x="128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104" name="Google Shape;698;p26"/>
            <p:cNvSpPr/>
            <p:nvPr/>
          </p:nvSpPr>
          <p:spPr>
            <a:xfrm>
              <a:off x="5424419" y="2884231"/>
              <a:ext cx="47283" cy="33883"/>
            </a:xfrm>
            <a:custGeom>
              <a:avLst/>
              <a:gdLst/>
              <a:ahLst/>
              <a:cxnLst/>
              <a:rect l="l" t="t" r="r" b="b"/>
              <a:pathLst>
                <a:path w="1489" h="1067" extrusionOk="0">
                  <a:moveTo>
                    <a:pt x="1293" y="1"/>
                  </a:moveTo>
                  <a:cubicBezTo>
                    <a:pt x="1250" y="1"/>
                    <a:pt x="1208" y="19"/>
                    <a:pt x="1179" y="54"/>
                  </a:cubicBezTo>
                  <a:lnTo>
                    <a:pt x="572" y="674"/>
                  </a:lnTo>
                  <a:lnTo>
                    <a:pt x="321" y="412"/>
                  </a:lnTo>
                  <a:cubicBezTo>
                    <a:pt x="280" y="376"/>
                    <a:pt x="235" y="358"/>
                    <a:pt x="193" y="358"/>
                  </a:cubicBezTo>
                  <a:cubicBezTo>
                    <a:pt x="152" y="358"/>
                    <a:pt x="113" y="376"/>
                    <a:pt x="83" y="412"/>
                  </a:cubicBezTo>
                  <a:cubicBezTo>
                    <a:pt x="0" y="495"/>
                    <a:pt x="0" y="590"/>
                    <a:pt x="83" y="650"/>
                  </a:cubicBezTo>
                  <a:lnTo>
                    <a:pt x="452" y="1031"/>
                  </a:lnTo>
                  <a:cubicBezTo>
                    <a:pt x="476" y="1055"/>
                    <a:pt x="524" y="1067"/>
                    <a:pt x="572" y="1067"/>
                  </a:cubicBezTo>
                  <a:cubicBezTo>
                    <a:pt x="619" y="1067"/>
                    <a:pt x="655" y="1055"/>
                    <a:pt x="691" y="1031"/>
                  </a:cubicBezTo>
                  <a:lnTo>
                    <a:pt x="1417" y="293"/>
                  </a:lnTo>
                  <a:cubicBezTo>
                    <a:pt x="1488" y="221"/>
                    <a:pt x="1488" y="114"/>
                    <a:pt x="1417" y="54"/>
                  </a:cubicBezTo>
                  <a:cubicBezTo>
                    <a:pt x="1381" y="19"/>
                    <a:pt x="1336" y="1"/>
                    <a:pt x="129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</p:grpSp>
      <p:grpSp>
        <p:nvGrpSpPr>
          <p:cNvPr id="105" name="Google Shape;669;p26"/>
          <p:cNvGrpSpPr/>
          <p:nvPr/>
        </p:nvGrpSpPr>
        <p:grpSpPr>
          <a:xfrm>
            <a:off x="8150878" y="5215255"/>
            <a:ext cx="706571" cy="715061"/>
            <a:chOff x="2497275" y="2744159"/>
            <a:chExt cx="370930" cy="370549"/>
          </a:xfrm>
        </p:grpSpPr>
        <p:sp>
          <p:nvSpPr>
            <p:cNvPr id="106" name="Google Shape;670;p26"/>
            <p:cNvSpPr/>
            <p:nvPr/>
          </p:nvSpPr>
          <p:spPr>
            <a:xfrm>
              <a:off x="2497275" y="2744159"/>
              <a:ext cx="284366" cy="284747"/>
            </a:xfrm>
            <a:custGeom>
              <a:avLst/>
              <a:gdLst/>
              <a:ahLst/>
              <a:cxnLst/>
              <a:rect l="l" t="t" r="r" b="b"/>
              <a:pathLst>
                <a:path w="8955" h="8967" extrusionOk="0">
                  <a:moveTo>
                    <a:pt x="4204" y="1"/>
                  </a:moveTo>
                  <a:cubicBezTo>
                    <a:pt x="3942" y="1"/>
                    <a:pt x="3704" y="203"/>
                    <a:pt x="3644" y="465"/>
                  </a:cubicBezTo>
                  <a:lnTo>
                    <a:pt x="3466" y="1334"/>
                  </a:lnTo>
                  <a:cubicBezTo>
                    <a:pt x="3287" y="1394"/>
                    <a:pt x="3108" y="1465"/>
                    <a:pt x="2942" y="1537"/>
                  </a:cubicBezTo>
                  <a:lnTo>
                    <a:pt x="2215" y="1048"/>
                  </a:lnTo>
                  <a:cubicBezTo>
                    <a:pt x="2120" y="983"/>
                    <a:pt x="2009" y="952"/>
                    <a:pt x="1899" y="952"/>
                  </a:cubicBezTo>
                  <a:cubicBezTo>
                    <a:pt x="1749" y="952"/>
                    <a:pt x="1599" y="1010"/>
                    <a:pt x="1489" y="1120"/>
                  </a:cubicBezTo>
                  <a:lnTo>
                    <a:pt x="1108" y="1489"/>
                  </a:lnTo>
                  <a:cubicBezTo>
                    <a:pt x="918" y="1691"/>
                    <a:pt x="894" y="1989"/>
                    <a:pt x="1037" y="2227"/>
                  </a:cubicBezTo>
                  <a:lnTo>
                    <a:pt x="1525" y="2953"/>
                  </a:lnTo>
                  <a:cubicBezTo>
                    <a:pt x="1441" y="3120"/>
                    <a:pt x="1370" y="3287"/>
                    <a:pt x="1322" y="3465"/>
                  </a:cubicBezTo>
                  <a:lnTo>
                    <a:pt x="453" y="3644"/>
                  </a:lnTo>
                  <a:cubicBezTo>
                    <a:pt x="191" y="3703"/>
                    <a:pt x="1" y="3930"/>
                    <a:pt x="1" y="4215"/>
                  </a:cubicBezTo>
                  <a:lnTo>
                    <a:pt x="1" y="4751"/>
                  </a:lnTo>
                  <a:cubicBezTo>
                    <a:pt x="1" y="5025"/>
                    <a:pt x="191" y="5251"/>
                    <a:pt x="453" y="5323"/>
                  </a:cubicBezTo>
                  <a:lnTo>
                    <a:pt x="1322" y="5501"/>
                  </a:lnTo>
                  <a:cubicBezTo>
                    <a:pt x="1382" y="5668"/>
                    <a:pt x="1453" y="5847"/>
                    <a:pt x="1525" y="6013"/>
                  </a:cubicBezTo>
                  <a:lnTo>
                    <a:pt x="1037" y="6740"/>
                  </a:lnTo>
                  <a:cubicBezTo>
                    <a:pt x="894" y="6966"/>
                    <a:pt x="918" y="7287"/>
                    <a:pt x="1108" y="7478"/>
                  </a:cubicBezTo>
                  <a:lnTo>
                    <a:pt x="1489" y="7847"/>
                  </a:lnTo>
                  <a:cubicBezTo>
                    <a:pt x="1599" y="7957"/>
                    <a:pt x="1745" y="8015"/>
                    <a:pt x="1894" y="8015"/>
                  </a:cubicBezTo>
                  <a:cubicBezTo>
                    <a:pt x="2003" y="8015"/>
                    <a:pt x="2115" y="7984"/>
                    <a:pt x="2215" y="7918"/>
                  </a:cubicBezTo>
                  <a:lnTo>
                    <a:pt x="2942" y="7430"/>
                  </a:lnTo>
                  <a:cubicBezTo>
                    <a:pt x="3108" y="7513"/>
                    <a:pt x="3287" y="7597"/>
                    <a:pt x="3466" y="7633"/>
                  </a:cubicBezTo>
                  <a:lnTo>
                    <a:pt x="3644" y="8502"/>
                  </a:lnTo>
                  <a:cubicBezTo>
                    <a:pt x="3704" y="8764"/>
                    <a:pt x="3930" y="8966"/>
                    <a:pt x="4204" y="8966"/>
                  </a:cubicBezTo>
                  <a:lnTo>
                    <a:pt x="4740" y="8966"/>
                  </a:lnTo>
                  <a:cubicBezTo>
                    <a:pt x="5013" y="8966"/>
                    <a:pt x="5251" y="8764"/>
                    <a:pt x="5311" y="8502"/>
                  </a:cubicBezTo>
                  <a:lnTo>
                    <a:pt x="5490" y="7633"/>
                  </a:lnTo>
                  <a:cubicBezTo>
                    <a:pt x="5621" y="7597"/>
                    <a:pt x="5775" y="7537"/>
                    <a:pt x="5906" y="7478"/>
                  </a:cubicBezTo>
                  <a:cubicBezTo>
                    <a:pt x="6002" y="7442"/>
                    <a:pt x="6037" y="7323"/>
                    <a:pt x="6002" y="7240"/>
                  </a:cubicBezTo>
                  <a:cubicBezTo>
                    <a:pt x="5966" y="7169"/>
                    <a:pt x="5898" y="7131"/>
                    <a:pt x="5831" y="7131"/>
                  </a:cubicBezTo>
                  <a:cubicBezTo>
                    <a:pt x="5808" y="7131"/>
                    <a:pt x="5785" y="7135"/>
                    <a:pt x="5763" y="7144"/>
                  </a:cubicBezTo>
                  <a:cubicBezTo>
                    <a:pt x="5609" y="7228"/>
                    <a:pt x="5466" y="7287"/>
                    <a:pt x="5299" y="7323"/>
                  </a:cubicBezTo>
                  <a:cubicBezTo>
                    <a:pt x="5240" y="7347"/>
                    <a:pt x="5180" y="7406"/>
                    <a:pt x="5168" y="7454"/>
                  </a:cubicBezTo>
                  <a:lnTo>
                    <a:pt x="4966" y="8430"/>
                  </a:lnTo>
                  <a:cubicBezTo>
                    <a:pt x="4954" y="8514"/>
                    <a:pt x="4870" y="8597"/>
                    <a:pt x="4763" y="8597"/>
                  </a:cubicBezTo>
                  <a:lnTo>
                    <a:pt x="4228" y="8597"/>
                  </a:lnTo>
                  <a:cubicBezTo>
                    <a:pt x="4120" y="8597"/>
                    <a:pt x="4049" y="8514"/>
                    <a:pt x="4013" y="8430"/>
                  </a:cubicBezTo>
                  <a:lnTo>
                    <a:pt x="3823" y="7454"/>
                  </a:lnTo>
                  <a:cubicBezTo>
                    <a:pt x="3811" y="7383"/>
                    <a:pt x="3763" y="7335"/>
                    <a:pt x="3692" y="7323"/>
                  </a:cubicBezTo>
                  <a:cubicBezTo>
                    <a:pt x="3466" y="7263"/>
                    <a:pt x="3239" y="7180"/>
                    <a:pt x="3049" y="7061"/>
                  </a:cubicBezTo>
                  <a:cubicBezTo>
                    <a:pt x="3019" y="7043"/>
                    <a:pt x="2986" y="7034"/>
                    <a:pt x="2954" y="7034"/>
                  </a:cubicBezTo>
                  <a:cubicBezTo>
                    <a:pt x="2921" y="7034"/>
                    <a:pt x="2888" y="7043"/>
                    <a:pt x="2858" y="7061"/>
                  </a:cubicBezTo>
                  <a:lnTo>
                    <a:pt x="2037" y="7609"/>
                  </a:lnTo>
                  <a:cubicBezTo>
                    <a:pt x="2006" y="7634"/>
                    <a:pt x="1966" y="7647"/>
                    <a:pt x="1926" y="7647"/>
                  </a:cubicBezTo>
                  <a:cubicBezTo>
                    <a:pt x="1874" y="7647"/>
                    <a:pt x="1821" y="7625"/>
                    <a:pt x="1787" y="7585"/>
                  </a:cubicBezTo>
                  <a:lnTo>
                    <a:pt x="1418" y="7204"/>
                  </a:lnTo>
                  <a:cubicBezTo>
                    <a:pt x="1334" y="7132"/>
                    <a:pt x="1334" y="7025"/>
                    <a:pt x="1382" y="6954"/>
                  </a:cubicBezTo>
                  <a:lnTo>
                    <a:pt x="1930" y="6132"/>
                  </a:lnTo>
                  <a:cubicBezTo>
                    <a:pt x="1977" y="6073"/>
                    <a:pt x="1977" y="6001"/>
                    <a:pt x="1930" y="5942"/>
                  </a:cubicBezTo>
                  <a:cubicBezTo>
                    <a:pt x="1811" y="5739"/>
                    <a:pt x="1727" y="5525"/>
                    <a:pt x="1668" y="5299"/>
                  </a:cubicBezTo>
                  <a:cubicBezTo>
                    <a:pt x="1656" y="5239"/>
                    <a:pt x="1596" y="5180"/>
                    <a:pt x="1537" y="5168"/>
                  </a:cubicBezTo>
                  <a:lnTo>
                    <a:pt x="560" y="4977"/>
                  </a:lnTo>
                  <a:cubicBezTo>
                    <a:pt x="477" y="4954"/>
                    <a:pt x="406" y="4870"/>
                    <a:pt x="406" y="4763"/>
                  </a:cubicBezTo>
                  <a:lnTo>
                    <a:pt x="406" y="4227"/>
                  </a:lnTo>
                  <a:cubicBezTo>
                    <a:pt x="406" y="4132"/>
                    <a:pt x="477" y="4049"/>
                    <a:pt x="560" y="4025"/>
                  </a:cubicBezTo>
                  <a:lnTo>
                    <a:pt x="1537" y="3834"/>
                  </a:lnTo>
                  <a:cubicBezTo>
                    <a:pt x="1608" y="3811"/>
                    <a:pt x="1656" y="3775"/>
                    <a:pt x="1668" y="3692"/>
                  </a:cubicBezTo>
                  <a:cubicBezTo>
                    <a:pt x="1727" y="3477"/>
                    <a:pt x="1811" y="3251"/>
                    <a:pt x="1930" y="3061"/>
                  </a:cubicBezTo>
                  <a:cubicBezTo>
                    <a:pt x="1965" y="3001"/>
                    <a:pt x="1965" y="2918"/>
                    <a:pt x="1930" y="2858"/>
                  </a:cubicBezTo>
                  <a:lnTo>
                    <a:pt x="1382" y="2049"/>
                  </a:lnTo>
                  <a:cubicBezTo>
                    <a:pt x="1322" y="1965"/>
                    <a:pt x="1334" y="1846"/>
                    <a:pt x="1418" y="1787"/>
                  </a:cubicBezTo>
                  <a:lnTo>
                    <a:pt x="1787" y="1417"/>
                  </a:lnTo>
                  <a:cubicBezTo>
                    <a:pt x="1826" y="1378"/>
                    <a:pt x="1876" y="1360"/>
                    <a:pt x="1925" y="1360"/>
                  </a:cubicBezTo>
                  <a:cubicBezTo>
                    <a:pt x="1965" y="1360"/>
                    <a:pt x="2005" y="1372"/>
                    <a:pt x="2037" y="1394"/>
                  </a:cubicBezTo>
                  <a:lnTo>
                    <a:pt x="2858" y="1941"/>
                  </a:lnTo>
                  <a:cubicBezTo>
                    <a:pt x="2888" y="1965"/>
                    <a:pt x="2921" y="1977"/>
                    <a:pt x="2954" y="1977"/>
                  </a:cubicBezTo>
                  <a:cubicBezTo>
                    <a:pt x="2986" y="1977"/>
                    <a:pt x="3019" y="1965"/>
                    <a:pt x="3049" y="1941"/>
                  </a:cubicBezTo>
                  <a:cubicBezTo>
                    <a:pt x="3263" y="1822"/>
                    <a:pt x="3466" y="1727"/>
                    <a:pt x="3692" y="1668"/>
                  </a:cubicBezTo>
                  <a:cubicBezTo>
                    <a:pt x="3751" y="1656"/>
                    <a:pt x="3811" y="1596"/>
                    <a:pt x="3823" y="1537"/>
                  </a:cubicBezTo>
                  <a:lnTo>
                    <a:pt x="4013" y="572"/>
                  </a:lnTo>
                  <a:cubicBezTo>
                    <a:pt x="4037" y="477"/>
                    <a:pt x="4120" y="405"/>
                    <a:pt x="4228" y="405"/>
                  </a:cubicBezTo>
                  <a:lnTo>
                    <a:pt x="4763" y="405"/>
                  </a:lnTo>
                  <a:cubicBezTo>
                    <a:pt x="4870" y="405"/>
                    <a:pt x="4942" y="477"/>
                    <a:pt x="4966" y="572"/>
                  </a:cubicBezTo>
                  <a:lnTo>
                    <a:pt x="5168" y="1537"/>
                  </a:lnTo>
                  <a:cubicBezTo>
                    <a:pt x="5180" y="1608"/>
                    <a:pt x="5216" y="1656"/>
                    <a:pt x="5299" y="1668"/>
                  </a:cubicBezTo>
                  <a:cubicBezTo>
                    <a:pt x="5513" y="1727"/>
                    <a:pt x="5740" y="1822"/>
                    <a:pt x="5930" y="1941"/>
                  </a:cubicBezTo>
                  <a:cubicBezTo>
                    <a:pt x="5960" y="1953"/>
                    <a:pt x="5996" y="1959"/>
                    <a:pt x="6031" y="1959"/>
                  </a:cubicBezTo>
                  <a:cubicBezTo>
                    <a:pt x="6067" y="1959"/>
                    <a:pt x="6103" y="1953"/>
                    <a:pt x="6133" y="1941"/>
                  </a:cubicBezTo>
                  <a:lnTo>
                    <a:pt x="6942" y="1394"/>
                  </a:lnTo>
                  <a:cubicBezTo>
                    <a:pt x="6978" y="1368"/>
                    <a:pt x="7021" y="1356"/>
                    <a:pt x="7063" y="1356"/>
                  </a:cubicBezTo>
                  <a:cubicBezTo>
                    <a:pt x="7117" y="1356"/>
                    <a:pt x="7170" y="1377"/>
                    <a:pt x="7204" y="1417"/>
                  </a:cubicBezTo>
                  <a:lnTo>
                    <a:pt x="7573" y="1787"/>
                  </a:lnTo>
                  <a:cubicBezTo>
                    <a:pt x="7645" y="1870"/>
                    <a:pt x="7645" y="1965"/>
                    <a:pt x="7597" y="2049"/>
                  </a:cubicBezTo>
                  <a:lnTo>
                    <a:pt x="7049" y="2858"/>
                  </a:lnTo>
                  <a:cubicBezTo>
                    <a:pt x="7002" y="2918"/>
                    <a:pt x="7002" y="2989"/>
                    <a:pt x="7049" y="3061"/>
                  </a:cubicBezTo>
                  <a:cubicBezTo>
                    <a:pt x="7168" y="3263"/>
                    <a:pt x="7264" y="3477"/>
                    <a:pt x="7323" y="3692"/>
                  </a:cubicBezTo>
                  <a:cubicBezTo>
                    <a:pt x="7335" y="3751"/>
                    <a:pt x="7395" y="3811"/>
                    <a:pt x="7454" y="3834"/>
                  </a:cubicBezTo>
                  <a:lnTo>
                    <a:pt x="8419" y="4025"/>
                  </a:lnTo>
                  <a:cubicBezTo>
                    <a:pt x="8514" y="4037"/>
                    <a:pt x="8585" y="4132"/>
                    <a:pt x="8585" y="4227"/>
                  </a:cubicBezTo>
                  <a:lnTo>
                    <a:pt x="8585" y="4763"/>
                  </a:lnTo>
                  <a:cubicBezTo>
                    <a:pt x="8585" y="4870"/>
                    <a:pt x="8514" y="4942"/>
                    <a:pt x="8419" y="4977"/>
                  </a:cubicBezTo>
                  <a:lnTo>
                    <a:pt x="7454" y="5168"/>
                  </a:lnTo>
                  <a:cubicBezTo>
                    <a:pt x="7383" y="5180"/>
                    <a:pt x="7335" y="5227"/>
                    <a:pt x="7323" y="5299"/>
                  </a:cubicBezTo>
                  <a:cubicBezTo>
                    <a:pt x="7276" y="5466"/>
                    <a:pt x="7216" y="5632"/>
                    <a:pt x="7145" y="5775"/>
                  </a:cubicBezTo>
                  <a:cubicBezTo>
                    <a:pt x="7097" y="5870"/>
                    <a:pt x="7145" y="5966"/>
                    <a:pt x="7228" y="6013"/>
                  </a:cubicBezTo>
                  <a:cubicBezTo>
                    <a:pt x="7254" y="6026"/>
                    <a:pt x="7280" y="6032"/>
                    <a:pt x="7305" y="6032"/>
                  </a:cubicBezTo>
                  <a:cubicBezTo>
                    <a:pt x="7372" y="6032"/>
                    <a:pt x="7431" y="5991"/>
                    <a:pt x="7466" y="5930"/>
                  </a:cubicBezTo>
                  <a:cubicBezTo>
                    <a:pt x="7526" y="5799"/>
                    <a:pt x="7585" y="5644"/>
                    <a:pt x="7633" y="5501"/>
                  </a:cubicBezTo>
                  <a:lnTo>
                    <a:pt x="8490" y="5323"/>
                  </a:lnTo>
                  <a:cubicBezTo>
                    <a:pt x="8764" y="5263"/>
                    <a:pt x="8954" y="5037"/>
                    <a:pt x="8954" y="4751"/>
                  </a:cubicBezTo>
                  <a:lnTo>
                    <a:pt x="8954" y="4215"/>
                  </a:lnTo>
                  <a:cubicBezTo>
                    <a:pt x="8954" y="3942"/>
                    <a:pt x="8764" y="3715"/>
                    <a:pt x="8490" y="3644"/>
                  </a:cubicBezTo>
                  <a:lnTo>
                    <a:pt x="7633" y="3465"/>
                  </a:lnTo>
                  <a:cubicBezTo>
                    <a:pt x="7573" y="3287"/>
                    <a:pt x="7502" y="3120"/>
                    <a:pt x="7418" y="2953"/>
                  </a:cubicBezTo>
                  <a:lnTo>
                    <a:pt x="7918" y="2227"/>
                  </a:lnTo>
                  <a:cubicBezTo>
                    <a:pt x="8061" y="2001"/>
                    <a:pt x="8038" y="1679"/>
                    <a:pt x="7835" y="1489"/>
                  </a:cubicBezTo>
                  <a:lnTo>
                    <a:pt x="7466" y="1120"/>
                  </a:lnTo>
                  <a:cubicBezTo>
                    <a:pt x="7356" y="1010"/>
                    <a:pt x="7211" y="952"/>
                    <a:pt x="7061" y="952"/>
                  </a:cubicBezTo>
                  <a:cubicBezTo>
                    <a:pt x="6952" y="952"/>
                    <a:pt x="6840" y="983"/>
                    <a:pt x="6740" y="1048"/>
                  </a:cubicBezTo>
                  <a:lnTo>
                    <a:pt x="6013" y="1537"/>
                  </a:lnTo>
                  <a:cubicBezTo>
                    <a:pt x="5847" y="1453"/>
                    <a:pt x="5668" y="1370"/>
                    <a:pt x="5490" y="1334"/>
                  </a:cubicBezTo>
                  <a:lnTo>
                    <a:pt x="5311" y="465"/>
                  </a:lnTo>
                  <a:cubicBezTo>
                    <a:pt x="5251" y="203"/>
                    <a:pt x="5025" y="1"/>
                    <a:pt x="474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107" name="Google Shape;671;p26"/>
            <p:cNvSpPr/>
            <p:nvPr/>
          </p:nvSpPr>
          <p:spPr>
            <a:xfrm>
              <a:off x="2592191" y="2821673"/>
              <a:ext cx="113461" cy="98345"/>
            </a:xfrm>
            <a:custGeom>
              <a:avLst/>
              <a:gdLst/>
              <a:ahLst/>
              <a:cxnLst/>
              <a:rect l="l" t="t" r="r" b="b"/>
              <a:pathLst>
                <a:path w="3573" h="3097" extrusionOk="0">
                  <a:moveTo>
                    <a:pt x="1524" y="0"/>
                  </a:moveTo>
                  <a:cubicBezTo>
                    <a:pt x="989" y="0"/>
                    <a:pt x="465" y="215"/>
                    <a:pt x="72" y="584"/>
                  </a:cubicBezTo>
                  <a:cubicBezTo>
                    <a:pt x="0" y="655"/>
                    <a:pt x="0" y="774"/>
                    <a:pt x="72" y="834"/>
                  </a:cubicBezTo>
                  <a:cubicBezTo>
                    <a:pt x="113" y="876"/>
                    <a:pt x="164" y="896"/>
                    <a:pt x="212" y="896"/>
                  </a:cubicBezTo>
                  <a:cubicBezTo>
                    <a:pt x="259" y="896"/>
                    <a:pt x="304" y="876"/>
                    <a:pt x="334" y="834"/>
                  </a:cubicBezTo>
                  <a:cubicBezTo>
                    <a:pt x="643" y="524"/>
                    <a:pt x="1072" y="358"/>
                    <a:pt x="1500" y="358"/>
                  </a:cubicBezTo>
                  <a:cubicBezTo>
                    <a:pt x="2441" y="358"/>
                    <a:pt x="3203" y="1120"/>
                    <a:pt x="3203" y="2060"/>
                  </a:cubicBezTo>
                  <a:cubicBezTo>
                    <a:pt x="3203" y="2322"/>
                    <a:pt x="3144" y="2596"/>
                    <a:pt x="3024" y="2834"/>
                  </a:cubicBezTo>
                  <a:cubicBezTo>
                    <a:pt x="2965" y="2941"/>
                    <a:pt x="3013" y="3037"/>
                    <a:pt x="3096" y="3084"/>
                  </a:cubicBezTo>
                  <a:cubicBezTo>
                    <a:pt x="3132" y="3096"/>
                    <a:pt x="3155" y="3096"/>
                    <a:pt x="3191" y="3096"/>
                  </a:cubicBezTo>
                  <a:cubicBezTo>
                    <a:pt x="3251" y="3096"/>
                    <a:pt x="3322" y="3072"/>
                    <a:pt x="3346" y="3001"/>
                  </a:cubicBezTo>
                  <a:cubicBezTo>
                    <a:pt x="3501" y="2715"/>
                    <a:pt x="3572" y="2382"/>
                    <a:pt x="3572" y="2060"/>
                  </a:cubicBezTo>
                  <a:cubicBezTo>
                    <a:pt x="3572" y="929"/>
                    <a:pt x="2655" y="0"/>
                    <a:pt x="152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108" name="Google Shape;672;p26"/>
            <p:cNvSpPr/>
            <p:nvPr/>
          </p:nvSpPr>
          <p:spPr>
            <a:xfrm>
              <a:off x="2574408" y="2862129"/>
              <a:ext cx="106665" cy="90756"/>
            </a:xfrm>
            <a:custGeom>
              <a:avLst/>
              <a:gdLst/>
              <a:ahLst/>
              <a:cxnLst/>
              <a:rect l="l" t="t" r="r" b="b"/>
              <a:pathLst>
                <a:path w="3359" h="2858" extrusionOk="0">
                  <a:moveTo>
                    <a:pt x="294" y="1"/>
                  </a:moveTo>
                  <a:cubicBezTo>
                    <a:pt x="218" y="1"/>
                    <a:pt x="145" y="48"/>
                    <a:pt x="108" y="131"/>
                  </a:cubicBezTo>
                  <a:cubicBezTo>
                    <a:pt x="36" y="334"/>
                    <a:pt x="1" y="572"/>
                    <a:pt x="1" y="798"/>
                  </a:cubicBezTo>
                  <a:cubicBezTo>
                    <a:pt x="1" y="1929"/>
                    <a:pt x="917" y="2858"/>
                    <a:pt x="2049" y="2858"/>
                  </a:cubicBezTo>
                  <a:cubicBezTo>
                    <a:pt x="2477" y="2858"/>
                    <a:pt x="2894" y="2715"/>
                    <a:pt x="3251" y="2465"/>
                  </a:cubicBezTo>
                  <a:cubicBezTo>
                    <a:pt x="3346" y="2405"/>
                    <a:pt x="3358" y="2286"/>
                    <a:pt x="3299" y="2215"/>
                  </a:cubicBezTo>
                  <a:cubicBezTo>
                    <a:pt x="3263" y="2158"/>
                    <a:pt x="3206" y="2131"/>
                    <a:pt x="3151" y="2131"/>
                  </a:cubicBezTo>
                  <a:cubicBezTo>
                    <a:pt x="3114" y="2131"/>
                    <a:pt x="3077" y="2143"/>
                    <a:pt x="3049" y="2167"/>
                  </a:cubicBezTo>
                  <a:cubicBezTo>
                    <a:pt x="2763" y="2382"/>
                    <a:pt x="2406" y="2501"/>
                    <a:pt x="2049" y="2501"/>
                  </a:cubicBezTo>
                  <a:cubicBezTo>
                    <a:pt x="1108" y="2501"/>
                    <a:pt x="346" y="1739"/>
                    <a:pt x="346" y="798"/>
                  </a:cubicBezTo>
                  <a:cubicBezTo>
                    <a:pt x="346" y="608"/>
                    <a:pt x="382" y="429"/>
                    <a:pt x="441" y="250"/>
                  </a:cubicBezTo>
                  <a:cubicBezTo>
                    <a:pt x="501" y="143"/>
                    <a:pt x="441" y="36"/>
                    <a:pt x="358" y="12"/>
                  </a:cubicBezTo>
                  <a:cubicBezTo>
                    <a:pt x="337" y="4"/>
                    <a:pt x="315" y="1"/>
                    <a:pt x="29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109" name="Google Shape;673;p26"/>
            <p:cNvSpPr/>
            <p:nvPr/>
          </p:nvSpPr>
          <p:spPr>
            <a:xfrm>
              <a:off x="2676881" y="2923385"/>
              <a:ext cx="191324" cy="191324"/>
            </a:xfrm>
            <a:custGeom>
              <a:avLst/>
              <a:gdLst/>
              <a:ahLst/>
              <a:cxnLst/>
              <a:rect l="l" t="t" r="r" b="b"/>
              <a:pathLst>
                <a:path w="6025" h="6025" extrusionOk="0">
                  <a:moveTo>
                    <a:pt x="2810" y="0"/>
                  </a:moveTo>
                  <a:cubicBezTo>
                    <a:pt x="2608" y="0"/>
                    <a:pt x="2429" y="155"/>
                    <a:pt x="2382" y="357"/>
                  </a:cubicBezTo>
                  <a:lnTo>
                    <a:pt x="2274" y="893"/>
                  </a:lnTo>
                  <a:cubicBezTo>
                    <a:pt x="2191" y="929"/>
                    <a:pt x="2084" y="965"/>
                    <a:pt x="1989" y="1012"/>
                  </a:cubicBezTo>
                  <a:lnTo>
                    <a:pt x="1548" y="715"/>
                  </a:lnTo>
                  <a:cubicBezTo>
                    <a:pt x="1475" y="666"/>
                    <a:pt x="1393" y="643"/>
                    <a:pt x="1313" y="643"/>
                  </a:cubicBezTo>
                  <a:cubicBezTo>
                    <a:pt x="1198" y="643"/>
                    <a:pt x="1085" y="690"/>
                    <a:pt x="1000" y="774"/>
                  </a:cubicBezTo>
                  <a:lnTo>
                    <a:pt x="738" y="1024"/>
                  </a:lnTo>
                  <a:cubicBezTo>
                    <a:pt x="596" y="1179"/>
                    <a:pt x="572" y="1417"/>
                    <a:pt x="679" y="1584"/>
                  </a:cubicBezTo>
                  <a:lnTo>
                    <a:pt x="977" y="2024"/>
                  </a:lnTo>
                  <a:cubicBezTo>
                    <a:pt x="917" y="2143"/>
                    <a:pt x="858" y="2274"/>
                    <a:pt x="834" y="2417"/>
                  </a:cubicBezTo>
                  <a:cubicBezTo>
                    <a:pt x="798" y="2512"/>
                    <a:pt x="858" y="2608"/>
                    <a:pt x="965" y="2631"/>
                  </a:cubicBezTo>
                  <a:cubicBezTo>
                    <a:pt x="986" y="2639"/>
                    <a:pt x="1006" y="2642"/>
                    <a:pt x="1025" y="2642"/>
                  </a:cubicBezTo>
                  <a:cubicBezTo>
                    <a:pt x="1103" y="2642"/>
                    <a:pt x="1162" y="2587"/>
                    <a:pt x="1191" y="2501"/>
                  </a:cubicBezTo>
                  <a:cubicBezTo>
                    <a:pt x="1227" y="2358"/>
                    <a:pt x="1298" y="2215"/>
                    <a:pt x="1346" y="2096"/>
                  </a:cubicBezTo>
                  <a:cubicBezTo>
                    <a:pt x="1381" y="2036"/>
                    <a:pt x="1381" y="1965"/>
                    <a:pt x="1346" y="1905"/>
                  </a:cubicBezTo>
                  <a:lnTo>
                    <a:pt x="1000" y="1369"/>
                  </a:lnTo>
                  <a:cubicBezTo>
                    <a:pt x="977" y="1346"/>
                    <a:pt x="977" y="1310"/>
                    <a:pt x="1012" y="1286"/>
                  </a:cubicBezTo>
                  <a:lnTo>
                    <a:pt x="1262" y="1024"/>
                  </a:lnTo>
                  <a:cubicBezTo>
                    <a:pt x="1283" y="1010"/>
                    <a:pt x="1300" y="1004"/>
                    <a:pt x="1318" y="1004"/>
                  </a:cubicBezTo>
                  <a:cubicBezTo>
                    <a:pt x="1330" y="1004"/>
                    <a:pt x="1343" y="1007"/>
                    <a:pt x="1358" y="1012"/>
                  </a:cubicBezTo>
                  <a:lnTo>
                    <a:pt x="1893" y="1369"/>
                  </a:lnTo>
                  <a:cubicBezTo>
                    <a:pt x="1923" y="1393"/>
                    <a:pt x="1956" y="1405"/>
                    <a:pt x="1989" y="1405"/>
                  </a:cubicBezTo>
                  <a:cubicBezTo>
                    <a:pt x="2021" y="1405"/>
                    <a:pt x="2054" y="1393"/>
                    <a:pt x="2084" y="1369"/>
                  </a:cubicBezTo>
                  <a:cubicBezTo>
                    <a:pt x="2215" y="1298"/>
                    <a:pt x="2346" y="1238"/>
                    <a:pt x="2489" y="1203"/>
                  </a:cubicBezTo>
                  <a:cubicBezTo>
                    <a:pt x="2548" y="1191"/>
                    <a:pt x="2608" y="1131"/>
                    <a:pt x="2620" y="1072"/>
                  </a:cubicBezTo>
                  <a:lnTo>
                    <a:pt x="2751" y="429"/>
                  </a:lnTo>
                  <a:cubicBezTo>
                    <a:pt x="2751" y="405"/>
                    <a:pt x="2786" y="369"/>
                    <a:pt x="2822" y="369"/>
                  </a:cubicBezTo>
                  <a:lnTo>
                    <a:pt x="3167" y="369"/>
                  </a:lnTo>
                  <a:cubicBezTo>
                    <a:pt x="3203" y="369"/>
                    <a:pt x="3227" y="405"/>
                    <a:pt x="3239" y="429"/>
                  </a:cubicBezTo>
                  <a:lnTo>
                    <a:pt x="3382" y="1072"/>
                  </a:lnTo>
                  <a:cubicBezTo>
                    <a:pt x="3394" y="1143"/>
                    <a:pt x="3429" y="1191"/>
                    <a:pt x="3513" y="1203"/>
                  </a:cubicBezTo>
                  <a:cubicBezTo>
                    <a:pt x="3656" y="1250"/>
                    <a:pt x="3786" y="1310"/>
                    <a:pt x="3917" y="1369"/>
                  </a:cubicBezTo>
                  <a:cubicBezTo>
                    <a:pt x="3947" y="1387"/>
                    <a:pt x="3980" y="1396"/>
                    <a:pt x="4013" y="1396"/>
                  </a:cubicBezTo>
                  <a:cubicBezTo>
                    <a:pt x="4045" y="1396"/>
                    <a:pt x="4078" y="1387"/>
                    <a:pt x="4108" y="1369"/>
                  </a:cubicBezTo>
                  <a:lnTo>
                    <a:pt x="4644" y="1012"/>
                  </a:lnTo>
                  <a:cubicBezTo>
                    <a:pt x="4654" y="1007"/>
                    <a:pt x="4665" y="1004"/>
                    <a:pt x="4678" y="1004"/>
                  </a:cubicBezTo>
                  <a:cubicBezTo>
                    <a:pt x="4695" y="1004"/>
                    <a:pt x="4713" y="1010"/>
                    <a:pt x="4727" y="1024"/>
                  </a:cubicBezTo>
                  <a:lnTo>
                    <a:pt x="4989" y="1286"/>
                  </a:lnTo>
                  <a:cubicBezTo>
                    <a:pt x="5013" y="1310"/>
                    <a:pt x="5013" y="1346"/>
                    <a:pt x="5001" y="1369"/>
                  </a:cubicBezTo>
                  <a:lnTo>
                    <a:pt x="4644" y="1905"/>
                  </a:lnTo>
                  <a:cubicBezTo>
                    <a:pt x="4596" y="1965"/>
                    <a:pt x="4596" y="2036"/>
                    <a:pt x="4644" y="2096"/>
                  </a:cubicBezTo>
                  <a:cubicBezTo>
                    <a:pt x="4715" y="2239"/>
                    <a:pt x="4775" y="2370"/>
                    <a:pt x="4810" y="2501"/>
                  </a:cubicBezTo>
                  <a:cubicBezTo>
                    <a:pt x="4822" y="2560"/>
                    <a:pt x="4882" y="2620"/>
                    <a:pt x="4941" y="2631"/>
                  </a:cubicBezTo>
                  <a:lnTo>
                    <a:pt x="5584" y="2774"/>
                  </a:lnTo>
                  <a:cubicBezTo>
                    <a:pt x="5608" y="2774"/>
                    <a:pt x="5644" y="2798"/>
                    <a:pt x="5644" y="2846"/>
                  </a:cubicBezTo>
                  <a:lnTo>
                    <a:pt x="5644" y="3191"/>
                  </a:lnTo>
                  <a:cubicBezTo>
                    <a:pt x="5644" y="3215"/>
                    <a:pt x="5608" y="3251"/>
                    <a:pt x="5584" y="3263"/>
                  </a:cubicBezTo>
                  <a:lnTo>
                    <a:pt x="4941" y="3393"/>
                  </a:lnTo>
                  <a:cubicBezTo>
                    <a:pt x="4870" y="3405"/>
                    <a:pt x="4822" y="3453"/>
                    <a:pt x="4810" y="3524"/>
                  </a:cubicBezTo>
                  <a:cubicBezTo>
                    <a:pt x="4763" y="3679"/>
                    <a:pt x="4703" y="3810"/>
                    <a:pt x="4644" y="3929"/>
                  </a:cubicBezTo>
                  <a:cubicBezTo>
                    <a:pt x="4608" y="3989"/>
                    <a:pt x="4608" y="4060"/>
                    <a:pt x="4644" y="4120"/>
                  </a:cubicBezTo>
                  <a:lnTo>
                    <a:pt x="5001" y="4656"/>
                  </a:lnTo>
                  <a:cubicBezTo>
                    <a:pt x="5013" y="4691"/>
                    <a:pt x="5013" y="4715"/>
                    <a:pt x="4989" y="4751"/>
                  </a:cubicBezTo>
                  <a:lnTo>
                    <a:pt x="4727" y="5001"/>
                  </a:lnTo>
                  <a:cubicBezTo>
                    <a:pt x="4714" y="5020"/>
                    <a:pt x="4697" y="5029"/>
                    <a:pt x="4681" y="5029"/>
                  </a:cubicBezTo>
                  <a:cubicBezTo>
                    <a:pt x="4668" y="5029"/>
                    <a:pt x="4654" y="5023"/>
                    <a:pt x="4644" y="5013"/>
                  </a:cubicBezTo>
                  <a:lnTo>
                    <a:pt x="4108" y="4656"/>
                  </a:lnTo>
                  <a:cubicBezTo>
                    <a:pt x="4078" y="4638"/>
                    <a:pt x="4045" y="4629"/>
                    <a:pt x="4013" y="4629"/>
                  </a:cubicBezTo>
                  <a:cubicBezTo>
                    <a:pt x="3980" y="4629"/>
                    <a:pt x="3947" y="4638"/>
                    <a:pt x="3917" y="4656"/>
                  </a:cubicBezTo>
                  <a:cubicBezTo>
                    <a:pt x="3775" y="4739"/>
                    <a:pt x="3644" y="4798"/>
                    <a:pt x="3513" y="4822"/>
                  </a:cubicBezTo>
                  <a:cubicBezTo>
                    <a:pt x="3453" y="4834"/>
                    <a:pt x="3394" y="4894"/>
                    <a:pt x="3382" y="4953"/>
                  </a:cubicBezTo>
                  <a:lnTo>
                    <a:pt x="3239" y="5596"/>
                  </a:lnTo>
                  <a:cubicBezTo>
                    <a:pt x="3239" y="5632"/>
                    <a:pt x="3215" y="5656"/>
                    <a:pt x="3167" y="5656"/>
                  </a:cubicBezTo>
                  <a:lnTo>
                    <a:pt x="2822" y="5656"/>
                  </a:lnTo>
                  <a:cubicBezTo>
                    <a:pt x="2798" y="5656"/>
                    <a:pt x="2763" y="5632"/>
                    <a:pt x="2751" y="5596"/>
                  </a:cubicBezTo>
                  <a:lnTo>
                    <a:pt x="2620" y="4953"/>
                  </a:lnTo>
                  <a:cubicBezTo>
                    <a:pt x="2608" y="4882"/>
                    <a:pt x="2560" y="4834"/>
                    <a:pt x="2489" y="4822"/>
                  </a:cubicBezTo>
                  <a:cubicBezTo>
                    <a:pt x="2334" y="4775"/>
                    <a:pt x="2203" y="4715"/>
                    <a:pt x="2084" y="4656"/>
                  </a:cubicBezTo>
                  <a:cubicBezTo>
                    <a:pt x="2054" y="4644"/>
                    <a:pt x="2021" y="4638"/>
                    <a:pt x="1989" y="4638"/>
                  </a:cubicBezTo>
                  <a:cubicBezTo>
                    <a:pt x="1956" y="4638"/>
                    <a:pt x="1923" y="4644"/>
                    <a:pt x="1893" y="4656"/>
                  </a:cubicBezTo>
                  <a:lnTo>
                    <a:pt x="1358" y="5013"/>
                  </a:lnTo>
                  <a:cubicBezTo>
                    <a:pt x="1342" y="5023"/>
                    <a:pt x="1328" y="5029"/>
                    <a:pt x="1314" y="5029"/>
                  </a:cubicBezTo>
                  <a:cubicBezTo>
                    <a:pt x="1298" y="5029"/>
                    <a:pt x="1282" y="5020"/>
                    <a:pt x="1262" y="5001"/>
                  </a:cubicBezTo>
                  <a:lnTo>
                    <a:pt x="1012" y="4751"/>
                  </a:lnTo>
                  <a:cubicBezTo>
                    <a:pt x="977" y="4715"/>
                    <a:pt x="977" y="4691"/>
                    <a:pt x="1000" y="4656"/>
                  </a:cubicBezTo>
                  <a:lnTo>
                    <a:pt x="1346" y="4120"/>
                  </a:lnTo>
                  <a:cubicBezTo>
                    <a:pt x="1393" y="4060"/>
                    <a:pt x="1393" y="3989"/>
                    <a:pt x="1346" y="3929"/>
                  </a:cubicBezTo>
                  <a:cubicBezTo>
                    <a:pt x="1274" y="3798"/>
                    <a:pt x="1215" y="3667"/>
                    <a:pt x="1191" y="3524"/>
                  </a:cubicBezTo>
                  <a:cubicBezTo>
                    <a:pt x="1167" y="3465"/>
                    <a:pt x="1108" y="3405"/>
                    <a:pt x="1048" y="3393"/>
                  </a:cubicBezTo>
                  <a:lnTo>
                    <a:pt x="417" y="3263"/>
                  </a:lnTo>
                  <a:cubicBezTo>
                    <a:pt x="381" y="3263"/>
                    <a:pt x="357" y="3227"/>
                    <a:pt x="357" y="3191"/>
                  </a:cubicBezTo>
                  <a:lnTo>
                    <a:pt x="357" y="2846"/>
                  </a:lnTo>
                  <a:cubicBezTo>
                    <a:pt x="357" y="2810"/>
                    <a:pt x="381" y="2786"/>
                    <a:pt x="417" y="2774"/>
                  </a:cubicBezTo>
                  <a:lnTo>
                    <a:pt x="453" y="2751"/>
                  </a:lnTo>
                  <a:cubicBezTo>
                    <a:pt x="560" y="2739"/>
                    <a:pt x="619" y="2631"/>
                    <a:pt x="608" y="2548"/>
                  </a:cubicBezTo>
                  <a:cubicBezTo>
                    <a:pt x="597" y="2450"/>
                    <a:pt x="506" y="2392"/>
                    <a:pt x="427" y="2392"/>
                  </a:cubicBezTo>
                  <a:cubicBezTo>
                    <a:pt x="419" y="2392"/>
                    <a:pt x="412" y="2392"/>
                    <a:pt x="405" y="2393"/>
                  </a:cubicBezTo>
                  <a:lnTo>
                    <a:pt x="357" y="2417"/>
                  </a:lnTo>
                  <a:cubicBezTo>
                    <a:pt x="143" y="2453"/>
                    <a:pt x="0" y="2631"/>
                    <a:pt x="0" y="2846"/>
                  </a:cubicBezTo>
                  <a:lnTo>
                    <a:pt x="0" y="3191"/>
                  </a:lnTo>
                  <a:cubicBezTo>
                    <a:pt x="0" y="3393"/>
                    <a:pt x="143" y="3572"/>
                    <a:pt x="357" y="3620"/>
                  </a:cubicBezTo>
                  <a:lnTo>
                    <a:pt x="893" y="3727"/>
                  </a:lnTo>
                  <a:cubicBezTo>
                    <a:pt x="917" y="3810"/>
                    <a:pt x="965" y="3917"/>
                    <a:pt x="1012" y="4001"/>
                  </a:cubicBezTo>
                  <a:lnTo>
                    <a:pt x="715" y="4453"/>
                  </a:lnTo>
                  <a:cubicBezTo>
                    <a:pt x="596" y="4632"/>
                    <a:pt x="619" y="4858"/>
                    <a:pt x="774" y="5001"/>
                  </a:cubicBezTo>
                  <a:lnTo>
                    <a:pt x="1024" y="5251"/>
                  </a:lnTo>
                  <a:cubicBezTo>
                    <a:pt x="1112" y="5339"/>
                    <a:pt x="1227" y="5381"/>
                    <a:pt x="1338" y="5381"/>
                  </a:cubicBezTo>
                  <a:cubicBezTo>
                    <a:pt x="1423" y="5381"/>
                    <a:pt x="1505" y="5357"/>
                    <a:pt x="1572" y="5310"/>
                  </a:cubicBezTo>
                  <a:lnTo>
                    <a:pt x="2024" y="5013"/>
                  </a:lnTo>
                  <a:cubicBezTo>
                    <a:pt x="2108" y="5060"/>
                    <a:pt x="2203" y="5108"/>
                    <a:pt x="2310" y="5132"/>
                  </a:cubicBezTo>
                  <a:lnTo>
                    <a:pt x="2405" y="5668"/>
                  </a:lnTo>
                  <a:cubicBezTo>
                    <a:pt x="2453" y="5882"/>
                    <a:pt x="2632" y="6025"/>
                    <a:pt x="2846" y="6025"/>
                  </a:cubicBezTo>
                  <a:lnTo>
                    <a:pt x="3179" y="6025"/>
                  </a:lnTo>
                  <a:cubicBezTo>
                    <a:pt x="3394" y="6025"/>
                    <a:pt x="3572" y="5882"/>
                    <a:pt x="3620" y="5668"/>
                  </a:cubicBezTo>
                  <a:lnTo>
                    <a:pt x="3715" y="5132"/>
                  </a:lnTo>
                  <a:cubicBezTo>
                    <a:pt x="3810" y="5108"/>
                    <a:pt x="3917" y="5060"/>
                    <a:pt x="4001" y="5013"/>
                  </a:cubicBezTo>
                  <a:lnTo>
                    <a:pt x="4453" y="5310"/>
                  </a:lnTo>
                  <a:cubicBezTo>
                    <a:pt x="4529" y="5361"/>
                    <a:pt x="4611" y="5386"/>
                    <a:pt x="4692" y="5386"/>
                  </a:cubicBezTo>
                  <a:cubicBezTo>
                    <a:pt x="4803" y="5386"/>
                    <a:pt x="4912" y="5340"/>
                    <a:pt x="5001" y="5251"/>
                  </a:cubicBezTo>
                  <a:lnTo>
                    <a:pt x="5251" y="5001"/>
                  </a:lnTo>
                  <a:cubicBezTo>
                    <a:pt x="5406" y="4858"/>
                    <a:pt x="5418" y="4620"/>
                    <a:pt x="5310" y="4453"/>
                  </a:cubicBezTo>
                  <a:lnTo>
                    <a:pt x="5013" y="4001"/>
                  </a:lnTo>
                  <a:cubicBezTo>
                    <a:pt x="5060" y="3917"/>
                    <a:pt x="5108" y="3822"/>
                    <a:pt x="5132" y="3727"/>
                  </a:cubicBezTo>
                  <a:lnTo>
                    <a:pt x="5668" y="3620"/>
                  </a:lnTo>
                  <a:cubicBezTo>
                    <a:pt x="5882" y="3572"/>
                    <a:pt x="6025" y="3393"/>
                    <a:pt x="6025" y="3191"/>
                  </a:cubicBezTo>
                  <a:lnTo>
                    <a:pt x="6025" y="2846"/>
                  </a:lnTo>
                  <a:cubicBezTo>
                    <a:pt x="6001" y="2631"/>
                    <a:pt x="5846" y="2453"/>
                    <a:pt x="5644" y="2417"/>
                  </a:cubicBezTo>
                  <a:lnTo>
                    <a:pt x="5108" y="2310"/>
                  </a:lnTo>
                  <a:cubicBezTo>
                    <a:pt x="5072" y="2215"/>
                    <a:pt x="5025" y="2120"/>
                    <a:pt x="4989" y="2024"/>
                  </a:cubicBezTo>
                  <a:lnTo>
                    <a:pt x="5287" y="1584"/>
                  </a:lnTo>
                  <a:cubicBezTo>
                    <a:pt x="5406" y="1405"/>
                    <a:pt x="5370" y="1179"/>
                    <a:pt x="5227" y="1024"/>
                  </a:cubicBezTo>
                  <a:lnTo>
                    <a:pt x="4965" y="774"/>
                  </a:lnTo>
                  <a:cubicBezTo>
                    <a:pt x="4882" y="691"/>
                    <a:pt x="4766" y="648"/>
                    <a:pt x="4651" y="648"/>
                  </a:cubicBezTo>
                  <a:cubicBezTo>
                    <a:pt x="4569" y="648"/>
                    <a:pt x="4487" y="670"/>
                    <a:pt x="4418" y="715"/>
                  </a:cubicBezTo>
                  <a:lnTo>
                    <a:pt x="3977" y="1012"/>
                  </a:lnTo>
                  <a:cubicBezTo>
                    <a:pt x="3882" y="965"/>
                    <a:pt x="3786" y="929"/>
                    <a:pt x="3691" y="893"/>
                  </a:cubicBezTo>
                  <a:lnTo>
                    <a:pt x="3584" y="357"/>
                  </a:lnTo>
                  <a:cubicBezTo>
                    <a:pt x="3536" y="155"/>
                    <a:pt x="3358" y="0"/>
                    <a:pt x="315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110" name="Google Shape;674;p26"/>
            <p:cNvSpPr/>
            <p:nvPr/>
          </p:nvSpPr>
          <p:spPr>
            <a:xfrm>
              <a:off x="2738867" y="2986895"/>
              <a:ext cx="65066" cy="65066"/>
            </a:xfrm>
            <a:custGeom>
              <a:avLst/>
              <a:gdLst/>
              <a:ahLst/>
              <a:cxnLst/>
              <a:rect l="l" t="t" r="r" b="b"/>
              <a:pathLst>
                <a:path w="2049" h="2049" extrusionOk="0">
                  <a:moveTo>
                    <a:pt x="1025" y="0"/>
                  </a:moveTo>
                  <a:cubicBezTo>
                    <a:pt x="453" y="0"/>
                    <a:pt x="1" y="453"/>
                    <a:pt x="1" y="1024"/>
                  </a:cubicBezTo>
                  <a:cubicBezTo>
                    <a:pt x="1" y="1584"/>
                    <a:pt x="453" y="2048"/>
                    <a:pt x="1025" y="2048"/>
                  </a:cubicBezTo>
                  <a:cubicBezTo>
                    <a:pt x="1251" y="2048"/>
                    <a:pt x="1465" y="1977"/>
                    <a:pt x="1644" y="1846"/>
                  </a:cubicBezTo>
                  <a:cubicBezTo>
                    <a:pt x="1727" y="1786"/>
                    <a:pt x="1739" y="1667"/>
                    <a:pt x="1680" y="1584"/>
                  </a:cubicBezTo>
                  <a:cubicBezTo>
                    <a:pt x="1646" y="1543"/>
                    <a:pt x="1593" y="1522"/>
                    <a:pt x="1540" y="1522"/>
                  </a:cubicBezTo>
                  <a:cubicBezTo>
                    <a:pt x="1500" y="1522"/>
                    <a:pt x="1461" y="1534"/>
                    <a:pt x="1430" y="1560"/>
                  </a:cubicBezTo>
                  <a:cubicBezTo>
                    <a:pt x="1311" y="1644"/>
                    <a:pt x="1168" y="1691"/>
                    <a:pt x="1025" y="1691"/>
                  </a:cubicBezTo>
                  <a:cubicBezTo>
                    <a:pt x="668" y="1691"/>
                    <a:pt x="370" y="1393"/>
                    <a:pt x="370" y="1036"/>
                  </a:cubicBezTo>
                  <a:cubicBezTo>
                    <a:pt x="382" y="655"/>
                    <a:pt x="680" y="370"/>
                    <a:pt x="1037" y="370"/>
                  </a:cubicBezTo>
                  <a:cubicBezTo>
                    <a:pt x="1394" y="370"/>
                    <a:pt x="1692" y="667"/>
                    <a:pt x="1692" y="1024"/>
                  </a:cubicBezTo>
                  <a:cubicBezTo>
                    <a:pt x="1692" y="1132"/>
                    <a:pt x="1775" y="1203"/>
                    <a:pt x="1870" y="1203"/>
                  </a:cubicBezTo>
                  <a:cubicBezTo>
                    <a:pt x="1965" y="1203"/>
                    <a:pt x="2049" y="1108"/>
                    <a:pt x="2049" y="1024"/>
                  </a:cubicBezTo>
                  <a:cubicBezTo>
                    <a:pt x="2049" y="453"/>
                    <a:pt x="1584" y="0"/>
                    <a:pt x="10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111" name="Google Shape;675;p26"/>
            <p:cNvSpPr/>
            <p:nvPr/>
          </p:nvSpPr>
          <p:spPr>
            <a:xfrm>
              <a:off x="2604670" y="2851904"/>
              <a:ext cx="70718" cy="71131"/>
            </a:xfrm>
            <a:custGeom>
              <a:avLst/>
              <a:gdLst/>
              <a:ahLst/>
              <a:cxnLst/>
              <a:rect l="l" t="t" r="r" b="b"/>
              <a:pathLst>
                <a:path w="2227" h="2240" extrusionOk="0">
                  <a:moveTo>
                    <a:pt x="1107" y="382"/>
                  </a:moveTo>
                  <a:cubicBezTo>
                    <a:pt x="1512" y="382"/>
                    <a:pt x="1858" y="715"/>
                    <a:pt x="1858" y="1120"/>
                  </a:cubicBezTo>
                  <a:cubicBezTo>
                    <a:pt x="1858" y="1525"/>
                    <a:pt x="1512" y="1870"/>
                    <a:pt x="1107" y="1870"/>
                  </a:cubicBezTo>
                  <a:cubicBezTo>
                    <a:pt x="691" y="1870"/>
                    <a:pt x="369" y="1525"/>
                    <a:pt x="369" y="1120"/>
                  </a:cubicBezTo>
                  <a:cubicBezTo>
                    <a:pt x="369" y="703"/>
                    <a:pt x="703" y="382"/>
                    <a:pt x="1107" y="382"/>
                  </a:cubicBezTo>
                  <a:close/>
                  <a:moveTo>
                    <a:pt x="1107" y="1"/>
                  </a:moveTo>
                  <a:cubicBezTo>
                    <a:pt x="500" y="1"/>
                    <a:pt x="0" y="513"/>
                    <a:pt x="0" y="1120"/>
                  </a:cubicBezTo>
                  <a:cubicBezTo>
                    <a:pt x="0" y="1727"/>
                    <a:pt x="500" y="2239"/>
                    <a:pt x="1107" y="2239"/>
                  </a:cubicBezTo>
                  <a:cubicBezTo>
                    <a:pt x="1727" y="2239"/>
                    <a:pt x="2227" y="1727"/>
                    <a:pt x="2227" y="1120"/>
                  </a:cubicBezTo>
                  <a:cubicBezTo>
                    <a:pt x="2227" y="513"/>
                    <a:pt x="1727" y="1"/>
                    <a:pt x="110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</p:grpSp>
      <p:pic>
        <p:nvPicPr>
          <p:cNvPr id="112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22535"/>
            <a:ext cx="14630400" cy="1103086"/>
          </a:xfrm>
          <a:prstGeom prst="rect">
            <a:avLst/>
          </a:prstGeom>
        </p:spPr>
      </p:pic>
      <p:pic>
        <p:nvPicPr>
          <p:cNvPr id="113" name="Рисунок 112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1866" y="165400"/>
            <a:ext cx="2533477" cy="703300"/>
          </a:xfrm>
          <a:prstGeom prst="rect">
            <a:avLst/>
          </a:prstGeom>
        </p:spPr>
      </p:pic>
      <p:pic>
        <p:nvPicPr>
          <p:cNvPr id="114" name="Рисунок 113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57" y="141921"/>
            <a:ext cx="1799771" cy="703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74566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65314"/>
            <a:ext cx="14630400" cy="1103086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1866" y="165400"/>
            <a:ext cx="2533477" cy="70330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57" y="141921"/>
            <a:ext cx="1799771" cy="7033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509486" y="2721429"/>
            <a:ext cx="12192000" cy="32579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Latn-UZ" sz="4114" dirty="0">
                <a:latin typeface="Arial Narrow" panose="020B0606020202030204" pitchFamily="34" charset="0"/>
              </a:rPr>
              <a:t>1. Kimyo fanida hayotiy holatlar yoki kundalik hayotdan misollar keltirish o‘quvchilarning tushunishini qanday yaxshilaydi? </a:t>
            </a:r>
          </a:p>
          <a:p>
            <a:pPr algn="just"/>
            <a:endParaRPr lang="ru-RU" sz="4114" dirty="0">
              <a:latin typeface="Arial Narrow" panose="020B0606020202030204" pitchFamily="34" charset="0"/>
            </a:endParaRPr>
          </a:p>
          <a:p>
            <a:r>
              <a:rPr lang="uz-Latn-UZ" sz="4114" dirty="0">
                <a:latin typeface="Arial Narrow" panose="020B0606020202030204" pitchFamily="34" charset="0"/>
              </a:rPr>
              <a:t>2. Konstruktiv yondashuv nima va kimyo darslarida uni qo‘llashning afzalliklari nimalardan iborat?</a:t>
            </a:r>
            <a:endParaRPr lang="ru-RU" sz="4114" dirty="0"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21130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89" y="1245007"/>
            <a:ext cx="13042821" cy="14175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5550"/>
              </a:lnSpc>
              <a:buNone/>
            </a:pPr>
            <a:r>
              <a:rPr lang="en-US" sz="4114" b="1" dirty="0">
                <a:latin typeface="Arial Narrow" panose="020B0606020202030204" pitchFamily="34" charset="0"/>
              </a:rPr>
              <a:t>Konstruktiv yondashuv nima va uning afzalliklari</a:t>
            </a:r>
          </a:p>
        </p:txBody>
      </p:sp>
      <p:sp>
        <p:nvSpPr>
          <p:cNvPr id="3" name="Text 1"/>
          <p:cNvSpPr/>
          <p:nvPr/>
        </p:nvSpPr>
        <p:spPr>
          <a:xfrm>
            <a:off x="644703" y="1910468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5550"/>
              </a:lnSpc>
            </a:pPr>
            <a:r>
              <a:rPr lang="en-US" sz="3200" b="1" dirty="0">
                <a:latin typeface="Arial Narrow" panose="020B0606020202030204" pitchFamily="34" charset="0"/>
              </a:rPr>
              <a:t>Ta</a:t>
            </a:r>
            <a:r>
              <a:rPr lang="uz-Latn-UZ" sz="3200" b="1" dirty="0">
                <a:latin typeface="Arial Narrow" panose="020B0606020202030204" pitchFamily="34" charset="0"/>
              </a:rPr>
              <a:t>’</a:t>
            </a:r>
            <a:r>
              <a:rPr lang="en-US" sz="3200" b="1" dirty="0">
                <a:latin typeface="Arial Narrow" panose="020B0606020202030204" pitchFamily="34" charset="0"/>
              </a:rPr>
              <a:t>rif</a:t>
            </a:r>
          </a:p>
        </p:txBody>
      </p:sp>
      <p:sp>
        <p:nvSpPr>
          <p:cNvPr id="4" name="Text 2"/>
          <p:cNvSpPr/>
          <p:nvPr/>
        </p:nvSpPr>
        <p:spPr>
          <a:xfrm>
            <a:off x="870857" y="2677804"/>
            <a:ext cx="6244709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just"/>
            <a:r>
              <a:rPr lang="en-US" sz="2800" dirty="0">
                <a:latin typeface="Arial Narrow" panose="020B0606020202030204" pitchFamily="34" charset="0"/>
                <a:ea typeface="Open Sans" pitchFamily="34" charset="-122"/>
                <a:cs typeface="Open Sans" pitchFamily="34" charset="-120"/>
              </a:rPr>
              <a:t>Konstruktiv yondashuv - bu o‘quvchilarni faollikka chorlovchi va ularga yangi bilimlarni o‘z tajribasi orqali kashf qilish imkonini beruvchi o‘quv usuli.</a:t>
            </a:r>
            <a:endParaRPr lang="en-US" sz="2800" dirty="0">
              <a:latin typeface="Arial Narrow" panose="020B0606020202030204" pitchFamily="34" charset="0"/>
            </a:endParaRPr>
          </a:p>
        </p:txBody>
      </p:sp>
      <p:sp>
        <p:nvSpPr>
          <p:cNvPr id="5" name="Text 3"/>
          <p:cNvSpPr/>
          <p:nvPr/>
        </p:nvSpPr>
        <p:spPr>
          <a:xfrm>
            <a:off x="7997086" y="1980042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algn="ctr">
              <a:lnSpc>
                <a:spcPts val="5550"/>
              </a:lnSpc>
              <a:buNone/>
            </a:pPr>
            <a:r>
              <a:rPr lang="en-US" sz="3200" b="1" dirty="0">
                <a:latin typeface="Arial Narrow" panose="020B0606020202030204" pitchFamily="34" charset="0"/>
              </a:rPr>
              <a:t>Afzalliklari</a:t>
            </a:r>
          </a:p>
        </p:txBody>
      </p:sp>
      <p:sp>
        <p:nvSpPr>
          <p:cNvPr id="6" name="Text 4"/>
          <p:cNvSpPr/>
          <p:nvPr/>
        </p:nvSpPr>
        <p:spPr>
          <a:xfrm>
            <a:off x="7709966" y="2688028"/>
            <a:ext cx="6244709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just"/>
            <a:r>
              <a:rPr lang="en-US" sz="2800" dirty="0">
                <a:latin typeface="Arial Narrow" panose="020B0606020202030204" pitchFamily="34" charset="0"/>
                <a:ea typeface="Open Sans" pitchFamily="34" charset="-122"/>
                <a:cs typeface="Open Sans" pitchFamily="34" charset="-120"/>
              </a:rPr>
              <a:t>O‘quv jarayonini qiziqarli va samarali qiladi, o‘quvchilarning mustaqilligini oshiradi, amaliy bilim va ko‘nikmalarni rivojlantiradi.</a:t>
            </a:r>
          </a:p>
        </p:txBody>
      </p:sp>
      <p:pic>
        <p:nvPicPr>
          <p:cNvPr id="7" name="Graphic 2">
            <a:extLst>
              <a:ext uri="{FF2B5EF4-FFF2-40B4-BE49-F238E27FC236}">
                <a16:creationId xmlns:a16="http://schemas.microsoft.com/office/drawing/2014/main" id="{09B4E7AB-87B9-48CD-ACBF-423FD6BA222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65314"/>
            <a:ext cx="14630400" cy="1103086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D9E8B64C-E204-4C00-A829-C1AAE280CC1E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1866" y="165400"/>
            <a:ext cx="2533477" cy="703300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61C4997C-9FAE-46D1-B6E9-C0F24EE63DDF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57" y="141921"/>
            <a:ext cx="1799771" cy="703300"/>
          </a:xfrm>
          <a:prstGeom prst="rect">
            <a:avLst/>
          </a:prstGeom>
        </p:spPr>
      </p:pic>
      <p:sp>
        <p:nvSpPr>
          <p:cNvPr id="10" name="Text 0">
            <a:extLst>
              <a:ext uri="{FF2B5EF4-FFF2-40B4-BE49-F238E27FC236}">
                <a16:creationId xmlns:a16="http://schemas.microsoft.com/office/drawing/2014/main" id="{B064F736-7686-4F16-A61F-D9EEB211387E}"/>
              </a:ext>
            </a:extLst>
          </p:cNvPr>
          <p:cNvSpPr/>
          <p:nvPr/>
        </p:nvSpPr>
        <p:spPr>
          <a:xfrm>
            <a:off x="696257" y="4320327"/>
            <a:ext cx="8779669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5550"/>
              </a:lnSpc>
            </a:pPr>
            <a:r>
              <a:rPr lang="en-US" sz="4114" b="1" dirty="0">
                <a:latin typeface="Arial Narrow" panose="020B0606020202030204" pitchFamily="34" charset="0"/>
              </a:rPr>
              <a:t>O‘quvchilarni faollikka undash</a:t>
            </a:r>
          </a:p>
        </p:txBody>
      </p:sp>
      <p:sp>
        <p:nvSpPr>
          <p:cNvPr id="11" name="Shape 1">
            <a:extLst>
              <a:ext uri="{FF2B5EF4-FFF2-40B4-BE49-F238E27FC236}">
                <a16:creationId xmlns:a16="http://schemas.microsoft.com/office/drawing/2014/main" id="{A82EB746-1136-4FE2-A271-66EB708D53E2}"/>
              </a:ext>
            </a:extLst>
          </p:cNvPr>
          <p:cNvSpPr/>
          <p:nvPr/>
        </p:nvSpPr>
        <p:spPr>
          <a:xfrm>
            <a:off x="696257" y="5624419"/>
            <a:ext cx="510302" cy="510302"/>
          </a:xfrm>
          <a:prstGeom prst="roundRect">
            <a:avLst>
              <a:gd name="adj" fmla="val 18669"/>
            </a:avLst>
          </a:prstGeom>
          <a:solidFill>
            <a:srgbClr val="FFD8CC"/>
          </a:solidFill>
          <a:ln w="7620">
            <a:solidFill>
              <a:srgbClr val="E5BEB2"/>
            </a:solidFill>
            <a:prstDash val="solid"/>
          </a:ln>
        </p:spPr>
      </p:sp>
      <p:sp>
        <p:nvSpPr>
          <p:cNvPr id="12" name="Text 2">
            <a:extLst>
              <a:ext uri="{FF2B5EF4-FFF2-40B4-BE49-F238E27FC236}">
                <a16:creationId xmlns:a16="http://schemas.microsoft.com/office/drawing/2014/main" id="{52FE5026-FBC0-4F74-B61A-C4863E502B7D}"/>
              </a:ext>
            </a:extLst>
          </p:cNvPr>
          <p:cNvSpPr/>
          <p:nvPr/>
        </p:nvSpPr>
        <p:spPr>
          <a:xfrm>
            <a:off x="873422" y="5709430"/>
            <a:ext cx="155853" cy="34028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2650" b="1" dirty="0">
                <a:solidFill>
                  <a:srgbClr val="403C4E"/>
                </a:solidFill>
                <a:latin typeface="Merriweather Bold" pitchFamily="34" charset="0"/>
                <a:ea typeface="Merriweather Bold" pitchFamily="34" charset="-122"/>
                <a:cs typeface="Merriweather Bold" pitchFamily="34" charset="-120"/>
              </a:rPr>
              <a:t>1</a:t>
            </a:r>
            <a:endParaRPr lang="en-US" sz="2650" dirty="0"/>
          </a:p>
        </p:txBody>
      </p:sp>
      <p:sp>
        <p:nvSpPr>
          <p:cNvPr id="13" name="Text 3">
            <a:extLst>
              <a:ext uri="{FF2B5EF4-FFF2-40B4-BE49-F238E27FC236}">
                <a16:creationId xmlns:a16="http://schemas.microsoft.com/office/drawing/2014/main" id="{49FFB317-0678-4C07-830C-190BD1E26EA3}"/>
              </a:ext>
            </a:extLst>
          </p:cNvPr>
          <p:cNvSpPr/>
          <p:nvPr/>
        </p:nvSpPr>
        <p:spPr>
          <a:xfrm>
            <a:off x="1433373" y="5624419"/>
            <a:ext cx="3459242" cy="7086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750"/>
              </a:lnSpc>
            </a:pPr>
            <a:r>
              <a:rPr lang="en-US" sz="2400" b="1" dirty="0">
                <a:latin typeface="Arial Narrow" panose="020B0606020202030204" pitchFamily="34" charset="0"/>
                <a:ea typeface="Merriweather Bold" pitchFamily="34" charset="-122"/>
                <a:cs typeface="Merriweather Bold" pitchFamily="34" charset="-120"/>
              </a:rPr>
              <a:t>O‘quvchilarga guruh ishlari</a:t>
            </a:r>
            <a:endParaRPr lang="en-US" sz="2400" dirty="0">
              <a:latin typeface="Arial Narrow" panose="020B0606020202030204" pitchFamily="34" charset="0"/>
            </a:endParaRPr>
          </a:p>
        </p:txBody>
      </p:sp>
      <p:sp>
        <p:nvSpPr>
          <p:cNvPr id="14" name="Text 4">
            <a:extLst>
              <a:ext uri="{FF2B5EF4-FFF2-40B4-BE49-F238E27FC236}">
                <a16:creationId xmlns:a16="http://schemas.microsoft.com/office/drawing/2014/main" id="{B2A89572-FEEC-46BD-8DDA-8947B5EE790A}"/>
              </a:ext>
            </a:extLst>
          </p:cNvPr>
          <p:cNvSpPr/>
          <p:nvPr/>
        </p:nvSpPr>
        <p:spPr>
          <a:xfrm>
            <a:off x="793909" y="6322694"/>
            <a:ext cx="4019193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algn="just">
              <a:lnSpc>
                <a:spcPts val="2850"/>
              </a:lnSpc>
              <a:buNone/>
            </a:pPr>
            <a:r>
              <a:rPr lang="en-US" sz="2800" dirty="0">
                <a:latin typeface="Arial Narrow" panose="020B0606020202030204" pitchFamily="34" charset="0"/>
                <a:ea typeface="Open Sans" pitchFamily="34" charset="-122"/>
                <a:cs typeface="Open Sans" pitchFamily="34" charset="-120"/>
              </a:rPr>
              <a:t>o‘quvchilarni kichik guruhlarga bo‘lib, birgalikda loyihalar ustida ishlashga undash.</a:t>
            </a:r>
          </a:p>
        </p:txBody>
      </p:sp>
      <p:sp>
        <p:nvSpPr>
          <p:cNvPr id="15" name="Shape 5">
            <a:extLst>
              <a:ext uri="{FF2B5EF4-FFF2-40B4-BE49-F238E27FC236}">
                <a16:creationId xmlns:a16="http://schemas.microsoft.com/office/drawing/2014/main" id="{58CF0F33-B9A4-4125-9FEE-2E6F966110B6}"/>
              </a:ext>
            </a:extLst>
          </p:cNvPr>
          <p:cNvSpPr/>
          <p:nvPr/>
        </p:nvSpPr>
        <p:spPr>
          <a:xfrm>
            <a:off x="5119429" y="5624419"/>
            <a:ext cx="510302" cy="510302"/>
          </a:xfrm>
          <a:prstGeom prst="roundRect">
            <a:avLst>
              <a:gd name="adj" fmla="val 18669"/>
            </a:avLst>
          </a:prstGeom>
          <a:solidFill>
            <a:srgbClr val="FFD8CC"/>
          </a:solidFill>
          <a:ln w="7620">
            <a:solidFill>
              <a:srgbClr val="E5BEB2"/>
            </a:solidFill>
            <a:prstDash val="solid"/>
          </a:ln>
        </p:spPr>
      </p:sp>
      <p:sp>
        <p:nvSpPr>
          <p:cNvPr id="16" name="Text 6">
            <a:extLst>
              <a:ext uri="{FF2B5EF4-FFF2-40B4-BE49-F238E27FC236}">
                <a16:creationId xmlns:a16="http://schemas.microsoft.com/office/drawing/2014/main" id="{6D9F0B60-A81E-449E-825B-20E81C7A0C6B}"/>
              </a:ext>
            </a:extLst>
          </p:cNvPr>
          <p:cNvSpPr/>
          <p:nvPr/>
        </p:nvSpPr>
        <p:spPr>
          <a:xfrm>
            <a:off x="5271590" y="5709430"/>
            <a:ext cx="205859" cy="34028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2650" b="1" dirty="0">
                <a:solidFill>
                  <a:srgbClr val="403C4E"/>
                </a:solidFill>
                <a:latin typeface="Merriweather Bold" pitchFamily="34" charset="0"/>
                <a:ea typeface="Merriweather Bold" pitchFamily="34" charset="-122"/>
                <a:cs typeface="Merriweather Bold" pitchFamily="34" charset="-120"/>
              </a:rPr>
              <a:t>2</a:t>
            </a:r>
            <a:endParaRPr lang="en-US" sz="2650" dirty="0"/>
          </a:p>
        </p:txBody>
      </p:sp>
      <p:sp>
        <p:nvSpPr>
          <p:cNvPr id="17" name="Text 7">
            <a:extLst>
              <a:ext uri="{FF2B5EF4-FFF2-40B4-BE49-F238E27FC236}">
                <a16:creationId xmlns:a16="http://schemas.microsoft.com/office/drawing/2014/main" id="{2847F8ED-3DEE-43DC-9B2D-C4F9E1A3B67E}"/>
              </a:ext>
            </a:extLst>
          </p:cNvPr>
          <p:cNvSpPr/>
          <p:nvPr/>
        </p:nvSpPr>
        <p:spPr>
          <a:xfrm>
            <a:off x="5856545" y="5624419"/>
            <a:ext cx="3051096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400" b="1" dirty="0">
                <a:latin typeface="Arial Narrow" panose="020B0606020202030204" pitchFamily="34" charset="0"/>
                <a:ea typeface="Merriweather Bold" pitchFamily="34" charset="-122"/>
              </a:rPr>
              <a:t>Muammoli vaziyatlar</a:t>
            </a:r>
          </a:p>
        </p:txBody>
      </p:sp>
      <p:sp>
        <p:nvSpPr>
          <p:cNvPr id="18" name="Text 8">
            <a:extLst>
              <a:ext uri="{FF2B5EF4-FFF2-40B4-BE49-F238E27FC236}">
                <a16:creationId xmlns:a16="http://schemas.microsoft.com/office/drawing/2014/main" id="{DF9D78C3-1B30-4A8F-8924-50647AC2520C}"/>
              </a:ext>
            </a:extLst>
          </p:cNvPr>
          <p:cNvSpPr/>
          <p:nvPr/>
        </p:nvSpPr>
        <p:spPr>
          <a:xfrm>
            <a:off x="5271590" y="6232704"/>
            <a:ext cx="3867726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just">
              <a:lnSpc>
                <a:spcPts val="2850"/>
              </a:lnSpc>
            </a:pPr>
            <a:r>
              <a:rPr lang="en-US" sz="2800" dirty="0">
                <a:latin typeface="Arial Narrow" panose="020B0606020202030204" pitchFamily="34" charset="0"/>
                <a:ea typeface="Open Sans" pitchFamily="34" charset="-122"/>
                <a:cs typeface="Open Sans" pitchFamily="34" charset="-120"/>
              </a:rPr>
              <a:t>Real </a:t>
            </a:r>
            <a:r>
              <a:rPr lang="en-US" sz="2800" dirty="0" err="1">
                <a:latin typeface="Arial Narrow" panose="020B0606020202030204" pitchFamily="34" charset="0"/>
                <a:ea typeface="Open Sans" pitchFamily="34" charset="-122"/>
                <a:cs typeface="Open Sans" pitchFamily="34" charset="-120"/>
              </a:rPr>
              <a:t>hayotiy</a:t>
            </a:r>
            <a:r>
              <a:rPr lang="en-US" sz="2800" dirty="0">
                <a:latin typeface="Arial Narrow" panose="020B0606020202030204" pitchFamily="34" charset="0"/>
                <a:ea typeface="Open Sans" pitchFamily="34" charset="-122"/>
                <a:cs typeface="Open Sans" pitchFamily="34" charset="-120"/>
              </a:rPr>
              <a:t> muammolarga asoslangan o‘quv materiallari va vaziyatlarni yaratish.</a:t>
            </a:r>
          </a:p>
        </p:txBody>
      </p:sp>
      <p:sp>
        <p:nvSpPr>
          <p:cNvPr id="19" name="Shape 9">
            <a:extLst>
              <a:ext uri="{FF2B5EF4-FFF2-40B4-BE49-F238E27FC236}">
                <a16:creationId xmlns:a16="http://schemas.microsoft.com/office/drawing/2014/main" id="{7F8D39B5-0BC1-4D9E-A6B2-295A1C321B41}"/>
              </a:ext>
            </a:extLst>
          </p:cNvPr>
          <p:cNvSpPr/>
          <p:nvPr/>
        </p:nvSpPr>
        <p:spPr>
          <a:xfrm>
            <a:off x="9542600" y="5624419"/>
            <a:ext cx="510302" cy="510302"/>
          </a:xfrm>
          <a:prstGeom prst="roundRect">
            <a:avLst>
              <a:gd name="adj" fmla="val 18669"/>
            </a:avLst>
          </a:prstGeom>
          <a:solidFill>
            <a:srgbClr val="FFD8CC"/>
          </a:solidFill>
          <a:ln w="7620">
            <a:solidFill>
              <a:srgbClr val="E5BEB2"/>
            </a:solidFill>
            <a:prstDash val="solid"/>
          </a:ln>
        </p:spPr>
      </p:sp>
      <p:sp>
        <p:nvSpPr>
          <p:cNvPr id="20" name="Text 10">
            <a:extLst>
              <a:ext uri="{FF2B5EF4-FFF2-40B4-BE49-F238E27FC236}">
                <a16:creationId xmlns:a16="http://schemas.microsoft.com/office/drawing/2014/main" id="{53541C31-E884-4339-BBA8-9611F35DFC4B}"/>
              </a:ext>
            </a:extLst>
          </p:cNvPr>
          <p:cNvSpPr/>
          <p:nvPr/>
        </p:nvSpPr>
        <p:spPr>
          <a:xfrm>
            <a:off x="9701430" y="5709430"/>
            <a:ext cx="192643" cy="34028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2650" b="1" dirty="0">
                <a:solidFill>
                  <a:srgbClr val="403C4E"/>
                </a:solidFill>
                <a:latin typeface="Merriweather Bold" pitchFamily="34" charset="0"/>
                <a:ea typeface="Merriweather Bold" pitchFamily="34" charset="-122"/>
                <a:cs typeface="Merriweather Bold" pitchFamily="34" charset="-120"/>
              </a:rPr>
              <a:t>3</a:t>
            </a:r>
            <a:endParaRPr lang="en-US" sz="2650" dirty="0"/>
          </a:p>
        </p:txBody>
      </p:sp>
      <p:sp>
        <p:nvSpPr>
          <p:cNvPr id="21" name="Text 11">
            <a:extLst>
              <a:ext uri="{FF2B5EF4-FFF2-40B4-BE49-F238E27FC236}">
                <a16:creationId xmlns:a16="http://schemas.microsoft.com/office/drawing/2014/main" id="{B969D726-B0D6-448D-9619-DD54E93BA4B1}"/>
              </a:ext>
            </a:extLst>
          </p:cNvPr>
          <p:cNvSpPr/>
          <p:nvPr/>
        </p:nvSpPr>
        <p:spPr>
          <a:xfrm>
            <a:off x="10279716" y="5624419"/>
            <a:ext cx="3459242" cy="7086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750"/>
              </a:lnSpc>
            </a:pPr>
            <a:r>
              <a:rPr lang="en-US" sz="2400" b="1" dirty="0">
                <a:latin typeface="Arial Narrow" panose="020B0606020202030204" pitchFamily="34" charset="0"/>
                <a:ea typeface="Merriweather Bold" pitchFamily="34" charset="-122"/>
              </a:rPr>
              <a:t>O‘yinlar va simulyatsiyalar</a:t>
            </a:r>
          </a:p>
        </p:txBody>
      </p:sp>
      <p:sp>
        <p:nvSpPr>
          <p:cNvPr id="22" name="Text 12">
            <a:extLst>
              <a:ext uri="{FF2B5EF4-FFF2-40B4-BE49-F238E27FC236}">
                <a16:creationId xmlns:a16="http://schemas.microsoft.com/office/drawing/2014/main" id="{74B1F6EC-EF63-4AF8-8A17-02AD582D5367}"/>
              </a:ext>
            </a:extLst>
          </p:cNvPr>
          <p:cNvSpPr/>
          <p:nvPr/>
        </p:nvSpPr>
        <p:spPr>
          <a:xfrm>
            <a:off x="9773699" y="6242198"/>
            <a:ext cx="3867726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just"/>
            <a:r>
              <a:rPr lang="en-US" sz="2800" dirty="0">
                <a:latin typeface="Arial Narrow" panose="020B0606020202030204" pitchFamily="34" charset="0"/>
                <a:ea typeface="Open Sans" pitchFamily="34" charset="-122"/>
                <a:cs typeface="Open Sans" pitchFamily="34" charset="-120"/>
              </a:rPr>
              <a:t>o‘yinlar va simulyatsiyalar yordamida nazariy bilimlarni </a:t>
            </a:r>
            <a:r>
              <a:rPr lang="en-US" sz="2800" dirty="0" err="1">
                <a:latin typeface="Arial Narrow" panose="020B0606020202030204" pitchFamily="34" charset="0"/>
                <a:ea typeface="Open Sans" pitchFamily="34" charset="-122"/>
                <a:cs typeface="Open Sans" pitchFamily="34" charset="-120"/>
              </a:rPr>
              <a:t>amaliyotga</a:t>
            </a:r>
            <a:r>
              <a:rPr lang="en-US" sz="2800" dirty="0">
                <a:latin typeface="Arial Narrow" panose="020B0606020202030204" pitchFamily="34" charset="0"/>
                <a:ea typeface="Open Sans" pitchFamily="34" charset="-122"/>
                <a:cs typeface="Open Sans" pitchFamily="34" charset="-120"/>
              </a:rPr>
              <a:t> tatbiq qilish.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80190" y="1849041"/>
            <a:ext cx="7556421" cy="14175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lnSpc>
                <a:spcPts val="5200"/>
              </a:lnSpc>
            </a:pPr>
            <a:r>
              <a:rPr lang="en-US" sz="4114" b="1" dirty="0">
                <a:latin typeface="Arial Narrow" panose="020B0606020202030204" pitchFamily="34" charset="0"/>
              </a:rPr>
              <a:t>Kimyo darsining </a:t>
            </a:r>
            <a:r>
              <a:rPr lang="en-US" sz="4114" b="1" dirty="0" err="1">
                <a:latin typeface="Arial Narrow" panose="020B0606020202030204" pitchFamily="34" charset="0"/>
              </a:rPr>
              <a:t>maqsad</a:t>
            </a:r>
            <a:r>
              <a:rPr lang="en-US" sz="4114" b="1" dirty="0">
                <a:latin typeface="Arial Narrow" panose="020B0606020202030204" pitchFamily="34" charset="0"/>
              </a:rPr>
              <a:t> va vazifalari</a:t>
            </a:r>
          </a:p>
        </p:txBody>
      </p:sp>
      <p:sp>
        <p:nvSpPr>
          <p:cNvPr id="4" name="Shape 1"/>
          <p:cNvSpPr/>
          <p:nvPr/>
        </p:nvSpPr>
        <p:spPr>
          <a:xfrm>
            <a:off x="6280190" y="3606760"/>
            <a:ext cx="3664863" cy="2773799"/>
          </a:xfrm>
          <a:prstGeom prst="roundRect">
            <a:avLst>
              <a:gd name="adj" fmla="val 3435"/>
            </a:avLst>
          </a:prstGeom>
          <a:solidFill>
            <a:srgbClr val="FFD8CC"/>
          </a:solidFill>
          <a:ln w="7620">
            <a:solidFill>
              <a:srgbClr val="E5BEB2"/>
            </a:solidFill>
            <a:prstDash val="solid"/>
          </a:ln>
        </p:spPr>
      </p:sp>
      <p:sp>
        <p:nvSpPr>
          <p:cNvPr id="5" name="Text 2"/>
          <p:cNvSpPr/>
          <p:nvPr/>
        </p:nvSpPr>
        <p:spPr>
          <a:xfrm>
            <a:off x="6514624" y="3841194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600"/>
              </a:lnSpc>
            </a:pPr>
            <a:r>
              <a:rPr lang="en-US" sz="2400" b="1" dirty="0">
                <a:latin typeface="Arial Narrow" panose="020B0606020202030204" pitchFamily="34" charset="0"/>
              </a:rPr>
              <a:t>Maqsad</a:t>
            </a:r>
          </a:p>
        </p:txBody>
      </p:sp>
      <p:sp>
        <p:nvSpPr>
          <p:cNvPr id="6" name="Text 3"/>
          <p:cNvSpPr/>
          <p:nvPr/>
        </p:nvSpPr>
        <p:spPr>
          <a:xfrm>
            <a:off x="6514624" y="4331613"/>
            <a:ext cx="3195995" cy="14516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buNone/>
            </a:pPr>
            <a:r>
              <a:rPr lang="en-US" sz="2400" dirty="0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  <a:cs typeface="Open Sans" pitchFamily="34" charset="-120"/>
              </a:rPr>
              <a:t>O‘quvchilarga kimyo fanini o‘zlashtirishga yordam berish, ularning bilim va ko‘nikmalarini rivojlantirish.</a:t>
            </a:r>
            <a:endParaRPr lang="en-US" sz="2400" dirty="0">
              <a:latin typeface="Arial Narrow" panose="020B0606020202030204" pitchFamily="34" charset="0"/>
            </a:endParaRPr>
          </a:p>
        </p:txBody>
      </p:sp>
      <p:sp>
        <p:nvSpPr>
          <p:cNvPr id="7" name="Shape 4"/>
          <p:cNvSpPr/>
          <p:nvPr/>
        </p:nvSpPr>
        <p:spPr>
          <a:xfrm>
            <a:off x="10171867" y="3606760"/>
            <a:ext cx="3664863" cy="2773799"/>
          </a:xfrm>
          <a:prstGeom prst="roundRect">
            <a:avLst>
              <a:gd name="adj" fmla="val 3435"/>
            </a:avLst>
          </a:prstGeom>
          <a:solidFill>
            <a:srgbClr val="FFD8CC"/>
          </a:solidFill>
          <a:ln w="7620">
            <a:solidFill>
              <a:srgbClr val="E5BEB2"/>
            </a:solidFill>
            <a:prstDash val="solid"/>
          </a:ln>
        </p:spPr>
      </p:sp>
      <p:sp>
        <p:nvSpPr>
          <p:cNvPr id="8" name="Text 5"/>
          <p:cNvSpPr/>
          <p:nvPr/>
        </p:nvSpPr>
        <p:spPr>
          <a:xfrm>
            <a:off x="10406301" y="3841194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>
              <a:lnSpc>
                <a:spcPts val="2600"/>
              </a:lnSpc>
              <a:buNone/>
            </a:pPr>
            <a:r>
              <a:rPr lang="en-US" sz="2400" b="1" dirty="0">
                <a:latin typeface="Arial Narrow" panose="020B0606020202030204" pitchFamily="34" charset="0"/>
              </a:rPr>
              <a:t>Vazifalar</a:t>
            </a:r>
          </a:p>
        </p:txBody>
      </p:sp>
      <p:sp>
        <p:nvSpPr>
          <p:cNvPr id="9" name="Text 6"/>
          <p:cNvSpPr/>
          <p:nvPr/>
        </p:nvSpPr>
        <p:spPr>
          <a:xfrm>
            <a:off x="10406301" y="4331613"/>
            <a:ext cx="3195995" cy="18145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just">
              <a:lnSpc>
                <a:spcPts val="2850"/>
              </a:lnSpc>
            </a:pPr>
            <a:r>
              <a:rPr lang="en-US" sz="2400" dirty="0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  <a:cs typeface="Open Sans" pitchFamily="34" charset="-120"/>
              </a:rPr>
              <a:t>O‘quvchilarga kimyoviy jarayonlar, moddalar va ularning xossalari to‘g'risida bilimlar berish, amaliy ko‘nikmalarni rivojlantirish.</a:t>
            </a:r>
          </a:p>
        </p:txBody>
      </p:sp>
      <p:pic>
        <p:nvPicPr>
          <p:cNvPr id="10" name="Graphic 2">
            <a:extLst>
              <a:ext uri="{FF2B5EF4-FFF2-40B4-BE49-F238E27FC236}">
                <a16:creationId xmlns:a16="http://schemas.microsoft.com/office/drawing/2014/main" id="{C2412EFF-6CFC-4A1F-B0B6-2B4108446D6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0" y="-65314"/>
            <a:ext cx="14630400" cy="1103086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A478C5A3-B300-4D9F-BE51-B97B26849887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1866" y="165400"/>
            <a:ext cx="2533477" cy="703300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4E842FB3-2DA7-468C-8349-8AC5A8EBE4A4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57" y="141921"/>
            <a:ext cx="1799771" cy="703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16402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4630400" cy="2719507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61405" y="3659505"/>
            <a:ext cx="12875181" cy="67984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5350"/>
              </a:lnSpc>
            </a:pPr>
            <a:r>
              <a:rPr lang="en-US" sz="4114" b="1" dirty="0">
                <a:latin typeface="Arial Narrow" panose="020B0606020202030204" pitchFamily="34" charset="0"/>
              </a:rPr>
              <a:t>Yangi bilimlarni o‘z tajribasi orqali kashf qilish</a:t>
            </a:r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1405" y="4665583"/>
            <a:ext cx="543878" cy="543878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761405" y="5426988"/>
            <a:ext cx="2719507" cy="33992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>
              <a:lnSpc>
                <a:spcPts val="2750"/>
              </a:lnSpc>
              <a:buNone/>
            </a:pPr>
            <a:r>
              <a:rPr lang="en-US" sz="2400" b="1" dirty="0">
                <a:latin typeface="Arial Narrow" panose="020B0606020202030204" pitchFamily="34" charset="0"/>
                <a:ea typeface="Merriweather Bold" pitchFamily="34" charset="-122"/>
              </a:rPr>
              <a:t>Tajriba ishlari</a:t>
            </a:r>
          </a:p>
        </p:txBody>
      </p:sp>
      <p:sp>
        <p:nvSpPr>
          <p:cNvPr id="6" name="Text 2"/>
          <p:cNvSpPr/>
          <p:nvPr/>
        </p:nvSpPr>
        <p:spPr>
          <a:xfrm>
            <a:off x="761406" y="5897404"/>
            <a:ext cx="3432908" cy="104405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just">
              <a:lnSpc>
                <a:spcPts val="2700"/>
              </a:lnSpc>
            </a:pPr>
            <a:r>
              <a:rPr lang="en-US" sz="2800" dirty="0">
                <a:latin typeface="Arial Narrow" panose="020B0606020202030204" pitchFamily="34" charset="0"/>
                <a:ea typeface="Open Sans" pitchFamily="34" charset="-122"/>
                <a:cs typeface="Open Sans" pitchFamily="34" charset="-120"/>
              </a:rPr>
              <a:t>o‘quvchilarga kimyoviy reaksiyalar va jarayonlarni o‘zlari o‘rganish imkonini beruvchi tajriba ishlarini tashkil etish.</a:t>
            </a:r>
          </a:p>
        </p:txBody>
      </p:sp>
      <p:pic>
        <p:nvPicPr>
          <p:cNvPr id="7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39345" y="4665583"/>
            <a:ext cx="543878" cy="543878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5239345" y="5426988"/>
            <a:ext cx="2719507" cy="33992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750"/>
              </a:lnSpc>
            </a:pPr>
            <a:r>
              <a:rPr lang="en-US" sz="2400" b="1" dirty="0">
                <a:latin typeface="Arial Narrow" panose="020B0606020202030204" pitchFamily="34" charset="0"/>
                <a:ea typeface="Merriweather Bold" pitchFamily="34" charset="-122"/>
              </a:rPr>
              <a:t>Ma</a:t>
            </a:r>
            <a:r>
              <a:rPr lang="uz-Latn-UZ" sz="2400" b="1" dirty="0">
                <a:latin typeface="Arial Narrow" panose="020B0606020202030204" pitchFamily="34" charset="0"/>
                <a:ea typeface="Merriweather Bold" pitchFamily="34" charset="-122"/>
              </a:rPr>
              <a:t>’</a:t>
            </a:r>
            <a:r>
              <a:rPr lang="en-US" sz="2400" b="1" dirty="0">
                <a:latin typeface="Arial Narrow" panose="020B0606020202030204" pitchFamily="34" charset="0"/>
                <a:ea typeface="Merriweather Bold" pitchFamily="34" charset="-122"/>
              </a:rPr>
              <a:t>lumotlar tahlili</a:t>
            </a:r>
          </a:p>
        </p:txBody>
      </p:sp>
      <p:sp>
        <p:nvSpPr>
          <p:cNvPr id="9" name="Text 4"/>
          <p:cNvSpPr/>
          <p:nvPr/>
        </p:nvSpPr>
        <p:spPr>
          <a:xfrm>
            <a:off x="5239345" y="5890965"/>
            <a:ext cx="3845020" cy="104405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just">
              <a:lnSpc>
                <a:spcPts val="2700"/>
              </a:lnSpc>
            </a:pPr>
            <a:r>
              <a:rPr lang="en-US" sz="2800" dirty="0">
                <a:latin typeface="Arial Narrow" panose="020B0606020202030204" pitchFamily="34" charset="0"/>
                <a:ea typeface="Open Sans" pitchFamily="34" charset="-122"/>
                <a:cs typeface="Open Sans" pitchFamily="34" charset="-120"/>
              </a:rPr>
              <a:t>o‘quvchilarga tajriba natijalarini tahlil qilish va xulosa chiqarishga yordam berish.</a:t>
            </a:r>
          </a:p>
        </p:txBody>
      </p:sp>
      <p:pic>
        <p:nvPicPr>
          <p:cNvPr id="10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717286" y="4665583"/>
            <a:ext cx="543878" cy="543878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9717286" y="5426988"/>
            <a:ext cx="2719507" cy="33992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>
              <a:lnSpc>
                <a:spcPts val="2750"/>
              </a:lnSpc>
              <a:buNone/>
            </a:pPr>
            <a:r>
              <a:rPr lang="en-US" sz="2400" b="1" dirty="0">
                <a:latin typeface="Arial Narrow" panose="020B0606020202030204" pitchFamily="34" charset="0"/>
                <a:ea typeface="Merriweather Bold" pitchFamily="34" charset="-122"/>
              </a:rPr>
              <a:t>Mustaqil tadqiqot</a:t>
            </a:r>
          </a:p>
        </p:txBody>
      </p:sp>
      <p:sp>
        <p:nvSpPr>
          <p:cNvPr id="12" name="Text 6"/>
          <p:cNvSpPr/>
          <p:nvPr/>
        </p:nvSpPr>
        <p:spPr>
          <a:xfrm>
            <a:off x="9627834" y="5897404"/>
            <a:ext cx="4634818" cy="139207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just">
              <a:lnSpc>
                <a:spcPts val="2700"/>
              </a:lnSpc>
            </a:pPr>
            <a:r>
              <a:rPr lang="en-US" sz="2800" dirty="0">
                <a:latin typeface="Arial Narrow" panose="020B0606020202030204" pitchFamily="34" charset="0"/>
                <a:ea typeface="Open Sans" pitchFamily="34" charset="-122"/>
                <a:cs typeface="Open Sans" pitchFamily="34" charset="-120"/>
              </a:rPr>
              <a:t>o‘quvchilarga ma</a:t>
            </a:r>
            <a:r>
              <a:rPr lang="uz-Latn-UZ" sz="2800" b="1" dirty="0">
                <a:latin typeface="Arial Narrow" panose="020B0606020202030204" pitchFamily="34" charset="0"/>
                <a:ea typeface="Merriweather Bold" pitchFamily="34" charset="-122"/>
              </a:rPr>
              <a:t>’</a:t>
            </a:r>
            <a:r>
              <a:rPr lang="en-US" sz="2800" dirty="0">
                <a:latin typeface="Arial Narrow" panose="020B0606020202030204" pitchFamily="34" charset="0"/>
                <a:ea typeface="Open Sans" pitchFamily="34" charset="-122"/>
                <a:cs typeface="Open Sans" pitchFamily="34" charset="-120"/>
              </a:rPr>
              <a:t>lumotlar to‘plash, ularni tahlil qilish va hisobot tayyorlash imkonini beruvchi tadqiqot loyihalarini taklif etish.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39735" y="750689"/>
            <a:ext cx="7664529" cy="132087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5200"/>
              </a:lnSpc>
            </a:pPr>
            <a:r>
              <a:rPr lang="en-US" sz="4114" b="1" dirty="0">
                <a:latin typeface="Arial Narrow" panose="020B0606020202030204" pitchFamily="34" charset="0"/>
              </a:rPr>
              <a:t>O‘qituvchining yangi roli - yo‘naltiruvchi</a:t>
            </a:r>
          </a:p>
        </p:txBody>
      </p:sp>
      <p:sp>
        <p:nvSpPr>
          <p:cNvPr id="4" name="Shape 1"/>
          <p:cNvSpPr/>
          <p:nvPr/>
        </p:nvSpPr>
        <p:spPr>
          <a:xfrm>
            <a:off x="1045250" y="2388513"/>
            <a:ext cx="22860" cy="5090398"/>
          </a:xfrm>
          <a:prstGeom prst="roundRect">
            <a:avLst>
              <a:gd name="adj" fmla="val 388338"/>
            </a:avLst>
          </a:prstGeom>
          <a:solidFill>
            <a:srgbClr val="E5BEB2"/>
          </a:solidFill>
          <a:ln/>
        </p:spPr>
      </p:sp>
      <p:sp>
        <p:nvSpPr>
          <p:cNvPr id="5" name="Shape 2"/>
          <p:cNvSpPr/>
          <p:nvPr/>
        </p:nvSpPr>
        <p:spPr>
          <a:xfrm>
            <a:off x="1271588" y="2852618"/>
            <a:ext cx="739735" cy="22860"/>
          </a:xfrm>
          <a:prstGeom prst="roundRect">
            <a:avLst>
              <a:gd name="adj" fmla="val 388338"/>
            </a:avLst>
          </a:prstGeom>
          <a:solidFill>
            <a:srgbClr val="E5BEB2"/>
          </a:solidFill>
          <a:ln/>
        </p:spPr>
      </p:sp>
      <p:sp>
        <p:nvSpPr>
          <p:cNvPr id="6" name="Shape 3"/>
          <p:cNvSpPr/>
          <p:nvPr/>
        </p:nvSpPr>
        <p:spPr>
          <a:xfrm>
            <a:off x="818912" y="2626281"/>
            <a:ext cx="475536" cy="475536"/>
          </a:xfrm>
          <a:prstGeom prst="roundRect">
            <a:avLst>
              <a:gd name="adj" fmla="val 18668"/>
            </a:avLst>
          </a:prstGeom>
          <a:solidFill>
            <a:srgbClr val="FFD8CC"/>
          </a:solidFill>
          <a:ln w="7620">
            <a:solidFill>
              <a:srgbClr val="E5BEB2"/>
            </a:solidFill>
            <a:prstDash val="solid"/>
          </a:ln>
        </p:spPr>
      </p:sp>
      <p:sp>
        <p:nvSpPr>
          <p:cNvPr id="7" name="Text 4"/>
          <p:cNvSpPr/>
          <p:nvPr/>
        </p:nvSpPr>
        <p:spPr>
          <a:xfrm>
            <a:off x="984052" y="2705457"/>
            <a:ext cx="145256" cy="3170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450"/>
              </a:lnSpc>
              <a:buNone/>
            </a:pPr>
            <a:r>
              <a:rPr lang="en-US" sz="2450" b="1" dirty="0">
                <a:solidFill>
                  <a:srgbClr val="403C4E"/>
                </a:solidFill>
                <a:latin typeface="Merriweather Bold" pitchFamily="34" charset="0"/>
                <a:ea typeface="Merriweather Bold" pitchFamily="34" charset="-122"/>
                <a:cs typeface="Merriweather Bold" pitchFamily="34" charset="-120"/>
              </a:rPr>
              <a:t>1</a:t>
            </a:r>
            <a:endParaRPr lang="en-US" sz="2450" dirty="0"/>
          </a:p>
        </p:txBody>
      </p:sp>
      <p:sp>
        <p:nvSpPr>
          <p:cNvPr id="8" name="Text 5"/>
          <p:cNvSpPr/>
          <p:nvPr/>
        </p:nvSpPr>
        <p:spPr>
          <a:xfrm>
            <a:off x="2219087" y="2599849"/>
            <a:ext cx="2641997" cy="33016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600"/>
              </a:lnSpc>
            </a:pPr>
            <a:r>
              <a:rPr lang="en-US" sz="2400" b="1" dirty="0">
                <a:latin typeface="Arial Narrow" panose="020B0606020202030204" pitchFamily="34" charset="0"/>
              </a:rPr>
              <a:t>Yo‘naltiruvchi</a:t>
            </a:r>
            <a:endParaRPr lang="en-US" sz="2050" dirty="0"/>
          </a:p>
        </p:txBody>
      </p:sp>
      <p:sp>
        <p:nvSpPr>
          <p:cNvPr id="9" name="Text 6"/>
          <p:cNvSpPr/>
          <p:nvPr/>
        </p:nvSpPr>
        <p:spPr>
          <a:xfrm>
            <a:off x="2219087" y="3056811"/>
            <a:ext cx="6185178" cy="67627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en-US" sz="2000" dirty="0">
                <a:latin typeface="Arial Narrow" panose="020B0606020202030204" pitchFamily="34" charset="0"/>
                <a:ea typeface="Open Sans" pitchFamily="34" charset="-122"/>
                <a:cs typeface="Open Sans" pitchFamily="34" charset="-120"/>
              </a:rPr>
              <a:t>O‘qituvchi o‘quvchilarni o‘zlashtirishga undaydi, o‘zlashtirish jarayonini nazorat qiladi va yordam beradi.</a:t>
            </a:r>
            <a:endParaRPr lang="en-US" sz="2000" dirty="0">
              <a:latin typeface="Arial Narrow" panose="020B0606020202030204" pitchFamily="34" charset="0"/>
            </a:endParaRPr>
          </a:p>
        </p:txBody>
      </p:sp>
      <p:sp>
        <p:nvSpPr>
          <p:cNvPr id="10" name="Shape 7"/>
          <p:cNvSpPr/>
          <p:nvPr/>
        </p:nvSpPr>
        <p:spPr>
          <a:xfrm>
            <a:off x="1271588" y="4619863"/>
            <a:ext cx="739735" cy="22860"/>
          </a:xfrm>
          <a:prstGeom prst="roundRect">
            <a:avLst>
              <a:gd name="adj" fmla="val 388338"/>
            </a:avLst>
          </a:prstGeom>
          <a:solidFill>
            <a:srgbClr val="E5BEB2"/>
          </a:solidFill>
          <a:ln/>
        </p:spPr>
      </p:sp>
      <p:sp>
        <p:nvSpPr>
          <p:cNvPr id="11" name="Shape 8"/>
          <p:cNvSpPr/>
          <p:nvPr/>
        </p:nvSpPr>
        <p:spPr>
          <a:xfrm>
            <a:off x="818912" y="4393525"/>
            <a:ext cx="475536" cy="475536"/>
          </a:xfrm>
          <a:prstGeom prst="roundRect">
            <a:avLst>
              <a:gd name="adj" fmla="val 18668"/>
            </a:avLst>
          </a:prstGeom>
          <a:solidFill>
            <a:srgbClr val="FFD8CC"/>
          </a:solidFill>
          <a:ln w="7620">
            <a:solidFill>
              <a:srgbClr val="E5BEB2"/>
            </a:solidFill>
            <a:prstDash val="solid"/>
          </a:ln>
        </p:spPr>
      </p:sp>
      <p:sp>
        <p:nvSpPr>
          <p:cNvPr id="12" name="Text 9"/>
          <p:cNvSpPr/>
          <p:nvPr/>
        </p:nvSpPr>
        <p:spPr>
          <a:xfrm>
            <a:off x="960715" y="4472702"/>
            <a:ext cx="191810" cy="3170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450"/>
              </a:lnSpc>
              <a:buNone/>
            </a:pPr>
            <a:r>
              <a:rPr lang="en-US" sz="2450" b="1" dirty="0">
                <a:solidFill>
                  <a:srgbClr val="403C4E"/>
                </a:solidFill>
                <a:latin typeface="Merriweather Bold" pitchFamily="34" charset="0"/>
                <a:ea typeface="Merriweather Bold" pitchFamily="34" charset="-122"/>
                <a:cs typeface="Merriweather Bold" pitchFamily="34" charset="-120"/>
              </a:rPr>
              <a:t>2</a:t>
            </a:r>
            <a:endParaRPr lang="en-US" sz="2450" dirty="0"/>
          </a:p>
        </p:txBody>
      </p:sp>
      <p:sp>
        <p:nvSpPr>
          <p:cNvPr id="13" name="Text 10"/>
          <p:cNvSpPr/>
          <p:nvPr/>
        </p:nvSpPr>
        <p:spPr>
          <a:xfrm>
            <a:off x="2219087" y="4367093"/>
            <a:ext cx="2641997" cy="33016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>
              <a:lnSpc>
                <a:spcPts val="2600"/>
              </a:lnSpc>
              <a:buNone/>
            </a:pPr>
            <a:r>
              <a:rPr lang="en-US" sz="2400" b="1" dirty="0">
                <a:latin typeface="Arial Narrow" panose="020B0606020202030204" pitchFamily="34" charset="0"/>
              </a:rPr>
              <a:t>Maslahatchi</a:t>
            </a:r>
          </a:p>
        </p:txBody>
      </p:sp>
      <p:sp>
        <p:nvSpPr>
          <p:cNvPr id="14" name="Text 11"/>
          <p:cNvSpPr/>
          <p:nvPr/>
        </p:nvSpPr>
        <p:spPr>
          <a:xfrm>
            <a:off x="2219087" y="4824055"/>
            <a:ext cx="6185178" cy="67627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2000" dirty="0">
                <a:latin typeface="Arial Narrow" panose="020B0606020202030204" pitchFamily="34" charset="0"/>
                <a:ea typeface="Open Sans" pitchFamily="34" charset="-122"/>
                <a:cs typeface="Open Sans" pitchFamily="34" charset="-120"/>
              </a:rPr>
              <a:t>O‘quvchilarga maslahat beradi, muammolarni hal qilishda yordam beradi va o‘zlashtirishni kuchaytirishga yordam beradi.</a:t>
            </a:r>
          </a:p>
        </p:txBody>
      </p:sp>
      <p:sp>
        <p:nvSpPr>
          <p:cNvPr id="15" name="Shape 12"/>
          <p:cNvSpPr/>
          <p:nvPr/>
        </p:nvSpPr>
        <p:spPr>
          <a:xfrm>
            <a:off x="1271588" y="6387108"/>
            <a:ext cx="739735" cy="22860"/>
          </a:xfrm>
          <a:prstGeom prst="roundRect">
            <a:avLst>
              <a:gd name="adj" fmla="val 388338"/>
            </a:avLst>
          </a:prstGeom>
          <a:solidFill>
            <a:srgbClr val="E5BEB2"/>
          </a:solidFill>
          <a:ln/>
        </p:spPr>
      </p:sp>
      <p:sp>
        <p:nvSpPr>
          <p:cNvPr id="16" name="Shape 13"/>
          <p:cNvSpPr/>
          <p:nvPr/>
        </p:nvSpPr>
        <p:spPr>
          <a:xfrm>
            <a:off x="818912" y="6160770"/>
            <a:ext cx="475536" cy="475536"/>
          </a:xfrm>
          <a:prstGeom prst="roundRect">
            <a:avLst>
              <a:gd name="adj" fmla="val 18668"/>
            </a:avLst>
          </a:prstGeom>
          <a:solidFill>
            <a:srgbClr val="FFD8CC"/>
          </a:solidFill>
          <a:ln w="7620">
            <a:solidFill>
              <a:srgbClr val="E5BEB2"/>
            </a:solidFill>
            <a:prstDash val="solid"/>
          </a:ln>
        </p:spPr>
      </p:sp>
      <p:sp>
        <p:nvSpPr>
          <p:cNvPr id="17" name="Text 14"/>
          <p:cNvSpPr/>
          <p:nvPr/>
        </p:nvSpPr>
        <p:spPr>
          <a:xfrm>
            <a:off x="966907" y="6239947"/>
            <a:ext cx="179427" cy="3170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450"/>
              </a:lnSpc>
              <a:buNone/>
            </a:pPr>
            <a:r>
              <a:rPr lang="en-US" sz="2450" b="1" dirty="0">
                <a:solidFill>
                  <a:srgbClr val="403C4E"/>
                </a:solidFill>
                <a:latin typeface="Merriweather Bold" pitchFamily="34" charset="0"/>
                <a:ea typeface="Merriweather Bold" pitchFamily="34" charset="-122"/>
                <a:cs typeface="Merriweather Bold" pitchFamily="34" charset="-120"/>
              </a:rPr>
              <a:t>3</a:t>
            </a:r>
            <a:endParaRPr lang="en-US" sz="2450" dirty="0"/>
          </a:p>
        </p:txBody>
      </p:sp>
      <p:sp>
        <p:nvSpPr>
          <p:cNvPr id="18" name="Text 15"/>
          <p:cNvSpPr/>
          <p:nvPr/>
        </p:nvSpPr>
        <p:spPr>
          <a:xfrm>
            <a:off x="2219087" y="6134338"/>
            <a:ext cx="2641997" cy="33016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600"/>
              </a:lnSpc>
            </a:pPr>
            <a:r>
              <a:rPr lang="en-US" sz="2400" b="1" dirty="0">
                <a:latin typeface="Arial Narrow" panose="020B0606020202030204" pitchFamily="34" charset="0"/>
              </a:rPr>
              <a:t>Motivator</a:t>
            </a:r>
          </a:p>
        </p:txBody>
      </p:sp>
      <p:sp>
        <p:nvSpPr>
          <p:cNvPr id="19" name="Text 16"/>
          <p:cNvSpPr/>
          <p:nvPr/>
        </p:nvSpPr>
        <p:spPr>
          <a:xfrm>
            <a:off x="2219087" y="6591300"/>
            <a:ext cx="6185178" cy="67627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just"/>
            <a:r>
              <a:rPr lang="en-US" sz="2000" dirty="0">
                <a:latin typeface="Arial Narrow" panose="020B0606020202030204" pitchFamily="34" charset="0"/>
                <a:ea typeface="Open Sans" pitchFamily="34" charset="-122"/>
                <a:cs typeface="Open Sans" pitchFamily="34" charset="-120"/>
              </a:rPr>
              <a:t>O‘quvchilarni rag'batlantiradi, qiziqishini oshiradi va o‘quv jarayoniga jalb qiladi.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1516499"/>
            <a:ext cx="5670590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>
              <a:lnSpc>
                <a:spcPts val="5200"/>
              </a:lnSpc>
              <a:buNone/>
            </a:pPr>
            <a:r>
              <a:rPr lang="en-US" sz="4114" b="1" dirty="0">
                <a:latin typeface="Arial Narrow" panose="020B0606020202030204" pitchFamily="34" charset="0"/>
              </a:rPr>
              <a:t>Asosiy tamoyillar</a:t>
            </a:r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78348" y="2678906"/>
            <a:ext cx="2152055" cy="1306949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3989427" y="3267551"/>
            <a:ext cx="129897" cy="45350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3550"/>
              </a:lnSpc>
              <a:buNone/>
            </a:pPr>
            <a:r>
              <a:rPr lang="en-US" sz="2200" b="1" dirty="0">
                <a:solidFill>
                  <a:srgbClr val="403C4E"/>
                </a:solidFill>
                <a:latin typeface="Merriweather Bold" pitchFamily="34" charset="0"/>
                <a:ea typeface="Merriweather Bold" pitchFamily="34" charset="-122"/>
                <a:cs typeface="Merriweather Bold" pitchFamily="34" charset="-120"/>
              </a:rPr>
              <a:t>1</a:t>
            </a:r>
            <a:endParaRPr lang="en-US" sz="2200" dirty="0"/>
          </a:p>
        </p:txBody>
      </p:sp>
      <p:sp>
        <p:nvSpPr>
          <p:cNvPr id="5" name="Text 2"/>
          <p:cNvSpPr/>
          <p:nvPr/>
        </p:nvSpPr>
        <p:spPr>
          <a:xfrm>
            <a:off x="5357217" y="2905720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>
              <a:lnSpc>
                <a:spcPts val="2600"/>
              </a:lnSpc>
              <a:buNone/>
            </a:pPr>
            <a:r>
              <a:rPr lang="en-US" sz="2400" b="1" dirty="0">
                <a:latin typeface="Arial Narrow" panose="020B0606020202030204" pitchFamily="34" charset="0"/>
              </a:rPr>
              <a:t>Mustaqil o‘rganish</a:t>
            </a:r>
          </a:p>
        </p:txBody>
      </p:sp>
      <p:sp>
        <p:nvSpPr>
          <p:cNvPr id="6" name="Text 3"/>
          <p:cNvSpPr/>
          <p:nvPr/>
        </p:nvSpPr>
        <p:spPr>
          <a:xfrm>
            <a:off x="5357217" y="3396139"/>
            <a:ext cx="3743920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2400" dirty="0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  <a:cs typeface="Open Sans" pitchFamily="34" charset="-120"/>
              </a:rPr>
              <a:t>O‘quvchilar o‘z bilimlarini quradilar.</a:t>
            </a:r>
            <a:endParaRPr lang="en-US" sz="2400" dirty="0">
              <a:latin typeface="Arial Narrow" panose="020B0606020202030204" pitchFamily="34" charset="0"/>
            </a:endParaRPr>
          </a:p>
        </p:txBody>
      </p:sp>
      <p:sp>
        <p:nvSpPr>
          <p:cNvPr id="7" name="Shape 4"/>
          <p:cNvSpPr/>
          <p:nvPr/>
        </p:nvSpPr>
        <p:spPr>
          <a:xfrm>
            <a:off x="5187077" y="3998952"/>
            <a:ext cx="8592860" cy="15240"/>
          </a:xfrm>
          <a:prstGeom prst="roundRect">
            <a:avLst>
              <a:gd name="adj" fmla="val 625116"/>
            </a:avLst>
          </a:prstGeom>
          <a:solidFill>
            <a:srgbClr val="E5BEB2"/>
          </a:solidFill>
          <a:ln/>
        </p:spPr>
      </p:sp>
      <p:pic>
        <p:nvPicPr>
          <p:cNvPr id="8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02381" y="4042529"/>
            <a:ext cx="4304109" cy="1306949"/>
          </a:xfrm>
          <a:prstGeom prst="rect">
            <a:avLst/>
          </a:prstGeom>
        </p:spPr>
      </p:pic>
      <p:sp>
        <p:nvSpPr>
          <p:cNvPr id="9" name="Text 5"/>
          <p:cNvSpPr/>
          <p:nvPr/>
        </p:nvSpPr>
        <p:spPr>
          <a:xfrm>
            <a:off x="3968591" y="4469249"/>
            <a:ext cx="171450" cy="45350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3550"/>
              </a:lnSpc>
              <a:buNone/>
            </a:pPr>
            <a:r>
              <a:rPr lang="en-US" sz="2200" b="1" dirty="0">
                <a:solidFill>
                  <a:srgbClr val="403C4E"/>
                </a:solidFill>
                <a:latin typeface="Merriweather Bold" pitchFamily="34" charset="0"/>
                <a:ea typeface="Merriweather Bold" pitchFamily="34" charset="-122"/>
                <a:cs typeface="Merriweather Bold" pitchFamily="34" charset="-120"/>
              </a:rPr>
              <a:t>2</a:t>
            </a:r>
            <a:endParaRPr lang="en-US" sz="2200" dirty="0"/>
          </a:p>
        </p:txBody>
      </p:sp>
      <p:sp>
        <p:nvSpPr>
          <p:cNvPr id="10" name="Text 6"/>
          <p:cNvSpPr/>
          <p:nvPr/>
        </p:nvSpPr>
        <p:spPr>
          <a:xfrm>
            <a:off x="6433304" y="4269343"/>
            <a:ext cx="4038600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600"/>
              </a:lnSpc>
            </a:pPr>
            <a:r>
              <a:rPr lang="en-US" sz="2400" b="1" dirty="0">
                <a:latin typeface="Arial Narrow" panose="020B0606020202030204" pitchFamily="34" charset="0"/>
              </a:rPr>
              <a:t>Amaliyotga yo‘naltirilganlik</a:t>
            </a:r>
          </a:p>
        </p:txBody>
      </p:sp>
      <p:sp>
        <p:nvSpPr>
          <p:cNvPr id="11" name="Text 7"/>
          <p:cNvSpPr/>
          <p:nvPr/>
        </p:nvSpPr>
        <p:spPr>
          <a:xfrm>
            <a:off x="6433304" y="4759762"/>
            <a:ext cx="4038600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850"/>
              </a:lnSpc>
            </a:pPr>
            <a:r>
              <a:rPr lang="en-US" sz="2400" dirty="0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  <a:cs typeface="Open Sans" pitchFamily="34" charset="-120"/>
              </a:rPr>
              <a:t>Amaliyot va muammoli vaziyatlar.</a:t>
            </a:r>
          </a:p>
        </p:txBody>
      </p:sp>
      <p:sp>
        <p:nvSpPr>
          <p:cNvPr id="12" name="Shape 8"/>
          <p:cNvSpPr/>
          <p:nvPr/>
        </p:nvSpPr>
        <p:spPr>
          <a:xfrm>
            <a:off x="6263164" y="5362575"/>
            <a:ext cx="7516773" cy="15240"/>
          </a:xfrm>
          <a:prstGeom prst="roundRect">
            <a:avLst>
              <a:gd name="adj" fmla="val 625116"/>
            </a:avLst>
          </a:prstGeom>
          <a:solidFill>
            <a:srgbClr val="E5BEB2"/>
          </a:solidFill>
          <a:ln/>
        </p:spPr>
      </p:sp>
      <p:pic>
        <p:nvPicPr>
          <p:cNvPr id="13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6294" y="5406152"/>
            <a:ext cx="6456164" cy="1306949"/>
          </a:xfrm>
          <a:prstGeom prst="rect">
            <a:avLst/>
          </a:prstGeom>
        </p:spPr>
      </p:pic>
      <p:sp>
        <p:nvSpPr>
          <p:cNvPr id="14" name="Text 9"/>
          <p:cNvSpPr/>
          <p:nvPr/>
        </p:nvSpPr>
        <p:spPr>
          <a:xfrm>
            <a:off x="3974068" y="5832872"/>
            <a:ext cx="160496" cy="45350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3550"/>
              </a:lnSpc>
              <a:buNone/>
            </a:pPr>
            <a:r>
              <a:rPr lang="en-US" sz="2200" b="1" dirty="0">
                <a:solidFill>
                  <a:srgbClr val="403C4E"/>
                </a:solidFill>
                <a:latin typeface="Merriweather Bold" pitchFamily="34" charset="0"/>
                <a:ea typeface="Merriweather Bold" pitchFamily="34" charset="-122"/>
                <a:cs typeface="Merriweather Bold" pitchFamily="34" charset="-120"/>
              </a:rPr>
              <a:t>3</a:t>
            </a:r>
            <a:endParaRPr lang="en-US" sz="2200" dirty="0"/>
          </a:p>
        </p:txBody>
      </p:sp>
      <p:sp>
        <p:nvSpPr>
          <p:cNvPr id="15" name="Text 10"/>
          <p:cNvSpPr/>
          <p:nvPr/>
        </p:nvSpPr>
        <p:spPr>
          <a:xfrm>
            <a:off x="7509272" y="5632966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>
              <a:lnSpc>
                <a:spcPts val="2600"/>
              </a:lnSpc>
              <a:buNone/>
            </a:pPr>
            <a:r>
              <a:rPr lang="en-US" sz="2400" b="1" dirty="0">
                <a:latin typeface="Arial Narrow" panose="020B0606020202030204" pitchFamily="34" charset="0"/>
              </a:rPr>
              <a:t>Oldingi bilimlar</a:t>
            </a:r>
          </a:p>
        </p:txBody>
      </p:sp>
      <p:sp>
        <p:nvSpPr>
          <p:cNvPr id="16" name="Text 11"/>
          <p:cNvSpPr/>
          <p:nvPr/>
        </p:nvSpPr>
        <p:spPr>
          <a:xfrm>
            <a:off x="7509272" y="6123384"/>
            <a:ext cx="4679156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>
              <a:lnSpc>
                <a:spcPts val="2850"/>
              </a:lnSpc>
              <a:buNone/>
            </a:pPr>
            <a:r>
              <a:rPr lang="en-US" sz="2400" dirty="0">
                <a:solidFill>
                  <a:srgbClr val="403C4E"/>
                </a:solidFill>
                <a:latin typeface="Arial Narrow" panose="020B0606020202030204" pitchFamily="34" charset="0"/>
                <a:ea typeface="Open Sans" pitchFamily="34" charset="-122"/>
                <a:cs typeface="Open Sans" pitchFamily="34" charset="-120"/>
              </a:rPr>
              <a:t>Oldingi bilimlar va tajribalarni tayanch qilish.</a:t>
            </a:r>
          </a:p>
        </p:txBody>
      </p:sp>
      <p:pic>
        <p:nvPicPr>
          <p:cNvPr id="17" name="Graphic 2">
            <a:extLst>
              <a:ext uri="{FF2B5EF4-FFF2-40B4-BE49-F238E27FC236}">
                <a16:creationId xmlns:a16="http://schemas.microsoft.com/office/drawing/2014/main" id="{3709A646-A36D-40C6-BEE9-6C9A4142CA5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0" y="-65314"/>
            <a:ext cx="14630400" cy="1103086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3E0FE61F-344F-4FF5-8651-6FF657B26158}"/>
              </a:ext>
            </a:extLst>
          </p:cNvPr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1866" y="165400"/>
            <a:ext cx="2533477" cy="703300"/>
          </a:xfrm>
          <a:prstGeom prst="rect">
            <a:avLst/>
          </a:prstGeom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591C1C3C-D5EB-4435-B591-F81EAC0934A0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57" y="141921"/>
            <a:ext cx="1799771" cy="70330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80190" y="2365534"/>
            <a:ext cx="7556421" cy="14175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5550"/>
              </a:lnSpc>
              <a:buNone/>
            </a:pPr>
            <a:r>
              <a:rPr lang="en-US" sz="4450" b="1" dirty="0">
                <a:solidFill>
                  <a:srgbClr val="233939"/>
                </a:solidFill>
                <a:latin typeface="Arial Narrow" panose="020B0606020202030204" pitchFamily="34" charset="0"/>
                <a:ea typeface="Syne Bold" pitchFamily="34" charset="-122"/>
                <a:cs typeface="Syne Bold" pitchFamily="34" charset="-120"/>
              </a:rPr>
              <a:t>Kimyo darsi rejasini tuzish</a:t>
            </a:r>
            <a:endParaRPr lang="en-US" sz="4450" dirty="0">
              <a:latin typeface="Arial Narrow" panose="020B0606020202030204" pitchFamily="34" charset="0"/>
            </a:endParaRPr>
          </a:p>
        </p:txBody>
      </p:sp>
      <p:sp>
        <p:nvSpPr>
          <p:cNvPr id="4" name="Text 1"/>
          <p:cNvSpPr/>
          <p:nvPr/>
        </p:nvSpPr>
        <p:spPr>
          <a:xfrm>
            <a:off x="6280190" y="4123253"/>
            <a:ext cx="7556421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buNone/>
            </a:pPr>
            <a:r>
              <a:rPr lang="en-US" sz="2400" dirty="0">
                <a:latin typeface="Arial Narrow" panose="020B0606020202030204" pitchFamily="34" charset="0"/>
                <a:ea typeface="Overpass Light" pitchFamily="34" charset="-122"/>
                <a:cs typeface="Overpass Light" pitchFamily="34" charset="-120"/>
              </a:rPr>
              <a:t>Kimyo darsi rejasini tuzish - bu o‘quvchilarga bilim berishda muhim qadam. Yaxshi reja nafaqat mavzuni samarali o‘zlashtirishga yordam beradi, balki </a:t>
            </a:r>
            <a:r>
              <a:rPr lang="en-US" sz="2400" dirty="0" err="1">
                <a:latin typeface="Arial Narrow" panose="020B0606020202030204" pitchFamily="34" charset="0"/>
                <a:ea typeface="Overpass Light" pitchFamily="34" charset="-122"/>
                <a:cs typeface="Overpass Light" pitchFamily="34" charset="-120"/>
              </a:rPr>
              <a:t>darsda</a:t>
            </a:r>
            <a:r>
              <a:rPr lang="en-US" sz="2400" dirty="0">
                <a:latin typeface="Arial Narrow" panose="020B0606020202030204" pitchFamily="34" charset="0"/>
                <a:ea typeface="Overpass Light" pitchFamily="34" charset="-122"/>
                <a:cs typeface="Overpass Light" pitchFamily="34" charset="-120"/>
              </a:rPr>
              <a:t> yuqori motivatsiyani ham shakllantiradi.</a:t>
            </a:r>
            <a:endParaRPr lang="en-US" sz="2400" dirty="0">
              <a:latin typeface="Arial Narrow" panose="020B0606020202030204" pitchFamily="34" charset="0"/>
            </a:endParaRPr>
          </a:p>
        </p:txBody>
      </p:sp>
      <p:sp>
        <p:nvSpPr>
          <p:cNvPr id="5" name="Shape 2"/>
          <p:cNvSpPr/>
          <p:nvPr/>
        </p:nvSpPr>
        <p:spPr>
          <a:xfrm>
            <a:off x="6280190" y="5484019"/>
            <a:ext cx="362903" cy="362903"/>
          </a:xfrm>
          <a:prstGeom prst="roundRect">
            <a:avLst>
              <a:gd name="adj" fmla="val 25194296"/>
            </a:avLst>
          </a:prstGeom>
          <a:noFill/>
          <a:ln w="7620">
            <a:solidFill>
              <a:srgbClr val="FFFFFF"/>
            </a:solidFill>
            <a:prstDash val="solid"/>
          </a:ln>
        </p:spPr>
      </p:sp>
      <p:sp>
        <p:nvSpPr>
          <p:cNvPr id="6" name="Text 1">
            <a:extLst>
              <a:ext uri="{FF2B5EF4-FFF2-40B4-BE49-F238E27FC236}">
                <a16:creationId xmlns:a16="http://schemas.microsoft.com/office/drawing/2014/main" id="{173501D4-BF82-4422-BB4B-F42B597ADE0C}"/>
              </a:ext>
            </a:extLst>
          </p:cNvPr>
          <p:cNvSpPr/>
          <p:nvPr/>
        </p:nvSpPr>
        <p:spPr>
          <a:xfrm>
            <a:off x="6280189" y="5484019"/>
            <a:ext cx="7556421" cy="14516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just">
              <a:lnSpc>
                <a:spcPts val="2850"/>
              </a:lnSpc>
            </a:pPr>
            <a:r>
              <a:rPr lang="en-US" sz="2400" dirty="0">
                <a:latin typeface="Arial Narrow" panose="020B0606020202030204" pitchFamily="34" charset="0"/>
                <a:cs typeface="Overpass Light" pitchFamily="34" charset="-120"/>
              </a:rPr>
              <a:t>Konstruktiv yondashuv - bu kimyo darslarini samarali va qiziqarli qilishning muhim usuli. O‘qituvchilar ushbu yondashuvni qo‘llab, o‘quvchilarning faolligini oshirishi, ularni o‘z bilimlarini kashf qilishga undashi va ularning mustaqilligini rivojlantirish imkoniga ega bo‘ladilar.</a:t>
            </a:r>
          </a:p>
        </p:txBody>
      </p:sp>
      <p:pic>
        <p:nvPicPr>
          <p:cNvPr id="7" name="Graphic 2">
            <a:extLst>
              <a:ext uri="{FF2B5EF4-FFF2-40B4-BE49-F238E27FC236}">
                <a16:creationId xmlns:a16="http://schemas.microsoft.com/office/drawing/2014/main" id="{66EAA8B7-C3E1-4FD7-9D45-3E6728A03AF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0" y="-65314"/>
            <a:ext cx="14630400" cy="1103086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28E7898B-F1E3-4DA9-A318-819558B89DF8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1866" y="165400"/>
            <a:ext cx="2533477" cy="703300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8A7E112F-7917-4337-B98C-CD16D6D1DFE0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57" y="141921"/>
            <a:ext cx="1799771" cy="70330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883242" y="1439264"/>
            <a:ext cx="11238071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5550"/>
              </a:lnSpc>
              <a:buNone/>
            </a:pPr>
            <a:r>
              <a:rPr lang="en-US" sz="4450" b="1" dirty="0">
                <a:solidFill>
                  <a:srgbClr val="233939"/>
                </a:solidFill>
                <a:latin typeface="Arial Narrow" panose="020B0606020202030204" pitchFamily="34" charset="0"/>
                <a:ea typeface="Syne Bold" pitchFamily="34" charset="-122"/>
              </a:rPr>
              <a:t>Rejalashtirish jarayonining mohiyati</a:t>
            </a:r>
          </a:p>
        </p:txBody>
      </p:sp>
      <p:sp>
        <p:nvSpPr>
          <p:cNvPr id="3" name="Text 1"/>
          <p:cNvSpPr/>
          <p:nvPr/>
        </p:nvSpPr>
        <p:spPr>
          <a:xfrm>
            <a:off x="883242" y="2426784"/>
            <a:ext cx="4025027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3200" b="1" dirty="0">
                <a:solidFill>
                  <a:srgbClr val="233939"/>
                </a:solidFill>
                <a:latin typeface="Arial Narrow" panose="020B0606020202030204" pitchFamily="34" charset="0"/>
                <a:ea typeface="Syne Bold" pitchFamily="34" charset="-122"/>
                <a:cs typeface="Syne Bold" pitchFamily="34" charset="-120"/>
              </a:rPr>
              <a:t>O‘quvchilarga bilim berish</a:t>
            </a:r>
            <a:endParaRPr lang="en-US" sz="3200" dirty="0">
              <a:latin typeface="Arial Narrow" panose="020B0606020202030204" pitchFamily="34" charset="0"/>
            </a:endParaRPr>
          </a:p>
        </p:txBody>
      </p:sp>
      <p:sp>
        <p:nvSpPr>
          <p:cNvPr id="4" name="Text 2"/>
          <p:cNvSpPr/>
          <p:nvPr/>
        </p:nvSpPr>
        <p:spPr>
          <a:xfrm>
            <a:off x="883242" y="2908536"/>
            <a:ext cx="6244709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buNone/>
            </a:pPr>
            <a:r>
              <a:rPr lang="en-US" sz="2400" dirty="0">
                <a:latin typeface="Arial Narrow" panose="020B0606020202030204" pitchFamily="34" charset="0"/>
                <a:ea typeface="Overpass Light" pitchFamily="34" charset="-122"/>
                <a:cs typeface="Overpass Light" pitchFamily="34" charset="-120"/>
              </a:rPr>
              <a:t>Kimyo darslarini rejalashtirish o‘qituvchining o‘quvchilarga bilim berishdagi asosiy vositasidir.</a:t>
            </a:r>
            <a:endParaRPr lang="en-US" sz="2400" dirty="0">
              <a:latin typeface="Arial Narrow" panose="020B0606020202030204" pitchFamily="34" charset="0"/>
            </a:endParaRPr>
          </a:p>
        </p:txBody>
      </p:sp>
      <p:sp>
        <p:nvSpPr>
          <p:cNvPr id="5" name="Text 3"/>
          <p:cNvSpPr/>
          <p:nvPr/>
        </p:nvSpPr>
        <p:spPr>
          <a:xfrm>
            <a:off x="7718791" y="2362699"/>
            <a:ext cx="3298150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3200" b="1" dirty="0">
                <a:solidFill>
                  <a:srgbClr val="233939"/>
                </a:solidFill>
                <a:latin typeface="Arial Narrow" panose="020B0606020202030204" pitchFamily="34" charset="0"/>
                <a:ea typeface="Syne Bold" pitchFamily="34" charset="-122"/>
              </a:rPr>
              <a:t>Mavzuni o‘zlashtirish</a:t>
            </a:r>
          </a:p>
        </p:txBody>
      </p:sp>
      <p:sp>
        <p:nvSpPr>
          <p:cNvPr id="6" name="Text 4"/>
          <p:cNvSpPr/>
          <p:nvPr/>
        </p:nvSpPr>
        <p:spPr>
          <a:xfrm>
            <a:off x="7502449" y="2904907"/>
            <a:ext cx="6244709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just">
              <a:lnSpc>
                <a:spcPts val="2850"/>
              </a:lnSpc>
            </a:pPr>
            <a:r>
              <a:rPr lang="en-US" sz="2400" dirty="0">
                <a:latin typeface="Arial Narrow" panose="020B0606020202030204" pitchFamily="34" charset="0"/>
                <a:cs typeface="Overpass Light" pitchFamily="34" charset="-120"/>
              </a:rPr>
              <a:t>Rejalashtirish o‘quvchilarning mavzuni samarali o‘zlashtirishini ta'minlashga yordam beradi.</a:t>
            </a: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D6B604C3-E248-4795-8FCD-A8C0E040762C}"/>
              </a:ext>
            </a:extLst>
          </p:cNvPr>
          <p:cNvSpPr/>
          <p:nvPr/>
        </p:nvSpPr>
        <p:spPr>
          <a:xfrm>
            <a:off x="883242" y="3838258"/>
            <a:ext cx="8055410" cy="75700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ts val="5550"/>
              </a:lnSpc>
            </a:pPr>
            <a:r>
              <a:rPr lang="en-US" sz="4450" b="1" dirty="0">
                <a:solidFill>
                  <a:srgbClr val="233939"/>
                </a:solidFill>
                <a:latin typeface="Arial Narrow" panose="020B0606020202030204" pitchFamily="34" charset="0"/>
                <a:ea typeface="Syne Bold" pitchFamily="34" charset="-122"/>
              </a:rPr>
              <a:t>Dars rejasini tuzishning maqsadlari</a:t>
            </a:r>
          </a:p>
        </p:txBody>
      </p:sp>
      <p:sp>
        <p:nvSpPr>
          <p:cNvPr id="8" name="Shape 1">
            <a:extLst>
              <a:ext uri="{FF2B5EF4-FFF2-40B4-BE49-F238E27FC236}">
                <a16:creationId xmlns:a16="http://schemas.microsoft.com/office/drawing/2014/main" id="{21A73A1D-2AC3-4E3A-BD72-4A2E577FB7CB}"/>
              </a:ext>
            </a:extLst>
          </p:cNvPr>
          <p:cNvSpPr/>
          <p:nvPr/>
        </p:nvSpPr>
        <p:spPr>
          <a:xfrm>
            <a:off x="793790" y="4855726"/>
            <a:ext cx="4196358" cy="2402324"/>
          </a:xfrm>
          <a:prstGeom prst="roundRect">
            <a:avLst>
              <a:gd name="adj" fmla="val 3966"/>
            </a:avLst>
          </a:prstGeom>
          <a:solidFill>
            <a:srgbClr val="DDEEE6"/>
          </a:solidFill>
          <a:ln w="7620">
            <a:solidFill>
              <a:srgbClr val="C3D4CC"/>
            </a:solidFill>
            <a:prstDash val="solid"/>
          </a:ln>
        </p:spPr>
      </p:sp>
      <p:sp>
        <p:nvSpPr>
          <p:cNvPr id="9" name="Text 2">
            <a:extLst>
              <a:ext uri="{FF2B5EF4-FFF2-40B4-BE49-F238E27FC236}">
                <a16:creationId xmlns:a16="http://schemas.microsoft.com/office/drawing/2014/main" id="{009810F3-C4ED-4D8F-9017-5875619AD1AF}"/>
              </a:ext>
            </a:extLst>
          </p:cNvPr>
          <p:cNvSpPr/>
          <p:nvPr/>
        </p:nvSpPr>
        <p:spPr>
          <a:xfrm>
            <a:off x="793790" y="5090160"/>
            <a:ext cx="3961924" cy="7086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2750"/>
              </a:lnSpc>
              <a:buNone/>
            </a:pPr>
            <a:r>
              <a:rPr lang="en-US" sz="3200" b="1" dirty="0">
                <a:solidFill>
                  <a:srgbClr val="233939"/>
                </a:solidFill>
                <a:latin typeface="Arial Narrow" panose="020B0606020202030204" pitchFamily="34" charset="0"/>
                <a:ea typeface="Syne Bold" pitchFamily="34" charset="-122"/>
              </a:rPr>
              <a:t>O‘quvchilarga bilim berish</a:t>
            </a:r>
          </a:p>
        </p:txBody>
      </p:sp>
      <p:sp>
        <p:nvSpPr>
          <p:cNvPr id="10" name="Text 3">
            <a:extLst>
              <a:ext uri="{FF2B5EF4-FFF2-40B4-BE49-F238E27FC236}">
                <a16:creationId xmlns:a16="http://schemas.microsoft.com/office/drawing/2014/main" id="{385B598D-50E0-4972-8C5A-37756291F91A}"/>
              </a:ext>
            </a:extLst>
          </p:cNvPr>
          <p:cNvSpPr/>
          <p:nvPr/>
        </p:nvSpPr>
        <p:spPr>
          <a:xfrm>
            <a:off x="1028224" y="5934908"/>
            <a:ext cx="3727490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2850"/>
              </a:lnSpc>
              <a:buNone/>
            </a:pPr>
            <a:r>
              <a:rPr lang="en-US" sz="2400" dirty="0">
                <a:latin typeface="Arial Narrow" panose="020B0606020202030204" pitchFamily="34" charset="0"/>
                <a:cs typeface="Overpass Light" pitchFamily="34" charset="-120"/>
              </a:rPr>
              <a:t>Darsning maqsadlari o‘quvchilarga ma'lumot berishni o‘z ichiga oladi.</a:t>
            </a:r>
          </a:p>
        </p:txBody>
      </p:sp>
      <p:sp>
        <p:nvSpPr>
          <p:cNvPr id="11" name="Shape 4">
            <a:extLst>
              <a:ext uri="{FF2B5EF4-FFF2-40B4-BE49-F238E27FC236}">
                <a16:creationId xmlns:a16="http://schemas.microsoft.com/office/drawing/2014/main" id="{C754D123-25B4-414C-91EB-E367F1552751}"/>
              </a:ext>
            </a:extLst>
          </p:cNvPr>
          <p:cNvSpPr/>
          <p:nvPr/>
        </p:nvSpPr>
        <p:spPr>
          <a:xfrm>
            <a:off x="5216962" y="4855726"/>
            <a:ext cx="4196358" cy="2402324"/>
          </a:xfrm>
          <a:prstGeom prst="roundRect">
            <a:avLst>
              <a:gd name="adj" fmla="val 3966"/>
            </a:avLst>
          </a:prstGeom>
          <a:solidFill>
            <a:srgbClr val="DDEEE6"/>
          </a:solidFill>
          <a:ln w="7620">
            <a:solidFill>
              <a:srgbClr val="C3D4CC"/>
            </a:solidFill>
            <a:prstDash val="solid"/>
          </a:ln>
        </p:spPr>
      </p:sp>
      <p:sp>
        <p:nvSpPr>
          <p:cNvPr id="12" name="Text 5">
            <a:extLst>
              <a:ext uri="{FF2B5EF4-FFF2-40B4-BE49-F238E27FC236}">
                <a16:creationId xmlns:a16="http://schemas.microsoft.com/office/drawing/2014/main" id="{4C920431-70CF-4473-9FED-5B85C9344226}"/>
              </a:ext>
            </a:extLst>
          </p:cNvPr>
          <p:cNvSpPr/>
          <p:nvPr/>
        </p:nvSpPr>
        <p:spPr>
          <a:xfrm>
            <a:off x="5357191" y="5090160"/>
            <a:ext cx="3821695" cy="7086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750"/>
              </a:lnSpc>
            </a:pPr>
            <a:r>
              <a:rPr lang="en-US" sz="2800" b="1" dirty="0">
                <a:solidFill>
                  <a:srgbClr val="233939"/>
                </a:solidFill>
                <a:latin typeface="Arial Narrow" panose="020B0606020202030204" pitchFamily="34" charset="0"/>
                <a:ea typeface="Syne Bold" pitchFamily="34" charset="-122"/>
              </a:rPr>
              <a:t>Ko‘nikmalarni rivojlantirish</a:t>
            </a:r>
          </a:p>
        </p:txBody>
      </p:sp>
      <p:sp>
        <p:nvSpPr>
          <p:cNvPr id="13" name="Text 6">
            <a:extLst>
              <a:ext uri="{FF2B5EF4-FFF2-40B4-BE49-F238E27FC236}">
                <a16:creationId xmlns:a16="http://schemas.microsoft.com/office/drawing/2014/main" id="{C375D9B3-3220-4655-9EC0-E02DB6DBF09A}"/>
              </a:ext>
            </a:extLst>
          </p:cNvPr>
          <p:cNvSpPr/>
          <p:nvPr/>
        </p:nvSpPr>
        <p:spPr>
          <a:xfrm>
            <a:off x="5404293" y="5572005"/>
            <a:ext cx="3727490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lnSpc>
                <a:spcPts val="2850"/>
              </a:lnSpc>
            </a:pPr>
            <a:r>
              <a:rPr lang="en-US" sz="2400" dirty="0">
                <a:latin typeface="Arial Narrow" panose="020B0606020202030204" pitchFamily="34" charset="0"/>
                <a:cs typeface="Overpass Light" pitchFamily="34" charset="-120"/>
              </a:rPr>
              <a:t>Darsda o‘quvchilarning muhim ko‘nikmalarini rivojlantirishga e'tibor qaratiladi.</a:t>
            </a:r>
          </a:p>
        </p:txBody>
      </p:sp>
      <p:sp>
        <p:nvSpPr>
          <p:cNvPr id="14" name="Shape 7">
            <a:extLst>
              <a:ext uri="{FF2B5EF4-FFF2-40B4-BE49-F238E27FC236}">
                <a16:creationId xmlns:a16="http://schemas.microsoft.com/office/drawing/2014/main" id="{14540BBB-03AC-4002-9325-C1526E34465C}"/>
              </a:ext>
            </a:extLst>
          </p:cNvPr>
          <p:cNvSpPr/>
          <p:nvPr/>
        </p:nvSpPr>
        <p:spPr>
          <a:xfrm>
            <a:off x="9640133" y="4855726"/>
            <a:ext cx="4196358" cy="2402324"/>
          </a:xfrm>
          <a:prstGeom prst="roundRect">
            <a:avLst>
              <a:gd name="adj" fmla="val 3966"/>
            </a:avLst>
          </a:prstGeom>
          <a:solidFill>
            <a:srgbClr val="DDEEE6"/>
          </a:solidFill>
          <a:ln w="7620">
            <a:solidFill>
              <a:srgbClr val="C3D4CC"/>
            </a:solidFill>
            <a:prstDash val="solid"/>
          </a:ln>
        </p:spPr>
      </p:sp>
      <p:sp>
        <p:nvSpPr>
          <p:cNvPr id="15" name="Text 8">
            <a:extLst>
              <a:ext uri="{FF2B5EF4-FFF2-40B4-BE49-F238E27FC236}">
                <a16:creationId xmlns:a16="http://schemas.microsoft.com/office/drawing/2014/main" id="{A608E3D6-D13B-4F08-9E41-7CAD0CDDC15C}"/>
              </a:ext>
            </a:extLst>
          </p:cNvPr>
          <p:cNvSpPr/>
          <p:nvPr/>
        </p:nvSpPr>
        <p:spPr>
          <a:xfrm>
            <a:off x="9874568" y="5090160"/>
            <a:ext cx="3483293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algn="ctr">
              <a:lnSpc>
                <a:spcPts val="2750"/>
              </a:lnSpc>
              <a:buNone/>
            </a:pPr>
            <a:r>
              <a:rPr lang="en-US" sz="3200" b="1" dirty="0">
                <a:solidFill>
                  <a:srgbClr val="233939"/>
                </a:solidFill>
                <a:latin typeface="Arial Narrow" panose="020B0606020202030204" pitchFamily="34" charset="0"/>
                <a:ea typeface="Syne Bold" pitchFamily="34" charset="-122"/>
              </a:rPr>
              <a:t>Qiziqishni kuchaytirish</a:t>
            </a:r>
          </a:p>
        </p:txBody>
      </p:sp>
      <p:sp>
        <p:nvSpPr>
          <p:cNvPr id="16" name="Text 9">
            <a:extLst>
              <a:ext uri="{FF2B5EF4-FFF2-40B4-BE49-F238E27FC236}">
                <a16:creationId xmlns:a16="http://schemas.microsoft.com/office/drawing/2014/main" id="{FE52E372-86D6-403A-9120-08788F7558BD}"/>
              </a:ext>
            </a:extLst>
          </p:cNvPr>
          <p:cNvSpPr/>
          <p:nvPr/>
        </p:nvSpPr>
        <p:spPr>
          <a:xfrm>
            <a:off x="9874568" y="5580578"/>
            <a:ext cx="3727490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2850"/>
              </a:lnSpc>
              <a:buNone/>
            </a:pPr>
            <a:r>
              <a:rPr lang="en-US" sz="2400" dirty="0">
                <a:latin typeface="Arial Narrow" panose="020B0606020202030204" pitchFamily="34" charset="0"/>
                <a:cs typeface="Overpass Light" pitchFamily="34" charset="-120"/>
              </a:rPr>
              <a:t>O‘quvchilarning kimyoga bo‘lgan qiziqishini oshirish va ularni jalb qilish.</a:t>
            </a:r>
          </a:p>
        </p:txBody>
      </p:sp>
      <p:pic>
        <p:nvPicPr>
          <p:cNvPr id="17" name="Graphic 2">
            <a:extLst>
              <a:ext uri="{FF2B5EF4-FFF2-40B4-BE49-F238E27FC236}">
                <a16:creationId xmlns:a16="http://schemas.microsoft.com/office/drawing/2014/main" id="{E51D0716-7DD4-461D-A3D4-55D67BBB7B9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65314"/>
            <a:ext cx="14630400" cy="1103086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C8724D86-8464-431B-A06A-EAF93DD774D8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1866" y="165400"/>
            <a:ext cx="2533477" cy="703300"/>
          </a:xfrm>
          <a:prstGeom prst="rect">
            <a:avLst/>
          </a:prstGeom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230798DE-8985-4E01-985A-DC48F3D90CA7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57" y="141921"/>
            <a:ext cx="1799771" cy="70330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1111091"/>
            <a:ext cx="7556421" cy="14175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lnSpc>
                <a:spcPts val="5550"/>
              </a:lnSpc>
            </a:pPr>
            <a:r>
              <a:rPr lang="en-US" sz="4450" b="1" dirty="0">
                <a:solidFill>
                  <a:srgbClr val="233939"/>
                </a:solidFill>
                <a:latin typeface="Arial Narrow" panose="020B0606020202030204" pitchFamily="34" charset="0"/>
                <a:ea typeface="Syne Bold" pitchFamily="34" charset="-122"/>
              </a:rPr>
              <a:t>E</a:t>
            </a:r>
            <a:r>
              <a:rPr lang="uz-Latn-UZ" sz="4450" b="1" dirty="0">
                <a:solidFill>
                  <a:srgbClr val="233939"/>
                </a:solidFill>
                <a:latin typeface="Arial Narrow" panose="020B0606020202030204" pitchFamily="34" charset="0"/>
                <a:ea typeface="Syne Bold" pitchFamily="34" charset="-122"/>
              </a:rPr>
              <a:t>’</a:t>
            </a:r>
            <a:r>
              <a:rPr lang="en-US" sz="4450" b="1" dirty="0">
                <a:solidFill>
                  <a:srgbClr val="233939"/>
                </a:solidFill>
                <a:latin typeface="Arial Narrow" panose="020B0606020202030204" pitchFamily="34" charset="0"/>
                <a:ea typeface="Syne Bold" pitchFamily="34" charset="-122"/>
              </a:rPr>
              <a:t>tiborga olish lozim bo‘lgan omillar</a:t>
            </a:r>
          </a:p>
        </p:txBody>
      </p:sp>
      <p:sp>
        <p:nvSpPr>
          <p:cNvPr id="4" name="Shape 1"/>
          <p:cNvSpPr/>
          <p:nvPr/>
        </p:nvSpPr>
        <p:spPr>
          <a:xfrm>
            <a:off x="793790" y="3123962"/>
            <a:ext cx="510302" cy="510302"/>
          </a:xfrm>
          <a:prstGeom prst="roundRect">
            <a:avLst>
              <a:gd name="adj" fmla="val 18669"/>
            </a:avLst>
          </a:prstGeom>
          <a:solidFill>
            <a:srgbClr val="DDEEE6"/>
          </a:solidFill>
          <a:ln w="7620">
            <a:solidFill>
              <a:srgbClr val="C3D4CC"/>
            </a:solidFill>
            <a:prstDash val="solid"/>
          </a:ln>
        </p:spPr>
      </p:sp>
      <p:sp>
        <p:nvSpPr>
          <p:cNvPr id="5" name="Text 2"/>
          <p:cNvSpPr/>
          <p:nvPr/>
        </p:nvSpPr>
        <p:spPr>
          <a:xfrm>
            <a:off x="982504" y="3208973"/>
            <a:ext cx="132755" cy="34028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2650" b="1" dirty="0">
                <a:solidFill>
                  <a:srgbClr val="3B4E4E"/>
                </a:solidFill>
                <a:latin typeface="Syne Bold" pitchFamily="34" charset="0"/>
                <a:ea typeface="Syne Bold" pitchFamily="34" charset="-122"/>
                <a:cs typeface="Syne Bold" pitchFamily="34" charset="-120"/>
              </a:rPr>
              <a:t>1</a:t>
            </a:r>
            <a:endParaRPr lang="en-US" sz="2650" dirty="0"/>
          </a:p>
        </p:txBody>
      </p:sp>
      <p:sp>
        <p:nvSpPr>
          <p:cNvPr id="6" name="Text 3"/>
          <p:cNvSpPr/>
          <p:nvPr/>
        </p:nvSpPr>
        <p:spPr>
          <a:xfrm>
            <a:off x="1530906" y="3123962"/>
            <a:ext cx="2927747" cy="106299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>
              <a:lnSpc>
                <a:spcPts val="2600"/>
              </a:lnSpc>
              <a:buNone/>
            </a:pPr>
            <a:r>
              <a:rPr lang="en-US" sz="2400" b="1" dirty="0">
                <a:latin typeface="Arial Narrow" panose="020B0606020202030204" pitchFamily="34" charset="0"/>
              </a:rPr>
              <a:t>O‘quvchilarning tayyorgarlik darajasi</a:t>
            </a:r>
          </a:p>
        </p:txBody>
      </p:sp>
      <p:sp>
        <p:nvSpPr>
          <p:cNvPr id="7" name="Text 4"/>
          <p:cNvSpPr/>
          <p:nvPr/>
        </p:nvSpPr>
        <p:spPr>
          <a:xfrm>
            <a:off x="793790" y="3881673"/>
            <a:ext cx="3291959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en-US" sz="2000" dirty="0">
                <a:latin typeface="Arial Narrow" panose="020B0606020202030204" pitchFamily="34" charset="0"/>
                <a:ea typeface="Overpass Light" pitchFamily="34" charset="-122"/>
                <a:cs typeface="Overpass Light" pitchFamily="34" charset="-120"/>
              </a:rPr>
              <a:t>O‘quvchilarning oldingi bilim darajasi hisobga olinadi.</a:t>
            </a:r>
            <a:endParaRPr lang="en-US" sz="2000" dirty="0">
              <a:latin typeface="Arial Narrow" panose="020B0606020202030204" pitchFamily="34" charset="0"/>
            </a:endParaRPr>
          </a:p>
        </p:txBody>
      </p:sp>
      <p:sp>
        <p:nvSpPr>
          <p:cNvPr id="8" name="Shape 5"/>
          <p:cNvSpPr/>
          <p:nvPr/>
        </p:nvSpPr>
        <p:spPr>
          <a:xfrm>
            <a:off x="4685467" y="3123962"/>
            <a:ext cx="510302" cy="510302"/>
          </a:xfrm>
          <a:prstGeom prst="roundRect">
            <a:avLst>
              <a:gd name="adj" fmla="val 18669"/>
            </a:avLst>
          </a:prstGeom>
          <a:solidFill>
            <a:srgbClr val="DDEEE6"/>
          </a:solidFill>
          <a:ln w="7620">
            <a:solidFill>
              <a:srgbClr val="C3D4CC"/>
            </a:solidFill>
            <a:prstDash val="solid"/>
          </a:ln>
        </p:spPr>
      </p:sp>
      <p:sp>
        <p:nvSpPr>
          <p:cNvPr id="9" name="Text 6"/>
          <p:cNvSpPr/>
          <p:nvPr/>
        </p:nvSpPr>
        <p:spPr>
          <a:xfrm>
            <a:off x="4834414" y="3208973"/>
            <a:ext cx="212288" cy="34028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2650" b="1" dirty="0">
                <a:solidFill>
                  <a:srgbClr val="3B4E4E"/>
                </a:solidFill>
                <a:latin typeface="Syne Bold" pitchFamily="34" charset="0"/>
                <a:ea typeface="Syne Bold" pitchFamily="34" charset="-122"/>
                <a:cs typeface="Syne Bold" pitchFamily="34" charset="-120"/>
              </a:rPr>
              <a:t>2</a:t>
            </a:r>
            <a:endParaRPr lang="en-US" sz="2650" dirty="0"/>
          </a:p>
        </p:txBody>
      </p:sp>
      <p:sp>
        <p:nvSpPr>
          <p:cNvPr id="10" name="Text 7"/>
          <p:cNvSpPr/>
          <p:nvPr/>
        </p:nvSpPr>
        <p:spPr>
          <a:xfrm>
            <a:off x="5422583" y="3123962"/>
            <a:ext cx="2927747" cy="7086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600"/>
              </a:lnSpc>
            </a:pPr>
            <a:r>
              <a:rPr lang="en-US" sz="2400" b="1" dirty="0">
                <a:latin typeface="Arial Narrow" panose="020B0606020202030204" pitchFamily="34" charset="0"/>
              </a:rPr>
              <a:t>Mavzuning murakkabligi</a:t>
            </a:r>
          </a:p>
        </p:txBody>
      </p:sp>
      <p:sp>
        <p:nvSpPr>
          <p:cNvPr id="11" name="Text 8"/>
          <p:cNvSpPr/>
          <p:nvPr/>
        </p:nvSpPr>
        <p:spPr>
          <a:xfrm>
            <a:off x="5195769" y="3737868"/>
            <a:ext cx="3108305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en-US" sz="2000" dirty="0">
                <a:latin typeface="Arial Narrow" panose="020B0606020202030204" pitchFamily="34" charset="0"/>
                <a:cs typeface="Overpass Light" pitchFamily="34" charset="-120"/>
              </a:rPr>
              <a:t>Mavzuning qiyinchilik darajasi va o‘quvchilarga tushunarliligi.</a:t>
            </a:r>
          </a:p>
        </p:txBody>
      </p:sp>
      <p:sp>
        <p:nvSpPr>
          <p:cNvPr id="12" name="Shape 9"/>
          <p:cNvSpPr/>
          <p:nvPr/>
        </p:nvSpPr>
        <p:spPr>
          <a:xfrm>
            <a:off x="793790" y="5539383"/>
            <a:ext cx="510302" cy="510302"/>
          </a:xfrm>
          <a:prstGeom prst="roundRect">
            <a:avLst>
              <a:gd name="adj" fmla="val 18669"/>
            </a:avLst>
          </a:prstGeom>
          <a:solidFill>
            <a:srgbClr val="DDEEE6"/>
          </a:solidFill>
          <a:ln w="7620">
            <a:solidFill>
              <a:srgbClr val="C3D4CC"/>
            </a:solidFill>
            <a:prstDash val="solid"/>
          </a:ln>
        </p:spPr>
      </p:sp>
      <p:sp>
        <p:nvSpPr>
          <p:cNvPr id="13" name="Text 10"/>
          <p:cNvSpPr/>
          <p:nvPr/>
        </p:nvSpPr>
        <p:spPr>
          <a:xfrm>
            <a:off x="939879" y="5624393"/>
            <a:ext cx="218123" cy="34028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2650" b="1" dirty="0">
                <a:solidFill>
                  <a:srgbClr val="3B4E4E"/>
                </a:solidFill>
                <a:latin typeface="Syne Bold" pitchFamily="34" charset="0"/>
                <a:ea typeface="Syne Bold" pitchFamily="34" charset="-122"/>
                <a:cs typeface="Syne Bold" pitchFamily="34" charset="-120"/>
              </a:rPr>
              <a:t>3</a:t>
            </a:r>
            <a:endParaRPr lang="en-US" sz="2650" dirty="0"/>
          </a:p>
        </p:txBody>
      </p:sp>
      <p:sp>
        <p:nvSpPr>
          <p:cNvPr id="14" name="Text 11"/>
          <p:cNvSpPr/>
          <p:nvPr/>
        </p:nvSpPr>
        <p:spPr>
          <a:xfrm>
            <a:off x="1530906" y="5539383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>
              <a:lnSpc>
                <a:spcPts val="2600"/>
              </a:lnSpc>
              <a:buNone/>
            </a:pPr>
            <a:r>
              <a:rPr lang="en-US" sz="2400" b="1" dirty="0">
                <a:latin typeface="Arial Narrow" panose="020B0606020202030204" pitchFamily="34" charset="0"/>
              </a:rPr>
              <a:t>Darsning vaqti</a:t>
            </a:r>
          </a:p>
        </p:txBody>
      </p:sp>
      <p:sp>
        <p:nvSpPr>
          <p:cNvPr id="15" name="Text 12"/>
          <p:cNvSpPr/>
          <p:nvPr/>
        </p:nvSpPr>
        <p:spPr>
          <a:xfrm>
            <a:off x="1530906" y="6029801"/>
            <a:ext cx="2927747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en-US" sz="2000" dirty="0">
                <a:latin typeface="Arial Narrow" panose="020B0606020202030204" pitchFamily="34" charset="0"/>
                <a:cs typeface="Overpass Light" pitchFamily="34" charset="-120"/>
              </a:rPr>
              <a:t>Dars uchun ajratilgan vaqtga mos ravishda reja tuziladi</a:t>
            </a:r>
            <a:r>
              <a:rPr lang="en-US" sz="1750" dirty="0">
                <a:solidFill>
                  <a:srgbClr val="3B4E4E"/>
                </a:solidFill>
                <a:latin typeface="Overpass Light" pitchFamily="34" charset="0"/>
                <a:ea typeface="Overpass Light" pitchFamily="34" charset="-122"/>
                <a:cs typeface="Overpass Light" pitchFamily="34" charset="-120"/>
              </a:rPr>
              <a:t>.</a:t>
            </a:r>
            <a:endParaRPr lang="en-US" sz="1750" dirty="0"/>
          </a:p>
        </p:txBody>
      </p:sp>
      <p:sp>
        <p:nvSpPr>
          <p:cNvPr id="16" name="Shape 13"/>
          <p:cNvSpPr/>
          <p:nvPr/>
        </p:nvSpPr>
        <p:spPr>
          <a:xfrm>
            <a:off x="4685467" y="5539383"/>
            <a:ext cx="510302" cy="510302"/>
          </a:xfrm>
          <a:prstGeom prst="roundRect">
            <a:avLst>
              <a:gd name="adj" fmla="val 18669"/>
            </a:avLst>
          </a:prstGeom>
          <a:solidFill>
            <a:srgbClr val="DDEEE6"/>
          </a:solidFill>
          <a:ln w="7620">
            <a:solidFill>
              <a:srgbClr val="C3D4CC"/>
            </a:solidFill>
            <a:prstDash val="solid"/>
          </a:ln>
        </p:spPr>
      </p:sp>
      <p:sp>
        <p:nvSpPr>
          <p:cNvPr id="17" name="Text 14"/>
          <p:cNvSpPr/>
          <p:nvPr/>
        </p:nvSpPr>
        <p:spPr>
          <a:xfrm>
            <a:off x="4819650" y="5624393"/>
            <a:ext cx="241935" cy="34028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2650" b="1" dirty="0">
                <a:solidFill>
                  <a:srgbClr val="3B4E4E"/>
                </a:solidFill>
                <a:latin typeface="Syne Bold" pitchFamily="34" charset="0"/>
                <a:ea typeface="Syne Bold" pitchFamily="34" charset="-122"/>
                <a:cs typeface="Syne Bold" pitchFamily="34" charset="-120"/>
              </a:rPr>
              <a:t>4</a:t>
            </a:r>
            <a:endParaRPr lang="en-US" sz="2650" dirty="0"/>
          </a:p>
        </p:txBody>
      </p:sp>
      <p:sp>
        <p:nvSpPr>
          <p:cNvPr id="18" name="Text 15"/>
          <p:cNvSpPr/>
          <p:nvPr/>
        </p:nvSpPr>
        <p:spPr>
          <a:xfrm>
            <a:off x="5422583" y="5539383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600"/>
              </a:lnSpc>
            </a:pPr>
            <a:r>
              <a:rPr lang="en-US" sz="2400" b="1" dirty="0">
                <a:latin typeface="Arial Narrow" panose="020B0606020202030204" pitchFamily="34" charset="0"/>
              </a:rPr>
              <a:t>Resurslar</a:t>
            </a:r>
          </a:p>
        </p:txBody>
      </p:sp>
      <p:sp>
        <p:nvSpPr>
          <p:cNvPr id="19" name="Text 16"/>
          <p:cNvSpPr/>
          <p:nvPr/>
        </p:nvSpPr>
        <p:spPr>
          <a:xfrm>
            <a:off x="5422583" y="6029801"/>
            <a:ext cx="2927747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en-US" sz="2000" dirty="0">
                <a:latin typeface="Arial Narrow" panose="020B0606020202030204" pitchFamily="34" charset="0"/>
                <a:cs typeface="Overpass Light" pitchFamily="34" charset="-120"/>
              </a:rPr>
              <a:t>Darsda ishlatiladigan o‘quv materiallari va uskunalar mavjudligi.</a:t>
            </a:r>
          </a:p>
        </p:txBody>
      </p:sp>
      <p:pic>
        <p:nvPicPr>
          <p:cNvPr id="20" name="Graphic 2">
            <a:extLst>
              <a:ext uri="{FF2B5EF4-FFF2-40B4-BE49-F238E27FC236}">
                <a16:creationId xmlns:a16="http://schemas.microsoft.com/office/drawing/2014/main" id="{03A8D211-D5F1-429B-B641-A97D75A3595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0" y="-65314"/>
            <a:ext cx="14630400" cy="1103086"/>
          </a:xfrm>
          <a:prstGeom prst="rect">
            <a:avLst/>
          </a:prstGeom>
        </p:spPr>
      </p:pic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1BE6E4CC-0DE3-4189-853E-32618E3D4CFA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1866" y="165400"/>
            <a:ext cx="2533477" cy="703300"/>
          </a:xfrm>
          <a:prstGeom prst="rect">
            <a:avLst/>
          </a:prstGeom>
        </p:spPr>
      </p:pic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5BE38443-6ECB-468D-BF03-FD8B15D09DB2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57" y="141921"/>
            <a:ext cx="1799771" cy="70330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1240036"/>
            <a:ext cx="7361634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5550"/>
              </a:lnSpc>
              <a:buNone/>
            </a:pPr>
            <a:r>
              <a:rPr lang="en-US" sz="4450" b="1" dirty="0">
                <a:solidFill>
                  <a:srgbClr val="233939"/>
                </a:solidFill>
                <a:latin typeface="Arial Narrow" panose="020B0606020202030204" pitchFamily="34" charset="0"/>
                <a:ea typeface="Syne Bold" pitchFamily="34" charset="-122"/>
              </a:rPr>
              <a:t>Dars rejasining tuzilishi</a:t>
            </a:r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3790" y="2288977"/>
            <a:ext cx="566976" cy="566976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793790" y="3082766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400" b="1" dirty="0">
                <a:latin typeface="Arial Narrow" panose="020B0606020202030204" pitchFamily="34" charset="0"/>
              </a:rPr>
              <a:t>Maqsad</a:t>
            </a:r>
          </a:p>
        </p:txBody>
      </p:sp>
      <p:sp>
        <p:nvSpPr>
          <p:cNvPr id="6" name="Text 2"/>
          <p:cNvSpPr/>
          <p:nvPr/>
        </p:nvSpPr>
        <p:spPr>
          <a:xfrm>
            <a:off x="793790" y="3573185"/>
            <a:ext cx="3608070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2400" dirty="0">
                <a:solidFill>
                  <a:srgbClr val="3B4E4E"/>
                </a:solidFill>
                <a:latin typeface="Arial Narrow" panose="020B0606020202030204" pitchFamily="34" charset="0"/>
                <a:ea typeface="Overpass Light" pitchFamily="34" charset="-122"/>
                <a:cs typeface="Overpass Light" pitchFamily="34" charset="-120"/>
              </a:rPr>
              <a:t>Darsning asosiy maqsadi va natijalari.</a:t>
            </a:r>
            <a:endParaRPr lang="en-US" sz="2400" dirty="0">
              <a:latin typeface="Arial Narrow" panose="020B0606020202030204" pitchFamily="34" charset="0"/>
            </a:endParaRPr>
          </a:p>
        </p:txBody>
      </p:sp>
      <p:pic>
        <p:nvPicPr>
          <p:cNvPr id="7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42021" y="2288977"/>
            <a:ext cx="566976" cy="566976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4742021" y="3082766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750"/>
              </a:lnSpc>
            </a:pPr>
            <a:r>
              <a:rPr lang="en-US" sz="2400" b="1" dirty="0">
                <a:latin typeface="Arial Narrow" panose="020B0606020202030204" pitchFamily="34" charset="0"/>
              </a:rPr>
              <a:t>Vaqt</a:t>
            </a:r>
          </a:p>
        </p:txBody>
      </p:sp>
      <p:sp>
        <p:nvSpPr>
          <p:cNvPr id="9" name="Text 4"/>
          <p:cNvSpPr/>
          <p:nvPr/>
        </p:nvSpPr>
        <p:spPr>
          <a:xfrm>
            <a:off x="4742021" y="3573185"/>
            <a:ext cx="3608189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850"/>
              </a:lnSpc>
            </a:pPr>
            <a:r>
              <a:rPr lang="en-US" sz="2400" dirty="0">
                <a:solidFill>
                  <a:srgbClr val="3B4E4E"/>
                </a:solidFill>
                <a:latin typeface="Arial Narrow" panose="020B0606020202030204" pitchFamily="34" charset="0"/>
                <a:cs typeface="Overpass Light" pitchFamily="34" charset="-120"/>
              </a:rPr>
              <a:t>Darsning boshlanish va tugash vaqti.</a:t>
            </a:r>
          </a:p>
        </p:txBody>
      </p:sp>
      <p:pic>
        <p:nvPicPr>
          <p:cNvPr id="10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93790" y="4979432"/>
            <a:ext cx="566976" cy="566976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793790" y="5773222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>
              <a:lnSpc>
                <a:spcPts val="2750"/>
              </a:lnSpc>
              <a:buNone/>
            </a:pPr>
            <a:r>
              <a:rPr lang="en-US" sz="2400" b="1" dirty="0">
                <a:latin typeface="Arial Narrow" panose="020B0606020202030204" pitchFamily="34" charset="0"/>
              </a:rPr>
              <a:t>Mavzu</a:t>
            </a:r>
          </a:p>
        </p:txBody>
      </p:sp>
      <p:sp>
        <p:nvSpPr>
          <p:cNvPr id="12" name="Text 6"/>
          <p:cNvSpPr/>
          <p:nvPr/>
        </p:nvSpPr>
        <p:spPr>
          <a:xfrm>
            <a:off x="793790" y="6263640"/>
            <a:ext cx="3608070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>
              <a:lnSpc>
                <a:spcPts val="2850"/>
              </a:lnSpc>
              <a:buNone/>
            </a:pPr>
            <a:r>
              <a:rPr lang="en-US" sz="2400" dirty="0">
                <a:solidFill>
                  <a:srgbClr val="3B4E4E"/>
                </a:solidFill>
                <a:latin typeface="Arial Narrow" panose="020B0606020202030204" pitchFamily="34" charset="0"/>
                <a:cs typeface="Overpass Light" pitchFamily="34" charset="-120"/>
              </a:rPr>
              <a:t>O‘rganilayotgan mavzuning nomi.</a:t>
            </a:r>
          </a:p>
        </p:txBody>
      </p:sp>
      <p:pic>
        <p:nvPicPr>
          <p:cNvPr id="13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742021" y="4979432"/>
            <a:ext cx="566976" cy="566976"/>
          </a:xfrm>
          <a:prstGeom prst="rect">
            <a:avLst/>
          </a:prstGeom>
        </p:spPr>
      </p:pic>
      <p:sp>
        <p:nvSpPr>
          <p:cNvPr id="14" name="Text 7"/>
          <p:cNvSpPr/>
          <p:nvPr/>
        </p:nvSpPr>
        <p:spPr>
          <a:xfrm>
            <a:off x="4742021" y="5773222"/>
            <a:ext cx="3407807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750"/>
              </a:lnSpc>
            </a:pPr>
            <a:r>
              <a:rPr lang="en-US" sz="2400" b="1" dirty="0">
                <a:latin typeface="Arial Narrow" panose="020B0606020202030204" pitchFamily="34" charset="0"/>
              </a:rPr>
              <a:t>Qo‘llaniladigan usullar</a:t>
            </a:r>
          </a:p>
        </p:txBody>
      </p:sp>
      <p:sp>
        <p:nvSpPr>
          <p:cNvPr id="15" name="Text 8"/>
          <p:cNvSpPr/>
          <p:nvPr/>
        </p:nvSpPr>
        <p:spPr>
          <a:xfrm>
            <a:off x="4742021" y="6263640"/>
            <a:ext cx="3608189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en-US" sz="2400" dirty="0">
                <a:solidFill>
                  <a:srgbClr val="3B4E4E"/>
                </a:solidFill>
                <a:latin typeface="Arial Narrow" panose="020B0606020202030204" pitchFamily="34" charset="0"/>
                <a:cs typeface="Overpass Light" pitchFamily="34" charset="-120"/>
              </a:rPr>
              <a:t>Darsda qo‘llaniladigan ta</a:t>
            </a:r>
            <a:r>
              <a:rPr lang="uz-Latn-UZ" sz="2400" dirty="0">
                <a:solidFill>
                  <a:srgbClr val="3B4E4E"/>
                </a:solidFill>
                <a:latin typeface="Arial Narrow" panose="020B0606020202030204" pitchFamily="34" charset="0"/>
                <a:cs typeface="Overpass Light" pitchFamily="34" charset="-120"/>
              </a:rPr>
              <a:t>’</a:t>
            </a:r>
            <a:r>
              <a:rPr lang="en-US" sz="2400" dirty="0">
                <a:solidFill>
                  <a:srgbClr val="3B4E4E"/>
                </a:solidFill>
                <a:latin typeface="Arial Narrow" panose="020B0606020202030204" pitchFamily="34" charset="0"/>
                <a:cs typeface="Overpass Light" pitchFamily="34" charset="-120"/>
              </a:rPr>
              <a:t>lim usullari va texnologiyalari.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80190" y="685800"/>
            <a:ext cx="7556421" cy="14175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lnSpc>
                <a:spcPts val="5550"/>
              </a:lnSpc>
            </a:pPr>
            <a:r>
              <a:rPr lang="en-US" sz="4450" b="1" dirty="0">
                <a:solidFill>
                  <a:srgbClr val="233939"/>
                </a:solidFill>
                <a:latin typeface="Arial Narrow" panose="020B0606020202030204" pitchFamily="34" charset="0"/>
                <a:ea typeface="Syne Bold" pitchFamily="34" charset="-122"/>
              </a:rPr>
              <a:t>Tuzilgan dars rejasini amalga oshirish</a:t>
            </a:r>
          </a:p>
        </p:txBody>
      </p:sp>
      <p:sp>
        <p:nvSpPr>
          <p:cNvPr id="4" name="Shape 1"/>
          <p:cNvSpPr/>
          <p:nvPr/>
        </p:nvSpPr>
        <p:spPr>
          <a:xfrm>
            <a:off x="6605111" y="2443520"/>
            <a:ext cx="30480" cy="5100280"/>
          </a:xfrm>
          <a:prstGeom prst="roundRect">
            <a:avLst>
              <a:gd name="adj" fmla="val 312558"/>
            </a:avLst>
          </a:prstGeom>
          <a:solidFill>
            <a:srgbClr val="C3D4CC"/>
          </a:solidFill>
          <a:ln/>
        </p:spPr>
      </p:sp>
      <p:sp>
        <p:nvSpPr>
          <p:cNvPr id="5" name="Shape 2"/>
          <p:cNvSpPr/>
          <p:nvPr/>
        </p:nvSpPr>
        <p:spPr>
          <a:xfrm>
            <a:off x="6845022" y="2938582"/>
            <a:ext cx="793790" cy="30480"/>
          </a:xfrm>
          <a:prstGeom prst="roundRect">
            <a:avLst>
              <a:gd name="adj" fmla="val 312558"/>
            </a:avLst>
          </a:prstGeom>
          <a:solidFill>
            <a:srgbClr val="C3D4CC"/>
          </a:solidFill>
          <a:ln/>
        </p:spPr>
      </p:sp>
      <p:sp>
        <p:nvSpPr>
          <p:cNvPr id="6" name="Shape 3"/>
          <p:cNvSpPr/>
          <p:nvPr/>
        </p:nvSpPr>
        <p:spPr>
          <a:xfrm>
            <a:off x="6365200" y="2698671"/>
            <a:ext cx="510302" cy="510302"/>
          </a:xfrm>
          <a:prstGeom prst="roundRect">
            <a:avLst>
              <a:gd name="adj" fmla="val 18669"/>
            </a:avLst>
          </a:prstGeom>
          <a:solidFill>
            <a:srgbClr val="DDEEE6"/>
          </a:solidFill>
          <a:ln w="7620">
            <a:solidFill>
              <a:srgbClr val="C3D4CC"/>
            </a:solidFill>
            <a:prstDash val="solid"/>
          </a:ln>
        </p:spPr>
      </p:sp>
      <p:sp>
        <p:nvSpPr>
          <p:cNvPr id="7" name="Text 4"/>
          <p:cNvSpPr/>
          <p:nvPr/>
        </p:nvSpPr>
        <p:spPr>
          <a:xfrm>
            <a:off x="6553914" y="2783681"/>
            <a:ext cx="132755" cy="34028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2650" b="1" dirty="0">
                <a:solidFill>
                  <a:srgbClr val="3B4E4E"/>
                </a:solidFill>
                <a:latin typeface="Syne Bold" pitchFamily="34" charset="0"/>
                <a:ea typeface="Syne Bold" pitchFamily="34" charset="-122"/>
                <a:cs typeface="Syne Bold" pitchFamily="34" charset="-120"/>
              </a:rPr>
              <a:t>1</a:t>
            </a:r>
            <a:endParaRPr lang="en-US" sz="2650" dirty="0"/>
          </a:p>
        </p:txBody>
      </p:sp>
      <p:sp>
        <p:nvSpPr>
          <p:cNvPr id="8" name="Text 5"/>
          <p:cNvSpPr/>
          <p:nvPr/>
        </p:nvSpPr>
        <p:spPr>
          <a:xfrm>
            <a:off x="7867888" y="2670334"/>
            <a:ext cx="4663202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400" b="1" dirty="0">
                <a:latin typeface="Arial Narrow" panose="020B0606020202030204" pitchFamily="34" charset="0"/>
              </a:rPr>
              <a:t>Rejadagi harakatlarni bajarish</a:t>
            </a:r>
          </a:p>
        </p:txBody>
      </p:sp>
      <p:sp>
        <p:nvSpPr>
          <p:cNvPr id="9" name="Text 6"/>
          <p:cNvSpPr/>
          <p:nvPr/>
        </p:nvSpPr>
        <p:spPr>
          <a:xfrm>
            <a:off x="7867888" y="3160752"/>
            <a:ext cx="5968722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2400" dirty="0">
                <a:latin typeface="Arial Narrow" panose="020B0606020202030204" pitchFamily="34" charset="0"/>
                <a:ea typeface="Overpass Light" pitchFamily="34" charset="-122"/>
                <a:cs typeface="Overpass Light" pitchFamily="34" charset="-120"/>
              </a:rPr>
              <a:t>O‘qituvchi rejadagi harakatlarni aniq va o‘z vaqtida amalga oshiradi.</a:t>
            </a:r>
            <a:endParaRPr lang="en-US" sz="2400" dirty="0">
              <a:latin typeface="Arial Narrow" panose="020B0606020202030204" pitchFamily="34" charset="0"/>
            </a:endParaRPr>
          </a:p>
        </p:txBody>
      </p:sp>
      <p:sp>
        <p:nvSpPr>
          <p:cNvPr id="10" name="Shape 7"/>
          <p:cNvSpPr/>
          <p:nvPr/>
        </p:nvSpPr>
        <p:spPr>
          <a:xfrm>
            <a:off x="6845022" y="4835247"/>
            <a:ext cx="793790" cy="30480"/>
          </a:xfrm>
          <a:prstGeom prst="roundRect">
            <a:avLst>
              <a:gd name="adj" fmla="val 312558"/>
            </a:avLst>
          </a:prstGeom>
          <a:solidFill>
            <a:srgbClr val="C3D4CC"/>
          </a:solidFill>
          <a:ln/>
        </p:spPr>
      </p:sp>
      <p:sp>
        <p:nvSpPr>
          <p:cNvPr id="11" name="Shape 8"/>
          <p:cNvSpPr/>
          <p:nvPr/>
        </p:nvSpPr>
        <p:spPr>
          <a:xfrm>
            <a:off x="6365200" y="4595336"/>
            <a:ext cx="510302" cy="510302"/>
          </a:xfrm>
          <a:prstGeom prst="roundRect">
            <a:avLst>
              <a:gd name="adj" fmla="val 18669"/>
            </a:avLst>
          </a:prstGeom>
          <a:solidFill>
            <a:srgbClr val="DDEEE6"/>
          </a:solidFill>
          <a:ln w="7620">
            <a:solidFill>
              <a:srgbClr val="C3D4CC"/>
            </a:solidFill>
            <a:prstDash val="solid"/>
          </a:ln>
        </p:spPr>
      </p:sp>
      <p:sp>
        <p:nvSpPr>
          <p:cNvPr id="12" name="Text 9"/>
          <p:cNvSpPr/>
          <p:nvPr/>
        </p:nvSpPr>
        <p:spPr>
          <a:xfrm>
            <a:off x="6514148" y="4680347"/>
            <a:ext cx="212288" cy="34028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2650" b="1" dirty="0">
                <a:solidFill>
                  <a:srgbClr val="3B4E4E"/>
                </a:solidFill>
                <a:latin typeface="Syne Bold" pitchFamily="34" charset="0"/>
                <a:ea typeface="Syne Bold" pitchFamily="34" charset="-122"/>
                <a:cs typeface="Syne Bold" pitchFamily="34" charset="-120"/>
              </a:rPr>
              <a:t>2</a:t>
            </a:r>
            <a:endParaRPr lang="en-US" sz="2650" dirty="0"/>
          </a:p>
        </p:txBody>
      </p:sp>
      <p:sp>
        <p:nvSpPr>
          <p:cNvPr id="13" name="Text 10"/>
          <p:cNvSpPr/>
          <p:nvPr/>
        </p:nvSpPr>
        <p:spPr>
          <a:xfrm>
            <a:off x="7867888" y="4566999"/>
            <a:ext cx="4857274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3B4E4E"/>
                </a:solidFill>
                <a:latin typeface="Arial Narrow" panose="020B0606020202030204" pitchFamily="34" charset="0"/>
                <a:ea typeface="Syne Bold" pitchFamily="34" charset="-122"/>
                <a:cs typeface="Syne Bold" pitchFamily="34" charset="-120"/>
              </a:rPr>
              <a:t>O</a:t>
            </a:r>
            <a:r>
              <a:rPr lang="en-US" sz="2400" b="1" dirty="0">
                <a:latin typeface="Arial Narrow" panose="020B0606020202030204" pitchFamily="34" charset="0"/>
              </a:rPr>
              <a:t>‘quvchilar bilan muloqot qilish</a:t>
            </a:r>
          </a:p>
        </p:txBody>
      </p:sp>
      <p:sp>
        <p:nvSpPr>
          <p:cNvPr id="14" name="Text 11"/>
          <p:cNvSpPr/>
          <p:nvPr/>
        </p:nvSpPr>
        <p:spPr>
          <a:xfrm>
            <a:off x="7845147" y="5020628"/>
            <a:ext cx="5968722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2400" dirty="0">
                <a:solidFill>
                  <a:srgbClr val="3B4E4E"/>
                </a:solidFill>
                <a:latin typeface="Arial Narrow" panose="020B0606020202030204" pitchFamily="34" charset="0"/>
                <a:ea typeface="Overpass Light" pitchFamily="34" charset="-122"/>
                <a:cs typeface="Overpass Light" pitchFamily="34" charset="-120"/>
              </a:rPr>
              <a:t>O‘quvchilarni darsga jalb qilish, ular bilan muloqot </a:t>
            </a:r>
            <a:endParaRPr lang="uz-Cyrl-UZ" sz="2400" dirty="0">
              <a:solidFill>
                <a:srgbClr val="3B4E4E"/>
              </a:solidFill>
              <a:latin typeface="Arial Narrow" panose="020B0606020202030204" pitchFamily="34" charset="0"/>
              <a:ea typeface="Overpass Light" pitchFamily="34" charset="-122"/>
              <a:cs typeface="Overpass Light" pitchFamily="34" charset="-120"/>
            </a:endParaRPr>
          </a:p>
          <a:p>
            <a:pPr marL="0" indent="0" algn="l">
              <a:lnSpc>
                <a:spcPts val="2850"/>
              </a:lnSpc>
              <a:buNone/>
            </a:pPr>
            <a:r>
              <a:rPr lang="en-US" sz="2400" dirty="0">
                <a:solidFill>
                  <a:srgbClr val="3B4E4E"/>
                </a:solidFill>
                <a:latin typeface="Arial Narrow" panose="020B0606020202030204" pitchFamily="34" charset="0"/>
                <a:ea typeface="Overpass Light" pitchFamily="34" charset="-122"/>
                <a:cs typeface="Overpass Light" pitchFamily="34" charset="-120"/>
              </a:rPr>
              <a:t>o‘rnatish</a:t>
            </a:r>
            <a:r>
              <a:rPr lang="en-US" sz="1750" dirty="0">
                <a:solidFill>
                  <a:srgbClr val="3B4E4E"/>
                </a:solidFill>
                <a:latin typeface="Overpass Light" pitchFamily="34" charset="0"/>
                <a:ea typeface="Overpass Light" pitchFamily="34" charset="-122"/>
                <a:cs typeface="Overpass Light" pitchFamily="34" charset="-120"/>
              </a:rPr>
              <a:t>.</a:t>
            </a:r>
            <a:endParaRPr lang="en-US" sz="1750" dirty="0"/>
          </a:p>
        </p:txBody>
      </p:sp>
      <p:sp>
        <p:nvSpPr>
          <p:cNvPr id="15" name="Shape 12"/>
          <p:cNvSpPr/>
          <p:nvPr/>
        </p:nvSpPr>
        <p:spPr>
          <a:xfrm>
            <a:off x="6845022" y="6369010"/>
            <a:ext cx="793790" cy="30480"/>
          </a:xfrm>
          <a:prstGeom prst="roundRect">
            <a:avLst>
              <a:gd name="adj" fmla="val 312558"/>
            </a:avLst>
          </a:prstGeom>
          <a:solidFill>
            <a:srgbClr val="C3D4CC"/>
          </a:solidFill>
          <a:ln/>
        </p:spPr>
      </p:sp>
      <p:sp>
        <p:nvSpPr>
          <p:cNvPr id="16" name="Shape 13"/>
          <p:cNvSpPr/>
          <p:nvPr/>
        </p:nvSpPr>
        <p:spPr>
          <a:xfrm>
            <a:off x="6365200" y="6129099"/>
            <a:ext cx="510302" cy="510302"/>
          </a:xfrm>
          <a:prstGeom prst="roundRect">
            <a:avLst>
              <a:gd name="adj" fmla="val 18669"/>
            </a:avLst>
          </a:prstGeom>
          <a:solidFill>
            <a:srgbClr val="DDEEE6"/>
          </a:solidFill>
          <a:ln w="7620">
            <a:solidFill>
              <a:srgbClr val="C3D4CC"/>
            </a:solidFill>
            <a:prstDash val="solid"/>
          </a:ln>
        </p:spPr>
      </p:sp>
      <p:sp>
        <p:nvSpPr>
          <p:cNvPr id="17" name="Text 14"/>
          <p:cNvSpPr/>
          <p:nvPr/>
        </p:nvSpPr>
        <p:spPr>
          <a:xfrm>
            <a:off x="6511290" y="6214110"/>
            <a:ext cx="218123" cy="34028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2650" b="1" dirty="0">
                <a:solidFill>
                  <a:srgbClr val="3B4E4E"/>
                </a:solidFill>
                <a:latin typeface="Syne Bold" pitchFamily="34" charset="0"/>
                <a:ea typeface="Syne Bold" pitchFamily="34" charset="-122"/>
                <a:cs typeface="Syne Bold" pitchFamily="34" charset="-120"/>
              </a:rPr>
              <a:t>3</a:t>
            </a:r>
            <a:endParaRPr lang="en-US" sz="2650" dirty="0"/>
          </a:p>
        </p:txBody>
      </p:sp>
      <p:sp>
        <p:nvSpPr>
          <p:cNvPr id="18" name="Text 15"/>
          <p:cNvSpPr/>
          <p:nvPr/>
        </p:nvSpPr>
        <p:spPr>
          <a:xfrm>
            <a:off x="7867888" y="6100763"/>
            <a:ext cx="5547598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750"/>
              </a:lnSpc>
            </a:pPr>
            <a:r>
              <a:rPr lang="en-US" sz="2200" b="1" dirty="0">
                <a:latin typeface="Arial Narrow" panose="020B0606020202030204" pitchFamily="34" charset="0"/>
                <a:ea typeface="Syne Bold" pitchFamily="34" charset="-122"/>
              </a:rPr>
              <a:t>O‘quvchilarning faoliyatini baholash</a:t>
            </a:r>
          </a:p>
        </p:txBody>
      </p:sp>
      <p:sp>
        <p:nvSpPr>
          <p:cNvPr id="19" name="Text 16"/>
          <p:cNvSpPr/>
          <p:nvPr/>
        </p:nvSpPr>
        <p:spPr>
          <a:xfrm>
            <a:off x="7867888" y="6517602"/>
            <a:ext cx="5968722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en-US" sz="2400" dirty="0">
                <a:solidFill>
                  <a:srgbClr val="3B4E4E"/>
                </a:solidFill>
                <a:latin typeface="Arial Narrow" panose="020B0606020202030204" pitchFamily="34" charset="0"/>
                <a:cs typeface="Overpass Light" pitchFamily="34" charset="-120"/>
              </a:rPr>
              <a:t>Dars davomida o‘quvchilarning tushunish darajasi va faoliyatini kuzatish.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73073" y="1283315"/>
            <a:ext cx="7597854" cy="138041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algn="ctr">
              <a:lnSpc>
                <a:spcPts val="5550"/>
              </a:lnSpc>
              <a:buNone/>
            </a:pPr>
            <a:r>
              <a:rPr lang="en-US" sz="4450" b="1" dirty="0">
                <a:solidFill>
                  <a:srgbClr val="233939"/>
                </a:solidFill>
                <a:latin typeface="Arial Narrow" panose="020B0606020202030204" pitchFamily="34" charset="0"/>
                <a:ea typeface="Syne Bold" pitchFamily="34" charset="-122"/>
              </a:rPr>
              <a:t>Takomillashtirish va Yangilash</a:t>
            </a:r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3073" y="2319933"/>
            <a:ext cx="1104424" cy="1767126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2208728" y="2540794"/>
            <a:ext cx="4002643" cy="34504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400" b="1" dirty="0">
                <a:latin typeface="Arial Narrow" panose="020B0606020202030204" pitchFamily="34" charset="0"/>
              </a:rPr>
              <a:t>Dars natijalarini tahlil qilish</a:t>
            </a:r>
          </a:p>
        </p:txBody>
      </p:sp>
      <p:sp>
        <p:nvSpPr>
          <p:cNvPr id="6" name="Text 2"/>
          <p:cNvSpPr/>
          <p:nvPr/>
        </p:nvSpPr>
        <p:spPr>
          <a:xfrm>
            <a:off x="2208728" y="3018353"/>
            <a:ext cx="6162199" cy="70675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800" dirty="0">
                <a:solidFill>
                  <a:srgbClr val="3B4E4E"/>
                </a:solidFill>
                <a:latin typeface="Arial Narrow" panose="020B0606020202030204" pitchFamily="34" charset="0"/>
                <a:ea typeface="Overpass Light" pitchFamily="34" charset="-122"/>
                <a:cs typeface="Overpass Light" pitchFamily="34" charset="-120"/>
              </a:rPr>
              <a:t>Darsning muvaffaqiyatli va muvaffaqiyatsiz tomonlarini tahlil qilish.</a:t>
            </a:r>
            <a:endParaRPr lang="en-US" sz="2800" dirty="0">
              <a:latin typeface="Arial Narrow" panose="020B0606020202030204" pitchFamily="34" charset="0"/>
            </a:endParaRPr>
          </a:p>
        </p:txBody>
      </p:sp>
      <p:pic>
        <p:nvPicPr>
          <p:cNvPr id="7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3073" y="4087058"/>
            <a:ext cx="1104424" cy="1767126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2208728" y="4307919"/>
            <a:ext cx="3956328" cy="34504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700"/>
              </a:lnSpc>
            </a:pPr>
            <a:r>
              <a:rPr lang="en-US" sz="2400" b="1" dirty="0">
                <a:latin typeface="Arial Narrow" panose="020B0606020202030204" pitchFamily="34" charset="0"/>
              </a:rPr>
              <a:t>Rejani qayta ko‘rib chiqish</a:t>
            </a:r>
          </a:p>
        </p:txBody>
      </p:sp>
      <p:sp>
        <p:nvSpPr>
          <p:cNvPr id="9" name="Text 4"/>
          <p:cNvSpPr/>
          <p:nvPr/>
        </p:nvSpPr>
        <p:spPr>
          <a:xfrm>
            <a:off x="2208728" y="4785479"/>
            <a:ext cx="6162199" cy="3533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750"/>
              </a:lnSpc>
            </a:pPr>
            <a:r>
              <a:rPr lang="en-US" sz="2800" dirty="0">
                <a:solidFill>
                  <a:srgbClr val="3B4E4E"/>
                </a:solidFill>
                <a:latin typeface="Arial Narrow" panose="020B0606020202030204" pitchFamily="34" charset="0"/>
                <a:cs typeface="Overpass Light" pitchFamily="34" charset="-120"/>
              </a:rPr>
              <a:t>Rejaga o‘zgartirishlar kiritish va takomillashtirish.</a:t>
            </a:r>
          </a:p>
        </p:txBody>
      </p:sp>
      <p:pic>
        <p:nvPicPr>
          <p:cNvPr id="10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73073" y="5854184"/>
            <a:ext cx="1104424" cy="1767126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2208728" y="6075045"/>
            <a:ext cx="3385066" cy="34504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>
              <a:lnSpc>
                <a:spcPts val="2700"/>
              </a:lnSpc>
              <a:buNone/>
            </a:pPr>
            <a:r>
              <a:rPr lang="en-US" sz="2400" b="1" dirty="0">
                <a:latin typeface="Arial Narrow" panose="020B0606020202030204" pitchFamily="34" charset="0"/>
              </a:rPr>
              <a:t>Yangi usullarni qo‘llash</a:t>
            </a:r>
          </a:p>
        </p:txBody>
      </p:sp>
      <p:sp>
        <p:nvSpPr>
          <p:cNvPr id="12" name="Text 6"/>
          <p:cNvSpPr/>
          <p:nvPr/>
        </p:nvSpPr>
        <p:spPr>
          <a:xfrm>
            <a:off x="2208728" y="6552605"/>
            <a:ext cx="6162199" cy="3533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>
              <a:lnSpc>
                <a:spcPts val="2750"/>
              </a:lnSpc>
              <a:buNone/>
            </a:pPr>
            <a:r>
              <a:rPr lang="en-US" sz="2800" dirty="0">
                <a:solidFill>
                  <a:srgbClr val="3B4E4E"/>
                </a:solidFill>
                <a:latin typeface="Arial Narrow" panose="020B0606020202030204" pitchFamily="34" charset="0"/>
                <a:cs typeface="Overpass Light" pitchFamily="34" charset="-120"/>
              </a:rPr>
              <a:t>Zamonaviy ta'lim texnologiyalari va usullarini </a:t>
            </a:r>
            <a:endParaRPr lang="uz-Cyrl-UZ" sz="2800" dirty="0">
              <a:solidFill>
                <a:srgbClr val="3B4E4E"/>
              </a:solidFill>
              <a:latin typeface="Arial Narrow" panose="020B0606020202030204" pitchFamily="34" charset="0"/>
              <a:cs typeface="Overpass Light" pitchFamily="34" charset="-120"/>
            </a:endParaRPr>
          </a:p>
          <a:p>
            <a:pPr indent="0">
              <a:lnSpc>
                <a:spcPts val="2750"/>
              </a:lnSpc>
              <a:buNone/>
            </a:pPr>
            <a:r>
              <a:rPr lang="en-US" sz="2800" dirty="0">
                <a:solidFill>
                  <a:srgbClr val="3B4E4E"/>
                </a:solidFill>
                <a:latin typeface="Arial Narrow" panose="020B0606020202030204" pitchFamily="34" charset="0"/>
                <a:cs typeface="Overpass Light" pitchFamily="34" charset="-120"/>
              </a:rPr>
              <a:t>joriy qilish.</a:t>
            </a:r>
          </a:p>
        </p:txBody>
      </p:sp>
      <p:pic>
        <p:nvPicPr>
          <p:cNvPr id="13" name="Graphic 2">
            <a:extLst>
              <a:ext uri="{FF2B5EF4-FFF2-40B4-BE49-F238E27FC236}">
                <a16:creationId xmlns:a16="http://schemas.microsoft.com/office/drawing/2014/main" id="{17A5EC96-3567-43C9-8B8A-E9EF68B3DE8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0" y="-65314"/>
            <a:ext cx="14630400" cy="1103086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E0D2F3CD-9837-48A3-8282-8B458E395153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1866" y="165400"/>
            <a:ext cx="2533477" cy="703300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998F1E93-F9C1-48D1-A9DD-00F82F8834B3}"/>
              </a:ext>
            </a:extLst>
          </p:cNvPr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57" y="141921"/>
            <a:ext cx="1799771" cy="703300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826294" y="1247894"/>
            <a:ext cx="7962067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5550"/>
              </a:lnSpc>
              <a:buNone/>
            </a:pPr>
            <a:r>
              <a:rPr lang="en-US" sz="4450" b="1" dirty="0">
                <a:solidFill>
                  <a:srgbClr val="233939"/>
                </a:solidFill>
                <a:latin typeface="Arial Narrow" panose="020B0606020202030204" pitchFamily="34" charset="0"/>
                <a:ea typeface="Syne Bold" pitchFamily="34" charset="-122"/>
              </a:rPr>
              <a:t>Zamonaviy yondashuvlar</a:t>
            </a:r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78348" y="2134553"/>
            <a:ext cx="2152055" cy="1669852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3999071" y="2959179"/>
            <a:ext cx="110609" cy="45350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3550"/>
              </a:lnSpc>
              <a:buNone/>
            </a:pPr>
            <a:r>
              <a:rPr lang="en-US" sz="2200" b="1" dirty="0">
                <a:solidFill>
                  <a:srgbClr val="3B4E4E"/>
                </a:solidFill>
                <a:latin typeface="Syne Bold" pitchFamily="34" charset="0"/>
                <a:ea typeface="Syne Bold" pitchFamily="34" charset="-122"/>
                <a:cs typeface="Syne Bold" pitchFamily="34" charset="-120"/>
              </a:rPr>
              <a:t>1</a:t>
            </a:r>
            <a:endParaRPr lang="en-US" sz="2200" dirty="0"/>
          </a:p>
        </p:txBody>
      </p:sp>
      <p:sp>
        <p:nvSpPr>
          <p:cNvPr id="5" name="Text 2"/>
          <p:cNvSpPr/>
          <p:nvPr/>
        </p:nvSpPr>
        <p:spPr>
          <a:xfrm>
            <a:off x="5357217" y="2542818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750"/>
              </a:lnSpc>
            </a:pPr>
            <a:r>
              <a:rPr lang="en-US" sz="3200" b="1" dirty="0">
                <a:solidFill>
                  <a:srgbClr val="3B4E4E"/>
                </a:solidFill>
                <a:latin typeface="Arial Narrow" panose="020B0606020202030204" pitchFamily="34" charset="0"/>
                <a:ea typeface="Syne Bold" pitchFamily="34" charset="-122"/>
                <a:cs typeface="Syne Bold" pitchFamily="34" charset="-120"/>
              </a:rPr>
              <a:t>Interaktiv ta</a:t>
            </a:r>
            <a:r>
              <a:rPr lang="uz-Latn-UZ" sz="3200" b="1" dirty="0">
                <a:solidFill>
                  <a:srgbClr val="233939"/>
                </a:solidFill>
                <a:latin typeface="Arial Narrow" panose="020B0606020202030204" pitchFamily="34" charset="0"/>
                <a:ea typeface="Syne Bold" pitchFamily="34" charset="-122"/>
              </a:rPr>
              <a:t>’</a:t>
            </a:r>
            <a:r>
              <a:rPr lang="en-US" sz="3200" b="1" dirty="0">
                <a:solidFill>
                  <a:srgbClr val="3B4E4E"/>
                </a:solidFill>
                <a:latin typeface="Arial Narrow" panose="020B0606020202030204" pitchFamily="34" charset="0"/>
                <a:ea typeface="Syne Bold" pitchFamily="34" charset="-122"/>
                <a:cs typeface="Syne Bold" pitchFamily="34" charset="-120"/>
              </a:rPr>
              <a:t>lim</a:t>
            </a:r>
            <a:endParaRPr lang="en-US" sz="3200" dirty="0">
              <a:latin typeface="Arial Narrow" panose="020B0606020202030204" pitchFamily="34" charset="0"/>
            </a:endParaRPr>
          </a:p>
        </p:txBody>
      </p:sp>
      <p:sp>
        <p:nvSpPr>
          <p:cNvPr id="6" name="Text 3"/>
          <p:cNvSpPr/>
          <p:nvPr/>
        </p:nvSpPr>
        <p:spPr>
          <a:xfrm>
            <a:off x="5357217" y="3033236"/>
            <a:ext cx="5360313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850"/>
              </a:lnSpc>
            </a:pPr>
            <a:r>
              <a:rPr lang="en-US" sz="2400" dirty="0">
                <a:solidFill>
                  <a:srgbClr val="3B4E4E"/>
                </a:solidFill>
                <a:latin typeface="Arial Narrow" panose="020B0606020202030204" pitchFamily="34" charset="0"/>
                <a:ea typeface="Overpass Light" pitchFamily="34" charset="-122"/>
                <a:cs typeface="Overpass Light" pitchFamily="34" charset="-120"/>
              </a:rPr>
              <a:t>O‘quvchilarni o‘rganishga jalb qiluvchi interaktiv usullarni qo‘llash</a:t>
            </a:r>
            <a:r>
              <a:rPr lang="en-US" sz="1750" dirty="0">
                <a:solidFill>
                  <a:srgbClr val="3B4E4E"/>
                </a:solidFill>
                <a:latin typeface="Overpass Light" pitchFamily="34" charset="0"/>
                <a:ea typeface="Overpass Light" pitchFamily="34" charset="-122"/>
                <a:cs typeface="Overpass Light" pitchFamily="34" charset="-120"/>
              </a:rPr>
              <a:t>.</a:t>
            </a:r>
            <a:endParaRPr lang="en-US" sz="1750" dirty="0"/>
          </a:p>
        </p:txBody>
      </p:sp>
      <p:sp>
        <p:nvSpPr>
          <p:cNvPr id="7" name="Shape 4"/>
          <p:cNvSpPr/>
          <p:nvPr/>
        </p:nvSpPr>
        <p:spPr>
          <a:xfrm>
            <a:off x="5187077" y="3817501"/>
            <a:ext cx="8592860" cy="15240"/>
          </a:xfrm>
          <a:prstGeom prst="roundRect">
            <a:avLst>
              <a:gd name="adj" fmla="val 625116"/>
            </a:avLst>
          </a:prstGeom>
          <a:solidFill>
            <a:srgbClr val="C3D4CC"/>
          </a:solidFill>
          <a:ln/>
        </p:spPr>
      </p:sp>
      <p:pic>
        <p:nvPicPr>
          <p:cNvPr id="8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02381" y="3861078"/>
            <a:ext cx="4304109" cy="1669852"/>
          </a:xfrm>
          <a:prstGeom prst="rect">
            <a:avLst/>
          </a:prstGeom>
        </p:spPr>
      </p:pic>
      <p:sp>
        <p:nvSpPr>
          <p:cNvPr id="9" name="Text 5"/>
          <p:cNvSpPr/>
          <p:nvPr/>
        </p:nvSpPr>
        <p:spPr>
          <a:xfrm>
            <a:off x="3965853" y="4469249"/>
            <a:ext cx="176927" cy="45350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3550"/>
              </a:lnSpc>
              <a:buNone/>
            </a:pPr>
            <a:r>
              <a:rPr lang="en-US" sz="2200" b="1" dirty="0">
                <a:solidFill>
                  <a:srgbClr val="3B4E4E"/>
                </a:solidFill>
                <a:latin typeface="Syne Bold" pitchFamily="34" charset="0"/>
                <a:ea typeface="Syne Bold" pitchFamily="34" charset="-122"/>
                <a:cs typeface="Syne Bold" pitchFamily="34" charset="-120"/>
              </a:rPr>
              <a:t>2</a:t>
            </a:r>
            <a:endParaRPr lang="en-US" sz="2200" dirty="0"/>
          </a:p>
        </p:txBody>
      </p:sp>
      <p:sp>
        <p:nvSpPr>
          <p:cNvPr id="10" name="Text 6"/>
          <p:cNvSpPr/>
          <p:nvPr/>
        </p:nvSpPr>
        <p:spPr>
          <a:xfrm>
            <a:off x="6433304" y="4087892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750"/>
              </a:lnSpc>
            </a:pPr>
            <a:r>
              <a:rPr lang="en-US" sz="3200" b="1" dirty="0">
                <a:solidFill>
                  <a:srgbClr val="3B4E4E"/>
                </a:solidFill>
                <a:latin typeface="Arial Narrow" panose="020B0606020202030204" pitchFamily="34" charset="0"/>
                <a:ea typeface="Syne Bold" pitchFamily="34" charset="-122"/>
              </a:rPr>
              <a:t>Loyihaviy ta</a:t>
            </a:r>
            <a:r>
              <a:rPr lang="uz-Latn-UZ" sz="3200" b="1" dirty="0">
                <a:solidFill>
                  <a:srgbClr val="233939"/>
                </a:solidFill>
                <a:latin typeface="Arial Narrow" panose="020B0606020202030204" pitchFamily="34" charset="0"/>
                <a:ea typeface="Syne Bold" pitchFamily="34" charset="-122"/>
              </a:rPr>
              <a:t>’</a:t>
            </a:r>
            <a:r>
              <a:rPr lang="en-US" sz="3200" b="1" dirty="0">
                <a:solidFill>
                  <a:srgbClr val="3B4E4E"/>
                </a:solidFill>
                <a:latin typeface="Arial Narrow" panose="020B0606020202030204" pitchFamily="34" charset="0"/>
                <a:ea typeface="Syne Bold" pitchFamily="34" charset="-122"/>
              </a:rPr>
              <a:t>lim</a:t>
            </a:r>
          </a:p>
        </p:txBody>
      </p:sp>
      <p:sp>
        <p:nvSpPr>
          <p:cNvPr id="11" name="Text 7"/>
          <p:cNvSpPr/>
          <p:nvPr/>
        </p:nvSpPr>
        <p:spPr>
          <a:xfrm>
            <a:off x="6433304" y="4578310"/>
            <a:ext cx="7176492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2400" dirty="0">
                <a:solidFill>
                  <a:srgbClr val="3B4E4E"/>
                </a:solidFill>
                <a:latin typeface="Arial Narrow" panose="020B0606020202030204" pitchFamily="34" charset="0"/>
                <a:cs typeface="Overpass Light" pitchFamily="34" charset="-120"/>
              </a:rPr>
              <a:t>O‘quvchilarning amaliy ko‘nikmalarini rivojlantirishga yordam beruvchi loyihalar.</a:t>
            </a:r>
          </a:p>
        </p:txBody>
      </p:sp>
      <p:sp>
        <p:nvSpPr>
          <p:cNvPr id="12" name="Shape 8"/>
          <p:cNvSpPr/>
          <p:nvPr/>
        </p:nvSpPr>
        <p:spPr>
          <a:xfrm>
            <a:off x="6263164" y="5544026"/>
            <a:ext cx="7516773" cy="15240"/>
          </a:xfrm>
          <a:prstGeom prst="roundRect">
            <a:avLst>
              <a:gd name="adj" fmla="val 625116"/>
            </a:avLst>
          </a:prstGeom>
          <a:solidFill>
            <a:srgbClr val="C3D4CC"/>
          </a:solidFill>
          <a:ln/>
        </p:spPr>
      </p:sp>
      <p:pic>
        <p:nvPicPr>
          <p:cNvPr id="13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6294" y="5587603"/>
            <a:ext cx="6456164" cy="1669852"/>
          </a:xfrm>
          <a:prstGeom prst="rect">
            <a:avLst/>
          </a:prstGeom>
        </p:spPr>
      </p:pic>
      <p:sp>
        <p:nvSpPr>
          <p:cNvPr id="14" name="Text 9"/>
          <p:cNvSpPr/>
          <p:nvPr/>
        </p:nvSpPr>
        <p:spPr>
          <a:xfrm>
            <a:off x="3963472" y="6195774"/>
            <a:ext cx="181689" cy="45350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3550"/>
              </a:lnSpc>
              <a:buNone/>
            </a:pPr>
            <a:r>
              <a:rPr lang="en-US" sz="2200" b="1" dirty="0">
                <a:solidFill>
                  <a:srgbClr val="3B4E4E"/>
                </a:solidFill>
                <a:latin typeface="Syne Bold" pitchFamily="34" charset="0"/>
                <a:ea typeface="Syne Bold" pitchFamily="34" charset="-122"/>
                <a:cs typeface="Syne Bold" pitchFamily="34" charset="-120"/>
              </a:rPr>
              <a:t>3</a:t>
            </a:r>
            <a:endParaRPr lang="en-US" sz="2200" dirty="0"/>
          </a:p>
        </p:txBody>
      </p:sp>
      <p:sp>
        <p:nvSpPr>
          <p:cNvPr id="15" name="Text 10"/>
          <p:cNvSpPr/>
          <p:nvPr/>
        </p:nvSpPr>
        <p:spPr>
          <a:xfrm>
            <a:off x="7509272" y="5814417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750"/>
              </a:lnSpc>
            </a:pPr>
            <a:r>
              <a:rPr lang="en-US" sz="3200" b="1" dirty="0">
                <a:solidFill>
                  <a:srgbClr val="3B4E4E"/>
                </a:solidFill>
                <a:latin typeface="Arial Narrow" panose="020B0606020202030204" pitchFamily="34" charset="0"/>
                <a:ea typeface="Syne Bold" pitchFamily="34" charset="-122"/>
              </a:rPr>
              <a:t>Differensial ta</a:t>
            </a:r>
            <a:r>
              <a:rPr lang="uz-Latn-UZ" sz="3200" b="1" dirty="0">
                <a:solidFill>
                  <a:srgbClr val="233939"/>
                </a:solidFill>
                <a:latin typeface="Arial Narrow" panose="020B0606020202030204" pitchFamily="34" charset="0"/>
                <a:ea typeface="Syne Bold" pitchFamily="34" charset="-122"/>
              </a:rPr>
              <a:t>’</a:t>
            </a:r>
            <a:r>
              <a:rPr lang="en-US" sz="3200" b="1" dirty="0">
                <a:solidFill>
                  <a:srgbClr val="3B4E4E"/>
                </a:solidFill>
                <a:latin typeface="Arial Narrow" panose="020B0606020202030204" pitchFamily="34" charset="0"/>
                <a:ea typeface="Syne Bold" pitchFamily="34" charset="-122"/>
              </a:rPr>
              <a:t>lim</a:t>
            </a:r>
          </a:p>
        </p:txBody>
      </p:sp>
      <p:sp>
        <p:nvSpPr>
          <p:cNvPr id="16" name="Text 11"/>
          <p:cNvSpPr/>
          <p:nvPr/>
        </p:nvSpPr>
        <p:spPr>
          <a:xfrm>
            <a:off x="7509272" y="6304836"/>
            <a:ext cx="6100524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850"/>
              </a:lnSpc>
            </a:pPr>
            <a:r>
              <a:rPr lang="en-US" sz="2400" dirty="0">
                <a:solidFill>
                  <a:srgbClr val="3B4E4E"/>
                </a:solidFill>
                <a:latin typeface="Arial Narrow" panose="020B0606020202030204" pitchFamily="34" charset="0"/>
                <a:cs typeface="Overpass Light" pitchFamily="34" charset="-120"/>
              </a:rPr>
              <a:t>Har bir o‘quvchining ehtiyojlarini qondirishga qaratilgan ta</a:t>
            </a:r>
            <a:r>
              <a:rPr lang="uz-Latn-UZ" sz="2400" dirty="0">
                <a:solidFill>
                  <a:srgbClr val="3B4E4E"/>
                </a:solidFill>
                <a:latin typeface="Arial Narrow" panose="020B0606020202030204" pitchFamily="34" charset="0"/>
                <a:cs typeface="Overpass Light" pitchFamily="34" charset="-120"/>
              </a:rPr>
              <a:t>’</a:t>
            </a:r>
            <a:r>
              <a:rPr lang="en-US" sz="2400" dirty="0">
                <a:solidFill>
                  <a:srgbClr val="3B4E4E"/>
                </a:solidFill>
                <a:latin typeface="Arial Narrow" panose="020B0606020202030204" pitchFamily="34" charset="0"/>
                <a:cs typeface="Overpass Light" pitchFamily="34" charset="-120"/>
              </a:rPr>
              <a:t>lim.</a:t>
            </a:r>
          </a:p>
        </p:txBody>
      </p:sp>
      <p:pic>
        <p:nvPicPr>
          <p:cNvPr id="17" name="Graphic 2">
            <a:extLst>
              <a:ext uri="{FF2B5EF4-FFF2-40B4-BE49-F238E27FC236}">
                <a16:creationId xmlns:a16="http://schemas.microsoft.com/office/drawing/2014/main" id="{068253D2-283A-42BA-AB64-372C2A87D14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0" y="-65314"/>
            <a:ext cx="14630400" cy="1103086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4BBD850C-23B0-4815-98AE-8EB8938FCD05}"/>
              </a:ext>
            </a:extLst>
          </p:cNvPr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1866" y="165400"/>
            <a:ext cx="2533477" cy="703300"/>
          </a:xfrm>
          <a:prstGeom prst="rect">
            <a:avLst/>
          </a:prstGeom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318CC3C7-2BE1-45A8-AB1F-B0179CD5C02F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57" y="141921"/>
            <a:ext cx="1799771" cy="703300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3"/>
          <p:cNvGrpSpPr/>
          <p:nvPr/>
        </p:nvGrpSpPr>
        <p:grpSpPr>
          <a:xfrm>
            <a:off x="1787128" y="1316449"/>
            <a:ext cx="11056144" cy="5596702"/>
            <a:chOff x="0" y="0"/>
            <a:chExt cx="2982956" cy="1509994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2982956" cy="1509994"/>
            </a:xfrm>
            <a:custGeom>
              <a:avLst/>
              <a:gdLst/>
              <a:ahLst/>
              <a:cxnLst/>
              <a:rect l="l" t="t" r="r" b="b"/>
              <a:pathLst>
                <a:path w="2982956" h="1509994">
                  <a:moveTo>
                    <a:pt x="28570" y="0"/>
                  </a:moveTo>
                  <a:lnTo>
                    <a:pt x="2954386" y="0"/>
                  </a:lnTo>
                  <a:cubicBezTo>
                    <a:pt x="2970164" y="0"/>
                    <a:pt x="2982956" y="12791"/>
                    <a:pt x="2982956" y="28570"/>
                  </a:cubicBezTo>
                  <a:lnTo>
                    <a:pt x="2982956" y="1481424"/>
                  </a:lnTo>
                  <a:cubicBezTo>
                    <a:pt x="2982956" y="1497203"/>
                    <a:pt x="2970164" y="1509994"/>
                    <a:pt x="2954386" y="1509994"/>
                  </a:cubicBezTo>
                  <a:lnTo>
                    <a:pt x="28570" y="1509994"/>
                  </a:lnTo>
                  <a:cubicBezTo>
                    <a:pt x="12791" y="1509994"/>
                    <a:pt x="0" y="1497203"/>
                    <a:pt x="0" y="1481424"/>
                  </a:cubicBezTo>
                  <a:lnTo>
                    <a:pt x="0" y="28570"/>
                  </a:lnTo>
                  <a:cubicBezTo>
                    <a:pt x="0" y="12791"/>
                    <a:pt x="12791" y="0"/>
                    <a:pt x="28570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2982956" cy="1548094"/>
            </a:xfrm>
            <a:prstGeom prst="rect">
              <a:avLst/>
            </a:prstGeom>
          </p:spPr>
          <p:txBody>
            <a:bodyPr lIns="40640" tIns="40640" rIns="40640" bIns="40640" rtlCol="0" anchor="ctr"/>
            <a:lstStyle/>
            <a:p>
              <a:pPr algn="ctr">
                <a:lnSpc>
                  <a:spcPts val="2127"/>
                </a:lnSpc>
              </a:pPr>
              <a:endParaRPr sz="1440" dirty="0"/>
            </a:p>
          </p:txBody>
        </p:sp>
      </p:grpSp>
      <p:sp>
        <p:nvSpPr>
          <p:cNvPr id="6" name="TextBox 6"/>
          <p:cNvSpPr txBox="1"/>
          <p:nvPr/>
        </p:nvSpPr>
        <p:spPr>
          <a:xfrm>
            <a:off x="3483924" y="1078078"/>
            <a:ext cx="10413051" cy="665175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032"/>
              </a:lnSpc>
            </a:pPr>
            <a:r>
              <a:rPr lang="en-US" sz="3600" b="1" dirty="0">
                <a:latin typeface="Arial Narrow" panose="020B0606020202030204" pitchFamily="34" charset="0"/>
                <a:ea typeface="DM Sans"/>
                <a:cs typeface="DM Sans"/>
                <a:sym typeface="DM Sans"/>
              </a:rPr>
              <a:t>Tadqiqotchilik ko‘nikmalari </a:t>
            </a:r>
            <a:r>
              <a:rPr lang="en-US" sz="3600" dirty="0">
                <a:latin typeface="Arial Narrow" panose="020B0606020202030204" pitchFamily="34" charset="0"/>
                <a:ea typeface="DM Sans"/>
                <a:cs typeface="DM Sans"/>
                <a:sym typeface="DM Sans"/>
              </a:rPr>
              <a:t>– bu o‘quvchilarning muammolarni aniqlash, ularga yechim topish va olingan natijalarni tahlil qilishga yo‘naltirilgan ijodiy faoliyatidir.</a:t>
            </a:r>
          </a:p>
          <a:p>
            <a:pPr algn="ctr">
              <a:lnSpc>
                <a:spcPts val="4032"/>
              </a:lnSpc>
            </a:pPr>
            <a:endParaRPr lang="en-US" sz="3600" dirty="0">
              <a:latin typeface="Arial Narrow" panose="020B0606020202030204" pitchFamily="34" charset="0"/>
              <a:ea typeface="DM Sans"/>
              <a:cs typeface="DM Sans"/>
              <a:sym typeface="DM Sans"/>
            </a:endParaRPr>
          </a:p>
          <a:p>
            <a:pPr algn="ctr"/>
            <a:r>
              <a:rPr lang="en-US" sz="3600" dirty="0">
                <a:latin typeface="Arial Narrow" panose="020B0606020202030204" pitchFamily="34" charset="0"/>
                <a:cs typeface="DM Sans"/>
                <a:sym typeface="One Little Font"/>
              </a:rPr>
              <a:t>Bu ko‘nikmalar zamonaviy ta’lim jarayonida quyidagi jihatlar uchun muhim hisoblanadi:</a:t>
            </a:r>
          </a:p>
          <a:p>
            <a:pPr marL="516399" lvl="1" indent="-258200" algn="ctr">
              <a:buFont typeface="Arial"/>
              <a:buChar char="•"/>
            </a:pPr>
            <a:r>
              <a:rPr lang="en-US" sz="3600" dirty="0">
                <a:latin typeface="Arial Narrow" panose="020B0606020202030204" pitchFamily="34" charset="0"/>
                <a:cs typeface="DM Sans"/>
                <a:sym typeface="One Little Font"/>
              </a:rPr>
              <a:t>Mustaqil fikrlash;</a:t>
            </a:r>
          </a:p>
          <a:p>
            <a:pPr marL="516399" lvl="1" indent="-258200" algn="ctr">
              <a:buFont typeface="Arial"/>
              <a:buChar char="•"/>
            </a:pPr>
            <a:r>
              <a:rPr lang="en-US" sz="3600" dirty="0">
                <a:latin typeface="Arial Narrow" panose="020B0606020202030204" pitchFamily="34" charset="0"/>
                <a:cs typeface="DM Sans"/>
                <a:sym typeface="One Little Font"/>
              </a:rPr>
              <a:t>Tanqidiy tahlil qilish;</a:t>
            </a:r>
          </a:p>
          <a:p>
            <a:pPr marL="516399" lvl="1" indent="-258200" algn="ctr">
              <a:buFont typeface="Arial"/>
              <a:buChar char="•"/>
            </a:pPr>
            <a:r>
              <a:rPr lang="en-US" sz="3600" dirty="0">
                <a:latin typeface="Arial Narrow" panose="020B0606020202030204" pitchFamily="34" charset="0"/>
                <a:cs typeface="DM Sans"/>
                <a:sym typeface="One Little Font"/>
              </a:rPr>
              <a:t>Innovatsion yondashuvlar yaratish.</a:t>
            </a:r>
          </a:p>
          <a:p>
            <a:pPr algn="ctr">
              <a:lnSpc>
                <a:spcPts val="4032"/>
              </a:lnSpc>
            </a:pPr>
            <a:r>
              <a:rPr lang="en-US" sz="3600" dirty="0">
                <a:latin typeface="Arial Narrow" panose="020B0606020202030204" pitchFamily="34" charset="0"/>
                <a:ea typeface="DM Sans"/>
                <a:cs typeface="DM Sans"/>
                <a:sym typeface="DM Sans"/>
              </a:rPr>
              <a:t> </a:t>
            </a:r>
          </a:p>
          <a:p>
            <a:pPr algn="ctr">
              <a:lnSpc>
                <a:spcPts val="12634"/>
              </a:lnSpc>
            </a:pPr>
            <a:endParaRPr lang="en-US" sz="3600" spc="277" dirty="0">
              <a:solidFill>
                <a:srgbClr val="543855"/>
              </a:solidFill>
              <a:latin typeface="DM Sans"/>
              <a:ea typeface="DM Sans"/>
              <a:cs typeface="DM Sans"/>
              <a:sym typeface="DM Sans"/>
            </a:endParaRPr>
          </a:p>
        </p:txBody>
      </p:sp>
      <p:sp>
        <p:nvSpPr>
          <p:cNvPr id="7" name="Freeform 7"/>
          <p:cNvSpPr/>
          <p:nvPr/>
        </p:nvSpPr>
        <p:spPr>
          <a:xfrm>
            <a:off x="-153791" y="3072056"/>
            <a:ext cx="4185306" cy="8897769"/>
          </a:xfrm>
          <a:custGeom>
            <a:avLst/>
            <a:gdLst/>
            <a:ahLst/>
            <a:cxnLst/>
            <a:rect l="l" t="t" r="r" b="b"/>
            <a:pathLst>
              <a:path w="5231632" h="11122211">
                <a:moveTo>
                  <a:pt x="0" y="0"/>
                </a:moveTo>
                <a:lnTo>
                  <a:pt x="5231632" y="0"/>
                </a:lnTo>
                <a:lnTo>
                  <a:pt x="5231632" y="11122210"/>
                </a:lnTo>
                <a:lnTo>
                  <a:pt x="0" y="1112221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pic>
        <p:nvPicPr>
          <p:cNvPr id="8" name="Graphic 2">
            <a:extLst>
              <a:ext uri="{FF2B5EF4-FFF2-40B4-BE49-F238E27FC236}">
                <a16:creationId xmlns:a16="http://schemas.microsoft.com/office/drawing/2014/main" id="{AEDE3848-7A4E-4566-8FB2-99D5E705894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0" y="-65314"/>
            <a:ext cx="14630400" cy="1103086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E4AEA5D7-BB4E-4D6D-BFC6-6FB157C806C0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1866" y="165400"/>
            <a:ext cx="2533477" cy="703300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981CE01A-02C3-4689-B51F-DA865F2F9884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57" y="141921"/>
            <a:ext cx="1799771" cy="703300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10"/>
          <p:cNvSpPr txBox="1"/>
          <p:nvPr/>
        </p:nvSpPr>
        <p:spPr>
          <a:xfrm>
            <a:off x="590550" y="1777421"/>
            <a:ext cx="11820461" cy="504407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just">
              <a:lnSpc>
                <a:spcPts val="3615"/>
              </a:lnSpc>
            </a:pPr>
            <a:r>
              <a:rPr lang="en-US" sz="3600" dirty="0">
                <a:latin typeface="Arial Narrow" panose="020B0606020202030204" pitchFamily="34" charset="0"/>
                <a:cs typeface="DM Sans"/>
                <a:sym typeface="One Little Font"/>
              </a:rPr>
              <a:t>Tadqiqotchilik ko‘nikmalarining ahamiyati</a:t>
            </a:r>
          </a:p>
          <a:p>
            <a:pPr marL="600429" lvl="1" indent="-300214" algn="just">
              <a:lnSpc>
                <a:spcPts val="3615"/>
              </a:lnSpc>
              <a:buAutoNum type="arabicPeriod"/>
            </a:pPr>
            <a:r>
              <a:rPr lang="en-US" sz="3600" dirty="0">
                <a:latin typeface="Arial Narrow" panose="020B0606020202030204" pitchFamily="34" charset="0"/>
                <a:cs typeface="DM Sans"/>
                <a:sym typeface="One Little Font"/>
              </a:rPr>
              <a:t>Mustaqil o‘rganish qobiliyati: o‘quvchilar o‘zlari qiziqqan mavzularni mustaqil ravishda o‘rganadi va bilimlarini kengaytiradi.</a:t>
            </a:r>
          </a:p>
          <a:p>
            <a:pPr marL="600429" lvl="1" indent="-300214" algn="just">
              <a:lnSpc>
                <a:spcPts val="3615"/>
              </a:lnSpc>
              <a:buAutoNum type="arabicPeriod"/>
            </a:pPr>
            <a:r>
              <a:rPr lang="en-US" sz="3600" dirty="0">
                <a:latin typeface="Arial Narrow" panose="020B0606020202030204" pitchFamily="34" charset="0"/>
                <a:cs typeface="DM Sans"/>
                <a:sym typeface="One Little Font"/>
              </a:rPr>
              <a:t>Tanqidiy fikrlash: Muammolarni chuqur tahlil qilish va ularni hal qilishda innovatsion yondashuvlar yaratadi.</a:t>
            </a:r>
          </a:p>
          <a:p>
            <a:pPr marL="600429" lvl="1" indent="-300214" algn="just">
              <a:lnSpc>
                <a:spcPts val="3615"/>
              </a:lnSpc>
              <a:buAutoNum type="arabicPeriod"/>
            </a:pPr>
            <a:r>
              <a:rPr lang="en-US" sz="3600" dirty="0">
                <a:latin typeface="Arial Narrow" panose="020B0606020202030204" pitchFamily="34" charset="0"/>
                <a:cs typeface="DM Sans"/>
                <a:sym typeface="One Little Font"/>
              </a:rPr>
              <a:t>Ijodiy yondashuv: Yangi g‘oyalar yaratish va ularni amalda sinab ko‘rish imkonini beradi.</a:t>
            </a:r>
          </a:p>
          <a:p>
            <a:pPr marL="600429" lvl="1" indent="-300214" algn="just">
              <a:lnSpc>
                <a:spcPts val="3615"/>
              </a:lnSpc>
              <a:buAutoNum type="arabicPeriod"/>
            </a:pPr>
            <a:r>
              <a:rPr lang="en-US" sz="3600" dirty="0">
                <a:latin typeface="Arial Narrow" panose="020B0606020202030204" pitchFamily="34" charset="0"/>
                <a:cs typeface="DM Sans"/>
                <a:sym typeface="One Little Font"/>
              </a:rPr>
              <a:t>Hayotiy muammolarni hal qilish: Kundalik hayotda duch keladigan muammolarni mantiqiy va ilmiy asosda yechish imkoniyatini oshiradi.</a:t>
            </a:r>
          </a:p>
          <a:p>
            <a:pPr>
              <a:lnSpc>
                <a:spcPts val="3615"/>
              </a:lnSpc>
            </a:pPr>
            <a:endParaRPr lang="en-US" sz="2781" dirty="0">
              <a:solidFill>
                <a:srgbClr val="543855"/>
              </a:solidFill>
              <a:latin typeface="One Little Font"/>
              <a:ea typeface="One Little Font"/>
              <a:cs typeface="One Little Font"/>
              <a:sym typeface="One Little Font"/>
            </a:endParaRPr>
          </a:p>
        </p:txBody>
      </p:sp>
      <p:sp>
        <p:nvSpPr>
          <p:cNvPr id="11" name="Freeform 11"/>
          <p:cNvSpPr/>
          <p:nvPr/>
        </p:nvSpPr>
        <p:spPr>
          <a:xfrm>
            <a:off x="11220211" y="5779701"/>
            <a:ext cx="2381600" cy="1944252"/>
          </a:xfrm>
          <a:custGeom>
            <a:avLst/>
            <a:gdLst/>
            <a:ahLst/>
            <a:cxnLst/>
            <a:rect l="l" t="t" r="r" b="b"/>
            <a:pathLst>
              <a:path w="2977000" h="2430315">
                <a:moveTo>
                  <a:pt x="0" y="0"/>
                </a:moveTo>
                <a:lnTo>
                  <a:pt x="2977000" y="0"/>
                </a:lnTo>
                <a:lnTo>
                  <a:pt x="2977000" y="2430315"/>
                </a:lnTo>
                <a:lnTo>
                  <a:pt x="0" y="243031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pic>
        <p:nvPicPr>
          <p:cNvPr id="13" name="Graphic 2">
            <a:extLst>
              <a:ext uri="{FF2B5EF4-FFF2-40B4-BE49-F238E27FC236}">
                <a16:creationId xmlns:a16="http://schemas.microsoft.com/office/drawing/2014/main" id="{9DFAC966-40DA-4C30-808D-E001D8DA849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0" y="-65314"/>
            <a:ext cx="14630400" cy="1103086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D667A309-B220-401F-9C3F-1013AA472AED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1866" y="165400"/>
            <a:ext cx="2533477" cy="703300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65048BAA-33C6-4C8E-8008-81905D578A49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57" y="141921"/>
            <a:ext cx="1799771" cy="703300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7"/>
          <p:cNvSpPr/>
          <p:nvPr/>
        </p:nvSpPr>
        <p:spPr>
          <a:xfrm>
            <a:off x="1046237" y="3491863"/>
            <a:ext cx="4953908" cy="8321961"/>
          </a:xfrm>
          <a:custGeom>
            <a:avLst/>
            <a:gdLst/>
            <a:ahLst/>
            <a:cxnLst/>
            <a:rect l="l" t="t" r="r" b="b"/>
            <a:pathLst>
              <a:path w="6192385" h="10402451">
                <a:moveTo>
                  <a:pt x="0" y="0"/>
                </a:moveTo>
                <a:lnTo>
                  <a:pt x="6192385" y="0"/>
                </a:lnTo>
                <a:lnTo>
                  <a:pt x="6192385" y="10402451"/>
                </a:lnTo>
                <a:lnTo>
                  <a:pt x="0" y="1040245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8" name="TextBox 8"/>
          <p:cNvSpPr txBox="1"/>
          <p:nvPr/>
        </p:nvSpPr>
        <p:spPr>
          <a:xfrm>
            <a:off x="290811" y="1171109"/>
            <a:ext cx="6464760" cy="294369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048"/>
              </a:lnSpc>
            </a:pPr>
            <a:r>
              <a:rPr lang="en-US" sz="3520" b="1" dirty="0">
                <a:latin typeface="Arial Narrow" panose="020B0606020202030204" pitchFamily="34" charset="0"/>
                <a:ea typeface="Jingleberry"/>
                <a:cs typeface="Jingleberry"/>
                <a:sym typeface="Jingleberry"/>
              </a:rPr>
              <a:t>TADQIQOTCHILIK KO‘NIKMALARINI RIVOJLANTIRISH</a:t>
            </a:r>
          </a:p>
          <a:p>
            <a:pPr algn="ctr">
              <a:lnSpc>
                <a:spcPts val="8095"/>
              </a:lnSpc>
            </a:pPr>
            <a:endParaRPr lang="en-US" sz="3520" spc="352" dirty="0">
              <a:solidFill>
                <a:srgbClr val="6D4F6D"/>
              </a:solidFill>
              <a:latin typeface="Jingleberry"/>
              <a:ea typeface="Jingleberry"/>
              <a:cs typeface="Jingleberry"/>
              <a:sym typeface="Jingleberry"/>
            </a:endParaRPr>
          </a:p>
          <a:p>
            <a:pPr algn="ctr">
              <a:lnSpc>
                <a:spcPts val="7912"/>
              </a:lnSpc>
            </a:pPr>
            <a:endParaRPr lang="en-US" sz="3520" spc="352" dirty="0">
              <a:solidFill>
                <a:srgbClr val="6D4F6D"/>
              </a:solidFill>
              <a:latin typeface="Jingleberry"/>
              <a:ea typeface="Jingleberry"/>
              <a:cs typeface="Jingleberry"/>
              <a:sym typeface="Jingleberry"/>
            </a:endParaRPr>
          </a:p>
        </p:txBody>
      </p:sp>
      <p:sp>
        <p:nvSpPr>
          <p:cNvPr id="9" name="TextBox 9"/>
          <p:cNvSpPr txBox="1"/>
          <p:nvPr/>
        </p:nvSpPr>
        <p:spPr>
          <a:xfrm>
            <a:off x="7211912" y="1272875"/>
            <a:ext cx="2916222" cy="26930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132"/>
              </a:lnSpc>
            </a:pPr>
            <a:r>
              <a:rPr lang="en-US" sz="2400" b="1" dirty="0">
                <a:latin typeface="Arial Narrow" panose="020B0606020202030204" pitchFamily="34" charset="0"/>
                <a:ea typeface="One Little Font"/>
                <a:cs typeface="One Little Font"/>
                <a:sym typeface="One Little Font"/>
              </a:rPr>
              <a:t>MUAMMOLI TA’LIM: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10692889" y="1272875"/>
            <a:ext cx="2916222" cy="26930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132"/>
              </a:lnSpc>
            </a:pPr>
            <a:r>
              <a:rPr lang="en-US" sz="2400" b="1" dirty="0">
                <a:latin typeface="Arial Narrow" panose="020B0606020202030204" pitchFamily="34" charset="0"/>
                <a:cs typeface="One Little Font"/>
                <a:sym typeface="One Little Font"/>
              </a:rPr>
              <a:t>LOYIHAVIY TA’LIM: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7378429" y="4428542"/>
            <a:ext cx="2878097" cy="73866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/>
            <a:r>
              <a:rPr lang="en-US" sz="2400" b="1" dirty="0">
                <a:latin typeface="Arial Narrow" panose="020B0606020202030204" pitchFamily="34" charset="0"/>
                <a:cs typeface="One Little Font"/>
                <a:sym typeface="One Little Font"/>
              </a:rPr>
              <a:t>ILMIY MAQOLALAR VA REFERATLAR YOZISH: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10756076" y="4528570"/>
            <a:ext cx="2878097" cy="73866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/>
            <a:r>
              <a:rPr lang="en-US" sz="2400" b="1" dirty="0">
                <a:latin typeface="Arial Narrow" panose="020B0606020202030204" pitchFamily="34" charset="0"/>
                <a:cs typeface="One Little Font"/>
                <a:sym typeface="One Little Font"/>
              </a:rPr>
              <a:t>DEBATLAR TASHKIL ETISH: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6962775" y="1661132"/>
            <a:ext cx="3165473" cy="207749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just"/>
            <a:r>
              <a:rPr lang="uz-Cyrl-UZ" sz="2000" dirty="0">
                <a:latin typeface="Arial Narrow" panose="020B0606020202030204" pitchFamily="34" charset="0"/>
                <a:ea typeface="One Little Font"/>
                <a:cs typeface="One Little Font"/>
                <a:sym typeface="One Little Font"/>
              </a:rPr>
              <a:t>O‘quvchilarning qiziqishini uyg‘otadi va mustaqil bilim olishga undaydi.</a:t>
            </a:r>
          </a:p>
          <a:p>
            <a:pPr algn="just"/>
            <a:r>
              <a:rPr lang="uz-Cyrl-UZ" sz="2000" dirty="0">
                <a:latin typeface="Arial Narrow" panose="020B0606020202030204" pitchFamily="34" charset="0"/>
                <a:ea typeface="One Little Font"/>
                <a:cs typeface="One Little Font"/>
                <a:sym typeface="One Little Font"/>
              </a:rPr>
              <a:t>Misol: “Nega atmosfera bosimi balandlik bilan o‘zgaradi?” kabi savollar bilan tadqiqot boshlash</a:t>
            </a:r>
            <a:r>
              <a:rPr lang="uz-Cyrl-UZ" sz="1519" dirty="0">
                <a:latin typeface="One Little Font"/>
                <a:ea typeface="One Little Font"/>
                <a:cs typeface="One Little Font"/>
                <a:sym typeface="One Little Font"/>
              </a:rPr>
              <a:t>.</a:t>
            </a:r>
          </a:p>
          <a:p>
            <a:pPr>
              <a:lnSpc>
                <a:spcPts val="1808"/>
              </a:lnSpc>
            </a:pPr>
            <a:endParaRPr lang="en-US" sz="1519" dirty="0">
              <a:solidFill>
                <a:srgbClr val="484744"/>
              </a:solidFill>
              <a:latin typeface="One Little Font"/>
              <a:ea typeface="One Little Font"/>
              <a:cs typeface="One Little Font"/>
              <a:sym typeface="One Little Font"/>
            </a:endParaRPr>
          </a:p>
        </p:txBody>
      </p:sp>
      <p:sp>
        <p:nvSpPr>
          <p:cNvPr id="14" name="TextBox 14"/>
          <p:cNvSpPr txBox="1"/>
          <p:nvPr/>
        </p:nvSpPr>
        <p:spPr>
          <a:xfrm>
            <a:off x="10717950" y="1524578"/>
            <a:ext cx="2916223" cy="207749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1808"/>
              </a:lnSpc>
            </a:pPr>
            <a:endParaRPr sz="1440" dirty="0"/>
          </a:p>
          <a:p>
            <a:pPr algn="just">
              <a:lnSpc>
                <a:spcPts val="1808"/>
              </a:lnSpc>
            </a:pPr>
            <a:r>
              <a:rPr lang="az-Latn-AZ" sz="2000" dirty="0">
                <a:solidFill>
                  <a:srgbClr val="484744"/>
                </a:solidFill>
                <a:latin typeface="Arial Narrow" panose="020B0606020202030204" pitchFamily="34" charset="0"/>
                <a:cs typeface="One Little Font"/>
                <a:sym typeface="One Little Font"/>
              </a:rPr>
              <a:t>O‘quvchilar kichik guruhlarda ishlash orqali mavzuni chuqur o‘rganadi.</a:t>
            </a:r>
          </a:p>
          <a:p>
            <a:pPr algn="just">
              <a:lnSpc>
                <a:spcPts val="1808"/>
              </a:lnSpc>
            </a:pPr>
            <a:r>
              <a:rPr lang="az-Latn-AZ" sz="2000" dirty="0">
                <a:solidFill>
                  <a:srgbClr val="484744"/>
                </a:solidFill>
                <a:latin typeface="Arial Narrow" panose="020B0606020202030204" pitchFamily="34" charset="0"/>
                <a:cs typeface="One Little Font"/>
                <a:sym typeface="One Little Font"/>
              </a:rPr>
              <a:t>Misol: “Hududimizdagi ekologik muammolar va ularning yechimlari” mavzusida loyiha tayyorlash.</a:t>
            </a:r>
          </a:p>
          <a:p>
            <a:pPr>
              <a:lnSpc>
                <a:spcPts val="1808"/>
              </a:lnSpc>
            </a:pPr>
            <a:endParaRPr lang="en-US" sz="1519" dirty="0">
              <a:solidFill>
                <a:srgbClr val="484744"/>
              </a:solidFill>
              <a:latin typeface="One Little Font"/>
              <a:ea typeface="One Little Font"/>
              <a:cs typeface="One Little Font"/>
              <a:sym typeface="One Little Font"/>
            </a:endParaRPr>
          </a:p>
        </p:txBody>
      </p:sp>
      <p:sp>
        <p:nvSpPr>
          <p:cNvPr id="15" name="TextBox 15"/>
          <p:cNvSpPr txBox="1"/>
          <p:nvPr/>
        </p:nvSpPr>
        <p:spPr>
          <a:xfrm>
            <a:off x="7134226" y="5069701"/>
            <a:ext cx="2993910" cy="230832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1808"/>
              </a:lnSpc>
            </a:pPr>
            <a:endParaRPr sz="1440" dirty="0"/>
          </a:p>
          <a:p>
            <a:pPr algn="just"/>
            <a:r>
              <a:rPr lang="az-Latn-AZ" sz="2000" dirty="0">
                <a:latin typeface="Arial Narrow" panose="020B0606020202030204" pitchFamily="34" charset="0"/>
                <a:cs typeface="One Little Font"/>
                <a:sym typeface="One Little Font"/>
              </a:rPr>
              <a:t>Ma’lumotlarni izlash, tahlil qilish va tizimlashtirish ko‘nikmalarini rivojlantiradi.</a:t>
            </a:r>
          </a:p>
          <a:p>
            <a:pPr algn="just"/>
            <a:r>
              <a:rPr lang="az-Latn-AZ" sz="2000" dirty="0">
                <a:latin typeface="Arial Narrow" panose="020B0606020202030204" pitchFamily="34" charset="0"/>
                <a:cs typeface="One Little Font"/>
                <a:sym typeface="One Little Font"/>
              </a:rPr>
              <a:t>Misol: “Global isish va uning oqibatlari” mavzusida tadqiqot qilish.</a:t>
            </a:r>
          </a:p>
          <a:p>
            <a:pPr>
              <a:lnSpc>
                <a:spcPts val="1808"/>
              </a:lnSpc>
            </a:pPr>
            <a:endParaRPr lang="en-US" sz="1519" dirty="0">
              <a:solidFill>
                <a:srgbClr val="484744"/>
              </a:solidFill>
              <a:latin typeface="One Little Font"/>
              <a:ea typeface="One Little Font"/>
              <a:cs typeface="One Little Font"/>
              <a:sym typeface="One Little Font"/>
            </a:endParaRPr>
          </a:p>
        </p:txBody>
      </p:sp>
      <p:sp>
        <p:nvSpPr>
          <p:cNvPr id="16" name="TextBox 16"/>
          <p:cNvSpPr txBox="1"/>
          <p:nvPr/>
        </p:nvSpPr>
        <p:spPr>
          <a:xfrm>
            <a:off x="10685348" y="5167206"/>
            <a:ext cx="2981426" cy="169277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1808"/>
              </a:lnSpc>
            </a:pPr>
            <a:endParaRPr sz="1440" dirty="0"/>
          </a:p>
          <a:p>
            <a:pPr algn="just"/>
            <a:r>
              <a:rPr lang="az-Latn-AZ" sz="2000" dirty="0">
                <a:latin typeface="Arial Narrow" panose="020B0606020202030204" pitchFamily="34" charset="0"/>
                <a:cs typeface="One Little Font"/>
                <a:sym typeface="One Little Font"/>
              </a:rPr>
              <a:t>O‘quvchilarning fikrlarini himoya qilish, boshqa nuqtai nazarlarni tahlil qilish va tanqidiy fikrlashni rivojlantiradi.</a:t>
            </a:r>
          </a:p>
          <a:p>
            <a:pPr>
              <a:lnSpc>
                <a:spcPts val="1808"/>
              </a:lnSpc>
            </a:pPr>
            <a:endParaRPr lang="en-US" sz="1519" dirty="0">
              <a:solidFill>
                <a:srgbClr val="484744"/>
              </a:solidFill>
              <a:latin typeface="One Little Font"/>
              <a:ea typeface="One Little Font"/>
              <a:cs typeface="One Little Font"/>
              <a:sym typeface="One Little Font"/>
            </a:endParaRPr>
          </a:p>
        </p:txBody>
      </p:sp>
      <p:pic>
        <p:nvPicPr>
          <p:cNvPr id="18" name="Graphic 2">
            <a:extLst>
              <a:ext uri="{FF2B5EF4-FFF2-40B4-BE49-F238E27FC236}">
                <a16:creationId xmlns:a16="http://schemas.microsoft.com/office/drawing/2014/main" id="{B5B24F8C-DA15-4B34-938C-79EAAF49A3F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0" y="-65314"/>
            <a:ext cx="14630400" cy="1103086"/>
          </a:xfrm>
          <a:prstGeom prst="rect">
            <a:avLst/>
          </a:prstGeom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C69CC67B-BC1C-4DFE-BABB-532836A967B3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1866" y="165400"/>
            <a:ext cx="2533477" cy="703300"/>
          </a:xfrm>
          <a:prstGeom prst="rect">
            <a:avLst/>
          </a:prstGeom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51F85169-D338-46F8-A529-838D08D0995B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57" y="141921"/>
            <a:ext cx="1799771" cy="703300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3"/>
          <p:cNvSpPr txBox="1"/>
          <p:nvPr/>
        </p:nvSpPr>
        <p:spPr>
          <a:xfrm>
            <a:off x="1778095" y="1135322"/>
            <a:ext cx="11074212" cy="10629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048"/>
              </a:lnSpc>
            </a:pPr>
            <a:r>
              <a:rPr lang="en-US" sz="3520" b="1" dirty="0">
                <a:latin typeface="Arial Narrow" panose="020B0606020202030204" pitchFamily="34" charset="0"/>
                <a:sym typeface="Jingleberry"/>
              </a:rPr>
              <a:t>TADQIQOTCHILIK KO‘NIKMALARINI RIVOJLANTIRISH BOSQICHLARI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1860658" y="2143373"/>
            <a:ext cx="7398131" cy="89768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545"/>
              </a:lnSpc>
            </a:pPr>
            <a:r>
              <a:rPr lang="az-Latn-AZ" sz="3545" dirty="0">
                <a:latin typeface="Arial Narrow" panose="020B0606020202030204" pitchFamily="34" charset="0"/>
                <a:ea typeface="One Little Font"/>
                <a:cs typeface="One Little Font"/>
                <a:sym typeface="One Little Font"/>
              </a:rPr>
              <a:t>Muammoni aniqlash</a:t>
            </a:r>
            <a:r>
              <a:rPr lang="en-US" sz="3545" dirty="0">
                <a:latin typeface="Arial Narrow" panose="020B0606020202030204" pitchFamily="34" charset="0"/>
                <a:ea typeface="One Little Font"/>
                <a:cs typeface="One Little Font"/>
                <a:sym typeface="One Little Font"/>
              </a:rPr>
              <a:t>:</a:t>
            </a:r>
          </a:p>
          <a:p>
            <a:pPr>
              <a:lnSpc>
                <a:spcPts val="3545"/>
              </a:lnSpc>
            </a:pPr>
            <a:endParaRPr lang="en-US" sz="3545" spc="241" dirty="0">
              <a:solidFill>
                <a:srgbClr val="605F5B"/>
              </a:solidFill>
              <a:latin typeface="One Little Font"/>
              <a:ea typeface="One Little Font"/>
              <a:cs typeface="One Little Font"/>
              <a:sym typeface="One Little Font"/>
            </a:endParaRPr>
          </a:p>
        </p:txBody>
      </p:sp>
      <p:sp>
        <p:nvSpPr>
          <p:cNvPr id="5" name="TextBox 5"/>
          <p:cNvSpPr txBox="1"/>
          <p:nvPr/>
        </p:nvSpPr>
        <p:spPr>
          <a:xfrm>
            <a:off x="1781696" y="3422580"/>
            <a:ext cx="7556056" cy="44884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545"/>
              </a:lnSpc>
            </a:pPr>
            <a:r>
              <a:rPr lang="en-US" sz="3545" dirty="0">
                <a:latin typeface="Arial Narrow" panose="020B0606020202030204" pitchFamily="34" charset="0"/>
                <a:cs typeface="One Little Font"/>
                <a:sym typeface="One Little Font"/>
              </a:rPr>
              <a:t>Ma’lumot yig‘ish: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1693913" y="2564405"/>
            <a:ext cx="10397746" cy="107087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208547" lvl="1"/>
            <a:r>
              <a:rPr lang="az-Latn-AZ" sz="2400" dirty="0">
                <a:latin typeface="Arial Narrow" panose="020B0606020202030204" pitchFamily="34" charset="0"/>
                <a:ea typeface="One Little Font"/>
                <a:cs typeface="One Little Font"/>
                <a:sym typeface="One Little Font"/>
              </a:rPr>
              <a:t>Muammoli vaziyatni taqdim etish va uni hal qilishga yo‘naltirilgan savollar qo‘yish.</a:t>
            </a:r>
          </a:p>
          <a:p>
            <a:pPr marL="208547" lvl="1"/>
            <a:r>
              <a:rPr lang="az-Latn-AZ" sz="2400" dirty="0">
                <a:latin typeface="Arial Narrow" panose="020B0606020202030204" pitchFamily="34" charset="0"/>
                <a:ea typeface="One Little Font"/>
                <a:cs typeface="One Little Font"/>
                <a:sym typeface="One Little Font"/>
              </a:rPr>
              <a:t>Misol: “Hududdagi suv resurslari yetishmovchiligi sabablarini aniqlash.”</a:t>
            </a:r>
          </a:p>
          <a:p>
            <a:pPr>
              <a:lnSpc>
                <a:spcPts val="2376"/>
              </a:lnSpc>
            </a:pPr>
            <a:endParaRPr lang="en-US" sz="3545" dirty="0">
              <a:latin typeface="Arial Narrow" panose="020B0606020202030204" pitchFamily="34" charset="0"/>
              <a:cs typeface="One Little Font"/>
              <a:sym typeface="One Little Font"/>
            </a:endParaRPr>
          </a:p>
        </p:txBody>
      </p:sp>
      <p:sp>
        <p:nvSpPr>
          <p:cNvPr id="7" name="TextBox 7"/>
          <p:cNvSpPr txBox="1"/>
          <p:nvPr/>
        </p:nvSpPr>
        <p:spPr>
          <a:xfrm>
            <a:off x="1693913" y="3807126"/>
            <a:ext cx="11688200" cy="102585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208547" lvl="1"/>
            <a:r>
              <a:rPr lang="az-Latn-AZ" sz="2400" dirty="0">
                <a:latin typeface="Arial Narrow" panose="020B0606020202030204" pitchFamily="34" charset="0"/>
                <a:cs typeface="One Little Font"/>
                <a:sym typeface="One Little Font"/>
              </a:rPr>
              <a:t>Muammoni hal qilish uchun zarur ma’lumotlarni yig‘ish. Bu jarayonda internet, kitoblar va boshqa manbalardan foydalaniladi.</a:t>
            </a:r>
          </a:p>
          <a:p>
            <a:pPr>
              <a:lnSpc>
                <a:spcPts val="2376"/>
              </a:lnSpc>
            </a:pPr>
            <a:endParaRPr lang="en-US" sz="1931" dirty="0">
              <a:solidFill>
                <a:srgbClr val="605F5B"/>
              </a:solidFill>
              <a:latin typeface="One Little Font"/>
              <a:ea typeface="One Little Font"/>
              <a:cs typeface="One Little Font"/>
              <a:sym typeface="One Little Font"/>
            </a:endParaRPr>
          </a:p>
        </p:txBody>
      </p:sp>
      <p:sp>
        <p:nvSpPr>
          <p:cNvPr id="8" name="TextBox 8"/>
          <p:cNvSpPr txBox="1"/>
          <p:nvPr/>
        </p:nvSpPr>
        <p:spPr>
          <a:xfrm>
            <a:off x="1860658" y="4964665"/>
            <a:ext cx="8213457" cy="44884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545"/>
              </a:lnSpc>
            </a:pPr>
            <a:r>
              <a:rPr lang="en-US" sz="3545" dirty="0">
                <a:latin typeface="Arial Narrow" panose="020B0606020202030204" pitchFamily="34" charset="0"/>
                <a:cs typeface="One Little Font"/>
                <a:sym typeface="One Little Font"/>
              </a:rPr>
              <a:t>Tahlil qilish va xulosa chiqarish: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1617713" y="5399880"/>
            <a:ext cx="11055147" cy="102585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208547" lvl="1"/>
            <a:r>
              <a:rPr lang="az-Latn-AZ" sz="2400" dirty="0">
                <a:latin typeface="Arial Narrow" panose="020B0606020202030204" pitchFamily="34" charset="0"/>
                <a:cs typeface="One Little Font"/>
                <a:sym typeface="One Little Font"/>
              </a:rPr>
              <a:t>Yig‘ilgan ma’lumotlarni tahlil qilish va xulosalar shakllantirish.</a:t>
            </a:r>
          </a:p>
          <a:p>
            <a:pPr marL="208547" lvl="1"/>
            <a:r>
              <a:rPr lang="az-Latn-AZ" sz="2400" dirty="0">
                <a:latin typeface="Arial Narrow" panose="020B0606020202030204" pitchFamily="34" charset="0"/>
                <a:cs typeface="One Little Font"/>
                <a:sym typeface="One Little Font"/>
              </a:rPr>
              <a:t>Misol: kimyoviy tajribalar natijalarini grafik yoki jadvallar orqali tahlil qilish.</a:t>
            </a:r>
          </a:p>
          <a:p>
            <a:pPr>
              <a:lnSpc>
                <a:spcPts val="2376"/>
              </a:lnSpc>
            </a:pPr>
            <a:endParaRPr lang="en-US" sz="1931" dirty="0">
              <a:solidFill>
                <a:srgbClr val="605F5B"/>
              </a:solidFill>
              <a:latin typeface="One Little Font"/>
              <a:ea typeface="One Little Font"/>
              <a:cs typeface="One Little Font"/>
              <a:sym typeface="One Little Font"/>
            </a:endParaRPr>
          </a:p>
        </p:txBody>
      </p:sp>
      <p:sp>
        <p:nvSpPr>
          <p:cNvPr id="10" name="TextBox 10"/>
          <p:cNvSpPr txBox="1"/>
          <p:nvPr/>
        </p:nvSpPr>
        <p:spPr>
          <a:xfrm>
            <a:off x="1860658" y="6352173"/>
            <a:ext cx="8213457" cy="89768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545"/>
              </a:lnSpc>
            </a:pPr>
            <a:r>
              <a:rPr lang="en-US" sz="3545" dirty="0">
                <a:latin typeface="Arial Narrow" panose="020B0606020202030204" pitchFamily="34" charset="0"/>
                <a:cs typeface="One Little Font"/>
                <a:sym typeface="One Little Font"/>
              </a:rPr>
              <a:t>Natijalarni taqdim etish:</a:t>
            </a:r>
          </a:p>
          <a:p>
            <a:pPr>
              <a:lnSpc>
                <a:spcPts val="3545"/>
              </a:lnSpc>
            </a:pPr>
            <a:endParaRPr lang="en-US" sz="3545" spc="241" dirty="0">
              <a:solidFill>
                <a:srgbClr val="605F5B"/>
              </a:solidFill>
              <a:latin typeface="One Little Font"/>
              <a:ea typeface="One Little Font"/>
              <a:cs typeface="One Little Font"/>
              <a:sym typeface="One Little Font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1646288" y="6429149"/>
            <a:ext cx="11688200" cy="164141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376"/>
              </a:lnSpc>
            </a:pPr>
            <a:endParaRPr sz="1440" dirty="0"/>
          </a:p>
          <a:p>
            <a:pPr marL="208547" lvl="1"/>
            <a:r>
              <a:rPr lang="az-Latn-AZ" sz="2400" dirty="0">
                <a:latin typeface="Arial Narrow" panose="020B0606020202030204" pitchFamily="34" charset="0"/>
                <a:cs typeface="One Little Font"/>
                <a:sym typeface="One Little Font"/>
              </a:rPr>
              <a:t>O‘quvchilarning o‘z tadqiqot natijalarini taqdimot shaklida namoyish etishi.</a:t>
            </a:r>
          </a:p>
          <a:p>
            <a:pPr marL="208547" lvl="1"/>
            <a:r>
              <a:rPr lang="az-Latn-AZ" sz="2400" dirty="0">
                <a:latin typeface="Arial Narrow" panose="020B0606020202030204" pitchFamily="34" charset="0"/>
                <a:cs typeface="One Little Font"/>
                <a:sym typeface="One Little Font"/>
              </a:rPr>
              <a:t>Bu bosqichda jamoaviy muhokama va baholash amalga oshiriladi.</a:t>
            </a:r>
          </a:p>
          <a:p>
            <a:pPr>
              <a:lnSpc>
                <a:spcPts val="2376"/>
              </a:lnSpc>
            </a:pPr>
            <a:endParaRPr lang="en-US" sz="1931" dirty="0">
              <a:solidFill>
                <a:srgbClr val="605F5B"/>
              </a:solidFill>
              <a:latin typeface="One Little Font"/>
              <a:ea typeface="One Little Font"/>
              <a:cs typeface="One Little Font"/>
              <a:sym typeface="One Little Font"/>
            </a:endParaRPr>
          </a:p>
          <a:p>
            <a:pPr>
              <a:lnSpc>
                <a:spcPts val="2376"/>
              </a:lnSpc>
            </a:pPr>
            <a:endParaRPr lang="en-US" sz="1931" dirty="0">
              <a:solidFill>
                <a:srgbClr val="605F5B"/>
              </a:solidFill>
              <a:latin typeface="One Little Font"/>
              <a:ea typeface="One Little Font"/>
              <a:cs typeface="One Little Font"/>
              <a:sym typeface="One Little Font"/>
            </a:endParaRPr>
          </a:p>
        </p:txBody>
      </p:sp>
      <p:pic>
        <p:nvPicPr>
          <p:cNvPr id="12" name="Graphic 2">
            <a:extLst>
              <a:ext uri="{FF2B5EF4-FFF2-40B4-BE49-F238E27FC236}">
                <a16:creationId xmlns:a16="http://schemas.microsoft.com/office/drawing/2014/main" id="{8B1AA16C-2F57-4F8C-AE44-7B4E02CE03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65314"/>
            <a:ext cx="14630400" cy="1103086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540CBA8A-38D8-40B6-83DA-A5900B8EB61D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1866" y="165400"/>
            <a:ext cx="2533477" cy="703300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AD754229-87BD-44EE-8C90-6E8383B275E6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57" y="141921"/>
            <a:ext cx="1799771" cy="703300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39735" y="750689"/>
            <a:ext cx="7664529" cy="132087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5200"/>
              </a:lnSpc>
            </a:pPr>
            <a:r>
              <a:rPr lang="en-US" sz="4114" b="1" dirty="0">
                <a:latin typeface="Arial Narrow" panose="020B0606020202030204" pitchFamily="34" charset="0"/>
              </a:rPr>
              <a:t>O‘qituvchining yangi roli - yo‘naltiruvchi</a:t>
            </a:r>
          </a:p>
        </p:txBody>
      </p:sp>
      <p:sp>
        <p:nvSpPr>
          <p:cNvPr id="4" name="Shape 1"/>
          <p:cNvSpPr/>
          <p:nvPr/>
        </p:nvSpPr>
        <p:spPr>
          <a:xfrm>
            <a:off x="1045250" y="2388513"/>
            <a:ext cx="22860" cy="5090398"/>
          </a:xfrm>
          <a:prstGeom prst="roundRect">
            <a:avLst>
              <a:gd name="adj" fmla="val 388338"/>
            </a:avLst>
          </a:prstGeom>
          <a:solidFill>
            <a:srgbClr val="E5BEB2"/>
          </a:solidFill>
          <a:ln/>
        </p:spPr>
      </p:sp>
      <p:sp>
        <p:nvSpPr>
          <p:cNvPr id="5" name="Shape 2"/>
          <p:cNvSpPr/>
          <p:nvPr/>
        </p:nvSpPr>
        <p:spPr>
          <a:xfrm>
            <a:off x="1271588" y="2852618"/>
            <a:ext cx="739735" cy="22860"/>
          </a:xfrm>
          <a:prstGeom prst="roundRect">
            <a:avLst>
              <a:gd name="adj" fmla="val 388338"/>
            </a:avLst>
          </a:prstGeom>
          <a:solidFill>
            <a:srgbClr val="E5BEB2"/>
          </a:solidFill>
          <a:ln/>
        </p:spPr>
      </p:sp>
      <p:sp>
        <p:nvSpPr>
          <p:cNvPr id="6" name="Shape 3"/>
          <p:cNvSpPr/>
          <p:nvPr/>
        </p:nvSpPr>
        <p:spPr>
          <a:xfrm>
            <a:off x="818912" y="2626281"/>
            <a:ext cx="475536" cy="475536"/>
          </a:xfrm>
          <a:prstGeom prst="roundRect">
            <a:avLst>
              <a:gd name="adj" fmla="val 18668"/>
            </a:avLst>
          </a:prstGeom>
          <a:solidFill>
            <a:srgbClr val="FFD8CC"/>
          </a:solidFill>
          <a:ln w="7620">
            <a:solidFill>
              <a:srgbClr val="E5BEB2"/>
            </a:solidFill>
            <a:prstDash val="solid"/>
          </a:ln>
        </p:spPr>
      </p:sp>
      <p:sp>
        <p:nvSpPr>
          <p:cNvPr id="7" name="Text 4"/>
          <p:cNvSpPr/>
          <p:nvPr/>
        </p:nvSpPr>
        <p:spPr>
          <a:xfrm>
            <a:off x="984052" y="2705457"/>
            <a:ext cx="145256" cy="3170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450"/>
              </a:lnSpc>
              <a:buNone/>
            </a:pPr>
            <a:r>
              <a:rPr lang="en-US" sz="2450" b="1" dirty="0">
                <a:solidFill>
                  <a:srgbClr val="403C4E"/>
                </a:solidFill>
                <a:latin typeface="Merriweather Bold" pitchFamily="34" charset="0"/>
                <a:ea typeface="Merriweather Bold" pitchFamily="34" charset="-122"/>
                <a:cs typeface="Merriweather Bold" pitchFamily="34" charset="-120"/>
              </a:rPr>
              <a:t>1</a:t>
            </a:r>
            <a:endParaRPr lang="en-US" sz="2450" dirty="0"/>
          </a:p>
        </p:txBody>
      </p:sp>
      <p:sp>
        <p:nvSpPr>
          <p:cNvPr id="8" name="Text 5"/>
          <p:cNvSpPr/>
          <p:nvPr/>
        </p:nvSpPr>
        <p:spPr>
          <a:xfrm>
            <a:off x="2219087" y="2599849"/>
            <a:ext cx="2641997" cy="33016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600"/>
              </a:lnSpc>
            </a:pPr>
            <a:r>
              <a:rPr lang="en-US" sz="2400" b="1" dirty="0">
                <a:latin typeface="Arial Narrow" panose="020B0606020202030204" pitchFamily="34" charset="0"/>
              </a:rPr>
              <a:t>Yo‘naltiruvchi</a:t>
            </a:r>
            <a:endParaRPr lang="en-US" sz="2050" dirty="0"/>
          </a:p>
        </p:txBody>
      </p:sp>
      <p:sp>
        <p:nvSpPr>
          <p:cNvPr id="9" name="Text 6"/>
          <p:cNvSpPr/>
          <p:nvPr/>
        </p:nvSpPr>
        <p:spPr>
          <a:xfrm>
            <a:off x="2219087" y="3056811"/>
            <a:ext cx="6185178" cy="67627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en-US" sz="2000" dirty="0">
                <a:latin typeface="Arial Narrow" panose="020B0606020202030204" pitchFamily="34" charset="0"/>
                <a:ea typeface="Open Sans" pitchFamily="34" charset="-122"/>
                <a:cs typeface="Open Sans" pitchFamily="34" charset="-120"/>
              </a:rPr>
              <a:t>O‘qituvchi o‘quvchilarni o‘zlashtirishga undaydi, o‘zlashtirish jarayonini nazorat qiladi va yordam beradi.</a:t>
            </a:r>
            <a:endParaRPr lang="en-US" sz="2000" dirty="0">
              <a:latin typeface="Arial Narrow" panose="020B0606020202030204" pitchFamily="34" charset="0"/>
            </a:endParaRPr>
          </a:p>
        </p:txBody>
      </p:sp>
      <p:sp>
        <p:nvSpPr>
          <p:cNvPr id="10" name="Shape 7"/>
          <p:cNvSpPr/>
          <p:nvPr/>
        </p:nvSpPr>
        <p:spPr>
          <a:xfrm>
            <a:off x="1271588" y="4619863"/>
            <a:ext cx="739735" cy="22860"/>
          </a:xfrm>
          <a:prstGeom prst="roundRect">
            <a:avLst>
              <a:gd name="adj" fmla="val 388338"/>
            </a:avLst>
          </a:prstGeom>
          <a:solidFill>
            <a:srgbClr val="E5BEB2"/>
          </a:solidFill>
          <a:ln/>
        </p:spPr>
      </p:sp>
      <p:sp>
        <p:nvSpPr>
          <p:cNvPr id="11" name="Shape 8"/>
          <p:cNvSpPr/>
          <p:nvPr/>
        </p:nvSpPr>
        <p:spPr>
          <a:xfrm>
            <a:off x="818912" y="4393525"/>
            <a:ext cx="475536" cy="475536"/>
          </a:xfrm>
          <a:prstGeom prst="roundRect">
            <a:avLst>
              <a:gd name="adj" fmla="val 18668"/>
            </a:avLst>
          </a:prstGeom>
          <a:solidFill>
            <a:srgbClr val="FFD8CC"/>
          </a:solidFill>
          <a:ln w="7620">
            <a:solidFill>
              <a:srgbClr val="E5BEB2"/>
            </a:solidFill>
            <a:prstDash val="solid"/>
          </a:ln>
        </p:spPr>
      </p:sp>
      <p:sp>
        <p:nvSpPr>
          <p:cNvPr id="12" name="Text 9"/>
          <p:cNvSpPr/>
          <p:nvPr/>
        </p:nvSpPr>
        <p:spPr>
          <a:xfrm>
            <a:off x="960715" y="4472702"/>
            <a:ext cx="191810" cy="3170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450"/>
              </a:lnSpc>
              <a:buNone/>
            </a:pPr>
            <a:r>
              <a:rPr lang="en-US" sz="2450" b="1" dirty="0">
                <a:solidFill>
                  <a:srgbClr val="403C4E"/>
                </a:solidFill>
                <a:latin typeface="Merriweather Bold" pitchFamily="34" charset="0"/>
                <a:ea typeface="Merriweather Bold" pitchFamily="34" charset="-122"/>
                <a:cs typeface="Merriweather Bold" pitchFamily="34" charset="-120"/>
              </a:rPr>
              <a:t>2</a:t>
            </a:r>
            <a:endParaRPr lang="en-US" sz="2450" dirty="0"/>
          </a:p>
        </p:txBody>
      </p:sp>
      <p:sp>
        <p:nvSpPr>
          <p:cNvPr id="13" name="Text 10"/>
          <p:cNvSpPr/>
          <p:nvPr/>
        </p:nvSpPr>
        <p:spPr>
          <a:xfrm>
            <a:off x="2219087" y="4367093"/>
            <a:ext cx="2641997" cy="33016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>
              <a:lnSpc>
                <a:spcPts val="2600"/>
              </a:lnSpc>
              <a:buNone/>
            </a:pPr>
            <a:r>
              <a:rPr lang="en-US" sz="2400" b="1" dirty="0">
                <a:latin typeface="Arial Narrow" panose="020B0606020202030204" pitchFamily="34" charset="0"/>
              </a:rPr>
              <a:t>Maslahatchi</a:t>
            </a:r>
          </a:p>
        </p:txBody>
      </p:sp>
      <p:sp>
        <p:nvSpPr>
          <p:cNvPr id="14" name="Text 11"/>
          <p:cNvSpPr/>
          <p:nvPr/>
        </p:nvSpPr>
        <p:spPr>
          <a:xfrm>
            <a:off x="2219087" y="4824055"/>
            <a:ext cx="6185178" cy="67627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2000" dirty="0">
                <a:latin typeface="Arial Narrow" panose="020B0606020202030204" pitchFamily="34" charset="0"/>
                <a:ea typeface="Open Sans" pitchFamily="34" charset="-122"/>
                <a:cs typeface="Open Sans" pitchFamily="34" charset="-120"/>
              </a:rPr>
              <a:t>O‘quvchilarga maslahat beradi, muammolarni hal qilishda yordam beradi va o‘zlashtirishni kuchaytirishga yordam beradi.</a:t>
            </a:r>
          </a:p>
        </p:txBody>
      </p:sp>
      <p:sp>
        <p:nvSpPr>
          <p:cNvPr id="15" name="Shape 12"/>
          <p:cNvSpPr/>
          <p:nvPr/>
        </p:nvSpPr>
        <p:spPr>
          <a:xfrm>
            <a:off x="1271588" y="6387108"/>
            <a:ext cx="739735" cy="22860"/>
          </a:xfrm>
          <a:prstGeom prst="roundRect">
            <a:avLst>
              <a:gd name="adj" fmla="val 388338"/>
            </a:avLst>
          </a:prstGeom>
          <a:solidFill>
            <a:srgbClr val="E5BEB2"/>
          </a:solidFill>
          <a:ln/>
        </p:spPr>
      </p:sp>
      <p:sp>
        <p:nvSpPr>
          <p:cNvPr id="16" name="Shape 13"/>
          <p:cNvSpPr/>
          <p:nvPr/>
        </p:nvSpPr>
        <p:spPr>
          <a:xfrm>
            <a:off x="818912" y="6160770"/>
            <a:ext cx="475536" cy="475536"/>
          </a:xfrm>
          <a:prstGeom prst="roundRect">
            <a:avLst>
              <a:gd name="adj" fmla="val 18668"/>
            </a:avLst>
          </a:prstGeom>
          <a:solidFill>
            <a:srgbClr val="FFD8CC"/>
          </a:solidFill>
          <a:ln w="7620">
            <a:solidFill>
              <a:srgbClr val="E5BEB2"/>
            </a:solidFill>
            <a:prstDash val="solid"/>
          </a:ln>
        </p:spPr>
      </p:sp>
      <p:sp>
        <p:nvSpPr>
          <p:cNvPr id="17" name="Text 14"/>
          <p:cNvSpPr/>
          <p:nvPr/>
        </p:nvSpPr>
        <p:spPr>
          <a:xfrm>
            <a:off x="966907" y="6239947"/>
            <a:ext cx="179427" cy="3170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450"/>
              </a:lnSpc>
              <a:buNone/>
            </a:pPr>
            <a:r>
              <a:rPr lang="en-US" sz="2450" b="1" dirty="0">
                <a:solidFill>
                  <a:srgbClr val="403C4E"/>
                </a:solidFill>
                <a:latin typeface="Merriweather Bold" pitchFamily="34" charset="0"/>
                <a:ea typeface="Merriweather Bold" pitchFamily="34" charset="-122"/>
                <a:cs typeface="Merriweather Bold" pitchFamily="34" charset="-120"/>
              </a:rPr>
              <a:t>3</a:t>
            </a:r>
            <a:endParaRPr lang="en-US" sz="2450" dirty="0"/>
          </a:p>
        </p:txBody>
      </p:sp>
      <p:sp>
        <p:nvSpPr>
          <p:cNvPr id="18" name="Text 15"/>
          <p:cNvSpPr/>
          <p:nvPr/>
        </p:nvSpPr>
        <p:spPr>
          <a:xfrm>
            <a:off x="2219087" y="6134338"/>
            <a:ext cx="2641997" cy="33016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600"/>
              </a:lnSpc>
            </a:pPr>
            <a:r>
              <a:rPr lang="en-US" sz="2400" b="1" dirty="0">
                <a:latin typeface="Arial Narrow" panose="020B0606020202030204" pitchFamily="34" charset="0"/>
              </a:rPr>
              <a:t>Motivator</a:t>
            </a:r>
          </a:p>
        </p:txBody>
      </p:sp>
      <p:sp>
        <p:nvSpPr>
          <p:cNvPr id="19" name="Text 16"/>
          <p:cNvSpPr/>
          <p:nvPr/>
        </p:nvSpPr>
        <p:spPr>
          <a:xfrm>
            <a:off x="2219087" y="6591300"/>
            <a:ext cx="6185178" cy="67627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just"/>
            <a:r>
              <a:rPr lang="en-US" sz="2000" dirty="0">
                <a:latin typeface="Arial Narrow" panose="020B0606020202030204" pitchFamily="34" charset="0"/>
                <a:ea typeface="Open Sans" pitchFamily="34" charset="-122"/>
                <a:cs typeface="Open Sans" pitchFamily="34" charset="-120"/>
              </a:rPr>
              <a:t>O‘quvchilarni rag'batlantiradi, qiziqishini oshiradi va o‘quv jarayoniga jalb qiladi.</a:t>
            </a:r>
          </a:p>
        </p:txBody>
      </p:sp>
    </p:spTree>
    <p:extLst>
      <p:ext uri="{BB962C8B-B14F-4D97-AF65-F5344CB8AC3E}">
        <p14:creationId xmlns:p14="http://schemas.microsoft.com/office/powerpoint/2010/main" val="132493194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4"/>
          <p:cNvSpPr/>
          <p:nvPr/>
        </p:nvSpPr>
        <p:spPr>
          <a:xfrm>
            <a:off x="3182788" y="1873084"/>
            <a:ext cx="8264824" cy="4173729"/>
          </a:xfrm>
          <a:custGeom>
            <a:avLst/>
            <a:gdLst/>
            <a:ahLst/>
            <a:cxnLst/>
            <a:rect l="l" t="t" r="r" b="b"/>
            <a:pathLst>
              <a:path w="10331030" h="5217161">
                <a:moveTo>
                  <a:pt x="0" y="0"/>
                </a:moveTo>
                <a:lnTo>
                  <a:pt x="10331030" y="0"/>
                </a:lnTo>
                <a:lnTo>
                  <a:pt x="10331030" y="5217162"/>
                </a:lnTo>
                <a:lnTo>
                  <a:pt x="0" y="521716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3467" r="-3380" b="-111580"/>
            </a:stretch>
          </a:blipFill>
        </p:spPr>
      </p:sp>
      <p:sp>
        <p:nvSpPr>
          <p:cNvPr id="5" name="TextBox 5"/>
          <p:cNvSpPr txBox="1"/>
          <p:nvPr/>
        </p:nvSpPr>
        <p:spPr>
          <a:xfrm>
            <a:off x="315312" y="1225752"/>
            <a:ext cx="7313228" cy="113896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/>
            <a:r>
              <a:rPr lang="en-US" sz="3680" dirty="0">
                <a:latin typeface="Arial Narrow" panose="020B0606020202030204" pitchFamily="34" charset="0"/>
                <a:ea typeface="Jingleberry"/>
                <a:cs typeface="Jingleberry"/>
                <a:sym typeface="Jingleberry"/>
              </a:rPr>
              <a:t>Didaktik materiallardan samarali foydalanish</a:t>
            </a:r>
          </a:p>
        </p:txBody>
      </p:sp>
      <p:sp>
        <p:nvSpPr>
          <p:cNvPr id="6" name="Freeform 6"/>
          <p:cNvSpPr/>
          <p:nvPr/>
        </p:nvSpPr>
        <p:spPr>
          <a:xfrm>
            <a:off x="9602693" y="3742434"/>
            <a:ext cx="4456105" cy="9446942"/>
          </a:xfrm>
          <a:custGeom>
            <a:avLst/>
            <a:gdLst/>
            <a:ahLst/>
            <a:cxnLst/>
            <a:rect l="l" t="t" r="r" b="b"/>
            <a:pathLst>
              <a:path w="5570131" h="11808677">
                <a:moveTo>
                  <a:pt x="0" y="0"/>
                </a:moveTo>
                <a:lnTo>
                  <a:pt x="5570131" y="0"/>
                </a:lnTo>
                <a:lnTo>
                  <a:pt x="5570131" y="11808677"/>
                </a:lnTo>
                <a:lnTo>
                  <a:pt x="0" y="1180867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7" name="TextBox 7"/>
          <p:cNvSpPr txBox="1"/>
          <p:nvPr/>
        </p:nvSpPr>
        <p:spPr>
          <a:xfrm>
            <a:off x="895296" y="2502279"/>
            <a:ext cx="8264824" cy="344709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spcBef>
                <a:spcPct val="0"/>
              </a:spcBef>
            </a:pPr>
            <a:r>
              <a:rPr lang="uz-Cyrl-UZ" sz="2800" b="1" dirty="0">
                <a:latin typeface="Arial Narrow" panose="020B0606020202030204" pitchFamily="34" charset="0"/>
                <a:ea typeface="One Little Font"/>
                <a:cs typeface="One Little Font"/>
                <a:sym typeface="One Little Font"/>
              </a:rPr>
              <a:t>Vizual materiallar:</a:t>
            </a:r>
          </a:p>
          <a:p>
            <a:pPr>
              <a:spcBef>
                <a:spcPct val="0"/>
              </a:spcBef>
            </a:pPr>
            <a:r>
              <a:rPr lang="uz-Cyrl-UZ" sz="2800" dirty="0">
                <a:latin typeface="Arial Narrow" panose="020B0606020202030204" pitchFamily="34" charset="0"/>
                <a:ea typeface="One Little Font"/>
                <a:cs typeface="One Little Font"/>
                <a:sym typeface="One Little Font"/>
              </a:rPr>
              <a:t>Diagrammalar, grafiklar, jadvallar va videolar.</a:t>
            </a:r>
          </a:p>
          <a:p>
            <a:pPr>
              <a:spcBef>
                <a:spcPct val="0"/>
              </a:spcBef>
            </a:pPr>
            <a:r>
              <a:rPr lang="uz-Cyrl-UZ" sz="2800" b="1" dirty="0">
                <a:latin typeface="Arial Narrow" panose="020B0606020202030204" pitchFamily="34" charset="0"/>
                <a:ea typeface="One Little Font"/>
                <a:cs typeface="One Little Font"/>
                <a:sym typeface="One Little Font"/>
              </a:rPr>
              <a:t>Matnli materiallar:</a:t>
            </a:r>
          </a:p>
          <a:p>
            <a:pPr>
              <a:spcBef>
                <a:spcPct val="0"/>
              </a:spcBef>
            </a:pPr>
            <a:r>
              <a:rPr lang="uz-Cyrl-UZ" sz="2800" dirty="0">
                <a:latin typeface="Arial Narrow" panose="020B0606020202030204" pitchFamily="34" charset="0"/>
                <a:ea typeface="One Little Font"/>
                <a:cs typeface="One Little Font"/>
                <a:sym typeface="One Little Font"/>
              </a:rPr>
              <a:t>Darsliklar, konspektlar va qo‘shimcha maqolalar.</a:t>
            </a:r>
          </a:p>
          <a:p>
            <a:pPr>
              <a:spcBef>
                <a:spcPct val="0"/>
              </a:spcBef>
            </a:pPr>
            <a:r>
              <a:rPr lang="uz-Cyrl-UZ" sz="2800" b="1" dirty="0">
                <a:latin typeface="Arial Narrow" panose="020B0606020202030204" pitchFamily="34" charset="0"/>
                <a:ea typeface="One Little Font"/>
                <a:cs typeface="One Little Font"/>
                <a:sym typeface="One Little Font"/>
              </a:rPr>
              <a:t>Amaliy materiallar:</a:t>
            </a:r>
          </a:p>
          <a:p>
            <a:pPr>
              <a:spcBef>
                <a:spcPct val="0"/>
              </a:spcBef>
            </a:pPr>
            <a:r>
              <a:rPr lang="uz-Cyrl-UZ" sz="2800" dirty="0">
                <a:latin typeface="Arial Narrow" panose="020B0606020202030204" pitchFamily="34" charset="0"/>
                <a:ea typeface="One Little Font"/>
                <a:cs typeface="One Little Font"/>
                <a:sym typeface="One Little Font"/>
              </a:rPr>
              <a:t>Laboratoriya jihozlari va ishlanmalar.</a:t>
            </a:r>
          </a:p>
          <a:p>
            <a:pPr>
              <a:spcBef>
                <a:spcPct val="0"/>
              </a:spcBef>
            </a:pPr>
            <a:r>
              <a:rPr lang="uz-Cyrl-UZ" sz="2800" b="1" dirty="0">
                <a:latin typeface="Arial Narrow" panose="020B0606020202030204" pitchFamily="34" charset="0"/>
                <a:ea typeface="One Little Font"/>
                <a:cs typeface="One Little Font"/>
                <a:sym typeface="One Little Font"/>
              </a:rPr>
              <a:t>Interfaol materiallar:</a:t>
            </a:r>
          </a:p>
          <a:p>
            <a:pPr>
              <a:spcBef>
                <a:spcPct val="0"/>
              </a:spcBef>
            </a:pPr>
            <a:r>
              <a:rPr lang="uz-Cyrl-UZ" sz="2800" dirty="0">
                <a:latin typeface="Arial Narrow" panose="020B0606020202030204" pitchFamily="34" charset="0"/>
                <a:ea typeface="One Little Font"/>
                <a:cs typeface="One Little Font"/>
                <a:sym typeface="One Little Font"/>
              </a:rPr>
              <a:t>Interfaol dasturlar, o‘yinlar va virtual laboratoriyalar</a:t>
            </a:r>
            <a:r>
              <a:rPr lang="en-US" sz="1519" dirty="0">
                <a:solidFill>
                  <a:srgbClr val="543855"/>
                </a:solidFill>
                <a:latin typeface="One Little Font"/>
                <a:ea typeface="One Little Font"/>
                <a:cs typeface="One Little Font"/>
                <a:sym typeface="One Little Font"/>
              </a:rPr>
              <a:t>.</a:t>
            </a:r>
          </a:p>
        </p:txBody>
      </p:sp>
      <p:pic>
        <p:nvPicPr>
          <p:cNvPr id="8" name="Graphic 2">
            <a:extLst>
              <a:ext uri="{FF2B5EF4-FFF2-40B4-BE49-F238E27FC236}">
                <a16:creationId xmlns:a16="http://schemas.microsoft.com/office/drawing/2014/main" id="{C3FB97A1-61CE-439B-8F59-F539FE4DF82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0" y="-65314"/>
            <a:ext cx="14630400" cy="1103086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0AB5EDE4-3187-41CA-B162-5A4EA08A6997}"/>
              </a:ext>
            </a:extLst>
          </p:cNvPr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1866" y="165400"/>
            <a:ext cx="2533477" cy="703300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D0B2D87B-1ED5-4985-B8CC-C1DD75FA84FC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57" y="141921"/>
            <a:ext cx="1799771" cy="703300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10"/>
          <p:cNvSpPr txBox="1"/>
          <p:nvPr/>
        </p:nvSpPr>
        <p:spPr>
          <a:xfrm>
            <a:off x="790575" y="2620412"/>
            <a:ext cx="12185182" cy="483978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2510"/>
              </a:lnSpc>
            </a:pPr>
            <a:r>
              <a:rPr lang="en-US" sz="2202" dirty="0">
                <a:solidFill>
                  <a:srgbClr val="3C223E"/>
                </a:solidFill>
                <a:latin typeface="One Little Font"/>
                <a:ea typeface="One Little Font"/>
                <a:cs typeface="One Little Font"/>
                <a:sym typeface="One Little Font"/>
              </a:rPr>
              <a:t> </a:t>
            </a:r>
          </a:p>
          <a:p>
            <a:pPr>
              <a:lnSpc>
                <a:spcPts val="2510"/>
              </a:lnSpc>
            </a:pPr>
            <a:r>
              <a:rPr lang="en-US" sz="2202" dirty="0">
                <a:solidFill>
                  <a:srgbClr val="3C223E"/>
                </a:solidFill>
                <a:latin typeface="One Little Font"/>
                <a:ea typeface="One Little Font"/>
                <a:cs typeface="One Little Font"/>
                <a:sym typeface="One Little Font"/>
              </a:rPr>
              <a:t> </a:t>
            </a:r>
          </a:p>
          <a:p>
            <a:pPr algn="just"/>
            <a:r>
              <a:rPr lang="en-US" sz="2202" dirty="0">
                <a:solidFill>
                  <a:srgbClr val="3C223E"/>
                </a:solidFill>
                <a:latin typeface="One Little Font"/>
                <a:ea typeface="One Little Font"/>
                <a:cs typeface="One Little Font"/>
                <a:sym typeface="One Little Font"/>
              </a:rPr>
              <a:t> </a:t>
            </a:r>
            <a:r>
              <a:rPr lang="en-US" sz="2800" b="1" dirty="0">
                <a:latin typeface="Arial Narrow" panose="020B0606020202030204" pitchFamily="34" charset="0"/>
                <a:ea typeface="One Little Font"/>
                <a:cs typeface="One Little Font"/>
                <a:sym typeface="One Little Font"/>
              </a:rPr>
              <a:t>1. Maqsadga muvofiq tanlash. </a:t>
            </a:r>
            <a:r>
              <a:rPr lang="en-US" sz="2800" dirty="0">
                <a:latin typeface="Arial Narrow" panose="020B0606020202030204" pitchFamily="34" charset="0"/>
                <a:ea typeface="One Little Font"/>
                <a:cs typeface="One Little Font"/>
                <a:sym typeface="One Little Font"/>
              </a:rPr>
              <a:t>Materiallarni dars maqsadlariga mos ravishda tanlash kerak. Masalan, nazariy darslar uchun vizual materiallar, amaliy mashg‘ulotlar uchun esa laboratoriya jihozlari tanlanadi.</a:t>
            </a:r>
          </a:p>
          <a:p>
            <a:pPr algn="just"/>
            <a:r>
              <a:rPr lang="en-US" sz="2800" b="1" dirty="0">
                <a:latin typeface="Arial Narrow" panose="020B0606020202030204" pitchFamily="34" charset="0"/>
                <a:ea typeface="One Little Font"/>
                <a:cs typeface="One Little Font"/>
                <a:sym typeface="One Little Font"/>
              </a:rPr>
              <a:t> 2. Bosqichma-bosqich qo‘llash. </a:t>
            </a:r>
            <a:r>
              <a:rPr lang="en-US" sz="2800" dirty="0">
                <a:latin typeface="Arial Narrow" panose="020B0606020202030204" pitchFamily="34" charset="0"/>
                <a:ea typeface="One Little Font"/>
                <a:cs typeface="One Little Font"/>
                <a:sym typeface="One Little Font"/>
              </a:rPr>
              <a:t>Materiallarni bir maromda va bosqichma-bosqich taqdim etish orqali mavzuning qiyinchilik darajasini boshqarish mumkin.</a:t>
            </a:r>
          </a:p>
          <a:p>
            <a:pPr algn="just"/>
            <a:r>
              <a:rPr lang="en-US" sz="2800" dirty="0">
                <a:latin typeface="Arial Narrow" panose="020B0606020202030204" pitchFamily="34" charset="0"/>
                <a:ea typeface="One Little Font"/>
                <a:cs typeface="One Little Font"/>
                <a:sym typeface="One Little Font"/>
              </a:rPr>
              <a:t> </a:t>
            </a:r>
            <a:r>
              <a:rPr lang="en-US" sz="2800" b="1" dirty="0">
                <a:latin typeface="Arial Narrow" panose="020B0606020202030204" pitchFamily="34" charset="0"/>
                <a:ea typeface="One Little Font"/>
                <a:cs typeface="One Little Font"/>
                <a:sym typeface="One Little Font"/>
              </a:rPr>
              <a:t>3. Faol ishtirokni ta’minlash. </a:t>
            </a:r>
            <a:r>
              <a:rPr lang="en-US" sz="2800" dirty="0">
                <a:latin typeface="Arial Narrow" panose="020B0606020202030204" pitchFamily="34" charset="0"/>
                <a:ea typeface="One Little Font"/>
                <a:cs typeface="One Little Font"/>
                <a:sym typeface="One Little Font"/>
              </a:rPr>
              <a:t>O‘quvchilarni materiallardan mustaqil foydalanishga rag‘batlantirish ularning bilimni yanada chuqurroq o‘zlashtirishiga yordam beradi.</a:t>
            </a:r>
          </a:p>
          <a:p>
            <a:pPr algn="just"/>
            <a:r>
              <a:rPr lang="en-US" sz="2800" dirty="0">
                <a:latin typeface="Arial Narrow" panose="020B0606020202030204" pitchFamily="34" charset="0"/>
                <a:ea typeface="One Little Font"/>
                <a:cs typeface="One Little Font"/>
                <a:sym typeface="One Little Font"/>
              </a:rPr>
              <a:t> </a:t>
            </a:r>
            <a:r>
              <a:rPr lang="en-US" sz="2800" b="1" dirty="0">
                <a:latin typeface="Arial Narrow" panose="020B0606020202030204" pitchFamily="34" charset="0"/>
                <a:ea typeface="One Little Font"/>
                <a:cs typeface="One Little Font"/>
                <a:sym typeface="One Little Font"/>
              </a:rPr>
              <a:t>4. Qayta aloqa. </a:t>
            </a:r>
            <a:r>
              <a:rPr lang="en-US" sz="2800" dirty="0">
                <a:latin typeface="Arial Narrow" panose="020B0606020202030204" pitchFamily="34" charset="0"/>
                <a:ea typeface="One Little Font"/>
                <a:cs typeface="One Little Font"/>
                <a:sym typeface="One Little Font"/>
              </a:rPr>
              <a:t>Materiallardan foydalanish jarayonida o‘quvchilarning tushunish darajasini aniqlash uchun savollar yoki qisqa testlardan foydalanish muhim.</a:t>
            </a:r>
          </a:p>
          <a:p>
            <a:pPr>
              <a:lnSpc>
                <a:spcPts val="2510"/>
              </a:lnSpc>
            </a:pPr>
            <a:endParaRPr lang="en-US" sz="2202" dirty="0">
              <a:solidFill>
                <a:srgbClr val="3C223E"/>
              </a:solidFill>
              <a:latin typeface="One Little Font"/>
              <a:ea typeface="One Little Font"/>
              <a:cs typeface="One Little Font"/>
              <a:sym typeface="One Little Font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1027425" y="2025056"/>
            <a:ext cx="12102835" cy="59535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960"/>
              </a:lnSpc>
            </a:pPr>
            <a:r>
              <a:rPr lang="en-US" sz="4000" b="1" dirty="0">
                <a:latin typeface="Arial Narrow" panose="020B0606020202030204" pitchFamily="34" charset="0"/>
                <a:sym typeface="Jingleberry"/>
              </a:rPr>
              <a:t>Didaktik materiallardan foydalanish strategiyalari</a:t>
            </a:r>
          </a:p>
        </p:txBody>
      </p:sp>
      <p:pic>
        <p:nvPicPr>
          <p:cNvPr id="12" name="Graphic 2">
            <a:extLst>
              <a:ext uri="{FF2B5EF4-FFF2-40B4-BE49-F238E27FC236}">
                <a16:creationId xmlns:a16="http://schemas.microsoft.com/office/drawing/2014/main" id="{CA550E5C-F19E-493B-AF92-069CD668E8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65314"/>
            <a:ext cx="14630400" cy="1103086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2D9978C9-0CA2-4595-A9BB-638113429795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1866" y="165400"/>
            <a:ext cx="2533477" cy="703300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F9CE8791-F49D-4CA0-B5A6-078F34C611BC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57" y="141921"/>
            <a:ext cx="1799771" cy="703300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3"/>
          <p:cNvSpPr txBox="1"/>
          <p:nvPr/>
        </p:nvSpPr>
        <p:spPr>
          <a:xfrm>
            <a:off x="1338087" y="2033650"/>
            <a:ext cx="11176349" cy="128708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399"/>
              </a:lnSpc>
            </a:pPr>
            <a:r>
              <a:rPr lang="en-US" sz="4399" spc="369" dirty="0">
                <a:solidFill>
                  <a:srgbClr val="18727D"/>
                </a:solidFill>
                <a:latin typeface="Jingleberry"/>
                <a:ea typeface="Jingleberry"/>
                <a:cs typeface="Jingleberry"/>
                <a:sym typeface="Jingleberry"/>
              </a:rPr>
              <a:t> </a:t>
            </a:r>
            <a:r>
              <a:rPr lang="en-BZ" sz="4400" b="1" dirty="0">
                <a:solidFill>
                  <a:srgbClr val="003399"/>
                </a:solidFill>
                <a:latin typeface="Arial Narrow" pitchFamily="34" charset="0"/>
              </a:rPr>
              <a:t>“</a:t>
            </a:r>
            <a:r>
              <a:rPr lang="uz-Cyrl-UZ" sz="4400" b="1" i="1" dirty="0">
                <a:solidFill>
                  <a:srgbClr val="003399"/>
                </a:solidFill>
                <a:latin typeface="Arial Narrow" pitchFamily="34" charset="0"/>
              </a:rPr>
              <a:t>Sinkveyn</a:t>
            </a:r>
            <a:r>
              <a:rPr lang="uz-Latn-UZ" sz="4400" b="1" dirty="0">
                <a:solidFill>
                  <a:srgbClr val="003399"/>
                </a:solidFill>
                <a:latin typeface="Arial Narrow" pitchFamily="34" charset="0"/>
              </a:rPr>
              <a:t>” </a:t>
            </a:r>
            <a:r>
              <a:rPr lang="en-US" sz="4400" b="1" i="1" dirty="0">
                <a:solidFill>
                  <a:srgbClr val="003399"/>
                </a:solidFill>
                <a:latin typeface="Arial Narrow" pitchFamily="34" charset="0"/>
              </a:rPr>
              <a:t>metodi</a:t>
            </a:r>
            <a:endParaRPr lang="ru-RU" sz="4400" b="1" dirty="0">
              <a:solidFill>
                <a:srgbClr val="003399"/>
              </a:solidFill>
              <a:latin typeface="Arial Narrow" pitchFamily="34" charset="0"/>
            </a:endParaRPr>
          </a:p>
          <a:p>
            <a:pPr algn="ctr">
              <a:lnSpc>
                <a:spcPts val="4399"/>
              </a:lnSpc>
            </a:pPr>
            <a:endParaRPr lang="en-US" sz="4000" b="1" dirty="0">
              <a:latin typeface="Arial Narrow" panose="020B0606020202030204" pitchFamily="34" charset="0"/>
              <a:sym typeface="Jingleberry"/>
            </a:endParaRPr>
          </a:p>
          <a:p>
            <a:pPr algn="ctr">
              <a:lnSpc>
                <a:spcPts val="59"/>
              </a:lnSpc>
            </a:pPr>
            <a:endParaRPr lang="en-US" sz="4399" spc="369" dirty="0">
              <a:solidFill>
                <a:srgbClr val="18727D"/>
              </a:solidFill>
              <a:latin typeface="Jingleberry"/>
              <a:ea typeface="Jingleberry"/>
              <a:cs typeface="Jingleberry"/>
              <a:sym typeface="Jingleberry"/>
            </a:endParaRPr>
          </a:p>
        </p:txBody>
      </p:sp>
      <p:sp>
        <p:nvSpPr>
          <p:cNvPr id="4" name="TextBox 4"/>
          <p:cNvSpPr txBox="1"/>
          <p:nvPr/>
        </p:nvSpPr>
        <p:spPr>
          <a:xfrm>
            <a:off x="5518320" y="3315674"/>
            <a:ext cx="5543932" cy="244938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r>
              <a:rPr lang="en-US" sz="2302" dirty="0">
                <a:solidFill>
                  <a:srgbClr val="484744"/>
                </a:solidFill>
                <a:latin typeface="One Little Font"/>
                <a:ea typeface="One Little Font"/>
                <a:cs typeface="One Little Font"/>
                <a:sym typeface="One Little Font"/>
              </a:rPr>
              <a:t> </a:t>
            </a:r>
            <a:r>
              <a:rPr lang="uz-Cyrl-UZ" sz="2800" dirty="0">
                <a:latin typeface="Arial Narrow" pitchFamily="34" charset="0"/>
              </a:rPr>
              <a:t>1 qator  – оt;</a:t>
            </a:r>
            <a:endParaRPr lang="ru-RU" sz="2800" dirty="0">
              <a:latin typeface="Arial Narrow" pitchFamily="34" charset="0"/>
            </a:endParaRPr>
          </a:p>
          <a:p>
            <a:r>
              <a:rPr lang="uz-Cyrl-UZ" sz="2800" dirty="0">
                <a:latin typeface="Arial Narrow" pitchFamily="34" charset="0"/>
              </a:rPr>
              <a:t>2 qator – 2 tа sifat;</a:t>
            </a:r>
            <a:endParaRPr lang="ru-RU" sz="2800" dirty="0">
              <a:latin typeface="Arial Narrow" pitchFamily="34" charset="0"/>
            </a:endParaRPr>
          </a:p>
          <a:p>
            <a:r>
              <a:rPr lang="uz-Cyrl-UZ" sz="2800" dirty="0">
                <a:latin typeface="Arial Narrow" pitchFamily="34" charset="0"/>
              </a:rPr>
              <a:t>3 qator – 3 ta fe’l;</a:t>
            </a:r>
            <a:endParaRPr lang="ru-RU" sz="2800" dirty="0">
              <a:latin typeface="Arial Narrow" pitchFamily="34" charset="0"/>
            </a:endParaRPr>
          </a:p>
          <a:p>
            <a:r>
              <a:rPr lang="uz-Cyrl-UZ" sz="2800" dirty="0">
                <a:latin typeface="Arial Narrow" pitchFamily="34" charset="0"/>
              </a:rPr>
              <a:t>4 qator – ibora;</a:t>
            </a:r>
            <a:endParaRPr lang="ru-RU" sz="2800" dirty="0">
              <a:latin typeface="Arial Narrow" pitchFamily="34" charset="0"/>
            </a:endParaRPr>
          </a:p>
          <a:p>
            <a:r>
              <a:rPr lang="uz-Cyrl-UZ" sz="2800" dirty="0">
                <a:latin typeface="Arial Narrow" pitchFamily="34" charset="0"/>
              </a:rPr>
              <a:t>5 qator – xulosaga olib keluvchi bitta ot</a:t>
            </a:r>
            <a:endParaRPr lang="uz-Latn-UZ" sz="2800" dirty="0">
              <a:latin typeface="Arial Narrow" pitchFamily="34" charset="0"/>
            </a:endParaRPr>
          </a:p>
          <a:p>
            <a:pPr>
              <a:lnSpc>
                <a:spcPts val="2302"/>
              </a:lnSpc>
              <a:spcBef>
                <a:spcPct val="0"/>
              </a:spcBef>
            </a:pPr>
            <a:endParaRPr lang="en-US" sz="2302" dirty="0">
              <a:solidFill>
                <a:srgbClr val="484744"/>
              </a:solidFill>
              <a:latin typeface="One Little Font"/>
              <a:ea typeface="One Little Font"/>
              <a:cs typeface="One Little Font"/>
              <a:sym typeface="One Little Font"/>
            </a:endParaRPr>
          </a:p>
        </p:txBody>
      </p:sp>
      <p:pic>
        <p:nvPicPr>
          <p:cNvPr id="9" name="Graphic 2">
            <a:extLst>
              <a:ext uri="{FF2B5EF4-FFF2-40B4-BE49-F238E27FC236}">
                <a16:creationId xmlns:a16="http://schemas.microsoft.com/office/drawing/2014/main" id="{D340D3C0-F121-4228-88E4-6373F1B7DE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65314"/>
            <a:ext cx="14630400" cy="1103086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2C5CE6A8-BA96-41FC-9BF5-94DFC9DA1A24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1866" y="165400"/>
            <a:ext cx="2533477" cy="703300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7391F7B3-BE2D-4C62-82F5-D4206653EE92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57" y="141921"/>
            <a:ext cx="1799771" cy="703300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3"/>
          <p:cNvSpPr/>
          <p:nvPr/>
        </p:nvSpPr>
        <p:spPr>
          <a:xfrm>
            <a:off x="3030809" y="2012709"/>
            <a:ext cx="8480219" cy="4716793"/>
          </a:xfrm>
          <a:custGeom>
            <a:avLst/>
            <a:gdLst/>
            <a:ahLst/>
            <a:cxnLst/>
            <a:rect l="l" t="t" r="r" b="b"/>
            <a:pathLst>
              <a:path w="10600274" h="5895991">
                <a:moveTo>
                  <a:pt x="0" y="0"/>
                </a:moveTo>
                <a:lnTo>
                  <a:pt x="10600274" y="0"/>
                </a:lnTo>
                <a:lnTo>
                  <a:pt x="10600274" y="5895991"/>
                </a:lnTo>
                <a:lnTo>
                  <a:pt x="0" y="589599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3919" r="-16867" b="-117161"/>
            </a:stretch>
          </a:blipFill>
        </p:spPr>
      </p:sp>
      <p:sp>
        <p:nvSpPr>
          <p:cNvPr id="4" name="TextBox 4"/>
          <p:cNvSpPr txBox="1"/>
          <p:nvPr/>
        </p:nvSpPr>
        <p:spPr>
          <a:xfrm>
            <a:off x="3028266" y="2158570"/>
            <a:ext cx="8482762" cy="118115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480"/>
              </a:lnSpc>
            </a:pPr>
            <a:r>
              <a:rPr lang="az-Latn-AZ" sz="6000" dirty="0">
                <a:latin typeface="Arial Narrow" panose="020B0606020202030204" pitchFamily="34" charset="0"/>
                <a:ea typeface="Jingleberry"/>
                <a:cs typeface="Jingleberry"/>
                <a:sym typeface="Jingleberry"/>
              </a:rPr>
              <a:t>E</a:t>
            </a:r>
            <a:r>
              <a:rPr lang="az-Latn-AZ" sz="6000" dirty="0">
                <a:latin typeface="Arial Narrow" panose="020B0606020202030204" pitchFamily="34" charset="0"/>
                <a:cs typeface="One Little Font"/>
                <a:sym typeface="One Little Font"/>
              </a:rPr>
              <a:t>’</a:t>
            </a:r>
            <a:r>
              <a:rPr lang="az-Latn-AZ" sz="6000" dirty="0">
                <a:latin typeface="Arial Narrow" panose="020B0606020202030204" pitchFamily="34" charset="0"/>
                <a:ea typeface="Jingleberry"/>
                <a:cs typeface="Jingleberry"/>
                <a:sym typeface="Jingleberry"/>
              </a:rPr>
              <a:t>tiboringiz uchun rahmat!</a:t>
            </a:r>
          </a:p>
        </p:txBody>
      </p:sp>
      <p:sp>
        <p:nvSpPr>
          <p:cNvPr id="6" name="Freeform 6"/>
          <p:cNvSpPr/>
          <p:nvPr/>
        </p:nvSpPr>
        <p:spPr>
          <a:xfrm>
            <a:off x="9709960" y="4652611"/>
            <a:ext cx="4097481" cy="3202468"/>
          </a:xfrm>
          <a:custGeom>
            <a:avLst/>
            <a:gdLst/>
            <a:ahLst/>
            <a:cxnLst/>
            <a:rect l="l" t="t" r="r" b="b"/>
            <a:pathLst>
              <a:path w="5121851" h="4003085">
                <a:moveTo>
                  <a:pt x="0" y="0"/>
                </a:moveTo>
                <a:lnTo>
                  <a:pt x="5121851" y="0"/>
                </a:lnTo>
                <a:lnTo>
                  <a:pt x="5121851" y="4003085"/>
                </a:lnTo>
                <a:lnTo>
                  <a:pt x="0" y="400308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pic>
        <p:nvPicPr>
          <p:cNvPr id="8" name="Graphic 2">
            <a:extLst>
              <a:ext uri="{FF2B5EF4-FFF2-40B4-BE49-F238E27FC236}">
                <a16:creationId xmlns:a16="http://schemas.microsoft.com/office/drawing/2014/main" id="{A390B79F-1B79-41E6-B11D-3456A8FF370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0" y="-65314"/>
            <a:ext cx="14630400" cy="1103086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325D0F02-6E97-47EC-BF01-C5C13B08DD8F}"/>
              </a:ext>
            </a:extLst>
          </p:cNvPr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1866" y="165400"/>
            <a:ext cx="2533477" cy="703300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5BD2A942-A04A-4978-BECF-7E6BFE1135C5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57" y="141921"/>
            <a:ext cx="1799771" cy="7033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332</TotalTime>
  <Words>1503</Words>
  <Application>Microsoft Office PowerPoint</Application>
  <PresentationFormat>Произвольный</PresentationFormat>
  <Paragraphs>209</Paragraphs>
  <Slides>24</Slides>
  <Notes>14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11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36" baseType="lpstr">
      <vt:lpstr>Times New Roman</vt:lpstr>
      <vt:lpstr>Jingleberry</vt:lpstr>
      <vt:lpstr>Arial</vt:lpstr>
      <vt:lpstr>Calibri</vt:lpstr>
      <vt:lpstr>Arial Narrow</vt:lpstr>
      <vt:lpstr>Overpass Light</vt:lpstr>
      <vt:lpstr>Syne Bold</vt:lpstr>
      <vt:lpstr>Calibri Light</vt:lpstr>
      <vt:lpstr>DM Sans</vt:lpstr>
      <vt:lpstr>Merriweather Bold</vt:lpstr>
      <vt:lpstr>One Little Font</vt:lpstr>
      <vt:lpstr>Office Theme</vt:lpstr>
      <vt:lpstr>Презентация PowerPoint</vt:lpstr>
      <vt:lpstr>Reja: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Tulkin Khalilov</cp:lastModifiedBy>
  <cp:revision>17</cp:revision>
  <dcterms:created xsi:type="dcterms:W3CDTF">2024-12-26T17:06:32Z</dcterms:created>
  <dcterms:modified xsi:type="dcterms:W3CDTF">2025-01-03T11:38:43Z</dcterms:modified>
</cp:coreProperties>
</file>