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7"/>
  </p:notesMasterIdLst>
  <p:sldIdLst>
    <p:sldId id="350" r:id="rId2"/>
    <p:sldId id="371" r:id="rId3"/>
    <p:sldId id="358" r:id="rId4"/>
    <p:sldId id="256" r:id="rId5"/>
    <p:sldId id="257" r:id="rId6"/>
    <p:sldId id="258" r:id="rId7"/>
    <p:sldId id="259" r:id="rId8"/>
    <p:sldId id="261" r:id="rId9"/>
    <p:sldId id="262" r:id="rId10"/>
    <p:sldId id="360" r:id="rId11"/>
    <p:sldId id="361" r:id="rId12"/>
    <p:sldId id="362" r:id="rId13"/>
    <p:sldId id="363" r:id="rId14"/>
    <p:sldId id="364" r:id="rId15"/>
    <p:sldId id="365" r:id="rId16"/>
    <p:sldId id="366" r:id="rId17"/>
    <p:sldId id="367" r:id="rId18"/>
    <p:sldId id="368" r:id="rId19"/>
    <p:sldId id="260" r:id="rId20"/>
    <p:sldId id="369" r:id="rId21"/>
    <p:sldId id="370" r:id="rId22"/>
    <p:sldId id="263" r:id="rId23"/>
    <p:sldId id="372" r:id="rId24"/>
    <p:sldId id="412" r:id="rId25"/>
    <p:sldId id="413" r:id="rId26"/>
  </p:sldIdLst>
  <p:sldSz cx="14630400" cy="8229600"/>
  <p:notesSz cx="8229600" cy="14630400"/>
  <p:embeddedFontLst>
    <p:embeddedFont>
      <p:font typeface="Arial Narrow" panose="020B0606020202030204" pitchFamily="34" charset="0"/>
      <p:regular r:id="rId28"/>
      <p:bold r:id="rId29"/>
      <p:italic r:id="rId30"/>
      <p:boldItalic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Calibri Light" panose="020F0302020204030204" pitchFamily="34" charset="0"/>
      <p:regular r:id="rId36"/>
      <p:italic r:id="rId37"/>
    </p:embeddedFont>
    <p:embeddedFont>
      <p:font typeface="DM Sans Medium" panose="020B0604020202020204" charset="0"/>
      <p:regular r:id="rId38"/>
    </p:embeddedFont>
    <p:embeddedFont>
      <p:font typeface="Kanit Light" panose="020B0604020202020204" charset="0"/>
      <p:regular r:id="rId39"/>
    </p:embeddedFont>
    <p:embeddedFont>
      <p:font typeface="Martel Sans" panose="020B0604020202020204" charset="0"/>
      <p:regular r:id="rId40"/>
    </p:embeddedFont>
    <p:embeddedFont>
      <p:font typeface="Trebuchet MS" panose="020B0603020202020204" pitchFamily="34" charset="0"/>
      <p:regular r:id="rId41"/>
      <p:bold r:id="rId42"/>
      <p:italic r:id="rId43"/>
      <p:boldItalic r:id="rId4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6" d="100"/>
          <a:sy n="96" d="100"/>
        </p:scale>
        <p:origin x="3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2.fntdata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42" Type="http://schemas.openxmlformats.org/officeDocument/2006/relationships/font" Target="fonts/font15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font" Target="fonts/font13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4" Type="http://schemas.openxmlformats.org/officeDocument/2006/relationships/font" Target="fonts/font1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font" Target="fonts/font16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1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1623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9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62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10061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045" y="315901"/>
            <a:ext cx="6548711" cy="567848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1520" y="7653529"/>
            <a:ext cx="3364992" cy="498598"/>
          </a:xfrm>
        </p:spPr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74336" y="7653529"/>
            <a:ext cx="4681728" cy="498598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33888" y="7653529"/>
            <a:ext cx="3364992" cy="498598"/>
          </a:xfrm>
        </p:spPr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457073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61722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B048A63-B247-4E9C-AC25-9189BC2BCE3E}" type="datetimeFigureOut">
              <a:rPr lang="en-US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61722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61722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56572F0-D29B-4D95-98A3-5BABEF7D9A5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601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9.png"/><Relationship Id="rId7" Type="http://schemas.openxmlformats.org/officeDocument/2006/relationships/image" Target="../media/image4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7.png"/><Relationship Id="rId7" Type="http://schemas.openxmlformats.org/officeDocument/2006/relationships/image" Target="../media/image4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3.png"/><Relationship Id="rId7" Type="http://schemas.openxmlformats.org/officeDocument/2006/relationships/image" Target="../media/image4.sv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9.png"/><Relationship Id="rId7" Type="http://schemas.openxmlformats.org/officeDocument/2006/relationships/image" Target="../media/image4.sv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70860" y="2721431"/>
            <a:ext cx="12830628" cy="430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115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5400" b="1" dirty="0">
                <a:latin typeface="Arial Narrow" panose="020B0606020202030204" pitchFamily="34" charset="0"/>
                <a:ea typeface="Calibri" panose="020F0502020204030204" pitchFamily="34" charset="0"/>
              </a:rPr>
              <a:t>3</a:t>
            </a:r>
            <a:r>
              <a:rPr lang="uz-Latn-UZ" sz="5400" b="1" dirty="0">
                <a:latin typeface="Arial Narrow" panose="020B0606020202030204" pitchFamily="34" charset="0"/>
              </a:rPr>
              <a:t>-mavzu. Kimyo darslarida muammoli ta’lim va tanqidiy fikrlash</a:t>
            </a:r>
            <a:br>
              <a:rPr lang="uz-Latn-UZ" sz="5400" b="1" dirty="0">
                <a:latin typeface="Arial Narrow" panose="020B0606020202030204" pitchFamily="34" charset="0"/>
              </a:rPr>
            </a:br>
            <a:br>
              <a:rPr lang="uz-Latn-UZ" sz="5400" b="1" dirty="0">
                <a:latin typeface="Arial Narrow" panose="020B0606020202030204" pitchFamily="34" charset="0"/>
              </a:rPr>
            </a:br>
            <a:r>
              <a:rPr lang="uz-Latn-UZ" sz="5400" i="1" dirty="0">
                <a:latin typeface="Arial Narrow" panose="020B0606020202030204" pitchFamily="34" charset="0"/>
              </a:rPr>
              <a:t>(</a:t>
            </a:r>
            <a:r>
              <a:rPr lang="uz-Cyrl-UZ" sz="5400" i="1" dirty="0">
                <a:latin typeface="Arial Narrow" panose="020B0606020202030204" pitchFamily="34" charset="0"/>
              </a:rPr>
              <a:t>2</a:t>
            </a:r>
            <a:r>
              <a:rPr lang="uz-Latn-UZ" sz="5400" i="1" dirty="0">
                <a:latin typeface="Arial Narrow" panose="020B0606020202030204" pitchFamily="34" charset="0"/>
              </a:rPr>
              <a:t> soat amaliy  mashgʻulot)</a:t>
            </a:r>
            <a:endParaRPr lang="ru-RU" sz="5400" dirty="0">
              <a:latin typeface="Arial Narrow" panose="020B0606020202030204" pitchFamily="34" charset="0"/>
            </a:endParaRPr>
          </a:p>
          <a:p>
            <a:pPr algn="ctr"/>
            <a:endParaRPr lang="ru-RU" sz="576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70860" y="2721431"/>
            <a:ext cx="12830628" cy="3933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z-Latn-UZ" sz="3200" dirty="0">
                <a:latin typeface="Arial Narrow" panose="020B0606020202030204" pitchFamily="34" charset="0"/>
              </a:rPr>
              <a:t>Kimyo darslarida muammoli ta’lim texnologiyasidan foydalanishning qanday afzalliklari bor deb o‘ylaysiz?</a:t>
            </a:r>
            <a:r>
              <a:rPr lang="uz-Latn-UZ" sz="3200" b="1" dirty="0">
                <a:latin typeface="Arial Narrow" panose="020B0606020202030204" pitchFamily="34" charset="0"/>
              </a:rPr>
              <a:t> </a:t>
            </a:r>
            <a:endParaRPr lang="uz-Cyrl-UZ" sz="3200" b="1" dirty="0">
              <a:latin typeface="Arial Narrow" panose="020B0606020202030204" pitchFamily="34" charset="0"/>
            </a:endParaRPr>
          </a:p>
          <a:p>
            <a:pPr lvl="0" algn="just"/>
            <a:endParaRPr lang="uz-Cyrl-UZ" sz="3200" b="1" dirty="0">
              <a:latin typeface="Arial Narrow" panose="020B0606020202030204" pitchFamily="34" charset="0"/>
            </a:endParaRPr>
          </a:p>
          <a:p>
            <a:pPr lvl="0" algn="just"/>
            <a:endParaRPr lang="ru-RU" sz="3200" dirty="0">
              <a:latin typeface="Arial Narrow" panose="020B0606020202030204" pitchFamily="34" charset="0"/>
            </a:endParaRPr>
          </a:p>
          <a:p>
            <a:pPr lvl="0" algn="just"/>
            <a:r>
              <a:rPr lang="uz-Latn-UZ" sz="3200" dirty="0">
                <a:latin typeface="Arial Narrow" panose="020B0606020202030204" pitchFamily="34" charset="0"/>
              </a:rPr>
              <a:t>Tanqidiy fikrlashni rivojlantirish uchun kimyo darslarida qanday interfol metodlardan foydalanish mumkin?</a:t>
            </a:r>
            <a:endParaRPr lang="ru-RU" sz="3200" dirty="0">
              <a:latin typeface="Arial Narrow" panose="020B0606020202030204" pitchFamily="34" charset="0"/>
            </a:endParaRPr>
          </a:p>
          <a:p>
            <a:pPr algn="ctr"/>
            <a:endParaRPr lang="ru-RU" sz="576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9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894532" y="1010882"/>
            <a:ext cx="11581162" cy="721544"/>
          </a:xfrm>
          <a:prstGeom prst="rect">
            <a:avLst/>
          </a:prstGeom>
        </p:spPr>
        <p:txBody>
          <a:bodyPr spcFirstLastPara="1" vert="horz" wrap="square" lIns="137090" tIns="137090" rIns="137090" bIns="137090" rtlCol="0" anchor="ctr" anchorCtr="0">
            <a:noAutofit/>
          </a:bodyPr>
          <a:lstStyle/>
          <a:p>
            <a:pPr algn="ctr"/>
            <a:r>
              <a:rPr lang="uz-Latn-UZ" sz="5029" b="1" dirty="0">
                <a:solidFill>
                  <a:srgbClr val="002060"/>
                </a:solidFill>
                <a:latin typeface="Arial Narrow" panose="020B0606020202030204" pitchFamily="34" charset="0"/>
              </a:rPr>
              <a:t>Reja:</a:t>
            </a:r>
          </a:p>
        </p:txBody>
      </p:sp>
      <p:grpSp>
        <p:nvGrpSpPr>
          <p:cNvPr id="641" name="Google Shape;641;p26"/>
          <p:cNvGrpSpPr/>
          <p:nvPr/>
        </p:nvGrpSpPr>
        <p:grpSpPr>
          <a:xfrm>
            <a:off x="7363116" y="1670310"/>
            <a:ext cx="7240310" cy="2095744"/>
            <a:chOff x="4741049" y="1456476"/>
            <a:chExt cx="3692676" cy="1132200"/>
          </a:xfrm>
        </p:grpSpPr>
        <p:sp>
          <p:nvSpPr>
            <p:cNvPr id="642" name="Google Shape;642;p26"/>
            <p:cNvSpPr/>
            <p:nvPr/>
          </p:nvSpPr>
          <p:spPr>
            <a:xfrm>
              <a:off x="5384225" y="1531938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43" name="Google Shape;643;p26"/>
            <p:cNvSpPr/>
            <p:nvPr/>
          </p:nvSpPr>
          <p:spPr>
            <a:xfrm>
              <a:off x="4741049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44" name="Google Shape;644;p26"/>
            <p:cNvSpPr/>
            <p:nvPr/>
          </p:nvSpPr>
          <p:spPr>
            <a:xfrm>
              <a:off x="4889943" y="1610869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45" name="Google Shape;645;p26"/>
            <p:cNvSpPr txBox="1"/>
            <p:nvPr/>
          </p:nvSpPr>
          <p:spPr>
            <a:xfrm>
              <a:off x="6048144" y="1581662"/>
              <a:ext cx="2079600" cy="8686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pPr indent="450215" algn="ctr">
                <a:lnSpc>
                  <a:spcPct val="115000"/>
                </a:lnSpc>
                <a:spcAft>
                  <a:spcPts val="0"/>
                </a:spcAft>
              </a:pPr>
              <a:r>
                <a:rPr lang="uz-Latn-UZ" sz="2400" dirty="0">
                  <a:latin typeface="Arial Narrow" panose="020B0606020202030204" pitchFamily="34" charset="0"/>
                </a:rPr>
                <a:t>Barrovsning muammoli ta’lim usullari taksonomiyasi.</a:t>
              </a:r>
              <a:endParaRPr lang="ru-RU" sz="2400" dirty="0">
                <a:latin typeface="Arial Narrow" panose="020B0606020202030204" pitchFamily="34" charset="0"/>
              </a:endParaRPr>
            </a:p>
            <a:p>
              <a:r>
                <a:rPr lang="uz-Latn-UZ" dirty="0"/>
                <a:t> </a:t>
              </a:r>
              <a:endParaRPr lang="ru-RU" dirty="0"/>
            </a:p>
          </p:txBody>
        </p:sp>
      </p:grpSp>
      <p:grpSp>
        <p:nvGrpSpPr>
          <p:cNvPr id="653" name="Google Shape;653;p26"/>
          <p:cNvGrpSpPr/>
          <p:nvPr/>
        </p:nvGrpSpPr>
        <p:grpSpPr>
          <a:xfrm>
            <a:off x="582106" y="1784840"/>
            <a:ext cx="6683201" cy="1908396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66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2017372" y="1531938"/>
              <a:ext cx="2190955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pPr algn="just"/>
              <a:r>
                <a:rPr lang="uz-Latn-UZ" sz="2400" dirty="0">
                  <a:latin typeface="Arial Narrow" panose="020B0606020202030204" pitchFamily="34" charset="0"/>
                </a:rPr>
                <a:t>Muammoga asoslangan ta’lim (Problem-Based Learning).</a:t>
              </a:r>
              <a:endParaRPr lang="ru-RU" sz="24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59" name="Google Shape;659;p26"/>
          <p:cNvGrpSpPr/>
          <p:nvPr/>
        </p:nvGrpSpPr>
        <p:grpSpPr>
          <a:xfrm>
            <a:off x="713970" y="3850516"/>
            <a:ext cx="6601230" cy="1813946"/>
            <a:chOff x="710274" y="3077051"/>
            <a:chExt cx="3704085" cy="1132200"/>
          </a:xfrm>
        </p:grpSpPr>
        <p:sp>
          <p:nvSpPr>
            <p:cNvPr id="660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872141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63" name="Google Shape;663;p26"/>
            <p:cNvSpPr txBox="1"/>
            <p:nvPr/>
          </p:nvSpPr>
          <p:spPr>
            <a:xfrm>
              <a:off x="1987232" y="3155233"/>
              <a:ext cx="2224904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pPr indent="450215" algn="ctr">
                <a:lnSpc>
                  <a:spcPct val="115000"/>
                </a:lnSpc>
                <a:spcAft>
                  <a:spcPts val="0"/>
                </a:spcAft>
              </a:pPr>
              <a:r>
                <a:rPr lang="uz-Latn-UZ" sz="2400" dirty="0">
                  <a:latin typeface="Arial Narrow" panose="020B0606020202030204" pitchFamily="34" charset="0"/>
                </a:rPr>
                <a:t>Kimyo darslarida muammoli ta’lim va tanqidiy fikrlash.</a:t>
              </a:r>
              <a:endParaRPr lang="ru-RU" sz="24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1411668" y="4311300"/>
            <a:ext cx="706570" cy="715061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305568" y="6464383"/>
            <a:ext cx="614083" cy="497714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grpSp>
        <p:nvGrpSpPr>
          <p:cNvPr id="86" name="Google Shape;680;p26"/>
          <p:cNvGrpSpPr/>
          <p:nvPr/>
        </p:nvGrpSpPr>
        <p:grpSpPr>
          <a:xfrm>
            <a:off x="8303687" y="2444352"/>
            <a:ext cx="614083" cy="497714"/>
            <a:chOff x="5220616" y="2791061"/>
            <a:chExt cx="373185" cy="302466"/>
          </a:xfrm>
        </p:grpSpPr>
        <p:sp>
          <p:nvSpPr>
            <p:cNvPr id="87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88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89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0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1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2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3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4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5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6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7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8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9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0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1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2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3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4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7735571" y="4276613"/>
            <a:ext cx="706570" cy="715061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  <p:grpSp>
        <p:nvGrpSpPr>
          <p:cNvPr id="136" name="Google Shape;680;p26">
            <a:extLst>
              <a:ext uri="{FF2B5EF4-FFF2-40B4-BE49-F238E27FC236}">
                <a16:creationId xmlns:a16="http://schemas.microsoft.com/office/drawing/2014/main" id="{1A5603CB-F377-4EB3-B554-F0B03063FFE9}"/>
              </a:ext>
            </a:extLst>
          </p:cNvPr>
          <p:cNvGrpSpPr/>
          <p:nvPr/>
        </p:nvGrpSpPr>
        <p:grpSpPr>
          <a:xfrm>
            <a:off x="1469485" y="2430347"/>
            <a:ext cx="614083" cy="497714"/>
            <a:chOff x="5220616" y="2791061"/>
            <a:chExt cx="373185" cy="302466"/>
          </a:xfrm>
        </p:grpSpPr>
        <p:sp>
          <p:nvSpPr>
            <p:cNvPr id="137" name="Google Shape;681;p26">
              <a:extLst>
                <a:ext uri="{FF2B5EF4-FFF2-40B4-BE49-F238E27FC236}">
                  <a16:creationId xmlns:a16="http://schemas.microsoft.com/office/drawing/2014/main" id="{7FD8D76B-0CAD-4CD6-BF8C-DE4FBBAB70CE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8" name="Google Shape;682;p26">
              <a:extLst>
                <a:ext uri="{FF2B5EF4-FFF2-40B4-BE49-F238E27FC236}">
                  <a16:creationId xmlns:a16="http://schemas.microsoft.com/office/drawing/2014/main" id="{E9729C41-2872-40E4-944E-15FE9274E560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9" name="Google Shape;683;p26">
              <a:extLst>
                <a:ext uri="{FF2B5EF4-FFF2-40B4-BE49-F238E27FC236}">
                  <a16:creationId xmlns:a16="http://schemas.microsoft.com/office/drawing/2014/main" id="{09970998-777D-4C61-976E-A42860F6CB9B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0" name="Google Shape;684;p26">
              <a:extLst>
                <a:ext uri="{FF2B5EF4-FFF2-40B4-BE49-F238E27FC236}">
                  <a16:creationId xmlns:a16="http://schemas.microsoft.com/office/drawing/2014/main" id="{D2E54A06-1B6D-4E45-9B9E-FA55DE9AA5A0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1" name="Google Shape;685;p26">
              <a:extLst>
                <a:ext uri="{FF2B5EF4-FFF2-40B4-BE49-F238E27FC236}">
                  <a16:creationId xmlns:a16="http://schemas.microsoft.com/office/drawing/2014/main" id="{CBE5FECA-EE8C-4A21-858D-1D4F50602189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2" name="Google Shape;686;p26">
              <a:extLst>
                <a:ext uri="{FF2B5EF4-FFF2-40B4-BE49-F238E27FC236}">
                  <a16:creationId xmlns:a16="http://schemas.microsoft.com/office/drawing/2014/main" id="{7FBCF349-482D-433F-9937-53ECDC65DE44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3" name="Google Shape;687;p26">
              <a:extLst>
                <a:ext uri="{FF2B5EF4-FFF2-40B4-BE49-F238E27FC236}">
                  <a16:creationId xmlns:a16="http://schemas.microsoft.com/office/drawing/2014/main" id="{486E22A9-1640-4EC2-95C9-855BBB32CEBC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4" name="Google Shape;688;p26">
              <a:extLst>
                <a:ext uri="{FF2B5EF4-FFF2-40B4-BE49-F238E27FC236}">
                  <a16:creationId xmlns:a16="http://schemas.microsoft.com/office/drawing/2014/main" id="{EFB478C3-5847-4846-92CF-73FCABF59228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5" name="Google Shape;689;p26">
              <a:extLst>
                <a:ext uri="{FF2B5EF4-FFF2-40B4-BE49-F238E27FC236}">
                  <a16:creationId xmlns:a16="http://schemas.microsoft.com/office/drawing/2014/main" id="{25B2D792-32A3-478F-943E-80AE991BB8F1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6" name="Google Shape;690;p26">
              <a:extLst>
                <a:ext uri="{FF2B5EF4-FFF2-40B4-BE49-F238E27FC236}">
                  <a16:creationId xmlns:a16="http://schemas.microsoft.com/office/drawing/2014/main" id="{E009C4E0-C74C-4C86-88E7-995DC2304EF6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7" name="Google Shape;691;p26">
              <a:extLst>
                <a:ext uri="{FF2B5EF4-FFF2-40B4-BE49-F238E27FC236}">
                  <a16:creationId xmlns:a16="http://schemas.microsoft.com/office/drawing/2014/main" id="{5F013D3C-242A-4018-B412-E982E352C4E0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8" name="Google Shape;692;p26">
              <a:extLst>
                <a:ext uri="{FF2B5EF4-FFF2-40B4-BE49-F238E27FC236}">
                  <a16:creationId xmlns:a16="http://schemas.microsoft.com/office/drawing/2014/main" id="{F2459F58-11EB-40F1-A893-1B6FEDF652B8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9" name="Google Shape;693;p26">
              <a:extLst>
                <a:ext uri="{FF2B5EF4-FFF2-40B4-BE49-F238E27FC236}">
                  <a16:creationId xmlns:a16="http://schemas.microsoft.com/office/drawing/2014/main" id="{3DE5D6D1-02F4-4EEE-9C91-1B0AE9E86DFA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0" name="Google Shape;694;p26">
              <a:extLst>
                <a:ext uri="{FF2B5EF4-FFF2-40B4-BE49-F238E27FC236}">
                  <a16:creationId xmlns:a16="http://schemas.microsoft.com/office/drawing/2014/main" id="{9E3D0C7B-10C5-4832-A887-FA6B94491B85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1" name="Google Shape;695;p26">
              <a:extLst>
                <a:ext uri="{FF2B5EF4-FFF2-40B4-BE49-F238E27FC236}">
                  <a16:creationId xmlns:a16="http://schemas.microsoft.com/office/drawing/2014/main" id="{8BD0754F-4B9A-46ED-9634-26812C25C451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2" name="Google Shape;696;p26">
              <a:extLst>
                <a:ext uri="{FF2B5EF4-FFF2-40B4-BE49-F238E27FC236}">
                  <a16:creationId xmlns:a16="http://schemas.microsoft.com/office/drawing/2014/main" id="{A8CCB7C8-1BBB-4B02-819B-ACC23B423E2E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3" name="Google Shape;697;p26">
              <a:extLst>
                <a:ext uri="{FF2B5EF4-FFF2-40B4-BE49-F238E27FC236}">
                  <a16:creationId xmlns:a16="http://schemas.microsoft.com/office/drawing/2014/main" id="{59AA6FDA-773F-42D9-B674-68BAD63D6BD0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4" name="Google Shape;698;p26">
              <a:extLst>
                <a:ext uri="{FF2B5EF4-FFF2-40B4-BE49-F238E27FC236}">
                  <a16:creationId xmlns:a16="http://schemas.microsoft.com/office/drawing/2014/main" id="{47471DCB-6615-4651-813F-7F183020698B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grpSp>
        <p:nvGrpSpPr>
          <p:cNvPr id="155" name="Google Shape;680;p26">
            <a:extLst>
              <a:ext uri="{FF2B5EF4-FFF2-40B4-BE49-F238E27FC236}">
                <a16:creationId xmlns:a16="http://schemas.microsoft.com/office/drawing/2014/main" id="{9E9F5A5D-3488-42AE-A39E-117B3B219F5F}"/>
              </a:ext>
            </a:extLst>
          </p:cNvPr>
          <p:cNvGrpSpPr/>
          <p:nvPr/>
        </p:nvGrpSpPr>
        <p:grpSpPr>
          <a:xfrm>
            <a:off x="7807670" y="6501094"/>
            <a:ext cx="614083" cy="497714"/>
            <a:chOff x="5220616" y="2791061"/>
            <a:chExt cx="373185" cy="302466"/>
          </a:xfrm>
        </p:grpSpPr>
        <p:sp>
          <p:nvSpPr>
            <p:cNvPr id="156" name="Google Shape;681;p26">
              <a:extLst>
                <a:ext uri="{FF2B5EF4-FFF2-40B4-BE49-F238E27FC236}">
                  <a16:creationId xmlns:a16="http://schemas.microsoft.com/office/drawing/2014/main" id="{479648DD-653D-4B7C-B2D0-975D50ABFE46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7" name="Google Shape;682;p26">
              <a:extLst>
                <a:ext uri="{FF2B5EF4-FFF2-40B4-BE49-F238E27FC236}">
                  <a16:creationId xmlns:a16="http://schemas.microsoft.com/office/drawing/2014/main" id="{C636A3E3-E0A0-4D58-8C7D-DC7E0FA79C33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8" name="Google Shape;683;p26">
              <a:extLst>
                <a:ext uri="{FF2B5EF4-FFF2-40B4-BE49-F238E27FC236}">
                  <a16:creationId xmlns:a16="http://schemas.microsoft.com/office/drawing/2014/main" id="{E1061A0A-E818-463F-8AC2-26180903483E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9" name="Google Shape;684;p26">
              <a:extLst>
                <a:ext uri="{FF2B5EF4-FFF2-40B4-BE49-F238E27FC236}">
                  <a16:creationId xmlns:a16="http://schemas.microsoft.com/office/drawing/2014/main" id="{C6235B9F-4A69-4BF8-B91D-5825658EBBBF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0" name="Google Shape;685;p26">
              <a:extLst>
                <a:ext uri="{FF2B5EF4-FFF2-40B4-BE49-F238E27FC236}">
                  <a16:creationId xmlns:a16="http://schemas.microsoft.com/office/drawing/2014/main" id="{7C772A39-8DC5-420A-BA97-0270CB561BB3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1" name="Google Shape;686;p26">
              <a:extLst>
                <a:ext uri="{FF2B5EF4-FFF2-40B4-BE49-F238E27FC236}">
                  <a16:creationId xmlns:a16="http://schemas.microsoft.com/office/drawing/2014/main" id="{212030C2-420C-4B79-B480-FC28165BA769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2" name="Google Shape;687;p26">
              <a:extLst>
                <a:ext uri="{FF2B5EF4-FFF2-40B4-BE49-F238E27FC236}">
                  <a16:creationId xmlns:a16="http://schemas.microsoft.com/office/drawing/2014/main" id="{F0F05055-D6A6-4604-8870-1B955BBAC70D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3" name="Google Shape;688;p26">
              <a:extLst>
                <a:ext uri="{FF2B5EF4-FFF2-40B4-BE49-F238E27FC236}">
                  <a16:creationId xmlns:a16="http://schemas.microsoft.com/office/drawing/2014/main" id="{6A875F2A-9D50-40BB-B86D-2E4465F69C4A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4" name="Google Shape;689;p26">
              <a:extLst>
                <a:ext uri="{FF2B5EF4-FFF2-40B4-BE49-F238E27FC236}">
                  <a16:creationId xmlns:a16="http://schemas.microsoft.com/office/drawing/2014/main" id="{20B2A7AE-3E27-4BAC-876A-83A36C53A524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5" name="Google Shape;690;p26">
              <a:extLst>
                <a:ext uri="{FF2B5EF4-FFF2-40B4-BE49-F238E27FC236}">
                  <a16:creationId xmlns:a16="http://schemas.microsoft.com/office/drawing/2014/main" id="{EEBF3604-05F1-4575-805D-8DB695675AD2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6" name="Google Shape;691;p26">
              <a:extLst>
                <a:ext uri="{FF2B5EF4-FFF2-40B4-BE49-F238E27FC236}">
                  <a16:creationId xmlns:a16="http://schemas.microsoft.com/office/drawing/2014/main" id="{2606C09A-0344-4DDD-A514-C882ABFD192E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7" name="Google Shape;692;p26">
              <a:extLst>
                <a:ext uri="{FF2B5EF4-FFF2-40B4-BE49-F238E27FC236}">
                  <a16:creationId xmlns:a16="http://schemas.microsoft.com/office/drawing/2014/main" id="{7B409F5E-7A01-4CF2-AF2F-4751145B4FA3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8" name="Google Shape;693;p26">
              <a:extLst>
                <a:ext uri="{FF2B5EF4-FFF2-40B4-BE49-F238E27FC236}">
                  <a16:creationId xmlns:a16="http://schemas.microsoft.com/office/drawing/2014/main" id="{CAE05794-F821-48B8-BFE7-A615AF07A834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9" name="Google Shape;694;p26">
              <a:extLst>
                <a:ext uri="{FF2B5EF4-FFF2-40B4-BE49-F238E27FC236}">
                  <a16:creationId xmlns:a16="http://schemas.microsoft.com/office/drawing/2014/main" id="{FDEAA465-C201-45DE-82CC-D431A5319D65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0" name="Google Shape;695;p26">
              <a:extLst>
                <a:ext uri="{FF2B5EF4-FFF2-40B4-BE49-F238E27FC236}">
                  <a16:creationId xmlns:a16="http://schemas.microsoft.com/office/drawing/2014/main" id="{9645DC95-24AF-411F-B910-58F50FCF5EC2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1" name="Google Shape;696;p26">
              <a:extLst>
                <a:ext uri="{FF2B5EF4-FFF2-40B4-BE49-F238E27FC236}">
                  <a16:creationId xmlns:a16="http://schemas.microsoft.com/office/drawing/2014/main" id="{A923DEC1-B926-4F41-8DEF-46E98E92C683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2" name="Google Shape;697;p26">
              <a:extLst>
                <a:ext uri="{FF2B5EF4-FFF2-40B4-BE49-F238E27FC236}">
                  <a16:creationId xmlns:a16="http://schemas.microsoft.com/office/drawing/2014/main" id="{6A512D87-F202-4885-9392-307C4C8A95BC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3" name="Google Shape;698;p26">
              <a:extLst>
                <a:ext uri="{FF2B5EF4-FFF2-40B4-BE49-F238E27FC236}">
                  <a16:creationId xmlns:a16="http://schemas.microsoft.com/office/drawing/2014/main" id="{887EB7E7-30B3-4609-A0F5-1F5A378A9212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grpSp>
        <p:nvGrpSpPr>
          <p:cNvPr id="174" name="Google Shape;659;p26">
            <a:extLst>
              <a:ext uri="{FF2B5EF4-FFF2-40B4-BE49-F238E27FC236}">
                <a16:creationId xmlns:a16="http://schemas.microsoft.com/office/drawing/2014/main" id="{36884643-79CF-43FC-A2A8-60BEC5537C9D}"/>
              </a:ext>
            </a:extLst>
          </p:cNvPr>
          <p:cNvGrpSpPr/>
          <p:nvPr/>
        </p:nvGrpSpPr>
        <p:grpSpPr>
          <a:xfrm>
            <a:off x="7459676" y="4094639"/>
            <a:ext cx="6601230" cy="1813946"/>
            <a:chOff x="710274" y="3077051"/>
            <a:chExt cx="3704085" cy="1132200"/>
          </a:xfrm>
        </p:grpSpPr>
        <p:sp>
          <p:nvSpPr>
            <p:cNvPr id="175" name="Google Shape;660;p26">
              <a:extLst>
                <a:ext uri="{FF2B5EF4-FFF2-40B4-BE49-F238E27FC236}">
                  <a16:creationId xmlns:a16="http://schemas.microsoft.com/office/drawing/2014/main" id="{B1D5D91C-724D-4FBE-84C6-77EB4093752A}"/>
                </a:ext>
              </a:extLst>
            </p:cNvPr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6" name="Google Shape;661;p26">
              <a:extLst>
                <a:ext uri="{FF2B5EF4-FFF2-40B4-BE49-F238E27FC236}">
                  <a16:creationId xmlns:a16="http://schemas.microsoft.com/office/drawing/2014/main" id="{DAC0D2E1-29D5-4E59-96B2-3FAB6BB742BF}"/>
                </a:ext>
              </a:extLst>
            </p:cNvPr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7" name="Google Shape;662;p26">
              <a:extLst>
                <a:ext uri="{FF2B5EF4-FFF2-40B4-BE49-F238E27FC236}">
                  <a16:creationId xmlns:a16="http://schemas.microsoft.com/office/drawing/2014/main" id="{035970AE-6389-45C0-9B9A-B9109B6F0218}"/>
                </a:ext>
              </a:extLst>
            </p:cNvPr>
            <p:cNvSpPr/>
            <p:nvPr/>
          </p:nvSpPr>
          <p:spPr>
            <a:xfrm>
              <a:off x="893672" y="3207584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8" name="Google Shape;663;p26">
              <a:extLst>
                <a:ext uri="{FF2B5EF4-FFF2-40B4-BE49-F238E27FC236}">
                  <a16:creationId xmlns:a16="http://schemas.microsoft.com/office/drawing/2014/main" id="{6834C53F-4AC3-4E51-BD5F-08E9FDB79CF7}"/>
                </a:ext>
              </a:extLst>
            </p:cNvPr>
            <p:cNvSpPr txBox="1"/>
            <p:nvPr/>
          </p:nvSpPr>
          <p:spPr>
            <a:xfrm>
              <a:off x="1987232" y="3155233"/>
              <a:ext cx="2224904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pPr indent="450215" algn="ctr">
                <a:lnSpc>
                  <a:spcPct val="115000"/>
                </a:lnSpc>
                <a:spcAft>
                  <a:spcPts val="0"/>
                </a:spcAft>
              </a:pPr>
              <a:r>
                <a:rPr lang="uz-Latn-UZ" sz="2400" dirty="0">
                  <a:latin typeface="Arial Narrow" panose="020B0606020202030204" pitchFamily="34" charset="0"/>
                </a:rPr>
                <a:t>Kimyo darslarida muammoli ta’lim usullari.</a:t>
              </a:r>
              <a:endParaRPr lang="ru-RU" sz="24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179" name="Google Shape;669;p26">
            <a:extLst>
              <a:ext uri="{FF2B5EF4-FFF2-40B4-BE49-F238E27FC236}">
                <a16:creationId xmlns:a16="http://schemas.microsoft.com/office/drawing/2014/main" id="{DC8D0205-0CCE-4899-96C4-EE7B7C781709}"/>
              </a:ext>
            </a:extLst>
          </p:cNvPr>
          <p:cNvGrpSpPr/>
          <p:nvPr/>
        </p:nvGrpSpPr>
        <p:grpSpPr>
          <a:xfrm>
            <a:off x="8315422" y="4646523"/>
            <a:ext cx="706570" cy="715061"/>
            <a:chOff x="2497275" y="2744159"/>
            <a:chExt cx="370930" cy="370549"/>
          </a:xfrm>
        </p:grpSpPr>
        <p:sp>
          <p:nvSpPr>
            <p:cNvPr id="180" name="Google Shape;670;p26">
              <a:extLst>
                <a:ext uri="{FF2B5EF4-FFF2-40B4-BE49-F238E27FC236}">
                  <a16:creationId xmlns:a16="http://schemas.microsoft.com/office/drawing/2014/main" id="{17DEDA43-7D8B-4663-854F-F0D14F38162F}"/>
                </a:ext>
              </a:extLst>
            </p:cNvPr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81" name="Google Shape;671;p26">
              <a:extLst>
                <a:ext uri="{FF2B5EF4-FFF2-40B4-BE49-F238E27FC236}">
                  <a16:creationId xmlns:a16="http://schemas.microsoft.com/office/drawing/2014/main" id="{16930C15-CB42-4105-8BF4-38C286322BBB}"/>
                </a:ext>
              </a:extLst>
            </p:cNvPr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82" name="Google Shape;672;p26">
              <a:extLst>
                <a:ext uri="{FF2B5EF4-FFF2-40B4-BE49-F238E27FC236}">
                  <a16:creationId xmlns:a16="http://schemas.microsoft.com/office/drawing/2014/main" id="{5A019952-51CB-4577-99C1-446CE0E14ECF}"/>
                </a:ext>
              </a:extLst>
            </p:cNvPr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83" name="Google Shape;673;p26">
              <a:extLst>
                <a:ext uri="{FF2B5EF4-FFF2-40B4-BE49-F238E27FC236}">
                  <a16:creationId xmlns:a16="http://schemas.microsoft.com/office/drawing/2014/main" id="{F0AC7E7F-9C3B-44EA-9902-F0A7F93AB0ED}"/>
                </a:ext>
              </a:extLst>
            </p:cNvPr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84" name="Google Shape;674;p26">
              <a:extLst>
                <a:ext uri="{FF2B5EF4-FFF2-40B4-BE49-F238E27FC236}">
                  <a16:creationId xmlns:a16="http://schemas.microsoft.com/office/drawing/2014/main" id="{0C1DA8A7-C680-4276-9211-57A116CD9A92}"/>
                </a:ext>
              </a:extLst>
            </p:cNvPr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85" name="Google Shape;675;p26">
              <a:extLst>
                <a:ext uri="{FF2B5EF4-FFF2-40B4-BE49-F238E27FC236}">
                  <a16:creationId xmlns:a16="http://schemas.microsoft.com/office/drawing/2014/main" id="{3FF5747A-8364-4CC5-96E4-9750A1007637}"/>
                </a:ext>
              </a:extLst>
            </p:cNvPr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05061" y="1466850"/>
            <a:ext cx="844826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5400" b="1" dirty="0">
                <a:latin typeface="Arial Narrow" panose="020B0606020202030204" pitchFamily="34" charset="0"/>
              </a:rPr>
              <a:t>Muammoga asoslangan ta’lim </a:t>
            </a:r>
            <a:endParaRPr lang="uz-Cyrl-UZ" sz="5400" b="1" dirty="0">
              <a:latin typeface="Arial Narrow" panose="020B0606020202030204" pitchFamily="34" charset="0"/>
            </a:endParaRPr>
          </a:p>
          <a:p>
            <a:pPr marL="0" indent="0" algn="ctr">
              <a:lnSpc>
                <a:spcPts val="5550"/>
              </a:lnSpc>
              <a:buNone/>
            </a:pPr>
            <a:r>
              <a:rPr lang="en-US" sz="5400" b="1" dirty="0">
                <a:latin typeface="Arial Narrow" panose="020B0606020202030204" pitchFamily="34" charset="0"/>
              </a:rPr>
              <a:t>(Problem-Based Learning)</a:t>
            </a:r>
          </a:p>
        </p:txBody>
      </p:sp>
      <p:sp>
        <p:nvSpPr>
          <p:cNvPr id="4" name="Text 1"/>
          <p:cNvSpPr/>
          <p:nvPr/>
        </p:nvSpPr>
        <p:spPr>
          <a:xfrm>
            <a:off x="6280190" y="3547706"/>
            <a:ext cx="7556421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Muammoga asoslangan ta’lim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o‘quvchi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 faoliyatini faollashtirish va jadallashtirishga asoslangan. Bu texnologiyaning asosi – insonning fikrlashi muammoli vaziyatni hal etishdan boshlanishi hamda uning muammolarni aniqlash, tadqiq etish va yechish qobiliyatiga ega ekanligidan kelib chiqadi.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Muammoli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 ta’lim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o‘quvchilarning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 ijodiy tafakkuri va ijodiy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qobiliyatlarini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o‘stirishda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 jiddiy ahamiyatga ega.</a:t>
            </a:r>
            <a:endParaRPr lang="en-US" sz="2800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539960"/>
            <a:ext cx="11549301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5400" b="1" dirty="0">
                <a:latin typeface="Arial Narrow" panose="020B0606020202030204" pitchFamily="34" charset="0"/>
              </a:rPr>
              <a:t>Muammoga asoslangan </a:t>
            </a:r>
            <a:r>
              <a:rPr lang="en-US" sz="5400" b="1" dirty="0" err="1">
                <a:latin typeface="Arial Narrow" panose="020B0606020202030204" pitchFamily="34" charset="0"/>
              </a:rPr>
              <a:t>ta’limning</a:t>
            </a:r>
            <a:r>
              <a:rPr lang="en-US" sz="5400" b="1" dirty="0">
                <a:latin typeface="Arial Narrow" panose="020B0606020202030204" pitchFamily="34" charset="0"/>
              </a:rPr>
              <a:t> </a:t>
            </a:r>
            <a:r>
              <a:rPr lang="en-US" sz="5400" b="1" dirty="0" err="1">
                <a:latin typeface="Arial Narrow" panose="020B0606020202030204" pitchFamily="34" charset="0"/>
              </a:rPr>
              <a:t>mohiyati</a:t>
            </a:r>
            <a:endParaRPr lang="en-US" sz="5400" b="1" dirty="0">
              <a:latin typeface="Arial Narrow" panose="020B060602020203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793790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Muammo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markazida</a:t>
            </a:r>
            <a:endParaRPr lang="en-US" sz="3200" b="1" dirty="0"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93790" y="4396859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o‘quvchilarga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 real dunyo muammolari taqdim etiladi. Muammo yechimini topish uchun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ular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o‘z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 bilimlarini,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ko‘nikmalarini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 va ijodini ishga soladi.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7599521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cs typeface="DM Sans Medium" pitchFamily="34" charset="-120"/>
              </a:rPr>
              <a:t>Faol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cs typeface="DM Sans Medium" pitchFamily="34" charset="-120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cs typeface="DM Sans Medium" pitchFamily="34" charset="-120"/>
              </a:rPr>
              <a:t>qatnashish</a:t>
            </a:r>
            <a:endParaRPr lang="en-US" sz="3200" b="1" dirty="0">
              <a:solidFill>
                <a:srgbClr val="161613"/>
              </a:solidFill>
              <a:latin typeface="Arial Narrow" panose="020B0606020202030204" pitchFamily="34" charset="0"/>
              <a:cs typeface="DM Sans Medium" pitchFamily="34" charset="-120"/>
            </a:endParaRPr>
          </a:p>
        </p:txBody>
      </p:sp>
      <p:sp>
        <p:nvSpPr>
          <p:cNvPr id="6" name="Text 4"/>
          <p:cNvSpPr/>
          <p:nvPr/>
        </p:nvSpPr>
        <p:spPr>
          <a:xfrm>
            <a:off x="7599521" y="4396859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o‘quvchilar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mustaqil ravishda tadqiqotlar olib boradi,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ma’lumotlarni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tahlil qiladi, guruhda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ishlashni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o‘rganadi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va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o‘zlarining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yechimlarini taqdim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etadi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E8401892-EF53-4C8D-A064-B6C23E3889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BA47F28-4CFA-4C91-87B0-F8D7F36CE3D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E7C0444-B14E-4A68-9D86-51497EC07D8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106805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5400" b="1" dirty="0">
                <a:latin typeface="Arial Narrow" panose="020B0606020202030204" pitchFamily="34" charset="0"/>
              </a:rPr>
              <a:t>Muammoga asoslangan ta’lim </a:t>
            </a:r>
            <a:r>
              <a:rPr lang="en-US" sz="5400" b="1" dirty="0" err="1">
                <a:latin typeface="Arial Narrow" panose="020B0606020202030204" pitchFamily="34" charset="0"/>
              </a:rPr>
              <a:t>yondashuvi</a:t>
            </a:r>
            <a:endParaRPr lang="en-US" sz="5400" b="1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280190" y="3119676"/>
            <a:ext cx="396835" cy="396835"/>
          </a:xfrm>
          <a:prstGeom prst="roundRect">
            <a:avLst>
              <a:gd name="adj" fmla="val 8574"/>
            </a:avLst>
          </a:prstGeom>
          <a:solidFill>
            <a:srgbClr val="EDEBE3"/>
          </a:solidFill>
          <a:ln/>
        </p:spPr>
      </p:sp>
      <p:sp>
        <p:nvSpPr>
          <p:cNvPr id="5" name="Text 2"/>
          <p:cNvSpPr/>
          <p:nvPr/>
        </p:nvSpPr>
        <p:spPr>
          <a:xfrm>
            <a:off x="6903839" y="311967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ta’lim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maqsadlari</a:t>
            </a:r>
            <a:endParaRPr lang="en-US" sz="3200" b="1" dirty="0">
              <a:solidFill>
                <a:srgbClr val="161613"/>
              </a:solidFill>
              <a:latin typeface="Arial Narrow" panose="020B0606020202030204" pitchFamily="34" charset="0"/>
              <a:ea typeface="DM Sans Medium" pitchFamily="34" charset="-122"/>
            </a:endParaRPr>
          </a:p>
        </p:txBody>
      </p:sp>
      <p:sp>
        <p:nvSpPr>
          <p:cNvPr id="6" name="Text 3"/>
          <p:cNvSpPr/>
          <p:nvPr/>
        </p:nvSpPr>
        <p:spPr>
          <a:xfrm>
            <a:off x="6081712" y="3576690"/>
            <a:ext cx="3891677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o‘quvchilarning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muammolarni hal qilish, tanqidiy fikrlash va muloqot qilish qobiliyatlarini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rivojlantirish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sp>
        <p:nvSpPr>
          <p:cNvPr id="7" name="Shape 4"/>
          <p:cNvSpPr/>
          <p:nvPr/>
        </p:nvSpPr>
        <p:spPr>
          <a:xfrm>
            <a:off x="10171867" y="3119676"/>
            <a:ext cx="396835" cy="396835"/>
          </a:xfrm>
          <a:prstGeom prst="roundRect">
            <a:avLst>
              <a:gd name="adj" fmla="val 8574"/>
            </a:avLst>
          </a:prstGeom>
          <a:solidFill>
            <a:srgbClr val="EDEBE3"/>
          </a:solidFill>
          <a:ln/>
        </p:spPr>
      </p:sp>
      <p:sp>
        <p:nvSpPr>
          <p:cNvPr id="8" name="Text 5"/>
          <p:cNvSpPr/>
          <p:nvPr/>
        </p:nvSpPr>
        <p:spPr>
          <a:xfrm>
            <a:off x="10568702" y="316218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o‘quvchi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markazida</a:t>
            </a:r>
            <a:endParaRPr lang="en-US" sz="3200" b="1" dirty="0">
              <a:solidFill>
                <a:srgbClr val="161613"/>
              </a:solidFill>
              <a:latin typeface="Arial Narrow" panose="020B0606020202030204" pitchFamily="34" charset="0"/>
              <a:ea typeface="DM Sans Medium" pitchFamily="34" charset="-122"/>
            </a:endParaRPr>
          </a:p>
        </p:txBody>
      </p:sp>
      <p:sp>
        <p:nvSpPr>
          <p:cNvPr id="9" name="Text 6"/>
          <p:cNvSpPr/>
          <p:nvPr/>
        </p:nvSpPr>
        <p:spPr>
          <a:xfrm>
            <a:off x="10568701" y="3610094"/>
            <a:ext cx="357627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ta’lim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jarayoni</a:t>
            </a:r>
            <a:r>
              <a:rPr lang="uz-Latn-UZ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o‘quvchilarning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ehtiyojlari va qiziqishlariga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qaratilgan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sp>
        <p:nvSpPr>
          <p:cNvPr id="10" name="Shape 7"/>
          <p:cNvSpPr/>
          <p:nvPr/>
        </p:nvSpPr>
        <p:spPr>
          <a:xfrm>
            <a:off x="6280190" y="5906572"/>
            <a:ext cx="396835" cy="396835"/>
          </a:xfrm>
          <a:prstGeom prst="roundRect">
            <a:avLst>
              <a:gd name="adj" fmla="val 8574"/>
            </a:avLst>
          </a:prstGeom>
          <a:solidFill>
            <a:srgbClr val="EDEBE3"/>
          </a:solidFill>
          <a:ln/>
        </p:spPr>
      </p:sp>
      <p:sp>
        <p:nvSpPr>
          <p:cNvPr id="11" name="Text 8"/>
          <p:cNvSpPr/>
          <p:nvPr/>
        </p:nvSpPr>
        <p:spPr>
          <a:xfrm>
            <a:off x="6903839" y="590657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Real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dunyo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uz-Latn-UZ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bilan bog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‘</a:t>
            </a:r>
            <a:r>
              <a:rPr lang="uz-Latn-UZ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liqlik</a:t>
            </a:r>
            <a:endParaRPr lang="en-US" sz="3200" b="1" dirty="0">
              <a:solidFill>
                <a:srgbClr val="161613"/>
              </a:solidFill>
              <a:latin typeface="Arial Narrow" panose="020B0606020202030204" pitchFamily="34" charset="0"/>
              <a:ea typeface="DM Sans Medium" pitchFamily="34" charset="-122"/>
            </a:endParaRPr>
          </a:p>
        </p:txBody>
      </p:sp>
      <p:sp>
        <p:nvSpPr>
          <p:cNvPr id="12" name="Text 9"/>
          <p:cNvSpPr/>
          <p:nvPr/>
        </p:nvSpPr>
        <p:spPr>
          <a:xfrm>
            <a:off x="6903839" y="6396990"/>
            <a:ext cx="693277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o‘rganilgan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bilimlar real hayot muammolari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bilan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bog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‘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lanadi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,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bu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o‘quvchilarning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motivatsiyasini </a:t>
            </a:r>
            <a:r>
              <a:rPr lang="en-US" sz="28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oshiradi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6266F406-1780-4D9C-A99C-9CD004B09F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E332075-E2CB-4AD9-9536-5CB19617E7D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CB80DB5-ECEA-41F3-9CE8-78051A2AA8C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7628" y="1071325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5000" b="1" dirty="0">
                <a:latin typeface="Arial Narrow" panose="020B0606020202030204" pitchFamily="34" charset="0"/>
              </a:rPr>
              <a:t>Muammoga asoslangan </a:t>
            </a:r>
            <a:endParaRPr lang="uz-Latn-UZ" sz="5000" b="1" dirty="0">
              <a:latin typeface="Arial Narrow" panose="020B0606020202030204" pitchFamily="34" charset="0"/>
            </a:endParaRPr>
          </a:p>
          <a:p>
            <a:pPr algn="ctr">
              <a:lnSpc>
                <a:spcPts val="5550"/>
              </a:lnSpc>
            </a:pPr>
            <a:r>
              <a:rPr lang="en-US" sz="5000" b="1" dirty="0">
                <a:latin typeface="Arial Narrow" panose="020B0606020202030204" pitchFamily="34" charset="0"/>
              </a:rPr>
              <a:t>ta’lim </a:t>
            </a:r>
            <a:r>
              <a:rPr lang="en-US" sz="5000" b="1" dirty="0" err="1">
                <a:latin typeface="Arial Narrow" panose="020B0606020202030204" pitchFamily="34" charset="0"/>
              </a:rPr>
              <a:t>xususiyatlari</a:t>
            </a:r>
            <a:endParaRPr lang="en-US" sz="5000" b="1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417790" y="2624972"/>
            <a:ext cx="3211235" cy="2395657"/>
          </a:xfrm>
          <a:prstGeom prst="roundRect">
            <a:avLst>
              <a:gd name="adj" fmla="val 1420"/>
            </a:avLst>
          </a:prstGeom>
          <a:solidFill>
            <a:srgbClr val="EDEBE3"/>
          </a:solidFill>
          <a:ln/>
        </p:spPr>
      </p:sp>
      <p:sp>
        <p:nvSpPr>
          <p:cNvPr id="5" name="Text 2"/>
          <p:cNvSpPr/>
          <p:nvPr/>
        </p:nvSpPr>
        <p:spPr>
          <a:xfrm>
            <a:off x="919004" y="285178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Ochiqlik</a:t>
            </a:r>
            <a:endParaRPr lang="en-US" sz="3200" b="1" dirty="0">
              <a:solidFill>
                <a:srgbClr val="161613"/>
              </a:solidFill>
              <a:latin typeface="Arial Narrow" panose="020B0606020202030204" pitchFamily="34" charset="0"/>
              <a:ea typeface="DM Sans Medium" pitchFamily="34" charset="-122"/>
            </a:endParaRPr>
          </a:p>
        </p:txBody>
      </p:sp>
      <p:sp>
        <p:nvSpPr>
          <p:cNvPr id="6" name="Text 3"/>
          <p:cNvSpPr/>
          <p:nvPr/>
        </p:nvSpPr>
        <p:spPr>
          <a:xfrm>
            <a:off x="543005" y="3260209"/>
            <a:ext cx="283523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Turli xil yechimlarni topishga imkon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beradi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sp>
        <p:nvSpPr>
          <p:cNvPr id="7" name="Shape 4"/>
          <p:cNvSpPr/>
          <p:nvPr/>
        </p:nvSpPr>
        <p:spPr>
          <a:xfrm>
            <a:off x="3855838" y="2612652"/>
            <a:ext cx="3664863" cy="2395657"/>
          </a:xfrm>
          <a:prstGeom prst="roundRect">
            <a:avLst>
              <a:gd name="adj" fmla="val 1420"/>
            </a:avLst>
          </a:prstGeom>
          <a:solidFill>
            <a:srgbClr val="EDEBE3"/>
          </a:solidFill>
          <a:ln/>
        </p:spPr>
      </p:sp>
      <p:sp>
        <p:nvSpPr>
          <p:cNvPr id="8" name="Text 5"/>
          <p:cNvSpPr/>
          <p:nvPr/>
        </p:nvSpPr>
        <p:spPr>
          <a:xfrm>
            <a:off x="4547977" y="280273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Ijodkorlik</a:t>
            </a:r>
            <a:endParaRPr lang="en-US" sz="3200" b="1" dirty="0">
              <a:solidFill>
                <a:srgbClr val="161613"/>
              </a:solidFill>
              <a:latin typeface="Arial Narrow" panose="020B0606020202030204" pitchFamily="34" charset="0"/>
              <a:ea typeface="DM Sans Medium" pitchFamily="34" charset="-122"/>
            </a:endParaRPr>
          </a:p>
        </p:txBody>
      </p:sp>
      <p:sp>
        <p:nvSpPr>
          <p:cNvPr id="9" name="Text 6"/>
          <p:cNvSpPr/>
          <p:nvPr/>
        </p:nvSpPr>
        <p:spPr>
          <a:xfrm>
            <a:off x="4019815" y="3194899"/>
            <a:ext cx="3336908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o‘quvchilarning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ijodiy fikrlash va muammolarni yangi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nuqtai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nazardan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ko‘rish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qobiliyatini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rivojlantiradi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sp>
        <p:nvSpPr>
          <p:cNvPr id="10" name="Shape 7"/>
          <p:cNvSpPr/>
          <p:nvPr/>
        </p:nvSpPr>
        <p:spPr>
          <a:xfrm>
            <a:off x="417790" y="5106420"/>
            <a:ext cx="7102911" cy="1669852"/>
          </a:xfrm>
          <a:prstGeom prst="roundRect">
            <a:avLst>
              <a:gd name="adj" fmla="val 2038"/>
            </a:avLst>
          </a:prstGeom>
          <a:solidFill>
            <a:srgbClr val="EDEBE3"/>
          </a:solidFill>
          <a:ln/>
        </p:spPr>
      </p:sp>
      <p:sp>
        <p:nvSpPr>
          <p:cNvPr id="11" name="Text 8"/>
          <p:cNvSpPr/>
          <p:nvPr/>
        </p:nvSpPr>
        <p:spPr>
          <a:xfrm>
            <a:off x="2336621" y="525383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50"/>
              </a:lnSpc>
            </a:pP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Hamkorlik</a:t>
            </a:r>
            <a:endParaRPr lang="en-US" sz="3200" b="1" dirty="0">
              <a:solidFill>
                <a:srgbClr val="161613"/>
              </a:solidFill>
              <a:latin typeface="Arial Narrow" panose="020B0606020202030204" pitchFamily="34" charset="0"/>
              <a:ea typeface="DM Sans Medium" pitchFamily="34" charset="-122"/>
            </a:endParaRPr>
          </a:p>
        </p:txBody>
      </p:sp>
      <p:sp>
        <p:nvSpPr>
          <p:cNvPr id="12" name="Text 9"/>
          <p:cNvSpPr/>
          <p:nvPr/>
        </p:nvSpPr>
        <p:spPr>
          <a:xfrm>
            <a:off x="659744" y="5683458"/>
            <a:ext cx="669697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o‘quvchilar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o‘zaro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hamkorlik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qiladi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,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guruhda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ishlashni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o‘rganadi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va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muammolarni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birgalikda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hal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qiladi</a:t>
            </a:r>
            <a:r>
              <a:rPr lang="en-US" sz="28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sp>
        <p:nvSpPr>
          <p:cNvPr id="13" name="Text 0">
            <a:extLst>
              <a:ext uri="{FF2B5EF4-FFF2-40B4-BE49-F238E27FC236}">
                <a16:creationId xmlns:a16="http://schemas.microsoft.com/office/drawing/2014/main" id="{E04DE7B0-2F7B-435B-84CA-AF01A0D5F025}"/>
              </a:ext>
            </a:extLst>
          </p:cNvPr>
          <p:cNvSpPr/>
          <p:nvPr/>
        </p:nvSpPr>
        <p:spPr>
          <a:xfrm>
            <a:off x="7199729" y="1090975"/>
            <a:ext cx="7658100" cy="13265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ctr">
              <a:lnSpc>
                <a:spcPts val="5550"/>
              </a:lnSpc>
              <a:buNone/>
            </a:pPr>
            <a:r>
              <a:rPr lang="en-US" sz="5000" b="1" dirty="0">
                <a:latin typeface="Arial Narrow" panose="020B0606020202030204" pitchFamily="34" charset="0"/>
              </a:rPr>
              <a:t>Muammoga asoslangan </a:t>
            </a:r>
            <a:r>
              <a:rPr lang="en-US" sz="5000" b="1" dirty="0" err="1">
                <a:latin typeface="Arial Narrow" panose="020B0606020202030204" pitchFamily="34" charset="0"/>
              </a:rPr>
              <a:t>ta’limning</a:t>
            </a:r>
            <a:r>
              <a:rPr lang="en-US" sz="5000" b="1" dirty="0">
                <a:latin typeface="Arial Narrow" panose="020B0606020202030204" pitchFamily="34" charset="0"/>
              </a:rPr>
              <a:t> </a:t>
            </a:r>
            <a:r>
              <a:rPr lang="en-US" sz="5000" b="1" dirty="0" err="1">
                <a:latin typeface="Arial Narrow" panose="020B0606020202030204" pitchFamily="34" charset="0"/>
              </a:rPr>
              <a:t>afzalliklari</a:t>
            </a:r>
            <a:endParaRPr lang="en-US" sz="5000" b="1" dirty="0">
              <a:latin typeface="Arial Narrow" panose="020B0606020202030204" pitchFamily="34" charset="0"/>
            </a:endParaRPr>
          </a:p>
        </p:txBody>
      </p:sp>
      <p:pic>
        <p:nvPicPr>
          <p:cNvPr id="14" name="Image 1" descr="preencoded.png">
            <a:extLst>
              <a:ext uri="{FF2B5EF4-FFF2-40B4-BE49-F238E27FC236}">
                <a16:creationId xmlns:a16="http://schemas.microsoft.com/office/drawing/2014/main" id="{7CC5C831-5F0E-41B8-91D4-1BAB2367BD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4689" y="2616902"/>
            <a:ext cx="530662" cy="530662"/>
          </a:xfrm>
          <a:prstGeom prst="rect">
            <a:avLst/>
          </a:prstGeom>
        </p:spPr>
      </p:pic>
      <p:sp>
        <p:nvSpPr>
          <p:cNvPr id="15" name="Text 1">
            <a:extLst>
              <a:ext uri="{FF2B5EF4-FFF2-40B4-BE49-F238E27FC236}">
                <a16:creationId xmlns:a16="http://schemas.microsoft.com/office/drawing/2014/main" id="{7581E498-E0F7-4CCD-B30C-E3670BA4DD8A}"/>
              </a:ext>
            </a:extLst>
          </p:cNvPr>
          <p:cNvSpPr/>
          <p:nvPr/>
        </p:nvSpPr>
        <p:spPr>
          <a:xfrm>
            <a:off x="8216165" y="2669565"/>
            <a:ext cx="2653427" cy="331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</a:rPr>
              <a:t>Motivatsiya</a:t>
            </a:r>
            <a:endParaRPr lang="en-US" sz="3200" b="1" dirty="0">
              <a:solidFill>
                <a:srgbClr val="161613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Text 2">
            <a:extLst>
              <a:ext uri="{FF2B5EF4-FFF2-40B4-BE49-F238E27FC236}">
                <a16:creationId xmlns:a16="http://schemas.microsoft.com/office/drawing/2014/main" id="{C55BD63F-F898-4643-A60D-17E8DE724499}"/>
              </a:ext>
            </a:extLst>
          </p:cNvPr>
          <p:cNvSpPr/>
          <p:nvPr/>
        </p:nvSpPr>
        <p:spPr>
          <a:xfrm>
            <a:off x="7769747" y="3260209"/>
            <a:ext cx="2880813" cy="10186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Real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dunyo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muammolari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o‘quvchilarni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jalb qiladi va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ularning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ta’limga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bo‘lgan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qiziqishini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oshiradi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pic>
        <p:nvPicPr>
          <p:cNvPr id="17" name="Image 2" descr="preencoded.png">
            <a:extLst>
              <a:ext uri="{FF2B5EF4-FFF2-40B4-BE49-F238E27FC236}">
                <a16:creationId xmlns:a16="http://schemas.microsoft.com/office/drawing/2014/main" id="{8600326F-8D6C-4D7C-9416-F25F14DCC0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96978" y="2612652"/>
            <a:ext cx="530662" cy="530662"/>
          </a:xfrm>
          <a:prstGeom prst="rect">
            <a:avLst/>
          </a:prstGeom>
        </p:spPr>
      </p:pic>
      <p:sp>
        <p:nvSpPr>
          <p:cNvPr id="18" name="Text 3">
            <a:extLst>
              <a:ext uri="{FF2B5EF4-FFF2-40B4-BE49-F238E27FC236}">
                <a16:creationId xmlns:a16="http://schemas.microsoft.com/office/drawing/2014/main" id="{FDF01C28-0649-4AF8-A245-9DF2B90C1E92}"/>
              </a:ext>
            </a:extLst>
          </p:cNvPr>
          <p:cNvSpPr/>
          <p:nvPr/>
        </p:nvSpPr>
        <p:spPr>
          <a:xfrm>
            <a:off x="11792442" y="2712129"/>
            <a:ext cx="2653427" cy="331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</a:rPr>
              <a:t>Fikrlash</a:t>
            </a:r>
            <a:endParaRPr lang="en-US" sz="3200" b="1" dirty="0">
              <a:solidFill>
                <a:srgbClr val="161613"/>
              </a:solidFill>
              <a:latin typeface="Arial Narrow" panose="020B0606020202030204" pitchFamily="34" charset="0"/>
            </a:endParaRPr>
          </a:p>
        </p:txBody>
      </p:sp>
      <p:sp>
        <p:nvSpPr>
          <p:cNvPr id="19" name="Text 4">
            <a:extLst>
              <a:ext uri="{FF2B5EF4-FFF2-40B4-BE49-F238E27FC236}">
                <a16:creationId xmlns:a16="http://schemas.microsoft.com/office/drawing/2014/main" id="{DC48FBFC-44FD-4815-93E8-8FB288DE54B0}"/>
              </a:ext>
            </a:extLst>
          </p:cNvPr>
          <p:cNvSpPr/>
          <p:nvPr/>
        </p:nvSpPr>
        <p:spPr>
          <a:xfrm>
            <a:off x="11260070" y="3204080"/>
            <a:ext cx="3088108" cy="10186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o‘quvchilarning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tanqidiy fikrlash, muammolarni hal qilish va ijodiy fikrlash qobiliyatlarini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rivojlantiradi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pic>
        <p:nvPicPr>
          <p:cNvPr id="20" name="Image 3" descr="preencoded.png">
            <a:extLst>
              <a:ext uri="{FF2B5EF4-FFF2-40B4-BE49-F238E27FC236}">
                <a16:creationId xmlns:a16="http://schemas.microsoft.com/office/drawing/2014/main" id="{EBF145E7-13F7-4DDA-AA50-043BC466B7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19898" y="5009578"/>
            <a:ext cx="530662" cy="530662"/>
          </a:xfrm>
          <a:prstGeom prst="rect">
            <a:avLst/>
          </a:prstGeom>
        </p:spPr>
      </p:pic>
      <p:sp>
        <p:nvSpPr>
          <p:cNvPr id="21" name="Text 5">
            <a:extLst>
              <a:ext uri="{FF2B5EF4-FFF2-40B4-BE49-F238E27FC236}">
                <a16:creationId xmlns:a16="http://schemas.microsoft.com/office/drawing/2014/main" id="{D9B6A5B8-E028-4FEE-8BD2-35446B41F7AE}"/>
              </a:ext>
            </a:extLst>
          </p:cNvPr>
          <p:cNvSpPr/>
          <p:nvPr/>
        </p:nvSpPr>
        <p:spPr>
          <a:xfrm>
            <a:off x="10869592" y="5099296"/>
            <a:ext cx="2653427" cy="331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</a:rPr>
              <a:t>Hamkorlik</a:t>
            </a:r>
            <a:endParaRPr lang="en-US" sz="3200" b="1" dirty="0">
              <a:solidFill>
                <a:srgbClr val="161613"/>
              </a:solidFill>
              <a:latin typeface="Arial Narrow" panose="020B0606020202030204" pitchFamily="34" charset="0"/>
            </a:endParaRPr>
          </a:p>
        </p:txBody>
      </p:sp>
      <p:sp>
        <p:nvSpPr>
          <p:cNvPr id="22" name="Text 6">
            <a:extLst>
              <a:ext uri="{FF2B5EF4-FFF2-40B4-BE49-F238E27FC236}">
                <a16:creationId xmlns:a16="http://schemas.microsoft.com/office/drawing/2014/main" id="{C56A795C-766A-4160-BD54-B11E46AE3EF1}"/>
              </a:ext>
            </a:extLst>
          </p:cNvPr>
          <p:cNvSpPr/>
          <p:nvPr/>
        </p:nvSpPr>
        <p:spPr>
          <a:xfrm>
            <a:off x="9827201" y="5630756"/>
            <a:ext cx="3669863" cy="10186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o‘quvchilar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o‘zaro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hamkorlik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qilishni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o‘rganadi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va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guruhda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ishlash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ko‘nikmalarini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oshiradi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pic>
        <p:nvPicPr>
          <p:cNvPr id="23" name="Graphic 2">
            <a:extLst>
              <a:ext uri="{FF2B5EF4-FFF2-40B4-BE49-F238E27FC236}">
                <a16:creationId xmlns:a16="http://schemas.microsoft.com/office/drawing/2014/main" id="{C0FF34DD-78B1-464C-A4CE-FB60CAE83F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611C7881-A10B-407C-AE4E-638129D3AB2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559CEAD3-3FA9-405B-A595-F56A62CD2F5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87956" y="3433882"/>
            <a:ext cx="13054489" cy="14073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5000" b="1" dirty="0">
                <a:latin typeface="Arial Narrow" panose="020B0606020202030204" pitchFamily="34" charset="0"/>
              </a:rPr>
              <a:t>Muammoga asoslangan </a:t>
            </a:r>
            <a:r>
              <a:rPr lang="en-US" sz="5000" b="1" dirty="0" err="1">
                <a:latin typeface="Arial Narrow" panose="020B0606020202030204" pitchFamily="34" charset="0"/>
              </a:rPr>
              <a:t>ta’limda</a:t>
            </a:r>
            <a:r>
              <a:rPr lang="en-US" sz="5000" b="1" dirty="0">
                <a:latin typeface="Arial Narrow" panose="020B0606020202030204" pitchFamily="34" charset="0"/>
              </a:rPr>
              <a:t> </a:t>
            </a:r>
            <a:r>
              <a:rPr lang="en-US" sz="5000" b="1" dirty="0" err="1">
                <a:latin typeface="Arial Narrow" panose="020B0606020202030204" pitchFamily="34" charset="0"/>
              </a:rPr>
              <a:t>o‘qituvchining</a:t>
            </a:r>
            <a:r>
              <a:rPr lang="en-US" sz="5000" b="1" dirty="0">
                <a:latin typeface="Arial Narrow" panose="020B0606020202030204" pitchFamily="34" charset="0"/>
              </a:rPr>
              <a:t> </a:t>
            </a:r>
            <a:r>
              <a:rPr lang="en-US" sz="5000" b="1" dirty="0" err="1">
                <a:latin typeface="Arial Narrow" panose="020B0606020202030204" pitchFamily="34" charset="0"/>
              </a:rPr>
              <a:t>roli</a:t>
            </a:r>
            <a:endParaRPr lang="en-US" sz="5000" b="1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87956" y="5516523"/>
            <a:ext cx="13054489" cy="30480"/>
          </a:xfrm>
          <a:prstGeom prst="roundRect">
            <a:avLst>
              <a:gd name="adj" fmla="val 110807"/>
            </a:avLst>
          </a:prstGeom>
          <a:solidFill>
            <a:srgbClr val="D3D1C9"/>
          </a:solidFill>
          <a:ln/>
        </p:spPr>
      </p:sp>
      <p:sp>
        <p:nvSpPr>
          <p:cNvPr id="5" name="Shape 2"/>
          <p:cNvSpPr/>
          <p:nvPr/>
        </p:nvSpPr>
        <p:spPr>
          <a:xfrm>
            <a:off x="2873335" y="5516523"/>
            <a:ext cx="30480" cy="787956"/>
          </a:xfrm>
          <a:prstGeom prst="roundRect">
            <a:avLst>
              <a:gd name="adj" fmla="val 110807"/>
            </a:avLst>
          </a:prstGeom>
          <a:solidFill>
            <a:srgbClr val="D3D1C9"/>
          </a:solidFill>
          <a:ln/>
        </p:spPr>
      </p:sp>
      <p:sp>
        <p:nvSpPr>
          <p:cNvPr id="6" name="Shape 3"/>
          <p:cNvSpPr/>
          <p:nvPr/>
        </p:nvSpPr>
        <p:spPr>
          <a:xfrm>
            <a:off x="2635329" y="5263277"/>
            <a:ext cx="506492" cy="506492"/>
          </a:xfrm>
          <a:prstGeom prst="roundRect">
            <a:avLst>
              <a:gd name="adj" fmla="val 6668"/>
            </a:avLst>
          </a:prstGeom>
          <a:solidFill>
            <a:srgbClr val="EDEBE3"/>
          </a:solidFill>
          <a:ln/>
        </p:spPr>
      </p:sp>
      <p:sp>
        <p:nvSpPr>
          <p:cNvPr id="7" name="Text 4"/>
          <p:cNvSpPr/>
          <p:nvPr/>
        </p:nvSpPr>
        <p:spPr>
          <a:xfrm>
            <a:off x="2833092" y="5347573"/>
            <a:ext cx="110847" cy="337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161613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1013103" y="6529626"/>
            <a:ext cx="3751064" cy="10804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o‘quvchilarga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muammolarni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taqdim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etish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va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ularni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hal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qilishda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yo‘l-yo‘riq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berish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sp>
        <p:nvSpPr>
          <p:cNvPr id="9" name="Shape 6"/>
          <p:cNvSpPr/>
          <p:nvPr/>
        </p:nvSpPr>
        <p:spPr>
          <a:xfrm>
            <a:off x="7299841" y="5516523"/>
            <a:ext cx="30480" cy="787956"/>
          </a:xfrm>
          <a:prstGeom prst="roundRect">
            <a:avLst>
              <a:gd name="adj" fmla="val 110807"/>
            </a:avLst>
          </a:prstGeom>
          <a:solidFill>
            <a:srgbClr val="D3D1C9"/>
          </a:solidFill>
          <a:ln/>
        </p:spPr>
      </p:sp>
      <p:sp>
        <p:nvSpPr>
          <p:cNvPr id="10" name="Shape 7"/>
          <p:cNvSpPr/>
          <p:nvPr/>
        </p:nvSpPr>
        <p:spPr>
          <a:xfrm>
            <a:off x="7061835" y="5263277"/>
            <a:ext cx="506492" cy="506492"/>
          </a:xfrm>
          <a:prstGeom prst="roundRect">
            <a:avLst>
              <a:gd name="adj" fmla="val 6668"/>
            </a:avLst>
          </a:prstGeom>
          <a:solidFill>
            <a:srgbClr val="EDEBE3"/>
          </a:solidFill>
          <a:ln/>
        </p:spPr>
      </p:sp>
      <p:sp>
        <p:nvSpPr>
          <p:cNvPr id="11" name="Text 8"/>
          <p:cNvSpPr/>
          <p:nvPr/>
        </p:nvSpPr>
        <p:spPr>
          <a:xfrm>
            <a:off x="7217569" y="5347573"/>
            <a:ext cx="194905" cy="337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161613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2</a:t>
            </a:r>
            <a:endParaRPr lang="en-US" sz="2650" dirty="0"/>
          </a:p>
        </p:txBody>
      </p:sp>
      <p:sp>
        <p:nvSpPr>
          <p:cNvPr id="12" name="Text 9"/>
          <p:cNvSpPr/>
          <p:nvPr/>
        </p:nvSpPr>
        <p:spPr>
          <a:xfrm>
            <a:off x="5439608" y="6529626"/>
            <a:ext cx="3751064" cy="10804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00"/>
              </a:lnSpc>
            </a:pP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o‘quvchilarning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tadqiqotlarini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nazorat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qilish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va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ularga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kerakli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resurslarni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taqdim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etish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sp>
        <p:nvSpPr>
          <p:cNvPr id="13" name="Shape 10"/>
          <p:cNvSpPr/>
          <p:nvPr/>
        </p:nvSpPr>
        <p:spPr>
          <a:xfrm>
            <a:off x="11726347" y="5516523"/>
            <a:ext cx="30480" cy="787956"/>
          </a:xfrm>
          <a:prstGeom prst="roundRect">
            <a:avLst>
              <a:gd name="adj" fmla="val 110807"/>
            </a:avLst>
          </a:prstGeom>
          <a:solidFill>
            <a:srgbClr val="D3D1C9"/>
          </a:solidFill>
          <a:ln/>
        </p:spPr>
      </p:sp>
      <p:sp>
        <p:nvSpPr>
          <p:cNvPr id="14" name="Shape 11"/>
          <p:cNvSpPr/>
          <p:nvPr/>
        </p:nvSpPr>
        <p:spPr>
          <a:xfrm>
            <a:off x="11488341" y="5263277"/>
            <a:ext cx="506492" cy="506492"/>
          </a:xfrm>
          <a:prstGeom prst="roundRect">
            <a:avLst>
              <a:gd name="adj" fmla="val 6668"/>
            </a:avLst>
          </a:prstGeom>
          <a:solidFill>
            <a:srgbClr val="EDEBE3"/>
          </a:solidFill>
          <a:ln/>
        </p:spPr>
      </p:sp>
      <p:sp>
        <p:nvSpPr>
          <p:cNvPr id="15" name="Text 12"/>
          <p:cNvSpPr/>
          <p:nvPr/>
        </p:nvSpPr>
        <p:spPr>
          <a:xfrm>
            <a:off x="11641217" y="5347573"/>
            <a:ext cx="200620" cy="337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161613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3</a:t>
            </a:r>
            <a:endParaRPr lang="en-US" sz="2650" dirty="0"/>
          </a:p>
        </p:txBody>
      </p:sp>
      <p:sp>
        <p:nvSpPr>
          <p:cNvPr id="16" name="Text 13"/>
          <p:cNvSpPr/>
          <p:nvPr/>
        </p:nvSpPr>
        <p:spPr>
          <a:xfrm>
            <a:off x="9866114" y="6529626"/>
            <a:ext cx="3751064" cy="10804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ctr">
              <a:lnSpc>
                <a:spcPts val="2800"/>
              </a:lnSpc>
              <a:buNone/>
            </a:pP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o‘quvchilarning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yechimlarini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baholash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va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ularga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muvaffaqiyatli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bo‘lishga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yordam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berish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4DC7CF46-CDF7-4535-870C-CCAC94409B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4069A372-CA57-45E9-BE28-31D0DB97FF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423D174-32B1-449A-BC91-1DD8DD6D708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9000" y="447080"/>
            <a:ext cx="8755856" cy="5080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000"/>
              </a:lnSpc>
              <a:buNone/>
            </a:pPr>
            <a:r>
              <a:rPr lang="en-US" sz="5000" b="1" dirty="0">
                <a:latin typeface="Arial Narrow" panose="020B0606020202030204" pitchFamily="34" charset="0"/>
              </a:rPr>
              <a:t>Muammoga asoslangan </a:t>
            </a:r>
            <a:r>
              <a:rPr lang="en-US" sz="5000" b="1" dirty="0" err="1">
                <a:latin typeface="Arial Narrow" panose="020B0606020202030204" pitchFamily="34" charset="0"/>
              </a:rPr>
              <a:t>ta’limning</a:t>
            </a:r>
            <a:r>
              <a:rPr lang="en-US" sz="5000" b="1" dirty="0">
                <a:latin typeface="Arial Narrow" panose="020B0606020202030204" pitchFamily="34" charset="0"/>
              </a:rPr>
              <a:t> </a:t>
            </a:r>
            <a:r>
              <a:rPr lang="en-US" sz="5000" b="1" dirty="0" err="1">
                <a:latin typeface="Arial Narrow" panose="020B0606020202030204" pitchFamily="34" charset="0"/>
              </a:rPr>
              <a:t>bosqichlari</a:t>
            </a:r>
            <a:endParaRPr lang="en-US" sz="5000" b="1" dirty="0">
              <a:latin typeface="Arial Narrow" panose="020B0606020202030204" pitchFamily="34" charset="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000" y="1280279"/>
            <a:ext cx="812959" cy="130075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625798" y="1442799"/>
            <a:ext cx="12435602" cy="2601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o‘quvchilarga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real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dunyo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muammosi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taqdim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etiladi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.</a:t>
            </a:r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000" y="2581037"/>
            <a:ext cx="812959" cy="1300758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625798" y="2450961"/>
            <a:ext cx="12435602" cy="2601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o‘quvchilar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muammoni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tahlil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qiladi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va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hal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qilish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uchun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kerakli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endParaRPr lang="uz-Latn-UZ" sz="3200" b="1" dirty="0">
              <a:solidFill>
                <a:srgbClr val="161613"/>
              </a:solidFill>
              <a:latin typeface="Arial Narrow" panose="020B0606020202030204" pitchFamily="34" charset="0"/>
              <a:ea typeface="DM Sans Medium" pitchFamily="34" charset="-122"/>
            </a:endParaRPr>
          </a:p>
          <a:p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ma’lumotlarni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aniqlaydi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.</a:t>
            </a: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000" y="3881795"/>
            <a:ext cx="812959" cy="130075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546776" y="4206835"/>
            <a:ext cx="12435602" cy="2601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o‘quvchilar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tadqiqotlar olib boradi,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ma’lumotlarni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to‘playdi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va tahlil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qiladi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.</a:t>
            </a:r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9000" y="5182553"/>
            <a:ext cx="812959" cy="1300758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1535685" y="5653471"/>
            <a:ext cx="12435602" cy="2601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o‘quvchilar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o‘zlarining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yechimlarini taqdim etadi va ularni muhokama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qiladi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.</a:t>
            </a:r>
          </a:p>
        </p:txBody>
      </p:sp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9000" y="6483310"/>
            <a:ext cx="812959" cy="1300758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1625798" y="6645831"/>
            <a:ext cx="12435602" cy="2601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o‘qituvchi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o‘quvchilarning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yechimlarini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bahollaydi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va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ularga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fikr-mulohazalar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 </a:t>
            </a:r>
            <a:endParaRPr lang="uz-Latn-UZ" sz="3200" b="1" dirty="0">
              <a:solidFill>
                <a:srgbClr val="161613"/>
              </a:solidFill>
              <a:latin typeface="Arial Narrow" panose="020B0606020202030204" pitchFamily="34" charset="0"/>
              <a:ea typeface="DM Sans Medium" pitchFamily="34" charset="-122"/>
            </a:endParaRPr>
          </a:p>
          <a:p>
            <a:pPr marL="0" indent="0" algn="l">
              <a:buNone/>
            </a:pP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beradi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539960"/>
            <a:ext cx="885015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ctr">
              <a:lnSpc>
                <a:spcPts val="5550"/>
              </a:lnSpc>
              <a:buNone/>
            </a:pPr>
            <a:r>
              <a:rPr lang="en-US" sz="5000" b="1" dirty="0" err="1">
                <a:latin typeface="Arial Narrow" panose="020B0606020202030204" pitchFamily="34" charset="0"/>
              </a:rPr>
              <a:t>Barrovs</a:t>
            </a:r>
            <a:r>
              <a:rPr lang="en-US" sz="5000" b="1" dirty="0">
                <a:latin typeface="Arial Narrow" panose="020B0606020202030204" pitchFamily="34" charset="0"/>
              </a:rPr>
              <a:t> </a:t>
            </a:r>
            <a:r>
              <a:rPr lang="en-US" sz="5000" b="1" dirty="0" err="1">
                <a:latin typeface="Arial Narrow" panose="020B0606020202030204" pitchFamily="34" charset="0"/>
              </a:rPr>
              <a:t>taksonomiyasining</a:t>
            </a:r>
            <a:r>
              <a:rPr lang="en-US" sz="5000" b="1" dirty="0">
                <a:latin typeface="Arial Narrow" panose="020B0606020202030204" pitchFamily="34" charset="0"/>
              </a:rPr>
              <a:t> </a:t>
            </a:r>
            <a:r>
              <a:rPr lang="en-US" sz="5000" b="1" dirty="0" err="1">
                <a:latin typeface="Arial Narrow" panose="020B0606020202030204" pitchFamily="34" charset="0"/>
              </a:rPr>
              <a:t>maqsadi</a:t>
            </a:r>
            <a:endParaRPr lang="en-US" sz="5000" b="1" dirty="0">
              <a:latin typeface="Arial Narrow" panose="020B060602020203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793790" y="3815715"/>
            <a:ext cx="325826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</a:rPr>
              <a:t>ta’lim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</a:rPr>
              <a:t>usullarini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</a:rPr>
              <a:t>tasniflash</a:t>
            </a:r>
            <a:endParaRPr lang="en-US" sz="3200" b="1" dirty="0">
              <a:solidFill>
                <a:srgbClr val="161613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93790" y="4396859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Barrovsning taksonomiyasi turli xil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muammoli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ta’lim usullarini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ularning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</a:t>
            </a:r>
            <a:r>
              <a:rPr lang="uz-Latn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uvchi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larning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mustaqil fikrlash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darajasi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va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o‘qituvchining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roli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bo‘yicha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tasniflashga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qaratilgan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sp>
        <p:nvSpPr>
          <p:cNvPr id="5" name="Text 3"/>
          <p:cNvSpPr/>
          <p:nvPr/>
        </p:nvSpPr>
        <p:spPr>
          <a:xfrm>
            <a:off x="7599521" y="3815715"/>
            <a:ext cx="379702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</a:rPr>
              <a:t>ta’lim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</a:rPr>
              <a:t>samaradorligini</a:t>
            </a: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</a:rPr>
              <a:t> </a:t>
            </a:r>
            <a:r>
              <a:rPr lang="en-US" sz="3200" b="1" dirty="0" err="1">
                <a:solidFill>
                  <a:srgbClr val="161613"/>
                </a:solidFill>
                <a:latin typeface="Arial Narrow" panose="020B0606020202030204" pitchFamily="34" charset="0"/>
              </a:rPr>
              <a:t>oshirish</a:t>
            </a:r>
            <a:endParaRPr lang="en-US" sz="3200" b="1" dirty="0">
              <a:solidFill>
                <a:srgbClr val="161613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7599521" y="4396859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Ushbu taksonomiya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muammoli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ta’lim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usullarini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o‘quv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jarayonida qanday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qilib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chuqurroq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qo‘llash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mumkinligini aniqlashga yordam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beradi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617DA6EC-CA65-423A-AACD-9A67932A58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EF668CD-2BDD-4A6C-89F6-65CA105CCB4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8B41935-F4F8-4DD6-BAF9-1814B317DEE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774508"/>
            <a:ext cx="9799796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uz-Latn-UZ" sz="5000" b="1" dirty="0">
                <a:latin typeface="Arial Narrow" panose="020B0606020202030204" pitchFamily="34" charset="0"/>
              </a:rPr>
              <a:t>M</a:t>
            </a:r>
            <a:r>
              <a:rPr lang="en-US" sz="5000" b="1" dirty="0" err="1">
                <a:latin typeface="Arial Narrow" panose="020B0606020202030204" pitchFamily="34" charset="0"/>
              </a:rPr>
              <a:t>avjud</a:t>
            </a:r>
            <a:r>
              <a:rPr lang="en-US" sz="5000" b="1" dirty="0">
                <a:latin typeface="Arial Narrow" panose="020B0606020202030204" pitchFamily="34" charset="0"/>
              </a:rPr>
              <a:t> ta’lim </a:t>
            </a:r>
            <a:r>
              <a:rPr lang="en-US" sz="5000" b="1" dirty="0" err="1">
                <a:latin typeface="Arial Narrow" panose="020B0606020202030204" pitchFamily="34" charset="0"/>
              </a:rPr>
              <a:t>usullarining</a:t>
            </a:r>
            <a:r>
              <a:rPr lang="en-US" sz="5000" b="1" dirty="0">
                <a:latin typeface="Arial Narrow" panose="020B0606020202030204" pitchFamily="34" charset="0"/>
              </a:rPr>
              <a:t> </a:t>
            </a:r>
            <a:r>
              <a:rPr lang="en-US" sz="5000" b="1" dirty="0" err="1">
                <a:latin typeface="Arial Narrow" panose="020B0606020202030204" pitchFamily="34" charset="0"/>
              </a:rPr>
              <a:t>tahlili</a:t>
            </a:r>
            <a:endParaRPr lang="en-US" sz="5000" b="1" dirty="0">
              <a:latin typeface="Arial Narrow" panose="020B0606020202030204" pitchFamily="34" charset="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8348" y="2936915"/>
            <a:ext cx="2152055" cy="80795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001333" y="3201233"/>
            <a:ext cx="10608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5357217" y="3163729"/>
            <a:ext cx="100572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400" b="1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Ma’ruza</a:t>
            </a:r>
            <a:endParaRPr lang="en-US" sz="2400" b="1" dirty="0">
              <a:solidFill>
                <a:srgbClr val="161613"/>
              </a:solidFill>
              <a:latin typeface="Arial Narrow" panose="020B0606020202030204" pitchFamily="34" charset="0"/>
              <a:ea typeface="Inter" pitchFamily="34" charset="-122"/>
            </a:endParaRPr>
          </a:p>
        </p:txBody>
      </p:sp>
      <p:sp>
        <p:nvSpPr>
          <p:cNvPr id="6" name="Shape 3"/>
          <p:cNvSpPr/>
          <p:nvPr/>
        </p:nvSpPr>
        <p:spPr>
          <a:xfrm>
            <a:off x="5187077" y="3757970"/>
            <a:ext cx="8592860" cy="15240"/>
          </a:xfrm>
          <a:prstGeom prst="roundRect">
            <a:avLst>
              <a:gd name="adj" fmla="val 625116"/>
            </a:avLst>
          </a:prstGeom>
          <a:solidFill>
            <a:srgbClr val="D1C8C6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2381" y="3801547"/>
            <a:ext cx="4304109" cy="80795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982045" y="3978712"/>
            <a:ext cx="144542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2</a:t>
            </a:r>
            <a:endParaRPr lang="en-US" sz="2200" dirty="0"/>
          </a:p>
        </p:txBody>
      </p:sp>
      <p:sp>
        <p:nvSpPr>
          <p:cNvPr id="9" name="Text 5"/>
          <p:cNvSpPr/>
          <p:nvPr/>
        </p:nvSpPr>
        <p:spPr>
          <a:xfrm>
            <a:off x="6433304" y="4028361"/>
            <a:ext cx="260877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400" b="1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Amaliy</a:t>
            </a:r>
            <a:r>
              <a:rPr lang="en-US" sz="2400" b="1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b="1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mashg‘ulotlar</a:t>
            </a:r>
            <a:endParaRPr lang="en-US" sz="2400" b="1" dirty="0">
              <a:solidFill>
                <a:srgbClr val="161613"/>
              </a:solidFill>
              <a:latin typeface="Arial Narrow" panose="020B0606020202030204" pitchFamily="34" charset="0"/>
              <a:ea typeface="Inter" pitchFamily="34" charset="-122"/>
            </a:endParaRPr>
          </a:p>
        </p:txBody>
      </p:sp>
      <p:sp>
        <p:nvSpPr>
          <p:cNvPr id="10" name="Shape 6"/>
          <p:cNvSpPr/>
          <p:nvPr/>
        </p:nvSpPr>
        <p:spPr>
          <a:xfrm>
            <a:off x="6263164" y="4622602"/>
            <a:ext cx="7516773" cy="15240"/>
          </a:xfrm>
          <a:prstGeom prst="roundRect">
            <a:avLst>
              <a:gd name="adj" fmla="val 625116"/>
            </a:avLst>
          </a:prstGeom>
          <a:solidFill>
            <a:srgbClr val="D1C8C6"/>
          </a:solidFill>
          <a:ln/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294" y="4666178"/>
            <a:ext cx="6456164" cy="807958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3985022" y="4843343"/>
            <a:ext cx="138470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3</a:t>
            </a:r>
            <a:endParaRPr lang="en-US" sz="2200" dirty="0"/>
          </a:p>
        </p:txBody>
      </p:sp>
      <p:sp>
        <p:nvSpPr>
          <p:cNvPr id="13" name="Text 8"/>
          <p:cNvSpPr/>
          <p:nvPr/>
        </p:nvSpPr>
        <p:spPr>
          <a:xfrm>
            <a:off x="7509272" y="4892993"/>
            <a:ext cx="149268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2400" b="1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Mustaqil</a:t>
            </a:r>
            <a:r>
              <a:rPr lang="en-US" sz="2400" b="1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b="1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ish</a:t>
            </a:r>
            <a:endParaRPr lang="en-US" sz="2400" b="1" dirty="0">
              <a:solidFill>
                <a:srgbClr val="161613"/>
              </a:solidFill>
              <a:latin typeface="Arial Narrow" panose="020B0606020202030204" pitchFamily="34" charset="0"/>
              <a:ea typeface="Inter" pitchFamily="34" charset="-122"/>
            </a:endParaRPr>
          </a:p>
        </p:txBody>
      </p:sp>
      <p:sp>
        <p:nvSpPr>
          <p:cNvPr id="14" name="Text 9"/>
          <p:cNvSpPr/>
          <p:nvPr/>
        </p:nvSpPr>
        <p:spPr>
          <a:xfrm>
            <a:off x="793790" y="5729288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Barrovsning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taksonomiyasi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an</a:t>
            </a:r>
            <a:r>
              <a:rPr lang="en-US" sz="2400" b="1" dirty="0" err="1">
                <a:latin typeface="Arial Narrow" panose="020B0606020202030204" pitchFamily="34" charset="0"/>
              </a:rPr>
              <a:t>’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anaviy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ta’lim usullarini, masalan,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ma</a:t>
            </a:r>
            <a:r>
              <a:rPr lang="en-US" sz="2400" b="1" dirty="0" err="1">
                <a:latin typeface="Arial Narrow" panose="020B0606020202030204" pitchFamily="34" charset="0"/>
              </a:rPr>
              <a:t>’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ruza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,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amaliy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mashg‘ulotlar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va mustaqil ishni tahlil qilishdan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boshlanadi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pic>
        <p:nvPicPr>
          <p:cNvPr id="15" name="Graphic 2">
            <a:extLst>
              <a:ext uri="{FF2B5EF4-FFF2-40B4-BE49-F238E27FC236}">
                <a16:creationId xmlns:a16="http://schemas.microsoft.com/office/drawing/2014/main" id="{F9AA846F-541F-4752-9CDD-7E4283C198D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8FF9DB9A-7DE2-4112-92AE-C7981DDE7DE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B592A4F-70D1-4D5E-B28C-6BADC486BBA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774388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5400" b="1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</a:t>
            </a:r>
            <a:r>
              <a:rPr lang="uz-Latn-UZ" sz="5400" b="1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uvchi</a:t>
            </a:r>
            <a:r>
              <a:rPr lang="en-US" sz="5000" b="1" dirty="0" err="1">
                <a:latin typeface="Arial Narrow" panose="020B0606020202030204" pitchFamily="34" charset="0"/>
              </a:rPr>
              <a:t>larning</a:t>
            </a:r>
            <a:r>
              <a:rPr lang="en-US" sz="5000" b="1" dirty="0">
                <a:latin typeface="Arial Narrow" panose="020B0606020202030204" pitchFamily="34" charset="0"/>
              </a:rPr>
              <a:t> </a:t>
            </a:r>
            <a:r>
              <a:rPr lang="en-US" sz="5000" b="1" dirty="0" err="1">
                <a:latin typeface="Arial Narrow" panose="020B0606020202030204" pitchFamily="34" charset="0"/>
              </a:rPr>
              <a:t>mustaqil</a:t>
            </a:r>
            <a:r>
              <a:rPr lang="en-US" sz="5000" b="1" dirty="0">
                <a:latin typeface="Arial Narrow" panose="020B0606020202030204" pitchFamily="34" charset="0"/>
              </a:rPr>
              <a:t> </a:t>
            </a:r>
            <a:r>
              <a:rPr lang="en-US" sz="5000" b="1" dirty="0" err="1">
                <a:latin typeface="Arial Narrow" panose="020B0606020202030204" pitchFamily="34" charset="0"/>
              </a:rPr>
              <a:t>fikrlash</a:t>
            </a:r>
            <a:r>
              <a:rPr lang="en-US" sz="5000" b="1" dirty="0">
                <a:latin typeface="Arial Narrow" panose="020B0606020202030204" pitchFamily="34" charset="0"/>
              </a:rPr>
              <a:t> </a:t>
            </a:r>
            <a:r>
              <a:rPr lang="en-US" sz="5000" b="1" dirty="0" err="1">
                <a:latin typeface="Arial Narrow" panose="020B0606020202030204" pitchFamily="34" charset="0"/>
              </a:rPr>
              <a:t>darajasi</a:t>
            </a:r>
            <a:endParaRPr lang="en-US" sz="5000" b="1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93790" y="3787259"/>
            <a:ext cx="396835" cy="396835"/>
          </a:xfrm>
          <a:prstGeom prst="roundRect">
            <a:avLst>
              <a:gd name="adj" fmla="val 24007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417439" y="378725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2400" b="1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Fikrlash</a:t>
            </a:r>
            <a:r>
              <a:rPr lang="en-US" sz="2400" b="1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b="1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darajasi</a:t>
            </a:r>
            <a:endParaRPr lang="en-US" sz="2400" b="1" dirty="0">
              <a:solidFill>
                <a:srgbClr val="161613"/>
              </a:solidFill>
              <a:latin typeface="Arial Narrow" panose="020B0606020202030204" pitchFamily="34" charset="0"/>
              <a:ea typeface="Inter" pitchFamily="34" charset="-122"/>
            </a:endParaRPr>
          </a:p>
        </p:txBody>
      </p:sp>
      <p:sp>
        <p:nvSpPr>
          <p:cNvPr id="6" name="Text 3"/>
          <p:cNvSpPr/>
          <p:nvPr/>
        </p:nvSpPr>
        <p:spPr>
          <a:xfrm>
            <a:off x="793791" y="4277678"/>
            <a:ext cx="3664862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Barrovs taksonomiyasi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muammoli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ta’lim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usullarining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o‘quvchi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larning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fikrlash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darajasiga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qanday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ta</a:t>
            </a:r>
            <a:r>
              <a:rPr lang="en-US" sz="2400" b="1" dirty="0" err="1">
                <a:latin typeface="Arial Narrow" panose="020B0606020202030204" pitchFamily="34" charset="0"/>
              </a:rPr>
              <a:t>’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sir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qilishini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ko‘rsatadi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sp>
        <p:nvSpPr>
          <p:cNvPr id="7" name="Shape 4"/>
          <p:cNvSpPr/>
          <p:nvPr/>
        </p:nvSpPr>
        <p:spPr>
          <a:xfrm>
            <a:off x="4685467" y="3787259"/>
            <a:ext cx="396835" cy="396835"/>
          </a:xfrm>
          <a:prstGeom prst="roundRect">
            <a:avLst>
              <a:gd name="adj" fmla="val 24007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309116" y="378725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400" b="1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Mustaqil</a:t>
            </a:r>
            <a:r>
              <a:rPr lang="en-US" sz="2400" b="1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b="1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fikrlash</a:t>
            </a:r>
            <a:endParaRPr lang="en-US" sz="2400" b="1" dirty="0">
              <a:solidFill>
                <a:srgbClr val="161613"/>
              </a:solidFill>
              <a:latin typeface="Arial Narrow" panose="020B0606020202030204" pitchFamily="34" charset="0"/>
              <a:ea typeface="Inter" pitchFamily="34" charset="-122"/>
            </a:endParaRPr>
          </a:p>
        </p:txBody>
      </p:sp>
      <p:sp>
        <p:nvSpPr>
          <p:cNvPr id="9" name="Text 6"/>
          <p:cNvSpPr/>
          <p:nvPr/>
        </p:nvSpPr>
        <p:spPr>
          <a:xfrm>
            <a:off x="4831644" y="4277678"/>
            <a:ext cx="3996267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Taksonomiyaning yuqori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darajalari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</a:rPr>
              <a:t>o‘quvchi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larning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 mustaqil fikrlash va muammolarni hal qilish qobiliyatini rivojlantirishga </a:t>
            </a:r>
            <a:r>
              <a:rPr lang="en-US" sz="2400" dirty="0" err="1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qaratilgan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pic>
        <p:nvPicPr>
          <p:cNvPr id="10" name="Graphic 2">
            <a:extLst>
              <a:ext uri="{FF2B5EF4-FFF2-40B4-BE49-F238E27FC236}">
                <a16:creationId xmlns:a16="http://schemas.microsoft.com/office/drawing/2014/main" id="{FF43E987-ACE2-45C5-98C6-6D5BA6258A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BE349CE-8179-4CC5-9240-748458AD5FE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C86977F-091D-4DD9-8069-5B46C46D6B0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717834"/>
            <a:ext cx="702695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450" b="1" dirty="0" err="1">
                <a:latin typeface="Arial Narrow" panose="020B0606020202030204" pitchFamily="34" charset="0"/>
                <a:ea typeface="Crimson Pro Bold" pitchFamily="34" charset="-122"/>
                <a:cs typeface="Crimson Pro Bold" pitchFamily="34" charset="-120"/>
              </a:rPr>
              <a:t>o‘qituvchining</a:t>
            </a:r>
            <a:r>
              <a:rPr lang="en-US" sz="4450" b="1" dirty="0">
                <a:latin typeface="Arial Narrow" panose="020B0606020202030204" pitchFamily="34" charset="0"/>
                <a:ea typeface="Crimson Pro Bold" pitchFamily="34" charset="-122"/>
                <a:cs typeface="Crimson Pro Bold" pitchFamily="34" charset="-120"/>
              </a:rPr>
              <a:t> </a:t>
            </a:r>
            <a:r>
              <a:rPr lang="en-US" sz="4450" b="1" dirty="0" err="1">
                <a:latin typeface="Arial Narrow" panose="020B0606020202030204" pitchFamily="34" charset="0"/>
                <a:ea typeface="Crimson Pro Bold" pitchFamily="34" charset="-122"/>
                <a:cs typeface="Crimson Pro Bold" pitchFamily="34" charset="-120"/>
              </a:rPr>
              <a:t>roli</a:t>
            </a:r>
            <a:r>
              <a:rPr lang="en-US" sz="4450" b="1" dirty="0">
                <a:latin typeface="Arial Narrow" panose="020B0606020202030204" pitchFamily="34" charset="0"/>
                <a:ea typeface="Crimson Pro Bold" pitchFamily="34" charset="-122"/>
                <a:cs typeface="Crimson Pro Bold" pitchFamily="34" charset="-120"/>
              </a:rPr>
              <a:t> </a:t>
            </a:r>
            <a:r>
              <a:rPr lang="en-US" sz="4450" b="1" dirty="0" err="1">
                <a:latin typeface="Arial Narrow" panose="020B0606020202030204" pitchFamily="34" charset="0"/>
                <a:ea typeface="Crimson Pro Bold" pitchFamily="34" charset="-122"/>
                <a:cs typeface="Crimson Pro Bold" pitchFamily="34" charset="-120"/>
              </a:rPr>
              <a:t>va</a:t>
            </a:r>
            <a:r>
              <a:rPr lang="en-US" sz="4450" b="1" dirty="0">
                <a:latin typeface="Arial Narrow" panose="020B0606020202030204" pitchFamily="34" charset="0"/>
                <a:ea typeface="Crimson Pro Bold" pitchFamily="34" charset="-122"/>
                <a:cs typeface="Crimson Pro Bold" pitchFamily="34" charset="-120"/>
              </a:rPr>
              <a:t> </a:t>
            </a:r>
            <a:r>
              <a:rPr lang="en-US" sz="4450" b="1" dirty="0" err="1">
                <a:latin typeface="Arial Narrow" panose="020B0606020202030204" pitchFamily="34" charset="0"/>
                <a:ea typeface="Crimson Pro Bold" pitchFamily="34" charset="-122"/>
                <a:cs typeface="Crimson Pro Bold" pitchFamily="34" charset="-120"/>
              </a:rPr>
              <a:t>ta</a:t>
            </a:r>
            <a:r>
              <a:rPr lang="en-US" sz="4800" b="1" dirty="0" err="1">
                <a:latin typeface="Arial Narrow" panose="020B0606020202030204" pitchFamily="34" charset="0"/>
              </a:rPr>
              <a:t>’</a:t>
            </a:r>
            <a:r>
              <a:rPr lang="en-US" sz="4450" b="1" dirty="0" err="1">
                <a:latin typeface="Arial Narrow" panose="020B0606020202030204" pitchFamily="34" charset="0"/>
                <a:ea typeface="Crimson Pro Bold" pitchFamily="34" charset="-122"/>
                <a:cs typeface="Crimson Pro Bold" pitchFamily="34" charset="-120"/>
              </a:rPr>
              <a:t>siri</a:t>
            </a:r>
            <a:endParaRPr lang="en-US" sz="4450" dirty="0">
              <a:latin typeface="Arial Narrow" panose="020B0606020202030204" pitchFamily="34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793790" y="2880241"/>
            <a:ext cx="2173724" cy="807958"/>
          </a:xfrm>
          <a:prstGeom prst="roundRect">
            <a:avLst>
              <a:gd name="adj" fmla="val 11791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028224" y="3057406"/>
            <a:ext cx="10608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3194328" y="3107055"/>
            <a:ext cx="201072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b="1" dirty="0" err="1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  <a:cs typeface="Crimson Pro Bold" pitchFamily="34" charset="-120"/>
              </a:rPr>
              <a:t>Yo‘l</a:t>
            </a:r>
            <a:r>
              <a:rPr lang="en-US" sz="2800" b="1" dirty="0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  <a:cs typeface="Crimson Pro Bold" pitchFamily="34" charset="-120"/>
              </a:rPr>
              <a:t> </a:t>
            </a:r>
            <a:r>
              <a:rPr lang="en-US" sz="2800" b="1" dirty="0" err="1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  <a:cs typeface="Crimson Pro Bold" pitchFamily="34" charset="-120"/>
              </a:rPr>
              <a:t>ko‘rsatuvchi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3080861" y="3672959"/>
            <a:ext cx="10642402" cy="15240"/>
          </a:xfrm>
          <a:prstGeom prst="roundRect">
            <a:avLst>
              <a:gd name="adj" fmla="val 625116"/>
            </a:avLst>
          </a:prstGeom>
          <a:solidFill>
            <a:srgbClr val="D1C8C6"/>
          </a:solidFill>
          <a:ln/>
        </p:spPr>
      </p:sp>
      <p:sp>
        <p:nvSpPr>
          <p:cNvPr id="7" name="Shape 5"/>
          <p:cNvSpPr/>
          <p:nvPr/>
        </p:nvSpPr>
        <p:spPr>
          <a:xfrm>
            <a:off x="793790" y="3801547"/>
            <a:ext cx="4347567" cy="807958"/>
          </a:xfrm>
          <a:prstGeom prst="roundRect">
            <a:avLst>
              <a:gd name="adj" fmla="val 11791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028224" y="3978712"/>
            <a:ext cx="144542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2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368171" y="4028361"/>
            <a:ext cx="98381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800" b="1" dirty="0" err="1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Hamkor</a:t>
            </a:r>
            <a:endParaRPr lang="en-US" sz="2800" b="1" dirty="0">
              <a:solidFill>
                <a:srgbClr val="443728"/>
              </a:solidFill>
              <a:latin typeface="Arial Narrow" panose="020B0606020202030204" pitchFamily="34" charset="0"/>
              <a:ea typeface="Crimson Pro Bold" pitchFamily="34" charset="-122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5254704" y="4594265"/>
            <a:ext cx="8468558" cy="15240"/>
          </a:xfrm>
          <a:prstGeom prst="roundRect">
            <a:avLst>
              <a:gd name="adj" fmla="val 625116"/>
            </a:avLst>
          </a:prstGeom>
          <a:solidFill>
            <a:srgbClr val="D1C8C6"/>
          </a:solidFill>
          <a:ln/>
        </p:spPr>
      </p:sp>
      <p:sp>
        <p:nvSpPr>
          <p:cNvPr id="11" name="Shape 9"/>
          <p:cNvSpPr/>
          <p:nvPr/>
        </p:nvSpPr>
        <p:spPr>
          <a:xfrm>
            <a:off x="793790" y="4722852"/>
            <a:ext cx="6521410" cy="807958"/>
          </a:xfrm>
          <a:prstGeom prst="roundRect">
            <a:avLst>
              <a:gd name="adj" fmla="val 11791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028224" y="4900017"/>
            <a:ext cx="138470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3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7542014" y="4949666"/>
            <a:ext cx="149078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2800" b="1" dirty="0" err="1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Maslahatchi</a:t>
            </a:r>
            <a:endParaRPr lang="en-US" sz="2800" b="1" dirty="0">
              <a:solidFill>
                <a:srgbClr val="443728"/>
              </a:solidFill>
              <a:latin typeface="Arial Narrow" panose="020B0606020202030204" pitchFamily="34" charset="0"/>
              <a:ea typeface="Crimson Pro Bold" pitchFamily="34" charset="-122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793790" y="5785961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4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Barrovs taksonomiyasi </a:t>
            </a:r>
            <a:r>
              <a:rPr lang="en-US" sz="2400" dirty="0" err="1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muammoli</a:t>
            </a:r>
            <a:r>
              <a:rPr lang="en-US" sz="24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ta’limda</a:t>
            </a:r>
            <a:r>
              <a:rPr lang="en-US" sz="24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o‘qituvchining</a:t>
            </a:r>
            <a:r>
              <a:rPr lang="en-US" sz="24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roli</a:t>
            </a:r>
            <a:r>
              <a:rPr lang="en-US" sz="24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o‘zgarib</a:t>
            </a:r>
            <a:r>
              <a:rPr lang="en-US" sz="24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borishini</a:t>
            </a:r>
            <a:r>
              <a:rPr lang="en-US" sz="24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ta</a:t>
            </a:r>
            <a:r>
              <a:rPr lang="en-US" sz="2400" b="1" dirty="0" err="1">
                <a:latin typeface="Arial Narrow" panose="020B0606020202030204" pitchFamily="34" charset="0"/>
              </a:rPr>
              <a:t>’</a:t>
            </a:r>
            <a:r>
              <a:rPr lang="en-US" sz="2400" dirty="0" err="1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kidlaydi</a:t>
            </a:r>
            <a:r>
              <a:rPr lang="en-US" sz="24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. </a:t>
            </a:r>
            <a:r>
              <a:rPr lang="en-US" sz="2400" dirty="0" err="1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o‘qituvchi</a:t>
            </a:r>
            <a:r>
              <a:rPr lang="en-US" sz="24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</a:t>
            </a:r>
            <a:r>
              <a:rPr lang="uz-Latn-UZ" sz="24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uvchi</a:t>
            </a:r>
            <a:r>
              <a:rPr lang="en-US" sz="24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lar </a:t>
            </a:r>
            <a:r>
              <a:rPr lang="en-US" sz="2400" dirty="0" err="1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uchun</a:t>
            </a:r>
            <a:r>
              <a:rPr lang="en-US" sz="24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yo‘l</a:t>
            </a:r>
            <a:r>
              <a:rPr lang="en-US" sz="24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ko‘rsatuvchi</a:t>
            </a:r>
            <a:r>
              <a:rPr lang="en-US" sz="24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, hamkor va maslahatchi vazifasini bajaradi.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pic>
        <p:nvPicPr>
          <p:cNvPr id="15" name="Graphic 2">
            <a:extLst>
              <a:ext uri="{FF2B5EF4-FFF2-40B4-BE49-F238E27FC236}">
                <a16:creationId xmlns:a16="http://schemas.microsoft.com/office/drawing/2014/main" id="{92AD2A1E-A244-4990-A5C0-494A0F70EF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91581D6-6A2F-412D-8559-A4085012458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E8D972D-C558-461A-BD65-1671E132820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280190" y="1279803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b="1" dirty="0" err="1">
                <a:latin typeface="Arial Narrow" panose="020B0606020202030204" pitchFamily="34" charset="0"/>
                <a:ea typeface="Crimson Pro Bold" pitchFamily="34" charset="-122"/>
              </a:rPr>
              <a:t>Taksonomiyaning</a:t>
            </a:r>
            <a:r>
              <a:rPr lang="en-US" sz="4450" b="1" dirty="0">
                <a:latin typeface="Arial Narrow" panose="020B0606020202030204" pitchFamily="34" charset="0"/>
                <a:ea typeface="Crimson Pro Bold" pitchFamily="34" charset="-122"/>
              </a:rPr>
              <a:t> </a:t>
            </a:r>
            <a:r>
              <a:rPr lang="en-US" sz="4450" b="1" dirty="0" err="1">
                <a:latin typeface="Arial Narrow" panose="020B0606020202030204" pitchFamily="34" charset="0"/>
                <a:ea typeface="Crimson Pro Bold" pitchFamily="34" charset="-122"/>
              </a:rPr>
              <a:t>asosiy</a:t>
            </a:r>
            <a:r>
              <a:rPr lang="en-US" sz="4450" b="1" dirty="0">
                <a:latin typeface="Arial Narrow" panose="020B0606020202030204" pitchFamily="34" charset="0"/>
                <a:ea typeface="Crimson Pro Bold" pitchFamily="34" charset="-122"/>
              </a:rPr>
              <a:t> </a:t>
            </a:r>
            <a:r>
              <a:rPr lang="en-US" sz="4450" b="1" dirty="0" err="1">
                <a:latin typeface="Arial Narrow" panose="020B0606020202030204" pitchFamily="34" charset="0"/>
                <a:ea typeface="Crimson Pro Bold" pitchFamily="34" charset="-122"/>
              </a:rPr>
              <a:t>bosqichlari</a:t>
            </a:r>
            <a:endParaRPr lang="en-US" sz="4450" b="1" dirty="0">
              <a:latin typeface="Arial Narrow" panose="020B0606020202030204" pitchFamily="34" charset="0"/>
              <a:ea typeface="Crimson Pro Bold" pitchFamily="34" charset="-122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605111" y="3037522"/>
            <a:ext cx="30480" cy="3912275"/>
          </a:xfrm>
          <a:prstGeom prst="roundRect">
            <a:avLst>
              <a:gd name="adj" fmla="val 312558"/>
            </a:avLst>
          </a:prstGeom>
          <a:solidFill>
            <a:srgbClr val="D1C8C6"/>
          </a:solidFill>
          <a:ln/>
        </p:spPr>
      </p:sp>
      <p:sp>
        <p:nvSpPr>
          <p:cNvPr id="5" name="Shape 2"/>
          <p:cNvSpPr/>
          <p:nvPr/>
        </p:nvSpPr>
        <p:spPr>
          <a:xfrm>
            <a:off x="6845022" y="3532584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D1C8C6"/>
          </a:solidFill>
          <a:ln/>
        </p:spPr>
      </p:sp>
      <p:sp>
        <p:nvSpPr>
          <p:cNvPr id="6" name="Shape 3"/>
          <p:cNvSpPr/>
          <p:nvPr/>
        </p:nvSpPr>
        <p:spPr>
          <a:xfrm>
            <a:off x="6365200" y="3292673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556653" y="3377684"/>
            <a:ext cx="127278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7867888" y="3264337"/>
            <a:ext cx="347626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800" b="1" dirty="0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Bosqich 1: </a:t>
            </a:r>
            <a:r>
              <a:rPr lang="uz-Latn-UZ" sz="2800" b="1" dirty="0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M</a:t>
            </a:r>
            <a:r>
              <a:rPr lang="en-US" sz="2800" b="1" dirty="0" err="1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a’lumot</a:t>
            </a:r>
            <a:r>
              <a:rPr lang="en-US" sz="2800" b="1" dirty="0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 </a:t>
            </a:r>
            <a:r>
              <a:rPr lang="en-US" sz="2800" b="1" dirty="0" err="1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to‘plash</a:t>
            </a:r>
            <a:endParaRPr lang="en-US" sz="2800" b="1" dirty="0">
              <a:solidFill>
                <a:srgbClr val="443728"/>
              </a:solidFill>
              <a:latin typeface="Arial Narrow" panose="020B0606020202030204" pitchFamily="34" charset="0"/>
              <a:ea typeface="Crimson Pro Bold" pitchFamily="34" charset="-122"/>
            </a:endParaRPr>
          </a:p>
        </p:txBody>
      </p:sp>
      <p:sp>
        <p:nvSpPr>
          <p:cNvPr id="9" name="Shape 6"/>
          <p:cNvSpPr/>
          <p:nvPr/>
        </p:nvSpPr>
        <p:spPr>
          <a:xfrm>
            <a:off x="6845022" y="4567357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D1C8C6"/>
          </a:solidFill>
          <a:ln/>
        </p:spPr>
      </p:sp>
      <p:sp>
        <p:nvSpPr>
          <p:cNvPr id="10" name="Shape 7"/>
          <p:cNvSpPr/>
          <p:nvPr/>
        </p:nvSpPr>
        <p:spPr>
          <a:xfrm>
            <a:off x="6365200" y="4327446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533555" y="4412456"/>
            <a:ext cx="173474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2</a:t>
            </a:r>
            <a:endParaRPr lang="en-US" sz="2650" dirty="0"/>
          </a:p>
        </p:txBody>
      </p:sp>
      <p:sp>
        <p:nvSpPr>
          <p:cNvPr id="12" name="Text 9"/>
          <p:cNvSpPr/>
          <p:nvPr/>
        </p:nvSpPr>
        <p:spPr>
          <a:xfrm>
            <a:off x="7867888" y="4299109"/>
            <a:ext cx="332684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2800" b="1" dirty="0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Bosqich 2: </a:t>
            </a:r>
            <a:r>
              <a:rPr lang="en-US" sz="2800" b="1" dirty="0" err="1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Muammo</a:t>
            </a:r>
            <a:r>
              <a:rPr lang="en-US" sz="2800" b="1" dirty="0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 </a:t>
            </a:r>
            <a:r>
              <a:rPr lang="uz-Latn-UZ" sz="2800" b="1" dirty="0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tahlili</a:t>
            </a:r>
            <a:endParaRPr lang="en-US" sz="2800" b="1" dirty="0">
              <a:solidFill>
                <a:srgbClr val="443728"/>
              </a:solidFill>
              <a:latin typeface="Arial Narrow" panose="020B0606020202030204" pitchFamily="34" charset="0"/>
              <a:ea typeface="Crimson Pro Bold" pitchFamily="34" charset="-122"/>
            </a:endParaRPr>
          </a:p>
        </p:txBody>
      </p:sp>
      <p:sp>
        <p:nvSpPr>
          <p:cNvPr id="13" name="Shape 10"/>
          <p:cNvSpPr/>
          <p:nvPr/>
        </p:nvSpPr>
        <p:spPr>
          <a:xfrm>
            <a:off x="6845022" y="5602129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D1C8C6"/>
          </a:solidFill>
          <a:ln/>
        </p:spPr>
      </p:sp>
      <p:sp>
        <p:nvSpPr>
          <p:cNvPr id="14" name="Shape 11"/>
          <p:cNvSpPr/>
          <p:nvPr/>
        </p:nvSpPr>
        <p:spPr>
          <a:xfrm>
            <a:off x="6365200" y="5362218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6537246" y="5447228"/>
            <a:ext cx="166211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3</a:t>
            </a:r>
            <a:endParaRPr lang="en-US" sz="2650" dirty="0"/>
          </a:p>
        </p:txBody>
      </p:sp>
      <p:sp>
        <p:nvSpPr>
          <p:cNvPr id="16" name="Text 13"/>
          <p:cNvSpPr/>
          <p:nvPr/>
        </p:nvSpPr>
        <p:spPr>
          <a:xfrm>
            <a:off x="7867888" y="5333881"/>
            <a:ext cx="406241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800" b="1" dirty="0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Bosqich 3: </a:t>
            </a:r>
            <a:r>
              <a:rPr lang="uz-Latn-UZ" sz="2800" b="1" dirty="0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Ye</a:t>
            </a:r>
            <a:r>
              <a:rPr lang="en-US" sz="2800" b="1" dirty="0" err="1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chimlarni</a:t>
            </a:r>
            <a:r>
              <a:rPr lang="en-US" sz="2800" b="1" dirty="0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 </a:t>
            </a:r>
            <a:r>
              <a:rPr lang="en-US" sz="2800" b="1" dirty="0" err="1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taklif</a:t>
            </a:r>
            <a:r>
              <a:rPr lang="en-US" sz="2800" b="1" dirty="0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 </a:t>
            </a:r>
            <a:r>
              <a:rPr lang="en-US" sz="2800" b="1" dirty="0" err="1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qilish</a:t>
            </a:r>
            <a:endParaRPr lang="en-US" sz="2800" b="1" dirty="0">
              <a:solidFill>
                <a:srgbClr val="443728"/>
              </a:solidFill>
              <a:latin typeface="Arial Narrow" panose="020B0606020202030204" pitchFamily="34" charset="0"/>
              <a:ea typeface="Crimson Pro Bold" pitchFamily="34" charset="-122"/>
            </a:endParaRPr>
          </a:p>
        </p:txBody>
      </p:sp>
      <p:sp>
        <p:nvSpPr>
          <p:cNvPr id="17" name="Shape 14"/>
          <p:cNvSpPr/>
          <p:nvPr/>
        </p:nvSpPr>
        <p:spPr>
          <a:xfrm>
            <a:off x="6845022" y="6636901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D1C8C6"/>
          </a:solidFill>
          <a:ln/>
        </p:spPr>
      </p:sp>
      <p:sp>
        <p:nvSpPr>
          <p:cNvPr id="18" name="Shape 15"/>
          <p:cNvSpPr/>
          <p:nvPr/>
        </p:nvSpPr>
        <p:spPr>
          <a:xfrm>
            <a:off x="6365200" y="639699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6528554" y="6482001"/>
            <a:ext cx="183475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4</a:t>
            </a:r>
            <a:endParaRPr lang="en-US" sz="2650" dirty="0"/>
          </a:p>
        </p:txBody>
      </p:sp>
      <p:sp>
        <p:nvSpPr>
          <p:cNvPr id="20" name="Text 17"/>
          <p:cNvSpPr/>
          <p:nvPr/>
        </p:nvSpPr>
        <p:spPr>
          <a:xfrm>
            <a:off x="7867888" y="6368653"/>
            <a:ext cx="379845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2800" b="1" dirty="0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Bosqich 4: </a:t>
            </a:r>
            <a:r>
              <a:rPr lang="uz-Latn-UZ" sz="2800" b="1" dirty="0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Ye</a:t>
            </a:r>
            <a:r>
              <a:rPr lang="en-US" sz="2800" b="1" dirty="0" err="1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chimlarni</a:t>
            </a:r>
            <a:r>
              <a:rPr lang="en-US" sz="2800" b="1" dirty="0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 </a:t>
            </a:r>
            <a:r>
              <a:rPr lang="en-US" sz="2800" b="1" dirty="0" err="1">
                <a:solidFill>
                  <a:srgbClr val="443728"/>
                </a:solidFill>
                <a:latin typeface="Arial Narrow" panose="020B0606020202030204" pitchFamily="34" charset="0"/>
                <a:ea typeface="Crimson Pro Bold" pitchFamily="34" charset="-122"/>
              </a:rPr>
              <a:t>baholash</a:t>
            </a:r>
            <a:endParaRPr lang="en-US" sz="2800" b="1" dirty="0">
              <a:solidFill>
                <a:srgbClr val="443728"/>
              </a:solidFill>
              <a:latin typeface="Arial Narrow" panose="020B0606020202030204" pitchFamily="34" charset="0"/>
              <a:ea typeface="Crimson Pro Bold" pitchFamily="34" charset="-122"/>
            </a:endParaRPr>
          </a:p>
        </p:txBody>
      </p:sp>
      <p:sp>
        <p:nvSpPr>
          <p:cNvPr id="21" name="Text 3">
            <a:extLst>
              <a:ext uri="{FF2B5EF4-FFF2-40B4-BE49-F238E27FC236}">
                <a16:creationId xmlns:a16="http://schemas.microsoft.com/office/drawing/2014/main" id="{3D3E1177-73CC-480C-81F5-F6AD1D7A8652}"/>
              </a:ext>
            </a:extLst>
          </p:cNvPr>
          <p:cNvSpPr/>
          <p:nvPr/>
        </p:nvSpPr>
        <p:spPr>
          <a:xfrm>
            <a:off x="7867888" y="3563064"/>
            <a:ext cx="6017657" cy="6838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muammo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haqida </a:t>
            </a: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kerakli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ma’lumotlarni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to‘playdi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va tahlil qiladi.</a:t>
            </a:r>
            <a:endParaRPr lang="en-US" dirty="0">
              <a:latin typeface="Arial Narrow" panose="020B0606020202030204" pitchFamily="34" charset="0"/>
            </a:endParaRPr>
          </a:p>
        </p:txBody>
      </p:sp>
      <p:sp>
        <p:nvSpPr>
          <p:cNvPr id="22" name="Text 6">
            <a:extLst>
              <a:ext uri="{FF2B5EF4-FFF2-40B4-BE49-F238E27FC236}">
                <a16:creationId xmlns:a16="http://schemas.microsoft.com/office/drawing/2014/main" id="{06FAA192-27B4-4899-A8E0-5F450AF1C126}"/>
              </a:ext>
            </a:extLst>
          </p:cNvPr>
          <p:cNvSpPr/>
          <p:nvPr/>
        </p:nvSpPr>
        <p:spPr>
          <a:xfrm>
            <a:off x="7939326" y="4582596"/>
            <a:ext cx="6017657" cy="6838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50"/>
              </a:lnSpc>
            </a:pP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o‘quvchilar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muammoni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 chuqur tahlil qiladi va uning sabablarini </a:t>
            </a: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aniqlaydi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.</a:t>
            </a:r>
          </a:p>
        </p:txBody>
      </p:sp>
      <p:sp>
        <p:nvSpPr>
          <p:cNvPr id="23" name="Text 9">
            <a:extLst>
              <a:ext uri="{FF2B5EF4-FFF2-40B4-BE49-F238E27FC236}">
                <a16:creationId xmlns:a16="http://schemas.microsoft.com/office/drawing/2014/main" id="{24793B42-8B07-44DC-870F-8BEDF6033AA8}"/>
              </a:ext>
            </a:extLst>
          </p:cNvPr>
          <p:cNvSpPr/>
          <p:nvPr/>
        </p:nvSpPr>
        <p:spPr>
          <a:xfrm>
            <a:off x="7867888" y="5632609"/>
            <a:ext cx="6017657" cy="6838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o‘quvchilar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  </a:t>
            </a: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muammoga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uz-Latn-UZ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y</a:t>
            </a: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echimlarni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 taklif qiladi va ularni tahlil </a:t>
            </a: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qiladi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.</a:t>
            </a:r>
          </a:p>
        </p:txBody>
      </p:sp>
      <p:sp>
        <p:nvSpPr>
          <p:cNvPr id="24" name="Text 12">
            <a:extLst>
              <a:ext uri="{FF2B5EF4-FFF2-40B4-BE49-F238E27FC236}">
                <a16:creationId xmlns:a16="http://schemas.microsoft.com/office/drawing/2014/main" id="{B28C2BEC-1C87-4B2A-A52D-774D29E00051}"/>
              </a:ext>
            </a:extLst>
          </p:cNvPr>
          <p:cNvSpPr/>
          <p:nvPr/>
        </p:nvSpPr>
        <p:spPr>
          <a:xfrm>
            <a:off x="7867888" y="6671737"/>
            <a:ext cx="6017657" cy="6838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o‘quvchilar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taklif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 qilingan echimlarni baholash va eng </a:t>
            </a: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samarali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uz-Latn-UZ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y</a:t>
            </a: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echimni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tanlash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bo‘yicha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 ish </a:t>
            </a: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olib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dirty="0" err="1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boradi</a:t>
            </a:r>
            <a:r>
              <a:rPr lang="en-US" dirty="0">
                <a:solidFill>
                  <a:srgbClr val="443728"/>
                </a:solidFill>
                <a:latin typeface="Arial Narrow" panose="020B0606020202030204" pitchFamily="34" charset="0"/>
                <a:ea typeface="Open Sans" pitchFamily="34" charset="-122"/>
              </a:rPr>
              <a:t>.</a:t>
            </a:r>
          </a:p>
        </p:txBody>
      </p:sp>
      <p:sp>
        <p:nvSpPr>
          <p:cNvPr id="25" name="Text 1">
            <a:extLst>
              <a:ext uri="{FF2B5EF4-FFF2-40B4-BE49-F238E27FC236}">
                <a16:creationId xmlns:a16="http://schemas.microsoft.com/office/drawing/2014/main" id="{3D0FBE72-ADB9-4931-86AD-29B17D863073}"/>
              </a:ext>
            </a:extLst>
          </p:cNvPr>
          <p:cNvSpPr/>
          <p:nvPr/>
        </p:nvSpPr>
        <p:spPr>
          <a:xfrm>
            <a:off x="500279" y="3563064"/>
            <a:ext cx="524576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az-Latn-AZ" sz="24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Barrovsning taksonomiyasi muammoli ta’limning turli shakllarini tushunishga va o‘quv jarayonini yanada samarali qilishga yordam beradi. Ushbu taksonomiyani ta’limda qo‘llash o‘quvchila</a:t>
            </a:r>
            <a:r>
              <a:rPr lang="uz-Latn-UZ" sz="24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r</a:t>
            </a:r>
            <a:r>
              <a:rPr lang="az-Latn-AZ" sz="24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ning mustaqil fikrlash va muammolarni hal qilish qobiliyatini oshirishga olib keladi.</a:t>
            </a:r>
            <a:endParaRPr lang="az-Latn-AZ" sz="2400" dirty="0">
              <a:latin typeface="Arial Narrow" panose="020B0606020202030204" pitchFamily="34" charset="0"/>
            </a:endParaRPr>
          </a:p>
        </p:txBody>
      </p:sp>
      <p:pic>
        <p:nvPicPr>
          <p:cNvPr id="26" name="Graphic 2">
            <a:extLst>
              <a:ext uri="{FF2B5EF4-FFF2-40B4-BE49-F238E27FC236}">
                <a16:creationId xmlns:a16="http://schemas.microsoft.com/office/drawing/2014/main" id="{43A9BC95-2B5B-4A17-A6AC-E2F80EAAF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C1B1AFAA-B8DA-4107-9634-1112F9CB917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FE00B366-D467-4CB7-89D7-FF76585F657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365534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450" b="1" dirty="0">
                <a:latin typeface="Arial Narrow" panose="020B0606020202030204" pitchFamily="34" charset="0"/>
                <a:ea typeface="Crimson Pro Bold" pitchFamily="34" charset="-122"/>
              </a:rPr>
              <a:t>Kimyo darslarida </a:t>
            </a:r>
            <a:r>
              <a:rPr lang="en-US" sz="4450" b="1" dirty="0" err="1">
                <a:latin typeface="Arial Narrow" panose="020B0606020202030204" pitchFamily="34" charset="0"/>
                <a:ea typeface="Crimson Pro Bold" pitchFamily="34" charset="-122"/>
              </a:rPr>
              <a:t>muammoli</a:t>
            </a:r>
            <a:r>
              <a:rPr lang="en-US" sz="4450" b="1" dirty="0">
                <a:latin typeface="Arial Narrow" panose="020B0606020202030204" pitchFamily="34" charset="0"/>
                <a:ea typeface="Crimson Pro Bold" pitchFamily="34" charset="-122"/>
              </a:rPr>
              <a:t> ta’lim </a:t>
            </a:r>
            <a:r>
              <a:rPr lang="en-US" sz="4450" b="1" dirty="0" err="1">
                <a:latin typeface="Arial Narrow" panose="020B0606020202030204" pitchFamily="34" charset="0"/>
                <a:ea typeface="Crimson Pro Bold" pitchFamily="34" charset="-122"/>
              </a:rPr>
              <a:t>usullari</a:t>
            </a:r>
            <a:endParaRPr lang="en-US" sz="4450" b="1" dirty="0">
              <a:latin typeface="Arial Narrow" panose="020B0606020202030204" pitchFamily="34" charset="0"/>
              <a:ea typeface="Crimson Pro Bold" pitchFamily="34" charset="-122"/>
            </a:endParaRPr>
          </a:p>
        </p:txBody>
      </p:sp>
      <p:sp>
        <p:nvSpPr>
          <p:cNvPr id="4" name="Text 1"/>
          <p:cNvSpPr/>
          <p:nvPr/>
        </p:nvSpPr>
        <p:spPr>
          <a:xfrm>
            <a:off x="6280190" y="4123253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800" dirty="0"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Kimyo darslarida </a:t>
            </a:r>
            <a:r>
              <a:rPr lang="en-US" sz="2800" dirty="0" err="1"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muammoli</a:t>
            </a:r>
            <a:r>
              <a:rPr lang="en-US" sz="2800" dirty="0"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 ta’lim </a:t>
            </a:r>
            <a:r>
              <a:rPr lang="en-US" sz="2800" dirty="0" err="1"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usullari</a:t>
            </a:r>
            <a:r>
              <a:rPr lang="en-US" sz="2800" dirty="0"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o‘quvchilarni</a:t>
            </a:r>
            <a:r>
              <a:rPr lang="en-US" sz="2800" dirty="0"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o‘ylashga</a:t>
            </a:r>
            <a:r>
              <a:rPr lang="en-US" sz="2800" dirty="0"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, tahlil qilishga va mustaqil ravishda muammolarni hal qilishga undovchi yondashuvdir.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6280190" y="5484019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id="{AA220339-6395-4255-AB35-4A5B6D4AAF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6798477-2D90-4475-8B5A-A590E86B4F4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EBAC40F-232A-4229-A40B-A7053089F5A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660452"/>
            <a:ext cx="756237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800" dirty="0" err="1">
                <a:latin typeface="Arial Narrow" panose="020B0606020202030204" pitchFamily="34" charset="0"/>
                <a:ea typeface="Kanit Light" pitchFamily="34" charset="-122"/>
                <a:cs typeface="Kanit Light" pitchFamily="34" charset="-120"/>
              </a:rPr>
              <a:t>Muammoli</a:t>
            </a:r>
            <a:r>
              <a:rPr lang="en-US" sz="4800" dirty="0">
                <a:latin typeface="Arial Narrow" panose="020B0606020202030204" pitchFamily="34" charset="0"/>
                <a:ea typeface="Kanit Light" pitchFamily="34" charset="-122"/>
                <a:cs typeface="Kanit Light" pitchFamily="34" charset="-120"/>
              </a:rPr>
              <a:t> </a:t>
            </a:r>
            <a:r>
              <a:rPr lang="en-US" sz="4800" dirty="0" err="1">
                <a:latin typeface="Arial Narrow" panose="020B0606020202030204" pitchFamily="34" charset="0"/>
                <a:ea typeface="Kanit Light" pitchFamily="34" charset="-122"/>
                <a:cs typeface="Kanit Light" pitchFamily="34" charset="-120"/>
              </a:rPr>
              <a:t>ta’limning</a:t>
            </a:r>
            <a:r>
              <a:rPr lang="en-US" sz="4800" dirty="0">
                <a:latin typeface="Arial Narrow" panose="020B0606020202030204" pitchFamily="34" charset="0"/>
                <a:ea typeface="Kanit Light" pitchFamily="34" charset="-122"/>
                <a:cs typeface="Kanit Light" pitchFamily="34" charset="-120"/>
              </a:rPr>
              <a:t> mohiyati</a:t>
            </a:r>
            <a:endParaRPr lang="en-US" sz="4800" dirty="0">
              <a:latin typeface="Arial Narrow" panose="020B060602020203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793790" y="3913465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Muammoli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ta’limda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dars jarayoni quyidagi tamoyillarga asoslanadi: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Muammo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qo‘yish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: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o‘quvchilarga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yechimni talab qiladigan murakkab vazifalar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berish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.</a:t>
            </a:r>
          </a:p>
        </p:txBody>
      </p:sp>
      <p:sp>
        <p:nvSpPr>
          <p:cNvPr id="4" name="Text 2"/>
          <p:cNvSpPr/>
          <p:nvPr/>
        </p:nvSpPr>
        <p:spPr>
          <a:xfrm>
            <a:off x="7599521" y="3913465"/>
            <a:ext cx="624470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just">
              <a:buNone/>
            </a:pP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Gipotezalar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va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ularni isbotlash: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o‘quvchilar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yechim</a:t>
            </a:r>
            <a:r>
              <a:rPr lang="ru-RU" sz="2800" dirty="0"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qo‘yish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 topish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uchun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o‘zlarining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gipotezalarini ishlab chiqishadi va ularni tajriba yoki mantiqiy dalillar bilan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tasdiqlashadi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.</a:t>
            </a:r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id="{5EE71435-CA1C-4351-9723-82A735728A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1CBB6A7-70B1-4FA2-8153-1AED1E9C606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41438D2-691C-4E8C-9E85-8535FC343A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4336018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800" dirty="0" err="1">
                <a:latin typeface="Arial Narrow" panose="020B0606020202030204" pitchFamily="34" charset="0"/>
                <a:cs typeface="Kanit Light" pitchFamily="34" charset="-120"/>
              </a:rPr>
              <a:t>Muammo</a:t>
            </a:r>
            <a:r>
              <a:rPr lang="en-US" sz="4800" dirty="0">
                <a:latin typeface="Arial Narrow" panose="020B0606020202030204" pitchFamily="34" charset="0"/>
                <a:cs typeface="Kanit Light" pitchFamily="34" charset="-120"/>
              </a:rPr>
              <a:t> </a:t>
            </a:r>
            <a:r>
              <a:rPr lang="en-US" sz="4800" dirty="0" err="1">
                <a:latin typeface="Arial Narrow" panose="020B0606020202030204" pitchFamily="34" charset="0"/>
                <a:cs typeface="Kanit Light" pitchFamily="34" charset="-120"/>
              </a:rPr>
              <a:t>qo‘yish</a:t>
            </a:r>
            <a:endParaRPr lang="en-US" sz="4800" dirty="0">
              <a:latin typeface="Arial Narrow" panose="020B0606020202030204" pitchFamily="34" charset="0"/>
              <a:cs typeface="Kanit Light" pitchFamily="34" charset="-12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93790" y="5640110"/>
            <a:ext cx="396835" cy="396835"/>
          </a:xfrm>
          <a:prstGeom prst="roundRect">
            <a:avLst>
              <a:gd name="adj" fmla="val 24007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417439" y="5640110"/>
            <a:ext cx="578441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O‘quvchilarga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yechimni talab qiladigan murakkab vazifalar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berish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.</a:t>
            </a:r>
          </a:p>
        </p:txBody>
      </p:sp>
      <p:sp>
        <p:nvSpPr>
          <p:cNvPr id="6" name="Shape 3"/>
          <p:cNvSpPr/>
          <p:nvPr/>
        </p:nvSpPr>
        <p:spPr>
          <a:xfrm>
            <a:off x="7428667" y="5640110"/>
            <a:ext cx="396835" cy="396835"/>
          </a:xfrm>
          <a:prstGeom prst="roundRect">
            <a:avLst>
              <a:gd name="adj" fmla="val 24007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8052316" y="5640110"/>
            <a:ext cx="5784413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Murakkab vaziyatlarni taqdim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etish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orqali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o‘quvchilarning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tanqidiy fikrlash qobiliyatini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rivojlantirish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8071" y="1114187"/>
            <a:ext cx="9072920" cy="6768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300"/>
              </a:lnSpc>
              <a:buNone/>
            </a:pPr>
            <a:r>
              <a:rPr lang="en-US" sz="4800" b="1" dirty="0" err="1">
                <a:latin typeface="Arial Narrow" panose="020B0606020202030204" pitchFamily="34" charset="0"/>
                <a:ea typeface="Kanit Light" pitchFamily="34" charset="-122"/>
                <a:cs typeface="Kanit Light" pitchFamily="34" charset="-120"/>
              </a:rPr>
              <a:t>Gipotezalar</a:t>
            </a:r>
            <a:r>
              <a:rPr lang="en-US" sz="4800" b="1" dirty="0">
                <a:latin typeface="Arial Narrow" panose="020B0606020202030204" pitchFamily="34" charset="0"/>
                <a:ea typeface="Kanit Light" pitchFamily="34" charset="-122"/>
                <a:cs typeface="Kanit Light" pitchFamily="34" charset="-120"/>
              </a:rPr>
              <a:t> </a:t>
            </a:r>
            <a:r>
              <a:rPr lang="en-US" sz="4800" b="1" dirty="0" err="1">
                <a:latin typeface="Arial Narrow" panose="020B0606020202030204" pitchFamily="34" charset="0"/>
                <a:ea typeface="Kanit Light" pitchFamily="34" charset="-122"/>
                <a:cs typeface="Kanit Light" pitchFamily="34" charset="-120"/>
              </a:rPr>
              <a:t>qo‘yish</a:t>
            </a:r>
            <a:r>
              <a:rPr lang="en-US" sz="4800" b="1" dirty="0">
                <a:latin typeface="Arial Narrow" panose="020B0606020202030204" pitchFamily="34" charset="0"/>
                <a:ea typeface="Kanit Light" pitchFamily="34" charset="-122"/>
                <a:cs typeface="Kanit Light" pitchFamily="34" charset="-120"/>
              </a:rPr>
              <a:t> va ularni isbotlash</a:t>
            </a:r>
            <a:endParaRPr lang="en-US" sz="4800" b="1" dirty="0">
              <a:latin typeface="Arial Narrow" panose="020B0606020202030204" pitchFamily="34" charset="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4655" y="2224207"/>
            <a:ext cx="2163842" cy="159436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95380" y="3011329"/>
            <a:ext cx="82272" cy="4331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400"/>
              </a:lnSpc>
              <a:buNone/>
            </a:pPr>
            <a:r>
              <a:rPr lang="en-US" sz="21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1</a:t>
            </a:r>
            <a:endParaRPr lang="en-US" sz="2100" dirty="0"/>
          </a:p>
        </p:txBody>
      </p:sp>
      <p:sp>
        <p:nvSpPr>
          <p:cNvPr id="5" name="Text 2"/>
          <p:cNvSpPr/>
          <p:nvPr/>
        </p:nvSpPr>
        <p:spPr>
          <a:xfrm>
            <a:off x="5335072" y="2614017"/>
            <a:ext cx="3251597" cy="3383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800" b="1" dirty="0">
                <a:solidFill>
                  <a:srgbClr val="2C3249"/>
                </a:solidFill>
                <a:latin typeface="Arial Narrow" panose="020B0606020202030204" pitchFamily="34" charset="0"/>
                <a:ea typeface="Kanit Light" pitchFamily="34" charset="-122"/>
                <a:cs typeface="Kanit Light" pitchFamily="34" charset="-120"/>
              </a:rPr>
              <a:t>Gipotezalarni shakllantirish</a:t>
            </a:r>
            <a:endParaRPr lang="en-US" sz="2800" b="1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5346788" y="2958287"/>
            <a:ext cx="8097798" cy="3464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o‘quvchilar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muammoni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tahlil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qilib,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mumkin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bo‘lgan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yechimlarni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</a:t>
            </a:r>
            <a:endParaRPr lang="ru-RU" sz="2800" dirty="0">
              <a:latin typeface="Arial Narrow" panose="020B0606020202030204" pitchFamily="34" charset="0"/>
              <a:cs typeface="Martel Sans" pitchFamily="34" charset="-120"/>
            </a:endParaRPr>
          </a:p>
          <a:p>
            <a:pPr marL="0" indent="0" algn="l">
              <a:buNone/>
            </a:pP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taklif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qilishadi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.</a:t>
            </a:r>
          </a:p>
        </p:txBody>
      </p:sp>
      <p:sp>
        <p:nvSpPr>
          <p:cNvPr id="7" name="Shape 4"/>
          <p:cNvSpPr/>
          <p:nvPr/>
        </p:nvSpPr>
        <p:spPr>
          <a:xfrm>
            <a:off x="5172551" y="3830360"/>
            <a:ext cx="8645723" cy="15240"/>
          </a:xfrm>
          <a:prstGeom prst="roundRect">
            <a:avLst>
              <a:gd name="adj" fmla="val 596928"/>
            </a:avLst>
          </a:prstGeom>
          <a:solidFill>
            <a:srgbClr val="C5D2CF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2734" y="3872627"/>
            <a:ext cx="4327684" cy="159436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967996" y="4453176"/>
            <a:ext cx="137041" cy="4331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400"/>
              </a:lnSpc>
              <a:buNone/>
            </a:pPr>
            <a:r>
              <a:rPr lang="en-US" sz="21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2</a:t>
            </a:r>
            <a:endParaRPr lang="en-US" sz="2100" dirty="0"/>
          </a:p>
        </p:txBody>
      </p:sp>
      <p:sp>
        <p:nvSpPr>
          <p:cNvPr id="10" name="Text 6"/>
          <p:cNvSpPr/>
          <p:nvPr/>
        </p:nvSpPr>
        <p:spPr>
          <a:xfrm>
            <a:off x="6416993" y="4089202"/>
            <a:ext cx="2813209" cy="3383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50"/>
              </a:lnSpc>
            </a:pPr>
            <a:r>
              <a:rPr lang="en-US" sz="2800" b="1" dirty="0" err="1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Gipotezalarni</a:t>
            </a:r>
            <a:r>
              <a:rPr lang="en-US" sz="2800" b="1" dirty="0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 </a:t>
            </a:r>
            <a:r>
              <a:rPr lang="en-US" sz="2800" b="1" dirty="0" err="1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tekshirish</a:t>
            </a:r>
            <a:endParaRPr lang="en-US" sz="2800" b="1" dirty="0">
              <a:solidFill>
                <a:srgbClr val="2C3249"/>
              </a:solidFill>
              <a:latin typeface="Arial Narrow" panose="020B0606020202030204" pitchFamily="34" charset="0"/>
              <a:cs typeface="Kanit Light" pitchFamily="34" charset="-12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6416992" y="4364013"/>
            <a:ext cx="7761851" cy="6929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o‘quvchilar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tajriba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o‘tkazish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,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ma'lumot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to‘plash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yoki mantiqiy xulosalar chiqarish orqali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gipotezalarini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tekshirishadi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.</a:t>
            </a:r>
          </a:p>
        </p:txBody>
      </p:sp>
      <p:sp>
        <p:nvSpPr>
          <p:cNvPr id="12" name="Shape 8"/>
          <p:cNvSpPr/>
          <p:nvPr/>
        </p:nvSpPr>
        <p:spPr>
          <a:xfrm>
            <a:off x="6254472" y="5478780"/>
            <a:ext cx="7563803" cy="15240"/>
          </a:xfrm>
          <a:prstGeom prst="roundRect">
            <a:avLst>
              <a:gd name="adj" fmla="val 596928"/>
            </a:avLst>
          </a:prstGeom>
          <a:solidFill>
            <a:srgbClr val="C5D2CF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813" y="5521047"/>
            <a:ext cx="6491526" cy="1594366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966924" y="6101596"/>
            <a:ext cx="139184" cy="4331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400"/>
              </a:lnSpc>
              <a:buNone/>
            </a:pPr>
            <a:r>
              <a:rPr lang="en-US" sz="21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3</a:t>
            </a:r>
            <a:endParaRPr lang="en-US" sz="2100" dirty="0"/>
          </a:p>
        </p:txBody>
      </p:sp>
      <p:sp>
        <p:nvSpPr>
          <p:cNvPr id="15" name="Text 10"/>
          <p:cNvSpPr/>
          <p:nvPr/>
        </p:nvSpPr>
        <p:spPr>
          <a:xfrm>
            <a:off x="7516714" y="5932408"/>
            <a:ext cx="2707481" cy="3383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650"/>
              </a:lnSpc>
              <a:buNone/>
            </a:pPr>
            <a:r>
              <a:rPr lang="en-US" sz="2800" b="1" dirty="0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Natijalarni </a:t>
            </a:r>
            <a:r>
              <a:rPr lang="en-US" sz="2800" b="1" dirty="0" err="1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tahlil</a:t>
            </a:r>
            <a:r>
              <a:rPr lang="en-US" sz="2800" b="1" dirty="0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 </a:t>
            </a:r>
            <a:r>
              <a:rPr lang="en-US" sz="2800" b="1" dirty="0" err="1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qilish</a:t>
            </a:r>
            <a:endParaRPr lang="en-US" sz="2800" b="1" dirty="0">
              <a:solidFill>
                <a:srgbClr val="2C3249"/>
              </a:solidFill>
              <a:latin typeface="Arial Narrow" panose="020B0606020202030204" pitchFamily="34" charset="0"/>
              <a:cs typeface="Kanit Light" pitchFamily="34" charset="-120"/>
            </a:endParaRPr>
          </a:p>
        </p:txBody>
      </p:sp>
      <p:sp>
        <p:nvSpPr>
          <p:cNvPr id="16" name="Text 11"/>
          <p:cNvSpPr/>
          <p:nvPr/>
        </p:nvSpPr>
        <p:spPr>
          <a:xfrm>
            <a:off x="7498913" y="6205895"/>
            <a:ext cx="6679930" cy="6929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o‘quvchilar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olingan natijalarni tahlil qilib,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gipotezalarining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to‘g'riligini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 tasdiqlashadi yoki rad </a:t>
            </a:r>
            <a:r>
              <a:rPr lang="en-US" sz="2800" dirty="0" err="1">
                <a:latin typeface="Arial Narrow" panose="020B0606020202030204" pitchFamily="34" charset="0"/>
                <a:cs typeface="Martel Sans" pitchFamily="34" charset="-120"/>
              </a:rPr>
              <a:t>etishadi</a:t>
            </a:r>
            <a:r>
              <a:rPr lang="en-US" sz="2800" dirty="0">
                <a:latin typeface="Arial Narrow" panose="020B0606020202030204" pitchFamily="34" charset="0"/>
                <a:cs typeface="Martel Sans" pitchFamily="34" charset="-120"/>
              </a:rPr>
              <a:t>.</a:t>
            </a:r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F0EB9FFC-59B5-4A88-8B7F-238131CA1D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48C5BA59-4F91-49D3-A0ED-1AC814EF42B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F1E33654-CB63-46A1-B965-C87F70D6C20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155025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800" b="1" dirty="0">
                <a:latin typeface="Arial Narrow" panose="020B0606020202030204" pitchFamily="34" charset="0"/>
                <a:cs typeface="Kanit Light" pitchFamily="34" charset="-120"/>
              </a:rPr>
              <a:t>Yangi bilimlar olish va </a:t>
            </a:r>
            <a:r>
              <a:rPr lang="en-US" sz="4800" b="1" dirty="0" err="1">
                <a:latin typeface="Arial Narrow" panose="020B0606020202030204" pitchFamily="34" charset="0"/>
                <a:cs typeface="Kanit Light" pitchFamily="34" charset="-120"/>
              </a:rPr>
              <a:t>mavjudlarini</a:t>
            </a:r>
            <a:r>
              <a:rPr lang="en-US" sz="4800" b="1" dirty="0">
                <a:latin typeface="Arial Narrow" panose="020B0606020202030204" pitchFamily="34" charset="0"/>
                <a:cs typeface="Kanit Light" pitchFamily="34" charset="-120"/>
              </a:rPr>
              <a:t> </a:t>
            </a:r>
            <a:r>
              <a:rPr lang="en-US" sz="4800" b="1" dirty="0" err="1">
                <a:latin typeface="Arial Narrow" panose="020B0606020202030204" pitchFamily="34" charset="0"/>
                <a:cs typeface="Kanit Light" pitchFamily="34" charset="-120"/>
              </a:rPr>
              <a:t>qayta</a:t>
            </a:r>
            <a:r>
              <a:rPr lang="en-US" sz="4800" b="1" dirty="0">
                <a:latin typeface="Arial Narrow" panose="020B0606020202030204" pitchFamily="34" charset="0"/>
                <a:cs typeface="Kanit Light" pitchFamily="34" charset="-120"/>
              </a:rPr>
              <a:t> </a:t>
            </a:r>
            <a:r>
              <a:rPr lang="en-US" sz="4800" b="1" dirty="0" err="1">
                <a:latin typeface="Arial Narrow" panose="020B0606020202030204" pitchFamily="34" charset="0"/>
                <a:cs typeface="Kanit Light" pitchFamily="34" charset="-120"/>
              </a:rPr>
              <a:t>ko‘rib</a:t>
            </a:r>
            <a:r>
              <a:rPr lang="en-US" sz="4800" b="1" dirty="0">
                <a:latin typeface="Arial Narrow" panose="020B0606020202030204" pitchFamily="34" charset="0"/>
                <a:cs typeface="Kanit Light" pitchFamily="34" charset="-120"/>
              </a:rPr>
              <a:t> </a:t>
            </a:r>
            <a:r>
              <a:rPr lang="en-US" sz="4800" b="1" dirty="0" err="1">
                <a:latin typeface="Arial Narrow" panose="020B0606020202030204" pitchFamily="34" charset="0"/>
                <a:cs typeface="Kanit Light" pitchFamily="34" charset="-120"/>
              </a:rPr>
              <a:t>chiqish</a:t>
            </a:r>
            <a:endParaRPr lang="en-US" sz="4800" b="1" dirty="0">
              <a:latin typeface="Arial Narrow" panose="020B0606020202030204" pitchFamily="34" charset="0"/>
              <a:cs typeface="Kanit Light" pitchFamily="34" charset="-12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3621524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80190" y="441531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50"/>
              </a:lnSpc>
            </a:pPr>
            <a:r>
              <a:rPr lang="en-US" sz="2800" b="1" dirty="0" err="1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Yangi</a:t>
            </a:r>
            <a:r>
              <a:rPr lang="en-US" sz="2800" b="1" dirty="0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 </a:t>
            </a:r>
            <a:r>
              <a:rPr lang="en-US" sz="2800" b="1" dirty="0" err="1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bilimlar</a:t>
            </a:r>
            <a:endParaRPr lang="en-US" sz="2800" b="1" dirty="0">
              <a:solidFill>
                <a:srgbClr val="2C3249"/>
              </a:solidFill>
              <a:latin typeface="Arial Narrow" panose="020B0606020202030204" pitchFamily="34" charset="0"/>
              <a:cs typeface="Kanit Light" pitchFamily="34" charset="-120"/>
            </a:endParaRPr>
          </a:p>
        </p:txBody>
      </p:sp>
      <p:sp>
        <p:nvSpPr>
          <p:cNvPr id="6" name="Text 2"/>
          <p:cNvSpPr/>
          <p:nvPr/>
        </p:nvSpPr>
        <p:spPr>
          <a:xfrm>
            <a:off x="6280190" y="4905732"/>
            <a:ext cx="3236343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000" dirty="0" err="1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O‘quvchilar</a:t>
            </a:r>
            <a:r>
              <a:rPr lang="en-US" sz="2000" dirty="0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2000" dirty="0" err="1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muammoni</a:t>
            </a:r>
            <a:r>
              <a:rPr lang="en-US" sz="2000" dirty="0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2000" dirty="0" err="1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hal</a:t>
            </a:r>
            <a:r>
              <a:rPr lang="en-US" sz="2000" dirty="0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2000" dirty="0" err="1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qilish</a:t>
            </a:r>
            <a:r>
              <a:rPr lang="en-US" sz="2000" dirty="0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2000" dirty="0" err="1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jarayonida</a:t>
            </a:r>
            <a:r>
              <a:rPr lang="en-US" sz="2000" dirty="0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2000" dirty="0" err="1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yangi</a:t>
            </a:r>
            <a:r>
              <a:rPr lang="en-US" sz="2000" dirty="0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2000" dirty="0" err="1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bilimlarni</a:t>
            </a:r>
            <a:r>
              <a:rPr lang="en-US" sz="2000" dirty="0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2000" dirty="0" err="1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o‘rganishadi</a:t>
            </a:r>
            <a:r>
              <a:rPr lang="en-US" sz="2000" dirty="0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2000" dirty="0" err="1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va</a:t>
            </a:r>
            <a:r>
              <a:rPr lang="en-US" sz="2000" dirty="0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2000" dirty="0" err="1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ularni</a:t>
            </a:r>
            <a:r>
              <a:rPr lang="en-US" sz="2000" dirty="0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2000" dirty="0" err="1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o‘zlashtirishadi</a:t>
            </a:r>
            <a:r>
              <a:rPr lang="en-US" sz="2000" dirty="0">
                <a:solidFill>
                  <a:srgbClr val="2C3249"/>
                </a:solidFill>
                <a:latin typeface="Arial Narrow" panose="020B0606020202030204" pitchFamily="34" charset="0"/>
                <a:ea typeface="Martel Sans" pitchFamily="34" charset="-122"/>
                <a:cs typeface="Martel Sans" pitchFamily="34" charset="-120"/>
              </a:rPr>
              <a:t>.</a:t>
            </a:r>
            <a:endParaRPr lang="en-US" sz="20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8421" y="3621524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28421" y="4415314"/>
            <a:ext cx="3608189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2650"/>
              </a:lnSpc>
              <a:buNone/>
            </a:pPr>
            <a:r>
              <a:rPr lang="en-US" sz="2800" b="1" dirty="0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Mavjud </a:t>
            </a:r>
            <a:r>
              <a:rPr lang="en-US" sz="2800" b="1" dirty="0" err="1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bilimlarni</a:t>
            </a:r>
            <a:r>
              <a:rPr lang="en-US" sz="2800" b="1" dirty="0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 </a:t>
            </a:r>
            <a:r>
              <a:rPr lang="en-US" sz="2800" b="1" dirty="0" err="1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qayta</a:t>
            </a:r>
            <a:r>
              <a:rPr lang="en-US" sz="2800" b="1" dirty="0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 </a:t>
            </a:r>
            <a:r>
              <a:rPr lang="en-US" sz="2800" b="1" dirty="0" err="1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ko‘rib</a:t>
            </a:r>
            <a:r>
              <a:rPr lang="en-US" sz="2800" b="1" dirty="0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 </a:t>
            </a:r>
            <a:r>
              <a:rPr lang="en-US" sz="2800" b="1" dirty="0" err="1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chiqish</a:t>
            </a:r>
            <a:endParaRPr lang="en-US" sz="2800" b="1" dirty="0">
              <a:solidFill>
                <a:srgbClr val="2C3249"/>
              </a:solidFill>
              <a:latin typeface="Arial Narrow" panose="020B0606020202030204" pitchFamily="34" charset="0"/>
              <a:cs typeface="Kanit Light" pitchFamily="34" charset="-120"/>
            </a:endParaRPr>
          </a:p>
        </p:txBody>
      </p:sp>
      <p:sp>
        <p:nvSpPr>
          <p:cNvPr id="9" name="Text 4"/>
          <p:cNvSpPr/>
          <p:nvPr/>
        </p:nvSpPr>
        <p:spPr>
          <a:xfrm>
            <a:off x="10228421" y="5260062"/>
            <a:ext cx="3608189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000" dirty="0" err="1">
                <a:solidFill>
                  <a:srgbClr val="2C3249"/>
                </a:solidFill>
                <a:latin typeface="Arial Narrow" panose="020B0606020202030204" pitchFamily="34" charset="0"/>
                <a:cs typeface="Martel Sans" pitchFamily="34" charset="-120"/>
              </a:rPr>
              <a:t>O‘quvchilar</a:t>
            </a:r>
            <a:r>
              <a:rPr lang="en-US" sz="2000" dirty="0">
                <a:solidFill>
                  <a:srgbClr val="2C3249"/>
                </a:solidFill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000" dirty="0" err="1">
                <a:solidFill>
                  <a:srgbClr val="2C3249"/>
                </a:solidFill>
                <a:latin typeface="Arial Narrow" panose="020B0606020202030204" pitchFamily="34" charset="0"/>
                <a:cs typeface="Martel Sans" pitchFamily="34" charset="-120"/>
              </a:rPr>
              <a:t>o‘zlarining</a:t>
            </a:r>
            <a:r>
              <a:rPr lang="en-US" sz="2000" dirty="0">
                <a:solidFill>
                  <a:srgbClr val="2C3249"/>
                </a:solidFill>
                <a:latin typeface="Arial Narrow" panose="020B0606020202030204" pitchFamily="34" charset="0"/>
                <a:cs typeface="Martel Sans" pitchFamily="34" charset="-120"/>
              </a:rPr>
              <a:t> mavjud </a:t>
            </a:r>
            <a:r>
              <a:rPr lang="en-US" sz="2000" dirty="0" err="1">
                <a:solidFill>
                  <a:srgbClr val="2C3249"/>
                </a:solidFill>
                <a:latin typeface="Arial Narrow" panose="020B0606020202030204" pitchFamily="34" charset="0"/>
                <a:cs typeface="Martel Sans" pitchFamily="34" charset="-120"/>
              </a:rPr>
              <a:t>bilimlarini</a:t>
            </a:r>
            <a:r>
              <a:rPr lang="en-US" sz="2000" dirty="0">
                <a:solidFill>
                  <a:srgbClr val="2C3249"/>
                </a:solidFill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000" dirty="0" err="1">
                <a:solidFill>
                  <a:srgbClr val="2C3249"/>
                </a:solidFill>
                <a:latin typeface="Arial Narrow" panose="020B0606020202030204" pitchFamily="34" charset="0"/>
                <a:cs typeface="Martel Sans" pitchFamily="34" charset="-120"/>
              </a:rPr>
              <a:t>qayta</a:t>
            </a:r>
            <a:r>
              <a:rPr lang="en-US" sz="2000" dirty="0">
                <a:solidFill>
                  <a:srgbClr val="2C3249"/>
                </a:solidFill>
                <a:latin typeface="Arial Narrow" panose="020B0606020202030204" pitchFamily="34" charset="0"/>
                <a:cs typeface="Martel Sans" pitchFamily="34" charset="-120"/>
              </a:rPr>
              <a:t> </a:t>
            </a:r>
            <a:r>
              <a:rPr lang="en-US" sz="2000" dirty="0" err="1">
                <a:solidFill>
                  <a:srgbClr val="2C3249"/>
                </a:solidFill>
                <a:latin typeface="Arial Narrow" panose="020B0606020202030204" pitchFamily="34" charset="0"/>
                <a:cs typeface="Martel Sans" pitchFamily="34" charset="-120"/>
              </a:rPr>
              <a:t>ko‘rib</a:t>
            </a:r>
            <a:r>
              <a:rPr lang="en-US" sz="2000" dirty="0">
                <a:solidFill>
                  <a:srgbClr val="2C3249"/>
                </a:solidFill>
                <a:latin typeface="Arial Narrow" panose="020B0606020202030204" pitchFamily="34" charset="0"/>
                <a:cs typeface="Martel Sans" pitchFamily="34" charset="-120"/>
              </a:rPr>
              <a:t> chiqib, muammoni hal qilishda qanday foydalanish mumkinligini </a:t>
            </a:r>
            <a:r>
              <a:rPr lang="en-US" sz="2000" dirty="0" err="1">
                <a:solidFill>
                  <a:srgbClr val="2C3249"/>
                </a:solidFill>
                <a:latin typeface="Arial Narrow" panose="020B0606020202030204" pitchFamily="34" charset="0"/>
                <a:cs typeface="Martel Sans" pitchFamily="34" charset="-120"/>
              </a:rPr>
              <a:t>aniqlashadi</a:t>
            </a:r>
            <a:r>
              <a:rPr lang="en-US" sz="2000" dirty="0">
                <a:solidFill>
                  <a:srgbClr val="2C3249"/>
                </a:solidFill>
                <a:latin typeface="Arial Narrow" panose="020B0606020202030204" pitchFamily="34" charset="0"/>
                <a:cs typeface="Martel Sans" pitchFamily="34" charset="-120"/>
              </a:rPr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421368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uz-Latn-UZ" sz="4800" b="1" dirty="0">
                <a:latin typeface="Arial Narrow" panose="020B0606020202030204" pitchFamily="34" charset="0"/>
                <a:cs typeface="Kanit Light" pitchFamily="34" charset="-120"/>
              </a:rPr>
              <a:t>Olingan bilimlarni amaliy vaziyatlarda qo‘llash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3179088"/>
            <a:ext cx="1134070" cy="181451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754422" y="3405902"/>
            <a:ext cx="6082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just">
              <a:lnSpc>
                <a:spcPts val="2850"/>
              </a:lnSpc>
              <a:buNone/>
            </a:pPr>
            <a:r>
              <a:rPr lang="uz-Latn-UZ" sz="2800" dirty="0">
                <a:latin typeface="Arial Narrow" panose="020B0606020202030204" pitchFamily="34" charset="0"/>
                <a:cs typeface="Martel Sans" pitchFamily="34" charset="-120"/>
              </a:rPr>
              <a:t>O‘quvchilar o‘zlashtirgan bilimlarni real hayotdagi vaziyatlarga tatbiq etish.</a:t>
            </a:r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190" y="4993600"/>
            <a:ext cx="1134070" cy="1814513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7754422" y="5220414"/>
            <a:ext cx="6082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uz-Latn-UZ" sz="2800" dirty="0">
                <a:latin typeface="Arial Narrow" panose="020B0606020202030204" pitchFamily="34" charset="0"/>
                <a:cs typeface="Martel Sans" pitchFamily="34" charset="-120"/>
              </a:rPr>
              <a:t>Muammoni hal qilish jarayonida olingan bilimlarni amalga oshirish.</a:t>
            </a:r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88A6150B-59C9-43B4-A7E8-867ED50D2F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840FEBA-950F-4B54-8B8C-00884A7A3EA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6515C33-4920-4D86-8DB0-09BCA162556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203371"/>
            <a:ext cx="7512487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800" b="1" dirty="0">
                <a:latin typeface="Arial Narrow" panose="020B0606020202030204" pitchFamily="34" charset="0"/>
                <a:cs typeface="Kanit Light" pitchFamily="34" charset="-120"/>
              </a:rPr>
              <a:t>Kichik guruhlarda </a:t>
            </a:r>
            <a:r>
              <a:rPr lang="en-US" sz="4800" b="1" dirty="0" err="1">
                <a:latin typeface="Arial Narrow" panose="020B0606020202030204" pitchFamily="34" charset="0"/>
                <a:cs typeface="Kanit Light" pitchFamily="34" charset="-120"/>
              </a:rPr>
              <a:t>faol</a:t>
            </a:r>
            <a:r>
              <a:rPr lang="en-US" sz="4800" b="1" dirty="0">
                <a:latin typeface="Arial Narrow" panose="020B0606020202030204" pitchFamily="34" charset="0"/>
                <a:cs typeface="Kanit Light" pitchFamily="34" charset="-120"/>
              </a:rPr>
              <a:t> </a:t>
            </a:r>
            <a:r>
              <a:rPr lang="en-US" sz="4800" b="1" dirty="0" err="1">
                <a:latin typeface="Arial Narrow" panose="020B0606020202030204" pitchFamily="34" charset="0"/>
                <a:cs typeface="Kanit Light" pitchFamily="34" charset="-120"/>
              </a:rPr>
              <a:t>izlanish</a:t>
            </a:r>
            <a:endParaRPr lang="en-US" sz="4800" b="1" dirty="0">
              <a:latin typeface="Arial Narrow" panose="020B0606020202030204" pitchFamily="34" charset="0"/>
              <a:cs typeface="Kanit Light" pitchFamily="34" charset="-12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93790" y="3252312"/>
            <a:ext cx="3664863" cy="2065140"/>
          </a:xfrm>
          <a:prstGeom prst="roundRect">
            <a:avLst>
              <a:gd name="adj" fmla="val 3435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28224" y="34867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650"/>
              </a:lnSpc>
              <a:buNone/>
            </a:pPr>
            <a:r>
              <a:rPr lang="uz-Latn-UZ" sz="2800" b="1" dirty="0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Muammoli ta’lim</a:t>
            </a:r>
          </a:p>
        </p:txBody>
      </p:sp>
      <p:sp>
        <p:nvSpPr>
          <p:cNvPr id="6" name="Text 3"/>
          <p:cNvSpPr/>
          <p:nvPr/>
        </p:nvSpPr>
        <p:spPr>
          <a:xfrm>
            <a:off x="891822" y="3977164"/>
            <a:ext cx="3332397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Latn-UZ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Kichik guruhlarda faol izlanish o‘quvchilar o‘rtasida muloqot va hamkorlikni rivojlantirishga yordam beradi.</a:t>
            </a:r>
            <a:endParaRPr lang="uz-Latn-UZ" sz="1750" dirty="0"/>
          </a:p>
        </p:txBody>
      </p:sp>
      <p:sp>
        <p:nvSpPr>
          <p:cNvPr id="7" name="Shape 4"/>
          <p:cNvSpPr/>
          <p:nvPr/>
        </p:nvSpPr>
        <p:spPr>
          <a:xfrm>
            <a:off x="4685467" y="3252312"/>
            <a:ext cx="3664863" cy="2065140"/>
          </a:xfrm>
          <a:prstGeom prst="roundRect">
            <a:avLst>
              <a:gd name="adj" fmla="val 3435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919901" y="34867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50"/>
              </a:lnSpc>
            </a:pPr>
            <a:r>
              <a:rPr lang="uz-Latn-UZ" sz="2800" b="1" dirty="0">
                <a:solidFill>
                  <a:srgbClr val="2C3249"/>
                </a:solidFill>
                <a:latin typeface="Arial Narrow" panose="020B0606020202030204" pitchFamily="34" charset="0"/>
                <a:cs typeface="Kanit Light" pitchFamily="34" charset="-120"/>
              </a:rPr>
              <a:t>Hamkorlik</a:t>
            </a:r>
          </a:p>
        </p:txBody>
      </p:sp>
      <p:sp>
        <p:nvSpPr>
          <p:cNvPr id="9" name="Text 6"/>
          <p:cNvSpPr/>
          <p:nvPr/>
        </p:nvSpPr>
        <p:spPr>
          <a:xfrm>
            <a:off x="4786489" y="3977164"/>
            <a:ext cx="3329407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Latn-UZ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Kichik guruhlarda o‘quvchilar bir-birlariga yordam berishadi va birgalikda fikrlashga o‘rganishadi.</a:t>
            </a:r>
            <a:endParaRPr lang="uz-Latn-UZ" sz="1750" dirty="0"/>
          </a:p>
        </p:txBody>
      </p:sp>
      <p:pic>
        <p:nvPicPr>
          <p:cNvPr id="10" name="Graphic 2">
            <a:extLst>
              <a:ext uri="{FF2B5EF4-FFF2-40B4-BE49-F238E27FC236}">
                <a16:creationId xmlns:a16="http://schemas.microsoft.com/office/drawing/2014/main" id="{87EF1B92-074D-498E-AA6B-BD256E5C7A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657F2C3-0D83-4A72-A54B-625209B5C9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A0F5069-9005-4D43-A512-6E03BD2D9F7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398746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uz-Latn-UZ" sz="4800" b="1" dirty="0">
                <a:latin typeface="Arial Narrow" panose="020B0606020202030204" pitchFamily="34" charset="0"/>
                <a:cs typeface="Kanit Light" pitchFamily="34" charset="-120"/>
              </a:rPr>
              <a:t>Yakuniy natijalarni tahlil qilish va umumlashtirish</a:t>
            </a:r>
          </a:p>
        </p:txBody>
      </p:sp>
      <p:sp>
        <p:nvSpPr>
          <p:cNvPr id="4" name="Shape 1"/>
          <p:cNvSpPr/>
          <p:nvPr/>
        </p:nvSpPr>
        <p:spPr>
          <a:xfrm>
            <a:off x="6605111" y="3156466"/>
            <a:ext cx="30480" cy="3674388"/>
          </a:xfrm>
          <a:prstGeom prst="roundRect">
            <a:avLst>
              <a:gd name="adj" fmla="val 312558"/>
            </a:avLst>
          </a:prstGeom>
          <a:solidFill>
            <a:srgbClr val="C5D2CF"/>
          </a:solidFill>
          <a:ln/>
        </p:spPr>
      </p:sp>
      <p:sp>
        <p:nvSpPr>
          <p:cNvPr id="5" name="Shape 2"/>
          <p:cNvSpPr/>
          <p:nvPr/>
        </p:nvSpPr>
        <p:spPr>
          <a:xfrm>
            <a:off x="6845022" y="3651528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C5D2CF"/>
          </a:solidFill>
          <a:ln/>
        </p:spPr>
      </p:sp>
      <p:sp>
        <p:nvSpPr>
          <p:cNvPr id="6" name="Shape 3"/>
          <p:cNvSpPr/>
          <p:nvPr/>
        </p:nvSpPr>
        <p:spPr>
          <a:xfrm>
            <a:off x="6365200" y="3411617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568559" y="3496627"/>
            <a:ext cx="103465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7867888" y="3383280"/>
            <a:ext cx="596872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Latn-UZ" sz="2000" dirty="0">
                <a:latin typeface="Arial Narrow" panose="020B0606020202030204" pitchFamily="34" charset="0"/>
                <a:cs typeface="Martel Sans" pitchFamily="34" charset="-120"/>
              </a:rPr>
              <a:t>O‘quvchilar olingan natijalarni tahlil qilib, muammoni hal qilish jarayonini o‘zlashtirgan bilimlarini umumlashtirishadi.</a:t>
            </a:r>
          </a:p>
        </p:txBody>
      </p:sp>
      <p:sp>
        <p:nvSpPr>
          <p:cNvPr id="9" name="Shape 6"/>
          <p:cNvSpPr/>
          <p:nvPr/>
        </p:nvSpPr>
        <p:spPr>
          <a:xfrm>
            <a:off x="6845022" y="5420678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C5D2CF"/>
          </a:solidFill>
          <a:ln/>
        </p:spPr>
      </p:sp>
      <p:sp>
        <p:nvSpPr>
          <p:cNvPr id="10" name="Shape 7"/>
          <p:cNvSpPr/>
          <p:nvPr/>
        </p:nvSpPr>
        <p:spPr>
          <a:xfrm>
            <a:off x="6365200" y="5180767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534269" y="5265777"/>
            <a:ext cx="172164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2</a:t>
            </a:r>
            <a:endParaRPr lang="en-US" sz="2650" dirty="0"/>
          </a:p>
        </p:txBody>
      </p:sp>
      <p:sp>
        <p:nvSpPr>
          <p:cNvPr id="12" name="Text 9"/>
          <p:cNvSpPr/>
          <p:nvPr/>
        </p:nvSpPr>
        <p:spPr>
          <a:xfrm>
            <a:off x="7867888" y="5152430"/>
            <a:ext cx="5968722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uz-Latn-UZ" sz="2000" dirty="0">
                <a:latin typeface="Arial Narrow" panose="020B0606020202030204" pitchFamily="34" charset="0"/>
                <a:cs typeface="Martel Sans" pitchFamily="34" charset="-120"/>
              </a:rPr>
              <a:t>Ushbu jarayon o‘quvchilarga o‘zlarining fikrlash qobiliyatlarini rivojlantirishga, muammolarni mustaqil ravishda hal qilishga va o‘rganilgan mavzularni chuqurroq tushunishga yordam beradi.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D9D5902D-C981-4D3C-904F-65B5802056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8095B7D-56F7-4711-B6EB-1C1D7A879DE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16B5FB8-392D-4DA2-A2E5-7FF80A1C181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82017" y="1748758"/>
            <a:ext cx="12830628" cy="65187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3600" b="1" dirty="0">
                <a:latin typeface="Arial Narrow" panose="020B0606020202030204" pitchFamily="34" charset="0"/>
              </a:rPr>
              <a:t>1-guruh uchun topshiriq</a:t>
            </a:r>
            <a:endParaRPr lang="ru-RU" sz="3600" dirty="0">
              <a:latin typeface="Arial Narrow" panose="020B0606020202030204" pitchFamily="34" charset="0"/>
            </a:endParaRPr>
          </a:p>
          <a:p>
            <a:r>
              <a:rPr lang="uz-Latn-UZ" sz="3600" dirty="0">
                <a:latin typeface="Arial Narrow" panose="020B0606020202030204" pitchFamily="34" charset="0"/>
              </a:rPr>
              <a:t>Kimyo darsida muammoli vaziyatlar yaratish </a:t>
            </a:r>
            <a:endParaRPr lang="ru-RU" sz="3600" dirty="0">
              <a:latin typeface="Arial Narrow" panose="020B0606020202030204" pitchFamily="34" charset="0"/>
            </a:endParaRPr>
          </a:p>
          <a:p>
            <a:r>
              <a:rPr lang="uz-Latn-UZ" sz="3600" b="1" dirty="0">
                <a:latin typeface="Arial Narrow" panose="020B0606020202030204" pitchFamily="34" charset="0"/>
              </a:rPr>
              <a:t>2-guruh uchun topshiriq</a:t>
            </a:r>
            <a:endParaRPr lang="ru-RU" sz="3600" dirty="0">
              <a:latin typeface="Arial Narrow" panose="020B0606020202030204" pitchFamily="34" charset="0"/>
            </a:endParaRPr>
          </a:p>
          <a:p>
            <a:r>
              <a:rPr lang="uz-Latn-UZ" sz="3600" dirty="0">
                <a:latin typeface="Arial Narrow" panose="020B0606020202030204" pitchFamily="34" charset="0"/>
              </a:rPr>
              <a:t> Tanqidiy fikrlashni rivojlantirish metodlari</a:t>
            </a:r>
            <a:r>
              <a:rPr lang="uz-Latn-UZ" sz="3600" b="1" dirty="0">
                <a:latin typeface="Arial Narrow" panose="020B0606020202030204" pitchFamily="34" charset="0"/>
              </a:rPr>
              <a:t> </a:t>
            </a:r>
            <a:endParaRPr lang="ru-RU" sz="3600" dirty="0">
              <a:latin typeface="Arial Narrow" panose="020B0606020202030204" pitchFamily="34" charset="0"/>
            </a:endParaRPr>
          </a:p>
          <a:p>
            <a:r>
              <a:rPr lang="uz-Latn-UZ" sz="3600" b="1" dirty="0">
                <a:latin typeface="Arial Narrow" panose="020B0606020202030204" pitchFamily="34" charset="0"/>
              </a:rPr>
              <a:t>3-guruh uchun topshiriq</a:t>
            </a:r>
            <a:endParaRPr lang="ru-RU" sz="3600" dirty="0">
              <a:latin typeface="Arial Narrow" panose="020B0606020202030204" pitchFamily="34" charset="0"/>
            </a:endParaRPr>
          </a:p>
          <a:p>
            <a:r>
              <a:rPr lang="uz-Latn-UZ" sz="3600" dirty="0">
                <a:latin typeface="Arial Narrow" panose="020B0606020202030204" pitchFamily="34" charset="0"/>
              </a:rPr>
              <a:t>Kimyo fanini kundalik hayot bilan bog‘lash orqali muammoli vaziyatni vujudga keltirish.</a:t>
            </a:r>
            <a:endParaRPr lang="ru-RU" sz="3600" dirty="0">
              <a:latin typeface="Arial Narrow" panose="020B0606020202030204" pitchFamily="34" charset="0"/>
            </a:endParaRPr>
          </a:p>
          <a:p>
            <a:r>
              <a:rPr lang="uz-Latn-UZ" sz="3600" b="1" dirty="0">
                <a:latin typeface="Arial Narrow" panose="020B0606020202030204" pitchFamily="34" charset="0"/>
              </a:rPr>
              <a:t>4-guruh uchun topshiriq</a:t>
            </a:r>
            <a:endParaRPr lang="ru-RU" sz="3600" dirty="0">
              <a:latin typeface="Arial Narrow" panose="020B0606020202030204" pitchFamily="34" charset="0"/>
            </a:endParaRPr>
          </a:p>
          <a:p>
            <a:r>
              <a:rPr lang="uz-Latn-UZ" sz="3600" dirty="0">
                <a:latin typeface="Arial Narrow" panose="020B0606020202030204" pitchFamily="34" charset="0"/>
              </a:rPr>
              <a:t> 7-10-sinf kimyo dasturi asosida muammoni hal qilish ko‘nikmalarini rivojlantirish uchun darslarda foydalanish mumkin bo‘lgan topshiriqlar tuzing.</a:t>
            </a:r>
            <a:endParaRPr lang="ru-RU" sz="3600" dirty="0">
              <a:latin typeface="Arial Narrow" panose="020B0606020202030204" pitchFamily="34" charset="0"/>
            </a:endParaRPr>
          </a:p>
          <a:p>
            <a:pPr algn="ctr"/>
            <a:endParaRPr lang="ru-RU" sz="576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37897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4294967295"/>
            <p:extLst/>
          </p:nvPr>
        </p:nvGraphicFramePr>
        <p:xfrm>
          <a:off x="2410200" y="2732246"/>
          <a:ext cx="9464040" cy="1213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4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546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54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68096">
                <a:tc>
                  <a:txBody>
                    <a:bodyPr/>
                    <a:lstStyle/>
                    <a:p>
                      <a:pPr algn="ctr"/>
                      <a:r>
                        <a:rPr lang="uz-Latn-UZ" sz="430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“−”</a:t>
                      </a:r>
                      <a:endParaRPr lang="ru-RU" sz="4300" dirty="0">
                        <a:solidFill>
                          <a:schemeClr val="tx1"/>
                        </a:solidFill>
                        <a:latin typeface="Arial Narrow" pitchFamily="34" charset="0"/>
                      </a:endParaRPr>
                    </a:p>
                  </a:txBody>
                  <a:tcPr marL="109728" marR="109728" marT="54864" marB="5486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430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“+”</a:t>
                      </a:r>
                      <a:endParaRPr lang="ru-RU" sz="4300" dirty="0">
                        <a:solidFill>
                          <a:schemeClr val="tx1"/>
                        </a:solidFill>
                        <a:latin typeface="Arial Narrow" pitchFamily="34" charset="0"/>
                      </a:endParaRPr>
                    </a:p>
                  </a:txBody>
                  <a:tcPr marL="109728" marR="109728" marT="54864" marB="5486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430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“qiziqarli”</a:t>
                      </a:r>
                      <a:endParaRPr lang="ru-RU" sz="4300" dirty="0">
                        <a:solidFill>
                          <a:schemeClr val="tx1"/>
                        </a:solidFill>
                        <a:latin typeface="Arial Narrow" pitchFamily="34" charset="0"/>
                      </a:endParaRPr>
                    </a:p>
                  </a:txBody>
                  <a:tcPr marL="109728" marR="109728" marT="54864" marB="5486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pPr algn="ctr"/>
                      <a:endParaRPr lang="ru-RU" sz="2200"/>
                    </a:p>
                  </a:txBody>
                  <a:tcPr marL="109728" marR="109728" marT="54864" marB="5486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/>
                    </a:p>
                  </a:txBody>
                  <a:tcPr marL="109728" marR="109728" marT="54864" marB="5486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 dirty="0"/>
                    </a:p>
                  </a:txBody>
                  <a:tcPr marL="109728" marR="109728" marT="54864" marB="5486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1873942" y="1613043"/>
            <a:ext cx="10195560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BZ" sz="5280" b="1" dirty="0">
                <a:solidFill>
                  <a:srgbClr val="000099"/>
                </a:solidFill>
                <a:latin typeface="Arial Narrow" pitchFamily="34" charset="0"/>
              </a:rPr>
              <a:t>“</a:t>
            </a:r>
            <a:r>
              <a:rPr lang="uz-Latn-UZ" sz="5280" b="1" dirty="0">
                <a:solidFill>
                  <a:srgbClr val="000099"/>
                </a:solidFill>
                <a:latin typeface="Arial Narrow" pitchFamily="34" charset="0"/>
              </a:rPr>
              <a:t>Plyus, minus, </a:t>
            </a:r>
            <a:r>
              <a:rPr lang="en-BZ" sz="5280" b="1" dirty="0">
                <a:solidFill>
                  <a:srgbClr val="000099"/>
                </a:solidFill>
                <a:latin typeface="Arial Narrow" pitchFamily="34" charset="0"/>
              </a:rPr>
              <a:t>qiziqarli</a:t>
            </a:r>
            <a:r>
              <a:rPr lang="uz-Latn-UZ" sz="5280" b="1" dirty="0">
                <a:solidFill>
                  <a:srgbClr val="000099"/>
                </a:solidFill>
                <a:latin typeface="Arial Narrow" pitchFamily="34" charset="0"/>
              </a:rPr>
              <a:t>”</a:t>
            </a:r>
            <a:endParaRPr lang="ru-RU" sz="5280" b="1" dirty="0">
              <a:solidFill>
                <a:srgbClr val="000099"/>
              </a:solidFill>
              <a:latin typeface="Arial Narrow" pitchFamily="34" charset="0"/>
            </a:endParaRPr>
          </a:p>
        </p:txBody>
      </p:sp>
      <p:pic>
        <p:nvPicPr>
          <p:cNvPr id="5" name="Picture 4" descr="ALGORÄ°TMA ile ilgili gÃ¶rsel sonucu"/>
          <p:cNvPicPr/>
          <p:nvPr/>
        </p:nvPicPr>
        <p:blipFill>
          <a:blip r:embed="rId2"/>
          <a:srcRect b="7318"/>
          <a:stretch>
            <a:fillRect/>
          </a:stretch>
        </p:blipFill>
        <p:spPr bwMode="auto">
          <a:xfrm>
            <a:off x="7055971" y="4374029"/>
            <a:ext cx="4119686" cy="2393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9B1C3C55-C927-4806-8908-69238C656E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C5C3684-EFF7-49B3-9400-E9B810DC237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F5B61D0-03D6-4636-AAE9-FED62E1834A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2341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82017" y="1748758"/>
            <a:ext cx="12830628" cy="4561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5280" b="1" dirty="0">
                <a:solidFill>
                  <a:srgbClr val="000099"/>
                </a:solidFill>
                <a:latin typeface="Arial Narrow" pitchFamily="34" charset="0"/>
              </a:rPr>
              <a:t>Xulosa  </a:t>
            </a:r>
          </a:p>
          <a:p>
            <a:pPr algn="just"/>
            <a:r>
              <a:rPr lang="uz-Latn-UZ" sz="3600" dirty="0">
                <a:latin typeface="Arial Narrow" panose="020B0606020202030204" pitchFamily="34" charset="0"/>
              </a:rPr>
              <a:t>Kimyo darslarida muammoli ta’lim va tanqidiy fikrlashni qo‘llash o‘quvchilarning mantiqiy fikrlash ko‘nikmalarini shakllantirish va ularni muammolarni mustaqil hal qilishga yo‘naltirish uchun samarali strategiyadir. Ushbu yondashuvlar bir-birini to‘ldiradi va o‘quvchilarni chuqur tahlil qilishga, ijodiy yondashuvga undaydi.</a:t>
            </a:r>
            <a:endParaRPr lang="ru-RU" sz="3600" dirty="0">
              <a:latin typeface="Arial Narrow" panose="020B0606020202030204" pitchFamily="34" charset="0"/>
            </a:endParaRPr>
          </a:p>
          <a:p>
            <a:pPr algn="ctr"/>
            <a:endParaRPr lang="ru-RU" sz="576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85584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1303</Words>
  <Application>Microsoft Office PowerPoint</Application>
  <PresentationFormat>Произвольный</PresentationFormat>
  <Paragraphs>166</Paragraphs>
  <Slides>25</Slides>
  <Notes>20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6" baseType="lpstr">
      <vt:lpstr>Times New Roman</vt:lpstr>
      <vt:lpstr>Arial</vt:lpstr>
      <vt:lpstr>Calibri</vt:lpstr>
      <vt:lpstr>Arial Narrow</vt:lpstr>
      <vt:lpstr>Trebuchet MS</vt:lpstr>
      <vt:lpstr>Calibri Light</vt:lpstr>
      <vt:lpstr>DM Sans Medium</vt:lpstr>
      <vt:lpstr>Crimson Pro Bold</vt:lpstr>
      <vt:lpstr>Kanit Light</vt:lpstr>
      <vt:lpstr>Martel Sans</vt:lpstr>
      <vt:lpstr>Office Theme</vt:lpstr>
      <vt:lpstr>Презентация PowerPoint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Tulkin Khalilov</cp:lastModifiedBy>
  <cp:revision>55</cp:revision>
  <dcterms:created xsi:type="dcterms:W3CDTF">2024-12-21T10:25:53Z</dcterms:created>
  <dcterms:modified xsi:type="dcterms:W3CDTF">2025-01-03T11:11:44Z</dcterms:modified>
</cp:coreProperties>
</file>