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8"/>
  </p:notesMasterIdLst>
  <p:sldIdLst>
    <p:sldId id="350" r:id="rId2"/>
    <p:sldId id="355" r:id="rId3"/>
    <p:sldId id="384" r:id="rId4"/>
    <p:sldId id="256" r:id="rId5"/>
    <p:sldId id="257" r:id="rId6"/>
    <p:sldId id="259" r:id="rId7"/>
    <p:sldId id="260" r:id="rId8"/>
    <p:sldId id="261" r:id="rId9"/>
    <p:sldId id="356" r:id="rId10"/>
    <p:sldId id="358" r:id="rId11"/>
    <p:sldId id="359" r:id="rId12"/>
    <p:sldId id="360" r:id="rId13"/>
    <p:sldId id="361" r:id="rId14"/>
    <p:sldId id="362" r:id="rId15"/>
    <p:sldId id="363" r:id="rId16"/>
    <p:sldId id="365" r:id="rId17"/>
    <p:sldId id="366" r:id="rId18"/>
    <p:sldId id="367" r:id="rId19"/>
    <p:sldId id="368" r:id="rId20"/>
    <p:sldId id="369" r:id="rId21"/>
    <p:sldId id="370" r:id="rId22"/>
    <p:sldId id="371" r:id="rId23"/>
    <p:sldId id="372" r:id="rId24"/>
    <p:sldId id="373" r:id="rId25"/>
    <p:sldId id="374" r:id="rId26"/>
    <p:sldId id="375" r:id="rId27"/>
    <p:sldId id="376" r:id="rId28"/>
    <p:sldId id="377" r:id="rId29"/>
    <p:sldId id="378" r:id="rId30"/>
    <p:sldId id="379" r:id="rId31"/>
    <p:sldId id="380" r:id="rId32"/>
    <p:sldId id="381" r:id="rId33"/>
    <p:sldId id="382" r:id="rId34"/>
    <p:sldId id="383" r:id="rId35"/>
    <p:sldId id="385" r:id="rId36"/>
    <p:sldId id="399" r:id="rId37"/>
  </p:sldIdLst>
  <p:sldSz cx="8128000" cy="4572000"/>
  <p:notesSz cx="8128000" cy="4572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71" autoAdjust="0"/>
    <p:restoredTop sz="94660"/>
  </p:normalViewPr>
  <p:slideViewPr>
    <p:cSldViewPr>
      <p:cViewPr varScale="1">
        <p:scale>
          <a:sx n="160" d="100"/>
          <a:sy n="160" d="100"/>
        </p:scale>
        <p:origin x="294" y="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2-22T21:40:22.924" idx="1">
    <p:pos x="10" y="10"/>
    <p:text/>
    <p:extLst>
      <p:ext uri="{C676402C-5697-4E1C-873F-D02D1690AC5C}">
        <p15:threadingInfo xmlns:p15="http://schemas.microsoft.com/office/powerpoint/2012/main" timeZoneBias="-30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03750" y="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DA352-57FD-4EA8-AF44-38B4FC5BD5DE}" type="datetimeFigureOut">
              <a:rPr lang="ru-RU" smtClean="0"/>
              <a:t>03.01.2025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2400" y="571500"/>
            <a:ext cx="2743200" cy="1543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12800" y="2200275"/>
            <a:ext cx="6502400" cy="1800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434340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03750" y="4343400"/>
            <a:ext cx="3522663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384D0-473D-42D6-8807-0DA9A29BE4A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926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17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5" y="0"/>
            <a:ext cx="6223237" cy="4565903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331044" y="0"/>
            <a:ext cx="4572000" cy="4563110"/>
          </a:xfrm>
          <a:custGeom>
            <a:avLst/>
            <a:gdLst/>
            <a:ahLst/>
            <a:cxnLst/>
            <a:rect l="l" t="t" r="r" b="b"/>
            <a:pathLst>
              <a:path w="4572000" h="4563110">
                <a:moveTo>
                  <a:pt x="2892183" y="387096"/>
                </a:moveTo>
                <a:lnTo>
                  <a:pt x="0" y="387096"/>
                </a:lnTo>
                <a:lnTo>
                  <a:pt x="0" y="618744"/>
                </a:lnTo>
                <a:lnTo>
                  <a:pt x="2892183" y="618744"/>
                </a:lnTo>
                <a:lnTo>
                  <a:pt x="2892183" y="387096"/>
                </a:lnTo>
                <a:close/>
              </a:path>
              <a:path w="4572000" h="4563110">
                <a:moveTo>
                  <a:pt x="4571428" y="0"/>
                </a:moveTo>
                <a:lnTo>
                  <a:pt x="2928759" y="0"/>
                </a:lnTo>
                <a:lnTo>
                  <a:pt x="2928759" y="4562856"/>
                </a:lnTo>
                <a:lnTo>
                  <a:pt x="4571428" y="4562856"/>
                </a:lnTo>
                <a:lnTo>
                  <a:pt x="4571428" y="0"/>
                </a:lnTo>
                <a:close/>
              </a:path>
            </a:pathLst>
          </a:custGeom>
          <a:solidFill>
            <a:srgbClr val="1301B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303721" y="312928"/>
            <a:ext cx="3806190" cy="3149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219200" y="2560320"/>
            <a:ext cx="5689600" cy="1143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0640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185920" y="1051560"/>
            <a:ext cx="3535680" cy="3017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084832"/>
            <a:ext cx="8128000" cy="2481072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377952"/>
            <a:ext cx="8125459" cy="247015"/>
          </a:xfrm>
          <a:custGeom>
            <a:avLst/>
            <a:gdLst/>
            <a:ahLst/>
            <a:cxnLst/>
            <a:rect l="l" t="t" r="r" b="b"/>
            <a:pathLst>
              <a:path w="8125459" h="247015">
                <a:moveTo>
                  <a:pt x="8125968" y="246888"/>
                </a:moveTo>
                <a:lnTo>
                  <a:pt x="0" y="246888"/>
                </a:lnTo>
                <a:lnTo>
                  <a:pt x="0" y="0"/>
                </a:lnTo>
                <a:lnTo>
                  <a:pt x="8125968" y="0"/>
                </a:lnTo>
                <a:lnTo>
                  <a:pt x="8125968" y="246888"/>
                </a:lnTo>
                <a:close/>
              </a:path>
            </a:pathLst>
          </a:custGeom>
          <a:solidFill>
            <a:srgbClr val="1301B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469" y="175500"/>
            <a:ext cx="3638173" cy="31547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6400" y="4251960"/>
            <a:ext cx="1869440" cy="276999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63520" y="4251960"/>
            <a:ext cx="2600960" cy="276999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52160" y="4251960"/>
            <a:ext cx="1869440" cy="276999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0635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3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32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834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8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242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165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07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9F4B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8128000" cy="4572000"/>
          </a:xfrm>
          <a:prstGeom prst="rect">
            <a:avLst/>
          </a:prstGeom>
          <a:solidFill>
            <a:srgbClr val="FFFDE6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97" y="4305300"/>
            <a:ext cx="957003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72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9469" y="175500"/>
            <a:ext cx="3638173" cy="7362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75820" y="1270508"/>
            <a:ext cx="3670300" cy="2628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181818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763520" y="4251960"/>
            <a:ext cx="260096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0640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852160" y="4251960"/>
            <a:ext cx="186944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3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7.png"/><Relationship Id="rId4" Type="http://schemas.openxmlformats.org/officeDocument/2006/relationships/image" Target="../media/image20.png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11" Type="http://schemas.openxmlformats.org/officeDocument/2006/relationships/image" Target="../media/image7.png"/><Relationship Id="rId5" Type="http://schemas.openxmlformats.org/officeDocument/2006/relationships/image" Target="../media/image27.png"/><Relationship Id="rId10" Type="http://schemas.openxmlformats.org/officeDocument/2006/relationships/image" Target="../media/image6.png"/><Relationship Id="rId4" Type="http://schemas.openxmlformats.org/officeDocument/2006/relationships/image" Target="../media/image26.png"/><Relationship Id="rId9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3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7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4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7.png"/><Relationship Id="rId4" Type="http://schemas.openxmlformats.org/officeDocument/2006/relationships/image" Target="../media/image49.png"/><Relationship Id="rId9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5.png"/><Relationship Id="rId11" Type="http://schemas.openxmlformats.org/officeDocument/2006/relationships/image" Target="../media/image7.png"/><Relationship Id="rId5" Type="http://schemas.openxmlformats.org/officeDocument/2006/relationships/image" Target="../media/image54.png"/><Relationship Id="rId10" Type="http://schemas.openxmlformats.org/officeDocument/2006/relationships/image" Target="../media/image6.png"/><Relationship Id="rId4" Type="http://schemas.openxmlformats.org/officeDocument/2006/relationships/image" Target="../media/image53.png"/><Relationship Id="rId9" Type="http://schemas.openxmlformats.org/officeDocument/2006/relationships/image" Target="../media/image5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1.png"/><Relationship Id="rId11" Type="http://schemas.openxmlformats.org/officeDocument/2006/relationships/image" Target="../media/image7.png"/><Relationship Id="rId5" Type="http://schemas.openxmlformats.org/officeDocument/2006/relationships/image" Target="../media/image60.png"/><Relationship Id="rId10" Type="http://schemas.openxmlformats.org/officeDocument/2006/relationships/image" Target="../media/image6.png"/><Relationship Id="rId4" Type="http://schemas.openxmlformats.org/officeDocument/2006/relationships/image" Target="../media/image59.png"/><Relationship Id="rId9" Type="http://schemas.openxmlformats.org/officeDocument/2006/relationships/image" Target="../media/image5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8604" y="1511906"/>
            <a:ext cx="67733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86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Latn-UZ" sz="3200" b="1" dirty="0">
                <a:latin typeface="Arial Narrow" panose="020B0606020202030204" pitchFamily="34" charset="0"/>
              </a:rPr>
              <a:t>1-mavzu. Kimyo</a:t>
            </a:r>
            <a:r>
              <a:rPr lang="uz-Cyrl-UZ" sz="3200" b="1" dirty="0">
                <a:latin typeface="Arial Narrow" panose="020B0606020202030204" pitchFamily="34" charset="0"/>
              </a:rPr>
              <a:t> fani</a:t>
            </a:r>
            <a:r>
              <a:rPr lang="uz-Latn-UZ" sz="3200" b="1" dirty="0">
                <a:latin typeface="Arial Narrow" panose="020B0606020202030204" pitchFamily="34" charset="0"/>
              </a:rPr>
              <a:t>ni o‘qitishda so‘rovga asoslangan  yondashuv </a:t>
            </a:r>
            <a:br>
              <a:rPr lang="uz-Latn-UZ" sz="3200" b="1" dirty="0">
                <a:latin typeface="Arial Narrow" panose="020B0606020202030204" pitchFamily="34" charset="0"/>
              </a:rPr>
            </a:br>
            <a:r>
              <a:rPr lang="uz-Latn-UZ" sz="3200" i="1" dirty="0">
                <a:latin typeface="Arial Narrow" panose="020B0606020202030204" pitchFamily="34" charset="0"/>
              </a:rPr>
              <a:t>(</a:t>
            </a:r>
            <a:r>
              <a:rPr lang="uz-Cyrl-UZ" sz="3200" i="1" dirty="0">
                <a:latin typeface="Arial Narrow" panose="020B0606020202030204" pitchFamily="34" charset="0"/>
              </a:rPr>
              <a:t>2</a:t>
            </a:r>
            <a:r>
              <a:rPr lang="uz-Latn-UZ" sz="3200" i="1" dirty="0">
                <a:latin typeface="Arial Narrow" panose="020B0606020202030204" pitchFamily="34" charset="0"/>
              </a:rPr>
              <a:t> soat </a:t>
            </a:r>
            <a:r>
              <a:rPr lang="uz-Cyrl-UZ" sz="3200" i="1" dirty="0">
                <a:latin typeface="Arial Narrow" panose="020B0606020202030204" pitchFamily="34" charset="0"/>
              </a:rPr>
              <a:t>nazariy</a:t>
            </a:r>
            <a:r>
              <a:rPr lang="uz-Latn-UZ" sz="3200" i="1" dirty="0">
                <a:latin typeface="Arial Narrow" panose="020B0606020202030204" pitchFamily="34" charset="0"/>
              </a:rPr>
              <a:t> mashgʻulot)</a:t>
            </a:r>
            <a:endParaRPr lang="ru-RU" sz="3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387048" y="621859"/>
            <a:ext cx="6433979" cy="400858"/>
          </a:xfrm>
          <a:prstGeom prst="rect">
            <a:avLst/>
          </a:prstGeom>
        </p:spPr>
        <p:txBody>
          <a:bodyPr spcFirstLastPara="1" vert="horz" wrap="square" lIns="76161" tIns="76161" rIns="76161" bIns="76161" rtlCol="0" anchor="ctr" anchorCtr="0">
            <a:noAutofit/>
          </a:bodyPr>
          <a:lstStyle/>
          <a:p>
            <a:pPr algn="ctr"/>
            <a:r>
              <a:rPr lang="uz-Latn-UZ" sz="2794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7" name="Google Shape;647;p26"/>
          <p:cNvGrpSpPr/>
          <p:nvPr/>
        </p:nvGrpSpPr>
        <p:grpSpPr>
          <a:xfrm>
            <a:off x="3921290" y="2063601"/>
            <a:ext cx="3571710" cy="1048161"/>
            <a:chOff x="4741049" y="3077051"/>
            <a:chExt cx="4077227" cy="1171992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02989" y="3662846"/>
              <a:ext cx="2815287" cy="5861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500" dirty="0">
                  <a:latin typeface="Arial Narrow" panose="020B0606020202030204" pitchFamily="34" charset="0"/>
                </a:rPr>
                <a:t>Abstraksiyalash, konkretlashtirish, tavsiflash, kuzatish, modellashtirish metodlari.</a:t>
              </a:r>
              <a:endParaRPr lang="ru-RU" sz="1500" dirty="0">
                <a:latin typeface="Arial Narrow" panose="020B0606020202030204" pitchFamily="34" charset="0"/>
              </a:endParaRPr>
            </a:p>
            <a:p>
              <a:pPr lvl="0"/>
              <a:r>
                <a:rPr lang="uz-Latn-UZ" sz="1333" dirty="0">
                  <a:latin typeface="Arial Narrow" panose="020B0606020202030204" pitchFamily="34" charset="0"/>
                </a:rPr>
                <a:t> </a:t>
              </a:r>
              <a:endParaRPr lang="ru-RU" sz="1333" dirty="0">
                <a:latin typeface="Arial Narrow" panose="020B0606020202030204" pitchFamily="34" charset="0"/>
              </a:endParaRPr>
            </a:p>
            <a:p>
              <a:br>
                <a:rPr lang="en-US" sz="1185" b="1" dirty="0">
                  <a:latin typeface="Arial Narrow" panose="020B0606020202030204" pitchFamily="34" charset="0"/>
                </a:rPr>
              </a:br>
              <a:endParaRPr sz="1185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412765" y="1022718"/>
            <a:ext cx="3054502" cy="83393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Kimyo fanini o‘qitishda soʻrovga asoslangan taʼlim (SAT).  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379142" y="2031258"/>
            <a:ext cx="3060533" cy="956069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1987232" y="3155233"/>
              <a:ext cx="2224904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Kundalik hayotda kimyo.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735519" y="2257514"/>
            <a:ext cx="392539" cy="397256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725315" y="3591324"/>
            <a:ext cx="341157" cy="276508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4546177" y="1589291"/>
            <a:ext cx="341157" cy="276508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4297539" y="2375896"/>
            <a:ext cx="392539" cy="397256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2520"/>
            <a:ext cx="8128000" cy="61282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  <p:grpSp>
        <p:nvGrpSpPr>
          <p:cNvPr id="78" name="Google Shape;647;p26">
            <a:extLst>
              <a:ext uri="{FF2B5EF4-FFF2-40B4-BE49-F238E27FC236}">
                <a16:creationId xmlns:a16="http://schemas.microsoft.com/office/drawing/2014/main" id="{74E42A99-6509-4C34-BA20-0CE72112DABC}"/>
              </a:ext>
            </a:extLst>
          </p:cNvPr>
          <p:cNvGrpSpPr/>
          <p:nvPr/>
        </p:nvGrpSpPr>
        <p:grpSpPr>
          <a:xfrm>
            <a:off x="3921290" y="1061910"/>
            <a:ext cx="3141823" cy="913051"/>
            <a:chOff x="4741049" y="3077051"/>
            <a:chExt cx="3692676" cy="1132200"/>
          </a:xfrm>
        </p:grpSpPr>
        <p:sp>
          <p:nvSpPr>
            <p:cNvPr id="79" name="Google Shape;648;p26">
              <a:extLst>
                <a:ext uri="{FF2B5EF4-FFF2-40B4-BE49-F238E27FC236}">
                  <a16:creationId xmlns:a16="http://schemas.microsoft.com/office/drawing/2014/main" id="{8FF2A366-A84B-4066-91E3-6D8FEE763176}"/>
                </a:ext>
              </a:extLst>
            </p:cNvPr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0" name="Google Shape;649;p26">
              <a:extLst>
                <a:ext uri="{FF2B5EF4-FFF2-40B4-BE49-F238E27FC236}">
                  <a16:creationId xmlns:a16="http://schemas.microsoft.com/office/drawing/2014/main" id="{234CDC3F-C6CC-42B2-8223-90152C3B0536}"/>
                </a:ext>
              </a:extLst>
            </p:cNvPr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1" name="Google Shape;650;p26">
              <a:extLst>
                <a:ext uri="{FF2B5EF4-FFF2-40B4-BE49-F238E27FC236}">
                  <a16:creationId xmlns:a16="http://schemas.microsoft.com/office/drawing/2014/main" id="{F10E12CC-216F-48AC-B4EF-236E0F46D314}"/>
                </a:ext>
              </a:extLst>
            </p:cNvPr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82" name="Google Shape;651;p26">
              <a:extLst>
                <a:ext uri="{FF2B5EF4-FFF2-40B4-BE49-F238E27FC236}">
                  <a16:creationId xmlns:a16="http://schemas.microsoft.com/office/drawing/2014/main" id="{0B796D98-4951-4889-9B6D-AFC75DD36EC0}"/>
                </a:ext>
              </a:extLst>
            </p:cNvPr>
            <p:cNvSpPr txBox="1"/>
            <p:nvPr/>
          </p:nvSpPr>
          <p:spPr>
            <a:xfrm>
              <a:off x="5966371" y="3312850"/>
              <a:ext cx="2392885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r>
                <a:rPr lang="uz-Latn-UZ" sz="1600" dirty="0">
                  <a:latin typeface="Arial Narrow" panose="020B0606020202030204" pitchFamily="34" charset="0"/>
                </a:rPr>
                <a:t>Kimyo fanini o‘rganishda ilmiy tadqiqot metodlarini o‘rgatishning mohiyati </a:t>
              </a:r>
              <a:br>
                <a:rPr lang="en-US" sz="1600" dirty="0">
                  <a:latin typeface="Arial Narrow" panose="020B0606020202030204" pitchFamily="34" charset="0"/>
                </a:rPr>
              </a:br>
              <a:endParaRPr sz="1600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117" name="Google Shape;680;p26">
            <a:extLst>
              <a:ext uri="{FF2B5EF4-FFF2-40B4-BE49-F238E27FC236}">
                <a16:creationId xmlns:a16="http://schemas.microsoft.com/office/drawing/2014/main" id="{1DFB615F-5C8C-442F-8E2E-9C563E382199}"/>
              </a:ext>
            </a:extLst>
          </p:cNvPr>
          <p:cNvGrpSpPr/>
          <p:nvPr/>
        </p:nvGrpSpPr>
        <p:grpSpPr>
          <a:xfrm>
            <a:off x="4348922" y="1269032"/>
            <a:ext cx="341157" cy="276508"/>
            <a:chOff x="5220616" y="2791061"/>
            <a:chExt cx="373185" cy="302466"/>
          </a:xfrm>
        </p:grpSpPr>
        <p:sp>
          <p:nvSpPr>
            <p:cNvPr id="118" name="Google Shape;681;p26">
              <a:extLst>
                <a:ext uri="{FF2B5EF4-FFF2-40B4-BE49-F238E27FC236}">
                  <a16:creationId xmlns:a16="http://schemas.microsoft.com/office/drawing/2014/main" id="{95BBCEB8-2926-4A0D-B0DB-CDA590DF77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19" name="Google Shape;682;p26">
              <a:extLst>
                <a:ext uri="{FF2B5EF4-FFF2-40B4-BE49-F238E27FC236}">
                  <a16:creationId xmlns:a16="http://schemas.microsoft.com/office/drawing/2014/main" id="{AE7730FC-AC2A-4079-8354-75B1A2AE882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0" name="Google Shape;683;p26">
              <a:extLst>
                <a:ext uri="{FF2B5EF4-FFF2-40B4-BE49-F238E27FC236}">
                  <a16:creationId xmlns:a16="http://schemas.microsoft.com/office/drawing/2014/main" id="{EA9B6CCD-DE12-4D46-8C10-188E9F3830C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1" name="Google Shape;684;p26">
              <a:extLst>
                <a:ext uri="{FF2B5EF4-FFF2-40B4-BE49-F238E27FC236}">
                  <a16:creationId xmlns:a16="http://schemas.microsoft.com/office/drawing/2014/main" id="{21619712-28B3-4D5F-9A91-085B68927A94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2" name="Google Shape;685;p26">
              <a:extLst>
                <a:ext uri="{FF2B5EF4-FFF2-40B4-BE49-F238E27FC236}">
                  <a16:creationId xmlns:a16="http://schemas.microsoft.com/office/drawing/2014/main" id="{197DE8A2-7EDA-4112-A548-C264F72E01AB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3" name="Google Shape;686;p26">
              <a:extLst>
                <a:ext uri="{FF2B5EF4-FFF2-40B4-BE49-F238E27FC236}">
                  <a16:creationId xmlns:a16="http://schemas.microsoft.com/office/drawing/2014/main" id="{DE522927-AD40-4CC0-B5D7-5FB0757D5036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4" name="Google Shape;687;p26">
              <a:extLst>
                <a:ext uri="{FF2B5EF4-FFF2-40B4-BE49-F238E27FC236}">
                  <a16:creationId xmlns:a16="http://schemas.microsoft.com/office/drawing/2014/main" id="{850FC24B-42CB-448F-939F-ACD8E6284D70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5" name="Google Shape;688;p26">
              <a:extLst>
                <a:ext uri="{FF2B5EF4-FFF2-40B4-BE49-F238E27FC236}">
                  <a16:creationId xmlns:a16="http://schemas.microsoft.com/office/drawing/2014/main" id="{08DB7E6A-276A-4031-A9F3-193F97CED3DF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6" name="Google Shape;689;p26">
              <a:extLst>
                <a:ext uri="{FF2B5EF4-FFF2-40B4-BE49-F238E27FC236}">
                  <a16:creationId xmlns:a16="http://schemas.microsoft.com/office/drawing/2014/main" id="{92419FFB-C723-4DBD-92C6-93C7A24B43B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7" name="Google Shape;690;p26">
              <a:extLst>
                <a:ext uri="{FF2B5EF4-FFF2-40B4-BE49-F238E27FC236}">
                  <a16:creationId xmlns:a16="http://schemas.microsoft.com/office/drawing/2014/main" id="{9B81A5F4-BCA5-4BEA-B66A-B7E062F50B11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8" name="Google Shape;691;p26">
              <a:extLst>
                <a:ext uri="{FF2B5EF4-FFF2-40B4-BE49-F238E27FC236}">
                  <a16:creationId xmlns:a16="http://schemas.microsoft.com/office/drawing/2014/main" id="{029D7433-064A-44A0-8123-27B31A958BA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29" name="Google Shape;692;p26">
              <a:extLst>
                <a:ext uri="{FF2B5EF4-FFF2-40B4-BE49-F238E27FC236}">
                  <a16:creationId xmlns:a16="http://schemas.microsoft.com/office/drawing/2014/main" id="{2B87F478-8790-49F5-B4C7-2CCE994B2137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0" name="Google Shape;693;p26">
              <a:extLst>
                <a:ext uri="{FF2B5EF4-FFF2-40B4-BE49-F238E27FC236}">
                  <a16:creationId xmlns:a16="http://schemas.microsoft.com/office/drawing/2014/main" id="{4DF40CAD-35D6-486B-B59C-8896D0F31550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1" name="Google Shape;694;p26">
              <a:extLst>
                <a:ext uri="{FF2B5EF4-FFF2-40B4-BE49-F238E27FC236}">
                  <a16:creationId xmlns:a16="http://schemas.microsoft.com/office/drawing/2014/main" id="{E15453D3-F9B2-414F-A042-1D5453ACC72D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2" name="Google Shape;695;p26">
              <a:extLst>
                <a:ext uri="{FF2B5EF4-FFF2-40B4-BE49-F238E27FC236}">
                  <a16:creationId xmlns:a16="http://schemas.microsoft.com/office/drawing/2014/main" id="{DE42EFCB-6932-46B7-A138-9604027A9D2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3" name="Google Shape;696;p26">
              <a:extLst>
                <a:ext uri="{FF2B5EF4-FFF2-40B4-BE49-F238E27FC236}">
                  <a16:creationId xmlns:a16="http://schemas.microsoft.com/office/drawing/2014/main" id="{EA2B7B08-63FF-40D9-AB85-5D7A0A7682A2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4" name="Google Shape;697;p26">
              <a:extLst>
                <a:ext uri="{FF2B5EF4-FFF2-40B4-BE49-F238E27FC236}">
                  <a16:creationId xmlns:a16="http://schemas.microsoft.com/office/drawing/2014/main" id="{7D3103DD-E749-48AC-A836-C97D846BCA84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5" name="Google Shape;698;p26">
              <a:extLst>
                <a:ext uri="{FF2B5EF4-FFF2-40B4-BE49-F238E27FC236}">
                  <a16:creationId xmlns:a16="http://schemas.microsoft.com/office/drawing/2014/main" id="{E4516D96-D0BB-406A-A4D9-D28509743853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136" name="Google Shape;680;p26">
            <a:extLst>
              <a:ext uri="{FF2B5EF4-FFF2-40B4-BE49-F238E27FC236}">
                <a16:creationId xmlns:a16="http://schemas.microsoft.com/office/drawing/2014/main" id="{1A5603CB-F377-4EB3-B554-F0B03063FFE9}"/>
              </a:ext>
            </a:extLst>
          </p:cNvPr>
          <p:cNvGrpSpPr/>
          <p:nvPr/>
        </p:nvGrpSpPr>
        <p:grpSpPr>
          <a:xfrm>
            <a:off x="778557" y="1261188"/>
            <a:ext cx="341157" cy="276508"/>
            <a:chOff x="5220616" y="2791061"/>
            <a:chExt cx="373185" cy="302466"/>
          </a:xfrm>
        </p:grpSpPr>
        <p:sp>
          <p:nvSpPr>
            <p:cNvPr id="137" name="Google Shape;681;p26">
              <a:extLst>
                <a:ext uri="{FF2B5EF4-FFF2-40B4-BE49-F238E27FC236}">
                  <a16:creationId xmlns:a16="http://schemas.microsoft.com/office/drawing/2014/main" id="{7FD8D76B-0CAD-4CD6-BF8C-DE4FBBAB70CE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8" name="Google Shape;682;p26">
              <a:extLst>
                <a:ext uri="{FF2B5EF4-FFF2-40B4-BE49-F238E27FC236}">
                  <a16:creationId xmlns:a16="http://schemas.microsoft.com/office/drawing/2014/main" id="{E9729C41-2872-40E4-944E-15FE9274E560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39" name="Google Shape;683;p26">
              <a:extLst>
                <a:ext uri="{FF2B5EF4-FFF2-40B4-BE49-F238E27FC236}">
                  <a16:creationId xmlns:a16="http://schemas.microsoft.com/office/drawing/2014/main" id="{09970998-777D-4C61-976E-A42860F6CB9B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0" name="Google Shape;684;p26">
              <a:extLst>
                <a:ext uri="{FF2B5EF4-FFF2-40B4-BE49-F238E27FC236}">
                  <a16:creationId xmlns:a16="http://schemas.microsoft.com/office/drawing/2014/main" id="{D2E54A06-1B6D-4E45-9B9E-FA55DE9AA5A0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1" name="Google Shape;685;p26">
              <a:extLst>
                <a:ext uri="{FF2B5EF4-FFF2-40B4-BE49-F238E27FC236}">
                  <a16:creationId xmlns:a16="http://schemas.microsoft.com/office/drawing/2014/main" id="{CBE5FECA-EE8C-4A21-858D-1D4F50602189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2" name="Google Shape;686;p26">
              <a:extLst>
                <a:ext uri="{FF2B5EF4-FFF2-40B4-BE49-F238E27FC236}">
                  <a16:creationId xmlns:a16="http://schemas.microsoft.com/office/drawing/2014/main" id="{7FBCF349-482D-433F-9937-53ECDC65DE44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3" name="Google Shape;687;p26">
              <a:extLst>
                <a:ext uri="{FF2B5EF4-FFF2-40B4-BE49-F238E27FC236}">
                  <a16:creationId xmlns:a16="http://schemas.microsoft.com/office/drawing/2014/main" id="{486E22A9-1640-4EC2-95C9-855BBB32CEBC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4" name="Google Shape;688;p26">
              <a:extLst>
                <a:ext uri="{FF2B5EF4-FFF2-40B4-BE49-F238E27FC236}">
                  <a16:creationId xmlns:a16="http://schemas.microsoft.com/office/drawing/2014/main" id="{EFB478C3-5847-4846-92CF-73FCABF59228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5" name="Google Shape;689;p26">
              <a:extLst>
                <a:ext uri="{FF2B5EF4-FFF2-40B4-BE49-F238E27FC236}">
                  <a16:creationId xmlns:a16="http://schemas.microsoft.com/office/drawing/2014/main" id="{25B2D792-32A3-478F-943E-80AE991BB8F1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6" name="Google Shape;690;p26">
              <a:extLst>
                <a:ext uri="{FF2B5EF4-FFF2-40B4-BE49-F238E27FC236}">
                  <a16:creationId xmlns:a16="http://schemas.microsoft.com/office/drawing/2014/main" id="{E009C4E0-C74C-4C86-88E7-995DC2304EF6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7" name="Google Shape;691;p26">
              <a:extLst>
                <a:ext uri="{FF2B5EF4-FFF2-40B4-BE49-F238E27FC236}">
                  <a16:creationId xmlns:a16="http://schemas.microsoft.com/office/drawing/2014/main" id="{5F013D3C-242A-4018-B412-E982E352C4E0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8" name="Google Shape;692;p26">
              <a:extLst>
                <a:ext uri="{FF2B5EF4-FFF2-40B4-BE49-F238E27FC236}">
                  <a16:creationId xmlns:a16="http://schemas.microsoft.com/office/drawing/2014/main" id="{F2459F58-11EB-40F1-A893-1B6FEDF652B8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49" name="Google Shape;693;p26">
              <a:extLst>
                <a:ext uri="{FF2B5EF4-FFF2-40B4-BE49-F238E27FC236}">
                  <a16:creationId xmlns:a16="http://schemas.microsoft.com/office/drawing/2014/main" id="{3DE5D6D1-02F4-4EEE-9C91-1B0AE9E86D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0" name="Google Shape;694;p26">
              <a:extLst>
                <a:ext uri="{FF2B5EF4-FFF2-40B4-BE49-F238E27FC236}">
                  <a16:creationId xmlns:a16="http://schemas.microsoft.com/office/drawing/2014/main" id="{9E3D0C7B-10C5-4832-A887-FA6B94491B8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1" name="Google Shape;695;p26">
              <a:extLst>
                <a:ext uri="{FF2B5EF4-FFF2-40B4-BE49-F238E27FC236}">
                  <a16:creationId xmlns:a16="http://schemas.microsoft.com/office/drawing/2014/main" id="{8BD0754F-4B9A-46ED-9634-26812C25C451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2" name="Google Shape;696;p26">
              <a:extLst>
                <a:ext uri="{FF2B5EF4-FFF2-40B4-BE49-F238E27FC236}">
                  <a16:creationId xmlns:a16="http://schemas.microsoft.com/office/drawing/2014/main" id="{A8CCB7C8-1BBB-4B02-819B-ACC23B423E2E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3" name="Google Shape;697;p26">
              <a:extLst>
                <a:ext uri="{FF2B5EF4-FFF2-40B4-BE49-F238E27FC236}">
                  <a16:creationId xmlns:a16="http://schemas.microsoft.com/office/drawing/2014/main" id="{59AA6FDA-773F-42D9-B674-68BAD63D6BD0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4" name="Google Shape;698;p26">
              <a:extLst>
                <a:ext uri="{FF2B5EF4-FFF2-40B4-BE49-F238E27FC236}">
                  <a16:creationId xmlns:a16="http://schemas.microsoft.com/office/drawing/2014/main" id="{47471DCB-6615-4651-813F-7F183020698B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  <p:grpSp>
        <p:nvGrpSpPr>
          <p:cNvPr id="155" name="Google Shape;680;p26">
            <a:extLst>
              <a:ext uri="{FF2B5EF4-FFF2-40B4-BE49-F238E27FC236}">
                <a16:creationId xmlns:a16="http://schemas.microsoft.com/office/drawing/2014/main" id="{9E9F5A5D-3488-42AE-A39E-117B3B219F5F}"/>
              </a:ext>
            </a:extLst>
          </p:cNvPr>
          <p:cNvGrpSpPr/>
          <p:nvPr/>
        </p:nvGrpSpPr>
        <p:grpSpPr>
          <a:xfrm>
            <a:off x="4337594" y="3611719"/>
            <a:ext cx="341157" cy="276508"/>
            <a:chOff x="5220616" y="2791061"/>
            <a:chExt cx="373185" cy="302466"/>
          </a:xfrm>
        </p:grpSpPr>
        <p:sp>
          <p:nvSpPr>
            <p:cNvPr id="156" name="Google Shape;681;p26">
              <a:extLst>
                <a:ext uri="{FF2B5EF4-FFF2-40B4-BE49-F238E27FC236}">
                  <a16:creationId xmlns:a16="http://schemas.microsoft.com/office/drawing/2014/main" id="{479648DD-653D-4B7C-B2D0-975D50ABFE4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7" name="Google Shape;682;p26">
              <a:extLst>
                <a:ext uri="{FF2B5EF4-FFF2-40B4-BE49-F238E27FC236}">
                  <a16:creationId xmlns:a16="http://schemas.microsoft.com/office/drawing/2014/main" id="{C636A3E3-E0A0-4D58-8C7D-DC7E0FA79C33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8" name="Google Shape;683;p26">
              <a:extLst>
                <a:ext uri="{FF2B5EF4-FFF2-40B4-BE49-F238E27FC236}">
                  <a16:creationId xmlns:a16="http://schemas.microsoft.com/office/drawing/2014/main" id="{E1061A0A-E818-463F-8AC2-26180903483E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59" name="Google Shape;684;p26">
              <a:extLst>
                <a:ext uri="{FF2B5EF4-FFF2-40B4-BE49-F238E27FC236}">
                  <a16:creationId xmlns:a16="http://schemas.microsoft.com/office/drawing/2014/main" id="{C6235B9F-4A69-4BF8-B91D-5825658EBBBF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0" name="Google Shape;685;p26">
              <a:extLst>
                <a:ext uri="{FF2B5EF4-FFF2-40B4-BE49-F238E27FC236}">
                  <a16:creationId xmlns:a16="http://schemas.microsoft.com/office/drawing/2014/main" id="{7C772A39-8DC5-420A-BA97-0270CB561BB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1" name="Google Shape;686;p26">
              <a:extLst>
                <a:ext uri="{FF2B5EF4-FFF2-40B4-BE49-F238E27FC236}">
                  <a16:creationId xmlns:a16="http://schemas.microsoft.com/office/drawing/2014/main" id="{212030C2-420C-4B79-B480-FC28165BA769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2" name="Google Shape;687;p26">
              <a:extLst>
                <a:ext uri="{FF2B5EF4-FFF2-40B4-BE49-F238E27FC236}">
                  <a16:creationId xmlns:a16="http://schemas.microsoft.com/office/drawing/2014/main" id="{F0F05055-D6A6-4604-8870-1B955BBAC70D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3" name="Google Shape;688;p26">
              <a:extLst>
                <a:ext uri="{FF2B5EF4-FFF2-40B4-BE49-F238E27FC236}">
                  <a16:creationId xmlns:a16="http://schemas.microsoft.com/office/drawing/2014/main" id="{6A875F2A-9D50-40BB-B86D-2E4465F69C4A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4" name="Google Shape;689;p26">
              <a:extLst>
                <a:ext uri="{FF2B5EF4-FFF2-40B4-BE49-F238E27FC236}">
                  <a16:creationId xmlns:a16="http://schemas.microsoft.com/office/drawing/2014/main" id="{20B2A7AE-3E27-4BAC-876A-83A36C53A524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5" name="Google Shape;690;p26">
              <a:extLst>
                <a:ext uri="{FF2B5EF4-FFF2-40B4-BE49-F238E27FC236}">
                  <a16:creationId xmlns:a16="http://schemas.microsoft.com/office/drawing/2014/main" id="{EEBF3604-05F1-4575-805D-8DB695675AD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6" name="Google Shape;691;p26">
              <a:extLst>
                <a:ext uri="{FF2B5EF4-FFF2-40B4-BE49-F238E27FC236}">
                  <a16:creationId xmlns:a16="http://schemas.microsoft.com/office/drawing/2014/main" id="{2606C09A-0344-4DDD-A514-C882ABFD192E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7" name="Google Shape;692;p26">
              <a:extLst>
                <a:ext uri="{FF2B5EF4-FFF2-40B4-BE49-F238E27FC236}">
                  <a16:creationId xmlns:a16="http://schemas.microsoft.com/office/drawing/2014/main" id="{7B409F5E-7A01-4CF2-AF2F-4751145B4FA3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8" name="Google Shape;693;p26">
              <a:extLst>
                <a:ext uri="{FF2B5EF4-FFF2-40B4-BE49-F238E27FC236}">
                  <a16:creationId xmlns:a16="http://schemas.microsoft.com/office/drawing/2014/main" id="{CAE05794-F821-48B8-BFE7-A615AF07A834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69" name="Google Shape;694;p26">
              <a:extLst>
                <a:ext uri="{FF2B5EF4-FFF2-40B4-BE49-F238E27FC236}">
                  <a16:creationId xmlns:a16="http://schemas.microsoft.com/office/drawing/2014/main" id="{FDEAA465-C201-45DE-82CC-D431A5319D65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0" name="Google Shape;695;p26">
              <a:extLst>
                <a:ext uri="{FF2B5EF4-FFF2-40B4-BE49-F238E27FC236}">
                  <a16:creationId xmlns:a16="http://schemas.microsoft.com/office/drawing/2014/main" id="{9645DC95-24AF-411F-B910-58F50FCF5EC2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1" name="Google Shape;696;p26">
              <a:extLst>
                <a:ext uri="{FF2B5EF4-FFF2-40B4-BE49-F238E27FC236}">
                  <a16:creationId xmlns:a16="http://schemas.microsoft.com/office/drawing/2014/main" id="{A923DEC1-B926-4F41-8DEF-46E98E92C683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2" name="Google Shape;697;p26">
              <a:extLst>
                <a:ext uri="{FF2B5EF4-FFF2-40B4-BE49-F238E27FC236}">
                  <a16:creationId xmlns:a16="http://schemas.microsoft.com/office/drawing/2014/main" id="{6A512D87-F202-4885-9392-307C4C8A95BC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  <p:sp>
          <p:nvSpPr>
            <p:cNvPr id="173" name="Google Shape;698;p26">
              <a:extLst>
                <a:ext uri="{FF2B5EF4-FFF2-40B4-BE49-F238E27FC236}">
                  <a16:creationId xmlns:a16="http://schemas.microsoft.com/office/drawing/2014/main" id="{887EB7E7-30B3-4609-A0F5-1F5A378A9212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76161" tIns="76161" rIns="76161" bIns="76161" anchor="ctr" anchorCtr="0">
              <a:noAutofit/>
            </a:bodyPr>
            <a:lstStyle/>
            <a:p>
              <a:endParaRPr sz="15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45083" y="1295400"/>
            <a:ext cx="3718917" cy="395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Atmosferadagi karbonat angidrid miqdorining ko‘payishi</a:t>
            </a:r>
            <a:endParaRPr lang="en-US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qanday ekologik oqibatlarga olib keladi?</a:t>
            </a:r>
            <a:endParaRPr lang="en-US" sz="2800" dirty="0">
              <a:latin typeface="Arial Narrow" panose="020B0606020202030204" pitchFamily="34" charset="0"/>
            </a:endParaRPr>
          </a:p>
          <a:p>
            <a:pPr algn="just"/>
            <a:endParaRPr lang="ru-RU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Ushbu muammoni hal qilish uchun qanday</a:t>
            </a:r>
            <a:r>
              <a:rPr lang="en-US" sz="2800" dirty="0">
                <a:latin typeface="Arial Narrow" panose="020B0606020202030204" pitchFamily="34" charset="0"/>
              </a:rPr>
              <a:t> </a:t>
            </a:r>
            <a:r>
              <a:rPr lang="uz-Latn-UZ" sz="2800" dirty="0">
                <a:latin typeface="Arial Narrow" panose="020B0606020202030204" pitchFamily="34" charset="0"/>
              </a:rPr>
              <a:t>kimyoviy </a:t>
            </a:r>
            <a:endParaRPr lang="en-US" sz="2800" dirty="0">
              <a:latin typeface="Arial Narrow" panose="020B0606020202030204" pitchFamily="34" charset="0"/>
            </a:endParaRPr>
          </a:p>
          <a:p>
            <a:pPr algn="just"/>
            <a:r>
              <a:rPr lang="uz-Latn-UZ" sz="2800" dirty="0">
                <a:latin typeface="Arial Narrow" panose="020B0606020202030204" pitchFamily="34" charset="0"/>
              </a:rPr>
              <a:t>yondashuvlar mavjud?</a:t>
            </a:r>
            <a:endParaRPr lang="ru-RU" sz="2800" dirty="0">
              <a:latin typeface="Arial Narrow" panose="020B0606020202030204" pitchFamily="34" charset="0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0A975AD0-9D80-42C4-AC2D-A715DCEA0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666ED4-B789-423B-9AB2-D9794D9A77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8F1171-B2D7-44BA-BF1C-CB1B363F4E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7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88995" y="1314186"/>
            <a:ext cx="4198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794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So‘rovga</a:t>
            </a:r>
            <a:r>
              <a:rPr lang="en-US" sz="2794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794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asoslangan</a:t>
            </a:r>
            <a:r>
              <a:rPr lang="en-US" sz="2794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uz-Latn-UZ" sz="2794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taʼlim</a:t>
            </a:r>
            <a:r>
              <a:rPr lang="en-US" sz="2794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(SAT)</a:t>
            </a:r>
          </a:p>
        </p:txBody>
      </p:sp>
      <p:sp>
        <p:nvSpPr>
          <p:cNvPr id="4" name="Text 1"/>
          <p:cNvSpPr/>
          <p:nvPr/>
        </p:nvSpPr>
        <p:spPr>
          <a:xfrm>
            <a:off x="3488995" y="2290696"/>
            <a:ext cx="419801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So‘rovga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asoslangan ta'lim (SAT) zamonaviy pedagogik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yondashuv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bo‘lib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,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o‘quvchilarning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mustaqil fikrlash va ilmiy asosda javob topish qobiliyatini rivojlantirishni maqsad qiladi.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3488995" y="3046677"/>
            <a:ext cx="201613" cy="20161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21F7AD80-D885-4A92-8547-A30B091636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5CCC83-E958-47BF-A423-5A2B6B141B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13D4BF8-C9F9-4114-9F83-403D493F21F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128000" cy="157513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40994" y="2373445"/>
            <a:ext cx="4178036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794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SATning</a:t>
            </a:r>
            <a:r>
              <a:rPr lang="en-US" sz="2794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794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asosiy</a:t>
            </a:r>
            <a:r>
              <a:rPr lang="en-US" sz="2794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794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maqsadi</a:t>
            </a:r>
            <a:endParaRPr lang="en-US" sz="2794" b="1" dirty="0">
              <a:solidFill>
                <a:srgbClr val="002060"/>
              </a:solidFill>
              <a:latin typeface="Arial Narrow" panose="020B0606020202030204" pitchFamily="34" charset="0"/>
              <a:ea typeface="+mj-ea"/>
            </a:endParaRPr>
          </a:p>
        </p:txBody>
      </p:sp>
      <p:sp>
        <p:nvSpPr>
          <p:cNvPr id="4" name="Shape 1"/>
          <p:cNvSpPr/>
          <p:nvPr/>
        </p:nvSpPr>
        <p:spPr>
          <a:xfrm>
            <a:off x="440995" y="3097940"/>
            <a:ext cx="220464" cy="220464"/>
          </a:xfrm>
          <a:prstGeom prst="roundRect">
            <a:avLst>
              <a:gd name="adj" fmla="val 24007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87466" y="3097940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Mustaqil</a:t>
            </a:r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fikrlash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ea typeface="+mj-ea"/>
            </a:endParaRPr>
          </a:p>
        </p:txBody>
      </p:sp>
      <p:sp>
        <p:nvSpPr>
          <p:cNvPr id="6" name="Text 3"/>
          <p:cNvSpPr/>
          <p:nvPr/>
        </p:nvSpPr>
        <p:spPr>
          <a:xfrm>
            <a:off x="787466" y="3370395"/>
            <a:ext cx="3213563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o‘quvchilarning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o‘zlarini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qiziqtirgan mavzularni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chuqur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o‘rganishga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rag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‘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batlantirish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127037" y="3097940"/>
            <a:ext cx="220464" cy="220464"/>
          </a:xfrm>
          <a:prstGeom prst="roundRect">
            <a:avLst>
              <a:gd name="adj" fmla="val 24007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500524" y="3097940"/>
            <a:ext cx="2276739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Ilmiy</a:t>
            </a:r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asosda</a:t>
            </a:r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javob</a:t>
            </a:r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  <a:ea typeface="+mj-ea"/>
              </a:rPr>
              <a:t>topish</a:t>
            </a:r>
            <a:endParaRPr lang="en-US" sz="2400" b="1" dirty="0">
              <a:solidFill>
                <a:srgbClr val="002060"/>
              </a:solidFill>
              <a:latin typeface="Arial Narrow" panose="020B0606020202030204" pitchFamily="34" charset="0"/>
              <a:ea typeface="+mj-ea"/>
            </a:endParaRPr>
          </a:p>
        </p:txBody>
      </p:sp>
      <p:sp>
        <p:nvSpPr>
          <p:cNvPr id="9" name="Text 6"/>
          <p:cNvSpPr/>
          <p:nvPr/>
        </p:nvSpPr>
        <p:spPr>
          <a:xfrm>
            <a:off x="4473509" y="3370395"/>
            <a:ext cx="3213563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o‘quvchilarning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o‘rganish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jarayonida ilmiy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metodlarni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qo‘llashga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sz="20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o‘rgatish</a:t>
            </a:r>
            <a:r>
              <a:rPr lang="en-US" sz="20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05135" y="2204709"/>
            <a:ext cx="3899892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O‘quvchilarning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faolligi</a:t>
            </a:r>
            <a:endParaRPr lang="en-US" sz="24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2820723"/>
            <a:ext cx="314987" cy="31498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82600" y="3200400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Savol</a:t>
            </a:r>
            <a:r>
              <a:rPr lang="en-US" sz="20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berish</a:t>
            </a:r>
            <a:endParaRPr lang="en-US" sz="20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6" name="Text 2"/>
          <p:cNvSpPr/>
          <p:nvPr/>
        </p:nvSpPr>
        <p:spPr>
          <a:xfrm>
            <a:off x="440994" y="3581400"/>
            <a:ext cx="1752467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o‘zlarini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qiziqtirgan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mavzular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bo‘yicha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savollarni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shakllantirish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3014" y="2741944"/>
            <a:ext cx="314987" cy="31498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634456" y="3200400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Javob</a:t>
            </a:r>
            <a:r>
              <a:rPr lang="en-US" sz="20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izlash</a:t>
            </a:r>
            <a:endParaRPr lang="en-US" sz="20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2634456" y="3581399"/>
            <a:ext cx="2004549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Mavjud resurslardan foydalanib, savollarga javob izlash</a:t>
            </a:r>
            <a:r>
              <a:rPr lang="en-US" sz="972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.</a:t>
            </a:r>
            <a:endParaRPr lang="en-US" sz="972" dirty="0"/>
          </a:p>
        </p:txBody>
      </p:sp>
      <p:sp>
        <p:nvSpPr>
          <p:cNvPr id="10" name="Text 0">
            <a:extLst>
              <a:ext uri="{FF2B5EF4-FFF2-40B4-BE49-F238E27FC236}">
                <a16:creationId xmlns:a16="http://schemas.microsoft.com/office/drawing/2014/main" id="{F1933AC2-5C5C-4634-8B33-1E26DE372316}"/>
              </a:ext>
            </a:extLst>
          </p:cNvPr>
          <p:cNvSpPr/>
          <p:nvPr/>
        </p:nvSpPr>
        <p:spPr>
          <a:xfrm>
            <a:off x="281154" y="304800"/>
            <a:ext cx="5533694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O‘qituvchining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rolini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o‘zgartirish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1" name="Text 1">
            <a:extLst>
              <a:ext uri="{FF2B5EF4-FFF2-40B4-BE49-F238E27FC236}">
                <a16:creationId xmlns:a16="http://schemas.microsoft.com/office/drawing/2014/main" id="{CF69A978-7616-4795-946D-22C7E99E759B}"/>
              </a:ext>
            </a:extLst>
          </p:cNvPr>
          <p:cNvSpPr/>
          <p:nvPr/>
        </p:nvSpPr>
        <p:spPr>
          <a:xfrm>
            <a:off x="177800" y="891746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Yo‘naltiruvchi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E626B7AF-398D-4499-B962-FF64D58466CA}"/>
              </a:ext>
            </a:extLst>
          </p:cNvPr>
          <p:cNvSpPr/>
          <p:nvPr/>
        </p:nvSpPr>
        <p:spPr>
          <a:xfrm>
            <a:off x="177801" y="1214604"/>
            <a:ext cx="1879930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o‘quvchilarning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o‘zlarini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qiziqtirgan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mavzularni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o‘rganish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yo‘llarini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ko‘rsatish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.</a:t>
            </a:r>
          </a:p>
        </p:txBody>
      </p:sp>
      <p:sp>
        <p:nvSpPr>
          <p:cNvPr id="13" name="Text 3">
            <a:extLst>
              <a:ext uri="{FF2B5EF4-FFF2-40B4-BE49-F238E27FC236}">
                <a16:creationId xmlns:a16="http://schemas.microsoft.com/office/drawing/2014/main" id="{D71B6C66-D5F4-4EF6-B9C2-86D65F14677D}"/>
              </a:ext>
            </a:extLst>
          </p:cNvPr>
          <p:cNvSpPr/>
          <p:nvPr/>
        </p:nvSpPr>
        <p:spPr>
          <a:xfrm>
            <a:off x="2655222" y="834045"/>
            <a:ext cx="1587236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Rag‘batlantiruvchi</a:t>
            </a:r>
            <a:endParaRPr lang="en-US" sz="20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320FA426-F507-42F8-AEEF-10FE7BB6527A}"/>
              </a:ext>
            </a:extLst>
          </p:cNvPr>
          <p:cNvSpPr/>
          <p:nvPr/>
        </p:nvSpPr>
        <p:spPr>
          <a:xfrm>
            <a:off x="2634457" y="1285446"/>
            <a:ext cx="2057797" cy="3678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o‘quvchilarni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o‘zlarini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qiziqtirgan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savollarga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javob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izlashga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1222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ilhomlantirish</a:t>
            </a:r>
            <a:r>
              <a:rPr lang="en-US" sz="1222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40995" y="842500"/>
            <a:ext cx="5870443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SATning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kimyo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fanida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qo‘llanilishi</a:t>
            </a:r>
            <a:endParaRPr lang="en-US" sz="24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938" y="1299378"/>
            <a:ext cx="858379" cy="52129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560127" y="1461659"/>
            <a:ext cx="61449" cy="2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7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1222" dirty="0"/>
          </a:p>
        </p:txBody>
      </p:sp>
      <p:sp>
        <p:nvSpPr>
          <p:cNvPr id="5" name="Text 2"/>
          <p:cNvSpPr/>
          <p:nvPr/>
        </p:nvSpPr>
        <p:spPr>
          <a:xfrm>
            <a:off x="1904943" y="1335192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Tajribalar</a:t>
            </a:r>
            <a:endParaRPr lang="en-US" sz="24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3123136" y="1213162"/>
            <a:ext cx="4563335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/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Kimyoviy reaksiyalarni kuzatish orqali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nazariy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</a:t>
            </a:r>
          </a:p>
          <a:p>
            <a:pPr algn="l"/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bilimlarni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mustahkamlash.</a:t>
            </a: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2135811" y="1802668"/>
            <a:ext cx="4773811" cy="8467"/>
          </a:xfrm>
          <a:prstGeom prst="roundRect">
            <a:avLst>
              <a:gd name="adj" fmla="val 625116"/>
            </a:avLst>
          </a:prstGeom>
          <a:solidFill>
            <a:srgbClr val="C3D4CC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338" y="1868041"/>
            <a:ext cx="1823577" cy="55373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523283" y="2018932"/>
            <a:ext cx="98293" cy="2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7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1222" dirty="0"/>
          </a:p>
        </p:txBody>
      </p:sp>
      <p:sp>
        <p:nvSpPr>
          <p:cNvPr id="10" name="Text 6"/>
          <p:cNvSpPr/>
          <p:nvPr/>
        </p:nvSpPr>
        <p:spPr>
          <a:xfrm>
            <a:off x="2196986" y="1893103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Mustaqil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ish</a:t>
            </a:r>
            <a:endParaRPr lang="en-US" sz="24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688901" y="1802719"/>
            <a:ext cx="3336329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/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Laboratoriya ishlarini rejalashtirish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va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natijalarni</a:t>
            </a:r>
            <a:endParaRPr lang="en-US" dirty="0">
              <a:solidFill>
                <a:srgbClr val="3B4E4E"/>
              </a:solidFill>
              <a:latin typeface="Arial Narrow" panose="020B0606020202030204" pitchFamily="34" charset="0"/>
              <a:ea typeface="Overpass Light" pitchFamily="34" charset="-122"/>
            </a:endParaRPr>
          </a:p>
          <a:p>
            <a:pPr algn="l"/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tahlil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qilish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.</a:t>
            </a:r>
          </a:p>
        </p:txBody>
      </p:sp>
      <p:sp>
        <p:nvSpPr>
          <p:cNvPr id="12" name="Shape 8"/>
          <p:cNvSpPr/>
          <p:nvPr/>
        </p:nvSpPr>
        <p:spPr>
          <a:xfrm>
            <a:off x="2519664" y="2383336"/>
            <a:ext cx="4175985" cy="8467"/>
          </a:xfrm>
          <a:prstGeom prst="roundRect">
            <a:avLst>
              <a:gd name="adj" fmla="val 625116"/>
            </a:avLst>
          </a:prstGeom>
          <a:solidFill>
            <a:srgbClr val="C3D4CC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313" y="2459518"/>
            <a:ext cx="2773625" cy="561477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498226" y="2569182"/>
            <a:ext cx="100938" cy="2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7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1222" dirty="0"/>
          </a:p>
        </p:txBody>
      </p:sp>
      <p:sp>
        <p:nvSpPr>
          <p:cNvPr id="15" name="Text 10"/>
          <p:cNvSpPr/>
          <p:nvPr/>
        </p:nvSpPr>
        <p:spPr>
          <a:xfrm>
            <a:off x="2692508" y="2496874"/>
            <a:ext cx="2077574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Muammolarni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hal</a:t>
            </a:r>
            <a:r>
              <a:rPr lang="en-US" sz="24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qilish</a:t>
            </a:r>
            <a:endParaRPr lang="en-US" sz="24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3003546" y="2667774"/>
            <a:ext cx="4682925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/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Olingan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tajriba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ma’lum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lari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asosida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muammolarni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hal </a:t>
            </a:r>
            <a:r>
              <a:rPr lang="en-US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qilish</a:t>
            </a:r>
            <a:r>
              <a:rPr lang="en-US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.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D05FD3B-F77F-4A08-BEC6-A86C33A6088C}"/>
              </a:ext>
            </a:extLst>
          </p:cNvPr>
          <p:cNvSpPr/>
          <p:nvPr/>
        </p:nvSpPr>
        <p:spPr>
          <a:xfrm>
            <a:off x="2768600" y="3043494"/>
            <a:ext cx="2220480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084"/>
              </a:lnSpc>
            </a:pPr>
            <a:r>
              <a:rPr lang="en-US" sz="2400" b="1" dirty="0" err="1">
                <a:solidFill>
                  <a:srgbClr val="0070C0"/>
                </a:solidFill>
                <a:latin typeface="Arial Narrow" panose="020B0606020202030204" pitchFamily="34" charset="0"/>
                <a:ea typeface="Syne Bold" pitchFamily="34" charset="-122"/>
              </a:rPr>
              <a:t>SATning</a:t>
            </a:r>
            <a:r>
              <a:rPr lang="en-US" sz="2400" b="1" dirty="0">
                <a:solidFill>
                  <a:srgbClr val="0070C0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Arial Narrow" panose="020B0606020202030204" pitchFamily="34" charset="0"/>
                <a:ea typeface="Syne Bold" pitchFamily="34" charset="-122"/>
              </a:rPr>
              <a:t>afzalligi</a:t>
            </a:r>
            <a:endParaRPr lang="en-US" sz="2400" b="1" dirty="0">
              <a:solidFill>
                <a:srgbClr val="0070C0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7721DE65-6C3F-45C0-9F0E-4B3C79B735D1}"/>
              </a:ext>
            </a:extLst>
          </p:cNvPr>
          <p:cNvSpPr/>
          <p:nvPr/>
        </p:nvSpPr>
        <p:spPr>
          <a:xfrm>
            <a:off x="440995" y="3555059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Kritik</a:t>
            </a:r>
            <a:r>
              <a:rPr lang="en-US" sz="20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fikrlash</a:t>
            </a:r>
            <a:endParaRPr lang="en-US" sz="20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3AA9A596-B2A4-4184-A273-7FA63E04FAFE}"/>
              </a:ext>
            </a:extLst>
          </p:cNvPr>
          <p:cNvSpPr/>
          <p:nvPr/>
        </p:nvSpPr>
        <p:spPr>
          <a:xfrm>
            <a:off x="330631" y="3735659"/>
            <a:ext cx="3370990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6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o‘quvchilarning</a:t>
            </a:r>
            <a:r>
              <a:rPr lang="en-US" sz="16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mustaqil fikrlash va muammolarni hal qilish qobiliyatini rivojlantirish.</a:t>
            </a:r>
            <a:endParaRPr lang="en-US" sz="1600" dirty="0">
              <a:latin typeface="Arial Narrow" panose="020B0606020202030204" pitchFamily="34" charset="0"/>
            </a:endParaRPr>
          </a:p>
        </p:txBody>
      </p:sp>
      <p:sp>
        <p:nvSpPr>
          <p:cNvPr id="20" name="Text 3">
            <a:extLst>
              <a:ext uri="{FF2B5EF4-FFF2-40B4-BE49-F238E27FC236}">
                <a16:creationId xmlns:a16="http://schemas.microsoft.com/office/drawing/2014/main" id="{076639AA-ADCB-4A9B-A880-843CE9544A95}"/>
              </a:ext>
            </a:extLst>
          </p:cNvPr>
          <p:cNvSpPr/>
          <p:nvPr/>
        </p:nvSpPr>
        <p:spPr>
          <a:xfrm>
            <a:off x="6350000" y="3437840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Ijodkorlik</a:t>
            </a:r>
            <a:endParaRPr lang="en-US" sz="20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21" name="Text 4">
            <a:extLst>
              <a:ext uri="{FF2B5EF4-FFF2-40B4-BE49-F238E27FC236}">
                <a16:creationId xmlns:a16="http://schemas.microsoft.com/office/drawing/2014/main" id="{BA1CD9ED-9A79-422D-ABBD-9BC260C60B45}"/>
              </a:ext>
            </a:extLst>
          </p:cNvPr>
          <p:cNvSpPr/>
          <p:nvPr/>
        </p:nvSpPr>
        <p:spPr>
          <a:xfrm>
            <a:off x="4106036" y="3653484"/>
            <a:ext cx="3370990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6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o‘quvchilarning</a:t>
            </a:r>
            <a:r>
              <a:rPr lang="en-US" sz="16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sz="16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o‘zlarini</a:t>
            </a:r>
            <a:r>
              <a:rPr lang="en-US" sz="16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qiziqtirgan </a:t>
            </a:r>
            <a:r>
              <a:rPr lang="en-US" sz="16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mavzular</a:t>
            </a:r>
            <a:r>
              <a:rPr lang="en-US" sz="16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</a:t>
            </a:r>
            <a:r>
              <a:rPr lang="en-US" sz="16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bo‘yicha</a:t>
            </a:r>
            <a:r>
              <a:rPr lang="en-US" sz="16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 yangi g'oyalarni ishlab chiqishga </a:t>
            </a:r>
            <a:r>
              <a:rPr lang="en-US" sz="16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undash</a:t>
            </a:r>
            <a:r>
              <a:rPr lang="en-US" sz="16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.</a:t>
            </a: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id="{F86A25FC-3EAF-45F2-86BF-D0E4707E2B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51B22AC-F245-460E-961B-9DB0CB0D6F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8B12A39-CACC-4D5D-AC85-9300AED2B2F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49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77987" y="180500"/>
            <a:ext cx="4323154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Kimyoning</a:t>
            </a: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o‘ziga</a:t>
            </a: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xos</a:t>
            </a: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 </a:t>
            </a: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xususiyatlari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254000" y="1108713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84"/>
              </a:lnSpc>
            </a:pP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Qiziqarli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177987" y="1482926"/>
            <a:ext cx="241997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Turli xil moddalarning xususiyatlari va reaksiyalari </a:t>
            </a:r>
            <a:r>
              <a:rPr lang="en-US" sz="14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haqida</a:t>
            </a:r>
            <a:r>
              <a:rPr lang="en-US" sz="1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</a:t>
            </a:r>
            <a:r>
              <a:rPr lang="en-US" sz="14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o‘rganish</a:t>
            </a:r>
            <a:r>
              <a:rPr lang="en-US" sz="1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.</a:t>
            </a:r>
            <a:endParaRPr lang="en-US" sz="1400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246418" y="2002644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84"/>
              </a:lnSpc>
            </a:pP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Muammoli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177987" y="2424707"/>
            <a:ext cx="2297733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sz="1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Kimyoviy hodisalarni tushunish va ularni bashorat </a:t>
            </a:r>
            <a:r>
              <a:rPr lang="en-US" sz="1400" dirty="0" err="1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qilish</a:t>
            </a:r>
            <a:r>
              <a:rPr lang="en-US" sz="1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</a:rPr>
              <a:t>.</a:t>
            </a:r>
          </a:p>
        </p:txBody>
      </p:sp>
      <p:sp>
        <p:nvSpPr>
          <p:cNvPr id="10" name="Shape 1">
            <a:extLst>
              <a:ext uri="{FF2B5EF4-FFF2-40B4-BE49-F238E27FC236}">
                <a16:creationId xmlns:a16="http://schemas.microsoft.com/office/drawing/2014/main" id="{AF4FEFD5-A07B-42ED-8161-06DEF9712085}"/>
              </a:ext>
            </a:extLst>
          </p:cNvPr>
          <p:cNvSpPr/>
          <p:nvPr/>
        </p:nvSpPr>
        <p:spPr>
          <a:xfrm>
            <a:off x="6121400" y="685800"/>
            <a:ext cx="12700" cy="3452746"/>
          </a:xfrm>
          <a:prstGeom prst="roundRect">
            <a:avLst>
              <a:gd name="adj" fmla="val 348092"/>
            </a:avLst>
          </a:prstGeom>
          <a:solidFill>
            <a:srgbClr val="C3D4CC"/>
          </a:solidFill>
          <a:ln/>
        </p:spPr>
      </p:sp>
      <p:sp>
        <p:nvSpPr>
          <p:cNvPr id="11" name="Shape 2">
            <a:extLst>
              <a:ext uri="{FF2B5EF4-FFF2-40B4-BE49-F238E27FC236}">
                <a16:creationId xmlns:a16="http://schemas.microsoft.com/office/drawing/2014/main" id="{06E1E8D9-2D09-4960-92A6-D1A3FF2FD1CF}"/>
              </a:ext>
            </a:extLst>
          </p:cNvPr>
          <p:cNvSpPr/>
          <p:nvPr/>
        </p:nvSpPr>
        <p:spPr>
          <a:xfrm>
            <a:off x="5829085" y="948997"/>
            <a:ext cx="368366" cy="12700"/>
          </a:xfrm>
          <a:prstGeom prst="roundRect">
            <a:avLst>
              <a:gd name="adj" fmla="val 348092"/>
            </a:avLst>
          </a:prstGeom>
          <a:solidFill>
            <a:srgbClr val="C3D4CC"/>
          </a:solidFill>
          <a:ln/>
        </p:spPr>
      </p:sp>
      <p:sp>
        <p:nvSpPr>
          <p:cNvPr id="12" name="Shape 3">
            <a:extLst>
              <a:ext uri="{FF2B5EF4-FFF2-40B4-BE49-F238E27FC236}">
                <a16:creationId xmlns:a16="http://schemas.microsoft.com/office/drawing/2014/main" id="{03389D70-D55D-4D85-8142-38E963F21BDC}"/>
              </a:ext>
            </a:extLst>
          </p:cNvPr>
          <p:cNvSpPr/>
          <p:nvPr/>
        </p:nvSpPr>
        <p:spPr>
          <a:xfrm>
            <a:off x="5604983" y="836946"/>
            <a:ext cx="236802" cy="2368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6DD03894-0EB3-4669-ADA8-EB98BAAACD80}"/>
              </a:ext>
            </a:extLst>
          </p:cNvPr>
          <p:cNvSpPr/>
          <p:nvPr/>
        </p:nvSpPr>
        <p:spPr>
          <a:xfrm>
            <a:off x="5692560" y="876369"/>
            <a:ext cx="61582" cy="157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22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1222" dirty="0"/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5A4937C2-056E-4F94-8FC2-409DDC31A0CE}"/>
              </a:ext>
            </a:extLst>
          </p:cNvPr>
          <p:cNvSpPr/>
          <p:nvPr/>
        </p:nvSpPr>
        <p:spPr>
          <a:xfrm>
            <a:off x="6302292" y="823784"/>
            <a:ext cx="1315707" cy="1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2584"/>
              </a:lnSpc>
            </a:pP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G</a:t>
            </a:r>
            <a:r>
              <a:rPr lang="en-US" sz="24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‘</a:t>
            </a: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oya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5" name="Shape 7">
            <a:extLst>
              <a:ext uri="{FF2B5EF4-FFF2-40B4-BE49-F238E27FC236}">
                <a16:creationId xmlns:a16="http://schemas.microsoft.com/office/drawing/2014/main" id="{7559D442-E74D-4166-A01B-D911125C812B}"/>
              </a:ext>
            </a:extLst>
          </p:cNvPr>
          <p:cNvSpPr/>
          <p:nvPr/>
        </p:nvSpPr>
        <p:spPr>
          <a:xfrm>
            <a:off x="5829085" y="1660594"/>
            <a:ext cx="368366" cy="12700"/>
          </a:xfrm>
          <a:prstGeom prst="roundRect">
            <a:avLst>
              <a:gd name="adj" fmla="val 348092"/>
            </a:avLst>
          </a:prstGeom>
          <a:solidFill>
            <a:srgbClr val="C3D4CC"/>
          </a:solidFill>
          <a:ln/>
        </p:spPr>
      </p:sp>
      <p:sp>
        <p:nvSpPr>
          <p:cNvPr id="16" name="Shape 8">
            <a:extLst>
              <a:ext uri="{FF2B5EF4-FFF2-40B4-BE49-F238E27FC236}">
                <a16:creationId xmlns:a16="http://schemas.microsoft.com/office/drawing/2014/main" id="{7DABB7A7-F2B5-4588-AB01-42EF971027C2}"/>
              </a:ext>
            </a:extLst>
          </p:cNvPr>
          <p:cNvSpPr/>
          <p:nvPr/>
        </p:nvSpPr>
        <p:spPr>
          <a:xfrm>
            <a:off x="5604983" y="1548543"/>
            <a:ext cx="236802" cy="2368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251A35C7-3868-4E16-81B6-1FE798501A6A}"/>
              </a:ext>
            </a:extLst>
          </p:cNvPr>
          <p:cNvSpPr/>
          <p:nvPr/>
        </p:nvSpPr>
        <p:spPr>
          <a:xfrm>
            <a:off x="5674106" y="1587966"/>
            <a:ext cx="98491" cy="157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22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1222" dirty="0"/>
          </a:p>
        </p:txBody>
      </p:sp>
      <p:sp>
        <p:nvSpPr>
          <p:cNvPr id="18" name="Text 10">
            <a:extLst>
              <a:ext uri="{FF2B5EF4-FFF2-40B4-BE49-F238E27FC236}">
                <a16:creationId xmlns:a16="http://schemas.microsoft.com/office/drawing/2014/main" id="{45520656-A657-4B6F-8439-192A1DCDB31E}"/>
              </a:ext>
            </a:extLst>
          </p:cNvPr>
          <p:cNvSpPr/>
          <p:nvPr/>
        </p:nvSpPr>
        <p:spPr>
          <a:xfrm>
            <a:off x="6302292" y="1535380"/>
            <a:ext cx="1315707" cy="1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2584"/>
              </a:lnSpc>
            </a:pP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Rejalashtirish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19" name="Shape 12">
            <a:extLst>
              <a:ext uri="{FF2B5EF4-FFF2-40B4-BE49-F238E27FC236}">
                <a16:creationId xmlns:a16="http://schemas.microsoft.com/office/drawing/2014/main" id="{34A418CD-4B97-4742-8676-08BC72DDAA9E}"/>
              </a:ext>
            </a:extLst>
          </p:cNvPr>
          <p:cNvSpPr/>
          <p:nvPr/>
        </p:nvSpPr>
        <p:spPr>
          <a:xfrm>
            <a:off x="5829085" y="2372191"/>
            <a:ext cx="368366" cy="12700"/>
          </a:xfrm>
          <a:prstGeom prst="roundRect">
            <a:avLst>
              <a:gd name="adj" fmla="val 348092"/>
            </a:avLst>
          </a:prstGeom>
          <a:solidFill>
            <a:srgbClr val="C3D4CC"/>
          </a:solidFill>
          <a:ln/>
        </p:spPr>
      </p:sp>
      <p:sp>
        <p:nvSpPr>
          <p:cNvPr id="20" name="Shape 13">
            <a:extLst>
              <a:ext uri="{FF2B5EF4-FFF2-40B4-BE49-F238E27FC236}">
                <a16:creationId xmlns:a16="http://schemas.microsoft.com/office/drawing/2014/main" id="{E4FFA684-5FFC-49B5-ABAE-958AA20FEE97}"/>
              </a:ext>
            </a:extLst>
          </p:cNvPr>
          <p:cNvSpPr/>
          <p:nvPr/>
        </p:nvSpPr>
        <p:spPr>
          <a:xfrm>
            <a:off x="5604983" y="2260140"/>
            <a:ext cx="236802" cy="2368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21" name="Text 14">
            <a:extLst>
              <a:ext uri="{FF2B5EF4-FFF2-40B4-BE49-F238E27FC236}">
                <a16:creationId xmlns:a16="http://schemas.microsoft.com/office/drawing/2014/main" id="{5431EFDF-2CA9-471F-86E2-6936C4E1A945}"/>
              </a:ext>
            </a:extLst>
          </p:cNvPr>
          <p:cNvSpPr/>
          <p:nvPr/>
        </p:nvSpPr>
        <p:spPr>
          <a:xfrm>
            <a:off x="5672783" y="2299563"/>
            <a:ext cx="101203" cy="157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22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1222" dirty="0"/>
          </a:p>
        </p:txBody>
      </p:sp>
      <p:sp>
        <p:nvSpPr>
          <p:cNvPr id="22" name="Text 15">
            <a:extLst>
              <a:ext uri="{FF2B5EF4-FFF2-40B4-BE49-F238E27FC236}">
                <a16:creationId xmlns:a16="http://schemas.microsoft.com/office/drawing/2014/main" id="{DD181DBC-DC02-429B-A54B-0DE4E72B2AAD}"/>
              </a:ext>
            </a:extLst>
          </p:cNvPr>
          <p:cNvSpPr/>
          <p:nvPr/>
        </p:nvSpPr>
        <p:spPr>
          <a:xfrm>
            <a:off x="6302292" y="2246978"/>
            <a:ext cx="1315707" cy="1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2584"/>
              </a:lnSpc>
            </a:pPr>
            <a:r>
              <a:rPr lang="en-US" sz="2056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Amalga </a:t>
            </a: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oshirish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23" name="Shape 17">
            <a:extLst>
              <a:ext uri="{FF2B5EF4-FFF2-40B4-BE49-F238E27FC236}">
                <a16:creationId xmlns:a16="http://schemas.microsoft.com/office/drawing/2014/main" id="{E4269EEA-3C88-4187-99FD-69AA75BF6A5D}"/>
              </a:ext>
            </a:extLst>
          </p:cNvPr>
          <p:cNvSpPr/>
          <p:nvPr/>
        </p:nvSpPr>
        <p:spPr>
          <a:xfrm>
            <a:off x="5829085" y="3083788"/>
            <a:ext cx="368366" cy="12700"/>
          </a:xfrm>
          <a:prstGeom prst="roundRect">
            <a:avLst>
              <a:gd name="adj" fmla="val 348092"/>
            </a:avLst>
          </a:prstGeom>
          <a:solidFill>
            <a:srgbClr val="C3D4CC"/>
          </a:solidFill>
          <a:ln/>
        </p:spPr>
      </p:sp>
      <p:sp>
        <p:nvSpPr>
          <p:cNvPr id="24" name="Shape 18">
            <a:extLst>
              <a:ext uri="{FF2B5EF4-FFF2-40B4-BE49-F238E27FC236}">
                <a16:creationId xmlns:a16="http://schemas.microsoft.com/office/drawing/2014/main" id="{AFD651C9-0C85-44A5-A980-E8722264BD9D}"/>
              </a:ext>
            </a:extLst>
          </p:cNvPr>
          <p:cNvSpPr/>
          <p:nvPr/>
        </p:nvSpPr>
        <p:spPr>
          <a:xfrm>
            <a:off x="5604983" y="2971737"/>
            <a:ext cx="236802" cy="2368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25" name="Text 19">
            <a:extLst>
              <a:ext uri="{FF2B5EF4-FFF2-40B4-BE49-F238E27FC236}">
                <a16:creationId xmlns:a16="http://schemas.microsoft.com/office/drawing/2014/main" id="{9F93DA3C-F2E2-421B-B7C0-FFBED97167DB}"/>
              </a:ext>
            </a:extLst>
          </p:cNvPr>
          <p:cNvSpPr/>
          <p:nvPr/>
        </p:nvSpPr>
        <p:spPr>
          <a:xfrm>
            <a:off x="5667227" y="3011160"/>
            <a:ext cx="112249" cy="157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22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4</a:t>
            </a:r>
            <a:endParaRPr lang="en-US" sz="1222" dirty="0"/>
          </a:p>
        </p:txBody>
      </p:sp>
      <p:sp>
        <p:nvSpPr>
          <p:cNvPr id="26" name="Text 20">
            <a:extLst>
              <a:ext uri="{FF2B5EF4-FFF2-40B4-BE49-F238E27FC236}">
                <a16:creationId xmlns:a16="http://schemas.microsoft.com/office/drawing/2014/main" id="{1BD68D01-9A49-4B2A-A5D9-EDC253BAE985}"/>
              </a:ext>
            </a:extLst>
          </p:cNvPr>
          <p:cNvSpPr/>
          <p:nvPr/>
        </p:nvSpPr>
        <p:spPr>
          <a:xfrm>
            <a:off x="6302292" y="2958574"/>
            <a:ext cx="1315707" cy="1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2584"/>
              </a:lnSpc>
            </a:pP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Tahlil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27" name="Shape 22">
            <a:extLst>
              <a:ext uri="{FF2B5EF4-FFF2-40B4-BE49-F238E27FC236}">
                <a16:creationId xmlns:a16="http://schemas.microsoft.com/office/drawing/2014/main" id="{F74AA48C-2206-4264-88BB-309BC0F60B91}"/>
              </a:ext>
            </a:extLst>
          </p:cNvPr>
          <p:cNvSpPr/>
          <p:nvPr/>
        </p:nvSpPr>
        <p:spPr>
          <a:xfrm>
            <a:off x="5829085" y="3795385"/>
            <a:ext cx="368366" cy="12700"/>
          </a:xfrm>
          <a:prstGeom prst="roundRect">
            <a:avLst>
              <a:gd name="adj" fmla="val 348092"/>
            </a:avLst>
          </a:prstGeom>
          <a:solidFill>
            <a:srgbClr val="C3D4CC"/>
          </a:solidFill>
          <a:ln/>
        </p:spPr>
      </p:sp>
      <p:sp>
        <p:nvSpPr>
          <p:cNvPr id="28" name="Shape 23">
            <a:extLst>
              <a:ext uri="{FF2B5EF4-FFF2-40B4-BE49-F238E27FC236}">
                <a16:creationId xmlns:a16="http://schemas.microsoft.com/office/drawing/2014/main" id="{B581380F-058D-42FB-A122-082DB1158B97}"/>
              </a:ext>
            </a:extLst>
          </p:cNvPr>
          <p:cNvSpPr/>
          <p:nvPr/>
        </p:nvSpPr>
        <p:spPr>
          <a:xfrm>
            <a:off x="5604983" y="3683334"/>
            <a:ext cx="236802" cy="2368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29" name="Text 24">
            <a:extLst>
              <a:ext uri="{FF2B5EF4-FFF2-40B4-BE49-F238E27FC236}">
                <a16:creationId xmlns:a16="http://schemas.microsoft.com/office/drawing/2014/main" id="{2473F252-51A0-45FB-B90E-3441DD550F55}"/>
              </a:ext>
            </a:extLst>
          </p:cNvPr>
          <p:cNvSpPr/>
          <p:nvPr/>
        </p:nvSpPr>
        <p:spPr>
          <a:xfrm>
            <a:off x="5669277" y="3722757"/>
            <a:ext cx="108148" cy="1578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222"/>
              </a:lnSpc>
            </a:pPr>
            <a:r>
              <a:rPr lang="en-US" sz="1222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5</a:t>
            </a:r>
            <a:endParaRPr lang="en-US" sz="1222" dirty="0"/>
          </a:p>
        </p:txBody>
      </p:sp>
      <p:sp>
        <p:nvSpPr>
          <p:cNvPr id="30" name="Text 25">
            <a:extLst>
              <a:ext uri="{FF2B5EF4-FFF2-40B4-BE49-F238E27FC236}">
                <a16:creationId xmlns:a16="http://schemas.microsoft.com/office/drawing/2014/main" id="{1FC870CD-379D-4BCF-AE35-28C4C780A19F}"/>
              </a:ext>
            </a:extLst>
          </p:cNvPr>
          <p:cNvSpPr/>
          <p:nvPr/>
        </p:nvSpPr>
        <p:spPr>
          <a:xfrm>
            <a:off x="6302292" y="3670172"/>
            <a:ext cx="1315707" cy="1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2584"/>
              </a:lnSpc>
            </a:pPr>
            <a:r>
              <a:rPr lang="en-US" sz="2056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Xulosa</a:t>
            </a:r>
            <a:endParaRPr lang="en-US" sz="2056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  <p:sp>
        <p:nvSpPr>
          <p:cNvPr id="31" name="Text 0">
            <a:extLst>
              <a:ext uri="{FF2B5EF4-FFF2-40B4-BE49-F238E27FC236}">
                <a16:creationId xmlns:a16="http://schemas.microsoft.com/office/drawing/2014/main" id="{5BDC41D3-B651-47FB-BA7A-46CFF1A4B7E2}"/>
              </a:ext>
            </a:extLst>
          </p:cNvPr>
          <p:cNvSpPr/>
          <p:nvPr/>
        </p:nvSpPr>
        <p:spPr>
          <a:xfrm>
            <a:off x="4230125" y="250208"/>
            <a:ext cx="3856765" cy="3288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Tajribalar</a:t>
            </a: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orqali</a:t>
            </a: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bilim</a:t>
            </a: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 </a:t>
            </a:r>
            <a:r>
              <a:rPr lang="en-US" sz="2800" b="1" dirty="0" err="1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olish</a:t>
            </a:r>
            <a:endParaRPr lang="en-US" sz="2800" b="1" dirty="0">
              <a:solidFill>
                <a:srgbClr val="233939"/>
              </a:solidFill>
              <a:latin typeface="Arial Narrow" panose="020B0606020202030204" pitchFamily="34" charset="0"/>
              <a:ea typeface="Syne Bold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01600" y="47021"/>
            <a:ext cx="8299423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Kimyo</a:t>
            </a:r>
            <a:r>
              <a:rPr lang="en-US" sz="247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fanini</a:t>
            </a:r>
            <a:r>
              <a:rPr lang="en-US" sz="247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o‘rganishda</a:t>
            </a:r>
            <a:r>
              <a:rPr lang="en-US" sz="247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ilmiy</a:t>
            </a:r>
            <a:r>
              <a:rPr lang="en-US" sz="247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tadqiqot</a:t>
            </a:r>
            <a:r>
              <a:rPr lang="en-US" sz="247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metodlarini</a:t>
            </a:r>
            <a:r>
              <a:rPr lang="en-US" sz="247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o‘rgatish</a:t>
            </a:r>
            <a:endParaRPr lang="en-US" sz="2472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5" name="Shape 2"/>
          <p:cNvSpPr/>
          <p:nvPr/>
        </p:nvSpPr>
        <p:spPr>
          <a:xfrm>
            <a:off x="440995" y="3445206"/>
            <a:ext cx="201613" cy="20161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8" name="Text 0">
            <a:extLst>
              <a:ext uri="{FF2B5EF4-FFF2-40B4-BE49-F238E27FC236}">
                <a16:creationId xmlns:a16="http://schemas.microsoft.com/office/drawing/2014/main" id="{0A53430C-B6A3-4D49-BCBC-30F925408C7A}"/>
              </a:ext>
            </a:extLst>
          </p:cNvPr>
          <p:cNvSpPr/>
          <p:nvPr/>
        </p:nvSpPr>
        <p:spPr>
          <a:xfrm>
            <a:off x="112059" y="531415"/>
            <a:ext cx="6146998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72" b="1" dirty="0" err="1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Bilim</a:t>
            </a:r>
            <a:r>
              <a:rPr lang="en-US" sz="2472" b="1" dirty="0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: </a:t>
            </a:r>
            <a:r>
              <a:rPr lang="en-US" sz="2472" b="1" dirty="0" err="1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insoniyat</a:t>
            </a:r>
            <a:r>
              <a:rPr lang="en-US" sz="2472" b="1" dirty="0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taraqqiyotining</a:t>
            </a:r>
            <a:r>
              <a:rPr lang="en-US" sz="2472" b="1" dirty="0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72" b="1" dirty="0" err="1">
                <a:solidFill>
                  <a:srgbClr val="0070C0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asosi</a:t>
            </a:r>
            <a:endParaRPr lang="en-US" sz="2472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6C0E0397-8179-45F7-BB2D-D68BD69CE024}"/>
              </a:ext>
            </a:extLst>
          </p:cNvPr>
          <p:cNvSpPr/>
          <p:nvPr/>
        </p:nvSpPr>
        <p:spPr>
          <a:xfrm>
            <a:off x="177800" y="1114841"/>
            <a:ext cx="1654903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Bilimning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ahamiyati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3266C56E-7E6F-42D3-8A1A-CB5E43A65836}"/>
              </a:ext>
            </a:extLst>
          </p:cNvPr>
          <p:cNvSpPr/>
          <p:nvPr/>
        </p:nvSpPr>
        <p:spPr>
          <a:xfrm>
            <a:off x="165847" y="1457371"/>
            <a:ext cx="3469283" cy="10080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Bilim insoniyat taraqqiyotining asosiy omillaridan biri hisoblanadi. U bizga dunyo haqida chuqurroq tushuncha beradi va atrofimizdagi muammolarga yechim topishga yordam beradi. Yangi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bilimlarni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o‘zlashtirish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insonni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o‘zgartiradi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, mukammallikka erishishiga yordam beradi.</a:t>
            </a:r>
            <a:endParaRPr lang="en-US" sz="1400" dirty="0">
              <a:latin typeface="Arial Narrow" panose="020B0606020202030204" pitchFamily="34" charset="0"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063169D8-401B-48F0-8D80-2F1BF26DB1C1}"/>
              </a:ext>
            </a:extLst>
          </p:cNvPr>
          <p:cNvSpPr/>
          <p:nvPr/>
        </p:nvSpPr>
        <p:spPr>
          <a:xfrm>
            <a:off x="3185558" y="3048000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Ilmiy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tadqiqotlar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4">
            <a:extLst>
              <a:ext uri="{FF2B5EF4-FFF2-40B4-BE49-F238E27FC236}">
                <a16:creationId xmlns:a16="http://schemas.microsoft.com/office/drawing/2014/main" id="{16FE149C-0616-4113-9563-0DD2BFC49465}"/>
              </a:ext>
            </a:extLst>
          </p:cNvPr>
          <p:cNvSpPr/>
          <p:nvPr/>
        </p:nvSpPr>
        <p:spPr>
          <a:xfrm>
            <a:off x="1337694" y="3393235"/>
            <a:ext cx="3469283" cy="806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400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Open Sans" pitchFamily="34" charset="-122"/>
              </a:rPr>
              <a:t>Ilmiy tadqiqotlar insonlarga yangi bilimlarni yaratish, mavjud bilimlarni takomillashtirish va amaliyotga joriy etish imkoniyatini beradi. Bu jarayon insoniyat taraqqiyoti uchun muhim qadam </a:t>
            </a:r>
            <a:r>
              <a:rPr lang="en-US" sz="1400" dirty="0" err="1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Open Sans" pitchFamily="34" charset="-122"/>
              </a:rPr>
              <a:t>hisoblanadi</a:t>
            </a:r>
            <a:r>
              <a:rPr lang="en-US" sz="1400" dirty="0">
                <a:solidFill>
                  <a:schemeClr val="accent4">
                    <a:lumMod val="50000"/>
                  </a:schemeClr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82794" y="713846"/>
            <a:ext cx="4210844" cy="7760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28"/>
              </a:lnSpc>
            </a:pPr>
            <a:r>
              <a:rPr lang="en-US" sz="2472" b="1" dirty="0" err="1">
                <a:solidFill>
                  <a:schemeClr val="tx1"/>
                </a:solidFill>
                <a:latin typeface="Arial Narrow" panose="020B0606020202030204" pitchFamily="34" charset="0"/>
                <a:ea typeface="Merriweather Bold" pitchFamily="34" charset="-122"/>
              </a:rPr>
              <a:t>Olimlarning</a:t>
            </a:r>
            <a:r>
              <a:rPr lang="en-US" sz="2472" b="1" dirty="0">
                <a:solidFill>
                  <a:schemeClr val="tx1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472" b="1" dirty="0" err="1">
                <a:solidFill>
                  <a:schemeClr val="tx1"/>
                </a:solidFill>
                <a:latin typeface="Arial Narrow" panose="020B0606020202030204" pitchFamily="34" charset="0"/>
                <a:ea typeface="Merriweather Bold" pitchFamily="34" charset="-122"/>
              </a:rPr>
              <a:t>tadqiqot</a:t>
            </a:r>
            <a:r>
              <a:rPr lang="en-US" sz="2472" b="1" dirty="0">
                <a:solidFill>
                  <a:schemeClr val="tx1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472" b="1" dirty="0" err="1">
                <a:solidFill>
                  <a:schemeClr val="tx1"/>
                </a:solidFill>
                <a:latin typeface="Arial Narrow" panose="020B0606020202030204" pitchFamily="34" charset="0"/>
                <a:ea typeface="Merriweather Bold" pitchFamily="34" charset="-122"/>
              </a:rPr>
              <a:t>yondashuvi</a:t>
            </a:r>
            <a:endParaRPr lang="en-US" sz="2472" b="1" dirty="0">
              <a:solidFill>
                <a:schemeClr val="tx1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434579" y="1443369"/>
            <a:ext cx="279334" cy="279334"/>
          </a:xfrm>
          <a:prstGeom prst="roundRect">
            <a:avLst>
              <a:gd name="adj" fmla="val 1867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531548" y="1489869"/>
            <a:ext cx="85328" cy="1862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45"/>
              </a:lnSpc>
            </a:pPr>
            <a:r>
              <a:rPr lang="en-US" sz="1445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1445" dirty="0"/>
          </a:p>
        </p:txBody>
      </p:sp>
      <p:sp>
        <p:nvSpPr>
          <p:cNvPr id="6" name="Text 3"/>
          <p:cNvSpPr/>
          <p:nvPr/>
        </p:nvSpPr>
        <p:spPr>
          <a:xfrm>
            <a:off x="838068" y="1443368"/>
            <a:ext cx="1552178" cy="1940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Ilmiy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yondashuv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434579" y="1711855"/>
            <a:ext cx="2250809" cy="13904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Ilm-fan rivojida olimlarning tadqiqot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yondashuvini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o‘rganish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juda muhim. Tadqiqot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yondashuvi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ma</a:t>
            </a:r>
            <a:r>
              <a:rPr lang="uz-Latn-UZ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’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lum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bir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muammoni hal qilish uchun strategiya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va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uslubiyatni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belgilaydi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8" name="Shape 5"/>
          <p:cNvSpPr/>
          <p:nvPr/>
        </p:nvSpPr>
        <p:spPr>
          <a:xfrm>
            <a:off x="2602111" y="1443369"/>
            <a:ext cx="279334" cy="279334"/>
          </a:xfrm>
          <a:prstGeom prst="roundRect">
            <a:avLst>
              <a:gd name="adj" fmla="val 1867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2685389" y="1489869"/>
            <a:ext cx="112713" cy="1862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45"/>
              </a:lnSpc>
            </a:pPr>
            <a:r>
              <a:rPr lang="en-US" sz="1445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1445" dirty="0"/>
          </a:p>
        </p:txBody>
      </p:sp>
      <p:sp>
        <p:nvSpPr>
          <p:cNvPr id="10" name="Text 7"/>
          <p:cNvSpPr/>
          <p:nvPr/>
        </p:nvSpPr>
        <p:spPr>
          <a:xfrm>
            <a:off x="3005601" y="1443368"/>
            <a:ext cx="1552178" cy="1940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Uslubiyat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1" name="Text 8"/>
          <p:cNvSpPr/>
          <p:nvPr/>
        </p:nvSpPr>
        <p:spPr>
          <a:xfrm>
            <a:off x="2912468" y="1711855"/>
            <a:ext cx="2065932" cy="13904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Ilmiy uslubiyat tadqiqot olib borishning aniq qoidalari va printsiplariga asoslanadi. U olimlarga tadqiqot jarayonini mantiqiy va tizimli ravishda olib borishga imkon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beradi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12" name="Shape 9"/>
          <p:cNvSpPr/>
          <p:nvPr/>
        </p:nvSpPr>
        <p:spPr>
          <a:xfrm>
            <a:off x="434579" y="3366096"/>
            <a:ext cx="279334" cy="279334"/>
          </a:xfrm>
          <a:prstGeom prst="roundRect">
            <a:avLst>
              <a:gd name="adj" fmla="val 18671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521494" y="3412596"/>
            <a:ext cx="105437" cy="1862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45"/>
              </a:lnSpc>
            </a:pPr>
            <a:r>
              <a:rPr lang="en-US" sz="1445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1445" dirty="0"/>
          </a:p>
        </p:txBody>
      </p:sp>
      <p:sp>
        <p:nvSpPr>
          <p:cNvPr id="14" name="Text 11"/>
          <p:cNvSpPr/>
          <p:nvPr/>
        </p:nvSpPr>
        <p:spPr>
          <a:xfrm>
            <a:off x="800828" y="3366096"/>
            <a:ext cx="2668124" cy="1940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Tajribaga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asoslangan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ko‘nikmalar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838068" y="3634581"/>
            <a:ext cx="3807354" cy="5959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56"/>
              </a:lnSpc>
            </a:pP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Ilmiy tadqiqotlarda tajribaga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asoslangan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ko‘nikmalar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muhim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rol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o‘ynaydi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 Bu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olimlarga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ma’lumotlarni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to‘plash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, tahlil qilish va xulosalar chiqarishga yordam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beradi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1DA3A48D-2E9F-49B8-8CC3-7286E88CE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87A9A82-1DC8-427B-BBDD-8C6EF492D00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CD94784-BE91-4AA0-9AE9-9069744E98E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8487" y="594561"/>
            <a:ext cx="3999111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Yangi</a:t>
            </a:r>
            <a:r>
              <a:rPr lang="en-US" sz="24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bilimlarni</a:t>
            </a:r>
            <a:r>
              <a:rPr lang="en-US" sz="24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kashf</a:t>
            </a:r>
            <a:r>
              <a:rPr lang="en-US" sz="24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etish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994" y="969235"/>
            <a:ext cx="314987" cy="31498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55294" y="1410229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G‘oya</a:t>
            </a:r>
            <a:endParaRPr lang="en-US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2"/>
          <p:cNvSpPr/>
          <p:nvPr/>
        </p:nvSpPr>
        <p:spPr>
          <a:xfrm>
            <a:off x="310026" y="1594478"/>
            <a:ext cx="2004483" cy="806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Ilmiy tadqiqotlar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yangi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g‘oyalarni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yaratish va ularni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sinovdan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o‘tkazish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uchun ideal platformani taqdim etadi.</a:t>
            </a:r>
            <a:endParaRPr lang="en-US" sz="1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9689" y="995508"/>
            <a:ext cx="314987" cy="31498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909689" y="1421964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Tajriba</a:t>
            </a:r>
            <a:endParaRPr lang="en-US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2911611" y="1672197"/>
            <a:ext cx="200454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Ilmiy tadqiqotlar orqali olib boriladigan tajribalar yangi bilimlarni olishga imkon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beradi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7015" y="2585177"/>
            <a:ext cx="314987" cy="31498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77933" y="2954425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Kashfiyot</a:t>
            </a:r>
            <a:endParaRPr lang="en-US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1771518" y="3251009"/>
            <a:ext cx="2004483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Tadqiqotlar natijasida olingan yangi bilimlar insoniyat taraqqiyotiga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katta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hissa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qo‘shadi</a:t>
            </a:r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4A8F6F41-029A-4414-9829-19847272F4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0581330-2F2E-4C93-B0D6-4599619FBF7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72AB95B-4E5E-4C1C-8066-77384FCD95F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18183" y="728946"/>
            <a:ext cx="5659636" cy="7338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89"/>
              </a:lnSpc>
            </a:pP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Mavjud</a:t>
            </a:r>
            <a:r>
              <a:rPr lang="en-US" sz="28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nazariyalarni</a:t>
            </a:r>
            <a:r>
              <a:rPr lang="en-US" sz="28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takomillashtirish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580694" y="1233025"/>
            <a:ext cx="12700" cy="3015853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5" name="Shape 2"/>
          <p:cNvSpPr/>
          <p:nvPr/>
        </p:nvSpPr>
        <p:spPr>
          <a:xfrm>
            <a:off x="706438" y="1490861"/>
            <a:ext cx="410964" cy="1270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6" name="Shape 3"/>
          <p:cNvSpPr/>
          <p:nvPr/>
        </p:nvSpPr>
        <p:spPr>
          <a:xfrm>
            <a:off x="454951" y="1365118"/>
            <a:ext cx="264187" cy="26418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46695" y="1409105"/>
            <a:ext cx="80698" cy="176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361"/>
              </a:lnSpc>
            </a:pPr>
            <a:r>
              <a:rPr lang="en-US" sz="1361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1361" dirty="0"/>
          </a:p>
        </p:txBody>
      </p:sp>
      <p:sp>
        <p:nvSpPr>
          <p:cNvPr id="8" name="Text 5"/>
          <p:cNvSpPr/>
          <p:nvPr/>
        </p:nvSpPr>
        <p:spPr>
          <a:xfrm>
            <a:off x="1232826" y="1350433"/>
            <a:ext cx="1467776" cy="183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Nazariya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232826" y="1487261"/>
            <a:ext cx="3436210" cy="375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Mavjud nazariyalarni takomillashtirish ilmiy tadqiqotlarning muhim vazifalaridan biri hisoblanadi.</a:t>
            </a:r>
            <a:endParaRPr lang="en-US" sz="16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06438" y="2472663"/>
            <a:ext cx="410964" cy="1270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11" name="Shape 8"/>
          <p:cNvSpPr/>
          <p:nvPr/>
        </p:nvSpPr>
        <p:spPr>
          <a:xfrm>
            <a:off x="454951" y="2346920"/>
            <a:ext cx="264187" cy="26418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33731" y="2390908"/>
            <a:ext cx="106561" cy="176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361"/>
              </a:lnSpc>
            </a:pPr>
            <a:r>
              <a:rPr lang="en-US" sz="1361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1361" dirty="0"/>
          </a:p>
        </p:txBody>
      </p:sp>
      <p:sp>
        <p:nvSpPr>
          <p:cNvPr id="13" name="Text 10"/>
          <p:cNvSpPr/>
          <p:nvPr/>
        </p:nvSpPr>
        <p:spPr>
          <a:xfrm>
            <a:off x="1232826" y="2332236"/>
            <a:ext cx="1467776" cy="183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Eksperimentlar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232826" y="2586104"/>
            <a:ext cx="3436210" cy="563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Tadqiqotlar natijasida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olingan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eksperimental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ma’lum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lar mavjud nazariyalarni tasdiqlash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yoki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qayta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ko‘rib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chiqishga imkon beradi</a:t>
            </a:r>
            <a:r>
              <a:rPr lang="en-US" sz="917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917" dirty="0"/>
          </a:p>
        </p:txBody>
      </p:sp>
      <p:sp>
        <p:nvSpPr>
          <p:cNvPr id="15" name="Shape 12"/>
          <p:cNvSpPr/>
          <p:nvPr/>
        </p:nvSpPr>
        <p:spPr>
          <a:xfrm>
            <a:off x="706438" y="3642321"/>
            <a:ext cx="410964" cy="1270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16" name="Shape 13"/>
          <p:cNvSpPr/>
          <p:nvPr/>
        </p:nvSpPr>
        <p:spPr>
          <a:xfrm>
            <a:off x="454951" y="3516577"/>
            <a:ext cx="264187" cy="26418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37171" y="3560564"/>
            <a:ext cx="99682" cy="176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361"/>
              </a:lnSpc>
            </a:pPr>
            <a:r>
              <a:rPr lang="en-US" sz="1361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1361" dirty="0"/>
          </a:p>
        </p:txBody>
      </p:sp>
      <p:sp>
        <p:nvSpPr>
          <p:cNvPr id="18" name="Text 15"/>
          <p:cNvSpPr/>
          <p:nvPr/>
        </p:nvSpPr>
        <p:spPr>
          <a:xfrm>
            <a:off x="1232826" y="3501893"/>
            <a:ext cx="1467776" cy="183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Yangi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nazariyalar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1232826" y="3700903"/>
            <a:ext cx="3436210" cy="375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Ilmiy tadqiqotlar natijasida yangi nazariyalar yaratilishi mumkin, bu esa ilm-fan rivojiga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katta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hissa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6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qo‘shadi</a:t>
            </a:r>
            <a:r>
              <a:rPr lang="en-US" sz="16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F59C41FC-AB66-4EFC-B9AF-6815A661BB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9820905-DB17-4605-8424-3AD886A023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52DD259-6895-4E81-B422-04F848310F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225800" y="776487"/>
            <a:ext cx="4721688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Ilmiy</a:t>
            </a:r>
            <a:r>
              <a:rPr lang="en-US" sz="28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tadqiqot</a:t>
            </a:r>
            <a:r>
              <a:rPr lang="en-US" sz="28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metodlarini</a:t>
            </a:r>
            <a:r>
              <a:rPr lang="en-US" sz="28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8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o‘rgatish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3397896" y="1790041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122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Darsliklar</a:t>
            </a:r>
            <a:endParaRPr lang="en-US" sz="1222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3397896" y="2096949"/>
            <a:ext cx="1775553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Ilmiy tadqiqot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metodlarini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o‘rgatishda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darsliklar muhim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rol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o‘ynaydi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. Darsliklar ilmiy tadqiqotlarning asoslari, metodlar va uslubiyatlarini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tushuntirishga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mo‘ljallangan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972" dirty="0">
              <a:latin typeface="Arial Narrow" panose="020B060602020203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5681066" y="1792809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122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Qo‘llanmalar</a:t>
            </a:r>
            <a:endParaRPr lang="en-US" sz="1222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5681066" y="2093284"/>
            <a:ext cx="1775553" cy="10080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O‘quv-uslubiy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qo‘llanmalar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ilmiy tadqiqotlarni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amaliy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ravishda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o‘tkazish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bo‘yicha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yo‘l-yo‘riqlar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va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ko‘rsatmalar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beradi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11" name="Text 8"/>
          <p:cNvSpPr/>
          <p:nvPr/>
        </p:nvSpPr>
        <p:spPr>
          <a:xfrm>
            <a:off x="3397896" y="3076989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122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O‘quv</a:t>
            </a:r>
            <a:r>
              <a:rPr lang="en-US" sz="1222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1222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jarayoni</a:t>
            </a:r>
            <a:endParaRPr lang="en-US" sz="1222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3397896" y="3306624"/>
            <a:ext cx="3937529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Darsliklar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va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qo‘llanmalar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o‘quv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jarayonida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ilmiy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tadqiqotlarni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o‘rganish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uchun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vositalar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bo‘lib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xizmat </a:t>
            </a:r>
            <a:r>
              <a:rPr lang="en-US" sz="972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qiladi</a:t>
            </a:r>
            <a:r>
              <a:rPr lang="en-US" sz="972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B91627FD-F249-4B8D-AECC-8BFF39C75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8C27F07-C044-49F4-B45E-199EBF53D8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C9FAD53-65E1-4A7F-BF8C-9A38FE34163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095391" y="567798"/>
            <a:ext cx="4372901" cy="6312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472"/>
              </a:lnSpc>
            </a:pP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Ilmiy</a:t>
            </a:r>
            <a:r>
              <a:rPr lang="en-US" sz="24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tadqiqot</a:t>
            </a:r>
            <a:r>
              <a:rPr lang="en-US" sz="24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metodlarining</a:t>
            </a:r>
            <a:r>
              <a:rPr lang="en-US" sz="24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4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xususiyatlari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550" y="1061046"/>
            <a:ext cx="505089" cy="80817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010113" y="1162050"/>
            <a:ext cx="1262790" cy="1578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222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Kuzatish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010113" y="1380464"/>
            <a:ext cx="3716338" cy="323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/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Kuzatish - ilmiy tadqiqotlarning boshlang'ich bosqichi. U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o‘rganiladigan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ob'ekt yoki hodisa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haqida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ma’lum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to‘plashni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o‘z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ichiga oladi.</a:t>
            </a:r>
            <a:endParaRPr lang="en-US" sz="11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550" y="1869215"/>
            <a:ext cx="505089" cy="80817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10113" y="1970220"/>
            <a:ext cx="1262790" cy="1578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222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Gipoteza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10113" y="2188634"/>
            <a:ext cx="3716338" cy="323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250"/>
              </a:lnSpc>
            </a:pP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Gipoteza - kuzatish natijasida shakllangan taxmin. Gipoteza ilmiy tadqiqotlarning asosiy maqsadlaridan biri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hisoblanadi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550" y="2677385"/>
            <a:ext cx="505089" cy="80817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010113" y="2778390"/>
            <a:ext cx="1262790" cy="1578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222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Eksperiment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1010113" y="2996804"/>
            <a:ext cx="3716338" cy="323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250"/>
              </a:lnSpc>
            </a:pP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Eksperiment -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gipoteza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to‘g'riligini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tekshirish uchun olib boriladigan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maxsus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sharoitda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o‘tkaziladigan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tajriba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550" y="3485554"/>
            <a:ext cx="505089" cy="808170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10113" y="3586560"/>
            <a:ext cx="1262790" cy="1578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222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Tahlil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5" name="Text 8"/>
          <p:cNvSpPr/>
          <p:nvPr/>
        </p:nvSpPr>
        <p:spPr>
          <a:xfrm>
            <a:off x="1010113" y="3804973"/>
            <a:ext cx="3716338" cy="1615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250"/>
              </a:lnSpc>
            </a:pP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Tahlil -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eksperiment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natijalarini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o‘rganish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va xulosalar chiqarish </a:t>
            </a:r>
            <a:r>
              <a:rPr lang="en-US" sz="11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jarayoni</a:t>
            </a:r>
            <a:r>
              <a:rPr lang="en-US" sz="11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80A8DD0B-0AA0-4967-B8F9-9A7F53728E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3272B5A-14D3-4ABD-A530-94C5B0B9048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B4EFD63-3CEE-4FCB-BBB4-5CEF1406DD4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40377" y="583457"/>
            <a:ext cx="4197747" cy="3503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195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Amaliy</a:t>
            </a:r>
            <a:r>
              <a:rPr lang="en-US" sz="2195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195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ahamiyati</a:t>
            </a:r>
            <a:r>
              <a:rPr lang="en-US" sz="2195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195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va</a:t>
            </a:r>
            <a:r>
              <a:rPr lang="en-US" sz="2195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 </a:t>
            </a:r>
            <a:r>
              <a:rPr lang="en-US" sz="2195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natijalar</a:t>
            </a:r>
            <a:endParaRPr lang="en-US" sz="2195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3440377" y="996752"/>
            <a:ext cx="2063552" cy="3699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89"/>
              </a:lnSpc>
            </a:pPr>
            <a:r>
              <a:rPr lang="en-US" sz="2889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889" dirty="0"/>
          </a:p>
        </p:txBody>
      </p:sp>
      <p:sp>
        <p:nvSpPr>
          <p:cNvPr id="5" name="Text 2"/>
          <p:cNvSpPr/>
          <p:nvPr/>
        </p:nvSpPr>
        <p:spPr>
          <a:xfrm>
            <a:off x="3771371" y="1506802"/>
            <a:ext cx="1401498" cy="175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361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Yangiliklar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3440377" y="1749227"/>
            <a:ext cx="2063552" cy="7175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389"/>
              </a:lnSpc>
            </a:pP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Ilmiy tadqiqotlar yangi bilimlarni, kashfiyotlarni, texnologiyalarni va jarayonlarni ishlab chiqishga olib keladi.</a:t>
            </a:r>
            <a:endParaRPr lang="en-US" sz="1400" dirty="0">
              <a:latin typeface="Arial Narrow" panose="020B060602020203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672071" y="996752"/>
            <a:ext cx="2063552" cy="3699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89"/>
              </a:lnSpc>
            </a:pPr>
            <a:r>
              <a:rPr lang="en-US" sz="2889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889" dirty="0"/>
          </a:p>
        </p:txBody>
      </p:sp>
      <p:sp>
        <p:nvSpPr>
          <p:cNvPr id="8" name="Text 5"/>
          <p:cNvSpPr/>
          <p:nvPr/>
        </p:nvSpPr>
        <p:spPr>
          <a:xfrm>
            <a:off x="6003065" y="1506802"/>
            <a:ext cx="1401498" cy="175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361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Innovatsiyalar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5672071" y="1749227"/>
            <a:ext cx="2063552" cy="538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389"/>
              </a:lnSpc>
            </a:pP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Ilmiy tadqiqotlar natijasida olingan yangiliklar insoniyat hayotini yaxshilashga xizmat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qiladi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sp>
        <p:nvSpPr>
          <p:cNvPr id="10" name="Text 7"/>
          <p:cNvSpPr/>
          <p:nvPr/>
        </p:nvSpPr>
        <p:spPr>
          <a:xfrm>
            <a:off x="3440377" y="2859154"/>
            <a:ext cx="2063552" cy="3699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89"/>
              </a:lnSpc>
            </a:pPr>
            <a:r>
              <a:rPr lang="en-US" sz="2889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889" dirty="0"/>
          </a:p>
        </p:txBody>
      </p:sp>
      <p:sp>
        <p:nvSpPr>
          <p:cNvPr id="11" name="Text 8"/>
          <p:cNvSpPr/>
          <p:nvPr/>
        </p:nvSpPr>
        <p:spPr>
          <a:xfrm>
            <a:off x="3771371" y="3369205"/>
            <a:ext cx="1401498" cy="175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361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Taraqqiyot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3440377" y="3611629"/>
            <a:ext cx="2063552" cy="538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389"/>
              </a:lnSpc>
            </a:pP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Ilm-fan rivojiga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katta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hissa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qo‘shadi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, bu esa insoniyatning yaxshi kelajagi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uchun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asos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bo‘lib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 xizmat </a:t>
            </a:r>
            <a:r>
              <a:rPr lang="en-US" sz="1400" dirty="0" err="1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qiladi</a:t>
            </a:r>
            <a:r>
              <a:rPr lang="en-US" sz="1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6002FAD6-422E-47FB-AA04-F7062F455A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CFE747D-4104-4D1C-AE92-ED9510A32B3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89407DE-EB49-4DF1-BC70-8B0009AA50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1283" y="1531739"/>
            <a:ext cx="5084101" cy="395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11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  <a:cs typeface="Barlow Bold" pitchFamily="34" charset="-120"/>
              </a:rPr>
              <a:t>Tadqiqot jarayoni va uning ahamiyati</a:t>
            </a:r>
            <a:endParaRPr lang="en-US" sz="28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21283" y="2228520"/>
            <a:ext cx="1593056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56"/>
              </a:lnSpc>
            </a:pP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  <a:cs typeface="Barlow Bold" pitchFamily="34" charset="-120"/>
              </a:rPr>
              <a:t>Ilmiy bilimlarning asosi</a:t>
            </a:r>
            <a:endParaRPr lang="en-US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21283" y="2546747"/>
            <a:ext cx="3495873" cy="385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Tadqiqot – yangi </a:t>
            </a:r>
            <a:r>
              <a:rPr lang="en-US" sz="16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bilimlarni</a:t>
            </a:r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6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o‘rganish</a:t>
            </a:r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, tushunchalarni chuqurlashtirish va muammolarni hal </a:t>
            </a:r>
            <a:r>
              <a:rPr lang="en-US" sz="16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qilish</a:t>
            </a:r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6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yo‘li</a:t>
            </a:r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.</a:t>
            </a:r>
            <a:endParaRPr lang="en-US" sz="16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4215077" y="2228520"/>
            <a:ext cx="2120702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56"/>
              </a:lnSpc>
            </a:pP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Jamiyat </a:t>
            </a: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rivojiga</a:t>
            </a: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hissa</a:t>
            </a: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qo‘shish</a:t>
            </a:r>
            <a:endParaRPr lang="en-US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6" name="Text 4"/>
          <p:cNvSpPr/>
          <p:nvPr/>
        </p:nvSpPr>
        <p:spPr>
          <a:xfrm>
            <a:off x="4215077" y="2546747"/>
            <a:ext cx="3495873" cy="385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Tadqiqotlar turli sohalarda – tibbiyot, texnologiya, ijtimoiy fanlar va boshqalarda taraqqiyotga olib </a:t>
            </a:r>
            <a:r>
              <a:rPr lang="en-US" sz="16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keladi</a:t>
            </a:r>
            <a:r>
              <a:rPr lang="en-US" sz="16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0A975AD0-9D80-42C4-AC2D-A715DCEA06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666ED4-B789-423B-9AB2-D9794D9A77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8F1171-B2D7-44BA-BF1C-CB1B363F4E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06175" y="584272"/>
            <a:ext cx="3443023" cy="3859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28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Tadqiqot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turlarini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tanlash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410633" y="977966"/>
            <a:ext cx="2070762" cy="1624211"/>
          </a:xfrm>
          <a:prstGeom prst="roundRect">
            <a:avLst>
              <a:gd name="adj" fmla="val 6501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527910" y="1095243"/>
            <a:ext cx="1543712" cy="1929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Nazariy</a:t>
            </a:r>
            <a:endParaRPr lang="en-US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527910" y="1358570"/>
            <a:ext cx="1836208" cy="1126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472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Mavjud bilimlarni tahlil qilish, yangi nazariyalarni ishlab chiqish yoki mavjud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nazariyalarni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takomil-lashtirishga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yo‘naltirilgan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.</a:t>
            </a:r>
            <a:endParaRPr lang="en-US" sz="1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2598671" y="977966"/>
            <a:ext cx="2070762" cy="1624211"/>
          </a:xfrm>
          <a:prstGeom prst="roundRect">
            <a:avLst>
              <a:gd name="adj" fmla="val 6501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2715948" y="1095243"/>
            <a:ext cx="1543712" cy="1929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Amaliy</a:t>
            </a:r>
            <a:endParaRPr lang="en-US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2715948" y="1358570"/>
            <a:ext cx="1836208" cy="938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472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Konkret muammolarni hal qilishga qaratilgan. Amaliy tadqiqotlar natijasida yangi texnologiyalar, mahsulotlar yoki usullar yaratilishi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mumkin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410633" y="2719454"/>
            <a:ext cx="2070762" cy="1436489"/>
          </a:xfrm>
          <a:prstGeom prst="roundRect">
            <a:avLst>
              <a:gd name="adj" fmla="val 7351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527910" y="2836730"/>
            <a:ext cx="1543712" cy="1929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Sifatli</a:t>
            </a:r>
            <a:endParaRPr lang="en-US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439903" y="3100057"/>
            <a:ext cx="1953485" cy="938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472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Ma’lumotlarni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tahlil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qilishning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sifatli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usullarini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o‘z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ichiga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oladi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intervyular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kuzatuvlar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hujjatlarni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tahlil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3" name="Shape 10"/>
          <p:cNvSpPr/>
          <p:nvPr/>
        </p:nvSpPr>
        <p:spPr>
          <a:xfrm>
            <a:off x="2598671" y="2719454"/>
            <a:ext cx="2070762" cy="1436489"/>
          </a:xfrm>
          <a:prstGeom prst="roundRect">
            <a:avLst>
              <a:gd name="adj" fmla="val 7351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2715948" y="2836730"/>
            <a:ext cx="1543712" cy="1929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Miqdoriy</a:t>
            </a:r>
            <a:endParaRPr lang="en-US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2715948" y="3100057"/>
            <a:ext cx="1836208" cy="7508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472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Ma’lumotlarni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tahlil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qilishning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miqdoriy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usullarini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o‘z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ichiga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oladi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so‘rovnomalar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eksperimentlar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70CD465C-3840-4CC0-8025-0A58CCB929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FABD9CD-DB2D-4297-BC45-BB1DBC31C4A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FBDCA84-40ED-4DF6-AA18-ACCF8AADDC2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1283" y="1214504"/>
            <a:ext cx="3734329" cy="395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11"/>
              </a:lnSpc>
            </a:pP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Tadqiqot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ob</a:t>
            </a:r>
            <a:r>
              <a:rPr lang="en-US" sz="28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’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ektini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aniqlash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225690" y="1897096"/>
            <a:ext cx="210608" cy="210608"/>
          </a:xfrm>
          <a:prstGeom prst="roundRect">
            <a:avLst>
              <a:gd name="adj" fmla="val 51437"/>
            </a:avLst>
          </a:prstGeom>
          <a:solidFill>
            <a:srgbClr val="EEEFF5"/>
          </a:solidFill>
          <a:ln/>
          <a:effectLst>
            <a:outerShdw blurRad="53340" dist="2667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752210" y="1926365"/>
            <a:ext cx="1697567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00"/>
              </a:lnSpc>
            </a:pP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Aniq </a:t>
            </a: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belgilangan</a:t>
            </a: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masala</a:t>
            </a:r>
          </a:p>
        </p:txBody>
      </p:sp>
      <p:sp>
        <p:nvSpPr>
          <p:cNvPr id="6" name="Text 3"/>
          <p:cNvSpPr/>
          <p:nvPr/>
        </p:nvSpPr>
        <p:spPr>
          <a:xfrm>
            <a:off x="360876" y="2175372"/>
            <a:ext cx="1727663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00"/>
              </a:lnSpc>
            </a:pP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Tadqiqot ob’ekti nimaga e’tibor qaratilayotganini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aniq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ko‘rsatib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beradi</a:t>
            </a:r>
            <a:r>
              <a:rPr lang="en-US" sz="945" dirty="0">
                <a:solidFill>
                  <a:srgbClr val="27252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.</a:t>
            </a:r>
            <a:endParaRPr lang="en-US" sz="945" dirty="0"/>
          </a:p>
        </p:txBody>
      </p:sp>
      <p:sp>
        <p:nvSpPr>
          <p:cNvPr id="7" name="Shape 4"/>
          <p:cNvSpPr/>
          <p:nvPr/>
        </p:nvSpPr>
        <p:spPr>
          <a:xfrm>
            <a:off x="2589734" y="2603937"/>
            <a:ext cx="210608" cy="210608"/>
          </a:xfrm>
          <a:prstGeom prst="roundRect">
            <a:avLst>
              <a:gd name="adj" fmla="val 51437"/>
            </a:avLst>
          </a:prstGeom>
          <a:solidFill>
            <a:srgbClr val="EEEFF5"/>
          </a:solidFill>
          <a:ln/>
          <a:effectLst>
            <a:outerShdw blurRad="53340" dist="2667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2741152" y="2629294"/>
            <a:ext cx="1727663" cy="3958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00"/>
              </a:lnSpc>
            </a:pP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Izlanish </a:t>
            </a: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doirasini</a:t>
            </a:r>
            <a:r>
              <a:rPr lang="en-US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belgilash</a:t>
            </a:r>
            <a:endParaRPr lang="en-US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2695038" y="3124200"/>
            <a:ext cx="1727663" cy="9630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00"/>
              </a:lnSpc>
            </a:pP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Ob’ekt tadqiqotning chegaralarini belgilaydi,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qanday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larni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to‘plash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va tahlil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kerakligini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2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ko‘rsatadi</a:t>
            </a:r>
            <a:r>
              <a:rPr lang="en-US" sz="12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A7A0D7A1-47BC-4F07-BC13-8C4B8B17AF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80F21CD-BECD-43D7-9AA5-E52A303EFF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FDA4428-DC55-4171-B36E-6AE8A23EFC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1800" y="0"/>
            <a:ext cx="26162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21283" y="1068917"/>
            <a:ext cx="4237434" cy="7918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111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Tadqiqot metodlarini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ishlab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chiqish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83" y="2041327"/>
            <a:ext cx="300897" cy="30089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21283" y="2462544"/>
            <a:ext cx="1583729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Ma’lumotlarni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 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to‘plash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2"/>
          <p:cNvSpPr/>
          <p:nvPr/>
        </p:nvSpPr>
        <p:spPr>
          <a:xfrm>
            <a:off x="421283" y="2732617"/>
            <a:ext cx="2028428" cy="7704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00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So‘rovnomalar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, intervyular, eksperimentlar, kuzatuvlar va boshqa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usullar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qo‘llanilishi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  <a:cs typeface="Montserrat" pitchFamily="34" charset="-120"/>
              </a:rPr>
              <a:t> mumkin.</a:t>
            </a:r>
            <a:endParaRPr lang="en-US" sz="1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4073" y="2021508"/>
            <a:ext cx="300897" cy="30089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3188891" y="2438467"/>
            <a:ext cx="1583729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Ma’lumotlarni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 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tahlili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3188891" y="2660452"/>
            <a:ext cx="2142397" cy="7704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00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To‘plangan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tahlil qilish uchun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statistik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usullar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vizualizatsiya qilish va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boshqa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usullar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qo‘llaniladi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C5C6078A-58F0-4017-9F7D-E421274C61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44E9783-CB81-46D4-B253-C378326E687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8C96124-920F-46D0-87DD-441439EA86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365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188" y="727433"/>
            <a:ext cx="5029200" cy="7614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Axborot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materiallarni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to‘plash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572426" y="1253397"/>
            <a:ext cx="12700" cy="3001963"/>
          </a:xfrm>
          <a:prstGeom prst="roundRect">
            <a:avLst>
              <a:gd name="adj" fmla="val 820340"/>
            </a:avLst>
          </a:prstGeom>
          <a:solidFill>
            <a:srgbClr val="C1C3D0"/>
          </a:solidFill>
          <a:ln/>
        </p:spPr>
      </p:sp>
      <p:sp>
        <p:nvSpPr>
          <p:cNvPr id="5" name="Shape 2"/>
          <p:cNvSpPr/>
          <p:nvPr/>
        </p:nvSpPr>
        <p:spPr>
          <a:xfrm>
            <a:off x="696284" y="1507397"/>
            <a:ext cx="405143" cy="12700"/>
          </a:xfrm>
          <a:prstGeom prst="roundRect">
            <a:avLst>
              <a:gd name="adj" fmla="val 820340"/>
            </a:avLst>
          </a:prstGeom>
          <a:solidFill>
            <a:srgbClr val="C1C3D0"/>
          </a:solidFill>
          <a:ln/>
        </p:spPr>
      </p:sp>
      <p:sp>
        <p:nvSpPr>
          <p:cNvPr id="6" name="Shape 3"/>
          <p:cNvSpPr/>
          <p:nvPr/>
        </p:nvSpPr>
        <p:spPr>
          <a:xfrm>
            <a:off x="448568" y="1383573"/>
            <a:ext cx="260416" cy="260416"/>
          </a:xfrm>
          <a:prstGeom prst="roundRect">
            <a:avLst>
              <a:gd name="adj" fmla="val 40006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546398" y="1422400"/>
            <a:ext cx="64691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1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1</a:t>
            </a:r>
            <a:endParaRPr lang="en-US" sz="1417" dirty="0"/>
          </a:p>
        </p:txBody>
      </p:sp>
      <p:sp>
        <p:nvSpPr>
          <p:cNvPr id="8" name="Text 5"/>
          <p:cNvSpPr/>
          <p:nvPr/>
        </p:nvSpPr>
        <p:spPr>
          <a:xfrm>
            <a:off x="1215429" y="1369153"/>
            <a:ext cx="1548276" cy="190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Adabiyotlarni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o‘rganish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1215430" y="1628973"/>
            <a:ext cx="3459427" cy="3704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Mavjud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adabiyotlarni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o‘rganish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masalasi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bo‘yicha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mavjud bilimlarni tushunishga yordam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beradi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696284" y="2484901"/>
            <a:ext cx="405143" cy="12700"/>
          </a:xfrm>
          <a:prstGeom prst="roundRect">
            <a:avLst>
              <a:gd name="adj" fmla="val 820340"/>
            </a:avLst>
          </a:prstGeom>
          <a:solidFill>
            <a:srgbClr val="C1C3D0"/>
          </a:solidFill>
          <a:ln/>
        </p:spPr>
      </p:sp>
      <p:sp>
        <p:nvSpPr>
          <p:cNvPr id="11" name="Shape 8"/>
          <p:cNvSpPr/>
          <p:nvPr/>
        </p:nvSpPr>
        <p:spPr>
          <a:xfrm>
            <a:off x="448568" y="2361076"/>
            <a:ext cx="260416" cy="260416"/>
          </a:xfrm>
          <a:prstGeom prst="roundRect">
            <a:avLst>
              <a:gd name="adj" fmla="val 40006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527612" y="2399903"/>
            <a:ext cx="102328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1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2</a:t>
            </a:r>
            <a:endParaRPr lang="en-US" sz="1417" dirty="0"/>
          </a:p>
        </p:txBody>
      </p:sp>
      <p:sp>
        <p:nvSpPr>
          <p:cNvPr id="13" name="Text 10"/>
          <p:cNvSpPr/>
          <p:nvPr/>
        </p:nvSpPr>
        <p:spPr>
          <a:xfrm>
            <a:off x="1215430" y="2346655"/>
            <a:ext cx="2002234" cy="190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Ma’lum</a:t>
            </a:r>
            <a:r>
              <a:rPr lang="uz-Latn-UZ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ot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lar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bazalarini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qidirish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215430" y="2606476"/>
            <a:ext cx="3459427" cy="555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Elektron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</a:t>
            </a:r>
            <a:r>
              <a:rPr lang="uz-Latn-UZ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ot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lar bazalaridan, kitoblardan, maqolalardan va boshqa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manbalardan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kerakli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topish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5" name="Shape 12"/>
          <p:cNvSpPr/>
          <p:nvPr/>
        </p:nvSpPr>
        <p:spPr>
          <a:xfrm>
            <a:off x="696284" y="3647612"/>
            <a:ext cx="405143" cy="12700"/>
          </a:xfrm>
          <a:prstGeom prst="roundRect">
            <a:avLst>
              <a:gd name="adj" fmla="val 820340"/>
            </a:avLst>
          </a:prstGeom>
          <a:solidFill>
            <a:srgbClr val="C1C3D0"/>
          </a:solidFill>
          <a:ln/>
        </p:spPr>
      </p:sp>
      <p:sp>
        <p:nvSpPr>
          <p:cNvPr id="16" name="Shape 13"/>
          <p:cNvSpPr/>
          <p:nvPr/>
        </p:nvSpPr>
        <p:spPr>
          <a:xfrm>
            <a:off x="448568" y="3523788"/>
            <a:ext cx="260416" cy="260416"/>
          </a:xfrm>
          <a:prstGeom prst="roundRect">
            <a:avLst>
              <a:gd name="adj" fmla="val 40006"/>
            </a:avLst>
          </a:prstGeom>
          <a:solidFill>
            <a:srgbClr val="EEEFF5"/>
          </a:solidFill>
          <a:ln/>
          <a:effectLst>
            <a:outerShdw blurRad="52070" dist="2540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17" name="Text 14"/>
          <p:cNvSpPr/>
          <p:nvPr/>
        </p:nvSpPr>
        <p:spPr>
          <a:xfrm>
            <a:off x="529399" y="3562615"/>
            <a:ext cx="98689" cy="182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1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3</a:t>
            </a:r>
            <a:endParaRPr lang="en-US" sz="1417" dirty="0"/>
          </a:p>
        </p:txBody>
      </p:sp>
      <p:sp>
        <p:nvSpPr>
          <p:cNvPr id="18" name="Text 15"/>
          <p:cNvSpPr/>
          <p:nvPr/>
        </p:nvSpPr>
        <p:spPr>
          <a:xfrm>
            <a:off x="1215429" y="3509367"/>
            <a:ext cx="1667338" cy="1903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Eksperimentlar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o‘tkazish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1215430" y="3769188"/>
            <a:ext cx="3459427" cy="3704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masalasi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bo‘yicha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gipotezalarni tekshirish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uchun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eksperimentlar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o‘tkazish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9C3462D6-060B-4552-AA7E-537999EF44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E75AEB8-8A0A-4A22-9546-26210158C5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0F3D75E-B152-4A22-8B49-A282FD42875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1283" y="593725"/>
            <a:ext cx="3384682" cy="395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11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Tadqiqot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natijalari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tahlili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1542" y="1230379"/>
            <a:ext cx="1202068" cy="89594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215886" y="1674283"/>
            <a:ext cx="53247" cy="240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889"/>
              </a:lnSpc>
            </a:pPr>
            <a:r>
              <a:rPr lang="en-US" sz="116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1</a:t>
            </a:r>
            <a:endParaRPr lang="en-US" sz="1167" dirty="0"/>
          </a:p>
        </p:txBody>
      </p:sp>
      <p:sp>
        <p:nvSpPr>
          <p:cNvPr id="5" name="Text 2"/>
          <p:cNvSpPr/>
          <p:nvPr/>
        </p:nvSpPr>
        <p:spPr>
          <a:xfrm>
            <a:off x="2963929" y="1350698"/>
            <a:ext cx="1725282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Ma’lumotlarni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tahlil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qilish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2963929" y="1620771"/>
            <a:ext cx="4622469" cy="385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500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To‘plangan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ma’lumotlarni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statistik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usullar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ma’lumotlarni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vizualizatsiya qilish va boshqa usullar yordamida tahlil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2873640" y="2132872"/>
            <a:ext cx="4803047" cy="8467"/>
          </a:xfrm>
          <a:prstGeom prst="roundRect">
            <a:avLst>
              <a:gd name="adj" fmla="val 1279500"/>
            </a:avLst>
          </a:prstGeom>
          <a:solidFill>
            <a:srgbClr val="C1C3D0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540" y="2156354"/>
            <a:ext cx="2404137" cy="89594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200407" y="2483908"/>
            <a:ext cx="84270" cy="240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889"/>
              </a:lnSpc>
            </a:pPr>
            <a:r>
              <a:rPr lang="en-US" sz="116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2</a:t>
            </a:r>
            <a:endParaRPr lang="en-US" sz="1167" dirty="0"/>
          </a:p>
        </p:txBody>
      </p:sp>
      <p:sp>
        <p:nvSpPr>
          <p:cNvPr id="10" name="Text 6"/>
          <p:cNvSpPr/>
          <p:nvPr/>
        </p:nvSpPr>
        <p:spPr>
          <a:xfrm>
            <a:off x="3564997" y="2276674"/>
            <a:ext cx="1583729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Natijalarni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taqqoslash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564996" y="2546747"/>
            <a:ext cx="4021402" cy="385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500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To‘plangan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ma’lumotlarni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masalasi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bo‘yicha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mavjud bilimlar bilan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taqqoslash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2" name="Shape 8"/>
          <p:cNvSpPr/>
          <p:nvPr/>
        </p:nvSpPr>
        <p:spPr>
          <a:xfrm>
            <a:off x="3474707" y="3058848"/>
            <a:ext cx="4201980" cy="8467"/>
          </a:xfrm>
          <a:prstGeom prst="roundRect">
            <a:avLst>
              <a:gd name="adj" fmla="val 1279500"/>
            </a:avLst>
          </a:prstGeom>
          <a:solidFill>
            <a:srgbClr val="C1C3D0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73" y="3082329"/>
            <a:ext cx="3606271" cy="89594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2201995" y="3409884"/>
            <a:ext cx="81227" cy="240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889"/>
              </a:lnSpc>
            </a:pPr>
            <a:r>
              <a:rPr lang="en-US" sz="116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3</a:t>
            </a:r>
            <a:endParaRPr lang="en-US" sz="1167" dirty="0"/>
          </a:p>
        </p:txBody>
      </p:sp>
      <p:sp>
        <p:nvSpPr>
          <p:cNvPr id="15" name="Text 10"/>
          <p:cNvSpPr/>
          <p:nvPr/>
        </p:nvSpPr>
        <p:spPr>
          <a:xfrm>
            <a:off x="4166063" y="3202649"/>
            <a:ext cx="1583729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Xulosa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chiqarish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4166063" y="3472722"/>
            <a:ext cx="3420335" cy="385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To‘plangan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ma’lumotlar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va tahlil natijalariga asoslangan holda xulosalar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chiqarish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82DF022C-1E98-42CA-AC8D-6F3EA39208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0A0888A-E865-4D71-A75E-4526F272D47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C1161D6-1746-4951-A14D-0AFBDA61BBF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21283" y="756246"/>
            <a:ext cx="4259064" cy="395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111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Yakuniy xulosalar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tavsiyalar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21283" y="1392899"/>
            <a:ext cx="1214173" cy="703329"/>
          </a:xfrm>
          <a:prstGeom prst="roundRect">
            <a:avLst>
              <a:gd name="adj" fmla="val 15403"/>
            </a:avLst>
          </a:prstGeom>
          <a:solidFill>
            <a:srgbClr val="EEEFF5"/>
          </a:solidFill>
          <a:ln/>
          <a:effectLst>
            <a:outerShdw blurRad="53340" dist="2667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4" name="Text 2"/>
          <p:cNvSpPr/>
          <p:nvPr/>
        </p:nvSpPr>
        <p:spPr>
          <a:xfrm>
            <a:off x="541603" y="1624145"/>
            <a:ext cx="53247" cy="240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889"/>
              </a:lnSpc>
            </a:pPr>
            <a:r>
              <a:rPr lang="en-US" sz="116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1</a:t>
            </a:r>
            <a:endParaRPr lang="en-US" sz="1167" dirty="0"/>
          </a:p>
        </p:txBody>
      </p:sp>
      <p:sp>
        <p:nvSpPr>
          <p:cNvPr id="5" name="Text 3"/>
          <p:cNvSpPr/>
          <p:nvPr/>
        </p:nvSpPr>
        <p:spPr>
          <a:xfrm>
            <a:off x="1755775" y="1513219"/>
            <a:ext cx="2309746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Tadqiqot natijalarini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taqdim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etish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4"/>
          <p:cNvSpPr/>
          <p:nvPr/>
        </p:nvSpPr>
        <p:spPr>
          <a:xfrm>
            <a:off x="1755775" y="1783292"/>
            <a:ext cx="4672740" cy="192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00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 natijalarini hisobot, maqola yoki prezentatsiya shaklida taqdim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Shape 5"/>
          <p:cNvSpPr/>
          <p:nvPr/>
        </p:nvSpPr>
        <p:spPr>
          <a:xfrm>
            <a:off x="1695583" y="2087761"/>
            <a:ext cx="5951008" cy="8467"/>
          </a:xfrm>
          <a:prstGeom prst="roundRect">
            <a:avLst>
              <a:gd name="adj" fmla="val 1279500"/>
            </a:avLst>
          </a:prstGeom>
          <a:solidFill>
            <a:srgbClr val="C1C3D0"/>
          </a:solidFill>
          <a:ln/>
        </p:spPr>
      </p:sp>
      <p:sp>
        <p:nvSpPr>
          <p:cNvPr id="8" name="Shape 6"/>
          <p:cNvSpPr/>
          <p:nvPr/>
        </p:nvSpPr>
        <p:spPr>
          <a:xfrm>
            <a:off x="421283" y="2156354"/>
            <a:ext cx="2428412" cy="703329"/>
          </a:xfrm>
          <a:prstGeom prst="roundRect">
            <a:avLst>
              <a:gd name="adj" fmla="val 15403"/>
            </a:avLst>
          </a:prstGeom>
          <a:solidFill>
            <a:srgbClr val="EEEFF5"/>
          </a:solidFill>
          <a:ln/>
          <a:effectLst>
            <a:outerShdw blurRad="53340" dist="2667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41602" y="2387600"/>
            <a:ext cx="84270" cy="240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889"/>
              </a:lnSpc>
            </a:pPr>
            <a:r>
              <a:rPr lang="en-US" sz="116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2</a:t>
            </a:r>
            <a:endParaRPr lang="en-US" sz="1167" dirty="0"/>
          </a:p>
        </p:txBody>
      </p:sp>
      <p:sp>
        <p:nvSpPr>
          <p:cNvPr id="10" name="Text 8"/>
          <p:cNvSpPr/>
          <p:nvPr/>
        </p:nvSpPr>
        <p:spPr>
          <a:xfrm>
            <a:off x="2970014" y="2276674"/>
            <a:ext cx="1583729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Tavsiyalar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berish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1" name="Text 9"/>
          <p:cNvSpPr/>
          <p:nvPr/>
        </p:nvSpPr>
        <p:spPr>
          <a:xfrm>
            <a:off x="2970014" y="2546747"/>
            <a:ext cx="3781293" cy="192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00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 natijalariga asoslangan holda amaliy tavsiyalar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2" name="Shape 10"/>
          <p:cNvSpPr/>
          <p:nvPr/>
        </p:nvSpPr>
        <p:spPr>
          <a:xfrm>
            <a:off x="2909822" y="2851216"/>
            <a:ext cx="4736769" cy="8467"/>
          </a:xfrm>
          <a:prstGeom prst="roundRect">
            <a:avLst>
              <a:gd name="adj" fmla="val 1279500"/>
            </a:avLst>
          </a:prstGeom>
          <a:solidFill>
            <a:srgbClr val="C1C3D0"/>
          </a:solidFill>
          <a:ln/>
        </p:spPr>
      </p:sp>
      <p:sp>
        <p:nvSpPr>
          <p:cNvPr id="13" name="Shape 11"/>
          <p:cNvSpPr/>
          <p:nvPr/>
        </p:nvSpPr>
        <p:spPr>
          <a:xfrm>
            <a:off x="421283" y="2919809"/>
            <a:ext cx="3642717" cy="895946"/>
          </a:xfrm>
          <a:prstGeom prst="roundRect">
            <a:avLst>
              <a:gd name="adj" fmla="val 12091"/>
            </a:avLst>
          </a:prstGeom>
          <a:solidFill>
            <a:srgbClr val="EEEFF5"/>
          </a:solidFill>
          <a:ln/>
          <a:effectLst>
            <a:outerShdw blurRad="53340" dist="26670" dir="13500000" algn="bl" rotWithShape="0">
              <a:srgbClr val="FFFFFF">
                <a:alpha val="70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541603" y="3247363"/>
            <a:ext cx="81227" cy="2407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889"/>
              </a:lnSpc>
            </a:pPr>
            <a:r>
              <a:rPr lang="en-US" sz="1167" b="1" dirty="0">
                <a:solidFill>
                  <a:srgbClr val="272525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3</a:t>
            </a:r>
            <a:endParaRPr lang="en-US" sz="1167" dirty="0"/>
          </a:p>
        </p:txBody>
      </p:sp>
      <p:sp>
        <p:nvSpPr>
          <p:cNvPr id="15" name="Text 13"/>
          <p:cNvSpPr/>
          <p:nvPr/>
        </p:nvSpPr>
        <p:spPr>
          <a:xfrm>
            <a:off x="4084674" y="2971535"/>
            <a:ext cx="2912137" cy="1979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56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Kelajakdagi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tadqiqotlar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uchun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yo‘l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</a:p>
          <a:p>
            <a:pPr algn="l">
              <a:lnSpc>
                <a:spcPts val="1556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xaritasi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4110074" y="3408109"/>
            <a:ext cx="3402079" cy="385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500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masalasi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bo‘yicha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kelajakdagi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tadqiqotlar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uchun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yo‘l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xaritasi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yaratish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B5D83E0F-89EC-4454-91E1-5FCD18676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9D3AFEF-537E-4BAE-8890-FA7113D410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CF2762E-2807-4BB5-8BCE-BA5F7A71D0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88995" y="1208683"/>
            <a:ext cx="3455921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Kundalik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hayotda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Text 1"/>
          <p:cNvSpPr/>
          <p:nvPr/>
        </p:nvSpPr>
        <p:spPr>
          <a:xfrm>
            <a:off x="3488995" y="1791428"/>
            <a:ext cx="4198012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bizning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kundalik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hayotimizning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ajralmas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qismidir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Uyda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joyida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yoki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ko‘cha-ko‘ydagi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faoliyatimizda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bilan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bevosita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yoki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bilvosita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aloqada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bo‘lamiz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Ovqatlanishdan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tortib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gigiyena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vositalaridan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foydalanishgacha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hattoki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avtomobillardan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foydalanish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ham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kimyoning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inson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hayotidagi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ahamiyatini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ko‘rsatadi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Kundalik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hayotimizni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yaxshilashda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asosidagi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kashfiyotlar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texnologiyalar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muhim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rol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o‘ynaydi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5" name="Shape 2"/>
          <p:cNvSpPr/>
          <p:nvPr/>
        </p:nvSpPr>
        <p:spPr>
          <a:xfrm>
            <a:off x="3488995" y="3152246"/>
            <a:ext cx="201613" cy="20161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B3655955-6243-4ED7-B2BA-3E3AD17F39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0B9C36-40DC-4E96-8382-BDBED6EDAF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C6206DA-08CE-4BA0-A8B4-92510CD6BDF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40995" y="1511896"/>
            <a:ext cx="6438834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Kimyoning kundalik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hayotimizda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tutgan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o‘rni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3" name="Text 1"/>
          <p:cNvSpPr/>
          <p:nvPr/>
        </p:nvSpPr>
        <p:spPr>
          <a:xfrm>
            <a:off x="440995" y="2220648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Oziq-ovqat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4" name="Text 2"/>
          <p:cNvSpPr/>
          <p:nvPr/>
        </p:nvSpPr>
        <p:spPr>
          <a:xfrm>
            <a:off x="440994" y="2543506"/>
            <a:ext cx="1580886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Ovqat pishirish, saqlash, ishlab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chiqarish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5" name="Text 3"/>
          <p:cNvSpPr/>
          <p:nvPr/>
        </p:nvSpPr>
        <p:spPr>
          <a:xfrm>
            <a:off x="2333559" y="2220648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Uy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4"/>
          <p:cNvSpPr/>
          <p:nvPr/>
        </p:nvSpPr>
        <p:spPr>
          <a:xfrm>
            <a:off x="2333559" y="2543506"/>
            <a:ext cx="1580886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Tozalash, yuvish, gigiyena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vositalari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Text 5"/>
          <p:cNvSpPr/>
          <p:nvPr/>
        </p:nvSpPr>
        <p:spPr>
          <a:xfrm>
            <a:off x="4226123" y="2220648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Avtomobil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8" name="Text 6"/>
          <p:cNvSpPr/>
          <p:nvPr/>
        </p:nvSpPr>
        <p:spPr>
          <a:xfrm>
            <a:off x="4226123" y="2543506"/>
            <a:ext cx="1580886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Yoqilg'i, moylash materiallari,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shinalar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9" name="Text 7"/>
          <p:cNvSpPr/>
          <p:nvPr/>
        </p:nvSpPr>
        <p:spPr>
          <a:xfrm>
            <a:off x="6118688" y="2220648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Sog</a:t>
            </a:r>
            <a:r>
              <a:rPr lang="en-US" sz="20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‘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liqni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saqlash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0" name="Text 8"/>
          <p:cNvSpPr/>
          <p:nvPr/>
        </p:nvSpPr>
        <p:spPr>
          <a:xfrm>
            <a:off x="6118688" y="2543506"/>
            <a:ext cx="1580886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Dori-darmonlar, tibbiy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asboblar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id="{DA077609-88B9-4A46-9399-F0062BA74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BB4B0AD-1019-4556-A934-F4290D7183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102E3F0-AD45-4759-A768-5511357384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128000" cy="157513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40994" y="2073408"/>
            <a:ext cx="3150328" cy="393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Oziq-ovqat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220530" y="2658534"/>
            <a:ext cx="220464" cy="220464"/>
          </a:xfrm>
          <a:prstGeom prst="roundRect">
            <a:avLst>
              <a:gd name="adj" fmla="val 2400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354668" y="2699478"/>
            <a:ext cx="1984838" cy="393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Oziq-ovqat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ishlab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chiqarish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445543" y="3093178"/>
            <a:ext cx="1984838" cy="806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Oziq-ovqat mahsulotlarining xom ashyolarini qayta ishlash, konservalash va saqlash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texnologiyalari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2776737" y="2662184"/>
            <a:ext cx="220464" cy="220464"/>
          </a:xfrm>
          <a:prstGeom prst="roundRect">
            <a:avLst>
              <a:gd name="adj" fmla="val 2400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813463" y="2717358"/>
            <a:ext cx="1920544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Oziq-ovqat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</a:p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qo‘shimchalari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2825416" y="3132832"/>
            <a:ext cx="1984838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</a:t>
            </a:r>
            <a:r>
              <a:rPr lang="uz-Latn-UZ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’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m, rang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xushbo‘ylik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berish uchun ishlatiladigan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moddalar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5130800" y="2690949"/>
            <a:ext cx="220464" cy="220464"/>
          </a:xfrm>
          <a:prstGeom prst="roundRect">
            <a:avLst>
              <a:gd name="adj" fmla="val 24007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570393" y="2706369"/>
            <a:ext cx="1890382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Oziq-ovqat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xavfsizligi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5702102" y="3070358"/>
            <a:ext cx="1984838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Mikroblar va zararli moddalardan himoya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54400" y="640061"/>
            <a:ext cx="4198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Oshxona kimyosi: ovqat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pishirish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jarayonlari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994" y="1468570"/>
            <a:ext cx="314987" cy="31498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3488995" y="1909564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Issiqlik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2"/>
          <p:cNvSpPr/>
          <p:nvPr/>
        </p:nvSpPr>
        <p:spPr>
          <a:xfrm>
            <a:off x="3488995" y="2182019"/>
            <a:ext cx="2004483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Ovqatni pishirish, qovurish, qaynatish</a:t>
            </a:r>
            <a:r>
              <a:rPr lang="en-US" sz="972" spc="-2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972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2456" y="1468570"/>
            <a:ext cx="314987" cy="31498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682456" y="1909564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Aralashtirish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5682457" y="2182019"/>
            <a:ext cx="2004549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Turli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xil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masalliqlarni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birlashtirish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8994" y="2963267"/>
            <a:ext cx="314987" cy="31498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3488995" y="3404262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Kimyoviy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reaktsiyalar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3488995" y="3676716"/>
            <a:ext cx="2004483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Ovqat tayyorlash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jarayonida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sodir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bo‘ladigan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o‘zgarishlar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88995" y="697772"/>
            <a:ext cx="4198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Uyda foydalaniladigan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kimyoviy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mahsulotlar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3488995" y="1674284"/>
            <a:ext cx="2036035" cy="1137774"/>
          </a:xfrm>
          <a:prstGeom prst="roundRect">
            <a:avLst>
              <a:gd name="adj" fmla="val 46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3619236" y="1804524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Tozalash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vositalari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3619236" y="2076980"/>
            <a:ext cx="1775553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Tozalanish uchun ishlatiladigan kislotalar,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ishqorlar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5651038" y="1674284"/>
            <a:ext cx="2036035" cy="1137774"/>
          </a:xfrm>
          <a:prstGeom prst="roundRect">
            <a:avLst>
              <a:gd name="adj" fmla="val 46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781278" y="1804524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Yuvish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vositalari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5781279" y="2076979"/>
            <a:ext cx="1775553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Kiyim-kechakni tozalash uchun ishlatiladigan sirt faol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moddalar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3488995" y="2938066"/>
            <a:ext cx="4198012" cy="93616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3619235" y="3068307"/>
            <a:ext cx="2079956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Dezinfektsiyalovchi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vositalar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9"/>
          <p:cNvSpPr/>
          <p:nvPr/>
        </p:nvSpPr>
        <p:spPr>
          <a:xfrm>
            <a:off x="3619236" y="3340762"/>
            <a:ext cx="3937529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Mikroorganizmlarni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yo‘q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qilish uchun ishlatiladigan kimyoviy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moddalar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3DE4159F-8327-4AC6-9377-0BF220D91F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C834966-0515-452E-B211-2D605C7901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AC759F3-1107-403A-97EE-76F02809C67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88995" y="582613"/>
            <a:ext cx="4198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Avtomobil texnologiyasi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3669506" y="1559124"/>
            <a:ext cx="16933" cy="2430264"/>
          </a:xfrm>
          <a:prstGeom prst="roundRect">
            <a:avLst>
              <a:gd name="adj" fmla="val 312558"/>
            </a:avLst>
          </a:prstGeom>
          <a:solidFill>
            <a:srgbClr val="C0C1D7"/>
          </a:solidFill>
          <a:ln/>
        </p:spPr>
      </p:sp>
      <p:sp>
        <p:nvSpPr>
          <p:cNvPr id="5" name="Shape 2"/>
          <p:cNvSpPr/>
          <p:nvPr/>
        </p:nvSpPr>
        <p:spPr>
          <a:xfrm>
            <a:off x="3802790" y="1834158"/>
            <a:ext cx="440994" cy="16933"/>
          </a:xfrm>
          <a:prstGeom prst="roundRect">
            <a:avLst>
              <a:gd name="adj" fmla="val 312558"/>
            </a:avLst>
          </a:prstGeom>
          <a:solidFill>
            <a:srgbClr val="C0C1D7"/>
          </a:solidFill>
          <a:ln/>
        </p:spPr>
      </p:sp>
      <p:sp>
        <p:nvSpPr>
          <p:cNvPr id="6" name="Shape 3"/>
          <p:cNvSpPr/>
          <p:nvPr/>
        </p:nvSpPr>
        <p:spPr>
          <a:xfrm>
            <a:off x="3536222" y="1700874"/>
            <a:ext cx="283501" cy="283501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640006" y="1748103"/>
            <a:ext cx="75869" cy="189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72"/>
              </a:lnSpc>
            </a:pPr>
            <a:r>
              <a:rPr lang="en-US" sz="1472" b="1" spc="-44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1472" dirty="0"/>
          </a:p>
        </p:txBody>
      </p:sp>
      <p:sp>
        <p:nvSpPr>
          <p:cNvPr id="8" name="Text 5"/>
          <p:cNvSpPr/>
          <p:nvPr/>
        </p:nvSpPr>
        <p:spPr>
          <a:xfrm>
            <a:off x="4371049" y="1685131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Yoqilg</a:t>
            </a:r>
            <a:r>
              <a:rPr lang="uz-Latn-UZ" sz="1800" b="1" dirty="0"/>
              <a:t>‘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6"/>
          <p:cNvSpPr/>
          <p:nvPr/>
        </p:nvSpPr>
        <p:spPr>
          <a:xfrm>
            <a:off x="4371049" y="1957586"/>
            <a:ext cx="3315957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Benzin yoki dizel yonish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jarayoni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0" name="Shape 7"/>
          <p:cNvSpPr/>
          <p:nvPr/>
        </p:nvSpPr>
        <p:spPr>
          <a:xfrm>
            <a:off x="3802790" y="2686249"/>
            <a:ext cx="440994" cy="16933"/>
          </a:xfrm>
          <a:prstGeom prst="roundRect">
            <a:avLst>
              <a:gd name="adj" fmla="val 312558"/>
            </a:avLst>
          </a:prstGeom>
          <a:solidFill>
            <a:srgbClr val="C0C1D7"/>
          </a:solidFill>
          <a:ln/>
        </p:spPr>
      </p:sp>
      <p:sp>
        <p:nvSpPr>
          <p:cNvPr id="11" name="Shape 8"/>
          <p:cNvSpPr/>
          <p:nvPr/>
        </p:nvSpPr>
        <p:spPr>
          <a:xfrm>
            <a:off x="3536222" y="2552965"/>
            <a:ext cx="283501" cy="283501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621286" y="2600193"/>
            <a:ext cx="113374" cy="189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72"/>
              </a:lnSpc>
            </a:pPr>
            <a:r>
              <a:rPr lang="en-US" sz="1472" b="1" spc="-44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1472" dirty="0"/>
          </a:p>
        </p:txBody>
      </p:sp>
      <p:sp>
        <p:nvSpPr>
          <p:cNvPr id="13" name="Text 10"/>
          <p:cNvSpPr/>
          <p:nvPr/>
        </p:nvSpPr>
        <p:spPr>
          <a:xfrm>
            <a:off x="4371049" y="2537222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Moylash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materiallari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4371049" y="2809677"/>
            <a:ext cx="3315957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Mexanizmning ishqalanishini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kamaytirish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5" name="Shape 12"/>
          <p:cNvSpPr/>
          <p:nvPr/>
        </p:nvSpPr>
        <p:spPr>
          <a:xfrm>
            <a:off x="3802790" y="3538339"/>
            <a:ext cx="440994" cy="16933"/>
          </a:xfrm>
          <a:prstGeom prst="roundRect">
            <a:avLst>
              <a:gd name="adj" fmla="val 312558"/>
            </a:avLst>
          </a:prstGeom>
          <a:solidFill>
            <a:srgbClr val="C0C1D7"/>
          </a:solidFill>
          <a:ln/>
        </p:spPr>
      </p:sp>
      <p:sp>
        <p:nvSpPr>
          <p:cNvPr id="16" name="Shape 13"/>
          <p:cNvSpPr/>
          <p:nvPr/>
        </p:nvSpPr>
        <p:spPr>
          <a:xfrm>
            <a:off x="3536222" y="3405055"/>
            <a:ext cx="283501" cy="283501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3619765" y="3452284"/>
            <a:ext cx="116351" cy="1890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472"/>
              </a:lnSpc>
            </a:pPr>
            <a:r>
              <a:rPr lang="en-US" sz="1472" b="1" spc="-44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1472" dirty="0"/>
          </a:p>
        </p:txBody>
      </p:sp>
      <p:sp>
        <p:nvSpPr>
          <p:cNvPr id="18" name="Text 15"/>
          <p:cNvSpPr/>
          <p:nvPr/>
        </p:nvSpPr>
        <p:spPr>
          <a:xfrm>
            <a:off x="4371049" y="3389313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Tormoz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tizimi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4371049" y="3661767"/>
            <a:ext cx="3315957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Avtomobilni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to‘xtatish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uchun ishlatiladigan suyuqliklar</a:t>
            </a:r>
            <a:r>
              <a:rPr lang="en-US" sz="972" spc="-2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972" dirty="0"/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E2EB3EB5-4C56-4FC3-9383-5FF1CD2D3B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74A9418-D78F-4936-B06C-617D08922F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0F3A2E3-DCA7-463D-B6B2-C3D1CE350C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-88899" y="712953"/>
            <a:ext cx="6273800" cy="7668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Gigiyena vositalari -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mahsulotlari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85" y="1288852"/>
            <a:ext cx="613569" cy="98173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227071" y="1411552"/>
            <a:ext cx="1533988" cy="1916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Sochni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parvarishlash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2"/>
          <p:cNvSpPr/>
          <p:nvPr/>
        </p:nvSpPr>
        <p:spPr>
          <a:xfrm>
            <a:off x="1227071" y="1676863"/>
            <a:ext cx="3423444" cy="1963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Shampun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konditsioner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485" y="2270588"/>
            <a:ext cx="613569" cy="98173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227071" y="2393288"/>
            <a:ext cx="1533988" cy="1916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Tanani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parvarishlash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1227071" y="2658600"/>
            <a:ext cx="3423444" cy="1963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Sovun, gel,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krem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485" y="3252324"/>
            <a:ext cx="613569" cy="98173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227071" y="3375025"/>
            <a:ext cx="1533988" cy="1916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Tishni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parvarishlash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1227071" y="3640336"/>
            <a:ext cx="3423444" cy="1963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Tish pastasi,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og</a:t>
            </a:r>
            <a:r>
              <a:rPr lang="uz-Latn-UZ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‘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iz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chayish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suyuqligi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2195F1B6-E3DD-4A04-BD37-D410D31D09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66C848F-E9C7-4978-BF33-1C38B331631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E0BAEE9-8188-486D-9D16-9563BC09CE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31233" y="470225"/>
            <a:ext cx="3918082" cy="353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 va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insoniyat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taraqqiyoti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636" y="890720"/>
            <a:ext cx="726281" cy="65140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201400" y="1184077"/>
            <a:ext cx="56687" cy="2261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778"/>
              </a:lnSpc>
            </a:pPr>
            <a:r>
              <a:rPr lang="en-US" sz="1111" b="1" spc="-3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1111" dirty="0"/>
          </a:p>
        </p:txBody>
      </p:sp>
      <p:sp>
        <p:nvSpPr>
          <p:cNvPr id="5" name="Text 2"/>
          <p:cNvSpPr/>
          <p:nvPr/>
        </p:nvSpPr>
        <p:spPr>
          <a:xfrm>
            <a:off x="2705960" y="1003763"/>
            <a:ext cx="1125273" cy="176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Dori-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darmonlar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3"/>
          <p:cNvSpPr/>
          <p:nvPr/>
        </p:nvSpPr>
        <p:spPr>
          <a:xfrm>
            <a:off x="2705960" y="1248238"/>
            <a:ext cx="1125273" cy="180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Kasalliklarni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davolash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Shape 4"/>
          <p:cNvSpPr/>
          <p:nvPr/>
        </p:nvSpPr>
        <p:spPr>
          <a:xfrm>
            <a:off x="2621161" y="1550921"/>
            <a:ext cx="5082911" cy="6350"/>
          </a:xfrm>
          <a:prstGeom prst="roundRect">
            <a:avLst>
              <a:gd name="adj" fmla="val 747870"/>
            </a:avLst>
          </a:prstGeom>
          <a:solidFill>
            <a:srgbClr val="C0C1D7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3495" y="1570369"/>
            <a:ext cx="1452629" cy="65140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187377" y="1782961"/>
            <a:ext cx="84799" cy="2261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778"/>
              </a:lnSpc>
            </a:pPr>
            <a:r>
              <a:rPr lang="en-US" sz="1111" b="1" spc="-3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1111" dirty="0"/>
          </a:p>
        </p:txBody>
      </p:sp>
      <p:sp>
        <p:nvSpPr>
          <p:cNvPr id="10" name="Text 6"/>
          <p:cNvSpPr/>
          <p:nvPr/>
        </p:nvSpPr>
        <p:spPr>
          <a:xfrm>
            <a:off x="3069167" y="1683411"/>
            <a:ext cx="1089422" cy="176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Qishloq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xo‘jaligi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1" name="Text 7"/>
          <p:cNvSpPr/>
          <p:nvPr/>
        </p:nvSpPr>
        <p:spPr>
          <a:xfrm>
            <a:off x="3069167" y="1927887"/>
            <a:ext cx="1089422" cy="180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Hosildorlikni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oshirish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2" name="Shape 8"/>
          <p:cNvSpPr/>
          <p:nvPr/>
        </p:nvSpPr>
        <p:spPr>
          <a:xfrm>
            <a:off x="2984368" y="2230570"/>
            <a:ext cx="4719704" cy="6350"/>
          </a:xfrm>
          <a:prstGeom prst="roundRect">
            <a:avLst>
              <a:gd name="adj" fmla="val 747870"/>
            </a:avLst>
          </a:prstGeom>
          <a:solidFill>
            <a:srgbClr val="C0C1D7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288" y="2250017"/>
            <a:ext cx="2178976" cy="651404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2186252" y="2462610"/>
            <a:ext cx="86982" cy="2261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778"/>
              </a:lnSpc>
            </a:pPr>
            <a:r>
              <a:rPr lang="en-US" sz="1111" b="1" spc="-3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1111" dirty="0"/>
          </a:p>
        </p:txBody>
      </p:sp>
      <p:sp>
        <p:nvSpPr>
          <p:cNvPr id="15" name="Text 10"/>
          <p:cNvSpPr/>
          <p:nvPr/>
        </p:nvSpPr>
        <p:spPr>
          <a:xfrm>
            <a:off x="3432307" y="2363060"/>
            <a:ext cx="1413338" cy="176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Energetika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3432308" y="2607535"/>
            <a:ext cx="1927489" cy="180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Energiya manbalarini ishlab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chiqarish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7" name="Shape 12"/>
          <p:cNvSpPr/>
          <p:nvPr/>
        </p:nvSpPr>
        <p:spPr>
          <a:xfrm>
            <a:off x="3347509" y="2910218"/>
            <a:ext cx="4356563" cy="6350"/>
          </a:xfrm>
          <a:prstGeom prst="roundRect">
            <a:avLst>
              <a:gd name="adj" fmla="val 747870"/>
            </a:avLst>
          </a:prstGeom>
          <a:solidFill>
            <a:srgbClr val="C0C1D7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148" y="2929665"/>
            <a:ext cx="2905257" cy="651404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2184070" y="3142258"/>
            <a:ext cx="91347" cy="2261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778"/>
              </a:lnSpc>
            </a:pPr>
            <a:r>
              <a:rPr lang="en-US" sz="1111" b="1" spc="-3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</a:t>
            </a:r>
            <a:endParaRPr lang="en-US" sz="1111" dirty="0"/>
          </a:p>
        </p:txBody>
      </p:sp>
      <p:sp>
        <p:nvSpPr>
          <p:cNvPr id="20" name="Text 14"/>
          <p:cNvSpPr/>
          <p:nvPr/>
        </p:nvSpPr>
        <p:spPr>
          <a:xfrm>
            <a:off x="3795448" y="3042708"/>
            <a:ext cx="1404342" cy="176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Texnologiya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21" name="Text 15"/>
          <p:cNvSpPr/>
          <p:nvPr/>
        </p:nvSpPr>
        <p:spPr>
          <a:xfrm>
            <a:off x="3795448" y="3287184"/>
            <a:ext cx="1404342" cy="180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Yangi materiallarni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yaratish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22" name="Shape 16"/>
          <p:cNvSpPr/>
          <p:nvPr/>
        </p:nvSpPr>
        <p:spPr>
          <a:xfrm>
            <a:off x="3710649" y="3589867"/>
            <a:ext cx="3993422" cy="6350"/>
          </a:xfrm>
          <a:prstGeom prst="roundRect">
            <a:avLst>
              <a:gd name="adj" fmla="val 747870"/>
            </a:avLst>
          </a:prstGeom>
          <a:solidFill>
            <a:srgbClr val="C0C1D7"/>
          </a:solidFill>
          <a:ln/>
        </p:spPr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007" y="3609314"/>
            <a:ext cx="3631604" cy="651404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2187906" y="3821906"/>
            <a:ext cx="83674" cy="2261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778"/>
              </a:lnSpc>
            </a:pPr>
            <a:r>
              <a:rPr lang="en-US" sz="1111" b="1" spc="-33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5</a:t>
            </a:r>
            <a:endParaRPr lang="en-US" sz="1111" dirty="0"/>
          </a:p>
        </p:txBody>
      </p:sp>
      <p:sp>
        <p:nvSpPr>
          <p:cNvPr id="25" name="Text 18"/>
          <p:cNvSpPr/>
          <p:nvPr/>
        </p:nvSpPr>
        <p:spPr>
          <a:xfrm>
            <a:off x="4158654" y="3846645"/>
            <a:ext cx="1229916" cy="176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Hayotni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yaxshilash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pic>
        <p:nvPicPr>
          <p:cNvPr id="26" name="Graphic 2">
            <a:extLst>
              <a:ext uri="{FF2B5EF4-FFF2-40B4-BE49-F238E27FC236}">
                <a16:creationId xmlns:a16="http://schemas.microsoft.com/office/drawing/2014/main" id="{33ED2835-480B-425C-8995-6D8DD0FDC1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F09FA8E-394D-4CC9-9137-51E41A6D81F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E0C86F76-8972-4166-9CD1-BAF0960C1B0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9046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488995" y="1213380"/>
            <a:ext cx="4198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4"/>
              </a:lnSpc>
            </a:pP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Kimyo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fanida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metodlarning</a:t>
            </a:r>
            <a:r>
              <a:rPr lang="en-US" sz="2800" b="1" dirty="0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Arial Narrow" panose="020B0606020202030204" pitchFamily="34" charset="0"/>
                <a:ea typeface="Barlow Bold" pitchFamily="34" charset="-122"/>
              </a:rPr>
              <a:t>ahamiyati</a:t>
            </a:r>
            <a:endParaRPr lang="en-US" sz="2800" b="1" dirty="0">
              <a:solidFill>
                <a:schemeClr val="tx1"/>
              </a:solidFill>
              <a:latin typeface="Arial Narrow" panose="020B0606020202030204" pitchFamily="34" charset="0"/>
              <a:ea typeface="Barlow Bold" pitchFamily="34" charset="-122"/>
            </a:endParaRPr>
          </a:p>
        </p:txBody>
      </p:sp>
      <p:sp>
        <p:nvSpPr>
          <p:cNvPr id="4" name="Text 1"/>
          <p:cNvSpPr/>
          <p:nvPr/>
        </p:nvSpPr>
        <p:spPr>
          <a:xfrm>
            <a:off x="3488995" y="2189890"/>
            <a:ext cx="4198012" cy="806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o‘quvchilarning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dunyo haqidagi tushunchalarini boyitish, bilimlarni amaliyotga tatbiq etish va muammolarni hal qilish qobiliyatini rivojlantirishda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muhim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rol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o‘ynaydi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 Ushbu maqsadga erishish uchun turli usullar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metodlar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qo‘llaniladi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5" name="Shape 2"/>
          <p:cNvSpPr/>
          <p:nvPr/>
        </p:nvSpPr>
        <p:spPr>
          <a:xfrm>
            <a:off x="3488995" y="3147484"/>
            <a:ext cx="201613" cy="20161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2508E0AF-1157-4CB8-96B2-7A19FBE3B9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08D355D-32CE-4B61-ABE6-4130197A8A1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D3C0A2B-8ABE-43F0-91A0-F58AEF9DD9C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40995" y="911755"/>
            <a:ext cx="7246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Abstraksiyalash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,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konkretlashtirish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,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tavsiflash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,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  <a:cs typeface="Montserrat Black" pitchFamily="34" charset="-120"/>
              </a:rPr>
              <a:t>kuzatish</a:t>
            </a:r>
            <a:endParaRPr lang="en-US" sz="2472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40995" y="2014273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Abstraksiyalash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4" name="Text 2"/>
          <p:cNvSpPr/>
          <p:nvPr/>
        </p:nvSpPr>
        <p:spPr>
          <a:xfrm>
            <a:off x="440994" y="2337131"/>
            <a:ext cx="158088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Kimyoviy jarayonlar va moddalar tuzilishi haqidagi murakkab tushunchalarni soddalashtirish va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umumlashtirish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5" name="Text 3"/>
          <p:cNvSpPr/>
          <p:nvPr/>
        </p:nvSpPr>
        <p:spPr>
          <a:xfrm>
            <a:off x="2333559" y="2014273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Konkretlashtirish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4"/>
          <p:cNvSpPr/>
          <p:nvPr/>
        </p:nvSpPr>
        <p:spPr>
          <a:xfrm>
            <a:off x="2333559" y="2337131"/>
            <a:ext cx="1580886" cy="10080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Abstrakt tushunchalarni haqiqiy misollar, tajribalar yoki kuzatuvlar orqali tushunarli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qilish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Text 5"/>
          <p:cNvSpPr/>
          <p:nvPr/>
        </p:nvSpPr>
        <p:spPr>
          <a:xfrm>
            <a:off x="4445000" y="2038019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Tavsiflash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8" name="Text 6"/>
          <p:cNvSpPr/>
          <p:nvPr/>
        </p:nvSpPr>
        <p:spPr>
          <a:xfrm>
            <a:off x="4226123" y="2337131"/>
            <a:ext cx="1580886" cy="10080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Kimyoviy hodisalar, jarayonlar yoki moddalarning xossalari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haqida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batafsil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ma’lum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9" name="Text 7"/>
          <p:cNvSpPr/>
          <p:nvPr/>
        </p:nvSpPr>
        <p:spPr>
          <a:xfrm>
            <a:off x="6118688" y="2014273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Kuzatish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0" name="Text 8"/>
          <p:cNvSpPr/>
          <p:nvPr/>
        </p:nvSpPr>
        <p:spPr>
          <a:xfrm>
            <a:off x="6118688" y="2337131"/>
            <a:ext cx="1580886" cy="806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417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Tajribalar, hodisalar yoki moddalarning xossalarini diqqat bilan kuzatish va qayd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id="{B1E2FBD9-5492-4988-B242-31653721E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F950CFA-C01D-46C7-9667-201C80B240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3AECB7B-E945-41DA-97DD-6718EE8104E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0" y="0"/>
            <a:ext cx="3048000" cy="4572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12750" y="723702"/>
            <a:ext cx="4254500" cy="7369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89"/>
              </a:lnSpc>
            </a:pP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Metodlarni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kimyo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darslarida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qo‘llash</a:t>
            </a:r>
            <a:endParaRPr lang="en-US" sz="2472" b="1" dirty="0">
              <a:solidFill>
                <a:srgbClr val="151617"/>
              </a:solidFill>
              <a:latin typeface="Arial Narrow" panose="020B0606020202030204" pitchFamily="34" charset="0"/>
              <a:ea typeface="Montserrat Black" pitchFamily="34" charset="-122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750" y="1332442"/>
            <a:ext cx="294812" cy="29481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12750" y="1745126"/>
            <a:ext cx="1474126" cy="184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Abstraksiyalash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2"/>
          <p:cNvSpPr/>
          <p:nvPr/>
        </p:nvSpPr>
        <p:spPr>
          <a:xfrm>
            <a:off x="412750" y="2000118"/>
            <a:ext cx="2038813" cy="565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472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Atom,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molekula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tushunchalarini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o‘rganishda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soddalashtirilgan modellarni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ishlatish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8437" y="1332442"/>
            <a:ext cx="294812" cy="29481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628438" y="1745126"/>
            <a:ext cx="1474126" cy="184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Konkretlashtirish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9" name="Text 4"/>
          <p:cNvSpPr/>
          <p:nvPr/>
        </p:nvSpPr>
        <p:spPr>
          <a:xfrm>
            <a:off x="2628437" y="2000118"/>
            <a:ext cx="2038813" cy="565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472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Turli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xil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moddalarni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o‘rganishda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haqiqiy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namunalarni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ko‘rsatish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, ular bilan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ishlash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750" y="2919810"/>
            <a:ext cx="294812" cy="29481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412750" y="3332493"/>
            <a:ext cx="1474126" cy="184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Tavsiflash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2" name="Text 6"/>
          <p:cNvSpPr/>
          <p:nvPr/>
        </p:nvSpPr>
        <p:spPr>
          <a:xfrm>
            <a:off x="412750" y="3587486"/>
            <a:ext cx="2038813" cy="565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472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Moddalarni ularning xossalari, tuzilishi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xususiyatlari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bo‘yicha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batafsil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tavsiflash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8437" y="2919810"/>
            <a:ext cx="294812" cy="29481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2628438" y="3332493"/>
            <a:ext cx="1474126" cy="184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445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Kuzatish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5" name="Text 8"/>
          <p:cNvSpPr/>
          <p:nvPr/>
        </p:nvSpPr>
        <p:spPr>
          <a:xfrm>
            <a:off x="2628437" y="3587486"/>
            <a:ext cx="2038813" cy="5659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472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Tajribalarni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o‘tkazishda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hodisalarni diqqat bilan kuzatish va natijalarni qayd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984AB49F-099F-4E88-A572-4545E0DD60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496943D-C979-48DA-AFFA-F88C11906E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88B3296-66A3-4319-94A7-218886BE64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40993" y="873282"/>
            <a:ext cx="7246012" cy="787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84"/>
              </a:lnSpc>
            </a:pP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Metodlarning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o‘quvchilar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bilimini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rivojlantirishdagi</a:t>
            </a:r>
            <a:r>
              <a:rPr lang="en-US" sz="2472" b="1" dirty="0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 </a:t>
            </a:r>
            <a:r>
              <a:rPr lang="en-US" sz="2472" b="1" dirty="0" err="1">
                <a:solidFill>
                  <a:srgbClr val="151617"/>
                </a:solidFill>
                <a:latin typeface="Arial Narrow" panose="020B0606020202030204" pitchFamily="34" charset="0"/>
                <a:ea typeface="Montserrat Black" pitchFamily="34" charset="-122"/>
              </a:rPr>
              <a:t>roli</a:t>
            </a:r>
            <a:endParaRPr lang="en-US" sz="2472" b="1" dirty="0">
              <a:solidFill>
                <a:srgbClr val="151617"/>
              </a:solidFill>
              <a:latin typeface="Arial Narrow" panose="020B0606020202030204" pitchFamily="34" charset="0"/>
              <a:ea typeface="Montserrat Black" pitchFamily="34" charset="-122"/>
            </a:endParaRPr>
          </a:p>
        </p:txBody>
      </p:sp>
      <p:sp>
        <p:nvSpPr>
          <p:cNvPr id="3" name="Shape 1"/>
          <p:cNvSpPr/>
          <p:nvPr/>
        </p:nvSpPr>
        <p:spPr>
          <a:xfrm>
            <a:off x="440995" y="1552840"/>
            <a:ext cx="1207624" cy="726083"/>
          </a:xfrm>
          <a:prstGeom prst="roundRect">
            <a:avLst>
              <a:gd name="adj" fmla="val 700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4" name="Text 2"/>
          <p:cNvSpPr/>
          <p:nvPr/>
        </p:nvSpPr>
        <p:spPr>
          <a:xfrm>
            <a:off x="571236" y="1789907"/>
            <a:ext cx="65815" cy="2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72"/>
              </a:lnSpc>
            </a:pPr>
            <a:r>
              <a:rPr lang="en-US" sz="1222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1</a:t>
            </a:r>
            <a:endParaRPr lang="en-US" sz="1222" dirty="0"/>
          </a:p>
        </p:txBody>
      </p:sp>
      <p:sp>
        <p:nvSpPr>
          <p:cNvPr id="5" name="Text 3"/>
          <p:cNvSpPr/>
          <p:nvPr/>
        </p:nvSpPr>
        <p:spPr>
          <a:xfrm>
            <a:off x="1774627" y="1678847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Tushunish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6" name="Text 4"/>
          <p:cNvSpPr/>
          <p:nvPr/>
        </p:nvSpPr>
        <p:spPr>
          <a:xfrm>
            <a:off x="1774627" y="1951302"/>
            <a:ext cx="3967229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Abstrakt tushunchalarni sodda, tushunarli tilda izohlab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7" name="Shape 5"/>
          <p:cNvSpPr/>
          <p:nvPr/>
        </p:nvSpPr>
        <p:spPr>
          <a:xfrm>
            <a:off x="1711589" y="2270455"/>
            <a:ext cx="5912446" cy="8467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8" name="Shape 6"/>
          <p:cNvSpPr/>
          <p:nvPr/>
        </p:nvSpPr>
        <p:spPr>
          <a:xfrm>
            <a:off x="440995" y="2341894"/>
            <a:ext cx="2415315" cy="726083"/>
          </a:xfrm>
          <a:prstGeom prst="roundRect">
            <a:avLst>
              <a:gd name="adj" fmla="val 700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571236" y="2578961"/>
            <a:ext cx="95779" cy="2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72"/>
              </a:lnSpc>
            </a:pPr>
            <a:r>
              <a:rPr lang="en-US" sz="1222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2</a:t>
            </a:r>
            <a:endParaRPr lang="en-US" sz="1222" dirty="0"/>
          </a:p>
        </p:txBody>
      </p:sp>
      <p:sp>
        <p:nvSpPr>
          <p:cNvPr id="10" name="Text 8"/>
          <p:cNvSpPr/>
          <p:nvPr/>
        </p:nvSpPr>
        <p:spPr>
          <a:xfrm>
            <a:off x="2982317" y="2467901"/>
            <a:ext cx="1575131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Amaliy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qo‘llash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1" name="Text 9"/>
          <p:cNvSpPr/>
          <p:nvPr/>
        </p:nvSpPr>
        <p:spPr>
          <a:xfrm>
            <a:off x="2931291" y="2693186"/>
            <a:ext cx="4470996" cy="2016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O‘rganilgan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bilimlarni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hayotiy misollar orqali amaliyotga tatbiq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etish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sp>
        <p:nvSpPr>
          <p:cNvPr id="12" name="Shape 10"/>
          <p:cNvSpPr/>
          <p:nvPr/>
        </p:nvSpPr>
        <p:spPr>
          <a:xfrm>
            <a:off x="2919280" y="3059509"/>
            <a:ext cx="4704754" cy="8467"/>
          </a:xfrm>
          <a:prstGeom prst="roundRect">
            <a:avLst>
              <a:gd name="adj" fmla="val 60000"/>
            </a:avLst>
          </a:prstGeom>
          <a:solidFill>
            <a:srgbClr val="151617"/>
          </a:solidFill>
          <a:ln/>
        </p:spPr>
      </p:sp>
      <p:sp>
        <p:nvSpPr>
          <p:cNvPr id="13" name="Shape 11"/>
          <p:cNvSpPr/>
          <p:nvPr/>
        </p:nvSpPr>
        <p:spPr>
          <a:xfrm>
            <a:off x="440994" y="3130946"/>
            <a:ext cx="3623006" cy="927696"/>
          </a:xfrm>
          <a:prstGeom prst="roundRect">
            <a:avLst>
              <a:gd name="adj" fmla="val 548"/>
            </a:avLst>
          </a:prstGeom>
          <a:solidFill>
            <a:srgbClr val="F8ECE4"/>
          </a:solidFill>
          <a:ln w="7620">
            <a:solidFill>
              <a:srgbClr val="151617"/>
            </a:solidFill>
            <a:prstDash val="solid"/>
          </a:ln>
          <a:effectLst>
            <a:outerShdw dist="20320" dir="2700000" algn="bl" rotWithShape="0">
              <a:srgbClr val="151617">
                <a:alpha val="100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571236" y="3468821"/>
            <a:ext cx="96705" cy="2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72"/>
              </a:lnSpc>
            </a:pPr>
            <a:r>
              <a:rPr lang="en-US" sz="1222" b="1" dirty="0">
                <a:solidFill>
                  <a:srgbClr val="151617"/>
                </a:solidFill>
                <a:latin typeface="Montserrat Black" pitchFamily="34" charset="0"/>
                <a:ea typeface="Montserrat Black" pitchFamily="34" charset="-122"/>
                <a:cs typeface="Montserrat Black" pitchFamily="34" charset="-120"/>
              </a:rPr>
              <a:t>3</a:t>
            </a:r>
            <a:endParaRPr lang="en-US" sz="1222" dirty="0"/>
          </a:p>
        </p:txBody>
      </p:sp>
      <p:sp>
        <p:nvSpPr>
          <p:cNvPr id="15" name="Text 13"/>
          <p:cNvSpPr/>
          <p:nvPr/>
        </p:nvSpPr>
        <p:spPr>
          <a:xfrm>
            <a:off x="4190008" y="3256954"/>
            <a:ext cx="1656358" cy="1968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>
              <a:lnSpc>
                <a:spcPts val="1528"/>
              </a:lnSpc>
            </a:pP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Muammo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hal</a:t>
            </a:r>
            <a:r>
              <a:rPr lang="en-US" sz="2000" b="1" dirty="0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 </a:t>
            </a:r>
            <a:r>
              <a:rPr lang="en-US" sz="2000" b="1" dirty="0" err="1">
                <a:solidFill>
                  <a:srgbClr val="403C4E"/>
                </a:solidFill>
                <a:latin typeface="Arial Narrow" panose="020B0606020202030204" pitchFamily="34" charset="0"/>
                <a:ea typeface="Merriweather Bold" pitchFamily="34" charset="-122"/>
              </a:rPr>
              <a:t>qilish</a:t>
            </a:r>
            <a:endParaRPr lang="en-US" sz="2000" b="1" dirty="0">
              <a:solidFill>
                <a:srgbClr val="403C4E"/>
              </a:solidFill>
              <a:latin typeface="Arial Narrow" panose="020B0606020202030204" pitchFamily="34" charset="0"/>
              <a:ea typeface="Merriweather Bold" pitchFamily="34" charset="-122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4190008" y="3529410"/>
            <a:ext cx="3370990" cy="403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>
              <a:lnSpc>
                <a:spcPts val="1583"/>
              </a:lnSpc>
            </a:pP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O‘quvchilarga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kimyoviy muammolarni hal qilishda yordam </a:t>
            </a:r>
            <a:r>
              <a:rPr lang="en-US" sz="1400" dirty="0" err="1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berish</a:t>
            </a:r>
            <a:r>
              <a:rPr lang="en-US" sz="1400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7E1148F9-9890-4D03-BB4C-F53413198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6286"/>
            <a:ext cx="8128000" cy="61282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CB957C0-C100-492E-AD9E-4249274553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116C713-DC07-456E-B050-5654D883B7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63750E6-7411-4B90-82F4-83C31F802C6C}"/>
              </a:ext>
            </a:extLst>
          </p:cNvPr>
          <p:cNvSpPr/>
          <p:nvPr/>
        </p:nvSpPr>
        <p:spPr>
          <a:xfrm>
            <a:off x="406400" y="762000"/>
            <a:ext cx="7315200" cy="2443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uz-Latn-UZ" sz="1600" b="1" kern="1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1-guruhuchun topshiriq</a:t>
            </a:r>
            <a:r>
              <a:rPr lang="ru-RU" sz="16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Latn-UZ" sz="1600" kern="0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Mahalliy hududingizdagi tuproqning pH darajasini aniqlash va uni yaxshilash uchun kimyoviy tavsiyalar bering.</a:t>
            </a:r>
            <a:endParaRPr lang="ru-RU" sz="1600" kern="100" dirty="0"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uz-Latn-UZ" sz="1600" b="1" kern="1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2-guruh uchun topshiriq</a:t>
            </a:r>
            <a:r>
              <a:rPr lang="uz-Cyrl-UZ" sz="16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6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Latn-UZ" sz="1600" kern="0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 kuni iste’mol qilinadigan oziq-ovqat mahsulotlarining tarkibida qanday kimyoviy birikmalar mavjud?</a:t>
            </a:r>
            <a:r>
              <a:rPr lang="ru-RU" sz="1600" kern="100" dirty="0"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1600" kern="0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 kimyoviy birikmalar organizmga qanday ta’sir qiladi?</a:t>
            </a:r>
            <a:endParaRPr lang="ru-RU" sz="1600" kern="100" dirty="0"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Latn-UZ" sz="1600" b="1" kern="1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3-guruh uchun topshiriq.</a:t>
            </a:r>
            <a:r>
              <a:rPr lang="uz-Latn-UZ" sz="16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Latn-UZ" sz="1600" kern="0" dirty="0"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Kundalik hayotda eng ko‘p uchraydigan kimyoviy reaksiyalarni infografika shaklida tasvirlang. Masalan, nafas olish jarayoni yoki ovqat hazm qilish.</a:t>
            </a:r>
            <a:endParaRPr lang="ru-RU" sz="1600" kern="100" dirty="0"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Latn-UZ" sz="1600" b="1" kern="1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4-guruh uchun topshiriq.</a:t>
            </a:r>
            <a:r>
              <a:rPr lang="uz-Latn-UZ" sz="16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Latn-UZ" sz="1600" kern="1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Kimyoviy elementlar bilan bog‘liq she‘r yoki qisqa hikoya yozing. Unda elementlarning xossalari va ularning ahamiyatini reaksiya tenglamalari yoki masalalar orqali aks ettiring.</a:t>
            </a:r>
            <a:endParaRPr lang="ru-RU" sz="1600" kern="100" dirty="0"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3614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36286"/>
            <a:ext cx="7872656" cy="6128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148" y="91889"/>
            <a:ext cx="1407487" cy="3907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0" y="78845"/>
            <a:ext cx="999873" cy="390722"/>
          </a:xfrm>
          <a:prstGeom prst="rect">
            <a:avLst/>
          </a:prstGeom>
        </p:spPr>
      </p:pic>
      <p:sp>
        <p:nvSpPr>
          <p:cNvPr id="35" name="Google Shape;1048;p35">
            <a:extLst>
              <a:ext uri="{FF2B5EF4-FFF2-40B4-BE49-F238E27FC236}">
                <a16:creationId xmlns:a16="http://schemas.microsoft.com/office/drawing/2014/main" id="{F8ECBC5C-0544-4658-A8E5-69C02FD1EE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3366" y="602896"/>
            <a:ext cx="6433980" cy="400858"/>
          </a:xfrm>
          <a:prstGeom prst="rect">
            <a:avLst/>
          </a:prstGeom>
        </p:spPr>
        <p:txBody>
          <a:bodyPr spcFirstLastPara="1" vert="horz" wrap="square" lIns="76160" tIns="76160" rIns="76160" bIns="76160" rtlCol="0" anchor="ctr" anchorCtr="0">
            <a:noAutofit/>
          </a:bodyPr>
          <a:lstStyle/>
          <a:p>
            <a:pPr algn="ctr"/>
            <a:r>
              <a:rPr lang="en-US" b="1" dirty="0">
                <a:latin typeface="Arial Narrow" panose="020B0606020202030204" pitchFamily="34" charset="0"/>
              </a:rPr>
              <a:t>REFLEKSIYA</a:t>
            </a:r>
            <a:endParaRPr b="1" dirty="0">
              <a:latin typeface="Arial Narrow" panose="020B0606020202030204" pitchFamily="34" charset="0"/>
            </a:endParaRPr>
          </a:p>
        </p:txBody>
      </p:sp>
      <p:grpSp>
        <p:nvGrpSpPr>
          <p:cNvPr id="36" name="Google Shape;1049;p35">
            <a:extLst>
              <a:ext uri="{FF2B5EF4-FFF2-40B4-BE49-F238E27FC236}">
                <a16:creationId xmlns:a16="http://schemas.microsoft.com/office/drawing/2014/main" id="{502F819B-F9A1-42DA-92C6-971009706BBC}"/>
              </a:ext>
            </a:extLst>
          </p:cNvPr>
          <p:cNvGrpSpPr/>
          <p:nvPr/>
        </p:nvGrpSpPr>
        <p:grpSpPr>
          <a:xfrm>
            <a:off x="2726764" y="1114747"/>
            <a:ext cx="2637485" cy="3313651"/>
            <a:chOff x="2966750" y="1165750"/>
            <a:chExt cx="3166099" cy="3977784"/>
          </a:xfrm>
        </p:grpSpPr>
        <p:sp>
          <p:nvSpPr>
            <p:cNvPr id="37" name="Google Shape;1050;p35">
              <a:extLst>
                <a:ext uri="{FF2B5EF4-FFF2-40B4-BE49-F238E27FC236}">
                  <a16:creationId xmlns:a16="http://schemas.microsoft.com/office/drawing/2014/main" id="{55057226-D0E1-40C5-8AA9-02E07969779B}"/>
                </a:ext>
              </a:extLst>
            </p:cNvPr>
            <p:cNvSpPr/>
            <p:nvPr/>
          </p:nvSpPr>
          <p:spPr>
            <a:xfrm>
              <a:off x="2966750" y="1165750"/>
              <a:ext cx="3166099" cy="3977784"/>
            </a:xfrm>
            <a:custGeom>
              <a:avLst/>
              <a:gdLst/>
              <a:ahLst/>
              <a:cxnLst/>
              <a:rect l="l" t="t" r="r" b="b"/>
              <a:pathLst>
                <a:path w="114527" h="143888" extrusionOk="0">
                  <a:moveTo>
                    <a:pt x="57841" y="0"/>
                  </a:moveTo>
                  <a:lnTo>
                    <a:pt x="48792" y="15895"/>
                  </a:lnTo>
                  <a:lnTo>
                    <a:pt x="51531" y="15895"/>
                  </a:lnTo>
                  <a:lnTo>
                    <a:pt x="51531" y="19181"/>
                  </a:lnTo>
                  <a:lnTo>
                    <a:pt x="51531" y="19979"/>
                  </a:lnTo>
                  <a:lnTo>
                    <a:pt x="51531" y="20086"/>
                  </a:lnTo>
                  <a:lnTo>
                    <a:pt x="51554" y="20217"/>
                  </a:lnTo>
                  <a:lnTo>
                    <a:pt x="51578" y="20515"/>
                  </a:lnTo>
                  <a:lnTo>
                    <a:pt x="51614" y="21098"/>
                  </a:lnTo>
                  <a:cubicBezTo>
                    <a:pt x="51638" y="21491"/>
                    <a:pt x="51650" y="21884"/>
                    <a:pt x="51697" y="22277"/>
                  </a:cubicBezTo>
                  <a:lnTo>
                    <a:pt x="51876" y="23444"/>
                  </a:lnTo>
                  <a:lnTo>
                    <a:pt x="51971" y="24027"/>
                  </a:lnTo>
                  <a:cubicBezTo>
                    <a:pt x="52007" y="24218"/>
                    <a:pt x="52066" y="24408"/>
                    <a:pt x="52102" y="24599"/>
                  </a:cubicBezTo>
                  <a:lnTo>
                    <a:pt x="52412" y="25742"/>
                  </a:lnTo>
                  <a:cubicBezTo>
                    <a:pt x="52507" y="26123"/>
                    <a:pt x="52662" y="26492"/>
                    <a:pt x="52793" y="26861"/>
                  </a:cubicBezTo>
                  <a:cubicBezTo>
                    <a:pt x="52935" y="27230"/>
                    <a:pt x="53055" y="27611"/>
                    <a:pt x="53221" y="27968"/>
                  </a:cubicBezTo>
                  <a:lnTo>
                    <a:pt x="53733" y="29028"/>
                  </a:lnTo>
                  <a:cubicBezTo>
                    <a:pt x="53817" y="29206"/>
                    <a:pt x="53900" y="29385"/>
                    <a:pt x="53995" y="29552"/>
                  </a:cubicBezTo>
                  <a:lnTo>
                    <a:pt x="54305" y="30064"/>
                  </a:lnTo>
                  <a:lnTo>
                    <a:pt x="54912" y="31064"/>
                  </a:lnTo>
                  <a:cubicBezTo>
                    <a:pt x="55138" y="31385"/>
                    <a:pt x="55376" y="31707"/>
                    <a:pt x="55614" y="32016"/>
                  </a:cubicBezTo>
                  <a:cubicBezTo>
                    <a:pt x="56067" y="32659"/>
                    <a:pt x="56615" y="33219"/>
                    <a:pt x="57150" y="33802"/>
                  </a:cubicBezTo>
                  <a:cubicBezTo>
                    <a:pt x="57400" y="34100"/>
                    <a:pt x="57710" y="34350"/>
                    <a:pt x="57996" y="34624"/>
                  </a:cubicBezTo>
                  <a:cubicBezTo>
                    <a:pt x="58293" y="34874"/>
                    <a:pt x="58567" y="35148"/>
                    <a:pt x="58877" y="35398"/>
                  </a:cubicBezTo>
                  <a:lnTo>
                    <a:pt x="59829" y="36100"/>
                  </a:lnTo>
                  <a:cubicBezTo>
                    <a:pt x="59984" y="36219"/>
                    <a:pt x="60139" y="36338"/>
                    <a:pt x="60305" y="36445"/>
                  </a:cubicBezTo>
                  <a:lnTo>
                    <a:pt x="60806" y="36755"/>
                  </a:lnTo>
                  <a:lnTo>
                    <a:pt x="61818" y="37362"/>
                  </a:lnTo>
                  <a:cubicBezTo>
                    <a:pt x="62163" y="37553"/>
                    <a:pt x="62520" y="37719"/>
                    <a:pt x="62877" y="37886"/>
                  </a:cubicBezTo>
                  <a:cubicBezTo>
                    <a:pt x="63568" y="38255"/>
                    <a:pt x="64318" y="38505"/>
                    <a:pt x="65068" y="38767"/>
                  </a:cubicBezTo>
                  <a:cubicBezTo>
                    <a:pt x="65437" y="38910"/>
                    <a:pt x="65818" y="39005"/>
                    <a:pt x="66199" y="39100"/>
                  </a:cubicBezTo>
                  <a:cubicBezTo>
                    <a:pt x="66580" y="39196"/>
                    <a:pt x="66961" y="39303"/>
                    <a:pt x="67342" y="39386"/>
                  </a:cubicBezTo>
                  <a:lnTo>
                    <a:pt x="68509" y="39577"/>
                  </a:lnTo>
                  <a:cubicBezTo>
                    <a:pt x="68902" y="39624"/>
                    <a:pt x="69295" y="39660"/>
                    <a:pt x="69676" y="39672"/>
                  </a:cubicBezTo>
                  <a:cubicBezTo>
                    <a:pt x="70176" y="39704"/>
                    <a:pt x="70946" y="39709"/>
                    <a:pt x="71403" y="39709"/>
                  </a:cubicBezTo>
                  <a:cubicBezTo>
                    <a:pt x="71632" y="39709"/>
                    <a:pt x="71783" y="39708"/>
                    <a:pt x="71783" y="39708"/>
                  </a:cubicBezTo>
                  <a:lnTo>
                    <a:pt x="94298" y="39708"/>
                  </a:lnTo>
                  <a:lnTo>
                    <a:pt x="94691" y="39743"/>
                  </a:lnTo>
                  <a:lnTo>
                    <a:pt x="94905" y="39779"/>
                  </a:lnTo>
                  <a:cubicBezTo>
                    <a:pt x="95048" y="39791"/>
                    <a:pt x="95191" y="39803"/>
                    <a:pt x="95334" y="39803"/>
                  </a:cubicBezTo>
                  <a:cubicBezTo>
                    <a:pt x="95477" y="39803"/>
                    <a:pt x="95619" y="39862"/>
                    <a:pt x="95762" y="39874"/>
                  </a:cubicBezTo>
                  <a:cubicBezTo>
                    <a:pt x="95893" y="39898"/>
                    <a:pt x="96048" y="39898"/>
                    <a:pt x="96179" y="39946"/>
                  </a:cubicBezTo>
                  <a:cubicBezTo>
                    <a:pt x="97286" y="40196"/>
                    <a:pt x="98334" y="40696"/>
                    <a:pt x="99227" y="41422"/>
                  </a:cubicBezTo>
                  <a:cubicBezTo>
                    <a:pt x="100096" y="42160"/>
                    <a:pt x="100799" y="43101"/>
                    <a:pt x="101263" y="44149"/>
                  </a:cubicBezTo>
                  <a:cubicBezTo>
                    <a:pt x="101680" y="45196"/>
                    <a:pt x="101870" y="46339"/>
                    <a:pt x="101787" y="47494"/>
                  </a:cubicBezTo>
                  <a:cubicBezTo>
                    <a:pt x="101727" y="48566"/>
                    <a:pt x="101370" y="49566"/>
                    <a:pt x="100846" y="50483"/>
                  </a:cubicBezTo>
                  <a:cubicBezTo>
                    <a:pt x="100263" y="51447"/>
                    <a:pt x="99251" y="52507"/>
                    <a:pt x="98286" y="53078"/>
                  </a:cubicBezTo>
                  <a:cubicBezTo>
                    <a:pt x="98060" y="53245"/>
                    <a:pt x="97774" y="53328"/>
                    <a:pt x="97536" y="53471"/>
                  </a:cubicBezTo>
                  <a:cubicBezTo>
                    <a:pt x="97405" y="53543"/>
                    <a:pt x="97262" y="53578"/>
                    <a:pt x="97131" y="53626"/>
                  </a:cubicBezTo>
                  <a:cubicBezTo>
                    <a:pt x="97001" y="53674"/>
                    <a:pt x="96870" y="53733"/>
                    <a:pt x="96739" y="53769"/>
                  </a:cubicBezTo>
                  <a:cubicBezTo>
                    <a:pt x="96596" y="53793"/>
                    <a:pt x="95119" y="54102"/>
                    <a:pt x="94572" y="54150"/>
                  </a:cubicBezTo>
                  <a:cubicBezTo>
                    <a:pt x="94504" y="54154"/>
                    <a:pt x="94416" y="54155"/>
                    <a:pt x="94320" y="54155"/>
                  </a:cubicBezTo>
                  <a:cubicBezTo>
                    <a:pt x="94128" y="54155"/>
                    <a:pt x="93909" y="54150"/>
                    <a:pt x="93774" y="54150"/>
                  </a:cubicBezTo>
                  <a:lnTo>
                    <a:pt x="19705" y="54150"/>
                  </a:lnTo>
                  <a:lnTo>
                    <a:pt x="19562" y="54114"/>
                  </a:lnTo>
                  <a:lnTo>
                    <a:pt x="19265" y="54102"/>
                  </a:lnTo>
                  <a:lnTo>
                    <a:pt x="18681" y="54126"/>
                  </a:lnTo>
                  <a:cubicBezTo>
                    <a:pt x="18288" y="54150"/>
                    <a:pt x="17895" y="54150"/>
                    <a:pt x="17514" y="54209"/>
                  </a:cubicBezTo>
                  <a:cubicBezTo>
                    <a:pt x="14383" y="54567"/>
                    <a:pt x="11335" y="55674"/>
                    <a:pt x="8716" y="57424"/>
                  </a:cubicBezTo>
                  <a:cubicBezTo>
                    <a:pt x="6120" y="59186"/>
                    <a:pt x="3953" y="61568"/>
                    <a:pt x="2417" y="64318"/>
                  </a:cubicBezTo>
                  <a:cubicBezTo>
                    <a:pt x="917" y="67080"/>
                    <a:pt x="96" y="70235"/>
                    <a:pt x="24" y="73367"/>
                  </a:cubicBezTo>
                  <a:cubicBezTo>
                    <a:pt x="0" y="73807"/>
                    <a:pt x="12" y="74010"/>
                    <a:pt x="12" y="74295"/>
                  </a:cubicBezTo>
                  <a:cubicBezTo>
                    <a:pt x="12" y="74343"/>
                    <a:pt x="12" y="74474"/>
                    <a:pt x="24" y="74557"/>
                  </a:cubicBezTo>
                  <a:lnTo>
                    <a:pt x="36" y="74855"/>
                  </a:lnTo>
                  <a:lnTo>
                    <a:pt x="60" y="75438"/>
                  </a:lnTo>
                  <a:cubicBezTo>
                    <a:pt x="84" y="75831"/>
                    <a:pt x="84" y="76224"/>
                    <a:pt x="143" y="76617"/>
                  </a:cubicBezTo>
                  <a:lnTo>
                    <a:pt x="322" y="77784"/>
                  </a:lnTo>
                  <a:cubicBezTo>
                    <a:pt x="357" y="77974"/>
                    <a:pt x="381" y="78165"/>
                    <a:pt x="429" y="78355"/>
                  </a:cubicBezTo>
                  <a:lnTo>
                    <a:pt x="560" y="78939"/>
                  </a:lnTo>
                  <a:lnTo>
                    <a:pt x="869" y="80082"/>
                  </a:lnTo>
                  <a:cubicBezTo>
                    <a:pt x="977" y="80451"/>
                    <a:pt x="1119" y="80820"/>
                    <a:pt x="1250" y="81189"/>
                  </a:cubicBezTo>
                  <a:cubicBezTo>
                    <a:pt x="1393" y="81558"/>
                    <a:pt x="1512" y="81939"/>
                    <a:pt x="1691" y="82296"/>
                  </a:cubicBezTo>
                  <a:cubicBezTo>
                    <a:pt x="2977" y="85166"/>
                    <a:pt x="4929" y="87737"/>
                    <a:pt x="7382" y="89702"/>
                  </a:cubicBezTo>
                  <a:cubicBezTo>
                    <a:pt x="9835" y="91655"/>
                    <a:pt x="12764" y="93048"/>
                    <a:pt x="15859" y="93655"/>
                  </a:cubicBezTo>
                  <a:lnTo>
                    <a:pt x="17026" y="93845"/>
                  </a:lnTo>
                  <a:lnTo>
                    <a:pt x="17610" y="93929"/>
                  </a:lnTo>
                  <a:cubicBezTo>
                    <a:pt x="17812" y="93952"/>
                    <a:pt x="18003" y="93952"/>
                    <a:pt x="18193" y="93964"/>
                  </a:cubicBezTo>
                  <a:lnTo>
                    <a:pt x="19372" y="94024"/>
                  </a:lnTo>
                  <a:lnTo>
                    <a:pt x="19669" y="94036"/>
                  </a:lnTo>
                  <a:lnTo>
                    <a:pt x="94643" y="94036"/>
                  </a:lnTo>
                  <a:lnTo>
                    <a:pt x="94869" y="94048"/>
                  </a:lnTo>
                  <a:cubicBezTo>
                    <a:pt x="95024" y="94060"/>
                    <a:pt x="95167" y="94072"/>
                    <a:pt x="95310" y="94072"/>
                  </a:cubicBezTo>
                  <a:cubicBezTo>
                    <a:pt x="95381" y="94072"/>
                    <a:pt x="95453" y="94083"/>
                    <a:pt x="95524" y="94095"/>
                  </a:cubicBezTo>
                  <a:lnTo>
                    <a:pt x="95727" y="94131"/>
                  </a:lnTo>
                  <a:cubicBezTo>
                    <a:pt x="95869" y="94155"/>
                    <a:pt x="96012" y="94167"/>
                    <a:pt x="96155" y="94191"/>
                  </a:cubicBezTo>
                  <a:cubicBezTo>
                    <a:pt x="96703" y="94345"/>
                    <a:pt x="97251" y="94476"/>
                    <a:pt x="97751" y="94750"/>
                  </a:cubicBezTo>
                  <a:cubicBezTo>
                    <a:pt x="98286" y="94976"/>
                    <a:pt x="98739" y="95322"/>
                    <a:pt x="99203" y="95655"/>
                  </a:cubicBezTo>
                  <a:cubicBezTo>
                    <a:pt x="99620" y="96048"/>
                    <a:pt x="100060" y="96429"/>
                    <a:pt x="100382" y="96905"/>
                  </a:cubicBezTo>
                  <a:cubicBezTo>
                    <a:pt x="100751" y="97346"/>
                    <a:pt x="100989" y="97870"/>
                    <a:pt x="101251" y="98382"/>
                  </a:cubicBezTo>
                  <a:cubicBezTo>
                    <a:pt x="101299" y="98513"/>
                    <a:pt x="101334" y="98643"/>
                    <a:pt x="101394" y="98774"/>
                  </a:cubicBezTo>
                  <a:cubicBezTo>
                    <a:pt x="101430" y="98917"/>
                    <a:pt x="101501" y="99036"/>
                    <a:pt x="101525" y="99179"/>
                  </a:cubicBezTo>
                  <a:cubicBezTo>
                    <a:pt x="101584" y="99453"/>
                    <a:pt x="101692" y="99727"/>
                    <a:pt x="101703" y="100013"/>
                  </a:cubicBezTo>
                  <a:cubicBezTo>
                    <a:pt x="101727" y="100156"/>
                    <a:pt x="101751" y="100287"/>
                    <a:pt x="101775" y="100429"/>
                  </a:cubicBezTo>
                  <a:lnTo>
                    <a:pt x="101799" y="100870"/>
                  </a:lnTo>
                  <a:lnTo>
                    <a:pt x="101823" y="101084"/>
                  </a:lnTo>
                  <a:lnTo>
                    <a:pt x="101834" y="101191"/>
                  </a:lnTo>
                  <a:lnTo>
                    <a:pt x="101834" y="101299"/>
                  </a:lnTo>
                  <a:cubicBezTo>
                    <a:pt x="101834" y="101334"/>
                    <a:pt x="101823" y="101358"/>
                    <a:pt x="101823" y="101370"/>
                  </a:cubicBezTo>
                  <a:cubicBezTo>
                    <a:pt x="101811" y="101513"/>
                    <a:pt x="101799" y="101656"/>
                    <a:pt x="101787" y="101799"/>
                  </a:cubicBezTo>
                  <a:cubicBezTo>
                    <a:pt x="101811" y="102096"/>
                    <a:pt x="101715" y="102370"/>
                    <a:pt x="101692" y="102656"/>
                  </a:cubicBezTo>
                  <a:cubicBezTo>
                    <a:pt x="101692" y="102799"/>
                    <a:pt x="101632" y="102930"/>
                    <a:pt x="101596" y="103073"/>
                  </a:cubicBezTo>
                  <a:cubicBezTo>
                    <a:pt x="101561" y="103204"/>
                    <a:pt x="101525" y="103346"/>
                    <a:pt x="101501" y="103477"/>
                  </a:cubicBezTo>
                  <a:cubicBezTo>
                    <a:pt x="101144" y="104561"/>
                    <a:pt x="100537" y="105561"/>
                    <a:pt x="99739" y="106383"/>
                  </a:cubicBezTo>
                  <a:cubicBezTo>
                    <a:pt x="98917" y="107192"/>
                    <a:pt x="97917" y="107799"/>
                    <a:pt x="96846" y="108157"/>
                  </a:cubicBezTo>
                  <a:cubicBezTo>
                    <a:pt x="96715" y="108204"/>
                    <a:pt x="96572" y="108216"/>
                    <a:pt x="96429" y="108264"/>
                  </a:cubicBezTo>
                  <a:cubicBezTo>
                    <a:pt x="96298" y="108288"/>
                    <a:pt x="96167" y="108359"/>
                    <a:pt x="96024" y="108359"/>
                  </a:cubicBezTo>
                  <a:cubicBezTo>
                    <a:pt x="95881" y="108383"/>
                    <a:pt x="95738" y="108395"/>
                    <a:pt x="95596" y="108419"/>
                  </a:cubicBezTo>
                  <a:cubicBezTo>
                    <a:pt x="95524" y="108430"/>
                    <a:pt x="95453" y="108454"/>
                    <a:pt x="95381" y="108454"/>
                  </a:cubicBezTo>
                  <a:lnTo>
                    <a:pt x="95167" y="108466"/>
                  </a:lnTo>
                  <a:cubicBezTo>
                    <a:pt x="95024" y="108466"/>
                    <a:pt x="94881" y="108466"/>
                    <a:pt x="94738" y="108478"/>
                  </a:cubicBezTo>
                  <a:cubicBezTo>
                    <a:pt x="94691" y="108478"/>
                    <a:pt x="94512" y="108466"/>
                    <a:pt x="94393" y="108466"/>
                  </a:cubicBezTo>
                  <a:lnTo>
                    <a:pt x="71283" y="108466"/>
                  </a:lnTo>
                  <a:lnTo>
                    <a:pt x="70985" y="108490"/>
                  </a:lnTo>
                  <a:lnTo>
                    <a:pt x="70402" y="108526"/>
                  </a:lnTo>
                  <a:cubicBezTo>
                    <a:pt x="70009" y="108538"/>
                    <a:pt x="69616" y="108561"/>
                    <a:pt x="69235" y="108597"/>
                  </a:cubicBezTo>
                  <a:lnTo>
                    <a:pt x="68068" y="108764"/>
                  </a:lnTo>
                  <a:cubicBezTo>
                    <a:pt x="67675" y="108835"/>
                    <a:pt x="67283" y="108883"/>
                    <a:pt x="66902" y="108990"/>
                  </a:cubicBezTo>
                  <a:cubicBezTo>
                    <a:pt x="66140" y="109181"/>
                    <a:pt x="65366" y="109359"/>
                    <a:pt x="64639" y="109657"/>
                  </a:cubicBezTo>
                  <a:cubicBezTo>
                    <a:pt x="64270" y="109788"/>
                    <a:pt x="63889" y="109919"/>
                    <a:pt x="63532" y="110073"/>
                  </a:cubicBezTo>
                  <a:lnTo>
                    <a:pt x="62460" y="110585"/>
                  </a:lnTo>
                  <a:lnTo>
                    <a:pt x="61937" y="110847"/>
                  </a:lnTo>
                  <a:cubicBezTo>
                    <a:pt x="61758" y="110931"/>
                    <a:pt x="61591" y="111038"/>
                    <a:pt x="61425" y="111145"/>
                  </a:cubicBezTo>
                  <a:lnTo>
                    <a:pt x="60413" y="111752"/>
                  </a:lnTo>
                  <a:cubicBezTo>
                    <a:pt x="60079" y="111967"/>
                    <a:pt x="59782" y="112217"/>
                    <a:pt x="59460" y="112443"/>
                  </a:cubicBezTo>
                  <a:cubicBezTo>
                    <a:pt x="59151" y="112681"/>
                    <a:pt x="58817" y="112907"/>
                    <a:pt x="58531" y="113169"/>
                  </a:cubicBezTo>
                  <a:cubicBezTo>
                    <a:pt x="58079" y="113586"/>
                    <a:pt x="57603" y="114003"/>
                    <a:pt x="57174" y="114443"/>
                  </a:cubicBezTo>
                  <a:cubicBezTo>
                    <a:pt x="57115" y="114503"/>
                    <a:pt x="57043" y="114586"/>
                    <a:pt x="56960" y="114681"/>
                  </a:cubicBezTo>
                  <a:cubicBezTo>
                    <a:pt x="56912" y="114717"/>
                    <a:pt x="56876" y="114765"/>
                    <a:pt x="56841" y="114800"/>
                  </a:cubicBezTo>
                  <a:cubicBezTo>
                    <a:pt x="56567" y="115110"/>
                    <a:pt x="56234" y="115479"/>
                    <a:pt x="56055" y="115681"/>
                  </a:cubicBezTo>
                  <a:lnTo>
                    <a:pt x="55341" y="116622"/>
                  </a:lnTo>
                  <a:lnTo>
                    <a:pt x="54995" y="117098"/>
                  </a:lnTo>
                  <a:cubicBezTo>
                    <a:pt x="54876" y="117253"/>
                    <a:pt x="54781" y="117432"/>
                    <a:pt x="54674" y="117586"/>
                  </a:cubicBezTo>
                  <a:lnTo>
                    <a:pt x="54067" y="118598"/>
                  </a:lnTo>
                  <a:cubicBezTo>
                    <a:pt x="53864" y="118944"/>
                    <a:pt x="53709" y="119301"/>
                    <a:pt x="53531" y="119658"/>
                  </a:cubicBezTo>
                  <a:cubicBezTo>
                    <a:pt x="53364" y="120015"/>
                    <a:pt x="53174" y="120360"/>
                    <a:pt x="53043" y="120730"/>
                  </a:cubicBezTo>
                  <a:lnTo>
                    <a:pt x="52638" y="121837"/>
                  </a:lnTo>
                  <a:cubicBezTo>
                    <a:pt x="52566" y="122027"/>
                    <a:pt x="52495" y="122206"/>
                    <a:pt x="52447" y="122396"/>
                  </a:cubicBezTo>
                  <a:lnTo>
                    <a:pt x="52293" y="122968"/>
                  </a:lnTo>
                  <a:lnTo>
                    <a:pt x="51995" y="124111"/>
                  </a:lnTo>
                  <a:cubicBezTo>
                    <a:pt x="51923" y="124504"/>
                    <a:pt x="51864" y="124897"/>
                    <a:pt x="51804" y="125278"/>
                  </a:cubicBezTo>
                  <a:cubicBezTo>
                    <a:pt x="51757" y="125671"/>
                    <a:pt x="51673" y="126064"/>
                    <a:pt x="51662" y="126445"/>
                  </a:cubicBezTo>
                  <a:lnTo>
                    <a:pt x="51578" y="127623"/>
                  </a:lnTo>
                  <a:lnTo>
                    <a:pt x="51531" y="128207"/>
                  </a:lnTo>
                  <a:lnTo>
                    <a:pt x="51531" y="128600"/>
                  </a:lnTo>
                  <a:lnTo>
                    <a:pt x="51531" y="129409"/>
                  </a:lnTo>
                  <a:lnTo>
                    <a:pt x="51531" y="131017"/>
                  </a:lnTo>
                  <a:lnTo>
                    <a:pt x="51531" y="143887"/>
                  </a:lnTo>
                  <a:lnTo>
                    <a:pt x="64187" y="143887"/>
                  </a:lnTo>
                  <a:lnTo>
                    <a:pt x="64187" y="131017"/>
                  </a:lnTo>
                  <a:lnTo>
                    <a:pt x="64187" y="129409"/>
                  </a:lnTo>
                  <a:lnTo>
                    <a:pt x="64187" y="128600"/>
                  </a:lnTo>
                  <a:lnTo>
                    <a:pt x="64187" y="128207"/>
                  </a:lnTo>
                  <a:lnTo>
                    <a:pt x="64163" y="127980"/>
                  </a:lnTo>
                  <a:cubicBezTo>
                    <a:pt x="64175" y="127838"/>
                    <a:pt x="64163" y="127695"/>
                    <a:pt x="64163" y="127540"/>
                  </a:cubicBezTo>
                  <a:cubicBezTo>
                    <a:pt x="64163" y="127397"/>
                    <a:pt x="64211" y="127266"/>
                    <a:pt x="64223" y="127123"/>
                  </a:cubicBezTo>
                  <a:cubicBezTo>
                    <a:pt x="64246" y="126980"/>
                    <a:pt x="64246" y="126837"/>
                    <a:pt x="64282" y="126695"/>
                  </a:cubicBezTo>
                  <a:cubicBezTo>
                    <a:pt x="64318" y="126564"/>
                    <a:pt x="64354" y="126421"/>
                    <a:pt x="64389" y="126290"/>
                  </a:cubicBezTo>
                  <a:cubicBezTo>
                    <a:pt x="64663" y="125194"/>
                    <a:pt x="65508" y="123909"/>
                    <a:pt x="66282" y="123063"/>
                  </a:cubicBezTo>
                  <a:cubicBezTo>
                    <a:pt x="66401" y="122956"/>
                    <a:pt x="66532" y="122849"/>
                    <a:pt x="66651" y="122730"/>
                  </a:cubicBezTo>
                  <a:cubicBezTo>
                    <a:pt x="66747" y="122623"/>
                    <a:pt x="66878" y="122563"/>
                    <a:pt x="66985" y="122468"/>
                  </a:cubicBezTo>
                  <a:cubicBezTo>
                    <a:pt x="67104" y="122396"/>
                    <a:pt x="67211" y="122289"/>
                    <a:pt x="67330" y="122218"/>
                  </a:cubicBezTo>
                  <a:cubicBezTo>
                    <a:pt x="67461" y="122146"/>
                    <a:pt x="67580" y="122075"/>
                    <a:pt x="67699" y="122004"/>
                  </a:cubicBezTo>
                  <a:cubicBezTo>
                    <a:pt x="67759" y="121956"/>
                    <a:pt x="67818" y="121920"/>
                    <a:pt x="67878" y="121884"/>
                  </a:cubicBezTo>
                  <a:lnTo>
                    <a:pt x="68080" y="121801"/>
                  </a:lnTo>
                  <a:cubicBezTo>
                    <a:pt x="68211" y="121742"/>
                    <a:pt x="68330" y="121670"/>
                    <a:pt x="68461" y="121611"/>
                  </a:cubicBezTo>
                  <a:lnTo>
                    <a:pt x="68866" y="121468"/>
                  </a:lnTo>
                  <a:cubicBezTo>
                    <a:pt x="69116" y="121349"/>
                    <a:pt x="69402" y="121301"/>
                    <a:pt x="69676" y="121218"/>
                  </a:cubicBezTo>
                  <a:cubicBezTo>
                    <a:pt x="69807" y="121170"/>
                    <a:pt x="69950" y="121170"/>
                    <a:pt x="70092" y="121146"/>
                  </a:cubicBezTo>
                  <a:cubicBezTo>
                    <a:pt x="70235" y="121122"/>
                    <a:pt x="70378" y="121099"/>
                    <a:pt x="70521" y="121075"/>
                  </a:cubicBezTo>
                  <a:cubicBezTo>
                    <a:pt x="70664" y="121075"/>
                    <a:pt x="70807" y="121063"/>
                    <a:pt x="70950" y="121063"/>
                  </a:cubicBezTo>
                  <a:lnTo>
                    <a:pt x="71164" y="121015"/>
                  </a:lnTo>
                  <a:lnTo>
                    <a:pt x="71283" y="120968"/>
                  </a:lnTo>
                  <a:lnTo>
                    <a:pt x="94393" y="120968"/>
                  </a:lnTo>
                  <a:cubicBezTo>
                    <a:pt x="94516" y="120968"/>
                    <a:pt x="94603" y="120994"/>
                    <a:pt x="94760" y="120994"/>
                  </a:cubicBezTo>
                  <a:cubicBezTo>
                    <a:pt x="94787" y="120994"/>
                    <a:pt x="94815" y="120993"/>
                    <a:pt x="94845" y="120991"/>
                  </a:cubicBezTo>
                  <a:lnTo>
                    <a:pt x="96024" y="120956"/>
                  </a:lnTo>
                  <a:lnTo>
                    <a:pt x="96608" y="120932"/>
                  </a:lnTo>
                  <a:cubicBezTo>
                    <a:pt x="96810" y="120908"/>
                    <a:pt x="97001" y="120884"/>
                    <a:pt x="97191" y="120861"/>
                  </a:cubicBezTo>
                  <a:lnTo>
                    <a:pt x="98358" y="120682"/>
                  </a:lnTo>
                  <a:cubicBezTo>
                    <a:pt x="98751" y="120622"/>
                    <a:pt x="99132" y="120503"/>
                    <a:pt x="99513" y="120420"/>
                  </a:cubicBezTo>
                  <a:cubicBezTo>
                    <a:pt x="99894" y="120313"/>
                    <a:pt x="100275" y="120229"/>
                    <a:pt x="100656" y="120099"/>
                  </a:cubicBezTo>
                  <a:cubicBezTo>
                    <a:pt x="103656" y="119134"/>
                    <a:pt x="106406" y="117443"/>
                    <a:pt x="108633" y="115229"/>
                  </a:cubicBezTo>
                  <a:cubicBezTo>
                    <a:pt x="110836" y="112990"/>
                    <a:pt x="112514" y="110228"/>
                    <a:pt x="113467" y="107228"/>
                  </a:cubicBezTo>
                  <a:cubicBezTo>
                    <a:pt x="113574" y="106847"/>
                    <a:pt x="113669" y="106466"/>
                    <a:pt x="113776" y="106085"/>
                  </a:cubicBezTo>
                  <a:cubicBezTo>
                    <a:pt x="113860" y="105692"/>
                    <a:pt x="113979" y="105323"/>
                    <a:pt x="114026" y="104930"/>
                  </a:cubicBezTo>
                  <a:cubicBezTo>
                    <a:pt x="114146" y="104144"/>
                    <a:pt x="114288" y="103370"/>
                    <a:pt x="114300" y="102584"/>
                  </a:cubicBezTo>
                  <a:lnTo>
                    <a:pt x="114348" y="101418"/>
                  </a:lnTo>
                  <a:cubicBezTo>
                    <a:pt x="114348" y="101358"/>
                    <a:pt x="114336" y="101322"/>
                    <a:pt x="114336" y="101287"/>
                  </a:cubicBezTo>
                  <a:lnTo>
                    <a:pt x="114336" y="101191"/>
                  </a:lnTo>
                  <a:lnTo>
                    <a:pt x="114336" y="100906"/>
                  </a:lnTo>
                  <a:lnTo>
                    <a:pt x="114324" y="100310"/>
                  </a:lnTo>
                  <a:cubicBezTo>
                    <a:pt x="114300" y="99929"/>
                    <a:pt x="114288" y="99536"/>
                    <a:pt x="114253" y="99144"/>
                  </a:cubicBezTo>
                  <a:lnTo>
                    <a:pt x="114086" y="97977"/>
                  </a:lnTo>
                  <a:cubicBezTo>
                    <a:pt x="113979" y="97191"/>
                    <a:pt x="113765" y="96429"/>
                    <a:pt x="113562" y="95667"/>
                  </a:cubicBezTo>
                  <a:cubicBezTo>
                    <a:pt x="113479" y="95286"/>
                    <a:pt x="113324" y="94917"/>
                    <a:pt x="113193" y="94548"/>
                  </a:cubicBezTo>
                  <a:cubicBezTo>
                    <a:pt x="113062" y="94179"/>
                    <a:pt x="112931" y="93810"/>
                    <a:pt x="112776" y="93440"/>
                  </a:cubicBezTo>
                  <a:cubicBezTo>
                    <a:pt x="112121" y="92012"/>
                    <a:pt x="111371" y="90619"/>
                    <a:pt x="110407" y="89369"/>
                  </a:cubicBezTo>
                  <a:cubicBezTo>
                    <a:pt x="109478" y="88095"/>
                    <a:pt x="108359" y="86987"/>
                    <a:pt x="107168" y="85963"/>
                  </a:cubicBezTo>
                  <a:cubicBezTo>
                    <a:pt x="105930" y="84999"/>
                    <a:pt x="104621" y="84106"/>
                    <a:pt x="103192" y="83451"/>
                  </a:cubicBezTo>
                  <a:cubicBezTo>
                    <a:pt x="101787" y="82737"/>
                    <a:pt x="100263" y="82272"/>
                    <a:pt x="98727" y="81915"/>
                  </a:cubicBezTo>
                  <a:cubicBezTo>
                    <a:pt x="98346" y="81844"/>
                    <a:pt x="97953" y="81784"/>
                    <a:pt x="97560" y="81725"/>
                  </a:cubicBezTo>
                  <a:lnTo>
                    <a:pt x="96977" y="81641"/>
                  </a:lnTo>
                  <a:cubicBezTo>
                    <a:pt x="96786" y="81606"/>
                    <a:pt x="96596" y="81582"/>
                    <a:pt x="96393" y="81582"/>
                  </a:cubicBezTo>
                  <a:lnTo>
                    <a:pt x="95226" y="81534"/>
                  </a:lnTo>
                  <a:lnTo>
                    <a:pt x="94643" y="81522"/>
                  </a:lnTo>
                  <a:lnTo>
                    <a:pt x="19872" y="81522"/>
                  </a:lnTo>
                  <a:lnTo>
                    <a:pt x="19693" y="81510"/>
                  </a:lnTo>
                  <a:lnTo>
                    <a:pt x="19574" y="81499"/>
                  </a:lnTo>
                  <a:cubicBezTo>
                    <a:pt x="19431" y="81487"/>
                    <a:pt x="19288" y="81475"/>
                    <a:pt x="19146" y="81463"/>
                  </a:cubicBezTo>
                  <a:cubicBezTo>
                    <a:pt x="19074" y="81463"/>
                    <a:pt x="19003" y="81463"/>
                    <a:pt x="18931" y="81451"/>
                  </a:cubicBezTo>
                  <a:lnTo>
                    <a:pt x="18717" y="81415"/>
                  </a:lnTo>
                  <a:cubicBezTo>
                    <a:pt x="18586" y="81391"/>
                    <a:pt x="18443" y="81368"/>
                    <a:pt x="18300" y="81356"/>
                  </a:cubicBezTo>
                  <a:cubicBezTo>
                    <a:pt x="17181" y="81129"/>
                    <a:pt x="16145" y="80629"/>
                    <a:pt x="15240" y="79915"/>
                  </a:cubicBezTo>
                  <a:cubicBezTo>
                    <a:pt x="14335" y="79213"/>
                    <a:pt x="13633" y="78260"/>
                    <a:pt x="13169" y="77224"/>
                  </a:cubicBezTo>
                  <a:cubicBezTo>
                    <a:pt x="13085" y="77105"/>
                    <a:pt x="13061" y="76962"/>
                    <a:pt x="13014" y="76831"/>
                  </a:cubicBezTo>
                  <a:cubicBezTo>
                    <a:pt x="12966" y="76700"/>
                    <a:pt x="12907" y="76569"/>
                    <a:pt x="12859" y="76426"/>
                  </a:cubicBezTo>
                  <a:cubicBezTo>
                    <a:pt x="12835" y="76296"/>
                    <a:pt x="12800" y="76153"/>
                    <a:pt x="12764" y="76022"/>
                  </a:cubicBezTo>
                  <a:lnTo>
                    <a:pt x="12704" y="75819"/>
                  </a:lnTo>
                  <a:cubicBezTo>
                    <a:pt x="12692" y="75748"/>
                    <a:pt x="12680" y="75676"/>
                    <a:pt x="12680" y="75605"/>
                  </a:cubicBezTo>
                  <a:cubicBezTo>
                    <a:pt x="12657" y="75462"/>
                    <a:pt x="12633" y="75319"/>
                    <a:pt x="12609" y="75176"/>
                  </a:cubicBezTo>
                  <a:cubicBezTo>
                    <a:pt x="12573" y="75045"/>
                    <a:pt x="12597" y="74891"/>
                    <a:pt x="12585" y="74748"/>
                  </a:cubicBezTo>
                  <a:lnTo>
                    <a:pt x="12549" y="74295"/>
                  </a:lnTo>
                  <a:cubicBezTo>
                    <a:pt x="12549" y="74033"/>
                    <a:pt x="12549" y="73700"/>
                    <a:pt x="12561" y="73617"/>
                  </a:cubicBezTo>
                  <a:cubicBezTo>
                    <a:pt x="12597" y="72462"/>
                    <a:pt x="12895" y="71343"/>
                    <a:pt x="13431" y="70342"/>
                  </a:cubicBezTo>
                  <a:cubicBezTo>
                    <a:pt x="13990" y="69354"/>
                    <a:pt x="14776" y="68473"/>
                    <a:pt x="15717" y="67830"/>
                  </a:cubicBezTo>
                  <a:cubicBezTo>
                    <a:pt x="16681" y="67199"/>
                    <a:pt x="17764" y="66806"/>
                    <a:pt x="18896" y="66663"/>
                  </a:cubicBezTo>
                  <a:cubicBezTo>
                    <a:pt x="19038" y="66640"/>
                    <a:pt x="19181" y="66651"/>
                    <a:pt x="19324" y="66640"/>
                  </a:cubicBezTo>
                  <a:lnTo>
                    <a:pt x="19538" y="66628"/>
                  </a:lnTo>
                  <a:lnTo>
                    <a:pt x="19646" y="66640"/>
                  </a:lnTo>
                  <a:lnTo>
                    <a:pt x="94572" y="66640"/>
                  </a:lnTo>
                  <a:lnTo>
                    <a:pt x="94679" y="66628"/>
                  </a:lnTo>
                  <a:lnTo>
                    <a:pt x="94822" y="66616"/>
                  </a:lnTo>
                  <a:lnTo>
                    <a:pt x="95119" y="66604"/>
                  </a:lnTo>
                  <a:lnTo>
                    <a:pt x="95703" y="66568"/>
                  </a:lnTo>
                  <a:cubicBezTo>
                    <a:pt x="96096" y="66544"/>
                    <a:pt x="96489" y="66544"/>
                    <a:pt x="96881" y="66485"/>
                  </a:cubicBezTo>
                  <a:lnTo>
                    <a:pt x="98048" y="66306"/>
                  </a:lnTo>
                  <a:lnTo>
                    <a:pt x="98632" y="66211"/>
                  </a:lnTo>
                  <a:lnTo>
                    <a:pt x="99203" y="66080"/>
                  </a:lnTo>
                  <a:lnTo>
                    <a:pt x="100346" y="65782"/>
                  </a:lnTo>
                  <a:cubicBezTo>
                    <a:pt x="100727" y="65675"/>
                    <a:pt x="101096" y="65520"/>
                    <a:pt x="101465" y="65389"/>
                  </a:cubicBezTo>
                  <a:cubicBezTo>
                    <a:pt x="101834" y="65247"/>
                    <a:pt x="102215" y="65127"/>
                    <a:pt x="102561" y="64961"/>
                  </a:cubicBezTo>
                  <a:cubicBezTo>
                    <a:pt x="103275" y="64616"/>
                    <a:pt x="104001" y="64306"/>
                    <a:pt x="104656" y="63877"/>
                  </a:cubicBezTo>
                  <a:cubicBezTo>
                    <a:pt x="107288" y="62318"/>
                    <a:pt x="109693" y="59960"/>
                    <a:pt x="111348" y="57365"/>
                  </a:cubicBezTo>
                  <a:cubicBezTo>
                    <a:pt x="111383" y="57317"/>
                    <a:pt x="111419" y="57257"/>
                    <a:pt x="111455" y="57198"/>
                  </a:cubicBezTo>
                  <a:cubicBezTo>
                    <a:pt x="111467" y="57174"/>
                    <a:pt x="111479" y="57150"/>
                    <a:pt x="111490" y="57138"/>
                  </a:cubicBezTo>
                  <a:lnTo>
                    <a:pt x="111490" y="57126"/>
                  </a:lnTo>
                  <a:cubicBezTo>
                    <a:pt x="113074" y="54519"/>
                    <a:pt x="114074" y="51531"/>
                    <a:pt x="114288" y="48483"/>
                  </a:cubicBezTo>
                  <a:cubicBezTo>
                    <a:pt x="114527" y="45363"/>
                    <a:pt x="114026" y="42172"/>
                    <a:pt x="112812" y="39255"/>
                  </a:cubicBezTo>
                  <a:cubicBezTo>
                    <a:pt x="111562" y="36362"/>
                    <a:pt x="109633" y="33778"/>
                    <a:pt x="107228" y="31766"/>
                  </a:cubicBezTo>
                  <a:cubicBezTo>
                    <a:pt x="104799" y="29766"/>
                    <a:pt x="101894" y="28349"/>
                    <a:pt x="98810" y="27682"/>
                  </a:cubicBezTo>
                  <a:cubicBezTo>
                    <a:pt x="98429" y="27587"/>
                    <a:pt x="98036" y="27540"/>
                    <a:pt x="97643" y="27480"/>
                  </a:cubicBezTo>
                  <a:cubicBezTo>
                    <a:pt x="97251" y="27420"/>
                    <a:pt x="96870" y="27349"/>
                    <a:pt x="96477" y="27325"/>
                  </a:cubicBezTo>
                  <a:lnTo>
                    <a:pt x="95298" y="27266"/>
                  </a:lnTo>
                  <a:lnTo>
                    <a:pt x="94715" y="27218"/>
                  </a:lnTo>
                  <a:lnTo>
                    <a:pt x="94298" y="27206"/>
                  </a:lnTo>
                  <a:lnTo>
                    <a:pt x="71783" y="27206"/>
                  </a:lnTo>
                  <a:cubicBezTo>
                    <a:pt x="71140" y="27206"/>
                    <a:pt x="70676" y="27182"/>
                    <a:pt x="70676" y="27182"/>
                  </a:cubicBezTo>
                  <a:cubicBezTo>
                    <a:pt x="70650" y="27185"/>
                    <a:pt x="70624" y="27186"/>
                    <a:pt x="70598" y="27186"/>
                  </a:cubicBezTo>
                  <a:cubicBezTo>
                    <a:pt x="70484" y="27186"/>
                    <a:pt x="70376" y="27166"/>
                    <a:pt x="70259" y="27147"/>
                  </a:cubicBezTo>
                  <a:cubicBezTo>
                    <a:pt x="70116" y="27123"/>
                    <a:pt x="69973" y="27111"/>
                    <a:pt x="69830" y="27087"/>
                  </a:cubicBezTo>
                  <a:lnTo>
                    <a:pt x="69426" y="26980"/>
                  </a:lnTo>
                  <a:cubicBezTo>
                    <a:pt x="69283" y="26944"/>
                    <a:pt x="69140" y="26932"/>
                    <a:pt x="69009" y="26861"/>
                  </a:cubicBezTo>
                  <a:cubicBezTo>
                    <a:pt x="68747" y="26754"/>
                    <a:pt x="68473" y="26694"/>
                    <a:pt x="68223" y="26551"/>
                  </a:cubicBezTo>
                  <a:lnTo>
                    <a:pt x="67842" y="26361"/>
                  </a:lnTo>
                  <a:cubicBezTo>
                    <a:pt x="67723" y="26289"/>
                    <a:pt x="67604" y="26206"/>
                    <a:pt x="67473" y="26135"/>
                  </a:cubicBezTo>
                  <a:lnTo>
                    <a:pt x="67294" y="26027"/>
                  </a:lnTo>
                  <a:cubicBezTo>
                    <a:pt x="67235" y="25992"/>
                    <a:pt x="67175" y="25944"/>
                    <a:pt x="67116" y="25896"/>
                  </a:cubicBezTo>
                  <a:cubicBezTo>
                    <a:pt x="67009" y="25813"/>
                    <a:pt x="66890" y="25730"/>
                    <a:pt x="66771" y="25646"/>
                  </a:cubicBezTo>
                  <a:cubicBezTo>
                    <a:pt x="66663" y="25563"/>
                    <a:pt x="66568" y="25444"/>
                    <a:pt x="66461" y="25361"/>
                  </a:cubicBezTo>
                  <a:cubicBezTo>
                    <a:pt x="66354" y="25254"/>
                    <a:pt x="66223" y="25182"/>
                    <a:pt x="66140" y="25063"/>
                  </a:cubicBezTo>
                  <a:cubicBezTo>
                    <a:pt x="65961" y="24837"/>
                    <a:pt x="65735" y="24658"/>
                    <a:pt x="65592" y="24408"/>
                  </a:cubicBezTo>
                  <a:cubicBezTo>
                    <a:pt x="64889" y="23503"/>
                    <a:pt x="64401" y="22444"/>
                    <a:pt x="64235" y="21313"/>
                  </a:cubicBezTo>
                  <a:cubicBezTo>
                    <a:pt x="64211" y="21170"/>
                    <a:pt x="64175" y="20110"/>
                    <a:pt x="64175" y="20074"/>
                  </a:cubicBezTo>
                  <a:lnTo>
                    <a:pt x="64175" y="19979"/>
                  </a:lnTo>
                  <a:lnTo>
                    <a:pt x="64175" y="19169"/>
                  </a:lnTo>
                  <a:lnTo>
                    <a:pt x="64175" y="15895"/>
                  </a:lnTo>
                  <a:lnTo>
                    <a:pt x="66890" y="15895"/>
                  </a:lnTo>
                  <a:lnTo>
                    <a:pt x="57841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endParaRPr sz="1500">
                <a:latin typeface="Arial Narrow" panose="020B0606020202030204" pitchFamily="34" charset="0"/>
              </a:endParaRPr>
            </a:p>
          </p:txBody>
        </p:sp>
        <p:sp>
          <p:nvSpPr>
            <p:cNvPr id="38" name="Google Shape;1051;p35">
              <a:extLst>
                <a:ext uri="{FF2B5EF4-FFF2-40B4-BE49-F238E27FC236}">
                  <a16:creationId xmlns:a16="http://schemas.microsoft.com/office/drawing/2014/main" id="{5C29505B-0D0B-4F9E-A52C-BBDA2EFA5EBF}"/>
                </a:ext>
              </a:extLst>
            </p:cNvPr>
            <p:cNvSpPr/>
            <p:nvPr/>
          </p:nvSpPr>
          <p:spPr>
            <a:xfrm>
              <a:off x="3124740" y="1467244"/>
              <a:ext cx="2847490" cy="3675956"/>
            </a:xfrm>
            <a:custGeom>
              <a:avLst/>
              <a:gdLst/>
              <a:ahLst/>
              <a:cxnLst/>
              <a:rect l="l" t="t" r="r" b="b"/>
              <a:pathLst>
                <a:path w="103002" h="132970" extrusionOk="0">
                  <a:moveTo>
                    <a:pt x="51507" y="1"/>
                  </a:moveTo>
                  <a:lnTo>
                    <a:pt x="51507" y="3727"/>
                  </a:lnTo>
                  <a:lnTo>
                    <a:pt x="52757" y="3727"/>
                  </a:lnTo>
                  <a:lnTo>
                    <a:pt x="52757" y="1"/>
                  </a:lnTo>
                  <a:close/>
                  <a:moveTo>
                    <a:pt x="51507" y="7442"/>
                  </a:moveTo>
                  <a:lnTo>
                    <a:pt x="51507" y="9180"/>
                  </a:lnTo>
                  <a:cubicBezTo>
                    <a:pt x="51507" y="9883"/>
                    <a:pt x="51566" y="10573"/>
                    <a:pt x="51662" y="11252"/>
                  </a:cubicBezTo>
                  <a:lnTo>
                    <a:pt x="52888" y="11073"/>
                  </a:lnTo>
                  <a:cubicBezTo>
                    <a:pt x="52793" y="10454"/>
                    <a:pt x="52757" y="9823"/>
                    <a:pt x="52757" y="9180"/>
                  </a:cubicBezTo>
                  <a:lnTo>
                    <a:pt x="52757" y="7442"/>
                  </a:lnTo>
                  <a:close/>
                  <a:moveTo>
                    <a:pt x="53888" y="14467"/>
                  </a:moveTo>
                  <a:lnTo>
                    <a:pt x="52757" y="14979"/>
                  </a:lnTo>
                  <a:cubicBezTo>
                    <a:pt x="53293" y="16157"/>
                    <a:pt x="53995" y="17265"/>
                    <a:pt x="54840" y="18265"/>
                  </a:cubicBezTo>
                  <a:lnTo>
                    <a:pt x="55781" y="17455"/>
                  </a:lnTo>
                  <a:cubicBezTo>
                    <a:pt x="55019" y="16550"/>
                    <a:pt x="54376" y="15550"/>
                    <a:pt x="53888" y="14467"/>
                  </a:cubicBezTo>
                  <a:close/>
                  <a:moveTo>
                    <a:pt x="58424" y="19812"/>
                  </a:moveTo>
                  <a:lnTo>
                    <a:pt x="57734" y="20848"/>
                  </a:lnTo>
                  <a:cubicBezTo>
                    <a:pt x="58817" y="21575"/>
                    <a:pt x="59984" y="22146"/>
                    <a:pt x="61222" y="22551"/>
                  </a:cubicBezTo>
                  <a:lnTo>
                    <a:pt x="61603" y="21360"/>
                  </a:lnTo>
                  <a:cubicBezTo>
                    <a:pt x="60484" y="21003"/>
                    <a:pt x="59412" y="20479"/>
                    <a:pt x="58424" y="19812"/>
                  </a:cubicBezTo>
                  <a:close/>
                  <a:moveTo>
                    <a:pt x="65092" y="21979"/>
                  </a:moveTo>
                  <a:lnTo>
                    <a:pt x="65056" y="23218"/>
                  </a:lnTo>
                  <a:cubicBezTo>
                    <a:pt x="65211" y="23218"/>
                    <a:pt x="65378" y="23230"/>
                    <a:pt x="65544" y="23230"/>
                  </a:cubicBezTo>
                  <a:lnTo>
                    <a:pt x="68795" y="23230"/>
                  </a:lnTo>
                  <a:lnTo>
                    <a:pt x="68795" y="21979"/>
                  </a:lnTo>
                  <a:close/>
                  <a:moveTo>
                    <a:pt x="72521" y="21979"/>
                  </a:moveTo>
                  <a:lnTo>
                    <a:pt x="72521" y="23230"/>
                  </a:lnTo>
                  <a:lnTo>
                    <a:pt x="76248" y="23230"/>
                  </a:lnTo>
                  <a:lnTo>
                    <a:pt x="76248" y="21979"/>
                  </a:lnTo>
                  <a:close/>
                  <a:moveTo>
                    <a:pt x="79975" y="21979"/>
                  </a:moveTo>
                  <a:lnTo>
                    <a:pt x="79975" y="23230"/>
                  </a:lnTo>
                  <a:lnTo>
                    <a:pt x="83689" y="23230"/>
                  </a:lnTo>
                  <a:lnTo>
                    <a:pt x="83689" y="21979"/>
                  </a:lnTo>
                  <a:close/>
                  <a:moveTo>
                    <a:pt x="87416" y="21979"/>
                  </a:moveTo>
                  <a:lnTo>
                    <a:pt x="87416" y="23230"/>
                  </a:lnTo>
                  <a:lnTo>
                    <a:pt x="88952" y="23230"/>
                  </a:lnTo>
                  <a:cubicBezTo>
                    <a:pt x="89654" y="23230"/>
                    <a:pt x="90357" y="23277"/>
                    <a:pt x="91035" y="23396"/>
                  </a:cubicBezTo>
                  <a:lnTo>
                    <a:pt x="91238" y="22170"/>
                  </a:lnTo>
                  <a:cubicBezTo>
                    <a:pt x="90488" y="22039"/>
                    <a:pt x="89726" y="21979"/>
                    <a:pt x="88952" y="21979"/>
                  </a:cubicBezTo>
                  <a:close/>
                  <a:moveTo>
                    <a:pt x="94941" y="23313"/>
                  </a:moveTo>
                  <a:lnTo>
                    <a:pt x="94417" y="24444"/>
                  </a:lnTo>
                  <a:cubicBezTo>
                    <a:pt x="95488" y="24944"/>
                    <a:pt x="96477" y="25599"/>
                    <a:pt x="97370" y="26385"/>
                  </a:cubicBezTo>
                  <a:lnTo>
                    <a:pt x="98191" y="25444"/>
                  </a:lnTo>
                  <a:cubicBezTo>
                    <a:pt x="97215" y="24587"/>
                    <a:pt x="96119" y="23873"/>
                    <a:pt x="94941" y="23313"/>
                  </a:cubicBezTo>
                  <a:close/>
                  <a:moveTo>
                    <a:pt x="100739" y="28373"/>
                  </a:moveTo>
                  <a:lnTo>
                    <a:pt x="99691" y="29052"/>
                  </a:lnTo>
                  <a:cubicBezTo>
                    <a:pt x="100346" y="30052"/>
                    <a:pt x="100846" y="31135"/>
                    <a:pt x="101192" y="32266"/>
                  </a:cubicBezTo>
                  <a:lnTo>
                    <a:pt x="102382" y="31897"/>
                  </a:lnTo>
                  <a:cubicBezTo>
                    <a:pt x="102001" y="30659"/>
                    <a:pt x="101442" y="29468"/>
                    <a:pt x="100739" y="28373"/>
                  </a:cubicBezTo>
                  <a:close/>
                  <a:moveTo>
                    <a:pt x="102989" y="35731"/>
                  </a:moveTo>
                  <a:lnTo>
                    <a:pt x="101751" y="35755"/>
                  </a:lnTo>
                  <a:cubicBezTo>
                    <a:pt x="101751" y="35850"/>
                    <a:pt x="101751" y="35934"/>
                    <a:pt x="101751" y="36017"/>
                  </a:cubicBezTo>
                  <a:cubicBezTo>
                    <a:pt x="101751" y="37124"/>
                    <a:pt x="101608" y="38220"/>
                    <a:pt x="101334" y="39267"/>
                  </a:cubicBezTo>
                  <a:lnTo>
                    <a:pt x="102537" y="39589"/>
                  </a:lnTo>
                  <a:cubicBezTo>
                    <a:pt x="102846" y="38434"/>
                    <a:pt x="103001" y="37231"/>
                    <a:pt x="103001" y="36017"/>
                  </a:cubicBezTo>
                  <a:cubicBezTo>
                    <a:pt x="103001" y="35922"/>
                    <a:pt x="102989" y="35826"/>
                    <a:pt x="102989" y="35731"/>
                  </a:cubicBezTo>
                  <a:close/>
                  <a:moveTo>
                    <a:pt x="99977" y="42541"/>
                  </a:moveTo>
                  <a:cubicBezTo>
                    <a:pt x="99370" y="43553"/>
                    <a:pt x="98620" y="44482"/>
                    <a:pt x="97763" y="45304"/>
                  </a:cubicBezTo>
                  <a:lnTo>
                    <a:pt x="98620" y="46209"/>
                  </a:lnTo>
                  <a:cubicBezTo>
                    <a:pt x="99560" y="45316"/>
                    <a:pt x="100382" y="44292"/>
                    <a:pt x="101037" y="43172"/>
                  </a:cubicBezTo>
                  <a:lnTo>
                    <a:pt x="99977" y="42541"/>
                  </a:lnTo>
                  <a:close/>
                  <a:moveTo>
                    <a:pt x="94881" y="47363"/>
                  </a:moveTo>
                  <a:cubicBezTo>
                    <a:pt x="93833" y="47911"/>
                    <a:pt x="92714" y="48316"/>
                    <a:pt x="91547" y="48554"/>
                  </a:cubicBezTo>
                  <a:lnTo>
                    <a:pt x="91797" y="49769"/>
                  </a:lnTo>
                  <a:cubicBezTo>
                    <a:pt x="93071" y="49507"/>
                    <a:pt x="94310" y="49066"/>
                    <a:pt x="95465" y="48471"/>
                  </a:cubicBezTo>
                  <a:lnTo>
                    <a:pt x="94881" y="47363"/>
                  </a:lnTo>
                  <a:close/>
                  <a:moveTo>
                    <a:pt x="17205" y="48816"/>
                  </a:moveTo>
                  <a:lnTo>
                    <a:pt x="17205" y="50054"/>
                  </a:lnTo>
                  <a:lnTo>
                    <a:pt x="20931" y="50054"/>
                  </a:lnTo>
                  <a:lnTo>
                    <a:pt x="20931" y="48816"/>
                  </a:lnTo>
                  <a:close/>
                  <a:moveTo>
                    <a:pt x="24658" y="48816"/>
                  </a:moveTo>
                  <a:lnTo>
                    <a:pt x="24658" y="50054"/>
                  </a:lnTo>
                  <a:lnTo>
                    <a:pt x="28373" y="50054"/>
                  </a:lnTo>
                  <a:lnTo>
                    <a:pt x="28373" y="48816"/>
                  </a:lnTo>
                  <a:close/>
                  <a:moveTo>
                    <a:pt x="32100" y="48816"/>
                  </a:moveTo>
                  <a:lnTo>
                    <a:pt x="32100" y="50054"/>
                  </a:lnTo>
                  <a:lnTo>
                    <a:pt x="35826" y="50054"/>
                  </a:lnTo>
                  <a:lnTo>
                    <a:pt x="35826" y="48816"/>
                  </a:lnTo>
                  <a:close/>
                  <a:moveTo>
                    <a:pt x="39553" y="48816"/>
                  </a:moveTo>
                  <a:lnTo>
                    <a:pt x="39553" y="50054"/>
                  </a:lnTo>
                  <a:lnTo>
                    <a:pt x="43280" y="50054"/>
                  </a:lnTo>
                  <a:lnTo>
                    <a:pt x="43280" y="48816"/>
                  </a:lnTo>
                  <a:close/>
                  <a:moveTo>
                    <a:pt x="47006" y="48816"/>
                  </a:moveTo>
                  <a:lnTo>
                    <a:pt x="47006" y="50054"/>
                  </a:lnTo>
                  <a:lnTo>
                    <a:pt x="50721" y="50054"/>
                  </a:lnTo>
                  <a:lnTo>
                    <a:pt x="50721" y="48816"/>
                  </a:lnTo>
                  <a:close/>
                  <a:moveTo>
                    <a:pt x="54448" y="48816"/>
                  </a:moveTo>
                  <a:lnTo>
                    <a:pt x="54448" y="50054"/>
                  </a:lnTo>
                  <a:lnTo>
                    <a:pt x="58174" y="50054"/>
                  </a:lnTo>
                  <a:lnTo>
                    <a:pt x="58174" y="48816"/>
                  </a:lnTo>
                  <a:close/>
                  <a:moveTo>
                    <a:pt x="61901" y="48816"/>
                  </a:moveTo>
                  <a:lnTo>
                    <a:pt x="61901" y="50054"/>
                  </a:lnTo>
                  <a:lnTo>
                    <a:pt x="65628" y="50054"/>
                  </a:lnTo>
                  <a:lnTo>
                    <a:pt x="65628" y="48816"/>
                  </a:lnTo>
                  <a:close/>
                  <a:moveTo>
                    <a:pt x="69342" y="48816"/>
                  </a:moveTo>
                  <a:lnTo>
                    <a:pt x="69342" y="50054"/>
                  </a:lnTo>
                  <a:lnTo>
                    <a:pt x="73069" y="50054"/>
                  </a:lnTo>
                  <a:lnTo>
                    <a:pt x="73069" y="48816"/>
                  </a:lnTo>
                  <a:close/>
                  <a:moveTo>
                    <a:pt x="76796" y="48816"/>
                  </a:moveTo>
                  <a:lnTo>
                    <a:pt x="76796" y="50054"/>
                  </a:lnTo>
                  <a:lnTo>
                    <a:pt x="80522" y="50054"/>
                  </a:lnTo>
                  <a:lnTo>
                    <a:pt x="80522" y="48816"/>
                  </a:lnTo>
                  <a:close/>
                  <a:moveTo>
                    <a:pt x="84249" y="48816"/>
                  </a:moveTo>
                  <a:lnTo>
                    <a:pt x="84249" y="50054"/>
                  </a:lnTo>
                  <a:lnTo>
                    <a:pt x="87976" y="50054"/>
                  </a:lnTo>
                  <a:lnTo>
                    <a:pt x="87976" y="48816"/>
                  </a:lnTo>
                  <a:close/>
                  <a:moveTo>
                    <a:pt x="13454" y="48828"/>
                  </a:moveTo>
                  <a:cubicBezTo>
                    <a:pt x="12157" y="48876"/>
                    <a:pt x="10871" y="49102"/>
                    <a:pt x="9632" y="49507"/>
                  </a:cubicBezTo>
                  <a:lnTo>
                    <a:pt x="10013" y="50685"/>
                  </a:lnTo>
                  <a:cubicBezTo>
                    <a:pt x="11145" y="50316"/>
                    <a:pt x="12311" y="50114"/>
                    <a:pt x="13502" y="50066"/>
                  </a:cubicBezTo>
                  <a:lnTo>
                    <a:pt x="13454" y="48828"/>
                  </a:lnTo>
                  <a:close/>
                  <a:moveTo>
                    <a:pt x="6144" y="51209"/>
                  </a:moveTo>
                  <a:cubicBezTo>
                    <a:pt x="5072" y="51935"/>
                    <a:pt x="4096" y="52805"/>
                    <a:pt x="3251" y="53805"/>
                  </a:cubicBezTo>
                  <a:lnTo>
                    <a:pt x="4203" y="54602"/>
                  </a:lnTo>
                  <a:cubicBezTo>
                    <a:pt x="4965" y="53698"/>
                    <a:pt x="5858" y="52900"/>
                    <a:pt x="6834" y="52233"/>
                  </a:cubicBezTo>
                  <a:lnTo>
                    <a:pt x="6144" y="51209"/>
                  </a:lnTo>
                  <a:close/>
                  <a:moveTo>
                    <a:pt x="1179" y="57091"/>
                  </a:moveTo>
                  <a:cubicBezTo>
                    <a:pt x="643" y="58270"/>
                    <a:pt x="286" y="59532"/>
                    <a:pt x="96" y="60818"/>
                  </a:cubicBezTo>
                  <a:lnTo>
                    <a:pt x="1322" y="60996"/>
                  </a:lnTo>
                  <a:cubicBezTo>
                    <a:pt x="1489" y="59817"/>
                    <a:pt x="1822" y="58674"/>
                    <a:pt x="2310" y="57603"/>
                  </a:cubicBezTo>
                  <a:lnTo>
                    <a:pt x="1179" y="57091"/>
                  </a:lnTo>
                  <a:close/>
                  <a:moveTo>
                    <a:pt x="1239" y="64568"/>
                  </a:moveTo>
                  <a:lnTo>
                    <a:pt x="0" y="64675"/>
                  </a:lnTo>
                  <a:cubicBezTo>
                    <a:pt x="107" y="65973"/>
                    <a:pt x="405" y="67247"/>
                    <a:pt x="869" y="68461"/>
                  </a:cubicBezTo>
                  <a:lnTo>
                    <a:pt x="2024" y="68021"/>
                  </a:lnTo>
                  <a:cubicBezTo>
                    <a:pt x="1608" y="66914"/>
                    <a:pt x="1346" y="65747"/>
                    <a:pt x="1239" y="64568"/>
                  </a:cubicBezTo>
                  <a:close/>
                  <a:moveTo>
                    <a:pt x="3739" y="71116"/>
                  </a:moveTo>
                  <a:lnTo>
                    <a:pt x="2751" y="71855"/>
                  </a:lnTo>
                  <a:cubicBezTo>
                    <a:pt x="3525" y="72902"/>
                    <a:pt x="4453" y="73831"/>
                    <a:pt x="5477" y="74617"/>
                  </a:cubicBezTo>
                  <a:lnTo>
                    <a:pt x="6239" y="73629"/>
                  </a:lnTo>
                  <a:cubicBezTo>
                    <a:pt x="5287" y="72902"/>
                    <a:pt x="4453" y="72057"/>
                    <a:pt x="3739" y="71116"/>
                  </a:cubicBezTo>
                  <a:close/>
                  <a:moveTo>
                    <a:pt x="9323" y="75367"/>
                  </a:moveTo>
                  <a:lnTo>
                    <a:pt x="8870" y="76522"/>
                  </a:lnTo>
                  <a:cubicBezTo>
                    <a:pt x="10073" y="76998"/>
                    <a:pt x="11347" y="77296"/>
                    <a:pt x="12645" y="77415"/>
                  </a:cubicBezTo>
                  <a:lnTo>
                    <a:pt x="12764" y="76177"/>
                  </a:lnTo>
                  <a:cubicBezTo>
                    <a:pt x="11585" y="76069"/>
                    <a:pt x="10418" y="75796"/>
                    <a:pt x="9323" y="75367"/>
                  </a:cubicBezTo>
                  <a:close/>
                  <a:moveTo>
                    <a:pt x="16431" y="76236"/>
                  </a:moveTo>
                  <a:lnTo>
                    <a:pt x="16431" y="77486"/>
                  </a:lnTo>
                  <a:lnTo>
                    <a:pt x="20158" y="77486"/>
                  </a:lnTo>
                  <a:lnTo>
                    <a:pt x="20158" y="76236"/>
                  </a:lnTo>
                  <a:close/>
                  <a:moveTo>
                    <a:pt x="23872" y="76236"/>
                  </a:moveTo>
                  <a:lnTo>
                    <a:pt x="23872" y="77486"/>
                  </a:lnTo>
                  <a:lnTo>
                    <a:pt x="27599" y="77486"/>
                  </a:lnTo>
                  <a:lnTo>
                    <a:pt x="27599" y="76236"/>
                  </a:lnTo>
                  <a:close/>
                  <a:moveTo>
                    <a:pt x="31326" y="76236"/>
                  </a:moveTo>
                  <a:lnTo>
                    <a:pt x="31326" y="77486"/>
                  </a:lnTo>
                  <a:lnTo>
                    <a:pt x="35052" y="77486"/>
                  </a:lnTo>
                  <a:lnTo>
                    <a:pt x="35052" y="76236"/>
                  </a:lnTo>
                  <a:close/>
                  <a:moveTo>
                    <a:pt x="38779" y="76236"/>
                  </a:moveTo>
                  <a:lnTo>
                    <a:pt x="38779" y="77486"/>
                  </a:lnTo>
                  <a:lnTo>
                    <a:pt x="42494" y="77486"/>
                  </a:lnTo>
                  <a:lnTo>
                    <a:pt x="42494" y="76236"/>
                  </a:lnTo>
                  <a:close/>
                  <a:moveTo>
                    <a:pt x="46220" y="76236"/>
                  </a:moveTo>
                  <a:lnTo>
                    <a:pt x="46220" y="77486"/>
                  </a:lnTo>
                  <a:lnTo>
                    <a:pt x="49947" y="77486"/>
                  </a:lnTo>
                  <a:lnTo>
                    <a:pt x="49947" y="76236"/>
                  </a:lnTo>
                  <a:close/>
                  <a:moveTo>
                    <a:pt x="53674" y="76236"/>
                  </a:moveTo>
                  <a:lnTo>
                    <a:pt x="53674" y="77486"/>
                  </a:lnTo>
                  <a:lnTo>
                    <a:pt x="57400" y="77486"/>
                  </a:lnTo>
                  <a:lnTo>
                    <a:pt x="57400" y="76236"/>
                  </a:lnTo>
                  <a:close/>
                  <a:moveTo>
                    <a:pt x="61127" y="76236"/>
                  </a:moveTo>
                  <a:lnTo>
                    <a:pt x="61127" y="77486"/>
                  </a:lnTo>
                  <a:lnTo>
                    <a:pt x="64842" y="77486"/>
                  </a:lnTo>
                  <a:lnTo>
                    <a:pt x="64842" y="76236"/>
                  </a:lnTo>
                  <a:close/>
                  <a:moveTo>
                    <a:pt x="68568" y="76236"/>
                  </a:moveTo>
                  <a:lnTo>
                    <a:pt x="68568" y="77486"/>
                  </a:lnTo>
                  <a:lnTo>
                    <a:pt x="72295" y="77486"/>
                  </a:lnTo>
                  <a:lnTo>
                    <a:pt x="72295" y="76236"/>
                  </a:lnTo>
                  <a:close/>
                  <a:moveTo>
                    <a:pt x="76022" y="76236"/>
                  </a:moveTo>
                  <a:lnTo>
                    <a:pt x="76022" y="77486"/>
                  </a:lnTo>
                  <a:lnTo>
                    <a:pt x="79748" y="77486"/>
                  </a:lnTo>
                  <a:lnTo>
                    <a:pt x="79748" y="76236"/>
                  </a:lnTo>
                  <a:close/>
                  <a:moveTo>
                    <a:pt x="83475" y="76236"/>
                  </a:moveTo>
                  <a:lnTo>
                    <a:pt x="83475" y="77486"/>
                  </a:lnTo>
                  <a:lnTo>
                    <a:pt x="87190" y="77486"/>
                  </a:lnTo>
                  <a:lnTo>
                    <a:pt x="87190" y="76236"/>
                  </a:lnTo>
                  <a:close/>
                  <a:moveTo>
                    <a:pt x="91000" y="76391"/>
                  </a:moveTo>
                  <a:lnTo>
                    <a:pt x="90821" y="77617"/>
                  </a:lnTo>
                  <a:cubicBezTo>
                    <a:pt x="92000" y="77784"/>
                    <a:pt x="93143" y="78117"/>
                    <a:pt x="94214" y="78605"/>
                  </a:cubicBezTo>
                  <a:lnTo>
                    <a:pt x="94726" y="77474"/>
                  </a:lnTo>
                  <a:cubicBezTo>
                    <a:pt x="93548" y="76939"/>
                    <a:pt x="92286" y="76569"/>
                    <a:pt x="91000" y="76391"/>
                  </a:cubicBezTo>
                  <a:close/>
                  <a:moveTo>
                    <a:pt x="98013" y="79546"/>
                  </a:moveTo>
                  <a:lnTo>
                    <a:pt x="97215" y="80499"/>
                  </a:lnTo>
                  <a:cubicBezTo>
                    <a:pt x="98120" y="81261"/>
                    <a:pt x="98917" y="82153"/>
                    <a:pt x="99572" y="83130"/>
                  </a:cubicBezTo>
                  <a:lnTo>
                    <a:pt x="100608" y="82439"/>
                  </a:lnTo>
                  <a:cubicBezTo>
                    <a:pt x="99882" y="81356"/>
                    <a:pt x="99001" y="80391"/>
                    <a:pt x="98013" y="79546"/>
                  </a:cubicBezTo>
                  <a:close/>
                  <a:moveTo>
                    <a:pt x="102311" y="85928"/>
                  </a:moveTo>
                  <a:lnTo>
                    <a:pt x="101132" y="86309"/>
                  </a:lnTo>
                  <a:cubicBezTo>
                    <a:pt x="101489" y="87440"/>
                    <a:pt x="101703" y="88607"/>
                    <a:pt x="101751" y="89797"/>
                  </a:cubicBezTo>
                  <a:lnTo>
                    <a:pt x="102989" y="89750"/>
                  </a:lnTo>
                  <a:cubicBezTo>
                    <a:pt x="102942" y="88452"/>
                    <a:pt x="102716" y="87166"/>
                    <a:pt x="102311" y="85928"/>
                  </a:cubicBezTo>
                  <a:close/>
                  <a:moveTo>
                    <a:pt x="101430" y="93333"/>
                  </a:moveTo>
                  <a:cubicBezTo>
                    <a:pt x="101156" y="94488"/>
                    <a:pt x="100727" y="95596"/>
                    <a:pt x="100156" y="96631"/>
                  </a:cubicBezTo>
                  <a:lnTo>
                    <a:pt x="101239" y="97239"/>
                  </a:lnTo>
                  <a:cubicBezTo>
                    <a:pt x="101870" y="96096"/>
                    <a:pt x="102346" y="94881"/>
                    <a:pt x="102632" y="93619"/>
                  </a:cubicBezTo>
                  <a:lnTo>
                    <a:pt x="101430" y="93333"/>
                  </a:lnTo>
                  <a:close/>
                  <a:moveTo>
                    <a:pt x="98024" y="99465"/>
                  </a:moveTo>
                  <a:cubicBezTo>
                    <a:pt x="97191" y="100310"/>
                    <a:pt x="96239" y="101025"/>
                    <a:pt x="95215" y="101608"/>
                  </a:cubicBezTo>
                  <a:lnTo>
                    <a:pt x="95822" y="102692"/>
                  </a:lnTo>
                  <a:cubicBezTo>
                    <a:pt x="96953" y="102061"/>
                    <a:pt x="97989" y="101263"/>
                    <a:pt x="98906" y="100346"/>
                  </a:cubicBezTo>
                  <a:lnTo>
                    <a:pt x="98024" y="99465"/>
                  </a:lnTo>
                  <a:close/>
                  <a:moveTo>
                    <a:pt x="66009" y="103239"/>
                  </a:moveTo>
                  <a:lnTo>
                    <a:pt x="66009" y="104478"/>
                  </a:lnTo>
                  <a:lnTo>
                    <a:pt x="69735" y="104478"/>
                  </a:lnTo>
                  <a:lnTo>
                    <a:pt x="69735" y="103239"/>
                  </a:lnTo>
                  <a:close/>
                  <a:moveTo>
                    <a:pt x="73462" y="103239"/>
                  </a:moveTo>
                  <a:lnTo>
                    <a:pt x="73462" y="104478"/>
                  </a:lnTo>
                  <a:lnTo>
                    <a:pt x="77189" y="104478"/>
                  </a:lnTo>
                  <a:lnTo>
                    <a:pt x="77189" y="103239"/>
                  </a:lnTo>
                  <a:close/>
                  <a:moveTo>
                    <a:pt x="80915" y="103239"/>
                  </a:moveTo>
                  <a:lnTo>
                    <a:pt x="80915" y="104478"/>
                  </a:lnTo>
                  <a:lnTo>
                    <a:pt x="84630" y="104478"/>
                  </a:lnTo>
                  <a:lnTo>
                    <a:pt x="84630" y="103239"/>
                  </a:lnTo>
                  <a:close/>
                  <a:moveTo>
                    <a:pt x="91917" y="102894"/>
                  </a:moveTo>
                  <a:cubicBezTo>
                    <a:pt x="90952" y="103120"/>
                    <a:pt x="89952" y="103239"/>
                    <a:pt x="88952" y="103239"/>
                  </a:cubicBezTo>
                  <a:lnTo>
                    <a:pt x="88357" y="103239"/>
                  </a:lnTo>
                  <a:lnTo>
                    <a:pt x="88357" y="104478"/>
                  </a:lnTo>
                  <a:lnTo>
                    <a:pt x="88952" y="104478"/>
                  </a:lnTo>
                  <a:cubicBezTo>
                    <a:pt x="90047" y="104478"/>
                    <a:pt x="91143" y="104359"/>
                    <a:pt x="92202" y="104109"/>
                  </a:cubicBezTo>
                  <a:lnTo>
                    <a:pt x="91917" y="102894"/>
                  </a:lnTo>
                  <a:close/>
                  <a:moveTo>
                    <a:pt x="62175" y="103644"/>
                  </a:moveTo>
                  <a:cubicBezTo>
                    <a:pt x="60913" y="103954"/>
                    <a:pt x="59698" y="104442"/>
                    <a:pt x="58567" y="105097"/>
                  </a:cubicBezTo>
                  <a:lnTo>
                    <a:pt x="59186" y="106168"/>
                  </a:lnTo>
                  <a:cubicBezTo>
                    <a:pt x="60210" y="105585"/>
                    <a:pt x="61317" y="105132"/>
                    <a:pt x="62472" y="104847"/>
                  </a:cubicBezTo>
                  <a:lnTo>
                    <a:pt x="62175" y="103644"/>
                  </a:lnTo>
                  <a:close/>
                  <a:moveTo>
                    <a:pt x="55495" y="107478"/>
                  </a:moveTo>
                  <a:cubicBezTo>
                    <a:pt x="54590" y="108407"/>
                    <a:pt x="53817" y="109454"/>
                    <a:pt x="53197" y="110597"/>
                  </a:cubicBezTo>
                  <a:lnTo>
                    <a:pt x="54293" y="111193"/>
                  </a:lnTo>
                  <a:cubicBezTo>
                    <a:pt x="54852" y="110145"/>
                    <a:pt x="55555" y="109193"/>
                    <a:pt x="56388" y="108335"/>
                  </a:cubicBezTo>
                  <a:lnTo>
                    <a:pt x="55495" y="107478"/>
                  </a:lnTo>
                  <a:close/>
                  <a:moveTo>
                    <a:pt x="51840" y="114241"/>
                  </a:moveTo>
                  <a:cubicBezTo>
                    <a:pt x="51626" y="115229"/>
                    <a:pt x="51507" y="116253"/>
                    <a:pt x="51507" y="117277"/>
                  </a:cubicBezTo>
                  <a:lnTo>
                    <a:pt x="51507" y="118075"/>
                  </a:lnTo>
                  <a:lnTo>
                    <a:pt x="52745" y="118075"/>
                  </a:lnTo>
                  <a:lnTo>
                    <a:pt x="52745" y="117277"/>
                  </a:lnTo>
                  <a:cubicBezTo>
                    <a:pt x="52745" y="116348"/>
                    <a:pt x="52852" y="115408"/>
                    <a:pt x="53055" y="114503"/>
                  </a:cubicBezTo>
                  <a:lnTo>
                    <a:pt x="51840" y="114241"/>
                  </a:lnTo>
                  <a:close/>
                  <a:moveTo>
                    <a:pt x="51507" y="121801"/>
                  </a:moveTo>
                  <a:lnTo>
                    <a:pt x="51507" y="125528"/>
                  </a:lnTo>
                  <a:lnTo>
                    <a:pt x="52757" y="125528"/>
                  </a:lnTo>
                  <a:lnTo>
                    <a:pt x="52757" y="121801"/>
                  </a:lnTo>
                  <a:close/>
                  <a:moveTo>
                    <a:pt x="51507" y="129243"/>
                  </a:moveTo>
                  <a:lnTo>
                    <a:pt x="51507" y="132969"/>
                  </a:lnTo>
                  <a:lnTo>
                    <a:pt x="52757" y="132969"/>
                  </a:lnTo>
                  <a:lnTo>
                    <a:pt x="52757" y="129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endParaRPr sz="1500">
                <a:latin typeface="Arial Narrow" panose="020B0606020202030204" pitchFamily="34" charset="0"/>
              </a:endParaRPr>
            </a:p>
          </p:txBody>
        </p:sp>
      </p:grpSp>
      <p:grpSp>
        <p:nvGrpSpPr>
          <p:cNvPr id="39" name="Google Shape;1052;p35">
            <a:extLst>
              <a:ext uri="{FF2B5EF4-FFF2-40B4-BE49-F238E27FC236}">
                <a16:creationId xmlns:a16="http://schemas.microsoft.com/office/drawing/2014/main" id="{E1EFF9FC-A955-44D2-9324-0615B519615D}"/>
              </a:ext>
            </a:extLst>
          </p:cNvPr>
          <p:cNvGrpSpPr/>
          <p:nvPr/>
        </p:nvGrpSpPr>
        <p:grpSpPr>
          <a:xfrm>
            <a:off x="847032" y="2560137"/>
            <a:ext cx="2101258" cy="807214"/>
            <a:chOff x="710275" y="2900830"/>
            <a:chExt cx="2522400" cy="968999"/>
          </a:xfrm>
        </p:grpSpPr>
        <p:sp>
          <p:nvSpPr>
            <p:cNvPr id="40" name="Google Shape;1053;p35">
              <a:extLst>
                <a:ext uri="{FF2B5EF4-FFF2-40B4-BE49-F238E27FC236}">
                  <a16:creationId xmlns:a16="http://schemas.microsoft.com/office/drawing/2014/main" id="{2896C1C7-001C-4CFB-A881-68AC34D76D3F}"/>
                </a:ext>
              </a:extLst>
            </p:cNvPr>
            <p:cNvSpPr txBox="1"/>
            <p:nvPr/>
          </p:nvSpPr>
          <p:spPr>
            <a:xfrm>
              <a:off x="710275" y="3334929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0" tIns="76160" rIns="76160" bIns="76160" anchor="t" anchorCtr="0">
              <a:noAutofit/>
            </a:bodyPr>
            <a:lstStyle/>
            <a:p>
              <a:endParaRPr sz="1000" dirty="0">
                <a:solidFill>
                  <a:srgbClr val="434343"/>
                </a:solidFill>
                <a:latin typeface="Arial Narrow" panose="020B0606020202030204" pitchFamily="34" charset="0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41" name="Google Shape;1054;p35">
              <a:extLst>
                <a:ext uri="{FF2B5EF4-FFF2-40B4-BE49-F238E27FC236}">
                  <a16:creationId xmlns:a16="http://schemas.microsoft.com/office/drawing/2014/main" id="{A7DD7EA6-2D1A-4169-9CE1-DFCB874146DB}"/>
                </a:ext>
              </a:extLst>
            </p:cNvPr>
            <p:cNvGrpSpPr/>
            <p:nvPr/>
          </p:nvGrpSpPr>
          <p:grpSpPr>
            <a:xfrm rot="10800000">
              <a:off x="2665675" y="2900830"/>
              <a:ext cx="567000" cy="567000"/>
              <a:chOff x="6604775" y="1679913"/>
              <a:chExt cx="567000" cy="567000"/>
            </a:xfrm>
          </p:grpSpPr>
          <p:sp>
            <p:nvSpPr>
              <p:cNvPr id="43" name="Google Shape;1055;p35">
                <a:extLst>
                  <a:ext uri="{FF2B5EF4-FFF2-40B4-BE49-F238E27FC236}">
                    <a16:creationId xmlns:a16="http://schemas.microsoft.com/office/drawing/2014/main" id="{476CC9C5-1858-4491-8106-94C839C0C30F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latin typeface="Arial Narrow" panose="020B0606020202030204" pitchFamily="34" charset="0"/>
                </a:endParaRPr>
              </a:p>
            </p:txBody>
          </p:sp>
          <p:sp>
            <p:nvSpPr>
              <p:cNvPr id="46" name="Google Shape;1056;p35">
                <a:extLst>
                  <a:ext uri="{FF2B5EF4-FFF2-40B4-BE49-F238E27FC236}">
                    <a16:creationId xmlns:a16="http://schemas.microsoft.com/office/drawing/2014/main" id="{B983D345-85AC-4D63-8E18-BFD6D51D942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42" name="Google Shape;1057;p35">
              <a:extLst>
                <a:ext uri="{FF2B5EF4-FFF2-40B4-BE49-F238E27FC236}">
                  <a16:creationId xmlns:a16="http://schemas.microsoft.com/office/drawing/2014/main" id="{498F0974-85EB-4F23-A536-AE92BE825A8C}"/>
                </a:ext>
              </a:extLst>
            </p:cNvPr>
            <p:cNvSpPr/>
            <p:nvPr/>
          </p:nvSpPr>
          <p:spPr>
            <a:xfrm>
              <a:off x="710275" y="3033719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pPr algn="ctr"/>
              <a:r>
                <a:rPr lang="en" sz="1524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Qila oldim!</a:t>
              </a:r>
              <a:endParaRPr sz="1524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47" name="Google Shape;1058;p35">
            <a:extLst>
              <a:ext uri="{FF2B5EF4-FFF2-40B4-BE49-F238E27FC236}">
                <a16:creationId xmlns:a16="http://schemas.microsoft.com/office/drawing/2014/main" id="{F8A5F2AA-9AAA-47A9-814A-4CE5E133B831}"/>
              </a:ext>
            </a:extLst>
          </p:cNvPr>
          <p:cNvGrpSpPr/>
          <p:nvPr/>
        </p:nvGrpSpPr>
        <p:grpSpPr>
          <a:xfrm>
            <a:off x="5179753" y="2024349"/>
            <a:ext cx="2101258" cy="472334"/>
            <a:chOff x="5911375" y="2257658"/>
            <a:chExt cx="2522400" cy="567001"/>
          </a:xfrm>
        </p:grpSpPr>
        <p:grpSp>
          <p:nvGrpSpPr>
            <p:cNvPr id="49" name="Google Shape;1060;p35">
              <a:extLst>
                <a:ext uri="{FF2B5EF4-FFF2-40B4-BE49-F238E27FC236}">
                  <a16:creationId xmlns:a16="http://schemas.microsoft.com/office/drawing/2014/main" id="{6E7BB616-E03D-48C0-9F91-9A4E338CB56F}"/>
                </a:ext>
              </a:extLst>
            </p:cNvPr>
            <p:cNvGrpSpPr/>
            <p:nvPr/>
          </p:nvGrpSpPr>
          <p:grpSpPr>
            <a:xfrm>
              <a:off x="5911375" y="2257659"/>
              <a:ext cx="567000" cy="567000"/>
              <a:chOff x="6604775" y="1679913"/>
              <a:chExt cx="567000" cy="567000"/>
            </a:xfrm>
          </p:grpSpPr>
          <p:sp>
            <p:nvSpPr>
              <p:cNvPr id="51" name="Google Shape;1061;p35">
                <a:extLst>
                  <a:ext uri="{FF2B5EF4-FFF2-40B4-BE49-F238E27FC236}">
                    <a16:creationId xmlns:a16="http://schemas.microsoft.com/office/drawing/2014/main" id="{CE90A1F7-BA84-49E7-A5D8-90285D60CFA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latin typeface="Arial Narrow" panose="020B0606020202030204" pitchFamily="34" charset="0"/>
                </a:endParaRPr>
              </a:p>
            </p:txBody>
          </p:sp>
          <p:sp>
            <p:nvSpPr>
              <p:cNvPr id="52" name="Google Shape;1062;p35">
                <a:extLst>
                  <a:ext uri="{FF2B5EF4-FFF2-40B4-BE49-F238E27FC236}">
                    <a16:creationId xmlns:a16="http://schemas.microsoft.com/office/drawing/2014/main" id="{F8AB60E8-42FD-4252-A82C-53CD5214B9C6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50" name="Google Shape;1063;p35">
              <a:extLst>
                <a:ext uri="{FF2B5EF4-FFF2-40B4-BE49-F238E27FC236}">
                  <a16:creationId xmlns:a16="http://schemas.microsoft.com/office/drawing/2014/main" id="{0D4398CC-A1E3-4C12-8DAB-3FD2615ED982}"/>
                </a:ext>
              </a:extLst>
            </p:cNvPr>
            <p:cNvSpPr/>
            <p:nvPr/>
          </p:nvSpPr>
          <p:spPr>
            <a:xfrm>
              <a:off x="6662794" y="2257658"/>
              <a:ext cx="1770981" cy="434102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pPr algn="r"/>
              <a:r>
                <a:rPr lang="en" sz="1524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Menga yoqdi…</a:t>
              </a:r>
              <a:endParaRPr sz="1524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53" name="Google Shape;1064;p35">
            <a:extLst>
              <a:ext uri="{FF2B5EF4-FFF2-40B4-BE49-F238E27FC236}">
                <a16:creationId xmlns:a16="http://schemas.microsoft.com/office/drawing/2014/main" id="{CC2D2F35-F7C9-45E6-93D3-925EF2178603}"/>
              </a:ext>
            </a:extLst>
          </p:cNvPr>
          <p:cNvGrpSpPr/>
          <p:nvPr/>
        </p:nvGrpSpPr>
        <p:grpSpPr>
          <a:xfrm>
            <a:off x="5179753" y="3095912"/>
            <a:ext cx="2101217" cy="472334"/>
            <a:chOff x="5911375" y="3543987"/>
            <a:chExt cx="2522350" cy="567001"/>
          </a:xfrm>
        </p:grpSpPr>
        <p:grpSp>
          <p:nvGrpSpPr>
            <p:cNvPr id="55" name="Google Shape;1066;p35">
              <a:extLst>
                <a:ext uri="{FF2B5EF4-FFF2-40B4-BE49-F238E27FC236}">
                  <a16:creationId xmlns:a16="http://schemas.microsoft.com/office/drawing/2014/main" id="{66A2609C-7204-4B1F-838D-4F61B5CE6A29}"/>
                </a:ext>
              </a:extLst>
            </p:cNvPr>
            <p:cNvGrpSpPr/>
            <p:nvPr/>
          </p:nvGrpSpPr>
          <p:grpSpPr>
            <a:xfrm>
              <a:off x="5911375" y="3543988"/>
              <a:ext cx="567000" cy="567000"/>
              <a:chOff x="6604775" y="1679913"/>
              <a:chExt cx="567000" cy="567000"/>
            </a:xfrm>
          </p:grpSpPr>
          <p:sp>
            <p:nvSpPr>
              <p:cNvPr id="57" name="Google Shape;1067;p35">
                <a:extLst>
                  <a:ext uri="{FF2B5EF4-FFF2-40B4-BE49-F238E27FC236}">
                    <a16:creationId xmlns:a16="http://schemas.microsoft.com/office/drawing/2014/main" id="{DF33DFB7-772A-4038-8F01-F7CF85684231}"/>
                  </a:ext>
                </a:extLst>
              </p:cNvPr>
              <p:cNvSpPr/>
              <p:nvPr/>
            </p:nvSpPr>
            <p:spPr>
              <a:xfrm rot="2700000">
                <a:off x="6687810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latin typeface="Arial Narrow" panose="020B0606020202030204" pitchFamily="34" charset="0"/>
                </a:endParaRPr>
              </a:p>
            </p:txBody>
          </p:sp>
          <p:sp>
            <p:nvSpPr>
              <p:cNvPr id="58" name="Google Shape;1068;p35">
                <a:extLst>
                  <a:ext uri="{FF2B5EF4-FFF2-40B4-BE49-F238E27FC236}">
                    <a16:creationId xmlns:a16="http://schemas.microsoft.com/office/drawing/2014/main" id="{68FEA370-BD84-4E2C-B0EA-4517D59DFA88}"/>
                  </a:ext>
                </a:extLst>
              </p:cNvPr>
              <p:cNvSpPr/>
              <p:nvPr/>
            </p:nvSpPr>
            <p:spPr>
              <a:xfrm>
                <a:off x="6762521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56" name="Google Shape;1069;p35">
              <a:extLst>
                <a:ext uri="{FF2B5EF4-FFF2-40B4-BE49-F238E27FC236}">
                  <a16:creationId xmlns:a16="http://schemas.microsoft.com/office/drawing/2014/main" id="{539D6C51-7D6B-4822-B71C-76D6B21DB7F3}"/>
                </a:ext>
              </a:extLst>
            </p:cNvPr>
            <p:cNvSpPr/>
            <p:nvPr/>
          </p:nvSpPr>
          <p:spPr>
            <a:xfrm>
              <a:off x="6662794" y="3543987"/>
              <a:ext cx="1770931" cy="434102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pPr algn="r"/>
              <a:r>
                <a:rPr lang="en" sz="1416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Qiynaldim….</a:t>
              </a:r>
              <a:endParaRPr sz="1500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59" name="Google Shape;1070;p35">
            <a:extLst>
              <a:ext uri="{FF2B5EF4-FFF2-40B4-BE49-F238E27FC236}">
                <a16:creationId xmlns:a16="http://schemas.microsoft.com/office/drawing/2014/main" id="{A173663F-D576-4349-85AC-960BECBC3317}"/>
              </a:ext>
            </a:extLst>
          </p:cNvPr>
          <p:cNvGrpSpPr/>
          <p:nvPr/>
        </p:nvGrpSpPr>
        <p:grpSpPr>
          <a:xfrm>
            <a:off x="847031" y="1488563"/>
            <a:ext cx="3085716" cy="807225"/>
            <a:chOff x="710275" y="1614488"/>
            <a:chExt cx="3704165" cy="969012"/>
          </a:xfrm>
        </p:grpSpPr>
        <p:sp>
          <p:nvSpPr>
            <p:cNvPr id="60" name="Google Shape;1071;p35">
              <a:extLst>
                <a:ext uri="{FF2B5EF4-FFF2-40B4-BE49-F238E27FC236}">
                  <a16:creationId xmlns:a16="http://schemas.microsoft.com/office/drawing/2014/main" id="{56FD9D19-74CC-46E8-BF90-DA36676606C9}"/>
                </a:ext>
              </a:extLst>
            </p:cNvPr>
            <p:cNvSpPr txBox="1"/>
            <p:nvPr/>
          </p:nvSpPr>
          <p:spPr>
            <a:xfrm>
              <a:off x="710275" y="2048600"/>
              <a:ext cx="18846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160" tIns="76160" rIns="76160" bIns="76160" anchor="t" anchorCtr="0">
              <a:noAutofit/>
            </a:bodyPr>
            <a:lstStyle/>
            <a:p>
              <a:endParaRPr sz="1000" dirty="0">
                <a:solidFill>
                  <a:srgbClr val="434343"/>
                </a:solidFill>
                <a:latin typeface="Arial Narrow" panose="020B0606020202030204" pitchFamily="34" charset="0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61" name="Google Shape;1072;p35">
              <a:extLst>
                <a:ext uri="{FF2B5EF4-FFF2-40B4-BE49-F238E27FC236}">
                  <a16:creationId xmlns:a16="http://schemas.microsoft.com/office/drawing/2014/main" id="{A7EB9317-8F79-42E0-872A-667F19E85B25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64" name="Google Shape;1073;p35">
                <a:extLst>
                  <a:ext uri="{FF2B5EF4-FFF2-40B4-BE49-F238E27FC236}">
                    <a16:creationId xmlns:a16="http://schemas.microsoft.com/office/drawing/2014/main" id="{11E379BB-B92D-4864-A14B-01C09A3968C4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65" name="Google Shape;1074;p35">
                <a:extLst>
                  <a:ext uri="{FF2B5EF4-FFF2-40B4-BE49-F238E27FC236}">
                    <a16:creationId xmlns:a16="http://schemas.microsoft.com/office/drawing/2014/main" id="{A2B4E5D8-F0BE-41C4-8C3E-ACBDA3508BCE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62" name="Google Shape;1075;p35">
              <a:extLst>
                <a:ext uri="{FF2B5EF4-FFF2-40B4-BE49-F238E27FC236}">
                  <a16:creationId xmlns:a16="http://schemas.microsoft.com/office/drawing/2014/main" id="{51A5943C-FFED-4361-A5B4-4E013558DE2C}"/>
                </a:ext>
              </a:extLst>
            </p:cNvPr>
            <p:cNvSpPr/>
            <p:nvPr/>
          </p:nvSpPr>
          <p:spPr>
            <a:xfrm>
              <a:off x="710275" y="1747389"/>
              <a:ext cx="1794781" cy="434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1524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Bilib oldim!</a:t>
              </a:r>
              <a:endParaRPr sz="1524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  <p:cxnSp>
          <p:nvCxnSpPr>
            <p:cNvPr id="63" name="Google Shape;1076;p35">
              <a:extLst>
                <a:ext uri="{FF2B5EF4-FFF2-40B4-BE49-F238E27FC236}">
                  <a16:creationId xmlns:a16="http://schemas.microsoft.com/office/drawing/2014/main" id="{3BEA4884-57A0-497A-9421-3612722365FF}"/>
                </a:ext>
              </a:extLst>
            </p:cNvPr>
            <p:cNvCxnSpPr>
              <a:stCxn id="64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66" name="Google Shape;1070;p35">
            <a:extLst>
              <a:ext uri="{FF2B5EF4-FFF2-40B4-BE49-F238E27FC236}">
                <a16:creationId xmlns:a16="http://schemas.microsoft.com/office/drawing/2014/main" id="{E838B10C-EF3A-4416-8DC4-3D17DBBF02C1}"/>
              </a:ext>
            </a:extLst>
          </p:cNvPr>
          <p:cNvGrpSpPr/>
          <p:nvPr/>
        </p:nvGrpSpPr>
        <p:grpSpPr>
          <a:xfrm>
            <a:off x="846989" y="3699787"/>
            <a:ext cx="3085716" cy="472343"/>
            <a:chOff x="710275" y="1614476"/>
            <a:chExt cx="3704165" cy="567012"/>
          </a:xfrm>
        </p:grpSpPr>
        <p:grpSp>
          <p:nvGrpSpPr>
            <p:cNvPr id="68" name="Google Shape;1072;p35">
              <a:extLst>
                <a:ext uri="{FF2B5EF4-FFF2-40B4-BE49-F238E27FC236}">
                  <a16:creationId xmlns:a16="http://schemas.microsoft.com/office/drawing/2014/main" id="{A8CF33B9-490A-40E9-B2F1-D0AFC6904EDE}"/>
                </a:ext>
              </a:extLst>
            </p:cNvPr>
            <p:cNvGrpSpPr/>
            <p:nvPr/>
          </p:nvGrpSpPr>
          <p:grpSpPr>
            <a:xfrm rot="10800000">
              <a:off x="2665675" y="1614488"/>
              <a:ext cx="567000" cy="567000"/>
              <a:chOff x="8028600" y="1679913"/>
              <a:chExt cx="567000" cy="567000"/>
            </a:xfrm>
          </p:grpSpPr>
          <p:sp>
            <p:nvSpPr>
              <p:cNvPr id="71" name="Google Shape;1073;p35">
                <a:extLst>
                  <a:ext uri="{FF2B5EF4-FFF2-40B4-BE49-F238E27FC236}">
                    <a16:creationId xmlns:a16="http://schemas.microsoft.com/office/drawing/2014/main" id="{6CE402DA-6A91-42D0-961F-47829C823A9A}"/>
                  </a:ext>
                </a:extLst>
              </p:cNvPr>
              <p:cNvSpPr/>
              <p:nvPr/>
            </p:nvSpPr>
            <p:spPr>
              <a:xfrm rot="2700000">
                <a:off x="8111635" y="1762948"/>
                <a:ext cx="400930" cy="400930"/>
              </a:xfrm>
              <a:prstGeom prst="teardrop">
                <a:avLst>
                  <a:gd name="adj" fmla="val 100000"/>
                </a:avLst>
              </a:prstGeom>
              <a:solidFill>
                <a:srgbClr val="5B9BD5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  <p:sp>
            <p:nvSpPr>
              <p:cNvPr id="72" name="Google Shape;1074;p35">
                <a:extLst>
                  <a:ext uri="{FF2B5EF4-FFF2-40B4-BE49-F238E27FC236}">
                    <a16:creationId xmlns:a16="http://schemas.microsoft.com/office/drawing/2014/main" id="{30FC0C7C-0D06-4A03-BF54-FAB72CAA59F0}"/>
                  </a:ext>
                </a:extLst>
              </p:cNvPr>
              <p:cNvSpPr/>
              <p:nvPr/>
            </p:nvSpPr>
            <p:spPr>
              <a:xfrm>
                <a:off x="8186346" y="1837683"/>
                <a:ext cx="251514" cy="251487"/>
              </a:xfrm>
              <a:custGeom>
                <a:avLst/>
                <a:gdLst/>
                <a:ahLst/>
                <a:cxnLst/>
                <a:rect l="l" t="t" r="r" b="b"/>
                <a:pathLst>
                  <a:path w="9098" h="9097" extrusionOk="0">
                    <a:moveTo>
                      <a:pt x="4549" y="0"/>
                    </a:moveTo>
                    <a:cubicBezTo>
                      <a:pt x="2037" y="0"/>
                      <a:pt x="1" y="2036"/>
                      <a:pt x="1" y="4548"/>
                    </a:cubicBezTo>
                    <a:cubicBezTo>
                      <a:pt x="1" y="7060"/>
                      <a:pt x="2037" y="9096"/>
                      <a:pt x="4549" y="9096"/>
                    </a:cubicBezTo>
                    <a:cubicBezTo>
                      <a:pt x="7061" y="9096"/>
                      <a:pt x="9097" y="7060"/>
                      <a:pt x="9097" y="4548"/>
                    </a:cubicBezTo>
                    <a:cubicBezTo>
                      <a:pt x="9097" y="2036"/>
                      <a:pt x="7061" y="0"/>
                      <a:pt x="45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76160" tIns="76160" rIns="76160" bIns="76160" anchor="ctr" anchorCtr="0">
                <a:noAutofit/>
              </a:bodyPr>
              <a:lstStyle/>
              <a:p>
                <a:endParaRPr sz="1500">
                  <a:solidFill>
                    <a:schemeClr val="accent1"/>
                  </a:solidFill>
                  <a:latin typeface="Arial Narrow" panose="020B0606020202030204" pitchFamily="34" charset="0"/>
                </a:endParaRPr>
              </a:p>
            </p:txBody>
          </p:sp>
        </p:grpSp>
        <p:sp>
          <p:nvSpPr>
            <p:cNvPr id="69" name="Google Shape;1075;p35">
              <a:extLst>
                <a:ext uri="{FF2B5EF4-FFF2-40B4-BE49-F238E27FC236}">
                  <a16:creationId xmlns:a16="http://schemas.microsoft.com/office/drawing/2014/main" id="{84A0CF7E-891C-4929-83B8-24737E5C02F9}"/>
                </a:ext>
              </a:extLst>
            </p:cNvPr>
            <p:cNvSpPr/>
            <p:nvPr/>
          </p:nvSpPr>
          <p:spPr>
            <a:xfrm>
              <a:off x="710275" y="1614476"/>
              <a:ext cx="1794781" cy="434112"/>
            </a:xfrm>
            <a:prstGeom prst="roundRect">
              <a:avLst>
                <a:gd name="adj" fmla="val 50000"/>
              </a:avLst>
            </a:prstGeom>
            <a:solidFill>
              <a:srgbClr val="5B9BD5"/>
            </a:solidFill>
            <a:ln>
              <a:noFill/>
            </a:ln>
          </p:spPr>
          <p:txBody>
            <a:bodyPr spcFirstLastPara="1" wrap="square" lIns="76160" tIns="76160" rIns="76160" bIns="7616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1416" dirty="0">
                  <a:solidFill>
                    <a:srgbClr val="FFFFFF"/>
                  </a:solidFill>
                  <a:latin typeface="Arial Narrow" panose="020B0606020202030204" pitchFamily="34" charset="0"/>
                  <a:ea typeface="Fira Sans Extra Condensed Medium"/>
                  <a:cs typeface="Fira Sans Extra Condensed Medium"/>
                  <a:sym typeface="Fira Sans Extra Condensed Medium"/>
                </a:rPr>
                <a:t>Qo‘shimcha qilib….</a:t>
              </a:r>
              <a:endParaRPr sz="1500" dirty="0">
                <a:solidFill>
                  <a:srgbClr val="FFFFFF"/>
                </a:solidFill>
                <a:latin typeface="Arial Narrow" panose="020B0606020202030204" pitchFamily="34" charset="0"/>
              </a:endParaRPr>
            </a:p>
          </p:txBody>
        </p:sp>
        <p:cxnSp>
          <p:nvCxnSpPr>
            <p:cNvPr id="70" name="Google Shape;1076;p35">
              <a:extLst>
                <a:ext uri="{FF2B5EF4-FFF2-40B4-BE49-F238E27FC236}">
                  <a16:creationId xmlns:a16="http://schemas.microsoft.com/office/drawing/2014/main" id="{9B93F9EA-2F81-4488-8ABF-27F8BEA1A32C}"/>
                </a:ext>
              </a:extLst>
            </p:cNvPr>
            <p:cNvCxnSpPr>
              <a:stCxn id="71" idx="3"/>
            </p:cNvCxnSpPr>
            <p:nvPr/>
          </p:nvCxnSpPr>
          <p:spPr>
            <a:xfrm>
              <a:off x="3149640" y="1897988"/>
              <a:ext cx="1264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4091584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1930</Words>
  <Application>Microsoft Office PowerPoint</Application>
  <PresentationFormat>Произвольный</PresentationFormat>
  <Paragraphs>314</Paragraphs>
  <Slides>36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50" baseType="lpstr">
      <vt:lpstr>Arial Narrow</vt:lpstr>
      <vt:lpstr>Barlow Bold</vt:lpstr>
      <vt:lpstr>Calibri</vt:lpstr>
      <vt:lpstr>Inter</vt:lpstr>
      <vt:lpstr>Inter Bold</vt:lpstr>
      <vt:lpstr>Merriweather Bold</vt:lpstr>
      <vt:lpstr>Montserrat</vt:lpstr>
      <vt:lpstr>Montserrat Black</vt:lpstr>
      <vt:lpstr>Open Sans</vt:lpstr>
      <vt:lpstr>Overpass Light</vt:lpstr>
      <vt:lpstr>Syne Bold</vt:lpstr>
      <vt:lpstr>Times New Roman</vt:lpstr>
      <vt:lpstr>Trebuchet MS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Kimyo Ta'limidagi Baholash Usullari</dc:title>
  <dc:creator>User</dc:creator>
  <cp:lastModifiedBy>Tulkin Khalilov</cp:lastModifiedBy>
  <cp:revision>39</cp:revision>
  <dcterms:created xsi:type="dcterms:W3CDTF">2024-12-21T09:02:17Z</dcterms:created>
  <dcterms:modified xsi:type="dcterms:W3CDTF">2025-01-03T10:11:34Z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2024-12-21T00:00:00Z</vt:filetime>
  </property>
  <property fmtid="{D5CDD505-2E9C-101B-9397-08002B2CF9AE}" pid="3" name="Producer">
    <vt:lpwstr>jsPDF 2.5.1</vt:lpwstr>
  </property>
  <property fmtid="{D5CDD505-2E9C-101B-9397-08002B2CF9AE}" pid="4" name="LastSaved">
    <vt:filetime>2024-12-21T00:00:00Z</vt:filetime>
  </property>
</Properties>
</file>