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350" r:id="rId2"/>
    <p:sldId id="355" r:id="rId3"/>
    <p:sldId id="35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357" r:id="rId12"/>
    <p:sldId id="359" r:id="rId13"/>
    <p:sldId id="360" r:id="rId14"/>
    <p:sldId id="361" r:id="rId15"/>
    <p:sldId id="362" r:id="rId16"/>
    <p:sldId id="363" r:id="rId17"/>
    <p:sldId id="364" r:id="rId18"/>
    <p:sldId id="365" r:id="rId19"/>
    <p:sldId id="356" r:id="rId20"/>
    <p:sldId id="413" r:id="rId21"/>
    <p:sldId id="263" r:id="rId22"/>
  </p:sldIdLst>
  <p:sldSz cx="14630400" cy="8229600"/>
  <p:notesSz cx="8229600" cy="14630400"/>
  <p:embeddedFontLst>
    <p:embeddedFont>
      <p:font typeface="Arial Narrow" panose="020B0606020202030204" pitchFamily="3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Patrick Hand" panose="020B0604020202020204" charset="0"/>
      <p:regular r:id="rId3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667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40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3918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394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64400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9057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B048A63-B247-4E9C-AC25-9189BC2BCE3E}" type="datetimeFigureOut">
              <a:rPr lang="en-US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56572F0-D29B-4D95-98A3-5BABEF7D9A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412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image" Target="../media/image10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5.png"/><Relationship Id="rId4" Type="http://schemas.openxmlformats.org/officeDocument/2006/relationships/image" Target="../media/image15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2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22.png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6.png"/><Relationship Id="rId7" Type="http://schemas.openxmlformats.org/officeDocument/2006/relationships/image" Target="../media/image3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2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22.png"/><Relationship Id="rId9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23.png"/><Relationship Id="rId9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4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Latn-UZ" sz="4400" b="1" dirty="0">
                <a:latin typeface="Arial Narrow" panose="020B0606020202030204" pitchFamily="34" charset="0"/>
              </a:rPr>
              <a:t>3-mavzu. Kimyo darslarida  XXI asr koʻnikmalarini rivojlantirish </a:t>
            </a:r>
            <a:endParaRPr lang="ru-RU" sz="4400" dirty="0">
              <a:latin typeface="Arial Narrow" panose="020B0606020202030204" pitchFamily="34" charset="0"/>
            </a:endParaRPr>
          </a:p>
          <a:p>
            <a:pPr algn="ctr"/>
            <a:r>
              <a:rPr lang="uz-Latn-UZ" sz="4400" i="1" dirty="0">
                <a:latin typeface="Arial Narrow" panose="020B0606020202030204" pitchFamily="34" charset="0"/>
              </a:rPr>
              <a:t>(2 soat amaliy mashgʻulot).</a:t>
            </a:r>
            <a:endParaRPr lang="ru-RU" sz="4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696686" y="1119346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587751" y="5717167"/>
            <a:ext cx="5765980" cy="1669531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/>
              <a:r>
                <a:rPr lang="uz-Latn-UZ" sz="2400" dirty="0">
                  <a:latin typeface="Arial Narrow" panose="020B0606020202030204" pitchFamily="34" charset="0"/>
                </a:rPr>
                <a:t>Kimyo darslarida 4K</a:t>
              </a:r>
              <a:r>
                <a:rPr lang="uz-Latn-UZ" dirty="0"/>
                <a:t>.  </a:t>
              </a:r>
              <a:endParaRPr lang="ru-RU" dirty="0"/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7058322" y="3799028"/>
            <a:ext cx="5822708" cy="1795736"/>
            <a:chOff x="4741049" y="3077051"/>
            <a:chExt cx="3692676" cy="1167826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5968279" y="3397111"/>
              <a:ext cx="2465446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/>
              <a:r>
                <a:rPr lang="uz-Latn-UZ" sz="2400" dirty="0">
                  <a:latin typeface="Arial Narrow" panose="020B0606020202030204" pitchFamily="34" charset="0"/>
                </a:rPr>
                <a:t>Fanni o‘qitishda o‘quvchilarni kreativ fikrlashga yo‘naltirish asosida darslarni tashkil etishning interfaol metodlari. </a:t>
              </a:r>
              <a:endParaRPr lang="ru-RU" sz="2400" dirty="0">
                <a:latin typeface="Arial Narrow" panose="020B0606020202030204" pitchFamily="34" charset="0"/>
              </a:endParaRPr>
            </a:p>
            <a:p>
              <a:br>
                <a:rPr lang="en-US" sz="2133" b="1" dirty="0">
                  <a:latin typeface="Arial Narrow" panose="020B0606020202030204" pitchFamily="34" charset="0"/>
                </a:rPr>
              </a:b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742976" y="1840891"/>
            <a:ext cx="5498103" cy="1501089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/>
              <a:r>
                <a:rPr lang="uz-Latn-UZ" sz="2400" dirty="0">
                  <a:latin typeface="Arial Narrow" panose="020B0606020202030204" pitchFamily="34" charset="0"/>
                </a:rPr>
                <a:t>O‘qitish muhitiga qo‘yiladigan zamonaviy talablar. 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82455" y="3656263"/>
            <a:ext cx="5508959" cy="1720925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224905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/>
              <a:r>
                <a:rPr lang="uz-Latn-UZ" sz="2400" dirty="0">
                  <a:latin typeface="Arial Narrow" panose="020B0606020202030204" pitchFamily="34" charset="0"/>
                </a:rPr>
                <a:t>Kimyo darslarida  XXI asr koʻnikmalarini rivojlantirishning ahamiyati.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323934" y="4063525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05567" y="646438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8183118" y="2860723"/>
            <a:ext cx="614083" cy="497715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7735570" y="4276613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grpSp>
        <p:nvGrpSpPr>
          <p:cNvPr id="78" name="Google Shape;647;p26">
            <a:extLst>
              <a:ext uri="{FF2B5EF4-FFF2-40B4-BE49-F238E27FC236}">
                <a16:creationId xmlns:a16="http://schemas.microsoft.com/office/drawing/2014/main" id="{74E42A99-6509-4C34-BA20-0CE72112DABC}"/>
              </a:ext>
            </a:extLst>
          </p:cNvPr>
          <p:cNvGrpSpPr/>
          <p:nvPr/>
        </p:nvGrpSpPr>
        <p:grpSpPr>
          <a:xfrm>
            <a:off x="7129696" y="1851866"/>
            <a:ext cx="5655282" cy="1714601"/>
            <a:chOff x="4741049" y="3077051"/>
            <a:chExt cx="3692676" cy="1181187"/>
          </a:xfrm>
        </p:grpSpPr>
        <p:sp>
          <p:nvSpPr>
            <p:cNvPr id="79" name="Google Shape;648;p26">
              <a:extLst>
                <a:ext uri="{FF2B5EF4-FFF2-40B4-BE49-F238E27FC236}">
                  <a16:creationId xmlns:a16="http://schemas.microsoft.com/office/drawing/2014/main" id="{8FF2A366-A84B-4066-91E3-6D8FEE763176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0" name="Google Shape;649;p26">
              <a:extLst>
                <a:ext uri="{FF2B5EF4-FFF2-40B4-BE49-F238E27FC236}">
                  <a16:creationId xmlns:a16="http://schemas.microsoft.com/office/drawing/2014/main" id="{234CDC3F-C6CC-42B2-8223-90152C3B0536}"/>
                </a:ext>
              </a:extLst>
            </p:cNvPr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1" name="Google Shape;650;p26">
              <a:extLst>
                <a:ext uri="{FF2B5EF4-FFF2-40B4-BE49-F238E27FC236}">
                  <a16:creationId xmlns:a16="http://schemas.microsoft.com/office/drawing/2014/main" id="{F10E12CC-216F-48AC-B4EF-236E0F46D314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2" name="Google Shape;651;p26">
              <a:extLst>
                <a:ext uri="{FF2B5EF4-FFF2-40B4-BE49-F238E27FC236}">
                  <a16:creationId xmlns:a16="http://schemas.microsoft.com/office/drawing/2014/main" id="{0B796D98-4951-4889-9B6D-AFC75DD36EC0}"/>
                </a:ext>
              </a:extLst>
            </p:cNvPr>
            <p:cNvSpPr txBox="1"/>
            <p:nvPr/>
          </p:nvSpPr>
          <p:spPr>
            <a:xfrm>
              <a:off x="6040839" y="3410472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r>
                <a:rPr lang="uz-Latn-UZ" sz="2400" dirty="0">
                  <a:latin typeface="Arial Narrow" panose="020B0606020202030204" pitchFamily="34" charset="0"/>
                </a:rPr>
                <a:t>O‘quvchilarda tanqidiy fikrlash ko‘nikmalarni rivojlantirish. </a:t>
              </a:r>
              <a:endParaRPr lang="ru-RU" sz="2400" dirty="0">
                <a:latin typeface="Arial Narrow" panose="020B0606020202030204" pitchFamily="34" charset="0"/>
              </a:endParaRPr>
            </a:p>
            <a:p>
              <a:br>
                <a:rPr lang="en-US" sz="2400" b="1" dirty="0">
                  <a:latin typeface="Arial Narrow" panose="020B0606020202030204" pitchFamily="34" charset="0"/>
                </a:rPr>
              </a:br>
              <a:endParaRPr sz="2400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83" name="Google Shape;647;p26">
            <a:extLst>
              <a:ext uri="{FF2B5EF4-FFF2-40B4-BE49-F238E27FC236}">
                <a16:creationId xmlns:a16="http://schemas.microsoft.com/office/drawing/2014/main" id="{31D7D082-3442-414D-8DAA-2D2948F35A55}"/>
              </a:ext>
            </a:extLst>
          </p:cNvPr>
          <p:cNvGrpSpPr/>
          <p:nvPr/>
        </p:nvGrpSpPr>
        <p:grpSpPr>
          <a:xfrm>
            <a:off x="7087658" y="5823219"/>
            <a:ext cx="6120335" cy="1686067"/>
            <a:chOff x="4741049" y="3077051"/>
            <a:chExt cx="3692676" cy="1172414"/>
          </a:xfrm>
        </p:grpSpPr>
        <p:sp>
          <p:nvSpPr>
            <p:cNvPr id="84" name="Google Shape;648;p26">
              <a:extLst>
                <a:ext uri="{FF2B5EF4-FFF2-40B4-BE49-F238E27FC236}">
                  <a16:creationId xmlns:a16="http://schemas.microsoft.com/office/drawing/2014/main" id="{BFAD18E6-B163-4F67-884F-73769500CDD4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5" name="Google Shape;649;p26">
              <a:extLst>
                <a:ext uri="{FF2B5EF4-FFF2-40B4-BE49-F238E27FC236}">
                  <a16:creationId xmlns:a16="http://schemas.microsoft.com/office/drawing/2014/main" id="{FB917DAC-C128-433A-95BE-FBC9157AE481}"/>
                </a:ext>
              </a:extLst>
            </p:cNvPr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5" name="Google Shape;650;p26">
              <a:extLst>
                <a:ext uri="{FF2B5EF4-FFF2-40B4-BE49-F238E27FC236}">
                  <a16:creationId xmlns:a16="http://schemas.microsoft.com/office/drawing/2014/main" id="{E22DD71C-E2CD-47EA-BE61-D3633BB2749A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6" name="Google Shape;651;p26">
              <a:extLst>
                <a:ext uri="{FF2B5EF4-FFF2-40B4-BE49-F238E27FC236}">
                  <a16:creationId xmlns:a16="http://schemas.microsoft.com/office/drawing/2014/main" id="{ABFED1AF-1A33-4438-9BB5-6C05578B910D}"/>
                </a:ext>
              </a:extLst>
            </p:cNvPr>
            <p:cNvSpPr txBox="1"/>
            <p:nvPr/>
          </p:nvSpPr>
          <p:spPr>
            <a:xfrm>
              <a:off x="6059186" y="3401699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/>
              <a:r>
                <a:rPr lang="uz-Latn-UZ" sz="2400" dirty="0">
                  <a:latin typeface="Arial Narrow" panose="020B0606020202030204" pitchFamily="34" charset="0"/>
                </a:rPr>
                <a:t>Kimyo  fanini o‘qitishda o‘quvchilar bilish faoliyatini faollashtirish metodlari. </a:t>
              </a:r>
              <a:endParaRPr lang="ru-RU" sz="2400" dirty="0">
                <a:latin typeface="Arial Narrow" panose="020B0606020202030204" pitchFamily="34" charset="0"/>
              </a:endParaRPr>
            </a:p>
            <a:p>
              <a:br>
                <a:rPr lang="en-US" sz="2133" b="1" dirty="0">
                  <a:latin typeface="Arial Narrow" panose="020B0606020202030204" pitchFamily="34" charset="0"/>
                </a:rPr>
              </a:b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117" name="Google Shape;680;p26">
            <a:extLst>
              <a:ext uri="{FF2B5EF4-FFF2-40B4-BE49-F238E27FC236}">
                <a16:creationId xmlns:a16="http://schemas.microsoft.com/office/drawing/2014/main" id="{1DFB615F-5C8C-442F-8E2E-9C563E382199}"/>
              </a:ext>
            </a:extLst>
          </p:cNvPr>
          <p:cNvGrpSpPr/>
          <p:nvPr/>
        </p:nvGrpSpPr>
        <p:grpSpPr>
          <a:xfrm>
            <a:off x="7828058" y="2284256"/>
            <a:ext cx="614083" cy="497715"/>
            <a:chOff x="5220616" y="2791061"/>
            <a:chExt cx="373185" cy="302466"/>
          </a:xfrm>
        </p:grpSpPr>
        <p:sp>
          <p:nvSpPr>
            <p:cNvPr id="118" name="Google Shape;681;p26">
              <a:extLst>
                <a:ext uri="{FF2B5EF4-FFF2-40B4-BE49-F238E27FC236}">
                  <a16:creationId xmlns:a16="http://schemas.microsoft.com/office/drawing/2014/main" id="{95BBCEB8-2926-4A0D-B0DB-CDA590DF77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9" name="Google Shape;682;p26">
              <a:extLst>
                <a:ext uri="{FF2B5EF4-FFF2-40B4-BE49-F238E27FC236}">
                  <a16:creationId xmlns:a16="http://schemas.microsoft.com/office/drawing/2014/main" id="{AE7730FC-AC2A-4079-8354-75B1A2AE882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0" name="Google Shape;683;p26">
              <a:extLst>
                <a:ext uri="{FF2B5EF4-FFF2-40B4-BE49-F238E27FC236}">
                  <a16:creationId xmlns:a16="http://schemas.microsoft.com/office/drawing/2014/main" id="{EA9B6CCD-DE12-4D46-8C10-188E9F3830C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1" name="Google Shape;684;p26">
              <a:extLst>
                <a:ext uri="{FF2B5EF4-FFF2-40B4-BE49-F238E27FC236}">
                  <a16:creationId xmlns:a16="http://schemas.microsoft.com/office/drawing/2014/main" id="{21619712-28B3-4D5F-9A91-085B68927A94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2" name="Google Shape;685;p26">
              <a:extLst>
                <a:ext uri="{FF2B5EF4-FFF2-40B4-BE49-F238E27FC236}">
                  <a16:creationId xmlns:a16="http://schemas.microsoft.com/office/drawing/2014/main" id="{197DE8A2-7EDA-4112-A548-C264F72E01AB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3" name="Google Shape;686;p26">
              <a:extLst>
                <a:ext uri="{FF2B5EF4-FFF2-40B4-BE49-F238E27FC236}">
                  <a16:creationId xmlns:a16="http://schemas.microsoft.com/office/drawing/2014/main" id="{DE522927-AD40-4CC0-B5D7-5FB0757D5036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4" name="Google Shape;687;p26">
              <a:extLst>
                <a:ext uri="{FF2B5EF4-FFF2-40B4-BE49-F238E27FC236}">
                  <a16:creationId xmlns:a16="http://schemas.microsoft.com/office/drawing/2014/main" id="{850FC24B-42CB-448F-939F-ACD8E6284D70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5" name="Google Shape;688;p26">
              <a:extLst>
                <a:ext uri="{FF2B5EF4-FFF2-40B4-BE49-F238E27FC236}">
                  <a16:creationId xmlns:a16="http://schemas.microsoft.com/office/drawing/2014/main" id="{08DB7E6A-276A-4031-A9F3-193F97CED3DF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6" name="Google Shape;689;p26">
              <a:extLst>
                <a:ext uri="{FF2B5EF4-FFF2-40B4-BE49-F238E27FC236}">
                  <a16:creationId xmlns:a16="http://schemas.microsoft.com/office/drawing/2014/main" id="{92419FFB-C723-4DBD-92C6-93C7A24B43B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7" name="Google Shape;690;p26">
              <a:extLst>
                <a:ext uri="{FF2B5EF4-FFF2-40B4-BE49-F238E27FC236}">
                  <a16:creationId xmlns:a16="http://schemas.microsoft.com/office/drawing/2014/main" id="{9B81A5F4-BCA5-4BEA-B66A-B7E062F50B11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8" name="Google Shape;691;p26">
              <a:extLst>
                <a:ext uri="{FF2B5EF4-FFF2-40B4-BE49-F238E27FC236}">
                  <a16:creationId xmlns:a16="http://schemas.microsoft.com/office/drawing/2014/main" id="{029D7433-064A-44A0-8123-27B31A958BA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9" name="Google Shape;692;p26">
              <a:extLst>
                <a:ext uri="{FF2B5EF4-FFF2-40B4-BE49-F238E27FC236}">
                  <a16:creationId xmlns:a16="http://schemas.microsoft.com/office/drawing/2014/main" id="{2B87F478-8790-49F5-B4C7-2CCE994B2137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0" name="Google Shape;693;p26">
              <a:extLst>
                <a:ext uri="{FF2B5EF4-FFF2-40B4-BE49-F238E27FC236}">
                  <a16:creationId xmlns:a16="http://schemas.microsoft.com/office/drawing/2014/main" id="{4DF40CAD-35D6-486B-B59C-8896D0F31550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1" name="Google Shape;694;p26">
              <a:extLst>
                <a:ext uri="{FF2B5EF4-FFF2-40B4-BE49-F238E27FC236}">
                  <a16:creationId xmlns:a16="http://schemas.microsoft.com/office/drawing/2014/main" id="{E15453D3-F9B2-414F-A042-1D5453ACC72D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2" name="Google Shape;695;p26">
              <a:extLst>
                <a:ext uri="{FF2B5EF4-FFF2-40B4-BE49-F238E27FC236}">
                  <a16:creationId xmlns:a16="http://schemas.microsoft.com/office/drawing/2014/main" id="{DE42EFCB-6932-46B7-A138-9604027A9D2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3" name="Google Shape;696;p26">
              <a:extLst>
                <a:ext uri="{FF2B5EF4-FFF2-40B4-BE49-F238E27FC236}">
                  <a16:creationId xmlns:a16="http://schemas.microsoft.com/office/drawing/2014/main" id="{EA2B7B08-63FF-40D9-AB85-5D7A0A7682A2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4" name="Google Shape;697;p26">
              <a:extLst>
                <a:ext uri="{FF2B5EF4-FFF2-40B4-BE49-F238E27FC236}">
                  <a16:creationId xmlns:a16="http://schemas.microsoft.com/office/drawing/2014/main" id="{7D3103DD-E749-48AC-A836-C97D846BCA84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5" name="Google Shape;698;p26">
              <a:extLst>
                <a:ext uri="{FF2B5EF4-FFF2-40B4-BE49-F238E27FC236}">
                  <a16:creationId xmlns:a16="http://schemas.microsoft.com/office/drawing/2014/main" id="{E4516D96-D0BB-406A-A4D9-D28509743853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36" name="Google Shape;680;p26">
            <a:extLst>
              <a:ext uri="{FF2B5EF4-FFF2-40B4-BE49-F238E27FC236}">
                <a16:creationId xmlns:a16="http://schemas.microsoft.com/office/drawing/2014/main" id="{1A5603CB-F377-4EB3-B554-F0B03063FFE9}"/>
              </a:ext>
            </a:extLst>
          </p:cNvPr>
          <p:cNvGrpSpPr/>
          <p:nvPr/>
        </p:nvGrpSpPr>
        <p:grpSpPr>
          <a:xfrm>
            <a:off x="1401402" y="2270137"/>
            <a:ext cx="614083" cy="497715"/>
            <a:chOff x="5220616" y="2791061"/>
            <a:chExt cx="373185" cy="302466"/>
          </a:xfrm>
        </p:grpSpPr>
        <p:sp>
          <p:nvSpPr>
            <p:cNvPr id="137" name="Google Shape;681;p26">
              <a:extLst>
                <a:ext uri="{FF2B5EF4-FFF2-40B4-BE49-F238E27FC236}">
                  <a16:creationId xmlns:a16="http://schemas.microsoft.com/office/drawing/2014/main" id="{7FD8D76B-0CAD-4CD6-BF8C-DE4FBBAB70CE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8" name="Google Shape;682;p26">
              <a:extLst>
                <a:ext uri="{FF2B5EF4-FFF2-40B4-BE49-F238E27FC236}">
                  <a16:creationId xmlns:a16="http://schemas.microsoft.com/office/drawing/2014/main" id="{E9729C41-2872-40E4-944E-15FE9274E56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9" name="Google Shape;683;p26">
              <a:extLst>
                <a:ext uri="{FF2B5EF4-FFF2-40B4-BE49-F238E27FC236}">
                  <a16:creationId xmlns:a16="http://schemas.microsoft.com/office/drawing/2014/main" id="{09970998-777D-4C61-976E-A42860F6CB9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0" name="Google Shape;684;p26">
              <a:extLst>
                <a:ext uri="{FF2B5EF4-FFF2-40B4-BE49-F238E27FC236}">
                  <a16:creationId xmlns:a16="http://schemas.microsoft.com/office/drawing/2014/main" id="{D2E54A06-1B6D-4E45-9B9E-FA55DE9AA5A0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1" name="Google Shape;685;p26">
              <a:extLst>
                <a:ext uri="{FF2B5EF4-FFF2-40B4-BE49-F238E27FC236}">
                  <a16:creationId xmlns:a16="http://schemas.microsoft.com/office/drawing/2014/main" id="{CBE5FECA-EE8C-4A21-858D-1D4F50602189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2" name="Google Shape;686;p26">
              <a:extLst>
                <a:ext uri="{FF2B5EF4-FFF2-40B4-BE49-F238E27FC236}">
                  <a16:creationId xmlns:a16="http://schemas.microsoft.com/office/drawing/2014/main" id="{7FBCF349-482D-433F-9937-53ECDC65DE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3" name="Google Shape;687;p26">
              <a:extLst>
                <a:ext uri="{FF2B5EF4-FFF2-40B4-BE49-F238E27FC236}">
                  <a16:creationId xmlns:a16="http://schemas.microsoft.com/office/drawing/2014/main" id="{486E22A9-1640-4EC2-95C9-855BBB32CEB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4" name="Google Shape;688;p26">
              <a:extLst>
                <a:ext uri="{FF2B5EF4-FFF2-40B4-BE49-F238E27FC236}">
                  <a16:creationId xmlns:a16="http://schemas.microsoft.com/office/drawing/2014/main" id="{EFB478C3-5847-4846-92CF-73FCABF59228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5" name="Google Shape;689;p26">
              <a:extLst>
                <a:ext uri="{FF2B5EF4-FFF2-40B4-BE49-F238E27FC236}">
                  <a16:creationId xmlns:a16="http://schemas.microsoft.com/office/drawing/2014/main" id="{25B2D792-32A3-478F-943E-80AE991BB8F1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6" name="Google Shape;690;p26">
              <a:extLst>
                <a:ext uri="{FF2B5EF4-FFF2-40B4-BE49-F238E27FC236}">
                  <a16:creationId xmlns:a16="http://schemas.microsoft.com/office/drawing/2014/main" id="{E009C4E0-C74C-4C86-88E7-995DC2304EF6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7" name="Google Shape;691;p26">
              <a:extLst>
                <a:ext uri="{FF2B5EF4-FFF2-40B4-BE49-F238E27FC236}">
                  <a16:creationId xmlns:a16="http://schemas.microsoft.com/office/drawing/2014/main" id="{5F013D3C-242A-4018-B412-E982E352C4E0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8" name="Google Shape;692;p26">
              <a:extLst>
                <a:ext uri="{FF2B5EF4-FFF2-40B4-BE49-F238E27FC236}">
                  <a16:creationId xmlns:a16="http://schemas.microsoft.com/office/drawing/2014/main" id="{F2459F58-11EB-40F1-A893-1B6FEDF652B8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49" name="Google Shape;693;p26">
              <a:extLst>
                <a:ext uri="{FF2B5EF4-FFF2-40B4-BE49-F238E27FC236}">
                  <a16:creationId xmlns:a16="http://schemas.microsoft.com/office/drawing/2014/main" id="{3DE5D6D1-02F4-4EEE-9C91-1B0AE9E86D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0" name="Google Shape;694;p26">
              <a:extLst>
                <a:ext uri="{FF2B5EF4-FFF2-40B4-BE49-F238E27FC236}">
                  <a16:creationId xmlns:a16="http://schemas.microsoft.com/office/drawing/2014/main" id="{9E3D0C7B-10C5-4832-A887-FA6B94491B8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1" name="Google Shape;695;p26">
              <a:extLst>
                <a:ext uri="{FF2B5EF4-FFF2-40B4-BE49-F238E27FC236}">
                  <a16:creationId xmlns:a16="http://schemas.microsoft.com/office/drawing/2014/main" id="{8BD0754F-4B9A-46ED-9634-26812C25C45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2" name="Google Shape;696;p26">
              <a:extLst>
                <a:ext uri="{FF2B5EF4-FFF2-40B4-BE49-F238E27FC236}">
                  <a16:creationId xmlns:a16="http://schemas.microsoft.com/office/drawing/2014/main" id="{A8CCB7C8-1BBB-4B02-819B-ACC23B423E2E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3" name="Google Shape;697;p26">
              <a:extLst>
                <a:ext uri="{FF2B5EF4-FFF2-40B4-BE49-F238E27FC236}">
                  <a16:creationId xmlns:a16="http://schemas.microsoft.com/office/drawing/2014/main" id="{59AA6FDA-773F-42D9-B674-68BAD63D6BD0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4" name="Google Shape;698;p26">
              <a:extLst>
                <a:ext uri="{FF2B5EF4-FFF2-40B4-BE49-F238E27FC236}">
                  <a16:creationId xmlns:a16="http://schemas.microsoft.com/office/drawing/2014/main" id="{47471DCB-6615-4651-813F-7F183020698B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55" name="Google Shape;680;p26">
            <a:extLst>
              <a:ext uri="{FF2B5EF4-FFF2-40B4-BE49-F238E27FC236}">
                <a16:creationId xmlns:a16="http://schemas.microsoft.com/office/drawing/2014/main" id="{9E9F5A5D-3488-42AE-A39E-117B3B219F5F}"/>
              </a:ext>
            </a:extLst>
          </p:cNvPr>
          <p:cNvGrpSpPr/>
          <p:nvPr/>
        </p:nvGrpSpPr>
        <p:grpSpPr>
          <a:xfrm>
            <a:off x="7807669" y="6501093"/>
            <a:ext cx="614083" cy="497715"/>
            <a:chOff x="5220616" y="2791061"/>
            <a:chExt cx="373185" cy="302466"/>
          </a:xfrm>
        </p:grpSpPr>
        <p:sp>
          <p:nvSpPr>
            <p:cNvPr id="156" name="Google Shape;681;p26">
              <a:extLst>
                <a:ext uri="{FF2B5EF4-FFF2-40B4-BE49-F238E27FC236}">
                  <a16:creationId xmlns:a16="http://schemas.microsoft.com/office/drawing/2014/main" id="{479648DD-653D-4B7C-B2D0-975D50ABFE4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7" name="Google Shape;682;p26">
              <a:extLst>
                <a:ext uri="{FF2B5EF4-FFF2-40B4-BE49-F238E27FC236}">
                  <a16:creationId xmlns:a16="http://schemas.microsoft.com/office/drawing/2014/main" id="{C636A3E3-E0A0-4D58-8C7D-DC7E0FA79C33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8" name="Google Shape;683;p26">
              <a:extLst>
                <a:ext uri="{FF2B5EF4-FFF2-40B4-BE49-F238E27FC236}">
                  <a16:creationId xmlns:a16="http://schemas.microsoft.com/office/drawing/2014/main" id="{E1061A0A-E818-463F-8AC2-26180903483E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59" name="Google Shape;684;p26">
              <a:extLst>
                <a:ext uri="{FF2B5EF4-FFF2-40B4-BE49-F238E27FC236}">
                  <a16:creationId xmlns:a16="http://schemas.microsoft.com/office/drawing/2014/main" id="{C6235B9F-4A69-4BF8-B91D-5825658EBBBF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0" name="Google Shape;685;p26">
              <a:extLst>
                <a:ext uri="{FF2B5EF4-FFF2-40B4-BE49-F238E27FC236}">
                  <a16:creationId xmlns:a16="http://schemas.microsoft.com/office/drawing/2014/main" id="{7C772A39-8DC5-420A-BA97-0270CB561BB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1" name="Google Shape;686;p26">
              <a:extLst>
                <a:ext uri="{FF2B5EF4-FFF2-40B4-BE49-F238E27FC236}">
                  <a16:creationId xmlns:a16="http://schemas.microsoft.com/office/drawing/2014/main" id="{212030C2-420C-4B79-B480-FC28165BA769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2" name="Google Shape;687;p26">
              <a:extLst>
                <a:ext uri="{FF2B5EF4-FFF2-40B4-BE49-F238E27FC236}">
                  <a16:creationId xmlns:a16="http://schemas.microsoft.com/office/drawing/2014/main" id="{F0F05055-D6A6-4604-8870-1B955BBAC70D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3" name="Google Shape;688;p26">
              <a:extLst>
                <a:ext uri="{FF2B5EF4-FFF2-40B4-BE49-F238E27FC236}">
                  <a16:creationId xmlns:a16="http://schemas.microsoft.com/office/drawing/2014/main" id="{6A875F2A-9D50-40BB-B86D-2E4465F69C4A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4" name="Google Shape;689;p26">
              <a:extLst>
                <a:ext uri="{FF2B5EF4-FFF2-40B4-BE49-F238E27FC236}">
                  <a16:creationId xmlns:a16="http://schemas.microsoft.com/office/drawing/2014/main" id="{20B2A7AE-3E27-4BAC-876A-83A36C53A52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5" name="Google Shape;690;p26">
              <a:extLst>
                <a:ext uri="{FF2B5EF4-FFF2-40B4-BE49-F238E27FC236}">
                  <a16:creationId xmlns:a16="http://schemas.microsoft.com/office/drawing/2014/main" id="{EEBF3604-05F1-4575-805D-8DB695675AD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6" name="Google Shape;691;p26">
              <a:extLst>
                <a:ext uri="{FF2B5EF4-FFF2-40B4-BE49-F238E27FC236}">
                  <a16:creationId xmlns:a16="http://schemas.microsoft.com/office/drawing/2014/main" id="{2606C09A-0344-4DDD-A514-C882ABFD192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7" name="Google Shape;692;p26">
              <a:extLst>
                <a:ext uri="{FF2B5EF4-FFF2-40B4-BE49-F238E27FC236}">
                  <a16:creationId xmlns:a16="http://schemas.microsoft.com/office/drawing/2014/main" id="{7B409F5E-7A01-4CF2-AF2F-4751145B4FA3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8" name="Google Shape;693;p26">
              <a:extLst>
                <a:ext uri="{FF2B5EF4-FFF2-40B4-BE49-F238E27FC236}">
                  <a16:creationId xmlns:a16="http://schemas.microsoft.com/office/drawing/2014/main" id="{CAE05794-F821-48B8-BFE7-A615AF07A834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69" name="Google Shape;694;p26">
              <a:extLst>
                <a:ext uri="{FF2B5EF4-FFF2-40B4-BE49-F238E27FC236}">
                  <a16:creationId xmlns:a16="http://schemas.microsoft.com/office/drawing/2014/main" id="{FDEAA465-C201-45DE-82CC-D431A5319D6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70" name="Google Shape;695;p26">
              <a:extLst>
                <a:ext uri="{FF2B5EF4-FFF2-40B4-BE49-F238E27FC236}">
                  <a16:creationId xmlns:a16="http://schemas.microsoft.com/office/drawing/2014/main" id="{9645DC95-24AF-411F-B910-58F50FCF5EC2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71" name="Google Shape;696;p26">
              <a:extLst>
                <a:ext uri="{FF2B5EF4-FFF2-40B4-BE49-F238E27FC236}">
                  <a16:creationId xmlns:a16="http://schemas.microsoft.com/office/drawing/2014/main" id="{A923DEC1-B926-4F41-8DEF-46E98E92C683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72" name="Google Shape;697;p26">
              <a:extLst>
                <a:ext uri="{FF2B5EF4-FFF2-40B4-BE49-F238E27FC236}">
                  <a16:creationId xmlns:a16="http://schemas.microsoft.com/office/drawing/2014/main" id="{6A512D87-F202-4885-9392-307C4C8A95B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73" name="Google Shape;698;p26">
              <a:extLst>
                <a:ext uri="{FF2B5EF4-FFF2-40B4-BE49-F238E27FC236}">
                  <a16:creationId xmlns:a16="http://schemas.microsoft.com/office/drawing/2014/main" id="{887EB7E7-30B3-4609-A0F5-1F5A378A9212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62608" y="1921114"/>
            <a:ext cx="119103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3200" dirty="0">
                <a:latin typeface="Arial Narrow" panose="020B0606020202030204" pitchFamily="34" charset="0"/>
              </a:rPr>
              <a:t>O‘qitish muhitiga qoyiladigan zamonaviy talablar deganda nimani tushunasiz?  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0B8620D-426C-42B8-84B6-4806E1839C4F}"/>
              </a:ext>
            </a:extLst>
          </p:cNvPr>
          <p:cNvSpPr/>
          <p:nvPr/>
        </p:nvSpPr>
        <p:spPr>
          <a:xfrm>
            <a:off x="6397494" y="5721870"/>
            <a:ext cx="76635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3200" dirty="0">
                <a:latin typeface="Arial Narrow" panose="020B0606020202030204" pitchFamily="34" charset="0"/>
              </a:rPr>
              <a:t>Hamkorlik va jamoaviy ishlash ko‘nikmalarini shakllantirish uchun qanday shart-sharoitlar kerak?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31CE26C-B5D3-4730-9ACC-65CF53261CD5}"/>
              </a:ext>
            </a:extLst>
          </p:cNvPr>
          <p:cNvSpPr/>
          <p:nvPr/>
        </p:nvSpPr>
        <p:spPr>
          <a:xfrm>
            <a:off x="536093" y="4452101"/>
            <a:ext cx="74264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3200" dirty="0">
                <a:latin typeface="Arial Narrow" panose="020B0606020202030204" pitchFamily="34" charset="0"/>
              </a:rPr>
              <a:t>Stressni kamaytiradigan va o‘quvchilarni qo‘llab-quvvatlaydigan muhit qanday yaratiladi?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CD0DDCE-3343-4661-8DA2-EDBE37624202}"/>
              </a:ext>
            </a:extLst>
          </p:cNvPr>
          <p:cNvSpPr/>
          <p:nvPr/>
        </p:nvSpPr>
        <p:spPr>
          <a:xfrm>
            <a:off x="5953546" y="2940386"/>
            <a:ext cx="76635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3200" dirty="0">
                <a:latin typeface="Arial Narrow" panose="020B0606020202030204" pitchFamily="34" charset="0"/>
              </a:rPr>
              <a:t>O‘quvchilarda motivatsiyani oshirish uchun sinf muhitini qanday yaratish kerak?</a:t>
            </a:r>
            <a:endParaRPr lang="ru-RU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452" y="52388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437" y="2562701"/>
            <a:ext cx="7415927" cy="12342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850"/>
              </a:lnSpc>
            </a:pPr>
            <a:r>
              <a:rPr lang="uz-Cyrl-UZ" sz="385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Kimyo darslarida XXI asr koʻnikmalarini  rivojlantirish</a:t>
            </a:r>
            <a:endParaRPr lang="uz-Cyrl-UZ" sz="3850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350437" y="4167188"/>
            <a:ext cx="74159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Ushbu taqdimot XXI asr koʻnikmalarini kimyo darslarida rivojlantirishning ahamiyati, usullar va amaliy tavsiyalarni oʻz ichiga oladi.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350437" y="5253395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2060F434-1586-45EA-AAD8-5AEC9137C9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0B73258-9E33-48A5-BD0C-55DA7055C6D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4164002-BD12-4DC3-9117-DE3D8EBC3EA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2075" y="2176767"/>
            <a:ext cx="8692039" cy="6171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uz-Cyrl-UZ" sz="5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Zamonaviy ta’lim muhitiga qoʻyiladigan talablar</a:t>
            </a:r>
            <a:endParaRPr lang="uz-Cyrl-UZ" sz="5400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64037" y="3947993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Interfaol</a:t>
            </a:r>
            <a:r>
              <a:rPr lang="en-US" sz="4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muhit</a:t>
            </a:r>
            <a:endParaRPr lang="en-US" sz="44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64037" y="4503420"/>
            <a:ext cx="6150054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Oʻquvchilarning dars jarayoniga faol jalb qilinishi, guruhda ishlash, munozaralar va seminarlarga koʻproq oʻrin berish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kerak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5" name="Text 3"/>
          <p:cNvSpPr/>
          <p:nvPr/>
        </p:nvSpPr>
        <p:spPr>
          <a:xfrm>
            <a:off x="7792894" y="3960495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Raqamli</a:t>
            </a:r>
            <a:r>
              <a:rPr lang="en-US" sz="44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texnologiyalar</a:t>
            </a:r>
            <a:endParaRPr lang="en-US" sz="44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623929" y="4503420"/>
            <a:ext cx="6150054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Elektron ta’lim platformalari, virtual laboratoriyalar va axborot texnologiyalari savodxonligini rivojlantirish muhimdir</a:t>
            </a:r>
            <a:r>
              <a:rPr lang="en-US" sz="190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.</a:t>
            </a:r>
            <a:endParaRPr lang="en-US" sz="1900" dirty="0"/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14DC3B8D-1FCE-49BD-9D1E-028D1ED08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AAE8A4F-C1A6-4B5E-AEE6-F215F23A931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F00285-4623-4C81-83A3-0D0A8A34534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437" y="1973223"/>
            <a:ext cx="5241727" cy="6171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n-US" sz="385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Shaxsga</a:t>
            </a:r>
            <a:r>
              <a:rPr lang="en-US" sz="385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85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yoʻnaltirilgan</a:t>
            </a:r>
            <a:r>
              <a:rPr lang="en-US" sz="385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85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ta’lim</a:t>
            </a:r>
            <a:endParaRPr lang="en-US" sz="385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350437" y="3238262"/>
            <a:ext cx="431959" cy="431959"/>
          </a:xfrm>
          <a:prstGeom prst="roundRect">
            <a:avLst>
              <a:gd name="adj" fmla="val 24005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029212" y="3238262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Individual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yondashuv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029212" y="3694986"/>
            <a:ext cx="2905839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Har bir oʻquvchining ehtiyojlari va qiziqishlarini inobatga olish kerak.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81868" y="3238262"/>
            <a:ext cx="431959" cy="431959"/>
          </a:xfrm>
          <a:prstGeom prst="roundRect">
            <a:avLst>
              <a:gd name="adj" fmla="val 24005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860643" y="3238262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Differensial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yondashuv</a:t>
            </a:r>
            <a:endParaRPr lang="en-US" sz="28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860643" y="3694986"/>
            <a:ext cx="3272800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00"/>
              </a:lnSpc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Oʻquvchilar bilim darajasiga koʻra individual topshiriqlar berish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muhimdir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6350437" y="5404604"/>
            <a:ext cx="431959" cy="431959"/>
          </a:xfrm>
          <a:prstGeom prst="roundRect">
            <a:avLst>
              <a:gd name="adj" fmla="val 24005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029212" y="5404604"/>
            <a:ext cx="2954417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400"/>
              </a:lnSpc>
              <a:buNone/>
            </a:pP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Motivatsiyani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qoʻllab-quvvatlash</a:t>
            </a:r>
            <a:endParaRPr lang="en-US" sz="28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7029212" y="5861328"/>
            <a:ext cx="6737152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Rivojlanishning har bir bosqichida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oʻquvchilarni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</a:p>
          <a:p>
            <a:pPr marL="0" indent="0">
              <a:lnSpc>
                <a:spcPts val="3100"/>
              </a:lnSpc>
              <a:buNone/>
            </a:pP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ragʻbatlantirish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kerak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2D7D47A9-BD58-4780-957E-B340C9B1B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76E1528-DCA9-4A58-B4CB-CE3B051BAF7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5DE827E-A003-484B-888D-CFB2942934B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7" y="1529239"/>
            <a:ext cx="6507242" cy="6171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n-US" sz="4400" dirty="0">
                <a:solidFill>
                  <a:srgbClr val="383838"/>
                </a:solidFill>
                <a:latin typeface="Arial Narrow" panose="020B0606020202030204" pitchFamily="34" charset="0"/>
              </a:rPr>
              <a:t>XXI </a:t>
            </a: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asr</a:t>
            </a:r>
            <a:r>
              <a:rPr lang="en-US" sz="44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koʻnikmalarining</a:t>
            </a:r>
            <a:r>
              <a:rPr lang="en-US" sz="4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ahamiyati</a:t>
            </a:r>
            <a:endParaRPr lang="en-US" sz="440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864037" y="2516624"/>
            <a:ext cx="3584615" cy="2165985"/>
          </a:xfrm>
          <a:prstGeom prst="roundRect">
            <a:avLst>
              <a:gd name="adj" fmla="val 4787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126093" y="2778681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Tanqidiy</a:t>
            </a:r>
            <a:r>
              <a:rPr lang="en-US" sz="28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fikrlash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126093" y="3235404"/>
            <a:ext cx="3060502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Muammolarni aniqlash, tahlil qilish va mantiqiy xulosalar chiqarish</a:t>
            </a:r>
            <a:r>
              <a:rPr lang="en-US" sz="190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.</a:t>
            </a:r>
            <a:endParaRPr lang="en-US" sz="1900" dirty="0"/>
          </a:p>
        </p:txBody>
      </p:sp>
      <p:sp>
        <p:nvSpPr>
          <p:cNvPr id="7" name="Shape 4"/>
          <p:cNvSpPr/>
          <p:nvPr/>
        </p:nvSpPr>
        <p:spPr>
          <a:xfrm>
            <a:off x="4695468" y="2516624"/>
            <a:ext cx="3584615" cy="2165985"/>
          </a:xfrm>
          <a:prstGeom prst="roundRect">
            <a:avLst>
              <a:gd name="adj" fmla="val 4787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57524" y="2778681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Ijodkorlik</a:t>
            </a:r>
            <a:endParaRPr lang="en-US" sz="28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957524" y="3235404"/>
            <a:ext cx="3060502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00"/>
              </a:lnSpc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Yangi gʻoyalar yaratish, nostandart yechimlar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topish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864037" y="4929426"/>
            <a:ext cx="3584615" cy="1770936"/>
          </a:xfrm>
          <a:prstGeom prst="roundRect">
            <a:avLst>
              <a:gd name="adj" fmla="val 5855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126093" y="5191482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400"/>
              </a:lnSpc>
              <a:buNone/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Hamkorlik</a:t>
            </a:r>
            <a:endParaRPr lang="en-US" sz="28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126093" y="5648206"/>
            <a:ext cx="3060502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Jamoada ishlash, oʻzaro hamkorlik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qilish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3" name="Shape 10"/>
          <p:cNvSpPr/>
          <p:nvPr/>
        </p:nvSpPr>
        <p:spPr>
          <a:xfrm>
            <a:off x="4695468" y="4929426"/>
            <a:ext cx="3584615" cy="1770936"/>
          </a:xfrm>
          <a:prstGeom prst="roundRect">
            <a:avLst>
              <a:gd name="adj" fmla="val 5855"/>
            </a:avLst>
          </a:prstGeom>
          <a:solidFill>
            <a:srgbClr val="E6E6E6"/>
          </a:solidFill>
          <a:ln w="15240">
            <a:solidFill>
              <a:srgbClr val="CCCCCC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957524" y="5191482"/>
            <a:ext cx="2468880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Muloqot</a:t>
            </a:r>
            <a:endParaRPr lang="en-US" sz="28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4957524" y="5648206"/>
            <a:ext cx="3060502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31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Oʻz fikrlarini aniq va tushunarli tarzda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ifodalash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007C2DA0-E5CF-4C58-B424-13FAC88AC2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E018D3A-F686-4D0F-9158-03156FDFF4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09C8FC7-32D3-4BFD-B9FA-BA5F9D82902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66617" y="1072277"/>
            <a:ext cx="7447121" cy="5573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350"/>
              </a:lnSpc>
              <a:buNone/>
            </a:pPr>
            <a:r>
              <a:rPr lang="en-US" sz="35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Tanqidiy</a:t>
            </a:r>
            <a:r>
              <a:rPr lang="en-US" sz="35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5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fikrlash</a:t>
            </a:r>
            <a:r>
              <a:rPr lang="en-US" sz="35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5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koʻnikmalarini</a:t>
            </a:r>
            <a:r>
              <a:rPr lang="en-US" sz="35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5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rivojlantirish</a:t>
            </a:r>
            <a:endParaRPr lang="en-US" sz="3500" b="1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617" y="1963936"/>
            <a:ext cx="557332" cy="55733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66617" y="2744152"/>
            <a:ext cx="2229326" cy="278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Muammoli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savollar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266617" y="3156466"/>
            <a:ext cx="3624620" cy="10697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Darsning boshida yoki mavzuni oʻrganish jarayonida muammoli savollar berib, oʻquvchilarni tahlil qilishga undash.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5564" y="1963936"/>
            <a:ext cx="557332" cy="55733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5564" y="2744152"/>
            <a:ext cx="2229326" cy="278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50"/>
              </a:lnSpc>
            </a:pP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Tajriba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va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tadqiqot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 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ishlari</a:t>
            </a:r>
            <a:endParaRPr lang="en-US" sz="32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225564" y="3156466"/>
            <a:ext cx="3624620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Oʻquvchilarni tajriba natijalarini mustaqil tahlil qilishga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oʻrgatish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6617" y="4895017"/>
            <a:ext cx="557332" cy="55733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66617" y="5675233"/>
            <a:ext cx="2229326" cy="278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150"/>
              </a:lnSpc>
              <a:buNone/>
            </a:pP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Guruhlarda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Ishlash</a:t>
            </a:r>
            <a:endParaRPr lang="en-US" sz="32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6266617" y="6087547"/>
            <a:ext cx="3624620" cy="10697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8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Oʻquvchilarga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kimyoviy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savollarni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 guruhlarda tahlil qilish va himoya qilish imkonini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berish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D418549D-E773-43A4-BE74-27C62F88AD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FF58658-5C01-4566-8361-5FE4B908289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C6219A4-0040-4F54-B5D0-6AD4088CF2D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3402" y="783872"/>
            <a:ext cx="4313873" cy="647080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05321" y="1210524"/>
            <a:ext cx="6185297" cy="5260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100"/>
              </a:lnSpc>
              <a:buNone/>
            </a:pP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Kreativ</a:t>
            </a:r>
            <a:r>
              <a:rPr lang="en-US" sz="33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fikrlashga</a:t>
            </a:r>
            <a:r>
              <a:rPr lang="en-US" sz="33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yoʻnaltirilgan</a:t>
            </a:r>
            <a:r>
              <a:rPr lang="en-US" sz="33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darslar</a:t>
            </a:r>
            <a:endParaRPr lang="en-US" sz="330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1040725" y="1758791"/>
            <a:ext cx="22860" cy="5553551"/>
          </a:xfrm>
          <a:prstGeom prst="roundRect">
            <a:avLst>
              <a:gd name="adj" fmla="val 386634"/>
            </a:avLst>
          </a:prstGeom>
          <a:solidFill>
            <a:srgbClr val="CCCCCC"/>
          </a:solidFill>
          <a:ln/>
        </p:spPr>
      </p:sp>
      <p:sp>
        <p:nvSpPr>
          <p:cNvPr id="5" name="Shape 2"/>
          <p:cNvSpPr/>
          <p:nvPr/>
        </p:nvSpPr>
        <p:spPr>
          <a:xfrm>
            <a:off x="1265992" y="2220754"/>
            <a:ext cx="736521" cy="22860"/>
          </a:xfrm>
          <a:prstGeom prst="roundRect">
            <a:avLst>
              <a:gd name="adj" fmla="val 386634"/>
            </a:avLst>
          </a:prstGeom>
          <a:solidFill>
            <a:srgbClr val="CCCCCC"/>
          </a:solidFill>
          <a:ln/>
        </p:spPr>
      </p:sp>
      <p:sp>
        <p:nvSpPr>
          <p:cNvPr id="6" name="Shape 3"/>
          <p:cNvSpPr/>
          <p:nvPr/>
        </p:nvSpPr>
        <p:spPr>
          <a:xfrm>
            <a:off x="815459" y="1995488"/>
            <a:ext cx="473393" cy="473393"/>
          </a:xfrm>
          <a:prstGeom prst="roundRect">
            <a:avLst>
              <a:gd name="adj" fmla="val 18670"/>
            </a:avLst>
          </a:prstGeom>
          <a:solidFill>
            <a:srgbClr val="E6E6E6"/>
          </a:solidFill>
          <a:ln w="7620">
            <a:solidFill>
              <a:srgbClr val="CCCCC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06316" y="2105858"/>
            <a:ext cx="91678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1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2209562" y="1969175"/>
            <a:ext cx="2104311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Muammoli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savol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usuli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2209562" y="2358271"/>
            <a:ext cx="619791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</a:rPr>
              <a:t>Oʻquvchilar oldiga haqiqiy hayotda uchraydigan kimyoviy muammolar </a:t>
            </a:r>
            <a:r>
              <a:rPr lang="en-US" sz="20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qoʻyiladi</a:t>
            </a: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1265992" y="3577590"/>
            <a:ext cx="736521" cy="22860"/>
          </a:xfrm>
          <a:prstGeom prst="roundRect">
            <a:avLst>
              <a:gd name="adj" fmla="val 386634"/>
            </a:avLst>
          </a:prstGeom>
          <a:solidFill>
            <a:srgbClr val="CCCCCC"/>
          </a:solidFill>
          <a:ln/>
        </p:spPr>
      </p:sp>
      <p:sp>
        <p:nvSpPr>
          <p:cNvPr id="11" name="Shape 8"/>
          <p:cNvSpPr/>
          <p:nvPr/>
        </p:nvSpPr>
        <p:spPr>
          <a:xfrm>
            <a:off x="815459" y="3352324"/>
            <a:ext cx="473393" cy="473393"/>
          </a:xfrm>
          <a:prstGeom prst="roundRect">
            <a:avLst>
              <a:gd name="adj" fmla="val 18670"/>
            </a:avLst>
          </a:prstGeom>
          <a:solidFill>
            <a:srgbClr val="E6E6E6"/>
          </a:solidFill>
          <a:ln w="7620">
            <a:solidFill>
              <a:srgbClr val="CCCCCC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92981" y="3462695"/>
            <a:ext cx="118229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2</a:t>
            </a:r>
            <a:endParaRPr lang="en-US" sz="1950" dirty="0"/>
          </a:p>
        </p:txBody>
      </p:sp>
      <p:sp>
        <p:nvSpPr>
          <p:cNvPr id="13" name="Text 10"/>
          <p:cNvSpPr/>
          <p:nvPr/>
        </p:nvSpPr>
        <p:spPr>
          <a:xfrm>
            <a:off x="2209562" y="3326011"/>
            <a:ext cx="2104311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50"/>
              </a:lnSpc>
            </a:pP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Rolli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oʻyin</a:t>
            </a:r>
            <a:endParaRPr lang="en-US" sz="28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2209562" y="3715107"/>
            <a:ext cx="6197918" cy="673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Dars davomida oʻquvchilar kimyoviy jarayonlarni rollarga boʻlingan holda tasvirlaydilar.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265992" y="5271016"/>
            <a:ext cx="736521" cy="22860"/>
          </a:xfrm>
          <a:prstGeom prst="roundRect">
            <a:avLst>
              <a:gd name="adj" fmla="val 386634"/>
            </a:avLst>
          </a:prstGeom>
          <a:solidFill>
            <a:srgbClr val="CCCCCC"/>
          </a:solidFill>
          <a:ln/>
        </p:spPr>
      </p:sp>
      <p:sp>
        <p:nvSpPr>
          <p:cNvPr id="16" name="Shape 13"/>
          <p:cNvSpPr/>
          <p:nvPr/>
        </p:nvSpPr>
        <p:spPr>
          <a:xfrm>
            <a:off x="815459" y="5045750"/>
            <a:ext cx="473393" cy="473393"/>
          </a:xfrm>
          <a:prstGeom prst="roundRect">
            <a:avLst>
              <a:gd name="adj" fmla="val 18670"/>
            </a:avLst>
          </a:prstGeom>
          <a:solidFill>
            <a:srgbClr val="E6E6E6"/>
          </a:solidFill>
          <a:ln w="7620">
            <a:solidFill>
              <a:srgbClr val="CCCCC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95601" y="5156121"/>
            <a:ext cx="113109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3</a:t>
            </a:r>
            <a:endParaRPr lang="en-US" sz="1950" dirty="0"/>
          </a:p>
        </p:txBody>
      </p:sp>
      <p:sp>
        <p:nvSpPr>
          <p:cNvPr id="18" name="Text 15"/>
          <p:cNvSpPr/>
          <p:nvPr/>
        </p:nvSpPr>
        <p:spPr>
          <a:xfrm>
            <a:off x="2209562" y="5019437"/>
            <a:ext cx="2104311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050"/>
              </a:lnSpc>
              <a:buNone/>
            </a:pP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Aqliy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hujum</a:t>
            </a:r>
            <a:endParaRPr lang="en-US" sz="28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2209562" y="5408533"/>
            <a:ext cx="619791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</a:rPr>
              <a:t>Berilgan mavzu boʻyicha oʻquvchilar oʻz gʻoyalarini erkin ifoda </a:t>
            </a:r>
            <a:r>
              <a:rPr lang="en-US" sz="20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etadilar</a:t>
            </a: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20" name="Shape 17"/>
          <p:cNvSpPr/>
          <p:nvPr/>
        </p:nvSpPr>
        <p:spPr>
          <a:xfrm>
            <a:off x="1265992" y="6627852"/>
            <a:ext cx="736521" cy="22860"/>
          </a:xfrm>
          <a:prstGeom prst="roundRect">
            <a:avLst>
              <a:gd name="adj" fmla="val 386634"/>
            </a:avLst>
          </a:prstGeom>
          <a:solidFill>
            <a:srgbClr val="CCCCCC"/>
          </a:solidFill>
          <a:ln/>
        </p:spPr>
      </p:sp>
      <p:sp>
        <p:nvSpPr>
          <p:cNvPr id="21" name="Shape 18"/>
          <p:cNvSpPr/>
          <p:nvPr/>
        </p:nvSpPr>
        <p:spPr>
          <a:xfrm>
            <a:off x="815459" y="6402586"/>
            <a:ext cx="473393" cy="473393"/>
          </a:xfrm>
          <a:prstGeom prst="roundRect">
            <a:avLst>
              <a:gd name="adj" fmla="val 18670"/>
            </a:avLst>
          </a:prstGeom>
          <a:solidFill>
            <a:srgbClr val="E6E6E6"/>
          </a:solidFill>
          <a:ln w="7620">
            <a:solidFill>
              <a:srgbClr val="CCCCCC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1004768" y="6512957"/>
            <a:ext cx="94655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4</a:t>
            </a:r>
            <a:endParaRPr lang="en-US" sz="1950" dirty="0"/>
          </a:p>
        </p:txBody>
      </p:sp>
      <p:sp>
        <p:nvSpPr>
          <p:cNvPr id="23" name="Text 20"/>
          <p:cNvSpPr/>
          <p:nvPr/>
        </p:nvSpPr>
        <p:spPr>
          <a:xfrm>
            <a:off x="2209562" y="6376273"/>
            <a:ext cx="2104311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50"/>
              </a:lnSpc>
            </a:pP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Loyiha</a:t>
            </a: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usuli</a:t>
            </a:r>
            <a:endParaRPr lang="en-US" sz="2800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Text 21"/>
          <p:cNvSpPr/>
          <p:nvPr/>
        </p:nvSpPr>
        <p:spPr>
          <a:xfrm>
            <a:off x="2209562" y="6765369"/>
            <a:ext cx="619791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</a:rPr>
              <a:t>Oʻquvchilar kichik guruhlarga boʻlinib, ilmiy tadqiqot loyihalari ustida </a:t>
            </a:r>
            <a:r>
              <a:rPr lang="en-US" sz="20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ishlaydilar</a:t>
            </a:r>
            <a:r>
              <a:rPr lang="en-US" sz="20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25" name="Graphic 2">
            <a:extLst>
              <a:ext uri="{FF2B5EF4-FFF2-40B4-BE49-F238E27FC236}">
                <a16:creationId xmlns:a16="http://schemas.microsoft.com/office/drawing/2014/main" id="{8227A58E-162B-4129-BF6A-F7A5FE5C51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4744460-04A9-4999-BAF4-9082638BBFD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D0AF627-596E-4249-A1DC-AACAFBAFC57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84979" y="1202913"/>
            <a:ext cx="3379113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100"/>
              </a:lnSpc>
            </a:pP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Bilish</a:t>
            </a:r>
            <a:r>
              <a:rPr lang="en-US" sz="3300" b="1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faoliyatini</a:t>
            </a:r>
            <a:r>
              <a:rPr lang="en-US" sz="3300" b="1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33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faollashtirish</a:t>
            </a:r>
            <a:endParaRPr lang="en-US" sz="33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979" y="2933700"/>
            <a:ext cx="762000" cy="12192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75579" y="3086100"/>
            <a:ext cx="1524000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Interfaol</a:t>
            </a:r>
            <a:r>
              <a:rPr lang="en-US" sz="2800" b="1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usullar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775579" y="3368040"/>
            <a:ext cx="12069723" cy="2438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Klasterlar tuzish, baliq skeleti metodi, “aqliy hujum” kabi usullarni qoʻllash.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979" y="4152900"/>
            <a:ext cx="762000" cy="12192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75579" y="4305300"/>
            <a:ext cx="1524000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Tadqiqot</a:t>
            </a:r>
            <a:r>
              <a:rPr lang="en-US" sz="2800" b="1" dirty="0">
                <a:solidFill>
                  <a:srgbClr val="383838"/>
                </a:solidFill>
                <a:latin typeface="Arial Narrow" panose="020B0606020202030204" pitchFamily="34" charset="0"/>
              </a:rPr>
              <a:t>  </a:t>
            </a: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ishlari</a:t>
            </a:r>
            <a:endParaRPr lang="en-US" sz="28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775579" y="4587240"/>
            <a:ext cx="12069723" cy="2438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Oʻquvchilar mustaqil ravishda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tajribalar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oʻtkazib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, natijalarni tahlil qilishadi</a:t>
            </a:r>
            <a:r>
              <a:rPr lang="en-US" sz="1200" dirty="0">
                <a:solidFill>
                  <a:srgbClr val="383838"/>
                </a:solidFill>
                <a:latin typeface="Patrick Hand" pitchFamily="34" charset="0"/>
                <a:ea typeface="Patrick Hand" pitchFamily="34" charset="-122"/>
                <a:cs typeface="Patrick Hand" pitchFamily="34" charset="-120"/>
              </a:rPr>
              <a:t>.</a:t>
            </a:r>
            <a:endParaRPr lang="en-US" sz="1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979" y="5372100"/>
            <a:ext cx="762000" cy="121920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75579" y="5689318"/>
            <a:ext cx="1524000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1500"/>
              </a:lnSpc>
              <a:buNone/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Oʻyinli</a:t>
            </a:r>
            <a:r>
              <a:rPr lang="en-US" sz="2800" b="1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metodlar</a:t>
            </a:r>
            <a:endParaRPr lang="en-US" sz="28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1775578" y="6024598"/>
            <a:ext cx="12069723" cy="2438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Kimyoviy viktorinalar, kvestlar, rolli oʻyinlar kabi oʻyin shakllaridan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foydalanish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979" y="6591300"/>
            <a:ext cx="762000" cy="1219200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775579" y="6743700"/>
            <a:ext cx="1524000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Muammoli</a:t>
            </a:r>
            <a:r>
              <a:rPr lang="en-US" sz="2800" b="1" dirty="0">
                <a:solidFill>
                  <a:srgbClr val="383838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383838"/>
                </a:solidFill>
                <a:latin typeface="Arial Narrow" panose="020B0606020202030204" pitchFamily="34" charset="0"/>
              </a:rPr>
              <a:t>ta’lim</a:t>
            </a:r>
            <a:endParaRPr lang="en-US" sz="2800" b="1" dirty="0">
              <a:solidFill>
                <a:srgbClr val="383838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Text 8"/>
          <p:cNvSpPr/>
          <p:nvPr/>
        </p:nvSpPr>
        <p:spPr>
          <a:xfrm>
            <a:off x="1775579" y="7078980"/>
            <a:ext cx="12069723" cy="2438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Muammoli savollar qoʻyish va oʻquvchilarga javob topish vazifasini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</a:rPr>
              <a:t>topshirish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E1CFC9B7-CB2C-4DD0-967D-E512595AFE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89452" y="-18768"/>
            <a:ext cx="14630400" cy="110308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6EADD8C-21D9-4347-8C9F-9156A103044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064DD01-AA6C-4105-8D3A-EDC44273A12A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1097549"/>
            <a:ext cx="76273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Kimyo fanida klaster metodi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44709" y="5631775"/>
            <a:ext cx="346591" cy="346591"/>
          </a:xfrm>
          <a:prstGeom prst="roundRect">
            <a:avLst>
              <a:gd name="adj" fmla="val 26380043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1BFF4F65-4FC5-4035-9CEB-CA31953813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863D47-22D3-4AC2-8E3B-0D51C711679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D6DBB60-EC2E-4BFF-A24A-2F7E5DF2BC9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1" name="Text 0">
            <a:extLst>
              <a:ext uri="{FF2B5EF4-FFF2-40B4-BE49-F238E27FC236}">
                <a16:creationId xmlns:a16="http://schemas.microsoft.com/office/drawing/2014/main" id="{B11C43C7-34A8-4032-AEFF-89AB58537968}"/>
              </a:ext>
            </a:extLst>
          </p:cNvPr>
          <p:cNvSpPr/>
          <p:nvPr/>
        </p:nvSpPr>
        <p:spPr>
          <a:xfrm>
            <a:off x="5615343" y="1871067"/>
            <a:ext cx="8327112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600"/>
              </a:lnSpc>
            </a:pP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Klaster 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metodining</a:t>
            </a: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mohiyati</a:t>
            </a:r>
            <a:endParaRPr lang="en-US" sz="4450" dirty="0">
              <a:solidFill>
                <a:srgbClr val="1F1E1E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A0B39320-D47F-498D-B066-FDD1A357452B}"/>
              </a:ext>
            </a:extLst>
          </p:cNvPr>
          <p:cNvSpPr/>
          <p:nvPr/>
        </p:nvSpPr>
        <p:spPr>
          <a:xfrm>
            <a:off x="5889843" y="2697463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G</a:t>
            </a: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ʻoyal</a:t>
            </a: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arni</a:t>
            </a:r>
            <a:r>
              <a:rPr lang="en-US" sz="3200" b="1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 birlashtirish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8E07F373-F993-4CA5-A883-7B010B6D2FF5}"/>
              </a:ext>
            </a:extLst>
          </p:cNvPr>
          <p:cNvSpPr/>
          <p:nvPr/>
        </p:nvSpPr>
        <p:spPr>
          <a:xfrm>
            <a:off x="5736709" y="3198086"/>
            <a:ext cx="8013158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Klaster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metodining asosiy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maqsadi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bir-biriga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bogʻliq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boʻlgan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ma’lumotlarni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guruhlarga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ajratishdir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sp>
        <p:nvSpPr>
          <p:cNvPr id="14" name="Text 3">
            <a:extLst>
              <a:ext uri="{FF2B5EF4-FFF2-40B4-BE49-F238E27FC236}">
                <a16:creationId xmlns:a16="http://schemas.microsoft.com/office/drawing/2014/main" id="{80FD82EF-7AAD-4B6F-AE6F-2293A41AEA91}"/>
              </a:ext>
            </a:extLst>
          </p:cNvPr>
          <p:cNvSpPr/>
          <p:nvPr/>
        </p:nvSpPr>
        <p:spPr>
          <a:xfrm>
            <a:off x="6046053" y="4327699"/>
            <a:ext cx="3501390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Ma</a:t>
            </a: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’</a:t>
            </a: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lumotni</a:t>
            </a:r>
            <a:r>
              <a:rPr lang="en-US" sz="3200" b="1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2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ifodalash</a:t>
            </a:r>
            <a:endParaRPr lang="en-US" sz="3200" b="1" dirty="0">
              <a:solidFill>
                <a:srgbClr val="1F1E1E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9464891-1E85-4B87-8169-8A18597EFFC4}"/>
              </a:ext>
            </a:extLst>
          </p:cNvPr>
          <p:cNvSpPr/>
          <p:nvPr/>
        </p:nvSpPr>
        <p:spPr>
          <a:xfrm>
            <a:off x="5889843" y="4823737"/>
            <a:ext cx="73152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Bu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guruhlar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(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klasterlar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)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bir-biridan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farqli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bo'lib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, har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bir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guruh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ma’lumotlarning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oʻziga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xos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xususiyatlarini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aks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8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ettiradi</a:t>
            </a:r>
            <a:r>
              <a:rPr lang="en-US" sz="28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37710" y="1031677"/>
            <a:ext cx="8406289" cy="13866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50"/>
              </a:lnSpc>
            </a:pPr>
            <a:r>
              <a:rPr lang="en-US" sz="43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Klaster </a:t>
            </a:r>
            <a:r>
              <a:rPr lang="en-US" sz="43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metodini</a:t>
            </a:r>
            <a:r>
              <a:rPr lang="en-US" sz="43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43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qo</a:t>
            </a:r>
            <a:r>
              <a:rPr lang="en-US" sz="44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ʻ</a:t>
            </a:r>
            <a:r>
              <a:rPr lang="en-US" sz="43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llashning</a:t>
            </a:r>
            <a:r>
              <a:rPr lang="en-US" sz="43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afzalliklari</a:t>
            </a:r>
            <a:endParaRPr lang="en-US" sz="435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37711" y="2519482"/>
            <a:ext cx="474226" cy="474226"/>
          </a:xfrm>
          <a:prstGeom prst="roundRect">
            <a:avLst>
              <a:gd name="adj" fmla="val 18670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09399" y="2590086"/>
            <a:ext cx="130850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1422678" y="2519482"/>
            <a:ext cx="304395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8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Tushunishni osonlashtiradi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422678" y="3339346"/>
            <a:ext cx="3043952" cy="1349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Ma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’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lumotlarni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tashkil etish,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ma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’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lumotlar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o</a:t>
            </a:r>
            <a:r>
              <a:rPr lang="en-US" sz="20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ʻ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rtasidagi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munosabatlarni aniqlash va tushunishni osonlashtiradi.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677370" y="2519482"/>
            <a:ext cx="474226" cy="474226"/>
          </a:xfrm>
          <a:prstGeom prst="roundRect">
            <a:avLst>
              <a:gd name="adj" fmla="val 18670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15126" y="2590086"/>
            <a:ext cx="198715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5362337" y="2519482"/>
            <a:ext cx="3043952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8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Muammolarni hal qilishda </a:t>
            </a: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yordam</a:t>
            </a:r>
            <a:r>
              <a:rPr lang="en-US" sz="28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beradi</a:t>
            </a:r>
            <a:endParaRPr lang="en-US" sz="28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362337" y="3846731"/>
            <a:ext cx="3043952" cy="1349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Muammolarni tushunish, tahlil qilish va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ularga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yechimlar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topishda yordam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beradi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sp>
        <p:nvSpPr>
          <p:cNvPr id="12" name="Shape 9"/>
          <p:cNvSpPr/>
          <p:nvPr/>
        </p:nvSpPr>
        <p:spPr>
          <a:xfrm>
            <a:off x="737711" y="5483066"/>
            <a:ext cx="474226" cy="474226"/>
          </a:xfrm>
          <a:prstGeom prst="roundRect">
            <a:avLst>
              <a:gd name="adj" fmla="val 18670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75228" y="5553670"/>
            <a:ext cx="199072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1422678" y="5483066"/>
            <a:ext cx="304395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Yangi</a:t>
            </a:r>
            <a:r>
              <a:rPr lang="en-US" sz="28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gʻoyalarnini</a:t>
            </a:r>
            <a:r>
              <a:rPr lang="en-US" sz="28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ragʻbatlantiradi</a:t>
            </a:r>
            <a:endParaRPr lang="en-US" sz="28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074300" y="6247090"/>
            <a:ext cx="3043952" cy="1011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Yangi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</a:t>
            </a:r>
            <a:r>
              <a:rPr lang="en-US" sz="20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ʻ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oyalarni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yaratish va ularni rivojlantirishga yordam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beradi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sp>
        <p:nvSpPr>
          <p:cNvPr id="16" name="Shape 13"/>
          <p:cNvSpPr/>
          <p:nvPr/>
        </p:nvSpPr>
        <p:spPr>
          <a:xfrm>
            <a:off x="4677370" y="5483066"/>
            <a:ext cx="474226" cy="474226"/>
          </a:xfrm>
          <a:prstGeom prst="roundRect">
            <a:avLst>
              <a:gd name="adj" fmla="val 18670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14054" y="5553670"/>
            <a:ext cx="200739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4</a:t>
            </a:r>
            <a:endParaRPr lang="en-US" sz="2600" dirty="0"/>
          </a:p>
        </p:txBody>
      </p:sp>
      <p:sp>
        <p:nvSpPr>
          <p:cNvPr id="18" name="Text 15"/>
          <p:cNvSpPr/>
          <p:nvPr/>
        </p:nvSpPr>
        <p:spPr>
          <a:xfrm>
            <a:off x="5362337" y="5483066"/>
            <a:ext cx="304395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Muloqotni</a:t>
            </a:r>
            <a:r>
              <a:rPr lang="en-US" sz="28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28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yaxshilaydi</a:t>
            </a:r>
            <a:endParaRPr lang="en-US" sz="28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5362336" y="6302931"/>
            <a:ext cx="3433285" cy="1349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Ma’lumotlarni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vizualizatsiya qilish orqali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boshqalarga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</a:t>
            </a:r>
            <a:r>
              <a:rPr lang="en-US" sz="2000" dirty="0" err="1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ʻ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oyalarni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samarali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tarzda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yetkazishga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yordam </a:t>
            </a:r>
            <a:r>
              <a:rPr lang="en-US" sz="20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beradi</a:t>
            </a:r>
            <a:r>
              <a:rPr lang="en-US" sz="20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5204146C-42E3-43AB-A706-123124BF9B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1CCE3F7-306E-4F4F-BA5C-E66D45E7FC9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3AD666A-F770-4823-862C-9CD902C198F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pic>
        <p:nvPicPr>
          <p:cNvPr id="1026" name="Picture 2" descr="Кластер: метод обучения в 6 шагов с примерами">
            <a:extLst>
              <a:ext uri="{FF2B5EF4-FFF2-40B4-BE49-F238E27FC236}">
                <a16:creationId xmlns:a16="http://schemas.microsoft.com/office/drawing/2014/main" id="{A5706B7D-932F-40F0-924B-F4C7B484B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289" y="2316336"/>
            <a:ext cx="6024874" cy="338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36414" y="1163144"/>
            <a:ext cx="7680246" cy="2063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00"/>
              </a:lnSpc>
            </a:pPr>
            <a:r>
              <a:rPr lang="en-US" sz="43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Kimyo fanida klaster </a:t>
            </a:r>
            <a:r>
              <a:rPr lang="en-US" sz="43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metodini</a:t>
            </a:r>
            <a:r>
              <a:rPr lang="en-US" sz="43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43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qoʻlla</a:t>
            </a:r>
            <a:r>
              <a:rPr lang="en-US" sz="43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sh</a:t>
            </a:r>
            <a:r>
              <a:rPr lang="en-US" sz="43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43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imkoniyatlari</a:t>
            </a:r>
            <a:endParaRPr lang="en-US" sz="430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31877" y="2953702"/>
            <a:ext cx="3735586" cy="2918698"/>
          </a:xfrm>
          <a:prstGeom prst="roundRect">
            <a:avLst>
              <a:gd name="adj" fmla="val 3009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48571" y="3170396"/>
            <a:ext cx="3302198" cy="687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Kimyoviy reaksiyalarni tahlil qilish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948571" y="3983474"/>
            <a:ext cx="3302198" cy="1672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600"/>
              </a:lnSpc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Reaksiyalar davomida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hosil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bo</a:t>
            </a:r>
            <a:r>
              <a:rPr lang="en-US" sz="2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ladigan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mahsulotlarni va ularning xususiyatlarini tushunish uchun ishlatilishi mumkin.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676537" y="2953702"/>
            <a:ext cx="3735586" cy="2918698"/>
          </a:xfrm>
          <a:prstGeom prst="roundRect">
            <a:avLst>
              <a:gd name="adj" fmla="val 3009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893231" y="3170396"/>
            <a:ext cx="3302198" cy="687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700"/>
              </a:lnSpc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Kimyoviy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moddalarni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guruhlash</a:t>
            </a:r>
            <a:endParaRPr lang="en-US" sz="2400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4893231" y="3983474"/>
            <a:ext cx="3302198" cy="1672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Moddalarning xususiyatlariga asoslanib, ularni guruhlarga ajratish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va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ularning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oʻzaro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aloqalarini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oʻrganish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uchun ishlatilishi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mumkin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731877" y="6081474"/>
            <a:ext cx="7680246" cy="1571506"/>
          </a:xfrm>
          <a:prstGeom prst="roundRect">
            <a:avLst>
              <a:gd name="adj" fmla="val 5589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48571" y="6298168"/>
            <a:ext cx="5276850" cy="3438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27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Kimyoviy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jarayonlarni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modellashtirish</a:t>
            </a:r>
            <a:endParaRPr lang="en-US" sz="2400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948571" y="6767393"/>
            <a:ext cx="7246858" cy="6688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Murakkab kimyoviy jarayonlarni soddalashtirish va ularni tushunishni osonlashtirish uchun ishlatilishi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mumkin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9830460-741F-4600-9D81-1FCC776E2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F095348-D7D0-4CF3-A03F-946E56C000C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1DF2516-BC1D-4DFB-A99F-2D9F80167E9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pic>
        <p:nvPicPr>
          <p:cNvPr id="2050" name="Picture 2" descr="Светок кластер пустой">
            <a:extLst>
              <a:ext uri="{FF2B5EF4-FFF2-40B4-BE49-F238E27FC236}">
                <a16:creationId xmlns:a16="http://schemas.microsoft.com/office/drawing/2014/main" id="{78161A0E-59A2-48A7-B95A-804A4AE2C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734" y="1733336"/>
            <a:ext cx="5389139" cy="589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21204" y="1167669"/>
            <a:ext cx="76273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600"/>
              </a:lnSpc>
            </a:pP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Klaster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metodini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qoʻllash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uchun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zarur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resurslar</a:t>
            </a:r>
            <a:endParaRPr lang="en-US" sz="4800" dirty="0">
              <a:solidFill>
                <a:srgbClr val="1F1E1E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09" y="2380536"/>
            <a:ext cx="541615" cy="54161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8309" y="3138726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Qalam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va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qog</a:t>
            </a:r>
            <a:r>
              <a:rPr lang="en-US" sz="32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oz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58309" y="3624858"/>
            <a:ext cx="3651171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Ma</a:t>
            </a:r>
            <a:r>
              <a:rPr lang="en-US" sz="24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’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lumotlarni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tashkil etish va klaster yaratish uchun ishlatilishi mumkin.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4401" y="2380536"/>
            <a:ext cx="541615" cy="54161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34401" y="3138726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800"/>
              </a:lnSpc>
              <a:buNone/>
            </a:pP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Stikerlar</a:t>
            </a:r>
            <a:endParaRPr lang="en-US" sz="32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34401" y="3624858"/>
            <a:ext cx="3651290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Klasterdagi har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bir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gʻoyani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alohida stikerga yozish va ularni birlashtirishga yordam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beradi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309" y="5314950"/>
            <a:ext cx="541615" cy="54161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58309" y="6073140"/>
            <a:ext cx="3425666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Kompyuter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va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dasturlar</a:t>
            </a:r>
            <a:endParaRPr lang="en-US" sz="32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58309" y="6559272"/>
            <a:ext cx="3651171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Klaster yaratish va ularni tahlil qilish uchun maxsus dasturlar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mavjud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2C1A5617-CDDB-495D-8500-9D633A07E4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FC5D7DF-E5F9-47C1-B7F7-7ECF2523E8F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D185B72-089D-4289-BF55-AF3632EBC0C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0" y="5580990"/>
            <a:ext cx="14630400" cy="26303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7103" y="1458229"/>
            <a:ext cx="13157597" cy="13842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50"/>
              </a:lnSpc>
            </a:pPr>
            <a:r>
              <a:rPr lang="en-US" sz="4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Klaster</a:t>
            </a:r>
            <a:r>
              <a:rPr lang="en-US" sz="44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metodini</a:t>
            </a:r>
            <a:r>
              <a:rPr lang="en-US" sz="44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qoʻllashda</a:t>
            </a:r>
            <a:r>
              <a:rPr lang="en-US" sz="44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zarur</a:t>
            </a:r>
            <a:r>
              <a:rPr lang="en-US" sz="44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chora-tadbirlar</a:t>
            </a:r>
            <a:endParaRPr lang="en-US" sz="4400" dirty="0">
              <a:solidFill>
                <a:srgbClr val="1F1E1E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80078" y="2842450"/>
            <a:ext cx="13157597" cy="22860"/>
          </a:xfrm>
          <a:prstGeom prst="roundRect">
            <a:avLst>
              <a:gd name="adj" fmla="val 386612"/>
            </a:avLst>
          </a:prstGeom>
          <a:solidFill>
            <a:srgbClr val="BBC2DC"/>
          </a:solidFill>
          <a:ln/>
        </p:spPr>
      </p:sp>
      <p:sp>
        <p:nvSpPr>
          <p:cNvPr id="5" name="Shape 2"/>
          <p:cNvSpPr/>
          <p:nvPr/>
        </p:nvSpPr>
        <p:spPr>
          <a:xfrm>
            <a:off x="2710219" y="3160227"/>
            <a:ext cx="22860" cy="736402"/>
          </a:xfrm>
          <a:prstGeom prst="roundRect">
            <a:avLst>
              <a:gd name="adj" fmla="val 386612"/>
            </a:avLst>
          </a:prstGeom>
          <a:solidFill>
            <a:srgbClr val="BBC2DC"/>
          </a:solidFill>
          <a:ln/>
        </p:spPr>
      </p:sp>
      <p:sp>
        <p:nvSpPr>
          <p:cNvPr id="6" name="Shape 3"/>
          <p:cNvSpPr/>
          <p:nvPr/>
        </p:nvSpPr>
        <p:spPr>
          <a:xfrm>
            <a:off x="2484953" y="2923530"/>
            <a:ext cx="473393" cy="473393"/>
          </a:xfrm>
          <a:prstGeom prst="roundRect">
            <a:avLst>
              <a:gd name="adj" fmla="val 18669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2656284" y="2994015"/>
            <a:ext cx="130612" cy="3323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1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1173479" y="4107131"/>
            <a:ext cx="3096339" cy="3459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00"/>
              </a:lnSpc>
            </a:pPr>
            <a:r>
              <a:rPr lang="en-US" sz="36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Ma</a:t>
            </a:r>
            <a:r>
              <a:rPr lang="en-US" sz="36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’</a:t>
            </a:r>
            <a:r>
              <a:rPr lang="en-US" sz="36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lumotlarni</a:t>
            </a:r>
            <a:r>
              <a:rPr lang="en-US" sz="36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tanlash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809267" y="4579332"/>
            <a:ext cx="3824764" cy="10097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Klasterga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qo</a:t>
            </a:r>
            <a:r>
              <a:rPr lang="en-US" sz="2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shish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uchun kerakli va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dolzarb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ma</a:t>
            </a:r>
            <a:r>
              <a:rPr lang="en-US" sz="24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’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lumotlarni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tanlash muhimdir.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166133" y="3160227"/>
            <a:ext cx="22860" cy="736402"/>
          </a:xfrm>
          <a:prstGeom prst="roundRect">
            <a:avLst>
              <a:gd name="adj" fmla="val 386612"/>
            </a:avLst>
          </a:prstGeom>
          <a:solidFill>
            <a:srgbClr val="BBC2DC"/>
          </a:solidFill>
          <a:ln/>
        </p:spPr>
      </p:sp>
      <p:sp>
        <p:nvSpPr>
          <p:cNvPr id="11" name="Shape 8"/>
          <p:cNvSpPr/>
          <p:nvPr/>
        </p:nvSpPr>
        <p:spPr>
          <a:xfrm>
            <a:off x="6940867" y="2923530"/>
            <a:ext cx="473393" cy="473393"/>
          </a:xfrm>
          <a:prstGeom prst="roundRect">
            <a:avLst>
              <a:gd name="adj" fmla="val 18669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078384" y="2994015"/>
            <a:ext cx="198358" cy="3323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2</a:t>
            </a:r>
            <a:endParaRPr lang="en-US" sz="2600" dirty="0"/>
          </a:p>
        </p:txBody>
      </p:sp>
      <p:sp>
        <p:nvSpPr>
          <p:cNvPr id="13" name="Text 10"/>
          <p:cNvSpPr/>
          <p:nvPr/>
        </p:nvSpPr>
        <p:spPr>
          <a:xfrm>
            <a:off x="5708332" y="4107131"/>
            <a:ext cx="2938463" cy="3459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36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Guruhlash</a:t>
            </a:r>
            <a:r>
              <a:rPr lang="en-US" sz="36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6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mezonlari</a:t>
            </a:r>
            <a:endParaRPr lang="en-US" sz="3600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5265181" y="4579332"/>
            <a:ext cx="3824883" cy="673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Guruhlash mezonlarini aniqlash va ularga rioya qilish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muhimdir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sp>
        <p:nvSpPr>
          <p:cNvPr id="15" name="Shape 12"/>
          <p:cNvSpPr/>
          <p:nvPr/>
        </p:nvSpPr>
        <p:spPr>
          <a:xfrm>
            <a:off x="11622166" y="3160227"/>
            <a:ext cx="22860" cy="736402"/>
          </a:xfrm>
          <a:prstGeom prst="roundRect">
            <a:avLst>
              <a:gd name="adj" fmla="val 386612"/>
            </a:avLst>
          </a:prstGeom>
          <a:solidFill>
            <a:srgbClr val="BBC2DC"/>
          </a:solidFill>
          <a:ln/>
        </p:spPr>
      </p:sp>
      <p:sp>
        <p:nvSpPr>
          <p:cNvPr id="16" name="Shape 13"/>
          <p:cNvSpPr/>
          <p:nvPr/>
        </p:nvSpPr>
        <p:spPr>
          <a:xfrm>
            <a:off x="11396900" y="2923530"/>
            <a:ext cx="473393" cy="473393"/>
          </a:xfrm>
          <a:prstGeom prst="roundRect">
            <a:avLst>
              <a:gd name="adj" fmla="val 18669"/>
            </a:avLst>
          </a:prstGeom>
          <a:solidFill>
            <a:srgbClr val="D5DCF6"/>
          </a:solidFill>
          <a:ln w="7620">
            <a:solidFill>
              <a:srgbClr val="BBC2D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1534179" y="2994015"/>
            <a:ext cx="198715" cy="3323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3</a:t>
            </a:r>
            <a:endParaRPr lang="en-US" sz="2600" dirty="0"/>
          </a:p>
        </p:txBody>
      </p:sp>
      <p:sp>
        <p:nvSpPr>
          <p:cNvPr id="18" name="Text 15"/>
          <p:cNvSpPr/>
          <p:nvPr/>
        </p:nvSpPr>
        <p:spPr>
          <a:xfrm>
            <a:off x="10015060" y="4072674"/>
            <a:ext cx="3214211" cy="3459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36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Natijalarni </a:t>
            </a:r>
            <a:r>
              <a:rPr lang="en-US" sz="36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talqin</a:t>
            </a:r>
            <a:r>
              <a:rPr lang="en-US" sz="3600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600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qilish</a:t>
            </a:r>
            <a:endParaRPr lang="en-US" sz="3600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9721214" y="4579332"/>
            <a:ext cx="4525364" cy="10097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Hosil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boʻlgan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klasterlarni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toʻgʻri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talqin qilish va ularning ahamiyatini tushunish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muhimdir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EC1820B1-39A9-4154-89BE-5BF8BB594A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4ECF4D1-17E8-4C69-80FC-000FEECF13D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E90951F-2BAB-4CA9-962C-DF29992662E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1051" y="1366477"/>
            <a:ext cx="131137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600"/>
              </a:lnSpc>
            </a:pP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Klaster 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metodini</a:t>
            </a: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qo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llash</a:t>
            </a: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orqali</a:t>
            </a: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445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erishiladigan</a:t>
            </a:r>
            <a:r>
              <a:rPr lang="en-US" sz="445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natijalar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774" y="2571036"/>
            <a:ext cx="2163723" cy="161270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83355" y="3370064"/>
            <a:ext cx="106442" cy="433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2"/>
          <p:cNvSpPr/>
          <p:nvPr/>
        </p:nvSpPr>
        <p:spPr>
          <a:xfrm>
            <a:off x="5335072" y="2960965"/>
            <a:ext cx="2981206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Tushunish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darajasini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oshirish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35072" y="3447098"/>
            <a:ext cx="6904434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Kimyoviy tushunchalarni chuqurroq tushunishga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72551" y="4195524"/>
            <a:ext cx="8645485" cy="15240"/>
          </a:xfrm>
          <a:prstGeom prst="roundRect">
            <a:avLst>
              <a:gd name="adj" fmla="val 597101"/>
            </a:avLst>
          </a:prstGeom>
          <a:solidFill>
            <a:srgbClr val="BBC2DC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2972" y="4237792"/>
            <a:ext cx="4327446" cy="161270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55733" y="4827389"/>
            <a:ext cx="161687" cy="433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2</a:t>
            </a:r>
            <a:endParaRPr lang="en-US" sz="2100" dirty="0"/>
          </a:p>
        </p:txBody>
      </p:sp>
      <p:sp>
        <p:nvSpPr>
          <p:cNvPr id="10" name="Text 6"/>
          <p:cNvSpPr/>
          <p:nvPr/>
        </p:nvSpPr>
        <p:spPr>
          <a:xfrm>
            <a:off x="6416993" y="4454366"/>
            <a:ext cx="6752034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Muammolarni hal qilish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qobiliyatini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yaxshilash</a:t>
            </a:r>
            <a:endParaRPr lang="en-US" sz="32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1" name="Text 7"/>
          <p:cNvSpPr/>
          <p:nvPr/>
        </p:nvSpPr>
        <p:spPr>
          <a:xfrm>
            <a:off x="6416993" y="4940498"/>
            <a:ext cx="7238524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Kimyo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bilan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bog</a:t>
            </a:r>
            <a:r>
              <a:rPr lang="en-US" sz="2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liq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muammolarni hal qilish qobiliyatini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rivojlantiradi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sp>
        <p:nvSpPr>
          <p:cNvPr id="12" name="Shape 8"/>
          <p:cNvSpPr/>
          <p:nvPr/>
        </p:nvSpPr>
        <p:spPr>
          <a:xfrm>
            <a:off x="6254472" y="5862280"/>
            <a:ext cx="7563564" cy="15240"/>
          </a:xfrm>
          <a:prstGeom prst="roundRect">
            <a:avLst>
              <a:gd name="adj" fmla="val 597101"/>
            </a:avLst>
          </a:prstGeom>
          <a:solidFill>
            <a:srgbClr val="BBC2DC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51" y="5904548"/>
            <a:ext cx="6491288" cy="161270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55733" y="6494145"/>
            <a:ext cx="161925" cy="433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Alexandria Semi Bold" pitchFamily="34" charset="0"/>
                <a:ea typeface="Alexandria Semi Bold" pitchFamily="34" charset="-122"/>
                <a:cs typeface="Alexandria Semi Bold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0"/>
          <p:cNvSpPr/>
          <p:nvPr/>
        </p:nvSpPr>
        <p:spPr>
          <a:xfrm>
            <a:off x="7498913" y="6121122"/>
            <a:ext cx="3040499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Yangiliklarni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yaratish</a:t>
            </a:r>
            <a:endParaRPr lang="en-US" sz="32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7498913" y="6607254"/>
            <a:ext cx="6156603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Yangi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</a:t>
            </a:r>
            <a:r>
              <a:rPr lang="en-US" sz="2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oyalarni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yaratishga va kimyoviy izlanishlarga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hissa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qo</a:t>
            </a:r>
            <a:r>
              <a:rPr lang="en-US" sz="24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shishga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imkon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beradi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D2EB6539-A2CC-4C69-9017-1ED12BDAD3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9713E30-C621-44DD-946B-409F86D6B64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9B83A51-CD6B-497B-89FA-AF06249C691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21204" y="1167669"/>
            <a:ext cx="76273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600"/>
              </a:lnSpc>
            </a:pP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Klaster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metodini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qoʻllash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uchun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zarur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resurslar</a:t>
            </a:r>
            <a:endParaRPr lang="en-US" sz="4800" dirty="0">
              <a:solidFill>
                <a:srgbClr val="1F1E1E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09" y="2380536"/>
            <a:ext cx="541615" cy="54161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8309" y="3138726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Qalam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va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qog</a:t>
            </a:r>
            <a:r>
              <a:rPr lang="en-US" sz="32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ʻ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oz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58309" y="3624858"/>
            <a:ext cx="3651171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Ma</a:t>
            </a:r>
            <a:r>
              <a:rPr lang="en-US" sz="2400" b="1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  <a:cs typeface="Alexandria Semi Bold" pitchFamily="34" charset="-120"/>
              </a:rPr>
              <a:t>’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lumotlarni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  <a:cs typeface="Sora Light" pitchFamily="34" charset="-120"/>
              </a:rPr>
              <a:t> tashkil etish va klaster yaratish uchun ishlatilishi mumkin.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4401" y="2380536"/>
            <a:ext cx="541615" cy="54161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34401" y="3138726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800"/>
              </a:lnSpc>
              <a:buNone/>
            </a:pP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Stikerlar</a:t>
            </a:r>
            <a:endParaRPr lang="en-US" sz="32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34401" y="3624858"/>
            <a:ext cx="3651290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Klasterdagi har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bir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gʻoyani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 alohida stikerga yozish va ularni birlashtirishga yordam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beradi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309" y="5314950"/>
            <a:ext cx="541615" cy="54161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58309" y="6073140"/>
            <a:ext cx="3425666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Kompyuter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va</a:t>
            </a:r>
            <a:r>
              <a:rPr lang="en-US" sz="3200" b="1" dirty="0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3200" b="1" dirty="0" err="1">
                <a:solidFill>
                  <a:srgbClr val="3B3535"/>
                </a:solidFill>
                <a:latin typeface="Arial Narrow" panose="020B0606020202030204" pitchFamily="34" charset="0"/>
                <a:ea typeface="Alexandria Semi Bold" pitchFamily="34" charset="-122"/>
              </a:rPr>
              <a:t>dasturlar</a:t>
            </a:r>
            <a:endParaRPr lang="en-US" sz="3200" b="1" dirty="0">
              <a:solidFill>
                <a:srgbClr val="3B3535"/>
              </a:solidFill>
              <a:latin typeface="Arial Narrow" panose="020B0606020202030204" pitchFamily="34" charset="0"/>
              <a:ea typeface="Alexandria Semi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58309" y="6559272"/>
            <a:ext cx="3651171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Klaster yaratish va ularni tahlil qilish uchun maxsus dasturlar </a:t>
            </a:r>
            <a:r>
              <a:rPr lang="en-US" sz="2400" dirty="0" err="1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mavjud</a:t>
            </a:r>
            <a:r>
              <a:rPr lang="en-US" sz="2400" dirty="0">
                <a:solidFill>
                  <a:srgbClr val="3B3535"/>
                </a:solidFill>
                <a:latin typeface="Arial Narrow" panose="020B0606020202030204" pitchFamily="34" charset="0"/>
                <a:ea typeface="Sora Light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2C1A5617-CDDB-495D-8500-9D633A07E4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FC5D7DF-E5F9-47C1-B7F7-7ECF2523E8F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D185B72-089D-4289-BF55-AF3632EBC0C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65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21204" y="1167669"/>
            <a:ext cx="76273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600"/>
              </a:lnSpc>
            </a:pP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Idrok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</a:t>
            </a:r>
            <a:r>
              <a:rPr lang="en-US" sz="4800" dirty="0" err="1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xaritasi</a:t>
            </a:r>
            <a:r>
              <a:rPr lang="en-US" sz="4800" dirty="0">
                <a:solidFill>
                  <a:srgbClr val="1F1E1E"/>
                </a:solidFill>
                <a:latin typeface="Arial Narrow" panose="020B0606020202030204" pitchFamily="34" charset="0"/>
                <a:ea typeface="Alexandria Semi Bold" pitchFamily="34" charset="-122"/>
              </a:rPr>
              <a:t> –Mind Map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09" y="2380536"/>
            <a:ext cx="541615" cy="541615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401" y="2380536"/>
            <a:ext cx="541615" cy="54161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73496" y="3070358"/>
            <a:ext cx="6841704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az-Latn-AZ" sz="2800" dirty="0">
                <a:latin typeface="Arial Narrow" panose="020B0606020202030204" pitchFamily="34" charset="0"/>
              </a:rPr>
              <a:t>“Idrok xaritasi” </a:t>
            </a:r>
            <a:r>
              <a:rPr lang="en-US" sz="2800" dirty="0">
                <a:latin typeface="Arial Narrow" panose="020B0606020202030204" pitchFamily="34" charset="0"/>
              </a:rPr>
              <a:t>,</a:t>
            </a:r>
            <a:r>
              <a:rPr lang="az-Latn-AZ" sz="2800" dirty="0">
                <a:latin typeface="Arial Narrow" panose="020B0606020202030204" pitchFamily="34" charset="0"/>
              </a:rPr>
              <a:t>“Intellekt-xarita” - fikrlarni taqdim qilish va bog‘lash usuli bo‘lib, u o‘quvchilarda tassavvur qilish va fikrlarni tizimlashtirish, o‘tganilayotgan mavzudagi bosh g‘oyalar yoki asosiy tushunchalarni, birlamchi tushunchalarni izohlashga yordam beruvchi ikkilamchi va uchlamchi g‘oyalar yoki tushunchalarni ajratish ko‘nikma va malakalarini shakllantirishga qaratilgan. </a:t>
            </a:r>
            <a:endParaRPr lang="en-US" sz="2800" dirty="0">
              <a:solidFill>
                <a:srgbClr val="3B3535"/>
              </a:solidFill>
              <a:latin typeface="Arial Narrow" panose="020B0606020202030204" pitchFamily="34" charset="0"/>
              <a:ea typeface="Sora Light" pitchFamily="34" charset="-122"/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2C1A5617-CDDB-495D-8500-9D633A07E4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FC5D7DF-E5F9-47C1-B7F7-7ECF2523E8F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D185B72-089D-4289-BF55-AF3632EBC0C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E3232E5-209B-4E85-BBC0-3FBFFF8F5F7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37145" y="2380536"/>
            <a:ext cx="6495279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9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383450" y="1302979"/>
            <a:ext cx="13501883" cy="5166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uz-Latn-UZ" sz="2800" dirty="0">
                <a:latin typeface="Arial Narrow" panose="020B0606020202030204" pitchFamily="34" charset="0"/>
              </a:rPr>
              <a:t>Tinglovchilar 4 ta guruhga bo‘linishadi va har bir guruhga quyidagi amaliy topshiriq matni tarqatiladi. 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b="1" dirty="0">
                <a:latin typeface="Arial Narrow" panose="020B0606020202030204" pitchFamily="34" charset="0"/>
              </a:rPr>
              <a:t>1-guruh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O‘quvchilarni kreativ fikrlashga undash uchun qanday interfaol metodlardan foydalanish mumkin?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“Idrok xaritasi” yoki “Mind Mapping” usuli qanday qo‘llaniladi va uning afzalliklari nimalardan iborat?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b="1" dirty="0">
                <a:latin typeface="Arial Narrow" panose="020B0606020202030204" pitchFamily="34" charset="0"/>
              </a:rPr>
              <a:t>2-guruh 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Tanqidiy va kreativ fikrlashga qaratilgan topshiriqlar qanday baholanadi? Kreativ va tanqidiy fikrlashni </a:t>
            </a:r>
            <a:endParaRPr lang="en-US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rivojlantirish uchun guruhli muhokama</a:t>
            </a:r>
            <a:r>
              <a:rPr lang="en-US" sz="2800" dirty="0">
                <a:latin typeface="Arial Narrow" panose="020B0606020202030204" pitchFamily="34" charset="0"/>
              </a:rPr>
              <a:t> </a:t>
            </a:r>
          </a:p>
          <a:p>
            <a:r>
              <a:rPr lang="uz-Latn-UZ" sz="2800" dirty="0">
                <a:latin typeface="Arial Narrow" panose="020B0606020202030204" pitchFamily="34" charset="0"/>
              </a:rPr>
              <a:t>va loyihaviy ishlashni qanday tashkil qilish mumkin?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b="1" dirty="0">
                <a:latin typeface="Arial Narrow" panose="020B0606020202030204" pitchFamily="34" charset="0"/>
              </a:rPr>
              <a:t>3-guruh uchun topshiriq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Muammoli ta’lim usulini qo‘llash orqali o‘quvchilarning bilim olish jarayonini qanday faollashtirish mumkin?</a:t>
            </a:r>
            <a:r>
              <a:rPr lang="uz-Latn-UZ" sz="2800" b="1" dirty="0">
                <a:latin typeface="Arial Narrow" panose="020B0606020202030204" pitchFamily="34" charset="0"/>
              </a:rPr>
              <a:t> </a:t>
            </a:r>
            <a:endParaRPr lang="en-US" sz="2800" b="1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O‘quvchilarda mustaqil izlanish va ijodiy fikrlash ko‘nikmalarini rivojlantirish uchun qanday topshiriqlar </a:t>
            </a:r>
            <a:endParaRPr lang="en-US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berish kerak?</a:t>
            </a:r>
            <a:r>
              <a:rPr lang="uz-Latn-UZ" sz="2800" b="1" dirty="0">
                <a:latin typeface="Arial Narrow" panose="020B0606020202030204" pitchFamily="34" charset="0"/>
              </a:rPr>
              <a:t> 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b="1" dirty="0">
                <a:latin typeface="Arial Narrow" panose="020B0606020202030204" pitchFamily="34" charset="0"/>
              </a:rPr>
              <a:t>4-guruh uchun topshiriq</a:t>
            </a:r>
            <a:endParaRPr lang="ru-RU" sz="2800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 Interaktiv texnologiyalar yordamida bilish faoliyatini qanday faollashtirish mumkin?</a:t>
            </a:r>
            <a:r>
              <a:rPr lang="uz-Latn-UZ" sz="2800" b="1" dirty="0">
                <a:latin typeface="Arial Narrow" panose="020B0606020202030204" pitchFamily="34" charset="0"/>
              </a:rPr>
              <a:t> </a:t>
            </a:r>
            <a:endParaRPr lang="en-US" sz="2800" b="1" dirty="0">
              <a:latin typeface="Arial Narrow" panose="020B0606020202030204" pitchFamily="34" charset="0"/>
            </a:endParaRPr>
          </a:p>
          <a:p>
            <a:r>
              <a:rPr lang="uz-Latn-UZ" sz="2800" dirty="0">
                <a:latin typeface="Arial Narrow" panose="020B0606020202030204" pitchFamily="34" charset="0"/>
              </a:rPr>
              <a:t>Raqamli simulyatsiyalar va virtual laboratoriyalardan</a:t>
            </a:r>
            <a:r>
              <a:rPr lang="en-US" sz="2800" dirty="0">
                <a:latin typeface="Arial Narrow" panose="020B0606020202030204" pitchFamily="34" charset="0"/>
              </a:rPr>
              <a:t> </a:t>
            </a:r>
            <a:r>
              <a:rPr lang="uz-Latn-UZ" sz="2800" dirty="0">
                <a:latin typeface="Arial Narrow" panose="020B0606020202030204" pitchFamily="34" charset="0"/>
              </a:rPr>
              <a:t>foydalanishning o‘quv jarayoniga ta’siri qanday?</a:t>
            </a:r>
            <a:r>
              <a:rPr lang="uz-Latn-UZ" sz="2800" b="1" dirty="0">
                <a:latin typeface="Arial Narrow" panose="020B0606020202030204" pitchFamily="34" charset="0"/>
              </a:rPr>
              <a:t> </a:t>
            </a:r>
            <a:endParaRPr lang="ru-RU" sz="28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266617" y="3156466"/>
            <a:ext cx="3624620" cy="10697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D418549D-E773-43A4-BE74-27C62F88A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FF58658-5C01-4566-8361-5FE4B908289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C6219A4-0040-4F54-B5D0-6AD4088CF2D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8960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2132359" y="2648115"/>
            <a:ext cx="10195560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BZ" sz="5280" b="1" dirty="0">
                <a:solidFill>
                  <a:srgbClr val="003399"/>
                </a:solidFill>
                <a:latin typeface="Arial Narrow" pitchFamily="34" charset="0"/>
              </a:rPr>
              <a:t>“</a:t>
            </a:r>
            <a:r>
              <a:rPr lang="uz-Cyrl-UZ" sz="5280" i="1" dirty="0">
                <a:solidFill>
                  <a:srgbClr val="003399"/>
                </a:solidFill>
                <a:latin typeface="Arial Narrow" pitchFamily="34" charset="0"/>
              </a:rPr>
              <a:t>Sinkveyn</a:t>
            </a:r>
            <a:r>
              <a:rPr lang="uz-Latn-UZ" sz="5280" b="1" dirty="0">
                <a:solidFill>
                  <a:srgbClr val="003399"/>
                </a:solidFill>
                <a:latin typeface="Arial Narrow" pitchFamily="34" charset="0"/>
              </a:rPr>
              <a:t>” </a:t>
            </a:r>
            <a:r>
              <a:rPr lang="uz-Latn-UZ" sz="5280" i="1" dirty="0">
                <a:solidFill>
                  <a:srgbClr val="003399"/>
                </a:solidFill>
                <a:latin typeface="Arial Narrow" pitchFamily="34" charset="0"/>
              </a:rPr>
              <a:t>metodi</a:t>
            </a:r>
            <a:endParaRPr lang="uz-Latn-UZ" sz="5280" b="1" dirty="0">
              <a:solidFill>
                <a:srgbClr val="003399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5158" y="3203697"/>
            <a:ext cx="9850844" cy="3527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60" dirty="0">
                <a:latin typeface="Arial Narrow" pitchFamily="34" charset="0"/>
              </a:rPr>
              <a:t>	</a:t>
            </a:r>
            <a:endParaRPr lang="ru-RU" sz="2160" dirty="0"/>
          </a:p>
          <a:p>
            <a:r>
              <a:rPr lang="uz-Cyrl-UZ" sz="3360" dirty="0">
                <a:latin typeface="Arial Narrow" pitchFamily="34" charset="0"/>
              </a:rPr>
              <a:t>1 qator  – оt;</a:t>
            </a:r>
            <a:endParaRPr lang="ru-RU" sz="3360" dirty="0">
              <a:latin typeface="Arial Narrow" pitchFamily="34" charset="0"/>
            </a:endParaRPr>
          </a:p>
          <a:p>
            <a:r>
              <a:rPr lang="uz-Cyrl-UZ" sz="3360" dirty="0">
                <a:latin typeface="Arial Narrow" pitchFamily="34" charset="0"/>
              </a:rPr>
              <a:t>2 qator – 2 tа sifat;</a:t>
            </a:r>
            <a:endParaRPr lang="ru-RU" sz="3360" dirty="0">
              <a:latin typeface="Arial Narrow" pitchFamily="34" charset="0"/>
            </a:endParaRPr>
          </a:p>
          <a:p>
            <a:r>
              <a:rPr lang="uz-Cyrl-UZ" sz="3360" dirty="0">
                <a:latin typeface="Arial Narrow" pitchFamily="34" charset="0"/>
              </a:rPr>
              <a:t>3 qator – 3 ta fe’l;</a:t>
            </a:r>
            <a:endParaRPr lang="ru-RU" sz="3360" dirty="0">
              <a:latin typeface="Arial Narrow" pitchFamily="34" charset="0"/>
            </a:endParaRPr>
          </a:p>
          <a:p>
            <a:r>
              <a:rPr lang="uz-Cyrl-UZ" sz="3360" dirty="0">
                <a:latin typeface="Arial Narrow" pitchFamily="34" charset="0"/>
              </a:rPr>
              <a:t>4 qator – ibora;</a:t>
            </a:r>
            <a:endParaRPr lang="ru-RU" sz="3360" dirty="0">
              <a:latin typeface="Arial Narrow" pitchFamily="34" charset="0"/>
            </a:endParaRPr>
          </a:p>
          <a:p>
            <a:r>
              <a:rPr lang="uz-Cyrl-UZ" sz="3360" dirty="0">
                <a:latin typeface="Arial Narrow" pitchFamily="34" charset="0"/>
              </a:rPr>
              <a:t>5 qator – xulosaga olib keluvchi bitta ot</a:t>
            </a:r>
            <a:endParaRPr lang="uz-Latn-UZ" sz="3360" dirty="0">
              <a:latin typeface="Arial Narrow" pitchFamily="34" charset="0"/>
            </a:endParaRPr>
          </a:p>
          <a:p>
            <a:r>
              <a:rPr lang="uz-Cyrl-UZ" sz="3360" dirty="0">
                <a:latin typeface="Arial Narrow" pitchFamily="34" charset="0"/>
              </a:rPr>
              <a:t> </a:t>
            </a:r>
            <a:endParaRPr lang="ru-RU" sz="3360" dirty="0">
              <a:latin typeface="Arial Narrow" pitchFamily="34" charset="0"/>
            </a:endParaRPr>
          </a:p>
        </p:txBody>
      </p:sp>
      <p:pic>
        <p:nvPicPr>
          <p:cNvPr id="5" name="Рисунок 4" descr="https://happy.jofo.me/data/userfiles/137/images/thumbs/jofo_me_1653726-4082af0ee09291d9234b3e95274a606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935" y="4518597"/>
            <a:ext cx="3696127" cy="24088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150E87F9-74FC-479C-AE49-73ADA56DA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4630400" cy="11030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A2E6C4-7221-4A15-B22A-0A66D2B52D3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32" y="199893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D5984DF-21E2-4CB3-B246-C4B2DF73369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5" y="193018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18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7" y="2830949"/>
            <a:ext cx="4937760" cy="6171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n-US" sz="385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Xulosa</a:t>
            </a:r>
            <a:endParaRPr lang="en-US" sz="3850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864037" y="3614483"/>
            <a:ext cx="7415927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  <a:ea typeface="Patrick Hand" pitchFamily="34" charset="-122"/>
                <a:cs typeface="Patrick Hand" pitchFamily="34" charset="-120"/>
              </a:rPr>
              <a:t>XXI asr koʻnikmalarini kimyo darslarida rivojlantirish oʻquvchilarni zamonaviy jamiyatga moslashuvchan, ijodkor va mas’uliyatli shaxslar sifatida shakllantiradi. Interfaol usullar, tadqiqotga yoʻnaltirilgan va ijodiy usullardan foydalanish ushbu maqsadga erishishning samarali yoʻllaridan biridir.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EC80532F-2AB8-4E12-9A17-D09E3F8AA3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18768"/>
            <a:ext cx="14630400" cy="11030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2846B9-5B87-4BF0-8DA9-53695041CEF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584" y="199893"/>
            <a:ext cx="2533477" cy="703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DC1F88-719E-4461-9889-E159EA35333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57" y="193018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1048</Words>
  <Application>Microsoft Office PowerPoint</Application>
  <PresentationFormat>Произвольный</PresentationFormat>
  <Paragraphs>174</Paragraphs>
  <Slides>21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Times New Roman</vt:lpstr>
      <vt:lpstr>Arial</vt:lpstr>
      <vt:lpstr>Calibri</vt:lpstr>
      <vt:lpstr>Arial Narrow</vt:lpstr>
      <vt:lpstr>Patrick Hand</vt:lpstr>
      <vt:lpstr>Calibri Light</vt:lpstr>
      <vt:lpstr>Alexandria Semi Bold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Tulkin Khalilov</cp:lastModifiedBy>
  <cp:revision>21</cp:revision>
  <dcterms:created xsi:type="dcterms:W3CDTF">2024-12-20T16:58:52Z</dcterms:created>
  <dcterms:modified xsi:type="dcterms:W3CDTF">2025-01-03T10:05:54Z</dcterms:modified>
</cp:coreProperties>
</file>