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8"/>
  </p:notes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4630400" cy="8229600"/>
  <p:notesSz cx="8229600" cy="14630400"/>
  <p:embeddedFontLst>
    <p:embeddedFont>
      <p:font typeface="Nunito Semi Bold" panose="020B0604020202020204" charset="-52"/>
      <p:regular r:id="rId19"/>
    </p:embeddedFont>
    <p:embeddedFont>
      <p:font typeface="PT Sans" panose="020B0503020203020204" pitchFamily="34" charset="-52"/>
      <p:regular r:id="rId20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>
          <p15:clr>
            <a:srgbClr val="A4A3A4"/>
          </p15:clr>
        </p15:guide>
        <p15:guide id="2" pos="46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3" d="100"/>
          <a:sy n="93" d="100"/>
        </p:scale>
        <p:origin x="522" y="78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6688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5596976"/>
            <a:ext cx="1464174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2160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1097280" y="2103123"/>
            <a:ext cx="12435840" cy="2195713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6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1097280" y="4333928"/>
            <a:ext cx="12435840" cy="1439645"/>
          </a:xfrm>
        </p:spPr>
        <p:txBody>
          <a:bodyPr lIns="45720" rIns="45720"/>
          <a:lstStyle>
            <a:lvl1pPr marL="0" marR="76810" indent="0" algn="r">
              <a:buNone/>
              <a:defRPr>
                <a:solidFill>
                  <a:schemeClr val="tx2"/>
                </a:solidFill>
              </a:defRPr>
            </a:lvl1pPr>
            <a:lvl2pPr marL="548640" indent="0" algn="ctr">
              <a:buNone/>
            </a:lvl2pPr>
            <a:lvl3pPr marL="1097280" indent="0" algn="ctr">
              <a:buNone/>
            </a:lvl3pPr>
            <a:lvl4pPr marL="1645920" indent="0" algn="ctr">
              <a:buNone/>
            </a:lvl4pPr>
            <a:lvl5pPr marL="2194560" indent="0" algn="ctr">
              <a:buNone/>
            </a:lvl5pPr>
            <a:lvl6pPr marL="2743200" indent="0" algn="ctr">
              <a:buNone/>
            </a:lvl6pPr>
            <a:lvl7pPr marL="3291840" indent="0" algn="ctr">
              <a:buNone/>
            </a:lvl7pPr>
            <a:lvl8pPr marL="3840480" indent="0" algn="ctr">
              <a:buNone/>
            </a:lvl8pPr>
            <a:lvl9pPr marL="438912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6023" y="5943600"/>
            <a:ext cx="14636424" cy="2294506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216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2160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 sz="2160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4435C89-6F46-4223-A2FD-2A8C59717BA7}" type="datetimeFigureOut">
              <a:rPr lang="ru-RU" smtClean="0"/>
              <a:pPr/>
              <a:t>30.10.2026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5C24578-39BC-4643-B66A-E4ACD67D073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3327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rlavha 1">
            <a:extLst>
              <a:ext uri="{FF2B5EF4-FFF2-40B4-BE49-F238E27FC236}">
                <a16:creationId xmlns:a16="http://schemas.microsoft.com/office/drawing/2014/main" id="{1FF97B18-5527-E634-3684-AA715665E1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0027" y="528323"/>
            <a:ext cx="12435840" cy="2195713"/>
          </a:xfrm>
        </p:spPr>
        <p:txBody>
          <a:bodyPr>
            <a:normAutofit fontScale="90000"/>
          </a:bodyPr>
          <a:lstStyle/>
          <a:p>
            <a:r>
              <a:rPr lang="en-US"/>
              <a:t>3.1.2 </a:t>
            </a:r>
            <a:r>
              <a:rPr lang="en-US" dirty="0"/>
              <a:t>-m</a:t>
            </a:r>
            <a:r>
              <a:rPr lang="ru-RU" dirty="0"/>
              <a:t>а</a:t>
            </a:r>
            <a:r>
              <a:rPr lang="en-US" dirty="0" err="1"/>
              <a:t>vzu</a:t>
            </a:r>
            <a:r>
              <a:rPr lang="en-US" dirty="0"/>
              <a:t> </a:t>
            </a:r>
            <a:r>
              <a:rPr lang="en-US" dirty="0" err="1"/>
              <a:t>Bolalarni</a:t>
            </a:r>
            <a:r>
              <a:rPr lang="en-US" dirty="0"/>
              <a:t> </a:t>
            </a:r>
            <a:r>
              <a:rPr lang="en-US" dirty="0" err="1"/>
              <a:t>jamoaga</a:t>
            </a:r>
            <a:r>
              <a:rPr lang="en-US" dirty="0"/>
              <a:t> </a:t>
            </a:r>
            <a:r>
              <a:rPr lang="en-US" dirty="0" err="1"/>
              <a:t>moslashtirish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ijtimoiy</a:t>
            </a:r>
            <a:r>
              <a:rPr lang="en-US" dirty="0"/>
              <a:t> </a:t>
            </a:r>
            <a:r>
              <a:rPr lang="en-US" dirty="0" err="1"/>
              <a:t>ko‘nikmalarni</a:t>
            </a:r>
            <a:r>
              <a:rPr lang="en-US" dirty="0"/>
              <a:t> </a:t>
            </a:r>
            <a:r>
              <a:rPr lang="en-US" dirty="0" err="1"/>
              <a:t>shakllantirish</a:t>
            </a:r>
            <a:r>
              <a:rPr lang="en-US" dirty="0"/>
              <a:t> </a:t>
            </a:r>
            <a:r>
              <a:rPr lang="en-US" dirty="0" err="1"/>
              <a:t>yo‘llari</a:t>
            </a:r>
            <a:r>
              <a:rPr lang="en-US" dirty="0"/>
              <a:t>. (2 </a:t>
            </a:r>
            <a:r>
              <a:rPr lang="en-US" dirty="0" err="1"/>
              <a:t>soat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mashg‘ulot</a:t>
            </a:r>
            <a:r>
              <a:rPr lang="en-US" dirty="0"/>
              <a:t>).</a:t>
            </a:r>
            <a:endParaRPr lang="ru-RU" dirty="0"/>
          </a:p>
        </p:txBody>
      </p:sp>
      <p:sp>
        <p:nvSpPr>
          <p:cNvPr id="3" name="Tagsarlavha 2">
            <a:extLst>
              <a:ext uri="{FF2B5EF4-FFF2-40B4-BE49-F238E27FC236}">
                <a16:creationId xmlns:a16="http://schemas.microsoft.com/office/drawing/2014/main" id="{2C3272BD-9026-4B4A-4880-4A1342D883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5813" y="3046994"/>
            <a:ext cx="12435840" cy="1439645"/>
          </a:xfrm>
        </p:spPr>
        <p:txBody>
          <a:bodyPr/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Maktabgacha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ta'lim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tashkilotlarida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pedagogika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tamoyillari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Bolalarni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jamoaga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moslashtirish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tarbiyachilar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faoliyatidagi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ko‘nikmalarni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rivojlantirishda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innovatsion pedagogik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yondashuvlar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Bolalarning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moslashuvini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metodik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yondashuvlar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tavsiyalar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2727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2113240"/>
            <a:ext cx="7468553" cy="2112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Bolalarni jamoaga moslashtirish va ijtimoiy ko'nikmalarni shakllantirish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837724" y="4584263"/>
            <a:ext cx="7468553" cy="1532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Ushbu taqdimot maktabgacha ta'lim tashkilotlarida bolalarni jamoaga moslashtirish va ularning ijtimoiy ko'nikmalarini rivojlantirish usullarini o'z ichiga oladi. Biz ijtimoiy pedagogika tamoyillari, innovatsion yondashuvlar va baholash usullarini ko'rib chiqamiz.</a:t>
            </a:r>
            <a:endParaRPr lang="en-US" sz="1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1389340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Ijtimoiy pedagogika tamoyillari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837724" y="3425547"/>
            <a:ext cx="418862" cy="418862"/>
          </a:xfrm>
          <a:prstGeom prst="roundRect">
            <a:avLst>
              <a:gd name="adj" fmla="val 85725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495901" y="3425547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Individuallashtirish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495901" y="3921085"/>
            <a:ext cx="2956441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Har bir bolaning o'ziga xos xususiyatlarini hisobga olish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4691658" y="3425547"/>
            <a:ext cx="418862" cy="418862"/>
          </a:xfrm>
          <a:prstGeom prst="roundRect">
            <a:avLst>
              <a:gd name="adj" fmla="val 85725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349835" y="3425547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Tabiiylik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349835" y="3921085"/>
            <a:ext cx="2956441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Bolani tabiat bilan uyg'un tarzda rivojlantirish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837724" y="5195649"/>
            <a:ext cx="418862" cy="418862"/>
          </a:xfrm>
          <a:prstGeom prst="roundRect">
            <a:avLst>
              <a:gd name="adj" fmla="val 85725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495901" y="5195649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Hamkorlik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495901" y="5691188"/>
            <a:ext cx="2956441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O'qituvchi, ota-ona va bola o'rtasidagi muloqotni tashkil etish</a:t>
            </a:r>
            <a:endParaRPr lang="en-US" sz="1850" dirty="0"/>
          </a:p>
        </p:txBody>
      </p:sp>
      <p:sp>
        <p:nvSpPr>
          <p:cNvPr id="13" name="Shape 10"/>
          <p:cNvSpPr/>
          <p:nvPr/>
        </p:nvSpPr>
        <p:spPr>
          <a:xfrm>
            <a:off x="4691658" y="5195649"/>
            <a:ext cx="418862" cy="418862"/>
          </a:xfrm>
          <a:prstGeom prst="roundRect">
            <a:avLst>
              <a:gd name="adj" fmla="val 85725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5349835" y="5195649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Ijtimoiylashuv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5349835" y="5691188"/>
            <a:ext cx="2956441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Bolalarning jamiyat hayotiga moslashishini ta'minlash</a:t>
            </a:r>
            <a:endParaRPr lang="en-US" sz="1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2485787"/>
            <a:ext cx="9924693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O'yin va faoliyatga yo'naltirish tamoyili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837724" y="378809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O'yinning ahamiyati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837724" y="4379357"/>
            <a:ext cx="6185535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O'yin bolaning tabiiy faoliyat turi bo'lib, uning rivojlanishiga yordam beradi. Bu tamoyil bolalarning yoshiga mos ravishda faoliyatni tashkil qilishni talab etadi.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7614761" y="378809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Amaliy qo'llash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614761" y="4379357"/>
            <a:ext cx="6185535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Didaktik o'yinlar, rolli o'yinlar va ijodiy mashg'ulotlarni ta'lim jarayoniga kiritish orqali bolalarning ijtimoiy ko'nikmalarini rivojlantirish mumkin.</a:t>
            </a:r>
            <a:endParaRPr lang="en-US" sz="1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1382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98646" y="2608659"/>
            <a:ext cx="8002786" cy="503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950"/>
              </a:lnSpc>
              <a:buNone/>
            </a:pPr>
            <a:r>
              <a:rPr lang="en-US" sz="31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Bolalarni jamoaga moslashtirish bosqichlari</a:t>
            </a:r>
            <a:endParaRPr lang="en-US" sz="3150" dirty="0"/>
          </a:p>
        </p:txBody>
      </p:sp>
      <p:sp>
        <p:nvSpPr>
          <p:cNvPr id="4" name="Shape 1"/>
          <p:cNvSpPr/>
          <p:nvPr/>
        </p:nvSpPr>
        <p:spPr>
          <a:xfrm>
            <a:off x="843796" y="3368397"/>
            <a:ext cx="22860" cy="4391978"/>
          </a:xfrm>
          <a:prstGeom prst="roundRect">
            <a:avLst>
              <a:gd name="adj" fmla="val 1122468"/>
            </a:avLst>
          </a:prstGeom>
          <a:solidFill>
            <a:srgbClr val="000000">
              <a:alpha val="8000"/>
            </a:srgbClr>
          </a:solidFill>
          <a:ln/>
        </p:spPr>
      </p:sp>
      <p:sp>
        <p:nvSpPr>
          <p:cNvPr id="5" name="Shape 2"/>
          <p:cNvSpPr/>
          <p:nvPr/>
        </p:nvSpPr>
        <p:spPr>
          <a:xfrm>
            <a:off x="1024771" y="3741777"/>
            <a:ext cx="598646" cy="22860"/>
          </a:xfrm>
          <a:prstGeom prst="roundRect">
            <a:avLst>
              <a:gd name="adj" fmla="val 1122468"/>
            </a:avLst>
          </a:prstGeom>
          <a:solidFill>
            <a:srgbClr val="2D4DF2"/>
          </a:solidFill>
          <a:ln/>
        </p:spPr>
      </p:sp>
      <p:sp>
        <p:nvSpPr>
          <p:cNvPr id="6" name="Shape 3"/>
          <p:cNvSpPr/>
          <p:nvPr/>
        </p:nvSpPr>
        <p:spPr>
          <a:xfrm>
            <a:off x="662821" y="3560802"/>
            <a:ext cx="384810" cy="384810"/>
          </a:xfrm>
          <a:prstGeom prst="roundRect">
            <a:avLst>
              <a:gd name="adj" fmla="val 66681"/>
            </a:avLst>
          </a:prstGeom>
          <a:solidFill>
            <a:srgbClr val="F3F3FF"/>
          </a:solidFill>
          <a:ln w="15240">
            <a:solidFill>
              <a:srgbClr val="2D4DF2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82717" y="3632478"/>
            <a:ext cx="144899" cy="2414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9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1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1796058" y="3539371"/>
            <a:ext cx="2012513" cy="2514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Tanishuv bosqichi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1796058" y="3893463"/>
            <a:ext cx="12235696" cy="2737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Bolalar va tarbiyachi uchun o'zaro tanishuv davri. Asosiy vazifa bolaning yangi muhitga moslashishiga yordam berish.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1024771" y="4882515"/>
            <a:ext cx="598646" cy="22860"/>
          </a:xfrm>
          <a:prstGeom prst="roundRect">
            <a:avLst>
              <a:gd name="adj" fmla="val 1122468"/>
            </a:avLst>
          </a:prstGeom>
          <a:solidFill>
            <a:srgbClr val="018CE1"/>
          </a:solidFill>
          <a:ln/>
        </p:spPr>
      </p:sp>
      <p:sp>
        <p:nvSpPr>
          <p:cNvPr id="11" name="Shape 8"/>
          <p:cNvSpPr/>
          <p:nvPr/>
        </p:nvSpPr>
        <p:spPr>
          <a:xfrm>
            <a:off x="662821" y="4701540"/>
            <a:ext cx="384810" cy="384810"/>
          </a:xfrm>
          <a:prstGeom prst="roundRect">
            <a:avLst>
              <a:gd name="adj" fmla="val 66681"/>
            </a:avLst>
          </a:prstGeom>
          <a:solidFill>
            <a:srgbClr val="F3F3FF"/>
          </a:solidFill>
          <a:ln w="15240">
            <a:solidFill>
              <a:srgbClr val="018CE1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782717" y="4773216"/>
            <a:ext cx="144899" cy="2414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9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2</a:t>
            </a:r>
            <a:endParaRPr lang="en-US" sz="1900" dirty="0"/>
          </a:p>
        </p:txBody>
      </p:sp>
      <p:sp>
        <p:nvSpPr>
          <p:cNvPr id="13" name="Text 10"/>
          <p:cNvSpPr/>
          <p:nvPr/>
        </p:nvSpPr>
        <p:spPr>
          <a:xfrm>
            <a:off x="1796058" y="4680109"/>
            <a:ext cx="2012513" cy="2514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Moslashuv bosqichi</a:t>
            </a:r>
            <a:endParaRPr lang="en-US" sz="1550" dirty="0"/>
          </a:p>
        </p:txBody>
      </p:sp>
      <p:sp>
        <p:nvSpPr>
          <p:cNvPr id="14" name="Text 11"/>
          <p:cNvSpPr/>
          <p:nvPr/>
        </p:nvSpPr>
        <p:spPr>
          <a:xfrm>
            <a:off x="1796058" y="5034201"/>
            <a:ext cx="12235696" cy="2737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 yangi muhit va guruh qoidalariga o'rganadi. Tarbiyachi bolaning hissiy holatini nazorat qiladi va ijobiy psixologik muhit yaratadi.</a:t>
            </a:r>
            <a:endParaRPr lang="en-US" sz="1300" dirty="0"/>
          </a:p>
        </p:txBody>
      </p:sp>
      <p:sp>
        <p:nvSpPr>
          <p:cNvPr id="15" name="Shape 12"/>
          <p:cNvSpPr/>
          <p:nvPr/>
        </p:nvSpPr>
        <p:spPr>
          <a:xfrm>
            <a:off x="1024771" y="6023253"/>
            <a:ext cx="598646" cy="22860"/>
          </a:xfrm>
          <a:prstGeom prst="roundRect">
            <a:avLst>
              <a:gd name="adj" fmla="val 1122468"/>
            </a:avLst>
          </a:prstGeom>
          <a:solidFill>
            <a:srgbClr val="DA33BF"/>
          </a:solidFill>
          <a:ln/>
        </p:spPr>
      </p:sp>
      <p:sp>
        <p:nvSpPr>
          <p:cNvPr id="16" name="Shape 13"/>
          <p:cNvSpPr/>
          <p:nvPr/>
        </p:nvSpPr>
        <p:spPr>
          <a:xfrm>
            <a:off x="662821" y="5842278"/>
            <a:ext cx="384810" cy="384810"/>
          </a:xfrm>
          <a:prstGeom prst="roundRect">
            <a:avLst>
              <a:gd name="adj" fmla="val 66681"/>
            </a:avLst>
          </a:prstGeom>
          <a:solidFill>
            <a:srgbClr val="F3F3FF"/>
          </a:solidFill>
          <a:ln w="15240">
            <a:solidFill>
              <a:srgbClr val="DA33B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782717" y="5913953"/>
            <a:ext cx="144899" cy="2414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9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3</a:t>
            </a:r>
            <a:endParaRPr lang="en-US" sz="1900" dirty="0"/>
          </a:p>
        </p:txBody>
      </p:sp>
      <p:sp>
        <p:nvSpPr>
          <p:cNvPr id="18" name="Text 15"/>
          <p:cNvSpPr/>
          <p:nvPr/>
        </p:nvSpPr>
        <p:spPr>
          <a:xfrm>
            <a:off x="1796058" y="5820847"/>
            <a:ext cx="2012513" cy="2514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Integratsiya bosqichi</a:t>
            </a:r>
            <a:endParaRPr lang="en-US" sz="1550" dirty="0"/>
          </a:p>
        </p:txBody>
      </p:sp>
      <p:sp>
        <p:nvSpPr>
          <p:cNvPr id="19" name="Text 16"/>
          <p:cNvSpPr/>
          <p:nvPr/>
        </p:nvSpPr>
        <p:spPr>
          <a:xfrm>
            <a:off x="1796058" y="6174938"/>
            <a:ext cx="12235696" cy="2737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 jamoaning faol a'zosi bo'lib, guruh faoliyatida faol ishtirok eta boshlaydi. Tarbiyachi bolalarning o'zaro muloqotini rag'batlantiradi.</a:t>
            </a:r>
            <a:endParaRPr lang="en-US" sz="1300" dirty="0"/>
          </a:p>
        </p:txBody>
      </p:sp>
      <p:sp>
        <p:nvSpPr>
          <p:cNvPr id="20" name="Shape 17"/>
          <p:cNvSpPr/>
          <p:nvPr/>
        </p:nvSpPr>
        <p:spPr>
          <a:xfrm>
            <a:off x="1024771" y="7163991"/>
            <a:ext cx="598646" cy="22860"/>
          </a:xfrm>
          <a:prstGeom prst="roundRect">
            <a:avLst>
              <a:gd name="adj" fmla="val 1122468"/>
            </a:avLst>
          </a:prstGeom>
          <a:solidFill>
            <a:srgbClr val="2D4DF2"/>
          </a:solidFill>
          <a:ln/>
        </p:spPr>
      </p:sp>
      <p:sp>
        <p:nvSpPr>
          <p:cNvPr id="21" name="Shape 18"/>
          <p:cNvSpPr/>
          <p:nvPr/>
        </p:nvSpPr>
        <p:spPr>
          <a:xfrm>
            <a:off x="662821" y="6983016"/>
            <a:ext cx="384810" cy="384810"/>
          </a:xfrm>
          <a:prstGeom prst="roundRect">
            <a:avLst>
              <a:gd name="adj" fmla="val 66681"/>
            </a:avLst>
          </a:prstGeom>
          <a:solidFill>
            <a:srgbClr val="F3F3FF"/>
          </a:solidFill>
          <a:ln w="15240">
            <a:solidFill>
              <a:srgbClr val="2D4DF2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782717" y="7054691"/>
            <a:ext cx="144899" cy="2414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9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4</a:t>
            </a:r>
            <a:endParaRPr lang="en-US" sz="1900" dirty="0"/>
          </a:p>
        </p:txBody>
      </p:sp>
      <p:sp>
        <p:nvSpPr>
          <p:cNvPr id="23" name="Text 20"/>
          <p:cNvSpPr/>
          <p:nvPr/>
        </p:nvSpPr>
        <p:spPr>
          <a:xfrm>
            <a:off x="1796058" y="6961584"/>
            <a:ext cx="2259330" cy="2514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Mustahkamlash bosqichi</a:t>
            </a:r>
            <a:endParaRPr lang="en-US" sz="1550" dirty="0"/>
          </a:p>
        </p:txBody>
      </p:sp>
      <p:sp>
        <p:nvSpPr>
          <p:cNvPr id="24" name="Text 21"/>
          <p:cNvSpPr/>
          <p:nvPr/>
        </p:nvSpPr>
        <p:spPr>
          <a:xfrm>
            <a:off x="1796058" y="7315676"/>
            <a:ext cx="12235696" cy="2737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 o'z o'rnini topadi va o'zini jamoadagi faoliyatning bir qismi sifatida anglaydi. Tarbiyachi bola erishgan yutuqlarini rag'batlantiradi.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4124" y="757476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Tarbiyachining roli</a:t>
            </a:r>
            <a:endParaRPr lang="en-US" sz="44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124" y="1820466"/>
            <a:ext cx="598408" cy="59840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324124" y="2658189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Faol kuzatish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324124" y="3153728"/>
            <a:ext cx="3554730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Har bir bolaning ehtiyojlari va xulq-atvorini tahlil qilish</a:t>
            </a:r>
            <a:endParaRPr lang="en-US" sz="18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37827" y="1820466"/>
            <a:ext cx="598408" cy="59840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37827" y="2658189"/>
            <a:ext cx="3170753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Hamkorlikni tashkil etish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10237827" y="3153728"/>
            <a:ext cx="3554849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Bolalarning bir-biri bilan o'zaro ta'sir qilishini rag'batlantirish</a:t>
            </a:r>
            <a:endParaRPr lang="en-US" sz="18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4124" y="4637842"/>
            <a:ext cx="598408" cy="59840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324124" y="547556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Yordam berish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6324124" y="5971103"/>
            <a:ext cx="3554730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Ijtimoiy muammolarni hal qilishda bolalarga yo'l-yo'riq ko'rsatish</a:t>
            </a:r>
            <a:endParaRPr lang="en-US" sz="18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37827" y="4637842"/>
            <a:ext cx="598408" cy="598408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0237827" y="5475565"/>
            <a:ext cx="3554849" cy="7038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Innovatsion usullarni qo'llash</a:t>
            </a:r>
            <a:endParaRPr lang="en-US" sz="2200" dirty="0"/>
          </a:p>
        </p:txBody>
      </p:sp>
      <p:sp>
        <p:nvSpPr>
          <p:cNvPr id="15" name="Text 8"/>
          <p:cNvSpPr/>
          <p:nvPr/>
        </p:nvSpPr>
        <p:spPr>
          <a:xfrm>
            <a:off x="10237827" y="6323052"/>
            <a:ext cx="3554849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Ta'lim jarayonini qiziqarli va samarali qilish uchun zamonaviy metodlarni tatbiq etish</a:t>
            </a:r>
            <a:endParaRPr lang="en-US" sz="1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8276" y="729020"/>
            <a:ext cx="7700248" cy="12132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750"/>
              </a:lnSpc>
              <a:buNone/>
            </a:pPr>
            <a:r>
              <a:rPr lang="en-US" sz="38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Innovatsion pedagogik yondashuvlar</a:t>
            </a:r>
            <a:endParaRPr lang="en-US" sz="3800" dirty="0"/>
          </a:p>
        </p:txBody>
      </p:sp>
      <p:sp>
        <p:nvSpPr>
          <p:cNvPr id="4" name="Shape 1"/>
          <p:cNvSpPr/>
          <p:nvPr/>
        </p:nvSpPr>
        <p:spPr>
          <a:xfrm>
            <a:off x="6208276" y="2251591"/>
            <a:ext cx="3747016" cy="2204799"/>
          </a:xfrm>
          <a:prstGeom prst="roundRect">
            <a:avLst>
              <a:gd name="adj" fmla="val 14033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437352" y="2480667"/>
            <a:ext cx="2426613" cy="303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Interfaol metodlar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6437352" y="2907625"/>
            <a:ext cx="3288863" cy="13196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16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Bolalarni o'zaro faol muloqotga jalb qilish va birgalikdagi muhokama orqali ularning ijtimoiy ko'nikmalarini rivojlantirish.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10161508" y="2251591"/>
            <a:ext cx="3747016" cy="2204799"/>
          </a:xfrm>
          <a:prstGeom prst="roundRect">
            <a:avLst>
              <a:gd name="adj" fmla="val 14033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390584" y="2480667"/>
            <a:ext cx="2426613" cy="303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Gamifikatsiya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10390584" y="2907625"/>
            <a:ext cx="3288863" cy="13196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16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Ta'lim jarayoniga o'yin elementlarini kiritish orqali bolalarning qiziqishini oshirish va jamoaviy ko'nikmalarni rivojlantirish.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6208276" y="4662607"/>
            <a:ext cx="3747016" cy="2837974"/>
          </a:xfrm>
          <a:prstGeom prst="roundRect">
            <a:avLst>
              <a:gd name="adj" fmla="val 10902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437352" y="4891683"/>
            <a:ext cx="3288863" cy="606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Emotsional ongni rivojlantirish</a:t>
            </a:r>
            <a:endParaRPr lang="en-US" sz="1900" dirty="0"/>
          </a:p>
        </p:txBody>
      </p:sp>
      <p:sp>
        <p:nvSpPr>
          <p:cNvPr id="12" name="Text 9"/>
          <p:cNvSpPr/>
          <p:nvPr/>
        </p:nvSpPr>
        <p:spPr>
          <a:xfrm>
            <a:off x="6437352" y="5621893"/>
            <a:ext cx="3288863" cy="16496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16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Bolalarni o'z his-tuyg'ularini ifodalashga va boshqalarni tushunishga o'rgatish orqali empatiya ko'nikmalarini shakllantirish.</a:t>
            </a:r>
            <a:endParaRPr lang="en-US" sz="1600" dirty="0"/>
          </a:p>
        </p:txBody>
      </p:sp>
      <p:sp>
        <p:nvSpPr>
          <p:cNvPr id="13" name="Shape 10"/>
          <p:cNvSpPr/>
          <p:nvPr/>
        </p:nvSpPr>
        <p:spPr>
          <a:xfrm>
            <a:off x="10161508" y="4662607"/>
            <a:ext cx="3747016" cy="2837974"/>
          </a:xfrm>
          <a:prstGeom prst="roundRect">
            <a:avLst>
              <a:gd name="adj" fmla="val 10902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10390584" y="4891683"/>
            <a:ext cx="2948464" cy="303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Multimedia texnologiyalari</a:t>
            </a:r>
            <a:endParaRPr lang="en-US" sz="1900" dirty="0"/>
          </a:p>
        </p:txBody>
      </p:sp>
      <p:sp>
        <p:nvSpPr>
          <p:cNvPr id="15" name="Text 12"/>
          <p:cNvSpPr/>
          <p:nvPr/>
        </p:nvSpPr>
        <p:spPr>
          <a:xfrm>
            <a:off x="10390584" y="5318641"/>
            <a:ext cx="3288863" cy="9897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16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Audio, video va interaktiv vositalar yordamida ta'lim jarayonini boyitish va bolalarning diqqatini jalb qilish.</a:t>
            </a:r>
            <a:endParaRPr lang="en-US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73033" y="539948"/>
            <a:ext cx="4616648" cy="5770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500"/>
              </a:lnSpc>
              <a:buNone/>
            </a:pPr>
            <a:r>
              <a:rPr lang="en-US" sz="36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Gamifikatsiya usuli</a:t>
            </a:r>
            <a:endParaRPr lang="en-US" sz="36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3033" y="1411248"/>
            <a:ext cx="980956" cy="156960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448193" y="1607344"/>
            <a:ext cx="2753082" cy="288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O'yin elementlarini kiritish</a:t>
            </a:r>
            <a:endParaRPr lang="en-US" sz="1800" dirty="0"/>
          </a:p>
        </p:txBody>
      </p:sp>
      <p:sp>
        <p:nvSpPr>
          <p:cNvPr id="6" name="Text 2"/>
          <p:cNvSpPr/>
          <p:nvPr/>
        </p:nvSpPr>
        <p:spPr>
          <a:xfrm>
            <a:off x="7448193" y="2013466"/>
            <a:ext cx="6495574" cy="31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Ta'lim jarayoniga qiziqarli o'yin elementlarini qo'shish</a:t>
            </a:r>
            <a:endParaRPr lang="en-US" sz="15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3033" y="2980849"/>
            <a:ext cx="980956" cy="156960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448193" y="3176945"/>
            <a:ext cx="2308265" cy="288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Motivatsiyani oshirish</a:t>
            </a:r>
            <a:endParaRPr lang="en-US" sz="1800" dirty="0"/>
          </a:p>
        </p:txBody>
      </p:sp>
      <p:sp>
        <p:nvSpPr>
          <p:cNvPr id="9" name="Text 4"/>
          <p:cNvSpPr/>
          <p:nvPr/>
        </p:nvSpPr>
        <p:spPr>
          <a:xfrm>
            <a:off x="7448193" y="3583067"/>
            <a:ext cx="6495574" cy="31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Bolalarning qiziqishini uyg'otish va ularni faol ishtirok etishga undash</a:t>
            </a:r>
            <a:endParaRPr lang="en-US" sz="15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3033" y="4550450"/>
            <a:ext cx="980956" cy="156960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448193" y="4746546"/>
            <a:ext cx="3705344" cy="288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Ijtimoiy ko'nikmalarni shakllantirish</a:t>
            </a:r>
            <a:endParaRPr lang="en-US" sz="1800" dirty="0"/>
          </a:p>
        </p:txBody>
      </p:sp>
      <p:sp>
        <p:nvSpPr>
          <p:cNvPr id="12" name="Text 6"/>
          <p:cNvSpPr/>
          <p:nvPr/>
        </p:nvSpPr>
        <p:spPr>
          <a:xfrm>
            <a:off x="7448193" y="5152668"/>
            <a:ext cx="6495574" cy="31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Jamoaviy o'yinlar orqali muloqot va hamkorlik qobiliyatlarini rivojlantirish</a:t>
            </a:r>
            <a:endParaRPr lang="en-US" sz="15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3033" y="6120051"/>
            <a:ext cx="980956" cy="1569601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7448193" y="6316147"/>
            <a:ext cx="2308265" cy="288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Natijalarni baholash</a:t>
            </a:r>
            <a:endParaRPr lang="en-US" sz="1800" dirty="0"/>
          </a:p>
        </p:txBody>
      </p:sp>
      <p:sp>
        <p:nvSpPr>
          <p:cNvPr id="15" name="Text 8"/>
          <p:cNvSpPr/>
          <p:nvPr/>
        </p:nvSpPr>
        <p:spPr>
          <a:xfrm>
            <a:off x="7448193" y="6722269"/>
            <a:ext cx="6495574" cy="31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O'yin natijalarini tahlil qilish va bolalarning yutuqlarini rag'batlantirish</a:t>
            </a:r>
            <a:endParaRPr lang="en-US" sz="15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2294215"/>
            <a:ext cx="10197822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Emotsional ongni rivojlantirish texnikasi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837724" y="3596521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Hissiy kartochkalar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837724" y="4187785"/>
            <a:ext cx="6185535" cy="1532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Turli hissiyotlarni aks ettiruvchi kartochkalar yordamida bolalarga o'z his-tuyg'ularini aniqlash va ifodalashni o'rgatish. Masalan, "Men hozir xursandman" yoki "Meni xafa qilishdi" kabi iboralar bilan ishlash.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7614761" y="3596521"/>
            <a:ext cx="5238393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Hayotiy vaziyatlarni dramatizatsiya qilish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614761" y="4187785"/>
            <a:ext cx="6185535" cy="1532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Bolalarga turli ijtimoiy vaziyatlarni sahnalashtirish orqali boshqalarning hissiyotlarini tushunish va to'g'ri munosabat bildirish ko'nikmalarini shakllantirish. Bu usul empatiya va muloqot qobiliyatlarini rivojlantirishga yordam beradi.</a:t>
            </a:r>
            <a:endParaRPr lang="en-US" sz="1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1099423"/>
            <a:ext cx="10911364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Multimedia texnologiyalaridan foydalanish</a:t>
            </a:r>
            <a:endParaRPr lang="en-US" sz="44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724" y="2282190"/>
            <a:ext cx="4078962" cy="252091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37724" y="5102304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Animatsion videolar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837724" y="5597843"/>
            <a:ext cx="4078962" cy="1532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Ijtimoiy vaziyatlarga oid animatsion videolarni ko'rsatish va muhokama qilish orqali bolalarda ijtimoiy tushunchalarni shakllantirish.</a:t>
            </a:r>
            <a:endParaRPr lang="en-US" sz="18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5659" y="2282190"/>
            <a:ext cx="4078962" cy="252091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275659" y="5102304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Interaktiv ilovalar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5275659" y="5597843"/>
            <a:ext cx="4078962" cy="1532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Maxsus ta'limiy ilovalar yordamida bolalarga ijtimoiy ko'nikmalarni o'rgatish va ularning rivojlanishini kuzatish.</a:t>
            </a:r>
            <a:endParaRPr lang="en-US" sz="18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3595" y="2282190"/>
            <a:ext cx="4079081" cy="2521029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713595" y="510242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Jamoaviy o'yinlar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9713595" y="5597962"/>
            <a:ext cx="4079081" cy="1532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Elektron o'yinlar orqali jamoaviy hamkorlikni o'rgatish va bolalarning guruhda ishlash qobiliyatlarini rivojlantirish.</a:t>
            </a:r>
            <a:endParaRPr lang="en-US" sz="18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4023" y="593408"/>
            <a:ext cx="9586079" cy="6336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950"/>
              </a:lnSpc>
              <a:buNone/>
            </a:pPr>
            <a:r>
              <a:rPr lang="en-US" sz="39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Ijtimoiy ko'nikmalarni rivojlantirish yo'llari</a:t>
            </a:r>
            <a:endParaRPr lang="en-US" sz="39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2665" y="1657826"/>
            <a:ext cx="1623774" cy="122134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53708" y="2203847"/>
            <a:ext cx="161568" cy="4308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50"/>
              </a:lnSpc>
              <a:buNone/>
            </a:pPr>
            <a:r>
              <a:rPr lang="en-US" sz="21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1</a:t>
            </a:r>
            <a:endParaRPr lang="en-US" sz="2100" dirty="0"/>
          </a:p>
        </p:txBody>
      </p:sp>
      <p:sp>
        <p:nvSpPr>
          <p:cNvPr id="5" name="Text 2"/>
          <p:cNvSpPr/>
          <p:nvPr/>
        </p:nvSpPr>
        <p:spPr>
          <a:xfrm>
            <a:off x="5061823" y="1873210"/>
            <a:ext cx="2534603" cy="3168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O'zaro hurmat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5061823" y="2319218"/>
            <a:ext cx="3440192" cy="3445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6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Boshqalarning fikrlarini hurmat qilish</a:t>
            </a:r>
            <a:endParaRPr lang="en-US" sz="1650" dirty="0"/>
          </a:p>
        </p:txBody>
      </p:sp>
      <p:sp>
        <p:nvSpPr>
          <p:cNvPr id="7" name="Shape 4"/>
          <p:cNvSpPr/>
          <p:nvPr/>
        </p:nvSpPr>
        <p:spPr>
          <a:xfrm>
            <a:off x="4900255" y="2890838"/>
            <a:ext cx="8922306" cy="15240"/>
          </a:xfrm>
          <a:prstGeom prst="roundRect">
            <a:avLst>
              <a:gd name="adj" fmla="val 2120502"/>
            </a:avLst>
          </a:prstGeom>
          <a:solidFill>
            <a:srgbClr val="2D4DF2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0658" y="2932986"/>
            <a:ext cx="3247668" cy="1221343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53589" y="3328154"/>
            <a:ext cx="161568" cy="4308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50"/>
              </a:lnSpc>
              <a:buNone/>
            </a:pPr>
            <a:r>
              <a:rPr lang="en-US" sz="21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2</a:t>
            </a:r>
            <a:endParaRPr lang="en-US" sz="2100" dirty="0"/>
          </a:p>
        </p:txBody>
      </p:sp>
      <p:sp>
        <p:nvSpPr>
          <p:cNvPr id="10" name="Text 6"/>
          <p:cNvSpPr/>
          <p:nvPr/>
        </p:nvSpPr>
        <p:spPr>
          <a:xfrm>
            <a:off x="5873710" y="3148370"/>
            <a:ext cx="2534603" cy="3168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Hamkorlik</a:t>
            </a:r>
            <a:endParaRPr lang="en-US" sz="1950" dirty="0"/>
          </a:p>
        </p:txBody>
      </p:sp>
      <p:sp>
        <p:nvSpPr>
          <p:cNvPr id="11" name="Text 7"/>
          <p:cNvSpPr/>
          <p:nvPr/>
        </p:nvSpPr>
        <p:spPr>
          <a:xfrm>
            <a:off x="5873710" y="3594378"/>
            <a:ext cx="3242191" cy="3445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6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Guruh faoliyatida faol ishtirok etish</a:t>
            </a:r>
            <a:endParaRPr lang="en-US" sz="1650" dirty="0"/>
          </a:p>
        </p:txBody>
      </p:sp>
      <p:sp>
        <p:nvSpPr>
          <p:cNvPr id="12" name="Shape 8"/>
          <p:cNvSpPr/>
          <p:nvPr/>
        </p:nvSpPr>
        <p:spPr>
          <a:xfrm>
            <a:off x="5712143" y="4165997"/>
            <a:ext cx="8110418" cy="15240"/>
          </a:xfrm>
          <a:prstGeom prst="roundRect">
            <a:avLst>
              <a:gd name="adj" fmla="val 2120502"/>
            </a:avLst>
          </a:prstGeom>
          <a:solidFill>
            <a:srgbClr val="018CE1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8771" y="4208145"/>
            <a:ext cx="4871561" cy="1221343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53708" y="4603313"/>
            <a:ext cx="161568" cy="4308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50"/>
              </a:lnSpc>
              <a:buNone/>
            </a:pPr>
            <a:r>
              <a:rPr lang="en-US" sz="21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3</a:t>
            </a:r>
            <a:endParaRPr lang="en-US" sz="2100" dirty="0"/>
          </a:p>
        </p:txBody>
      </p:sp>
      <p:sp>
        <p:nvSpPr>
          <p:cNvPr id="15" name="Text 10"/>
          <p:cNvSpPr/>
          <p:nvPr/>
        </p:nvSpPr>
        <p:spPr>
          <a:xfrm>
            <a:off x="6685717" y="4423529"/>
            <a:ext cx="2534603" cy="3168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Empatiya</a:t>
            </a:r>
            <a:endParaRPr lang="en-US" sz="1950" dirty="0"/>
          </a:p>
        </p:txBody>
      </p:sp>
      <p:sp>
        <p:nvSpPr>
          <p:cNvPr id="16" name="Text 11"/>
          <p:cNvSpPr/>
          <p:nvPr/>
        </p:nvSpPr>
        <p:spPr>
          <a:xfrm>
            <a:off x="6685717" y="4869537"/>
            <a:ext cx="3709392" cy="3445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6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Boshqalarning his-tuyg'ularini tushunish</a:t>
            </a:r>
            <a:endParaRPr lang="en-US" sz="1650" dirty="0"/>
          </a:p>
        </p:txBody>
      </p:sp>
      <p:sp>
        <p:nvSpPr>
          <p:cNvPr id="17" name="Shape 12"/>
          <p:cNvSpPr/>
          <p:nvPr/>
        </p:nvSpPr>
        <p:spPr>
          <a:xfrm>
            <a:off x="6524149" y="5441156"/>
            <a:ext cx="7298412" cy="15240"/>
          </a:xfrm>
          <a:prstGeom prst="roundRect">
            <a:avLst>
              <a:gd name="adj" fmla="val 2120502"/>
            </a:avLst>
          </a:prstGeom>
          <a:solidFill>
            <a:srgbClr val="DA33BF"/>
          </a:solidFill>
          <a:ln/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6765" y="5483304"/>
            <a:ext cx="6495455" cy="1221343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3953589" y="5878473"/>
            <a:ext cx="161568" cy="4308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50"/>
              </a:lnSpc>
              <a:buNone/>
            </a:pPr>
            <a:r>
              <a:rPr lang="en-US" sz="21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4</a:t>
            </a:r>
            <a:endParaRPr lang="en-US" sz="2100" dirty="0"/>
          </a:p>
        </p:txBody>
      </p:sp>
      <p:sp>
        <p:nvSpPr>
          <p:cNvPr id="20" name="Text 14"/>
          <p:cNvSpPr/>
          <p:nvPr/>
        </p:nvSpPr>
        <p:spPr>
          <a:xfrm>
            <a:off x="7497604" y="5698688"/>
            <a:ext cx="2534603" cy="3168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Muloqot</a:t>
            </a:r>
            <a:endParaRPr lang="en-US" sz="1950" dirty="0"/>
          </a:p>
        </p:txBody>
      </p:sp>
      <p:sp>
        <p:nvSpPr>
          <p:cNvPr id="21" name="Text 15"/>
          <p:cNvSpPr/>
          <p:nvPr/>
        </p:nvSpPr>
        <p:spPr>
          <a:xfrm>
            <a:off x="7497604" y="6144697"/>
            <a:ext cx="2920246" cy="3445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6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Fikrlarni aniq va to'g'ri ifodalash</a:t>
            </a:r>
            <a:endParaRPr lang="en-US" sz="1650" dirty="0"/>
          </a:p>
        </p:txBody>
      </p:sp>
      <p:sp>
        <p:nvSpPr>
          <p:cNvPr id="22" name="Text 16"/>
          <p:cNvSpPr/>
          <p:nvPr/>
        </p:nvSpPr>
        <p:spPr>
          <a:xfrm>
            <a:off x="754023" y="6946940"/>
            <a:ext cx="13122354" cy="6891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6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Ijtimoiy ko'nikmalarni rivojlantirish bolalarga jamiyatda muvaffaqiyatli faoliyat yuritish imkonini beradi. Bu piramida asosiy ko'nikmalarni bosqichma-bosqich shakllantirish yo'lini ko'rsatadi.</a:t>
            </a:r>
            <a:endParaRPr lang="en-US" sz="16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43459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81633" y="3029188"/>
            <a:ext cx="10619542" cy="5728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500"/>
              </a:lnSpc>
              <a:buNone/>
            </a:pPr>
            <a:r>
              <a:rPr lang="en-US" sz="36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Bolalarning ijtimoiy moslashuvini baholash usullari</a:t>
            </a:r>
            <a:endParaRPr lang="en-US" sz="3600" dirty="0"/>
          </a:p>
        </p:txBody>
      </p:sp>
      <p:sp>
        <p:nvSpPr>
          <p:cNvPr id="4" name="Shape 1"/>
          <p:cNvSpPr/>
          <p:nvPr/>
        </p:nvSpPr>
        <p:spPr>
          <a:xfrm>
            <a:off x="681633" y="3894058"/>
            <a:ext cx="6536293" cy="1773079"/>
          </a:xfrm>
          <a:prstGeom prst="roundRect">
            <a:avLst>
              <a:gd name="adj" fmla="val 16478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99160" y="4111585"/>
            <a:ext cx="2291358" cy="2864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250"/>
              </a:lnSpc>
              <a:buNone/>
            </a:pPr>
            <a:r>
              <a:rPr lang="en-US" sz="18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Kuzatish kartalari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899160" y="4514850"/>
            <a:ext cx="6101239" cy="934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Bolaning faoliyatini baholash uchun maxsus ishlab chiqilgan shakllar. Masalan, o'yinlarda faol qatnashadimi, yangi do'stlar orttiradimi, jamoada qanday rol o'ynaydi kabi mezonlar asosida baholanadi.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7412593" y="3894058"/>
            <a:ext cx="6536293" cy="1773079"/>
          </a:xfrm>
          <a:prstGeom prst="roundRect">
            <a:avLst>
              <a:gd name="adj" fmla="val 16478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630120" y="4111585"/>
            <a:ext cx="2291358" cy="2864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250"/>
              </a:lnSpc>
              <a:buNone/>
            </a:pPr>
            <a:r>
              <a:rPr lang="en-US" sz="18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Balli baholash tizimi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7630120" y="4514850"/>
            <a:ext cx="6101239" cy="6231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Bolaning ijtimoiy xulq-atvori ballar orqali baholanadi. Masalan, 1 - moslashmagan, 5 - to'liq moslashgan kabi shkalalar qo'llaniladi.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681633" y="5861804"/>
            <a:ext cx="6536293" cy="1773079"/>
          </a:xfrm>
          <a:prstGeom prst="roundRect">
            <a:avLst>
              <a:gd name="adj" fmla="val 16478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99160" y="6079331"/>
            <a:ext cx="2291358" cy="2864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250"/>
              </a:lnSpc>
              <a:buNone/>
            </a:pPr>
            <a:r>
              <a:rPr lang="en-US" sz="18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Diagnostik testlar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899160" y="6482596"/>
            <a:ext cx="6101239" cy="934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Bolaning hissiy holati va muloqot ko'nikmalarini o'rganuvchi maxsus psixologik testlar. "Kim bilan o'ynashni istaysiz?" kabi savollar orqali guruhdagi o'zaro munosabatlar aniqlanadi.</a:t>
            </a:r>
            <a:endParaRPr lang="en-US" sz="1500" dirty="0"/>
          </a:p>
        </p:txBody>
      </p:sp>
      <p:sp>
        <p:nvSpPr>
          <p:cNvPr id="13" name="Shape 10"/>
          <p:cNvSpPr/>
          <p:nvPr/>
        </p:nvSpPr>
        <p:spPr>
          <a:xfrm>
            <a:off x="7412593" y="5861804"/>
            <a:ext cx="6536293" cy="1773079"/>
          </a:xfrm>
          <a:prstGeom prst="roundRect">
            <a:avLst>
              <a:gd name="adj" fmla="val 16478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630120" y="6079331"/>
            <a:ext cx="2291358" cy="2864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250"/>
              </a:lnSpc>
              <a:buNone/>
            </a:pPr>
            <a:r>
              <a:rPr lang="en-US" sz="18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Intervyu va suhbatlar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7630120" y="6482596"/>
            <a:ext cx="6101239" cy="6231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0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 va ota-onalar bilan suhbat o'tkazish orqali bolaning moslashuv darajasi va qiyinchiliklarini aniqlash usuli.</a:t>
            </a:r>
            <a:endParaRPr lang="en-US" sz="15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009" y="657582"/>
            <a:ext cx="7469981" cy="14066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Baholash jarayonida e'tiborga olinadigan omillar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837009" y="2691884"/>
            <a:ext cx="538043" cy="538043"/>
          </a:xfrm>
          <a:prstGeom prst="roundRect">
            <a:avLst>
              <a:gd name="adj" fmla="val 66675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04649" y="2792016"/>
            <a:ext cx="202644" cy="3376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614130" y="2691884"/>
            <a:ext cx="2813566" cy="3515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Jamoada faollik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614130" y="3186946"/>
            <a:ext cx="2838331" cy="15306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Bolaning guruh faoliyatlarida qanchalik faol ishtirok etishi kuzatiladi.</a:t>
            </a:r>
            <a:endParaRPr lang="en-US" sz="1850" dirty="0"/>
          </a:p>
        </p:txBody>
      </p:sp>
      <p:sp>
        <p:nvSpPr>
          <p:cNvPr id="8" name="Shape 5"/>
          <p:cNvSpPr/>
          <p:nvPr/>
        </p:nvSpPr>
        <p:spPr>
          <a:xfrm>
            <a:off x="4691539" y="2691884"/>
            <a:ext cx="538043" cy="538043"/>
          </a:xfrm>
          <a:prstGeom prst="roundRect">
            <a:avLst>
              <a:gd name="adj" fmla="val 66675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859179" y="2792016"/>
            <a:ext cx="202644" cy="3376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5468660" y="2691884"/>
            <a:ext cx="2838331" cy="7031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Muloqot ochiqlik darajasi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5468660" y="3538538"/>
            <a:ext cx="2838331" cy="15306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 o'zaro munosabatlarda qanchalik samimiy va ochiq ekanligiga e'tibor qaratiladi.</a:t>
            </a:r>
            <a:endParaRPr lang="en-US" sz="1850" dirty="0"/>
          </a:p>
        </p:txBody>
      </p:sp>
      <p:sp>
        <p:nvSpPr>
          <p:cNvPr id="12" name="Shape 9"/>
          <p:cNvSpPr/>
          <p:nvPr/>
        </p:nvSpPr>
        <p:spPr>
          <a:xfrm>
            <a:off x="837009" y="5577245"/>
            <a:ext cx="538043" cy="538043"/>
          </a:xfrm>
          <a:prstGeom prst="roundRect">
            <a:avLst>
              <a:gd name="adj" fmla="val 66675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1004649" y="5677376"/>
            <a:ext cx="202644" cy="3376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614130" y="5577245"/>
            <a:ext cx="2838331" cy="7031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Muammolarni hal qilish qobiliyati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614130" y="6423898"/>
            <a:ext cx="2838331" cy="11480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 muammoli vaziyatlarni qanday hal qilishi baholanadi.</a:t>
            </a:r>
            <a:endParaRPr lang="en-US" sz="1850" dirty="0"/>
          </a:p>
        </p:txBody>
      </p:sp>
      <p:sp>
        <p:nvSpPr>
          <p:cNvPr id="16" name="Shape 13"/>
          <p:cNvSpPr/>
          <p:nvPr/>
        </p:nvSpPr>
        <p:spPr>
          <a:xfrm>
            <a:off x="4691539" y="5577245"/>
            <a:ext cx="538043" cy="538043"/>
          </a:xfrm>
          <a:prstGeom prst="roundRect">
            <a:avLst>
              <a:gd name="adj" fmla="val 66675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859179" y="5677376"/>
            <a:ext cx="202644" cy="3376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4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5468660" y="5577245"/>
            <a:ext cx="2838331" cy="7031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Emotsional muvozanat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5468660" y="6423898"/>
            <a:ext cx="2838331" cy="11480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Bolaning turli vaziyatlarda o'z hissiyotlarini boshqara olish qobiliyati o'rganiladi.</a:t>
            </a:r>
            <a:endParaRPr lang="en-US" sz="18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1911191"/>
            <a:ext cx="5677376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Metodik yondashuvlar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837724" y="3213497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Individual yondashuv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837724" y="3804761"/>
            <a:ext cx="3928586" cy="22981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Har bir bola shaxsiy ehtiyoj va imkoniyatlariga ko'ra kuzatiladi va baholanadi. Bu yondashuvda bola uchun qulay va xavfsiz muhit yaratiladi, uning o'ziga xos xususiyatlari inobatga olinadi.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5357813" y="3213497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Dinamik yondashuv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57813" y="3804761"/>
            <a:ext cx="3928586" cy="22981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Bolaning ijtimoiy rivojlanish dinamikasi muntazam kuzatib boriladi. Bu usul orqali bolaning vaqt o'tishi bilan qanday o'zgarayotgani aniqlanadi va pedagogik faoliyat shunga qarab rejalashtiriladi.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9877901" y="3213497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Integrativ yondashuv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7901" y="3804761"/>
            <a:ext cx="3928586" cy="1915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Tarbiyachi, ota-ona va psixolog hamkorlikda ishlaydi. Kuzatish va baholashda turli usullar birlashtiriladi, bu esa bolaning rivojlanishi haqida to'liq ma'lumot olish imkonini beradi.</a:t>
            </a:r>
            <a:endParaRPr lang="en-US" sz="18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9616" y="581382"/>
            <a:ext cx="4972407" cy="6215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850"/>
              </a:lnSpc>
              <a:buNone/>
            </a:pPr>
            <a:r>
              <a:rPr lang="en-US" sz="390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Amaliy tavsiyalar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39616" y="1625441"/>
            <a:ext cx="1643896" cy="1198007"/>
          </a:xfrm>
          <a:prstGeom prst="roundRect">
            <a:avLst>
              <a:gd name="adj" fmla="val 26460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73693" y="2013109"/>
            <a:ext cx="158472" cy="4226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00"/>
              </a:lnSpc>
              <a:buNone/>
            </a:pPr>
            <a:r>
              <a:rPr lang="en-US" sz="20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1</a:t>
            </a:r>
            <a:endParaRPr lang="en-US" sz="2050" dirty="0"/>
          </a:p>
        </p:txBody>
      </p:sp>
      <p:sp>
        <p:nvSpPr>
          <p:cNvPr id="5" name="Text 3"/>
          <p:cNvSpPr/>
          <p:nvPr/>
        </p:nvSpPr>
        <p:spPr>
          <a:xfrm>
            <a:off x="2594729" y="1836658"/>
            <a:ext cx="2486144" cy="310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Muntazam kuzatish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2594729" y="2274094"/>
            <a:ext cx="5758696" cy="338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Bolaning kundalik faoliyatini muntazam ravishda kuzatib boring</a:t>
            </a:r>
            <a:endParaRPr lang="en-US" sz="1650" dirty="0"/>
          </a:p>
        </p:txBody>
      </p:sp>
      <p:sp>
        <p:nvSpPr>
          <p:cNvPr id="7" name="Shape 5"/>
          <p:cNvSpPr/>
          <p:nvPr/>
        </p:nvSpPr>
        <p:spPr>
          <a:xfrm>
            <a:off x="2489121" y="2813923"/>
            <a:ext cx="11296055" cy="11430"/>
          </a:xfrm>
          <a:prstGeom prst="roundRect">
            <a:avLst>
              <a:gd name="adj" fmla="val 2773344"/>
            </a:avLst>
          </a:prstGeom>
          <a:solidFill>
            <a:srgbClr val="2D4DF2"/>
          </a:solidFill>
          <a:ln/>
        </p:spPr>
      </p:sp>
      <p:sp>
        <p:nvSpPr>
          <p:cNvPr id="8" name="Shape 6"/>
          <p:cNvSpPr/>
          <p:nvPr/>
        </p:nvSpPr>
        <p:spPr>
          <a:xfrm>
            <a:off x="739616" y="2929057"/>
            <a:ext cx="3287792" cy="1198007"/>
          </a:xfrm>
          <a:prstGeom prst="roundRect">
            <a:avLst>
              <a:gd name="adj" fmla="val 26460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973693" y="3316724"/>
            <a:ext cx="158472" cy="4226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00"/>
              </a:lnSpc>
              <a:buNone/>
            </a:pPr>
            <a:r>
              <a:rPr lang="en-US" sz="20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2</a:t>
            </a:r>
            <a:endParaRPr lang="en-US" sz="2050" dirty="0"/>
          </a:p>
        </p:txBody>
      </p:sp>
      <p:sp>
        <p:nvSpPr>
          <p:cNvPr id="10" name="Text 8"/>
          <p:cNvSpPr/>
          <p:nvPr/>
        </p:nvSpPr>
        <p:spPr>
          <a:xfrm>
            <a:off x="4238625" y="3140273"/>
            <a:ext cx="2486144" cy="310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Xilma-xil usullar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4238625" y="3577709"/>
            <a:ext cx="2950488" cy="338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Turli baholash usullarini qo'llang</a:t>
            </a:r>
            <a:endParaRPr lang="en-US" sz="1650" dirty="0"/>
          </a:p>
        </p:txBody>
      </p:sp>
      <p:sp>
        <p:nvSpPr>
          <p:cNvPr id="12" name="Shape 10"/>
          <p:cNvSpPr/>
          <p:nvPr/>
        </p:nvSpPr>
        <p:spPr>
          <a:xfrm>
            <a:off x="4133017" y="4117538"/>
            <a:ext cx="9652159" cy="11430"/>
          </a:xfrm>
          <a:prstGeom prst="roundRect">
            <a:avLst>
              <a:gd name="adj" fmla="val 2773344"/>
            </a:avLst>
          </a:prstGeom>
          <a:solidFill>
            <a:srgbClr val="018CE1"/>
          </a:solidFill>
          <a:ln/>
        </p:spPr>
      </p:sp>
      <p:sp>
        <p:nvSpPr>
          <p:cNvPr id="13" name="Shape 11"/>
          <p:cNvSpPr/>
          <p:nvPr/>
        </p:nvSpPr>
        <p:spPr>
          <a:xfrm>
            <a:off x="739616" y="4232672"/>
            <a:ext cx="4931688" cy="1198007"/>
          </a:xfrm>
          <a:prstGeom prst="roundRect">
            <a:avLst>
              <a:gd name="adj" fmla="val 26460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73693" y="4620339"/>
            <a:ext cx="158472" cy="4226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00"/>
              </a:lnSpc>
              <a:buNone/>
            </a:pPr>
            <a:r>
              <a:rPr lang="en-US" sz="20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3</a:t>
            </a:r>
            <a:endParaRPr lang="en-US" sz="2050" dirty="0"/>
          </a:p>
        </p:txBody>
      </p:sp>
      <p:sp>
        <p:nvSpPr>
          <p:cNvPr id="15" name="Text 13"/>
          <p:cNvSpPr/>
          <p:nvPr/>
        </p:nvSpPr>
        <p:spPr>
          <a:xfrm>
            <a:off x="5882521" y="4443889"/>
            <a:ext cx="3052167" cy="310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Ota-onalar bilan hamkorlik</a:t>
            </a:r>
            <a:endParaRPr lang="en-US" sz="1950" dirty="0"/>
          </a:p>
        </p:txBody>
      </p:sp>
      <p:sp>
        <p:nvSpPr>
          <p:cNvPr id="16" name="Text 14"/>
          <p:cNvSpPr/>
          <p:nvPr/>
        </p:nvSpPr>
        <p:spPr>
          <a:xfrm>
            <a:off x="5882521" y="4881324"/>
            <a:ext cx="3574852" cy="338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Ota-onalar bilan doimiy aloqada bo'ling</a:t>
            </a:r>
            <a:endParaRPr lang="en-US" sz="1650" dirty="0"/>
          </a:p>
        </p:txBody>
      </p:sp>
      <p:sp>
        <p:nvSpPr>
          <p:cNvPr id="17" name="Shape 15"/>
          <p:cNvSpPr/>
          <p:nvPr/>
        </p:nvSpPr>
        <p:spPr>
          <a:xfrm>
            <a:off x="5776913" y="5421154"/>
            <a:ext cx="8008263" cy="11430"/>
          </a:xfrm>
          <a:prstGeom prst="roundRect">
            <a:avLst>
              <a:gd name="adj" fmla="val 2773344"/>
            </a:avLst>
          </a:prstGeom>
          <a:solidFill>
            <a:srgbClr val="DA33BF"/>
          </a:solidFill>
          <a:ln/>
        </p:spPr>
      </p:sp>
      <p:sp>
        <p:nvSpPr>
          <p:cNvPr id="18" name="Shape 16"/>
          <p:cNvSpPr/>
          <p:nvPr/>
        </p:nvSpPr>
        <p:spPr>
          <a:xfrm>
            <a:off x="739616" y="5536287"/>
            <a:ext cx="6575584" cy="1198007"/>
          </a:xfrm>
          <a:prstGeom prst="roundRect">
            <a:avLst>
              <a:gd name="adj" fmla="val 26460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973693" y="5923955"/>
            <a:ext cx="158472" cy="4226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00"/>
              </a:lnSpc>
              <a:buNone/>
            </a:pPr>
            <a:r>
              <a:rPr lang="en-US" sz="20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4</a:t>
            </a:r>
            <a:endParaRPr lang="en-US" sz="2050" dirty="0"/>
          </a:p>
        </p:txBody>
      </p:sp>
      <p:sp>
        <p:nvSpPr>
          <p:cNvPr id="20" name="Text 18"/>
          <p:cNvSpPr/>
          <p:nvPr/>
        </p:nvSpPr>
        <p:spPr>
          <a:xfrm>
            <a:off x="7526417" y="5747504"/>
            <a:ext cx="2489597" cy="310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Natijalarni tahlil qilish</a:t>
            </a:r>
            <a:endParaRPr lang="en-US" sz="1950" dirty="0"/>
          </a:p>
        </p:txBody>
      </p:sp>
      <p:sp>
        <p:nvSpPr>
          <p:cNvPr id="21" name="Text 19"/>
          <p:cNvSpPr/>
          <p:nvPr/>
        </p:nvSpPr>
        <p:spPr>
          <a:xfrm>
            <a:off x="7526417" y="6184940"/>
            <a:ext cx="4137541" cy="338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Olingan ma'lumotlarni muntazam tahlil qiling</a:t>
            </a:r>
            <a:endParaRPr lang="en-US" sz="1650" dirty="0"/>
          </a:p>
        </p:txBody>
      </p:sp>
      <p:sp>
        <p:nvSpPr>
          <p:cNvPr id="22" name="Text 20"/>
          <p:cNvSpPr/>
          <p:nvPr/>
        </p:nvSpPr>
        <p:spPr>
          <a:xfrm>
            <a:off x="739616" y="6971943"/>
            <a:ext cx="1315116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Bu bosqichlar bolalarning ijtimoiy moslashuvini samarali baholash va rivojlantirish uchun muhimdir. Har bir bosqich keyingisiga asos bo'lib xizmat qiladi.</a:t>
            </a:r>
            <a:endParaRPr lang="en-US" sz="16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3150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27842" y="650438"/>
            <a:ext cx="5565458" cy="695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450"/>
              </a:lnSpc>
              <a:buNone/>
            </a:pPr>
            <a:r>
              <a:rPr lang="en-US" sz="43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Xulosa</a:t>
            </a:r>
            <a:endParaRPr lang="en-US" sz="4350" dirty="0"/>
          </a:p>
        </p:txBody>
      </p:sp>
      <p:sp>
        <p:nvSpPr>
          <p:cNvPr id="4" name="Shape 1"/>
          <p:cNvSpPr/>
          <p:nvPr/>
        </p:nvSpPr>
        <p:spPr>
          <a:xfrm>
            <a:off x="827842" y="1966674"/>
            <a:ext cx="413861" cy="413861"/>
          </a:xfrm>
          <a:prstGeom prst="roundRect">
            <a:avLst>
              <a:gd name="adj" fmla="val 85729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478161" y="1966674"/>
            <a:ext cx="2975610" cy="6955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Ijtimoiy pedagogika ahamiyati</a:t>
            </a:r>
            <a:endParaRPr lang="en-US" sz="2150" dirty="0"/>
          </a:p>
        </p:txBody>
      </p:sp>
      <p:sp>
        <p:nvSpPr>
          <p:cNvPr id="6" name="Text 3"/>
          <p:cNvSpPr/>
          <p:nvPr/>
        </p:nvSpPr>
        <p:spPr>
          <a:xfrm>
            <a:off x="1478161" y="2804041"/>
            <a:ext cx="2975610" cy="18924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5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Maktabgacha ta'limda ijtimoiy pedagogika tamoyillarini qo'llash bolalarning har tomonlama rivojlanishini ta'minlaydi.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4690229" y="1966674"/>
            <a:ext cx="413861" cy="413861"/>
          </a:xfrm>
          <a:prstGeom prst="roundRect">
            <a:avLst>
              <a:gd name="adj" fmla="val 85729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340548" y="1966674"/>
            <a:ext cx="2975610" cy="6955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Innovatsion yondashuvlar</a:t>
            </a:r>
            <a:endParaRPr lang="en-US" sz="2150" dirty="0"/>
          </a:p>
        </p:txBody>
      </p:sp>
      <p:sp>
        <p:nvSpPr>
          <p:cNvPr id="9" name="Text 6"/>
          <p:cNvSpPr/>
          <p:nvPr/>
        </p:nvSpPr>
        <p:spPr>
          <a:xfrm>
            <a:off x="5340548" y="2804041"/>
            <a:ext cx="2975610" cy="15139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5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Zamonaviy usullar va texnologiyalardan foydalanish ta'lim jarayonini samarali va qiziqarli qiladi.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827842" y="5198983"/>
            <a:ext cx="413861" cy="413861"/>
          </a:xfrm>
          <a:prstGeom prst="roundRect">
            <a:avLst>
              <a:gd name="adj" fmla="val 85729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478161" y="5198983"/>
            <a:ext cx="2782729" cy="3477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Baholash ahamiyati</a:t>
            </a:r>
            <a:endParaRPr lang="en-US" sz="2150" dirty="0"/>
          </a:p>
        </p:txBody>
      </p:sp>
      <p:sp>
        <p:nvSpPr>
          <p:cNvPr id="12" name="Text 9"/>
          <p:cNvSpPr/>
          <p:nvPr/>
        </p:nvSpPr>
        <p:spPr>
          <a:xfrm>
            <a:off x="1478161" y="5688568"/>
            <a:ext cx="2975610" cy="18924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5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Muntazam kuzatish va baholash bolalarning ijtimoiy ko'nikmalarini rivojlantirishga yordam beradi.</a:t>
            </a:r>
            <a:endParaRPr lang="en-US" sz="1850" dirty="0"/>
          </a:p>
        </p:txBody>
      </p:sp>
      <p:sp>
        <p:nvSpPr>
          <p:cNvPr id="13" name="Shape 10"/>
          <p:cNvSpPr/>
          <p:nvPr/>
        </p:nvSpPr>
        <p:spPr>
          <a:xfrm>
            <a:off x="4690229" y="5198983"/>
            <a:ext cx="413861" cy="413861"/>
          </a:xfrm>
          <a:prstGeom prst="roundRect">
            <a:avLst>
              <a:gd name="adj" fmla="val 85729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5340548" y="5198983"/>
            <a:ext cx="2782729" cy="3477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dirty="0">
                <a:solidFill>
                  <a:srgbClr val="00002E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Hamkorlik</a:t>
            </a:r>
            <a:endParaRPr lang="en-US" sz="2150" dirty="0"/>
          </a:p>
        </p:txBody>
      </p:sp>
      <p:sp>
        <p:nvSpPr>
          <p:cNvPr id="15" name="Text 12"/>
          <p:cNvSpPr/>
          <p:nvPr/>
        </p:nvSpPr>
        <p:spPr>
          <a:xfrm>
            <a:off x="5340548" y="5688568"/>
            <a:ext cx="2975610" cy="18924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50"/>
              </a:lnSpc>
              <a:buNone/>
            </a:pPr>
            <a:r>
              <a:rPr lang="en-US" sz="185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Tarbiyachi, ota-ona va mutaxassislarning hamkorligi bolaning muvaffaqiyatli ijtimoiylashuvini ta'minlaydi.</a:t>
            </a:r>
            <a:endParaRPr lang="en-US" sz="1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mavzus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986</Words>
  <Application>Microsoft Office PowerPoint</Application>
  <PresentationFormat>Произвольный</PresentationFormat>
  <Paragraphs>154</Paragraphs>
  <Slides>16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Nunito Semi Bold</vt:lpstr>
      <vt:lpstr>Times New Roman</vt:lpstr>
      <vt:lpstr>PT Sans</vt:lpstr>
      <vt:lpstr>Office Theme</vt:lpstr>
      <vt:lpstr>3.1.2 -mаvzu Bolalarni jamoaga moslashtirish va ijtimoiy ko‘nikmalarni shakllantirish yo‘llari. (2 soat amaliy mashg‘ulot).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5</cp:revision>
  <dcterms:created xsi:type="dcterms:W3CDTF">2024-12-03T07:15:25Z</dcterms:created>
  <dcterms:modified xsi:type="dcterms:W3CDTF">2026-10-30T06:09:04Z</dcterms:modified>
</cp:coreProperties>
</file>