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2" r:id="rId1"/>
  </p:sldMasterIdLst>
  <p:sldIdLst>
    <p:sldId id="256" r:id="rId2"/>
    <p:sldId id="257" r:id="rId3"/>
    <p:sldId id="258" r:id="rId4"/>
    <p:sldId id="277" r:id="rId5"/>
    <p:sldId id="265" r:id="rId6"/>
    <p:sldId id="259" r:id="rId7"/>
    <p:sldId id="316" r:id="rId8"/>
    <p:sldId id="260" r:id="rId9"/>
    <p:sldId id="318" r:id="rId10"/>
    <p:sldId id="306" r:id="rId11"/>
    <p:sldId id="298" r:id="rId12"/>
    <p:sldId id="307" r:id="rId13"/>
    <p:sldId id="309" r:id="rId14"/>
    <p:sldId id="321" r:id="rId15"/>
    <p:sldId id="324" r:id="rId16"/>
    <p:sldId id="323" r:id="rId17"/>
    <p:sldId id="322" r:id="rId18"/>
    <p:sldId id="308" r:id="rId19"/>
    <p:sldId id="319" r:id="rId20"/>
    <p:sldId id="326" r:id="rId21"/>
    <p:sldId id="272"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009900"/>
    <a:srgbClr val="0000FF"/>
    <a:srgbClr val="0066FF"/>
    <a:srgbClr val="9900CC"/>
    <a:srgbClr val="66FF66"/>
    <a:srgbClr val="FF6699"/>
    <a:srgbClr val="00CC66"/>
    <a:srgbClr val="E364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2169479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992554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1122999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597D80D0-4884-431E-A751-C439FAC0144E}" type="datetimeFigureOut">
              <a:rPr lang="ru-RU" smtClean="0"/>
              <a:t>30.10.2026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124066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597D80D0-4884-431E-A751-C439FAC0144E}" type="datetimeFigureOut">
              <a:rPr lang="ru-RU" smtClean="0"/>
              <a:t>30.10.2026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272687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597D80D0-4884-431E-A751-C439FAC0144E}" type="datetimeFigureOut">
              <a:rPr lang="ru-RU" smtClean="0"/>
              <a:t>30.10.2026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200561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7D80D0-4884-431E-A751-C439FAC0144E}" type="datetimeFigureOut">
              <a:rPr lang="ru-RU" smtClean="0"/>
              <a:t>30.10.2026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670328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597D80D0-4884-431E-A751-C439FAC0144E}" type="datetimeFigureOut">
              <a:rPr lang="ru-RU" smtClean="0"/>
              <a:t>30.10.2026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43110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9DDC3E6-4DC4-4A06-B266-513A07982EFA}" type="slidenum">
              <a:rPr lang="ru-RU" smtClean="0"/>
              <a:t>‹#›</a:t>
            </a:fld>
            <a:endParaRPr lang="ru-RU"/>
          </a:p>
        </p:txBody>
      </p:sp>
      <p:sp>
        <p:nvSpPr>
          <p:cNvPr id="5" name="Date Placeholder 4"/>
          <p:cNvSpPr>
            <a:spLocks noGrp="1"/>
          </p:cNvSpPr>
          <p:nvPr>
            <p:ph type="dt" sz="half" idx="10"/>
          </p:nvPr>
        </p:nvSpPr>
        <p:spPr/>
        <p:txBody>
          <a:bodyPr/>
          <a:lstStyle/>
          <a:p>
            <a:fld id="{597D80D0-4884-431E-A751-C439FAC0144E}" type="datetimeFigureOut">
              <a:rPr lang="ru-RU" smtClean="0"/>
              <a:t>30.10.2026</a:t>
            </a:fld>
            <a:endParaRPr lang="ru-RU"/>
          </a:p>
        </p:txBody>
      </p:sp>
    </p:spTree>
    <p:extLst>
      <p:ext uri="{BB962C8B-B14F-4D97-AF65-F5344CB8AC3E}">
        <p14:creationId xmlns:p14="http://schemas.microsoft.com/office/powerpoint/2010/main" val="465691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1277887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799402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4784297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22592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27400360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42397982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597D80D0-4884-431E-A751-C439FAC0144E}" type="datetimeFigureOut">
              <a:rPr lang="ru-RU" smtClean="0"/>
              <a:t>30.10.2026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9DDC3E6-4DC4-4A06-B266-513A07982EFA}" type="slidenum">
              <a:rPr lang="ru-RU" smtClean="0"/>
              <a:t>‹#›</a:t>
            </a:fld>
            <a:endParaRPr lang="ru-RU"/>
          </a:p>
        </p:txBody>
      </p:sp>
    </p:spTree>
    <p:extLst>
      <p:ext uri="{BB962C8B-B14F-4D97-AF65-F5344CB8AC3E}">
        <p14:creationId xmlns:p14="http://schemas.microsoft.com/office/powerpoint/2010/main" val="3559869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97D80D0-4884-431E-A751-C439FAC0144E}" type="datetimeFigureOut">
              <a:rPr lang="ru-RU" smtClean="0"/>
              <a:t>30.10.2026</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9DDC3E6-4DC4-4A06-B266-513A07982EFA}" type="slidenum">
              <a:rPr lang="ru-RU" smtClean="0"/>
              <a:t>‹#›</a:t>
            </a:fld>
            <a:endParaRPr lang="ru-RU"/>
          </a:p>
        </p:txBody>
      </p:sp>
    </p:spTree>
    <p:extLst>
      <p:ext uri="{BB962C8B-B14F-4D97-AF65-F5344CB8AC3E}">
        <p14:creationId xmlns:p14="http://schemas.microsoft.com/office/powerpoint/2010/main" val="2394911454"/>
      </p:ext>
    </p:extLst>
  </p:cSld>
  <p:clrMap bg1="lt1" tx1="dk1" bg2="lt2" tx2="dk2" accent1="accent1" accent2="accent2" accent3="accent3" accent4="accent4" accent5="accent5" accent6="accent6" hlink="hlink" folHlink="folHlink"/>
  <p:sldLayoutIdLst>
    <p:sldLayoutId id="2147483843"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 id="2147483854" r:id="rId12"/>
    <p:sldLayoutId id="2147483855" r:id="rId13"/>
    <p:sldLayoutId id="2147483856" r:id="rId14"/>
    <p:sldLayoutId id="2147483857" r:id="rId15"/>
    <p:sldLayoutId id="214748385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br>
              <a:rPr lang="uz-Cyrl-UZ" dirty="0"/>
            </a:br>
            <a:endParaRPr lang="ru-RU" dirty="0"/>
          </a:p>
        </p:txBody>
      </p:sp>
      <p:sp>
        <p:nvSpPr>
          <p:cNvPr id="3" name="Подзаголовок 2"/>
          <p:cNvSpPr>
            <a:spLocks noGrp="1"/>
          </p:cNvSpPr>
          <p:nvPr>
            <p:ph type="subTitle" idx="1"/>
          </p:nvPr>
        </p:nvSpPr>
        <p:spPr>
          <a:xfrm>
            <a:off x="290945" y="498763"/>
            <a:ext cx="9698181" cy="5777345"/>
          </a:xfrm>
        </p:spPr>
        <p:txBody>
          <a:bodyPr>
            <a:normAutofit/>
          </a:bodyPr>
          <a:lstStyle/>
          <a:p>
            <a:pPr algn="ctr"/>
            <a:endParaRPr lang="en-US" sz="2400" b="1" dirty="0">
              <a:solidFill>
                <a:srgbClr val="002060"/>
              </a:solidFill>
              <a:latin typeface="Times New Roman" pitchFamily="18" charset="0"/>
              <a:cs typeface="Times New Roman" pitchFamily="18" charset="0"/>
            </a:endParaRPr>
          </a:p>
          <a:p>
            <a:pPr algn="ctr"/>
            <a:endParaRPr lang="en-US" sz="2400" b="1" dirty="0">
              <a:solidFill>
                <a:srgbClr val="002060"/>
              </a:solidFill>
              <a:latin typeface="Times New Roman" pitchFamily="18" charset="0"/>
              <a:cs typeface="Times New Roman" pitchFamily="18" charset="0"/>
            </a:endParaRPr>
          </a:p>
          <a:p>
            <a:pPr algn="ctr"/>
            <a:endParaRPr lang="en-US" sz="2400" b="1" dirty="0">
              <a:solidFill>
                <a:srgbClr val="002060"/>
              </a:solidFill>
              <a:latin typeface="Times New Roman" pitchFamily="18" charset="0"/>
              <a:cs typeface="Times New Roman" pitchFamily="18" charset="0"/>
            </a:endParaRPr>
          </a:p>
          <a:p>
            <a:pPr algn="ctr"/>
            <a:r>
              <a:rPr lang="en-US" sz="2400" b="1" dirty="0">
                <a:solidFill>
                  <a:srgbClr val="002060"/>
                </a:solidFill>
                <a:latin typeface="Times New Roman" pitchFamily="18" charset="0"/>
                <a:cs typeface="Times New Roman" pitchFamily="18" charset="0"/>
              </a:rPr>
              <a:t>MODUL NOMI:  </a:t>
            </a:r>
            <a:r>
              <a:rPr lang="uz-Cyrl-UZ" sz="2400" b="1" dirty="0">
                <a:solidFill>
                  <a:srgbClr val="002060"/>
                </a:solidFill>
                <a:latin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cs typeface="Times New Roman" panose="02020603050405020304" pitchFamily="18" charset="0"/>
              </a:rPr>
              <a:t>TARBIYACHINING PEDAGOGIK FAOLIYATINI REJALASHTIRISH	</a:t>
            </a:r>
            <a:endParaRPr lang="uz-Cyrl-UZ" sz="2400" b="1"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002060"/>
                </a:solidFill>
                <a:latin typeface="Times New Roman" panose="02020603050405020304" pitchFamily="18" charset="0"/>
                <a:cs typeface="Times New Roman" panose="02020603050405020304" pitchFamily="18" charset="0"/>
              </a:rPr>
              <a:t>2,3,2-MAVZU BOLALARNING RIVOJLANISH XARITASINI YURITISH TARTIBI</a:t>
            </a:r>
          </a:p>
        </p:txBody>
      </p:sp>
    </p:spTree>
    <p:extLst>
      <p:ext uri="{BB962C8B-B14F-4D97-AF65-F5344CB8AC3E}">
        <p14:creationId xmlns:p14="http://schemas.microsoft.com/office/powerpoint/2010/main" val="1838646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796" y="1789215"/>
            <a:ext cx="8477004" cy="3530930"/>
          </a:xfrm>
        </p:spPr>
        <p:txBody>
          <a:bodyPr>
            <a:noAutofit/>
          </a:bodyPr>
          <a:lstStyle/>
          <a:p>
            <a:pPr algn="just"/>
            <a:r>
              <a:rPr lang="en-US" sz="4000" b="1" dirty="0">
                <a:solidFill>
                  <a:srgbClr val="0000FF"/>
                </a:solidFill>
                <a:latin typeface="Times New Roman" panose="02020603050405020304" pitchFamily="18" charset="0"/>
                <a:cs typeface="Times New Roman" panose="02020603050405020304" pitchFamily="18" charset="0"/>
              </a:rPr>
              <a:t>REJA:</a:t>
            </a:r>
            <a:br>
              <a:rPr lang="en-US" sz="4000" b="1" dirty="0">
                <a:solidFill>
                  <a:srgbClr val="0000FF"/>
                </a:solidFill>
                <a:latin typeface="Times New Roman" panose="02020603050405020304" pitchFamily="18" charset="0"/>
                <a:cs typeface="Times New Roman" panose="02020603050405020304" pitchFamily="18" charset="0"/>
              </a:rPr>
            </a:br>
            <a:r>
              <a:rPr lang="en-US" sz="3200" b="1" dirty="0">
                <a:solidFill>
                  <a:srgbClr val="0000FF"/>
                </a:solidFill>
                <a:latin typeface="Times New Roman" panose="02020603050405020304" pitchFamily="18" charset="0"/>
                <a:cs typeface="Times New Roman" panose="02020603050405020304" pitchFamily="18" charset="0"/>
              </a:rPr>
              <a:t>1.BOLA RIVOJIDA KUTILAYOTGAN YANGI NATIJALARNI HISOBGA OLISH</a:t>
            </a:r>
            <a:br>
              <a:rPr lang="uz-Cyrl-UZ" sz="3200" b="1" dirty="0">
                <a:solidFill>
                  <a:srgbClr val="0000FF"/>
                </a:solidFill>
                <a:latin typeface="Times New Roman" panose="02020603050405020304" pitchFamily="18" charset="0"/>
                <a:cs typeface="Times New Roman" panose="02020603050405020304" pitchFamily="18" charset="0"/>
              </a:rPr>
            </a:br>
            <a:r>
              <a:rPr lang="en-US" sz="3200" b="1" dirty="0">
                <a:solidFill>
                  <a:srgbClr val="0000FF"/>
                </a:solidFill>
                <a:latin typeface="Times New Roman" panose="02020603050405020304" pitchFamily="18" charset="0"/>
                <a:cs typeface="Times New Roman" panose="02020603050405020304" pitchFamily="18" charset="0"/>
              </a:rPr>
              <a:t> </a:t>
            </a:r>
            <a:br>
              <a:rPr lang="uz-Cyrl-UZ" sz="3200" b="1" dirty="0">
                <a:solidFill>
                  <a:srgbClr val="0000FF"/>
                </a:solidFill>
                <a:latin typeface="Times New Roman" panose="02020603050405020304" pitchFamily="18" charset="0"/>
                <a:cs typeface="Times New Roman" panose="02020603050405020304" pitchFamily="18" charset="0"/>
              </a:rPr>
            </a:br>
            <a:r>
              <a:rPr lang="uz-Cyrl-UZ" sz="3200" b="1" dirty="0">
                <a:solidFill>
                  <a:srgbClr val="0000FF"/>
                </a:solidFill>
                <a:latin typeface="Times New Roman" panose="02020603050405020304" pitchFamily="18" charset="0"/>
                <a:cs typeface="Times New Roman" panose="02020603050405020304" pitchFamily="18" charset="0"/>
              </a:rPr>
              <a:t>2.</a:t>
            </a:r>
            <a:r>
              <a:rPr lang="en-US" sz="3200" b="1" dirty="0">
                <a:solidFill>
                  <a:srgbClr val="0000FF"/>
                </a:solidFill>
                <a:latin typeface="Times New Roman" panose="02020603050405020304" pitchFamily="18" charset="0"/>
                <a:cs typeface="Times New Roman" panose="02020603050405020304" pitchFamily="18" charset="0"/>
              </a:rPr>
              <a:t>BOLA BILAN YAKKA ISHLASHNI REJALASHTIRISH </a:t>
            </a:r>
            <a:br>
              <a:rPr lang="en-US" sz="4000" b="1" dirty="0">
                <a:solidFill>
                  <a:srgbClr val="0000FF"/>
                </a:solidFill>
                <a:latin typeface="Times New Roman" panose="02020603050405020304" pitchFamily="18" charset="0"/>
                <a:cs typeface="Times New Roman" panose="02020603050405020304" pitchFamily="18" charset="0"/>
              </a:rPr>
            </a:br>
            <a:endParaRPr lang="en-US" sz="4000" b="1" dirty="0">
              <a:solidFill>
                <a:srgbClr val="0000FF"/>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03564" y="415636"/>
            <a:ext cx="9350498" cy="1111559"/>
          </a:xfrm>
        </p:spPr>
        <p:txBody>
          <a:bodyPr>
            <a:noAutofit/>
          </a:bodyPr>
          <a:lstStyle/>
          <a:p>
            <a:pPr marL="0" lvl="0" indent="0" algn="ctr" defTabSz="914400" fontAlgn="base">
              <a:spcBef>
                <a:spcPct val="0"/>
              </a:spcBef>
              <a:spcAft>
                <a:spcPct val="0"/>
              </a:spcAft>
              <a:buClrTx/>
              <a:buSzTx/>
              <a:buNone/>
            </a:pPr>
            <a:r>
              <a:rPr lang="en-US" sz="3600" b="1">
                <a:solidFill>
                  <a:srgbClr val="0070C0"/>
                </a:solidFill>
                <a:latin typeface="Times New Roman" pitchFamily="18" charset="0"/>
                <a:cs typeface="Times New Roman" pitchFamily="18" charset="0"/>
              </a:rPr>
              <a:t>  </a:t>
            </a:r>
            <a:r>
              <a:rPr lang="en-US" sz="3600" b="1">
                <a:solidFill>
                  <a:srgbClr val="0000FF"/>
                </a:solidFill>
                <a:latin typeface="Times New Roman" pitchFamily="18" charset="0"/>
                <a:cs typeface="Times New Roman" pitchFamily="18" charset="0"/>
              </a:rPr>
              <a:t>2,3,</a:t>
            </a:r>
            <a:r>
              <a:rPr lang="en-US" sz="3600" b="1" dirty="0">
                <a:solidFill>
                  <a:srgbClr val="0000FF"/>
                </a:solidFill>
                <a:latin typeface="Times New Roman" pitchFamily="18" charset="0"/>
                <a:cs typeface="Times New Roman" pitchFamily="18" charset="0"/>
              </a:rPr>
              <a:t>2</a:t>
            </a:r>
            <a:r>
              <a:rPr lang="en-US" sz="3600" b="1">
                <a:solidFill>
                  <a:srgbClr val="0000FF"/>
                </a:solidFill>
                <a:latin typeface="Times New Roman" pitchFamily="18" charset="0"/>
                <a:cs typeface="Times New Roman" pitchFamily="18" charset="0"/>
              </a:rPr>
              <a:t>-MAVZU </a:t>
            </a:r>
            <a:r>
              <a:rPr lang="en-US" sz="3600" b="1" dirty="0">
                <a:solidFill>
                  <a:srgbClr val="0000FF"/>
                </a:solidFill>
                <a:latin typeface="Times New Roman" pitchFamily="18" charset="0"/>
                <a:cs typeface="Times New Roman" pitchFamily="18" charset="0"/>
              </a:rPr>
              <a:t>BOLALARNING RIVOJLANISH XARITASINI YURITISH TARTIBI</a:t>
            </a:r>
          </a:p>
          <a:p>
            <a:pPr marL="0" lvl="0" indent="0" algn="ctr" defTabSz="914400" fontAlgn="base">
              <a:spcBef>
                <a:spcPct val="0"/>
              </a:spcBef>
              <a:spcAft>
                <a:spcPct val="0"/>
              </a:spcAft>
              <a:buClrTx/>
              <a:buSzTx/>
              <a:buNone/>
            </a:pPr>
            <a:endParaRPr lang="en-US" sz="3600" b="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637857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35429" y="360484"/>
            <a:ext cx="9013371" cy="1048154"/>
          </a:xfrm>
        </p:spPr>
        <p:txBody>
          <a:bodyPr>
            <a:normAutofit/>
          </a:bodyPr>
          <a:lstStyle/>
          <a:p>
            <a:pPr marL="0" indent="0" algn="ctr">
              <a:buNone/>
            </a:pPr>
            <a:r>
              <a:rPr lang="en-US" sz="3600" b="1" dirty="0">
                <a:solidFill>
                  <a:srgbClr val="0070C0"/>
                </a:solidFill>
                <a:effectLst>
                  <a:outerShdw blurRad="38100" dist="25400" dir="5400000" algn="tl" rotWithShape="0">
                    <a:srgbClr val="000000">
                      <a:alpha val="43000"/>
                    </a:srgbClr>
                  </a:outerShdw>
                </a:effectLst>
                <a:latin typeface="Times New Roman" pitchFamily="18" charset="0"/>
                <a:ea typeface="+mj-ea"/>
                <a:cs typeface="Times New Roman" pitchFamily="18" charset="0"/>
              </a:rPr>
              <a:t> RIVOJLANISH XARITASI</a:t>
            </a:r>
            <a:endParaRPr lang="ru-RU" dirty="0">
              <a:solidFill>
                <a:srgbClr val="0070C0"/>
              </a:solidFill>
            </a:endParaRPr>
          </a:p>
        </p:txBody>
      </p:sp>
      <p:pic>
        <p:nvPicPr>
          <p:cNvPr id="6" name="Рисунок 5"/>
          <p:cNvPicPr>
            <a:picLocks noChangeAspect="1"/>
          </p:cNvPicPr>
          <p:nvPr/>
        </p:nvPicPr>
        <p:blipFill>
          <a:blip r:embed="rId2"/>
          <a:stretch>
            <a:fillRect/>
          </a:stretch>
        </p:blipFill>
        <p:spPr>
          <a:xfrm>
            <a:off x="6604399" y="1291770"/>
            <a:ext cx="3424972" cy="5015667"/>
          </a:xfrm>
          <a:prstGeom prst="rect">
            <a:avLst/>
          </a:prstGeom>
          <a:solidFill>
            <a:srgbClr val="FFFFFF">
              <a:shade val="85000"/>
            </a:srgbClr>
          </a:solidFill>
          <a:ln w="8890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Прямоугольник 4"/>
          <p:cNvSpPr/>
          <p:nvPr/>
        </p:nvSpPr>
        <p:spPr>
          <a:xfrm>
            <a:off x="1161143" y="1436914"/>
            <a:ext cx="5050970" cy="4832092"/>
          </a:xfrm>
          <a:prstGeom prst="rect">
            <a:avLst/>
          </a:prstGeom>
        </p:spPr>
        <p:txBody>
          <a:bodyPr wrap="square">
            <a:spAutoFit/>
          </a:bodyPr>
          <a:lstStyle/>
          <a:p>
            <a:pPr algn="just"/>
            <a:r>
              <a:rPr lang="uz-Cyrl-UZ"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Bolalarning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rivojlanish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xaritasi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ularning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rivojlanishini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hujjatlashtirishning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asosiy</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shaklidir</a:t>
            </a:r>
            <a:r>
              <a:rPr lang="en-US" sz="2800" dirty="0">
                <a:solidFill>
                  <a:srgbClr val="002060"/>
                </a:solidFill>
                <a:latin typeface="Times New Roman" panose="02020603050405020304" pitchFamily="18" charset="0"/>
                <a:cs typeface="Times New Roman" panose="02020603050405020304" pitchFamily="18" charset="0"/>
              </a:rPr>
              <a:t>. </a:t>
            </a:r>
            <a:endParaRPr lang="uz-Cyrl-UZ" sz="2800" dirty="0">
              <a:solidFill>
                <a:srgbClr val="002060"/>
              </a:solidFill>
              <a:latin typeface="Times New Roman" panose="02020603050405020304" pitchFamily="18" charset="0"/>
              <a:cs typeface="Times New Roman" panose="02020603050405020304" pitchFamily="18" charset="0"/>
            </a:endParaRPr>
          </a:p>
          <a:p>
            <a:pPr algn="just"/>
            <a:r>
              <a:rPr lang="uz-Cyrl-UZ"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Bolaning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rivojlanish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xaritasini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to‘ldirish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uchun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uch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bosqichdan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iborat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bo‘lgan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kuzatish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olib</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boriladi</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dastlabki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yili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boshida</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oraliq</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yili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o‘rtasida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va</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yakuniy</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yili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yakunida</a:t>
            </a:r>
            <a:r>
              <a:rPr lang="en-US" sz="2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703545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75771" y="319314"/>
            <a:ext cx="8926287" cy="6076183"/>
          </a:xfrm>
        </p:spPr>
        <p:txBody>
          <a:bodyPr>
            <a:noAutofit/>
          </a:bodyPr>
          <a:lstStyle/>
          <a:p>
            <a:pPr indent="0" algn="just">
              <a:lnSpc>
                <a:spcPct val="115000"/>
              </a:lnSpc>
              <a:buNone/>
            </a:pPr>
            <a:r>
              <a:rPr lang="uz-Latn-UZ"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Bolaning rivojlanish darajasi quyidagi tushuntirishlar yordamida belgilanadi: </a:t>
            </a:r>
            <a:endParaRPr lang="uz-Cyrl-UZ"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a:solidFill>
                  <a:srgbClr val="FF6699"/>
                </a:solidFill>
                <a:latin typeface="Times New Roman" panose="02020603050405020304" pitchFamily="18" charset="0"/>
                <a:ea typeface="Times New Roman" panose="02020603050405020304" pitchFamily="18" charset="0"/>
                <a:cs typeface="Times New Roman" panose="02020603050405020304" pitchFamily="18" charset="0"/>
              </a:rPr>
              <a:t>K</a:t>
            </a:r>
            <a:r>
              <a:rPr lang="uz-Latn-UZ" sz="2400" dirty="0">
                <a:solidFill>
                  <a:srgbClr val="FF6699"/>
                </a:solidFill>
                <a:latin typeface="Times New Roman" panose="02020603050405020304" pitchFamily="18" charset="0"/>
                <a:ea typeface="Times New Roman" panose="02020603050405020304" pitchFamily="18" charset="0"/>
                <a:cs typeface="Times New Roman" panose="02020603050405020304" pitchFamily="18" charset="0"/>
              </a:rPr>
              <a:t> – kuzatilmaydi yoki kamdan-kam kuzatiladi (bola asosiy ko‘nikmalarni namoyon qiladi / xattiharakatlari kam yoki umuman namoyon qilmaydi). </a:t>
            </a:r>
            <a:endParaRPr lang="uz-Cyrl-UZ" sz="2400" dirty="0">
              <a:solidFill>
                <a:srgbClr val="FF6699"/>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B</a:t>
            </a:r>
            <a:r>
              <a:rPr lang="uz-Latn-UZ" sz="24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 ba'zida kuzatiladi (bola asosiy ko‘nikmalarni namoyon qiladi / xatti-harakatlari tasodifiy yoki ma’lum vaziyatlarda). </a:t>
            </a:r>
            <a:endParaRPr lang="uz-Cyrl-UZ" sz="24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a:solidFill>
                  <a:srgbClr val="009900"/>
                </a:solidFill>
                <a:latin typeface="Times New Roman" panose="02020603050405020304" pitchFamily="18" charset="0"/>
                <a:ea typeface="Times New Roman" panose="02020603050405020304" pitchFamily="18" charset="0"/>
                <a:cs typeface="Times New Roman" panose="02020603050405020304" pitchFamily="18" charset="0"/>
              </a:rPr>
              <a:t>T </a:t>
            </a:r>
            <a:r>
              <a:rPr lang="uz-Latn-UZ" sz="2400" dirty="0">
                <a:solidFill>
                  <a:srgbClr val="009900"/>
                </a:solidFill>
                <a:latin typeface="Times New Roman" panose="02020603050405020304" pitchFamily="18" charset="0"/>
                <a:ea typeface="Times New Roman" panose="02020603050405020304" pitchFamily="18" charset="0"/>
                <a:cs typeface="Times New Roman" panose="02020603050405020304" pitchFamily="18" charset="0"/>
              </a:rPr>
              <a:t>– tez-tez kuzatiladi (bola asosiy ko‘nikma / xatti-harakatni vaziyatga qarab namoyish etadi). </a:t>
            </a:r>
            <a:endParaRPr lang="uz-Cyrl-UZ" sz="2400" dirty="0">
              <a:solidFill>
                <a:srgbClr val="0099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a:solidFill>
                  <a:srgbClr val="9900CC"/>
                </a:solidFill>
                <a:latin typeface="Times New Roman" panose="02020603050405020304" pitchFamily="18" charset="0"/>
                <a:ea typeface="Times New Roman" panose="02020603050405020304" pitchFamily="18" charset="0"/>
                <a:cs typeface="Times New Roman" panose="02020603050405020304" pitchFamily="18" charset="0"/>
              </a:rPr>
              <a:t>D</a:t>
            </a:r>
            <a:r>
              <a:rPr lang="uz-Latn-UZ" sz="2400" dirty="0">
                <a:solidFill>
                  <a:srgbClr val="9900CC"/>
                </a:solidFill>
                <a:latin typeface="Times New Roman" panose="02020603050405020304" pitchFamily="18" charset="0"/>
                <a:ea typeface="Times New Roman" panose="02020603050405020304" pitchFamily="18" charset="0"/>
                <a:cs typeface="Times New Roman" panose="02020603050405020304" pitchFamily="18" charset="0"/>
              </a:rPr>
              <a:t> – doimiy ravishda kuzatiladi (bola asosiy ko‘nikmalarni namoyon qiladi / xatti-harakatlari talab darajasida, mustaqil tarzda takrorlaydi). </a:t>
            </a:r>
            <a:endParaRPr lang="ru-RU" sz="2400" dirty="0">
              <a:solidFill>
                <a:srgbClr val="9900CC"/>
              </a:solidFill>
            </a:endParaRPr>
          </a:p>
        </p:txBody>
      </p:sp>
    </p:spTree>
    <p:extLst>
      <p:ext uri="{BB962C8B-B14F-4D97-AF65-F5344CB8AC3E}">
        <p14:creationId xmlns:p14="http://schemas.microsoft.com/office/powerpoint/2010/main" val="3577556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8000" y="1582057"/>
            <a:ext cx="9013371" cy="4651689"/>
          </a:xfrm>
        </p:spPr>
        <p:txBody>
          <a:bodyPr>
            <a:normAutofit/>
          </a:bodyPr>
          <a:lstStyle/>
          <a:p>
            <a:pPr algn="just"/>
            <a:br>
              <a:rPr lang="uz-Cyrl-UZ" sz="2800" cap="none" dirty="0">
                <a:ln>
                  <a:noFill/>
                </a:ln>
                <a:solidFill>
                  <a:schemeClr val="accent2">
                    <a:lumMod val="75000"/>
                  </a:schemeClr>
                </a:solidFill>
                <a:latin typeface="Times New Roman" pitchFamily="18" charset="0"/>
                <a:cs typeface="Times New Roman" pitchFamily="18" charset="0"/>
              </a:rPr>
            </a:br>
            <a:r>
              <a:rPr lang="uz-Cyrl-UZ" sz="2800" cap="none" dirty="0">
                <a:ln>
                  <a:noFill/>
                </a:ln>
                <a:solidFill>
                  <a:schemeClr val="accent2">
                    <a:lumMod val="75000"/>
                  </a:schemeClr>
                </a:solidFill>
                <a:latin typeface="Times New Roman" pitchFamily="18" charset="0"/>
                <a:cs typeface="Times New Roman" pitchFamily="18" charset="0"/>
              </a:rPr>
              <a:t>          </a:t>
            </a:r>
            <a:r>
              <a:rPr lang="en-US" sz="2800" b="1" dirty="0" err="1">
                <a:solidFill>
                  <a:srgbClr val="0070C0"/>
                </a:solidFill>
                <a:latin typeface="Times New Roman" pitchFamily="18" charset="0"/>
                <a:cs typeface="Times New Roman" pitchFamily="18" charset="0"/>
              </a:rPr>
              <a:t>Dastlabki</a:t>
            </a:r>
            <a:r>
              <a:rPr lang="en-US" sz="2800" b="1" dirty="0">
                <a:solidFill>
                  <a:srgbClr val="0070C0"/>
                </a:solidFill>
                <a:latin typeface="Times New Roman" pitchFamily="18" charset="0"/>
                <a:cs typeface="Times New Roman" pitchFamily="18" charset="0"/>
              </a:rPr>
              <a:t> </a:t>
            </a:r>
            <a:r>
              <a:rPr lang="en-US" sz="2800" b="1" dirty="0" err="1">
                <a:solidFill>
                  <a:srgbClr val="0070C0"/>
                </a:solidFill>
                <a:latin typeface="Times New Roman" pitchFamily="18" charset="0"/>
                <a:cs typeface="Times New Roman" pitchFamily="18" charset="0"/>
              </a:rPr>
              <a:t>kuzatish</a:t>
            </a:r>
            <a:r>
              <a:rPr lang="en-US" sz="2800" b="1"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o‘quv</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yili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boshida</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o‘tkaziladi</a:t>
            </a:r>
            <a:r>
              <a:rPr lang="en-US" sz="2800" dirty="0">
                <a:solidFill>
                  <a:srgbClr val="0070C0"/>
                </a:solidFill>
                <a:latin typeface="Times New Roman" pitchFamily="18" charset="0"/>
                <a:cs typeface="Times New Roman" pitchFamily="18" charset="0"/>
              </a:rPr>
              <a:t> </a:t>
            </a:r>
            <a:r>
              <a:rPr lang="en-US" sz="2800" b="1" dirty="0">
                <a:solidFill>
                  <a:srgbClr val="0070C0"/>
                </a:solidFill>
                <a:latin typeface="Times New Roman" pitchFamily="18" charset="0"/>
                <a:cs typeface="Times New Roman" pitchFamily="18" charset="0"/>
              </a:rPr>
              <a:t>(</a:t>
            </a:r>
            <a:r>
              <a:rPr lang="en-US" sz="2800" b="1" dirty="0" err="1">
                <a:solidFill>
                  <a:srgbClr val="0070C0"/>
                </a:solidFill>
                <a:latin typeface="Times New Roman" pitchFamily="18" charset="0"/>
                <a:cs typeface="Times New Roman" pitchFamily="18" charset="0"/>
              </a:rPr>
              <a:t>taxminan</a:t>
            </a:r>
            <a:r>
              <a:rPr lang="en-US" sz="2800" b="1" dirty="0">
                <a:solidFill>
                  <a:srgbClr val="0070C0"/>
                </a:solidFill>
                <a:latin typeface="Times New Roman" pitchFamily="18" charset="0"/>
                <a:cs typeface="Times New Roman" pitchFamily="18" charset="0"/>
              </a:rPr>
              <a:t> </a:t>
            </a:r>
            <a:r>
              <a:rPr lang="en-US" sz="2800" b="1" dirty="0" err="1">
                <a:solidFill>
                  <a:srgbClr val="0070C0"/>
                </a:solidFill>
                <a:latin typeface="Times New Roman" pitchFamily="18" charset="0"/>
                <a:cs typeface="Times New Roman" pitchFamily="18" charset="0"/>
              </a:rPr>
              <a:t>sentabr</a:t>
            </a:r>
            <a:r>
              <a:rPr lang="en-US" sz="2800" b="1" dirty="0">
                <a:solidFill>
                  <a:srgbClr val="0070C0"/>
                </a:solidFill>
                <a:latin typeface="Times New Roman" pitchFamily="18" charset="0"/>
                <a:cs typeface="Times New Roman" pitchFamily="18" charset="0"/>
              </a:rPr>
              <a:t> </a:t>
            </a:r>
            <a:r>
              <a:rPr lang="en-US" sz="2800" b="1" dirty="0" err="1">
                <a:solidFill>
                  <a:srgbClr val="0070C0"/>
                </a:solidFill>
                <a:latin typeface="Times New Roman" pitchFamily="18" charset="0"/>
                <a:cs typeface="Times New Roman" pitchFamily="18" charset="0"/>
              </a:rPr>
              <a:t>oyida</a:t>
            </a:r>
            <a:r>
              <a:rPr lang="en-US" sz="2800" dirty="0">
                <a:solidFill>
                  <a:srgbClr val="0070C0"/>
                </a:solidFill>
                <a:latin typeface="Times New Roman" pitchFamily="18" charset="0"/>
                <a:cs typeface="Times New Roman" pitchFamily="18" charset="0"/>
              </a:rPr>
              <a:t>). Bu </a:t>
            </a:r>
            <a:r>
              <a:rPr lang="en-US" sz="2800" dirty="0" err="1">
                <a:solidFill>
                  <a:srgbClr val="0070C0"/>
                </a:solidFill>
                <a:latin typeface="Times New Roman" pitchFamily="18" charset="0"/>
                <a:cs typeface="Times New Roman" pitchFamily="18" charset="0"/>
              </a:rPr>
              <a:t>bosqichda</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har</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bir</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bolaning</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boshlang‘ich</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imkoniyatlari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boshlang‘ich</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ayni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damdagi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dolzarb</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rivojlanish</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darajasi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aniqlanadi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Uning</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shu</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davrgacha</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erishgan</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yutuqlari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kuchli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tomonlari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shuningdek</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o‘quv</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yilining</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boshida</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rivojlanish</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ehtiyoj</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va</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muammolari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aniqlanadi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hamda</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ularni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hal</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qilish</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uchun</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pedagogning</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yordami</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talab</a:t>
            </a:r>
            <a:r>
              <a:rPr lang="en-US" sz="2800" dirty="0">
                <a:solidFill>
                  <a:srgbClr val="0070C0"/>
                </a:solidFill>
                <a:latin typeface="Times New Roman" pitchFamily="18" charset="0"/>
                <a:cs typeface="Times New Roman" pitchFamily="18" charset="0"/>
              </a:rPr>
              <a:t> </a:t>
            </a:r>
            <a:r>
              <a:rPr lang="en-US" sz="2800" dirty="0" err="1">
                <a:solidFill>
                  <a:srgbClr val="0070C0"/>
                </a:solidFill>
                <a:latin typeface="Times New Roman" pitchFamily="18" charset="0"/>
                <a:cs typeface="Times New Roman" pitchFamily="18" charset="0"/>
              </a:rPr>
              <a:t>qilinadi</a:t>
            </a:r>
            <a:r>
              <a:rPr lang="en-US" sz="2800" dirty="0">
                <a:solidFill>
                  <a:srgbClr val="0070C0"/>
                </a:solidFill>
                <a:latin typeface="Times New Roman" pitchFamily="18" charset="0"/>
                <a:cs typeface="Times New Roman" pitchFamily="18" charset="0"/>
              </a:rPr>
              <a:t>. </a:t>
            </a:r>
          </a:p>
        </p:txBody>
      </p:sp>
      <p:sp>
        <p:nvSpPr>
          <p:cNvPr id="3" name="Объект 2"/>
          <p:cNvSpPr>
            <a:spLocks noGrp="1"/>
          </p:cNvSpPr>
          <p:nvPr>
            <p:ph idx="1"/>
          </p:nvPr>
        </p:nvSpPr>
        <p:spPr>
          <a:xfrm>
            <a:off x="800100" y="685800"/>
            <a:ext cx="8194431" cy="1011115"/>
          </a:xfrm>
        </p:spPr>
        <p:txBody>
          <a:bodyPr>
            <a:normAutofit/>
          </a:bodyPr>
          <a:lstStyle/>
          <a:p>
            <a:pPr marL="0" indent="0" algn="ctr">
              <a:buNone/>
            </a:pPr>
            <a:r>
              <a:rPr lang="en-US" sz="4400" b="1" dirty="0">
                <a:solidFill>
                  <a:schemeClr val="accent2">
                    <a:lumMod val="75000"/>
                  </a:schemeClr>
                </a:solidFill>
                <a:latin typeface="Times New Roman" pitchFamily="18" charset="0"/>
                <a:ea typeface="+mj-ea"/>
                <a:cs typeface="Times New Roman" pitchFamily="18" charset="0"/>
              </a:rPr>
              <a:t>DASTLABKI </a:t>
            </a:r>
            <a:r>
              <a:rPr lang="uz-Cyrl-UZ" sz="4400" b="1" dirty="0">
                <a:solidFill>
                  <a:schemeClr val="accent2">
                    <a:lumMod val="75000"/>
                  </a:schemeClr>
                </a:solidFill>
                <a:latin typeface="Times New Roman" pitchFamily="18" charset="0"/>
                <a:ea typeface="+mj-ea"/>
                <a:cs typeface="Times New Roman" pitchFamily="18" charset="0"/>
              </a:rPr>
              <a:t> </a:t>
            </a:r>
            <a:r>
              <a:rPr lang="en-US" sz="4400" b="1" dirty="0">
                <a:solidFill>
                  <a:schemeClr val="accent2">
                    <a:lumMod val="75000"/>
                  </a:schemeClr>
                </a:solidFill>
                <a:latin typeface="Times New Roman" pitchFamily="18" charset="0"/>
                <a:ea typeface="+mj-ea"/>
                <a:cs typeface="Times New Roman" pitchFamily="18" charset="0"/>
              </a:rPr>
              <a:t>KUZATISH </a:t>
            </a:r>
            <a:endParaRPr lang="ru-RU" sz="4400" b="1" dirty="0">
              <a:solidFill>
                <a:schemeClr val="accent2">
                  <a:lumMod val="75000"/>
                </a:schemeClr>
              </a:solidFill>
            </a:endParaRPr>
          </a:p>
        </p:txBody>
      </p:sp>
    </p:spTree>
    <p:extLst>
      <p:ext uri="{BB962C8B-B14F-4D97-AF65-F5344CB8AC3E}">
        <p14:creationId xmlns:p14="http://schemas.microsoft.com/office/powerpoint/2010/main" val="343081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7999" y="1465943"/>
            <a:ext cx="8839201" cy="3686628"/>
          </a:xfrm>
        </p:spPr>
        <p:txBody>
          <a:bodyPr>
            <a:normAutofit fontScale="90000"/>
          </a:bodyPr>
          <a:lstStyle/>
          <a:p>
            <a:pPr marL="273050" lvl="0" indent="-273050" algn="just" defTabSz="914400" eaLnBrk="0" fontAlgn="base" hangingPunct="0">
              <a:spcBef>
                <a:spcPct val="20000"/>
              </a:spcBef>
              <a:spcAft>
                <a:spcPct val="0"/>
              </a:spcAft>
            </a:pPr>
            <a:r>
              <a:rPr lang="uz-Cyrl-UZ"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Kuzatishning</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bu</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turi</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birinchi</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yarim</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yillik</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oxiri</a:t>
            </a:r>
            <a:r>
              <a:rPr lang="en-US" sz="3100" dirty="0">
                <a:solidFill>
                  <a:srgbClr val="0070C0"/>
                </a:solidFill>
                <a:latin typeface="Times New Roman" pitchFamily="18" charset="0"/>
                <a:ea typeface="+mn-ea"/>
                <a:cs typeface="Times New Roman" pitchFamily="18" charset="0"/>
              </a:rPr>
              <a:t> </a:t>
            </a:r>
            <a:r>
              <a:rPr lang="en-US" sz="3100" b="1" dirty="0">
                <a:solidFill>
                  <a:srgbClr val="0070C0"/>
                </a:solidFill>
                <a:latin typeface="Times New Roman" pitchFamily="18" charset="0"/>
                <a:ea typeface="+mn-ea"/>
                <a:cs typeface="Times New Roman" pitchFamily="18" charset="0"/>
              </a:rPr>
              <a:t>(</a:t>
            </a:r>
            <a:r>
              <a:rPr lang="en-US" sz="3100" b="1" dirty="0" err="1">
                <a:solidFill>
                  <a:srgbClr val="0070C0"/>
                </a:solidFill>
                <a:latin typeface="Times New Roman" pitchFamily="18" charset="0"/>
                <a:ea typeface="+mn-ea"/>
                <a:cs typeface="Times New Roman" pitchFamily="18" charset="0"/>
              </a:rPr>
              <a:t>dekabr</a:t>
            </a:r>
            <a:r>
              <a:rPr lang="en-US" sz="3100" b="1" dirty="0">
                <a:solidFill>
                  <a:srgbClr val="0070C0"/>
                </a:solidFill>
                <a:latin typeface="Times New Roman" pitchFamily="18" charset="0"/>
                <a:ea typeface="+mn-ea"/>
                <a:cs typeface="Times New Roman" pitchFamily="18" charset="0"/>
              </a:rPr>
              <a:t>, </a:t>
            </a:r>
            <a:r>
              <a:rPr lang="en-US" sz="3100" b="1" dirty="0" err="1">
                <a:solidFill>
                  <a:srgbClr val="0070C0"/>
                </a:solidFill>
                <a:latin typeface="Times New Roman" pitchFamily="18" charset="0"/>
                <a:ea typeface="+mn-ea"/>
                <a:cs typeface="Times New Roman" pitchFamily="18" charset="0"/>
              </a:rPr>
              <a:t>yanvar</a:t>
            </a:r>
            <a:r>
              <a:rPr lang="en-US" sz="3100" b="1" dirty="0">
                <a:solidFill>
                  <a:srgbClr val="0070C0"/>
                </a:solidFill>
                <a:latin typeface="Times New Roman" pitchFamily="18" charset="0"/>
                <a:ea typeface="+mn-ea"/>
                <a:cs typeface="Times New Roman" pitchFamily="18" charset="0"/>
              </a:rPr>
              <a:t>)da </a:t>
            </a:r>
            <a:r>
              <a:rPr lang="en-US" sz="3100" dirty="0" err="1">
                <a:solidFill>
                  <a:srgbClr val="0070C0"/>
                </a:solidFill>
                <a:latin typeface="Times New Roman" pitchFamily="18" charset="0"/>
                <a:ea typeface="+mn-ea"/>
                <a:cs typeface="Times New Roman" pitchFamily="18" charset="0"/>
              </a:rPr>
              <a:t>o‘tkaziladi</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Bunday</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kuzatishni</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o‘tkazishdan</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maqsad</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bolaga</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nisbatan</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tanlangan</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metodikaning</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to‘g‘riligini</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aniqlash</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rivojlanish</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dinamikasini</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belgilashdan</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iborat</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Mazkur</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kuzatish</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natijalariga</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ko‘ra</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pedagog</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boshqa</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mutaxassislar</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bilan</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hamkorlikda</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zarurat</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tug‘ilgan</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holatlarda</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pedagogik</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jarayonga</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tuzatishlar</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kiritishi</a:t>
            </a:r>
            <a:r>
              <a:rPr lang="en-US" sz="3100" dirty="0">
                <a:solidFill>
                  <a:srgbClr val="0070C0"/>
                </a:solidFill>
                <a:latin typeface="Times New Roman" pitchFamily="18" charset="0"/>
                <a:ea typeface="+mn-ea"/>
                <a:cs typeface="Times New Roman" pitchFamily="18" charset="0"/>
              </a:rPr>
              <a:t> </a:t>
            </a:r>
            <a:r>
              <a:rPr lang="en-US" sz="3100" dirty="0" err="1">
                <a:solidFill>
                  <a:srgbClr val="0070C0"/>
                </a:solidFill>
                <a:latin typeface="Times New Roman" pitchFamily="18" charset="0"/>
                <a:ea typeface="+mn-ea"/>
                <a:cs typeface="Times New Roman" pitchFamily="18" charset="0"/>
              </a:rPr>
              <a:t>mumkin</a:t>
            </a:r>
            <a:r>
              <a:rPr lang="en-US" sz="3100" dirty="0">
                <a:solidFill>
                  <a:srgbClr val="0070C0"/>
                </a:solidFill>
                <a:latin typeface="Times New Roman" pitchFamily="18" charset="0"/>
                <a:ea typeface="+mn-ea"/>
                <a:cs typeface="Times New Roman" pitchFamily="18" charset="0"/>
              </a:rPr>
              <a:t>.</a:t>
            </a:r>
            <a:br>
              <a:rPr lang="ru-RU" sz="3100" cap="none" dirty="0">
                <a:ln>
                  <a:noFill/>
                </a:ln>
                <a:solidFill>
                  <a:prstClr val="black"/>
                </a:solidFill>
                <a:latin typeface="Times New Roman" pitchFamily="18" charset="0"/>
                <a:ea typeface="+mn-ea"/>
                <a:cs typeface="Times New Roman" pitchFamily="18" charset="0"/>
              </a:rPr>
            </a:br>
            <a:endParaRPr lang="ru-RU" sz="3100" dirty="0"/>
          </a:p>
        </p:txBody>
      </p:sp>
      <p:sp>
        <p:nvSpPr>
          <p:cNvPr id="3" name="Объект 2"/>
          <p:cNvSpPr>
            <a:spLocks noGrp="1"/>
          </p:cNvSpPr>
          <p:nvPr>
            <p:ph idx="1"/>
          </p:nvPr>
        </p:nvSpPr>
        <p:spPr>
          <a:xfrm>
            <a:off x="362857" y="333829"/>
            <a:ext cx="10557189" cy="943428"/>
          </a:xfrm>
        </p:spPr>
        <p:txBody>
          <a:bodyPr>
            <a:normAutofit/>
          </a:bodyPr>
          <a:lstStyle/>
          <a:p>
            <a:pPr marL="0" indent="0" algn="ctr">
              <a:buNone/>
            </a:pPr>
            <a:r>
              <a:rPr lang="en-US" sz="4800" b="1" dirty="0">
                <a:solidFill>
                  <a:schemeClr val="accent2">
                    <a:lumMod val="75000"/>
                  </a:schemeClr>
                </a:solidFill>
                <a:latin typeface="Times New Roman" pitchFamily="18" charset="0"/>
                <a:ea typeface="+mj-ea"/>
                <a:cs typeface="Times New Roman" pitchFamily="18" charset="0"/>
              </a:rPr>
              <a:t>ORALIQ KUZATUV</a:t>
            </a:r>
            <a:endParaRPr lang="ru-RU" sz="4800" dirty="0">
              <a:solidFill>
                <a:schemeClr val="accent2">
                  <a:lumMod val="75000"/>
                </a:schemeClr>
              </a:solidFill>
            </a:endParaRPr>
          </a:p>
        </p:txBody>
      </p:sp>
    </p:spTree>
    <p:extLst>
      <p:ext uri="{BB962C8B-B14F-4D97-AF65-F5344CB8AC3E}">
        <p14:creationId xmlns:p14="http://schemas.microsoft.com/office/powerpoint/2010/main" val="4035649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7714" y="928914"/>
            <a:ext cx="9535886" cy="4963886"/>
          </a:xfrm>
        </p:spPr>
        <p:txBody>
          <a:bodyPr>
            <a:noAutofit/>
          </a:bodyPr>
          <a:lstStyle/>
          <a:p>
            <a:pPr marL="273050" lvl="0" indent="-273050" defTabSz="914400" eaLnBrk="0" fontAlgn="base" hangingPunct="0">
              <a:spcBef>
                <a:spcPct val="20000"/>
              </a:spcBef>
              <a:spcAft>
                <a:spcPct val="0"/>
              </a:spcAft>
            </a:pPr>
            <a:r>
              <a:rPr lang="en-US" sz="1600" b="1" dirty="0">
                <a:solidFill>
                  <a:srgbClr val="0070C0"/>
                </a:solidFill>
                <a:latin typeface="Times New Roman" pitchFamily="18" charset="0"/>
                <a:ea typeface="+mn-ea"/>
                <a:cs typeface="Times New Roman" pitchFamily="18" charset="0"/>
              </a:rPr>
              <a:t>       Sana 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Jismoniy</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rivojlanish</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va</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sog‘lom</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turmush</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tarzining</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shakllanishi</a:t>
            </a:r>
            <a:br>
              <a:rPr lang="en-US" sz="1600" b="1"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 1.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 2.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Ijtimoiy-hissiy</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rivojlanish</a:t>
            </a:r>
            <a:r>
              <a:rPr lang="en-US" sz="1400" b="1" dirty="0">
                <a:solidFill>
                  <a:srgbClr val="0070C0"/>
                </a:solidFill>
                <a:latin typeface="Times New Roman" pitchFamily="18" charset="0"/>
                <a:ea typeface="+mn-ea"/>
                <a:cs typeface="Times New Roman" pitchFamily="18" charset="0"/>
              </a:rPr>
              <a:t> </a:t>
            </a:r>
            <a:br>
              <a:rPr lang="en-US" sz="1400" b="1"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Nutq</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muloqot</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o‘qish</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va</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yozish</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malakalari</a:t>
            </a:r>
            <a:r>
              <a:rPr lang="en-US" sz="1400" b="1" dirty="0">
                <a:solidFill>
                  <a:srgbClr val="0070C0"/>
                </a:solidFill>
                <a:latin typeface="Times New Roman" pitchFamily="18" charset="0"/>
                <a:ea typeface="+mn-ea"/>
                <a:cs typeface="Times New Roman" pitchFamily="18" charset="0"/>
              </a:rPr>
              <a:t>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Bilish</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jarayonining</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rivojlanishi</a:t>
            </a:r>
            <a:r>
              <a:rPr lang="en-US" sz="1400" b="1" dirty="0">
                <a:solidFill>
                  <a:srgbClr val="0070C0"/>
                </a:solidFill>
                <a:latin typeface="Times New Roman" pitchFamily="18" charset="0"/>
                <a:ea typeface="+mn-ea"/>
                <a:cs typeface="Times New Roman" pitchFamily="18" charset="0"/>
              </a:rPr>
              <a:t>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________________________________________________________________________________________________ </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Ijodiy</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rivojlanish</a:t>
            </a:r>
            <a:r>
              <a:rPr lang="en-US" sz="1400" b="1" dirty="0">
                <a:solidFill>
                  <a:srgbClr val="0070C0"/>
                </a:solidFill>
                <a:latin typeface="Times New Roman" pitchFamily="18" charset="0"/>
                <a:ea typeface="+mn-ea"/>
                <a:cs typeface="Times New Roman" pitchFamily="18" charset="0"/>
              </a:rPr>
              <a:t>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________________________________________________________________________________________________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________________________________________________________________________________________________</a:t>
            </a:r>
            <a:endParaRPr lang="ru-RU" sz="1400" dirty="0"/>
          </a:p>
        </p:txBody>
      </p:sp>
      <p:sp>
        <p:nvSpPr>
          <p:cNvPr id="3" name="Объект 2"/>
          <p:cNvSpPr>
            <a:spLocks noGrp="1"/>
          </p:cNvSpPr>
          <p:nvPr>
            <p:ph idx="1"/>
          </p:nvPr>
        </p:nvSpPr>
        <p:spPr>
          <a:xfrm>
            <a:off x="377371" y="159657"/>
            <a:ext cx="8374743" cy="653143"/>
          </a:xfrm>
        </p:spPr>
        <p:txBody>
          <a:bodyPr>
            <a:normAutofit/>
          </a:bodyPr>
          <a:lstStyle/>
          <a:p>
            <a:pPr marL="0" indent="0" algn="ctr">
              <a:buNone/>
            </a:pPr>
            <a:r>
              <a:rPr lang="en-US" sz="2400" b="1" dirty="0">
                <a:solidFill>
                  <a:schemeClr val="accent2">
                    <a:lumMod val="75000"/>
                  </a:schemeClr>
                </a:solidFill>
                <a:latin typeface="Times New Roman" pitchFamily="18" charset="0"/>
                <a:ea typeface="+mj-ea"/>
                <a:cs typeface="Times New Roman" pitchFamily="18" charset="0"/>
              </a:rPr>
              <a:t>№1 </a:t>
            </a:r>
            <a:r>
              <a:rPr lang="en-US" sz="2400" b="1" dirty="0" err="1">
                <a:solidFill>
                  <a:schemeClr val="accent2">
                    <a:lumMod val="75000"/>
                  </a:schemeClr>
                </a:solidFill>
                <a:latin typeface="Times New Roman" pitchFamily="18" charset="0"/>
                <a:ea typeface="+mj-ea"/>
                <a:cs typeface="Times New Roman" pitchFamily="18" charset="0"/>
              </a:rPr>
              <a:t>maqsadlarni</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aniqlashtirish</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Oraliq</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kuzatishdan</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so‘ng</a:t>
            </a:r>
            <a:r>
              <a:rPr lang="en-US" sz="2400" b="1" dirty="0">
                <a:solidFill>
                  <a:schemeClr val="accent2">
                    <a:lumMod val="75000"/>
                  </a:schemeClr>
                </a:solidFill>
                <a:latin typeface="Times New Roman" pitchFamily="18" charset="0"/>
                <a:ea typeface="+mj-ea"/>
                <a:cs typeface="Times New Roman" pitchFamily="18" charset="0"/>
              </a:rPr>
              <a:t>)</a:t>
            </a:r>
            <a:endParaRPr lang="ru-RU" sz="2400" dirty="0">
              <a:solidFill>
                <a:schemeClr val="accent2">
                  <a:lumMod val="75000"/>
                </a:schemeClr>
              </a:solidFill>
            </a:endParaRPr>
          </a:p>
        </p:txBody>
      </p:sp>
    </p:spTree>
    <p:extLst>
      <p:ext uri="{BB962C8B-B14F-4D97-AF65-F5344CB8AC3E}">
        <p14:creationId xmlns:p14="http://schemas.microsoft.com/office/powerpoint/2010/main" val="1319260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5430" y="2075542"/>
            <a:ext cx="8679541" cy="3222171"/>
          </a:xfrm>
        </p:spPr>
        <p:txBody>
          <a:bodyPr>
            <a:noAutofit/>
          </a:bodyPr>
          <a:lstStyle/>
          <a:p>
            <a:pPr marL="273050" lvl="0" indent="-273050" algn="just" defTabSz="914400" eaLnBrk="0" fontAlgn="base" hangingPunct="0">
              <a:spcBef>
                <a:spcPct val="20000"/>
              </a:spcBef>
              <a:spcAft>
                <a:spcPct val="0"/>
              </a:spcAft>
            </a:pPr>
            <a:r>
              <a:rPr lang="uz-Cyrl-UZ" cap="none" dirty="0">
                <a:ln>
                  <a:noFill/>
                </a:ln>
                <a:solidFill>
                  <a:prstClr val="black"/>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O‘quv</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yili</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oxirida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odatda</a:t>
            </a:r>
            <a:r>
              <a:rPr lang="en-US" sz="2800" dirty="0">
                <a:solidFill>
                  <a:srgbClr val="0070C0"/>
                </a:solidFill>
                <a:latin typeface="Times New Roman" pitchFamily="18" charset="0"/>
                <a:ea typeface="+mn-ea"/>
                <a:cs typeface="Times New Roman" pitchFamily="18" charset="0"/>
              </a:rPr>
              <a:t> </a:t>
            </a:r>
            <a:r>
              <a:rPr lang="en-US" sz="2800" b="1" dirty="0">
                <a:solidFill>
                  <a:srgbClr val="0070C0"/>
                </a:solidFill>
                <a:latin typeface="Times New Roman" pitchFamily="18" charset="0"/>
                <a:ea typeface="+mn-ea"/>
                <a:cs typeface="Times New Roman" pitchFamily="18" charset="0"/>
              </a:rPr>
              <a:t>may</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oyida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pedagog</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yakuniy</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kuzatish</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o‘tkazadi</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Mazkur</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kuzatish</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asosida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yil</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boshida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qo‘yilgan</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vazifalar</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qanday</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hal</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qilingani</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baholanadi</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mazkur</a:t>
            </a:r>
            <a:r>
              <a:rPr lang="en-US" sz="2800" dirty="0">
                <a:solidFill>
                  <a:srgbClr val="0070C0"/>
                </a:solidFill>
                <a:latin typeface="Times New Roman" pitchFamily="18" charset="0"/>
                <a:ea typeface="+mn-ea"/>
                <a:cs typeface="Times New Roman" pitchFamily="18" charset="0"/>
              </a:rPr>
              <a:t> bola </a:t>
            </a:r>
            <a:r>
              <a:rPr lang="en-US" sz="2800" dirty="0" err="1">
                <a:solidFill>
                  <a:srgbClr val="0070C0"/>
                </a:solidFill>
                <a:latin typeface="Times New Roman" pitchFamily="18" charset="0"/>
                <a:ea typeface="+mn-ea"/>
                <a:cs typeface="Times New Roman" pitchFamily="18" charset="0"/>
              </a:rPr>
              <a:t>rivojida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kutilayotgan</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yangi</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natijalarni</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hisobga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olgan</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holda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keyingi</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pedagogik</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jarayondan</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ko‘zda</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tutiladigan</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maqsadlar</a:t>
            </a:r>
            <a:r>
              <a:rPr lang="en-US" sz="2800" dirty="0">
                <a:solidFill>
                  <a:srgbClr val="0070C0"/>
                </a:solidFill>
                <a:latin typeface="Times New Roman" pitchFamily="18" charset="0"/>
                <a:ea typeface="+mn-ea"/>
                <a:cs typeface="Times New Roman" pitchFamily="18" charset="0"/>
              </a:rPr>
              <a:t> </a:t>
            </a:r>
            <a:r>
              <a:rPr lang="en-US" sz="2800" dirty="0" err="1">
                <a:solidFill>
                  <a:srgbClr val="0070C0"/>
                </a:solidFill>
                <a:latin typeface="Times New Roman" pitchFamily="18" charset="0"/>
                <a:ea typeface="+mn-ea"/>
                <a:cs typeface="Times New Roman" pitchFamily="18" charset="0"/>
              </a:rPr>
              <a:t>belgilanadi</a:t>
            </a:r>
            <a:br>
              <a:rPr lang="en-US" dirty="0">
                <a:solidFill>
                  <a:srgbClr val="0070C0"/>
                </a:solidFill>
                <a:latin typeface="Times New Roman" pitchFamily="18" charset="0"/>
                <a:ea typeface="+mn-ea"/>
                <a:cs typeface="Times New Roman" pitchFamily="18" charset="0"/>
              </a:rPr>
            </a:br>
            <a:endParaRPr lang="en-US" dirty="0">
              <a:solidFill>
                <a:srgbClr val="0070C0"/>
              </a:solidFill>
              <a:latin typeface="Times New Roman" pitchFamily="18" charset="0"/>
              <a:ea typeface="+mn-ea"/>
              <a:cs typeface="Times New Roman" pitchFamily="18" charset="0"/>
            </a:endParaRPr>
          </a:p>
        </p:txBody>
      </p:sp>
      <p:sp>
        <p:nvSpPr>
          <p:cNvPr id="3" name="Объект 2"/>
          <p:cNvSpPr>
            <a:spLocks noGrp="1"/>
          </p:cNvSpPr>
          <p:nvPr>
            <p:ph idx="1"/>
          </p:nvPr>
        </p:nvSpPr>
        <p:spPr>
          <a:xfrm>
            <a:off x="653143" y="420915"/>
            <a:ext cx="7594043" cy="1001486"/>
          </a:xfrm>
        </p:spPr>
        <p:txBody>
          <a:bodyPr>
            <a:normAutofit/>
          </a:bodyPr>
          <a:lstStyle/>
          <a:p>
            <a:pPr marL="0" indent="0" algn="ctr">
              <a:buNone/>
            </a:pPr>
            <a:r>
              <a:rPr lang="en-US" sz="4800" b="1" dirty="0">
                <a:solidFill>
                  <a:schemeClr val="accent2">
                    <a:lumMod val="75000"/>
                  </a:schemeClr>
                </a:solidFill>
                <a:latin typeface="Times New Roman" pitchFamily="18" charset="0"/>
                <a:ea typeface="+mj-ea"/>
                <a:cs typeface="Times New Roman" pitchFamily="18" charset="0"/>
              </a:rPr>
              <a:t>YAKUNIY </a:t>
            </a:r>
            <a:r>
              <a:rPr lang="uz-Cyrl-UZ" sz="4800" b="1" dirty="0">
                <a:solidFill>
                  <a:schemeClr val="accent2">
                    <a:lumMod val="75000"/>
                  </a:schemeClr>
                </a:solidFill>
                <a:latin typeface="Times New Roman" pitchFamily="18" charset="0"/>
                <a:ea typeface="+mj-ea"/>
                <a:cs typeface="Times New Roman" pitchFamily="18" charset="0"/>
              </a:rPr>
              <a:t>  </a:t>
            </a:r>
            <a:r>
              <a:rPr lang="en-US" sz="4800" b="1" dirty="0">
                <a:solidFill>
                  <a:schemeClr val="accent2">
                    <a:lumMod val="75000"/>
                  </a:schemeClr>
                </a:solidFill>
                <a:latin typeface="Times New Roman" pitchFamily="18" charset="0"/>
                <a:ea typeface="+mj-ea"/>
                <a:cs typeface="Times New Roman" pitchFamily="18" charset="0"/>
              </a:rPr>
              <a:t>KUZATUV</a:t>
            </a:r>
            <a:endParaRPr lang="ru-RU" sz="4800" b="1" dirty="0">
              <a:solidFill>
                <a:schemeClr val="accent2">
                  <a:lumMod val="75000"/>
                </a:schemeClr>
              </a:solidFill>
            </a:endParaRPr>
          </a:p>
        </p:txBody>
      </p:sp>
    </p:spTree>
    <p:extLst>
      <p:ext uri="{BB962C8B-B14F-4D97-AF65-F5344CB8AC3E}">
        <p14:creationId xmlns:p14="http://schemas.microsoft.com/office/powerpoint/2010/main" val="2127853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7714" y="928914"/>
            <a:ext cx="9535886" cy="4963886"/>
          </a:xfrm>
        </p:spPr>
        <p:txBody>
          <a:bodyPr>
            <a:noAutofit/>
          </a:bodyPr>
          <a:lstStyle/>
          <a:p>
            <a:pPr marL="273050" lvl="0" indent="-273050" defTabSz="914400" eaLnBrk="0" fontAlgn="base" hangingPunct="0">
              <a:spcBef>
                <a:spcPct val="20000"/>
              </a:spcBef>
              <a:spcAft>
                <a:spcPct val="0"/>
              </a:spcAft>
            </a:pPr>
            <a:r>
              <a:rPr lang="en-US" sz="1600" b="1" dirty="0">
                <a:solidFill>
                  <a:srgbClr val="0070C0"/>
                </a:solidFill>
                <a:latin typeface="Times New Roman" pitchFamily="18" charset="0"/>
                <a:ea typeface="+mn-ea"/>
                <a:cs typeface="Times New Roman" pitchFamily="18" charset="0"/>
              </a:rPr>
              <a:t>       Sana 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Jismoniy</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rivojlanish</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va</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sog‘lom</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turmush</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tarzining</a:t>
            </a:r>
            <a:r>
              <a:rPr lang="en-US" sz="1600" b="1" dirty="0">
                <a:solidFill>
                  <a:srgbClr val="0070C0"/>
                </a:solidFill>
                <a:latin typeface="Times New Roman" pitchFamily="18" charset="0"/>
                <a:ea typeface="+mn-ea"/>
                <a:cs typeface="Times New Roman" pitchFamily="18" charset="0"/>
              </a:rPr>
              <a:t> </a:t>
            </a:r>
            <a:r>
              <a:rPr lang="en-US" sz="1600" b="1" dirty="0" err="1">
                <a:solidFill>
                  <a:srgbClr val="0070C0"/>
                </a:solidFill>
                <a:latin typeface="Times New Roman" pitchFamily="18" charset="0"/>
                <a:ea typeface="+mn-ea"/>
                <a:cs typeface="Times New Roman" pitchFamily="18" charset="0"/>
              </a:rPr>
              <a:t>shakllanishi</a:t>
            </a:r>
            <a:br>
              <a:rPr lang="en-US" sz="1600" b="1"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 1.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 2.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Ijtimoiy-hissiy</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rivojlanish</a:t>
            </a:r>
            <a:r>
              <a:rPr lang="en-US" sz="1400" b="1" dirty="0">
                <a:solidFill>
                  <a:srgbClr val="0070C0"/>
                </a:solidFill>
                <a:latin typeface="Times New Roman" pitchFamily="18" charset="0"/>
                <a:ea typeface="+mn-ea"/>
                <a:cs typeface="Times New Roman" pitchFamily="18" charset="0"/>
              </a:rPr>
              <a:t> </a:t>
            </a:r>
            <a:br>
              <a:rPr lang="en-US" sz="1400" b="1"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Nutq</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muloqot</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o‘qish</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va</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yozish</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malakalari</a:t>
            </a:r>
            <a:r>
              <a:rPr lang="en-US" sz="1400" b="1" dirty="0">
                <a:solidFill>
                  <a:srgbClr val="0070C0"/>
                </a:solidFill>
                <a:latin typeface="Times New Roman" pitchFamily="18" charset="0"/>
                <a:ea typeface="+mn-ea"/>
                <a:cs typeface="Times New Roman" pitchFamily="18" charset="0"/>
              </a:rPr>
              <a:t>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Bilish</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jarayonining</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rivojlanishi</a:t>
            </a:r>
            <a:r>
              <a:rPr lang="en-US" sz="1400" b="1" dirty="0">
                <a:solidFill>
                  <a:srgbClr val="0070C0"/>
                </a:solidFill>
                <a:latin typeface="Times New Roman" pitchFamily="18" charset="0"/>
                <a:ea typeface="+mn-ea"/>
                <a:cs typeface="Times New Roman" pitchFamily="18" charset="0"/>
              </a:rPr>
              <a:t>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_______________________________________________________________________________________________</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________________________________________________________________________________________________ </a:t>
            </a:r>
            <a:br>
              <a:rPr lang="en-US" sz="1400" dirty="0">
                <a:solidFill>
                  <a:srgbClr val="0070C0"/>
                </a:solidFill>
                <a:latin typeface="Times New Roman" pitchFamily="18" charset="0"/>
                <a:ea typeface="+mn-ea"/>
                <a:cs typeface="Times New Roman" pitchFamily="18" charset="0"/>
              </a:rPr>
            </a:br>
            <a:br>
              <a:rPr lang="en-US" sz="1400" dirty="0">
                <a:solidFill>
                  <a:srgbClr val="0070C0"/>
                </a:solidFill>
                <a:latin typeface="Times New Roman" pitchFamily="18" charset="0"/>
                <a:ea typeface="+mn-ea"/>
                <a:cs typeface="Times New Roman" pitchFamily="18" charset="0"/>
              </a:rPr>
            </a:br>
            <a:r>
              <a:rPr lang="en-US" sz="1400" b="1" dirty="0" err="1">
                <a:solidFill>
                  <a:srgbClr val="0070C0"/>
                </a:solidFill>
                <a:latin typeface="Times New Roman" pitchFamily="18" charset="0"/>
                <a:ea typeface="+mn-ea"/>
                <a:cs typeface="Times New Roman" pitchFamily="18" charset="0"/>
              </a:rPr>
              <a:t>Ijodiy</a:t>
            </a:r>
            <a:r>
              <a:rPr lang="en-US" sz="1400" b="1" dirty="0">
                <a:solidFill>
                  <a:srgbClr val="0070C0"/>
                </a:solidFill>
                <a:latin typeface="Times New Roman" pitchFamily="18" charset="0"/>
                <a:ea typeface="+mn-ea"/>
                <a:cs typeface="Times New Roman" pitchFamily="18" charset="0"/>
              </a:rPr>
              <a:t> </a:t>
            </a:r>
            <a:r>
              <a:rPr lang="en-US" sz="1400" b="1" dirty="0" err="1">
                <a:solidFill>
                  <a:srgbClr val="0070C0"/>
                </a:solidFill>
                <a:latin typeface="Times New Roman" pitchFamily="18" charset="0"/>
                <a:ea typeface="+mn-ea"/>
                <a:cs typeface="Times New Roman" pitchFamily="18" charset="0"/>
              </a:rPr>
              <a:t>rivojlanish</a:t>
            </a:r>
            <a:r>
              <a:rPr lang="en-US" sz="1400" b="1" dirty="0">
                <a:solidFill>
                  <a:srgbClr val="0070C0"/>
                </a:solidFill>
                <a:latin typeface="Times New Roman" pitchFamily="18" charset="0"/>
                <a:ea typeface="+mn-ea"/>
                <a:cs typeface="Times New Roman" pitchFamily="18" charset="0"/>
              </a:rPr>
              <a:t>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1. ________________________________________________________________________________________________ </a:t>
            </a:r>
            <a:br>
              <a:rPr lang="en-US" sz="1400" dirty="0">
                <a:solidFill>
                  <a:srgbClr val="0070C0"/>
                </a:solidFill>
                <a:latin typeface="Times New Roman" pitchFamily="18" charset="0"/>
                <a:ea typeface="+mn-ea"/>
                <a:cs typeface="Times New Roman" pitchFamily="18" charset="0"/>
              </a:rPr>
            </a:br>
            <a:r>
              <a:rPr lang="en-US" sz="1400" dirty="0">
                <a:solidFill>
                  <a:srgbClr val="0070C0"/>
                </a:solidFill>
                <a:latin typeface="Times New Roman" pitchFamily="18" charset="0"/>
                <a:ea typeface="+mn-ea"/>
                <a:cs typeface="Times New Roman" pitchFamily="18" charset="0"/>
              </a:rPr>
              <a:t>2. ________________________________________________________________________________________________</a:t>
            </a:r>
            <a:endParaRPr lang="ru-RU" sz="1400" dirty="0"/>
          </a:p>
        </p:txBody>
      </p:sp>
      <p:sp>
        <p:nvSpPr>
          <p:cNvPr id="3" name="Объект 2"/>
          <p:cNvSpPr>
            <a:spLocks noGrp="1"/>
          </p:cNvSpPr>
          <p:nvPr>
            <p:ph idx="1"/>
          </p:nvPr>
        </p:nvSpPr>
        <p:spPr>
          <a:xfrm>
            <a:off x="377371" y="159657"/>
            <a:ext cx="8374743" cy="653143"/>
          </a:xfrm>
        </p:spPr>
        <p:txBody>
          <a:bodyPr>
            <a:normAutofit/>
          </a:bodyPr>
          <a:lstStyle/>
          <a:p>
            <a:pPr marL="0" indent="0" algn="ctr">
              <a:buNone/>
            </a:pPr>
            <a:r>
              <a:rPr lang="en-US" sz="2400" b="1" dirty="0">
                <a:solidFill>
                  <a:schemeClr val="accent2">
                    <a:lumMod val="75000"/>
                  </a:schemeClr>
                </a:solidFill>
                <a:latin typeface="Times New Roman" pitchFamily="18" charset="0"/>
                <a:ea typeface="+mj-ea"/>
                <a:cs typeface="Times New Roman" pitchFamily="18" charset="0"/>
              </a:rPr>
              <a:t>№2 </a:t>
            </a:r>
            <a:r>
              <a:rPr lang="en-US" sz="2400" b="1" dirty="0" err="1">
                <a:solidFill>
                  <a:schemeClr val="accent2">
                    <a:lumMod val="75000"/>
                  </a:schemeClr>
                </a:solidFill>
                <a:latin typeface="Times New Roman" pitchFamily="18" charset="0"/>
                <a:ea typeface="+mj-ea"/>
                <a:cs typeface="Times New Roman" pitchFamily="18" charset="0"/>
              </a:rPr>
              <a:t>maqsadlarni</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aniqlashtirish</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Yakuniy</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kuzatishdan</a:t>
            </a:r>
            <a:r>
              <a:rPr lang="en-US" sz="2400" b="1" dirty="0">
                <a:solidFill>
                  <a:schemeClr val="accent2">
                    <a:lumMod val="75000"/>
                  </a:schemeClr>
                </a:solidFill>
                <a:latin typeface="Times New Roman" pitchFamily="18" charset="0"/>
                <a:ea typeface="+mj-ea"/>
                <a:cs typeface="Times New Roman" pitchFamily="18" charset="0"/>
              </a:rPr>
              <a:t> </a:t>
            </a:r>
            <a:r>
              <a:rPr lang="en-US" sz="2400" b="1" dirty="0" err="1">
                <a:solidFill>
                  <a:schemeClr val="accent2">
                    <a:lumMod val="75000"/>
                  </a:schemeClr>
                </a:solidFill>
                <a:latin typeface="Times New Roman" pitchFamily="18" charset="0"/>
                <a:ea typeface="+mj-ea"/>
                <a:cs typeface="Times New Roman" pitchFamily="18" charset="0"/>
              </a:rPr>
              <a:t>so‘ng</a:t>
            </a:r>
            <a:r>
              <a:rPr lang="en-US" sz="2400" b="1" dirty="0">
                <a:solidFill>
                  <a:schemeClr val="accent2">
                    <a:lumMod val="75000"/>
                  </a:schemeClr>
                </a:solidFill>
                <a:latin typeface="Times New Roman" pitchFamily="18" charset="0"/>
                <a:ea typeface="+mj-ea"/>
                <a:cs typeface="Times New Roman" pitchFamily="18" charset="0"/>
              </a:rPr>
              <a:t>) </a:t>
            </a:r>
            <a:endParaRPr lang="ru-RU" sz="2400" dirty="0">
              <a:solidFill>
                <a:schemeClr val="accent2">
                  <a:lumMod val="75000"/>
                </a:schemeClr>
              </a:solidFill>
            </a:endParaRPr>
          </a:p>
        </p:txBody>
      </p:sp>
    </p:spTree>
    <p:extLst>
      <p:ext uri="{BB962C8B-B14F-4D97-AF65-F5344CB8AC3E}">
        <p14:creationId xmlns:p14="http://schemas.microsoft.com/office/powerpoint/2010/main" val="2496138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49942" y="624114"/>
            <a:ext cx="8868229" cy="5109029"/>
          </a:xfrm>
        </p:spPr>
        <p:txBody>
          <a:bodyPr>
            <a:normAutofit/>
          </a:bodyPr>
          <a:lstStyle/>
          <a:p>
            <a:pPr indent="0" algn="just">
              <a:lnSpc>
                <a:spcPct val="115000"/>
              </a:lnSpc>
              <a:buNone/>
            </a:pPr>
            <a:r>
              <a:rPr lang="uz-Latn-UZ" sz="2400" b="1" dirty="0">
                <a:solidFill>
                  <a:srgbClr val="0070C0"/>
                </a:solidFill>
                <a:latin typeface="Times New Roman" panose="02020603050405020304" pitchFamily="18" charset="0"/>
                <a:ea typeface="Malgun Gothic" panose="020B0503020000020004" pitchFamily="34" charset="-127"/>
                <a:cs typeface="Times New Roman" panose="02020603050405020304" pitchFamily="18" charset="0"/>
              </a:rPr>
              <a:t>Kuzatish o‘tkazishda quyidagi tamoyillarga tayanish lozim</a:t>
            </a:r>
            <a:r>
              <a:rPr lang="uz-Latn-UZ" sz="2400" b="1"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rPr>
              <a:t>:</a:t>
            </a:r>
            <a:endParaRPr lang="uz-Cyrl-UZ" sz="2400" b="1"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endParaRPr>
          </a:p>
          <a:p>
            <a:pPr indent="0" algn="just">
              <a:lnSpc>
                <a:spcPct val="115000"/>
              </a:lnSpc>
              <a:buNone/>
            </a:pPr>
            <a:r>
              <a:rPr lang="uz-Latn-UZ" sz="24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rPr>
              <a:t> • kuzatish bola uchun odatiy sharoitda amalga oshiriladi va bolaga yordam berishga yo‘naltirilgan bo‘ladi;</a:t>
            </a:r>
            <a:endParaRPr lang="uz-Cyrl-UZ" sz="24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endParaRPr>
          </a:p>
          <a:p>
            <a:pPr indent="0" algn="just">
              <a:lnSpc>
                <a:spcPct val="115000"/>
              </a:lnSpc>
              <a:buNone/>
            </a:pPr>
            <a:r>
              <a:rPr lang="uz-Latn-UZ" sz="24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rPr>
              <a:t> • bola rivoji borasida yanada xolis tasavvur hosil qilish uchun kuzatish kamida ikki hafta (yoki bir oy) mobaynida olib boriladi; </a:t>
            </a:r>
            <a:endParaRPr lang="uz-Cyrl-UZ" sz="24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endParaRPr>
          </a:p>
          <a:p>
            <a:pPr indent="0" algn="just">
              <a:lnSpc>
                <a:spcPct val="115000"/>
              </a:lnSpc>
              <a:buNone/>
            </a:pPr>
            <a:r>
              <a:rPr lang="uz-Latn-UZ" sz="24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rPr>
              <a:t>• pedagog bola to‘g‘risidagi ma’lumotlarni ota-onalar yoki tashkilotning boshqa xodimlari bilan suhbatlar jarayonida olishi mumkin; </a:t>
            </a:r>
            <a:endParaRPr lang="uz-Cyrl-UZ" sz="24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endParaRPr>
          </a:p>
          <a:p>
            <a:pPr indent="0" algn="just">
              <a:lnSpc>
                <a:spcPct val="115000"/>
              </a:lnSpc>
              <a:buNone/>
            </a:pPr>
            <a:r>
              <a:rPr lang="uz-Latn-UZ" sz="2400" dirty="0">
                <a:solidFill>
                  <a:srgbClr val="002060"/>
                </a:solidFill>
                <a:latin typeface="Times New Roman" panose="02020603050405020304" pitchFamily="18" charset="0"/>
                <a:ea typeface="Malgun Gothic" panose="020B0503020000020004" pitchFamily="34" charset="-127"/>
                <a:cs typeface="Times New Roman" panose="02020603050405020304" pitchFamily="18" charset="0"/>
              </a:rPr>
              <a:t>• pedagog bolaning moyilliklari, qiziqishlariga, uning muloqot qilish va bilim olish xususiyatlariga e’tibor qaratishi lozim</a:t>
            </a:r>
            <a:r>
              <a:rPr lang="uz-Latn-UZ" sz="2400" dirty="0">
                <a:solidFill>
                  <a:srgbClr val="0070C0"/>
                </a:solidFill>
                <a:latin typeface="Times New Roman" panose="02020603050405020304" pitchFamily="18" charset="0"/>
                <a:ea typeface="Malgun Gothic" panose="020B0503020000020004" pitchFamily="34" charset="-127"/>
                <a:cs typeface="Times New Roman" panose="02020603050405020304" pitchFamily="18" charset="0"/>
              </a:rPr>
              <a:t>.</a:t>
            </a:r>
            <a:endParaRPr lang="ru-RU" dirty="0"/>
          </a:p>
        </p:txBody>
      </p:sp>
    </p:spTree>
    <p:extLst>
      <p:ext uri="{BB962C8B-B14F-4D97-AF65-F5344CB8AC3E}">
        <p14:creationId xmlns:p14="http://schemas.microsoft.com/office/powerpoint/2010/main" val="3683179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4114" y="1759527"/>
            <a:ext cx="8963231" cy="4234873"/>
          </a:xfrm>
        </p:spPr>
        <p:txBody>
          <a:bodyPr>
            <a:normAutofit fontScale="90000"/>
          </a:bodyPr>
          <a:lstStyle/>
          <a:p>
            <a:pPr algn="just"/>
            <a:r>
              <a:rPr lang="en-US" altLang="ko-KR" dirty="0" err="1">
                <a:solidFill>
                  <a:srgbClr val="0070C0"/>
                </a:solidFill>
                <a:latin typeface="Times New Roman" pitchFamily="18" charset="0"/>
                <a:cs typeface="Times New Roman" pitchFamily="18" charset="0"/>
              </a:rPr>
              <a:t>Pedagog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tarbiyachi</a:t>
            </a:r>
            <a:r>
              <a:rPr lang="en-US" altLang="ko-KR" dirty="0">
                <a:solidFill>
                  <a:srgbClr val="0070C0"/>
                </a:solidFill>
                <a:latin typeface="Times New Roman" pitchFamily="18" charset="0"/>
                <a:cs typeface="Times New Roman" pitchFamily="18" charset="0"/>
              </a:rPr>
              <a:t>) bola </a:t>
            </a:r>
            <a:r>
              <a:rPr lang="en-US" altLang="ko-KR" dirty="0" err="1">
                <a:solidFill>
                  <a:srgbClr val="0070C0"/>
                </a:solidFill>
                <a:latin typeface="Times New Roman" pitchFamily="18" charset="0"/>
                <a:cs typeface="Times New Roman" pitchFamily="18" charset="0"/>
              </a:rPr>
              <a:t>yutuqlari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xaritasini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to‘ldiradi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va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erishilgan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natijani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tegishli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belgi</a:t>
            </a:r>
            <a:r>
              <a:rPr lang="en-US" altLang="ko-KR" dirty="0">
                <a:solidFill>
                  <a:srgbClr val="0070C0"/>
                </a:solidFill>
                <a:latin typeface="Times New Roman" pitchFamily="18" charset="0"/>
                <a:cs typeface="Times New Roman" pitchFamily="18" charset="0"/>
              </a:rPr>
              <a:t> </a:t>
            </a:r>
            <a:r>
              <a:rPr lang="en-US" altLang="ko-KR" sz="4000"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bilan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belgilaydi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Kuzatish</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rivojlanishning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barcha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sohalari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bo‘yicha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olib</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boriladi</a:t>
            </a:r>
            <a:r>
              <a:rPr lang="en-US" altLang="ko-KR" dirty="0">
                <a:solidFill>
                  <a:srgbClr val="0070C0"/>
                </a:solidFill>
                <a:latin typeface="Times New Roman" pitchFamily="18" charset="0"/>
                <a:cs typeface="Times New Roman" pitchFamily="18" charset="0"/>
              </a:rPr>
              <a:t>. Agar u </a:t>
            </a:r>
            <a:r>
              <a:rPr lang="en-US" altLang="ko-KR" dirty="0" err="1">
                <a:solidFill>
                  <a:srgbClr val="0070C0"/>
                </a:solidFill>
                <a:latin typeface="Times New Roman" pitchFamily="18" charset="0"/>
                <a:cs typeface="Times New Roman" pitchFamily="18" charset="0"/>
              </a:rPr>
              <a:t>yoki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bu</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rivojlanish</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sohasidagi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indikator</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kutilayotgan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natijalar</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ishlamasa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pedagog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tarbiyachi</a:t>
            </a:r>
            <a:r>
              <a:rPr lang="en-US" altLang="ko-KR" dirty="0">
                <a:solidFill>
                  <a:srgbClr val="0070C0"/>
                </a:solidFill>
                <a:latin typeface="Times New Roman" pitchFamily="18" charset="0"/>
                <a:cs typeface="Times New Roman" pitchFamily="18" charset="0"/>
              </a:rPr>
              <a:t>) </a:t>
            </a:r>
            <a:r>
              <a:rPr lang="en-US" altLang="ko-KR" sz="4000" b="1" dirty="0">
                <a:solidFill>
                  <a:srgbClr val="0070C0"/>
                </a:solidFill>
                <a:latin typeface="Times New Roman" pitchFamily="18" charset="0"/>
                <a:cs typeface="Times New Roman" pitchFamily="18" charset="0"/>
              </a:rPr>
              <a:t>“</a:t>
            </a:r>
            <a:r>
              <a:rPr lang="en-US" altLang="ko-KR" sz="4000" b="1" dirty="0" err="1">
                <a:solidFill>
                  <a:srgbClr val="0070C0"/>
                </a:solidFill>
                <a:latin typeface="Times New Roman" pitchFamily="18" charset="0"/>
                <a:cs typeface="Times New Roman" pitchFamily="18" charset="0"/>
              </a:rPr>
              <a:t>Pedagog</a:t>
            </a:r>
            <a:r>
              <a:rPr lang="en-US" altLang="ko-KR" sz="4000" b="1" dirty="0">
                <a:solidFill>
                  <a:srgbClr val="0070C0"/>
                </a:solidFill>
                <a:latin typeface="Times New Roman" pitchFamily="18" charset="0"/>
                <a:cs typeface="Times New Roman" pitchFamily="18" charset="0"/>
              </a:rPr>
              <a:t> </a:t>
            </a:r>
            <a:r>
              <a:rPr lang="en-US" altLang="ko-KR" sz="4000" b="1" dirty="0" err="1">
                <a:solidFill>
                  <a:srgbClr val="0070C0"/>
                </a:solidFill>
                <a:latin typeface="Times New Roman" pitchFamily="18" charset="0"/>
                <a:cs typeface="Times New Roman" pitchFamily="18" charset="0"/>
              </a:rPr>
              <a:t>izohi</a:t>
            </a:r>
            <a:r>
              <a:rPr lang="en-US" altLang="ko-KR" sz="4000" b="1"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ustunida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eslatma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yozishi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lozim</a:t>
            </a:r>
            <a:r>
              <a:rPr lang="en-US" altLang="ko-KR" dirty="0">
                <a:solidFill>
                  <a:srgbClr val="0070C0"/>
                </a:solidFill>
                <a:latin typeface="Times New Roman" pitchFamily="18" charset="0"/>
                <a:cs typeface="Times New Roman" pitchFamily="18" charset="0"/>
              </a:rPr>
              <a:t>. </a:t>
            </a:r>
            <a:endParaRPr lang="uz-Cyrl-UZ" altLang="ko-KR" dirty="0">
              <a:solidFill>
                <a:srgbClr val="0070C0"/>
              </a:solidFill>
              <a:latin typeface="Times New Roman" pitchFamily="18" charset="0"/>
              <a:cs typeface="Times New Roman" pitchFamily="18" charset="0"/>
            </a:endParaRPr>
          </a:p>
        </p:txBody>
      </p:sp>
      <p:sp>
        <p:nvSpPr>
          <p:cNvPr id="3" name="Объект 2"/>
          <p:cNvSpPr>
            <a:spLocks noGrp="1"/>
          </p:cNvSpPr>
          <p:nvPr>
            <p:ph idx="1"/>
          </p:nvPr>
        </p:nvSpPr>
        <p:spPr>
          <a:xfrm>
            <a:off x="684212" y="685801"/>
            <a:ext cx="8477373" cy="1151792"/>
          </a:xfrm>
        </p:spPr>
        <p:txBody>
          <a:bodyPr>
            <a:normAutofit lnSpcReduction="10000"/>
          </a:bodyPr>
          <a:lstStyle/>
          <a:p>
            <a:pPr marL="0" indent="0" algn="ctr">
              <a:buNone/>
            </a:pPr>
            <a:r>
              <a:rPr lang="en-US" sz="3600" b="1" dirty="0">
                <a:solidFill>
                  <a:srgbClr val="002060"/>
                </a:solidFill>
                <a:latin typeface="Times New Roman" panose="02020603050405020304" pitchFamily="18" charset="0"/>
                <a:cs typeface="Times New Roman" panose="02020603050405020304" pitchFamily="18" charset="0"/>
              </a:rPr>
              <a:t>BOLA RIVOJLANISH XARITASINI BELGILASH TARTIBI</a:t>
            </a:r>
            <a:endParaRPr lang="ru-R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091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1200" y="1277257"/>
            <a:ext cx="8450385" cy="4717143"/>
          </a:xfrm>
        </p:spPr>
        <p:txBody>
          <a:bodyPr>
            <a:normAutofit fontScale="90000"/>
          </a:bodyPr>
          <a:lstStyle/>
          <a:p>
            <a:pPr algn="just"/>
            <a:r>
              <a:rPr lang="en-US" altLang="ko-KR" b="1" dirty="0">
                <a:solidFill>
                  <a:srgbClr val="0070C0"/>
                </a:solidFill>
                <a:latin typeface="Times New Roman" pitchFamily="18" charset="0"/>
                <a:cs typeface="Times New Roman" pitchFamily="18" charset="0"/>
              </a:rPr>
              <a:t>3-6 </a:t>
            </a:r>
            <a:r>
              <a:rPr lang="en-US" altLang="ko-KR" b="1" dirty="0" err="1">
                <a:solidFill>
                  <a:srgbClr val="0070C0"/>
                </a:solidFill>
                <a:latin typeface="Times New Roman" pitchFamily="18" charset="0"/>
                <a:cs typeface="Times New Roman" pitchFamily="18" charset="0"/>
              </a:rPr>
              <a:t>yoshdagi</a:t>
            </a:r>
            <a:r>
              <a:rPr lang="en-US" altLang="ko-KR" b="1"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bolalarni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oraliq</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va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yakuniy</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kuzatish</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natijalariga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ko‘ra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ushbu</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bolaning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rivojlanish</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sohalari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bo‘yicha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rivojlanishida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kutilayotgan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yangi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natijalarni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hisobga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olgan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holda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keyingi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pedagogik</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jarayonning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maqsadlari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aniqlanadi</a:t>
            </a:r>
            <a:r>
              <a:rPr lang="en-US" altLang="ko-KR" dirty="0">
                <a:solidFill>
                  <a:srgbClr val="0070C0"/>
                </a:solidFill>
                <a:latin typeface="Times New Roman" pitchFamily="18" charset="0"/>
                <a:cs typeface="Times New Roman" pitchFamily="18" charset="0"/>
              </a:rPr>
              <a:t>. </a:t>
            </a:r>
            <a:br>
              <a:rPr lang="uz-Cyrl-UZ" altLang="ko-KR" dirty="0">
                <a:solidFill>
                  <a:srgbClr val="0070C0"/>
                </a:solidFill>
                <a:latin typeface="Times New Roman" pitchFamily="18" charset="0"/>
                <a:cs typeface="Times New Roman" pitchFamily="18" charset="0"/>
              </a:rPr>
            </a:br>
            <a:r>
              <a:rPr lang="en-US" altLang="ko-KR" b="1" dirty="0">
                <a:solidFill>
                  <a:srgbClr val="0070C0"/>
                </a:solidFill>
                <a:latin typeface="Times New Roman" pitchFamily="18" charset="0"/>
                <a:cs typeface="Times New Roman" pitchFamily="18" charset="0"/>
              </a:rPr>
              <a:t>6-7 </a:t>
            </a:r>
            <a:r>
              <a:rPr lang="en-US" altLang="ko-KR" b="1" dirty="0" err="1">
                <a:solidFill>
                  <a:srgbClr val="0070C0"/>
                </a:solidFill>
                <a:latin typeface="Times New Roman" pitchFamily="18" charset="0"/>
                <a:cs typeface="Times New Roman" pitchFamily="18" charset="0"/>
              </a:rPr>
              <a:t>yoshdagi</a:t>
            </a:r>
            <a:r>
              <a:rPr lang="en-US" altLang="ko-KR" b="1" dirty="0">
                <a:solidFill>
                  <a:srgbClr val="0070C0"/>
                </a:solidFill>
                <a:latin typeface="Times New Roman" pitchFamily="18" charset="0"/>
                <a:cs typeface="Times New Roman" pitchFamily="18" charset="0"/>
              </a:rPr>
              <a:t> </a:t>
            </a:r>
            <a:r>
              <a:rPr lang="en-US" altLang="ko-KR" b="1" dirty="0" err="1">
                <a:solidFill>
                  <a:srgbClr val="0070C0"/>
                </a:solidFill>
                <a:latin typeface="Times New Roman" pitchFamily="18" charset="0"/>
                <a:cs typeface="Times New Roman" pitchFamily="18" charset="0"/>
              </a:rPr>
              <a:t>bolalar</a:t>
            </a:r>
            <a:r>
              <a:rPr lang="en-US" altLang="ko-KR" b="1"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uchun</a:t>
            </a:r>
            <a:r>
              <a:rPr lang="en-US" altLang="ko-KR" dirty="0">
                <a:solidFill>
                  <a:srgbClr val="0070C0"/>
                </a:solidFill>
                <a:latin typeface="Times New Roman" pitchFamily="18" charset="0"/>
                <a:cs typeface="Times New Roman" pitchFamily="18" charset="0"/>
              </a:rPr>
              <a:t> (MTT </a:t>
            </a:r>
            <a:r>
              <a:rPr lang="en-US" altLang="ko-KR" dirty="0" err="1">
                <a:solidFill>
                  <a:srgbClr val="0070C0"/>
                </a:solidFill>
                <a:latin typeface="Times New Roman" pitchFamily="18" charset="0"/>
                <a:cs typeface="Times New Roman" pitchFamily="18" charset="0"/>
              </a:rPr>
              <a:t>bitiruvchisi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faqat</a:t>
            </a:r>
            <a:r>
              <a:rPr lang="en-US" altLang="ko-KR" dirty="0">
                <a:solidFill>
                  <a:srgbClr val="0070C0"/>
                </a:solidFill>
                <a:latin typeface="Times New Roman" pitchFamily="18" charset="0"/>
                <a:cs typeface="Times New Roman" pitchFamily="18" charset="0"/>
              </a:rPr>
              <a:t> </a:t>
            </a:r>
            <a:r>
              <a:rPr lang="en-US" altLang="ko-KR" b="1" dirty="0" err="1">
                <a:solidFill>
                  <a:srgbClr val="0070C0"/>
                </a:solidFill>
                <a:latin typeface="Times New Roman" pitchFamily="18" charset="0"/>
                <a:cs typeface="Times New Roman" pitchFamily="18" charset="0"/>
              </a:rPr>
              <a:t>oraliq</a:t>
            </a:r>
            <a:r>
              <a:rPr lang="en-US" altLang="ko-KR" b="1" dirty="0">
                <a:solidFill>
                  <a:srgbClr val="0070C0"/>
                </a:solidFill>
                <a:latin typeface="Times New Roman" pitchFamily="18" charset="0"/>
                <a:cs typeface="Times New Roman" pitchFamily="18" charset="0"/>
              </a:rPr>
              <a:t> </a:t>
            </a:r>
            <a:r>
              <a:rPr lang="en-US" altLang="ko-KR" b="1" dirty="0" err="1">
                <a:solidFill>
                  <a:srgbClr val="0070C0"/>
                </a:solidFill>
                <a:latin typeface="Times New Roman" pitchFamily="18" charset="0"/>
                <a:cs typeface="Times New Roman" pitchFamily="18" charset="0"/>
              </a:rPr>
              <a:t>kuzatish</a:t>
            </a:r>
            <a:r>
              <a:rPr lang="en-US" altLang="ko-KR" b="1"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maqsadlari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aniqlanadi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yakuniy</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kuzatishdan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so‘ng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bolaning</a:t>
            </a:r>
            <a:r>
              <a:rPr lang="en-US" altLang="ko-KR" dirty="0">
                <a:solidFill>
                  <a:srgbClr val="0070C0"/>
                </a:solidFill>
                <a:latin typeface="Times New Roman" pitchFamily="18" charset="0"/>
                <a:cs typeface="Times New Roman" pitchFamily="18" charset="0"/>
              </a:rPr>
              <a:t> </a:t>
            </a:r>
            <a:r>
              <a:rPr lang="en-US" altLang="ko-KR" b="1" dirty="0" err="1">
                <a:solidFill>
                  <a:srgbClr val="0070C0"/>
                </a:solidFill>
                <a:latin typeface="Times New Roman" pitchFamily="18" charset="0"/>
                <a:cs typeface="Times New Roman" pitchFamily="18" charset="0"/>
              </a:rPr>
              <a:t>maktabga</a:t>
            </a:r>
            <a:r>
              <a:rPr lang="en-US" altLang="ko-KR" b="1" dirty="0">
                <a:solidFill>
                  <a:srgbClr val="0070C0"/>
                </a:solidFill>
                <a:latin typeface="Times New Roman" pitchFamily="18" charset="0"/>
                <a:cs typeface="Times New Roman" pitchFamily="18" charset="0"/>
              </a:rPr>
              <a:t> </a:t>
            </a:r>
            <a:r>
              <a:rPr lang="en-US" altLang="ko-KR" b="1" dirty="0" err="1">
                <a:solidFill>
                  <a:srgbClr val="0070C0"/>
                </a:solidFill>
                <a:latin typeface="Times New Roman" pitchFamily="18" charset="0"/>
                <a:cs typeface="Times New Roman" pitchFamily="18" charset="0"/>
              </a:rPr>
              <a:t>tayyorligi</a:t>
            </a:r>
            <a:r>
              <a:rPr lang="en-US" altLang="ko-KR" b="1" dirty="0">
                <a:solidFill>
                  <a:srgbClr val="0070C0"/>
                </a:solidFill>
                <a:latin typeface="Times New Roman" pitchFamily="18" charset="0"/>
                <a:cs typeface="Times New Roman" pitchFamily="18" charset="0"/>
              </a:rPr>
              <a:t> </a:t>
            </a:r>
            <a:r>
              <a:rPr lang="en-US" altLang="ko-KR" b="1" dirty="0" err="1">
                <a:solidFill>
                  <a:srgbClr val="0070C0"/>
                </a:solidFill>
                <a:latin typeface="Times New Roman" pitchFamily="18" charset="0"/>
                <a:cs typeface="Times New Roman" pitchFamily="18" charset="0"/>
              </a:rPr>
              <a:t>xaritasi</a:t>
            </a:r>
            <a:r>
              <a:rPr lang="en-US" altLang="ko-KR" b="1"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to‘ldiriladi</a:t>
            </a:r>
            <a:r>
              <a:rPr lang="en-US" altLang="ko-KR" dirty="0">
                <a:solidFill>
                  <a:srgbClr val="0070C0"/>
                </a:solidFill>
                <a:latin typeface="Times New Roman" pitchFamily="18" charset="0"/>
                <a:cs typeface="Times New Roman" pitchFamily="18" charset="0"/>
              </a:rPr>
              <a:t> </a:t>
            </a:r>
            <a:endParaRPr lang="uz-Cyrl-UZ" altLang="ko-KR" dirty="0">
              <a:solidFill>
                <a:srgbClr val="0070C0"/>
              </a:solidFill>
              <a:latin typeface="Times New Roman" pitchFamily="18" charset="0"/>
              <a:cs typeface="Times New Roman" pitchFamily="18" charset="0"/>
            </a:endParaRPr>
          </a:p>
        </p:txBody>
      </p:sp>
      <p:sp>
        <p:nvSpPr>
          <p:cNvPr id="3" name="Объект 2"/>
          <p:cNvSpPr>
            <a:spLocks noGrp="1"/>
          </p:cNvSpPr>
          <p:nvPr>
            <p:ph idx="1"/>
          </p:nvPr>
        </p:nvSpPr>
        <p:spPr>
          <a:xfrm>
            <a:off x="711200" y="174171"/>
            <a:ext cx="8636000" cy="1088572"/>
          </a:xfrm>
        </p:spPr>
        <p:txBody>
          <a:bodyPr>
            <a:normAutofit lnSpcReduction="10000"/>
          </a:bodyPr>
          <a:lstStyle/>
          <a:p>
            <a:pPr marL="0" indent="0" algn="ctr">
              <a:buNone/>
            </a:pPr>
            <a:r>
              <a:rPr lang="en-US" sz="3600" b="1" dirty="0">
                <a:solidFill>
                  <a:srgbClr val="002060"/>
                </a:solidFill>
                <a:latin typeface="Times New Roman" panose="02020603050405020304" pitchFamily="18" charset="0"/>
                <a:cs typeface="Times New Roman" panose="02020603050405020304" pitchFamily="18" charset="0"/>
              </a:rPr>
              <a:t> </a:t>
            </a:r>
            <a:r>
              <a:rPr lang="en-US" sz="3600" b="1" dirty="0">
                <a:solidFill>
                  <a:srgbClr val="0070C0"/>
                </a:solidFill>
                <a:latin typeface="Times New Roman" panose="02020603050405020304" pitchFamily="18" charset="0"/>
                <a:cs typeface="Times New Roman" panose="02020603050405020304" pitchFamily="18" charset="0"/>
              </a:rPr>
              <a:t>RIVOJLANISH </a:t>
            </a:r>
            <a:r>
              <a:rPr lang="uz-Cyrl-UZ" sz="3600" b="1" dirty="0">
                <a:solidFill>
                  <a:srgbClr val="0070C0"/>
                </a:solidFill>
                <a:latin typeface="Times New Roman" panose="02020603050405020304" pitchFamily="18" charset="0"/>
                <a:cs typeface="Times New Roman" panose="02020603050405020304" pitchFamily="18" charset="0"/>
              </a:rPr>
              <a:t> </a:t>
            </a:r>
            <a:r>
              <a:rPr lang="en-US" sz="3600" b="1" dirty="0">
                <a:solidFill>
                  <a:srgbClr val="0070C0"/>
                </a:solidFill>
                <a:latin typeface="Times New Roman" panose="02020603050405020304" pitchFamily="18" charset="0"/>
                <a:cs typeface="Times New Roman" panose="02020603050405020304" pitchFamily="18" charset="0"/>
              </a:rPr>
              <a:t>XARITASINI BELGILASH</a:t>
            </a:r>
            <a:r>
              <a:rPr lang="uz-Cyrl-UZ" sz="3600" b="1" dirty="0">
                <a:solidFill>
                  <a:srgbClr val="0070C0"/>
                </a:solidFill>
                <a:latin typeface="Times New Roman" panose="02020603050405020304" pitchFamily="18" charset="0"/>
                <a:cs typeface="Times New Roman" panose="02020603050405020304" pitchFamily="18" charset="0"/>
              </a:rPr>
              <a:t> </a:t>
            </a:r>
            <a:r>
              <a:rPr lang="en-US" sz="3600" b="1" dirty="0">
                <a:solidFill>
                  <a:srgbClr val="0070C0"/>
                </a:solidFill>
                <a:latin typeface="Times New Roman" panose="02020603050405020304" pitchFamily="18" charset="0"/>
                <a:cs typeface="Times New Roman" panose="02020603050405020304" pitchFamily="18" charset="0"/>
              </a:rPr>
              <a:t> TARTIBI</a:t>
            </a:r>
            <a:endParaRPr lang="ru-RU" sz="36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0815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0913" y="856343"/>
            <a:ext cx="10177813" cy="5138058"/>
          </a:xfrm>
        </p:spPr>
        <p:txBody>
          <a:bodyPr>
            <a:noAutofit/>
          </a:bodyPr>
          <a:lstStyle/>
          <a:p>
            <a:r>
              <a:rPr lang="en-US" altLang="ko-KR" sz="2800" b="1" dirty="0" err="1">
                <a:solidFill>
                  <a:srgbClr val="0070C0"/>
                </a:solidFill>
                <a:latin typeface="Times New Roman" pitchFamily="18" charset="0"/>
                <a:cs typeface="Times New Roman" pitchFamily="18" charset="0"/>
              </a:rPr>
              <a:t>Bolaning</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familiyasi</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ismi</a:t>
            </a: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Ризаев Сардор Жаҳонгир ўғли</a:t>
            </a:r>
            <a:br>
              <a:rPr lang="uz-Cyrl-UZ" altLang="ko-KR" sz="2800" b="1" dirty="0">
                <a:solidFill>
                  <a:srgbClr val="0070C0"/>
                </a:solidFill>
                <a:latin typeface="Times New Roman" pitchFamily="18" charset="0"/>
                <a:cs typeface="Times New Roman" pitchFamily="18" charset="0"/>
              </a:rPr>
            </a:br>
            <a:br>
              <a:rPr lang="uz-Cyrl-UZ" altLang="ko-KR" sz="2800" b="1" dirty="0">
                <a:solidFill>
                  <a:srgbClr val="0070C0"/>
                </a:solidFill>
                <a:latin typeface="Times New Roman" pitchFamily="18" charset="0"/>
                <a:cs typeface="Times New Roman" pitchFamily="18" charset="0"/>
              </a:rPr>
            </a:b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У</a:t>
            </a:r>
            <a:r>
              <a:rPr lang="en-US" altLang="ko-KR" sz="2800" b="1" dirty="0" err="1">
                <a:solidFill>
                  <a:srgbClr val="0070C0"/>
                </a:solidFill>
                <a:latin typeface="Times New Roman" pitchFamily="18" charset="0"/>
                <a:cs typeface="Times New Roman" pitchFamily="18" charset="0"/>
              </a:rPr>
              <a:t>oshi</a:t>
            </a:r>
            <a:r>
              <a:rPr lang="en-US" altLang="ko-KR" sz="2800" b="1" dirty="0">
                <a:solidFill>
                  <a:srgbClr val="0070C0"/>
                </a:solidFill>
                <a:latin typeface="Times New Roman" pitchFamily="18" charset="0"/>
                <a:cs typeface="Times New Roman" pitchFamily="18" charset="0"/>
              </a:rPr>
              <a:t>:</a:t>
            </a:r>
            <a:r>
              <a:rPr lang="uz-Cyrl-UZ"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Tug‘ilgan</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sanasi</a:t>
            </a: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17.08.2019 йил</a:t>
            </a:r>
            <a:r>
              <a:rPr lang="en-US" altLang="ko-KR" sz="2800" b="1" dirty="0">
                <a:solidFill>
                  <a:srgbClr val="0070C0"/>
                </a:solidFill>
                <a:latin typeface="Times New Roman" pitchFamily="18" charset="0"/>
                <a:cs typeface="Times New Roman" pitchFamily="18" charset="0"/>
              </a:rPr>
              <a:t>  </a:t>
            </a:r>
            <a:br>
              <a:rPr lang="uz-Cyrl-UZ" altLang="ko-KR" sz="2800" b="1" dirty="0">
                <a:solidFill>
                  <a:srgbClr val="0070C0"/>
                </a:solidFill>
                <a:latin typeface="Times New Roman" pitchFamily="18" charset="0"/>
                <a:cs typeface="Times New Roman" pitchFamily="18" charset="0"/>
              </a:rPr>
            </a:br>
            <a:br>
              <a:rPr lang="uz-Cyrl-UZ" altLang="ko-KR" sz="2800" b="1" dirty="0">
                <a:solidFill>
                  <a:srgbClr val="0070C0"/>
                </a:solidFill>
                <a:latin typeface="Times New Roman" pitchFamily="18" charset="0"/>
                <a:cs typeface="Times New Roman" pitchFamily="18" charset="0"/>
              </a:rPr>
            </a:b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Jinsi</a:t>
            </a: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ўғил</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O‘g‘il</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Qiz</a:t>
            </a:r>
            <a:r>
              <a:rPr lang="en-US" altLang="ko-KR" sz="2800" b="1" dirty="0">
                <a:solidFill>
                  <a:srgbClr val="0070C0"/>
                </a:solidFill>
                <a:latin typeface="Times New Roman" pitchFamily="18" charset="0"/>
                <a:cs typeface="Times New Roman" pitchFamily="18" charset="0"/>
              </a:rPr>
              <a:t>)</a:t>
            </a:r>
            <a:br>
              <a:rPr lang="uz-Cyrl-UZ" altLang="ko-KR" sz="2800" b="1" dirty="0">
                <a:solidFill>
                  <a:srgbClr val="0070C0"/>
                </a:solidFill>
                <a:latin typeface="Times New Roman" pitchFamily="18" charset="0"/>
                <a:cs typeface="Times New Roman" pitchFamily="18" charset="0"/>
              </a:rPr>
            </a:br>
            <a:r>
              <a:rPr lang="en-US" altLang="ko-KR" sz="2800" b="1" dirty="0">
                <a:solidFill>
                  <a:srgbClr val="0070C0"/>
                </a:solidFill>
                <a:latin typeface="Times New Roman" pitchFamily="18" charset="0"/>
                <a:cs typeface="Times New Roman" pitchFamily="18" charset="0"/>
              </a:rPr>
              <a:t> </a:t>
            </a:r>
            <a:br>
              <a:rPr lang="uz-Cyrl-UZ" altLang="ko-KR" sz="2800" b="1" dirty="0">
                <a:solidFill>
                  <a:srgbClr val="0070C0"/>
                </a:solidFill>
                <a:latin typeface="Times New Roman" pitchFamily="18" charset="0"/>
                <a:cs typeface="Times New Roman" pitchFamily="18" charset="0"/>
              </a:rPr>
            </a:br>
            <a:r>
              <a:rPr lang="en-US" altLang="ko-KR" sz="2800" b="1" dirty="0" err="1">
                <a:solidFill>
                  <a:srgbClr val="0070C0"/>
                </a:solidFill>
                <a:latin typeface="Times New Roman" pitchFamily="18" charset="0"/>
                <a:cs typeface="Times New Roman" pitchFamily="18" charset="0"/>
              </a:rPr>
              <a:t>Pedagog</a:t>
            </a: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Ризаева Мунисхон Махкамовна</a:t>
            </a:r>
            <a:br>
              <a:rPr lang="uz-Cyrl-UZ" altLang="ko-KR" sz="2800" b="1" dirty="0">
                <a:solidFill>
                  <a:srgbClr val="0070C0"/>
                </a:solidFill>
                <a:latin typeface="Times New Roman" pitchFamily="18" charset="0"/>
                <a:cs typeface="Times New Roman" pitchFamily="18" charset="0"/>
              </a:rPr>
            </a:br>
            <a:br>
              <a:rPr lang="uz-Cyrl-UZ" altLang="ko-KR" sz="2800" b="1" dirty="0">
                <a:solidFill>
                  <a:srgbClr val="0070C0"/>
                </a:solidFill>
                <a:latin typeface="Times New Roman" pitchFamily="18" charset="0"/>
                <a:cs typeface="Times New Roman" pitchFamily="18" charset="0"/>
              </a:rPr>
            </a:br>
            <a:r>
              <a:rPr lang="en-US" altLang="ko-KR" sz="2800" b="1" dirty="0" err="1">
                <a:solidFill>
                  <a:srgbClr val="0070C0"/>
                </a:solidFill>
                <a:latin typeface="Times New Roman" pitchFamily="18" charset="0"/>
                <a:cs typeface="Times New Roman" pitchFamily="18" charset="0"/>
              </a:rPr>
              <a:t>Kuzda</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to‘ldirilgan</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a:t>
            </a: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29.09.2023</a:t>
            </a:r>
            <a:r>
              <a:rPr lang="en-US" altLang="ko-KR" sz="2800" b="1" dirty="0">
                <a:solidFill>
                  <a:srgbClr val="0070C0"/>
                </a:solidFill>
                <a:latin typeface="Times New Roman" pitchFamily="18" charset="0"/>
                <a:cs typeface="Times New Roman" pitchFamily="18" charset="0"/>
              </a:rPr>
              <a:t> </a:t>
            </a:r>
            <a:br>
              <a:rPr lang="uz-Cyrl-UZ" altLang="ko-KR" sz="2800" b="1" dirty="0">
                <a:solidFill>
                  <a:srgbClr val="0070C0"/>
                </a:solidFill>
                <a:latin typeface="Times New Roman" pitchFamily="18" charset="0"/>
                <a:cs typeface="Times New Roman" pitchFamily="18" charset="0"/>
              </a:rPr>
            </a:br>
            <a:br>
              <a:rPr lang="uz-Cyrl-UZ" altLang="ko-KR" sz="2800" b="1" dirty="0">
                <a:solidFill>
                  <a:srgbClr val="0070C0"/>
                </a:solidFill>
                <a:latin typeface="Times New Roman" pitchFamily="18" charset="0"/>
                <a:cs typeface="Times New Roman" pitchFamily="18" charset="0"/>
              </a:rPr>
            </a:b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Qishda</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to‘ldirilgan</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a:t>
            </a: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29.12.2023</a:t>
            </a:r>
            <a:br>
              <a:rPr lang="uz-Cyrl-UZ" altLang="ko-KR" sz="2800" b="1" dirty="0">
                <a:solidFill>
                  <a:srgbClr val="0070C0"/>
                </a:solidFill>
                <a:latin typeface="Times New Roman" pitchFamily="18" charset="0"/>
                <a:cs typeface="Times New Roman" pitchFamily="18" charset="0"/>
              </a:rPr>
            </a:b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Bahorda</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to‘ldirilgan</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a:t>
            </a:r>
            <a:r>
              <a:rPr lang="en-US" altLang="ko-KR" sz="2800" b="1" dirty="0">
                <a:solidFill>
                  <a:srgbClr val="0070C0"/>
                </a:solidFill>
                <a:latin typeface="Times New Roman" pitchFamily="18" charset="0"/>
                <a:cs typeface="Times New Roman" pitchFamily="18" charset="0"/>
              </a:rPr>
              <a:t>: </a:t>
            </a:r>
            <a:r>
              <a:rPr lang="uz-Cyrl-UZ" altLang="ko-KR" sz="2800" b="1" dirty="0">
                <a:solidFill>
                  <a:srgbClr val="0070C0"/>
                </a:solidFill>
                <a:latin typeface="Times New Roman" pitchFamily="18" charset="0"/>
                <a:cs typeface="Times New Roman" pitchFamily="18" charset="0"/>
              </a:rPr>
              <a:t>31.05.2024</a:t>
            </a:r>
            <a:endParaRPr lang="en-US" altLang="ko-KR" sz="2800" b="1" dirty="0">
              <a:solidFill>
                <a:srgbClr val="0070C0"/>
              </a:solidFill>
              <a:latin typeface="Times New Roman" pitchFamily="18" charset="0"/>
              <a:cs typeface="Times New Roman" pitchFamily="18" charset="0"/>
            </a:endParaRPr>
          </a:p>
        </p:txBody>
      </p:sp>
      <p:sp>
        <p:nvSpPr>
          <p:cNvPr id="3" name="Объект 2"/>
          <p:cNvSpPr>
            <a:spLocks noGrp="1"/>
          </p:cNvSpPr>
          <p:nvPr>
            <p:ph idx="1"/>
          </p:nvPr>
        </p:nvSpPr>
        <p:spPr>
          <a:xfrm>
            <a:off x="377372" y="174171"/>
            <a:ext cx="8969828" cy="508000"/>
          </a:xfrm>
        </p:spPr>
        <p:txBody>
          <a:bodyPr>
            <a:normAutofit fontScale="92500" lnSpcReduction="20000"/>
          </a:bodyPr>
          <a:lstStyle/>
          <a:p>
            <a:pPr marL="0" indent="0" algn="ctr">
              <a:buNone/>
            </a:pPr>
            <a:r>
              <a:rPr lang="en-US" sz="3600" b="1" dirty="0">
                <a:solidFill>
                  <a:srgbClr val="002060"/>
                </a:solidFill>
                <a:latin typeface="Times New Roman" panose="02020603050405020304" pitchFamily="18" charset="0"/>
                <a:cs typeface="Times New Roman" panose="02020603050405020304" pitchFamily="18" charset="0"/>
              </a:rPr>
              <a:t> </a:t>
            </a:r>
            <a:r>
              <a:rPr lang="en-US" sz="2800" b="1" dirty="0">
                <a:solidFill>
                  <a:srgbClr val="0070C0"/>
                </a:solidFill>
                <a:latin typeface="Times New Roman" panose="02020603050405020304" pitchFamily="18" charset="0"/>
                <a:cs typeface="Times New Roman" panose="02020603050405020304" pitchFamily="18" charset="0"/>
              </a:rPr>
              <a:t>3-4 </a:t>
            </a:r>
            <a:r>
              <a:rPr lang="en-US" sz="2800" b="1" dirty="0" err="1">
                <a:solidFill>
                  <a:srgbClr val="0070C0"/>
                </a:solidFill>
                <a:latin typeface="Times New Roman" panose="02020603050405020304" pitchFamily="18" charset="0"/>
                <a:cs typeface="Times New Roman" panose="02020603050405020304" pitchFamily="18" charset="0"/>
              </a:rPr>
              <a:t>yoshli</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bolaning</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rivojlanish</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xaritasi</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67522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37" y="285750"/>
            <a:ext cx="10863263" cy="5729288"/>
          </a:xfrm>
        </p:spPr>
        <p:txBody>
          <a:bodyPr>
            <a:noAutofit/>
          </a:bodyPr>
          <a:lstStyle/>
          <a:p>
            <a:pPr algn="ctr"/>
            <a:r>
              <a:rPr lang="uz-Cyrl-UZ" altLang="ko-KR" sz="2800" b="1" dirty="0">
                <a:solidFill>
                  <a:srgbClr val="0070C0"/>
                </a:solidFill>
                <a:latin typeface="Times New Roman" pitchFamily="18" charset="0"/>
                <a:cs typeface="Times New Roman" pitchFamily="18" charset="0"/>
              </a:rPr>
              <a:t>КАРТОТЕКА-2023-2024</a:t>
            </a:r>
            <a:br>
              <a:rPr lang="uz-Cyrl-UZ" altLang="ko-KR" sz="2800" b="1" dirty="0">
                <a:solidFill>
                  <a:srgbClr val="0070C0"/>
                </a:solidFill>
                <a:latin typeface="Times New Roman" pitchFamily="18" charset="0"/>
                <a:cs typeface="Times New Roman" pitchFamily="18" charset="0"/>
              </a:rPr>
            </a:br>
            <a:r>
              <a:rPr lang="en-US" altLang="ko-KR" sz="7200" b="1" dirty="0" err="1">
                <a:solidFill>
                  <a:srgbClr val="FFC000"/>
                </a:solidFill>
                <a:latin typeface="Times New Roman" pitchFamily="18" charset="0"/>
                <a:cs typeface="Times New Roman" pitchFamily="18" charset="0"/>
              </a:rPr>
              <a:t>Kuzda</a:t>
            </a:r>
            <a:r>
              <a:rPr lang="en-US" altLang="ko-KR" sz="7200" b="1" dirty="0">
                <a:solidFill>
                  <a:srgbClr val="FFC000"/>
                </a:solidFill>
                <a:latin typeface="Times New Roman" pitchFamily="18" charset="0"/>
                <a:cs typeface="Times New Roman" pitchFamily="18" charset="0"/>
              </a:rPr>
              <a:t> </a:t>
            </a:r>
            <a:r>
              <a:rPr lang="en-US" altLang="ko-KR" sz="7200" b="1" dirty="0" err="1">
                <a:solidFill>
                  <a:srgbClr val="FFC000"/>
                </a:solidFill>
                <a:latin typeface="Times New Roman" pitchFamily="18" charset="0"/>
                <a:cs typeface="Times New Roman" pitchFamily="18" charset="0"/>
              </a:rPr>
              <a:t>to‘ldirilgan</a:t>
            </a:r>
            <a:r>
              <a:rPr lang="en-US" altLang="ko-KR" sz="7200" b="1" dirty="0">
                <a:solidFill>
                  <a:srgbClr val="FFC000"/>
                </a:solidFill>
                <a:latin typeface="Times New Roman" pitchFamily="18" charset="0"/>
                <a:cs typeface="Times New Roman" pitchFamily="18" charset="0"/>
              </a:rPr>
              <a:t> </a:t>
            </a:r>
            <a:r>
              <a:rPr lang="en-US" altLang="ko-KR" sz="7200" b="1" dirty="0" err="1">
                <a:solidFill>
                  <a:srgbClr val="FFC000"/>
                </a:solidFill>
                <a:latin typeface="Times New Roman" pitchFamily="18" charset="0"/>
                <a:cs typeface="Times New Roman" pitchFamily="18" charset="0"/>
              </a:rPr>
              <a:t>sana</a:t>
            </a:r>
            <a:r>
              <a:rPr lang="en-US" altLang="ko-KR" sz="7200" b="1" dirty="0">
                <a:solidFill>
                  <a:srgbClr val="FFC000"/>
                </a:solidFill>
                <a:latin typeface="Times New Roman" pitchFamily="18" charset="0"/>
                <a:cs typeface="Times New Roman" pitchFamily="18" charset="0"/>
              </a:rPr>
              <a:t>:</a:t>
            </a:r>
            <a:br>
              <a:rPr lang="uz-Cyrl-UZ" altLang="ko-KR" sz="7200" b="1" dirty="0">
                <a:solidFill>
                  <a:srgbClr val="FFC000"/>
                </a:solidFill>
                <a:latin typeface="Times New Roman" pitchFamily="18" charset="0"/>
                <a:cs typeface="Times New Roman" pitchFamily="18" charset="0"/>
              </a:rPr>
            </a:br>
            <a:r>
              <a:rPr lang="en-US" altLang="ko-KR" sz="7200" b="1" dirty="0">
                <a:solidFill>
                  <a:srgbClr val="00B050"/>
                </a:solidFill>
                <a:latin typeface="Times New Roman" pitchFamily="18" charset="0"/>
                <a:cs typeface="Times New Roman" pitchFamily="18" charset="0"/>
              </a:rPr>
              <a:t> </a:t>
            </a:r>
            <a:r>
              <a:rPr lang="uz-Cyrl-UZ" altLang="ko-KR" sz="7200" b="1" dirty="0">
                <a:solidFill>
                  <a:srgbClr val="00B050"/>
                </a:solidFill>
                <a:latin typeface="Times New Roman" pitchFamily="18" charset="0"/>
                <a:cs typeface="Times New Roman" pitchFamily="18" charset="0"/>
              </a:rPr>
              <a:t>8.09.2023-</a:t>
            </a:r>
            <a:r>
              <a:rPr lang="uz-Cyrl-UZ" altLang="ko-KR" sz="7200" b="1" dirty="0">
                <a:solidFill>
                  <a:srgbClr val="7030A0"/>
                </a:solidFill>
                <a:latin typeface="Times New Roman" pitchFamily="18" charset="0"/>
                <a:cs typeface="Times New Roman" pitchFamily="18" charset="0"/>
              </a:rPr>
              <a:t>1-7</a:t>
            </a:r>
            <a:r>
              <a:rPr lang="en-US" altLang="ko-KR" sz="7200" b="1" dirty="0">
                <a:solidFill>
                  <a:srgbClr val="002060"/>
                </a:solidFill>
                <a:latin typeface="Times New Roman" pitchFamily="18" charset="0"/>
                <a:cs typeface="Times New Roman" pitchFamily="18" charset="0"/>
              </a:rPr>
              <a:t>-7</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15.09.2023-</a:t>
            </a:r>
            <a:r>
              <a:rPr lang="uz-Cyrl-UZ" altLang="ko-KR" sz="7200" b="1" dirty="0">
                <a:solidFill>
                  <a:srgbClr val="FF0000"/>
                </a:solidFill>
                <a:latin typeface="Times New Roman" pitchFamily="18" charset="0"/>
                <a:cs typeface="Times New Roman" pitchFamily="18" charset="0"/>
              </a:rPr>
              <a:t>8-15</a:t>
            </a:r>
            <a:r>
              <a:rPr lang="en-US" altLang="ko-KR" sz="7200" b="1" dirty="0">
                <a:solidFill>
                  <a:srgbClr val="002060"/>
                </a:solidFill>
                <a:latin typeface="Times New Roman" pitchFamily="18" charset="0"/>
                <a:cs typeface="Times New Roman" pitchFamily="18" charset="0"/>
              </a:rPr>
              <a:t>-8</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22.09.2023-</a:t>
            </a:r>
            <a:r>
              <a:rPr lang="uz-Cyrl-UZ" altLang="ko-KR" sz="7200" b="1" dirty="0">
                <a:solidFill>
                  <a:srgbClr val="FF0066"/>
                </a:solidFill>
                <a:latin typeface="Times New Roman" pitchFamily="18" charset="0"/>
                <a:cs typeface="Times New Roman" pitchFamily="18" charset="0"/>
              </a:rPr>
              <a:t>16-23</a:t>
            </a:r>
            <a:r>
              <a:rPr lang="en-US" altLang="ko-KR" sz="7200" b="1" dirty="0">
                <a:solidFill>
                  <a:srgbClr val="002060"/>
                </a:solidFill>
                <a:latin typeface="Times New Roman" pitchFamily="18" charset="0"/>
                <a:cs typeface="Times New Roman" pitchFamily="18" charset="0"/>
              </a:rPr>
              <a:t>-8</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29.09.2023-</a:t>
            </a:r>
            <a:r>
              <a:rPr lang="uz-Cyrl-UZ" altLang="ko-KR" sz="7200" b="1" dirty="0">
                <a:solidFill>
                  <a:srgbClr val="00B050"/>
                </a:solidFill>
                <a:latin typeface="Times New Roman" pitchFamily="18" charset="0"/>
                <a:cs typeface="Times New Roman" pitchFamily="18" charset="0"/>
              </a:rPr>
              <a:t>24-30</a:t>
            </a:r>
            <a:r>
              <a:rPr lang="en-US" altLang="ko-KR" sz="7200" b="1" dirty="0">
                <a:solidFill>
                  <a:srgbClr val="002060"/>
                </a:solidFill>
                <a:latin typeface="Times New Roman" pitchFamily="18" charset="0"/>
                <a:cs typeface="Times New Roman" pitchFamily="18" charset="0"/>
              </a:rPr>
              <a:t>-7 </a:t>
            </a:r>
            <a:br>
              <a:rPr lang="uz-Cyrl-UZ" altLang="ko-KR" sz="7200" b="1" dirty="0">
                <a:solidFill>
                  <a:srgbClr val="0070C0"/>
                </a:solidFill>
                <a:latin typeface="Times New Roman" pitchFamily="18" charset="0"/>
                <a:cs typeface="Times New Roman" pitchFamily="18" charset="0"/>
              </a:rPr>
            </a:br>
            <a:endParaRPr lang="en-US" altLang="ko-KR" sz="2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86046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37" y="285750"/>
            <a:ext cx="10863263" cy="5729288"/>
          </a:xfrm>
        </p:spPr>
        <p:txBody>
          <a:bodyPr>
            <a:noAutofit/>
          </a:bodyPr>
          <a:lstStyle/>
          <a:p>
            <a:pPr algn="ctr"/>
            <a:r>
              <a:rPr lang="uz-Cyrl-UZ" altLang="ko-KR" sz="2800" b="1" dirty="0">
                <a:solidFill>
                  <a:srgbClr val="0070C0"/>
                </a:solidFill>
                <a:latin typeface="Times New Roman" pitchFamily="18" charset="0"/>
                <a:cs typeface="Times New Roman" pitchFamily="18" charset="0"/>
              </a:rPr>
              <a:t>КАРТОТЕКА-2023-2024</a:t>
            </a:r>
            <a:br>
              <a:rPr lang="uz-Cyrl-UZ" altLang="ko-KR" sz="2800" b="1" dirty="0">
                <a:solidFill>
                  <a:srgbClr val="0070C0"/>
                </a:solidFill>
                <a:latin typeface="Times New Roman" pitchFamily="18" charset="0"/>
                <a:cs typeface="Times New Roman" pitchFamily="18" charset="0"/>
              </a:rPr>
            </a:br>
            <a:r>
              <a:rPr lang="en-US" altLang="ko-KR" sz="7200" b="1" dirty="0" err="1">
                <a:solidFill>
                  <a:srgbClr val="FFC000"/>
                </a:solidFill>
                <a:latin typeface="Times New Roman" pitchFamily="18" charset="0"/>
                <a:cs typeface="Times New Roman" pitchFamily="18" charset="0"/>
              </a:rPr>
              <a:t>Kuzda</a:t>
            </a:r>
            <a:r>
              <a:rPr lang="en-US" altLang="ko-KR" sz="7200" b="1" dirty="0">
                <a:solidFill>
                  <a:srgbClr val="FFC000"/>
                </a:solidFill>
                <a:latin typeface="Times New Roman" pitchFamily="18" charset="0"/>
                <a:cs typeface="Times New Roman" pitchFamily="18" charset="0"/>
              </a:rPr>
              <a:t> </a:t>
            </a:r>
            <a:r>
              <a:rPr lang="en-US" altLang="ko-KR" sz="7200" b="1" dirty="0" err="1">
                <a:solidFill>
                  <a:srgbClr val="FFC000"/>
                </a:solidFill>
                <a:latin typeface="Times New Roman" pitchFamily="18" charset="0"/>
                <a:cs typeface="Times New Roman" pitchFamily="18" charset="0"/>
              </a:rPr>
              <a:t>to‘ldirilgan</a:t>
            </a:r>
            <a:r>
              <a:rPr lang="en-US" altLang="ko-KR" sz="7200" b="1" dirty="0">
                <a:solidFill>
                  <a:srgbClr val="FFC000"/>
                </a:solidFill>
                <a:latin typeface="Times New Roman" pitchFamily="18" charset="0"/>
                <a:cs typeface="Times New Roman" pitchFamily="18" charset="0"/>
              </a:rPr>
              <a:t> sana</a:t>
            </a:r>
            <a:r>
              <a:rPr lang="en-US" altLang="ko-KR" sz="7200" b="1" dirty="0">
                <a:solidFill>
                  <a:srgbClr val="002060"/>
                </a:solidFill>
                <a:latin typeface="Times New Roman" pitchFamily="18" charset="0"/>
                <a:cs typeface="Times New Roman" pitchFamily="18" charset="0"/>
              </a:rPr>
              <a:t>:35</a:t>
            </a:r>
            <a:br>
              <a:rPr lang="uz-Cyrl-UZ" altLang="ko-KR" sz="7200" b="1" dirty="0">
                <a:solidFill>
                  <a:srgbClr val="FFC000"/>
                </a:solidFill>
                <a:latin typeface="Times New Roman" pitchFamily="18" charset="0"/>
                <a:cs typeface="Times New Roman" pitchFamily="18" charset="0"/>
              </a:rPr>
            </a:br>
            <a:r>
              <a:rPr lang="en-US" altLang="ko-KR" sz="7200" b="1" dirty="0">
                <a:solidFill>
                  <a:srgbClr val="00B050"/>
                </a:solidFill>
                <a:latin typeface="Times New Roman" pitchFamily="18" charset="0"/>
                <a:cs typeface="Times New Roman" pitchFamily="18" charset="0"/>
              </a:rPr>
              <a:t> </a:t>
            </a:r>
            <a:r>
              <a:rPr lang="uz-Cyrl-UZ" altLang="ko-KR" sz="7200" b="1" dirty="0">
                <a:solidFill>
                  <a:srgbClr val="00B050"/>
                </a:solidFill>
                <a:latin typeface="Times New Roman" pitchFamily="18" charset="0"/>
                <a:cs typeface="Times New Roman" pitchFamily="18" charset="0"/>
              </a:rPr>
              <a:t>8.09.2023-</a:t>
            </a:r>
            <a:r>
              <a:rPr lang="uz-Cyrl-UZ" altLang="ko-KR" sz="7200" b="1" dirty="0">
                <a:solidFill>
                  <a:srgbClr val="7030A0"/>
                </a:solidFill>
                <a:latin typeface="Times New Roman" pitchFamily="18" charset="0"/>
                <a:cs typeface="Times New Roman" pitchFamily="18" charset="0"/>
              </a:rPr>
              <a:t>1-</a:t>
            </a:r>
            <a:r>
              <a:rPr lang="en-US" altLang="ko-KR" sz="7200" b="1" dirty="0">
                <a:solidFill>
                  <a:srgbClr val="7030A0"/>
                </a:solidFill>
                <a:latin typeface="Times New Roman" pitchFamily="18" charset="0"/>
                <a:cs typeface="Times New Roman" pitchFamily="18" charset="0"/>
              </a:rPr>
              <a:t>9</a:t>
            </a:r>
            <a:r>
              <a:rPr lang="en-US" altLang="ko-KR" sz="7200" b="1" dirty="0">
                <a:solidFill>
                  <a:srgbClr val="002060"/>
                </a:solidFill>
                <a:latin typeface="Times New Roman" pitchFamily="18" charset="0"/>
                <a:cs typeface="Times New Roman" pitchFamily="18" charset="0"/>
              </a:rPr>
              <a:t>-9</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15.09.2023-</a:t>
            </a:r>
            <a:r>
              <a:rPr lang="en-US" altLang="ko-KR" sz="7200" b="1" dirty="0">
                <a:solidFill>
                  <a:srgbClr val="FF0000"/>
                </a:solidFill>
                <a:latin typeface="Times New Roman" pitchFamily="18" charset="0"/>
                <a:cs typeface="Times New Roman" pitchFamily="18" charset="0"/>
              </a:rPr>
              <a:t>10</a:t>
            </a:r>
            <a:r>
              <a:rPr lang="uz-Cyrl-UZ" altLang="ko-KR" sz="7200" b="1" dirty="0">
                <a:solidFill>
                  <a:srgbClr val="FF0000"/>
                </a:solidFill>
                <a:latin typeface="Times New Roman" pitchFamily="18" charset="0"/>
                <a:cs typeface="Times New Roman" pitchFamily="18" charset="0"/>
              </a:rPr>
              <a:t>-1</a:t>
            </a:r>
            <a:r>
              <a:rPr lang="en-US" altLang="ko-KR" sz="7200" b="1" dirty="0">
                <a:solidFill>
                  <a:srgbClr val="FF0000"/>
                </a:solidFill>
                <a:latin typeface="Times New Roman" pitchFamily="18" charset="0"/>
                <a:cs typeface="Times New Roman" pitchFamily="18" charset="0"/>
              </a:rPr>
              <a:t>8</a:t>
            </a:r>
            <a:r>
              <a:rPr lang="en-US" altLang="ko-KR" sz="7200" b="1" dirty="0">
                <a:solidFill>
                  <a:srgbClr val="002060"/>
                </a:solidFill>
                <a:latin typeface="Times New Roman" pitchFamily="18" charset="0"/>
                <a:cs typeface="Times New Roman" pitchFamily="18" charset="0"/>
              </a:rPr>
              <a:t>-9</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22.09.2023-</a:t>
            </a:r>
            <a:r>
              <a:rPr lang="en-US" altLang="ko-KR" sz="7200" b="1" dirty="0">
                <a:solidFill>
                  <a:srgbClr val="FF0066"/>
                </a:solidFill>
                <a:latin typeface="Times New Roman" pitchFamily="18" charset="0"/>
                <a:cs typeface="Times New Roman" pitchFamily="18" charset="0"/>
              </a:rPr>
              <a:t>19</a:t>
            </a:r>
            <a:r>
              <a:rPr lang="uz-Cyrl-UZ" altLang="ko-KR" sz="7200" b="1" dirty="0">
                <a:solidFill>
                  <a:srgbClr val="FF0066"/>
                </a:solidFill>
                <a:latin typeface="Times New Roman" pitchFamily="18" charset="0"/>
                <a:cs typeface="Times New Roman" pitchFamily="18" charset="0"/>
              </a:rPr>
              <a:t>-2</a:t>
            </a:r>
            <a:r>
              <a:rPr lang="en-US" altLang="ko-KR" sz="7200" b="1" dirty="0">
                <a:solidFill>
                  <a:srgbClr val="FF0066"/>
                </a:solidFill>
                <a:latin typeface="Times New Roman" pitchFamily="18" charset="0"/>
                <a:cs typeface="Times New Roman" pitchFamily="18" charset="0"/>
              </a:rPr>
              <a:t>7</a:t>
            </a:r>
            <a:r>
              <a:rPr lang="en-US" altLang="ko-KR" sz="7200" b="1" dirty="0">
                <a:solidFill>
                  <a:srgbClr val="002060"/>
                </a:solidFill>
                <a:latin typeface="Times New Roman" pitchFamily="18" charset="0"/>
                <a:cs typeface="Times New Roman" pitchFamily="18" charset="0"/>
              </a:rPr>
              <a:t>-9</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29.09.2023-</a:t>
            </a:r>
            <a:r>
              <a:rPr lang="en-US" altLang="ko-KR" sz="7200" b="1" dirty="0">
                <a:solidFill>
                  <a:srgbClr val="00B050"/>
                </a:solidFill>
                <a:latin typeface="Times New Roman" pitchFamily="18" charset="0"/>
                <a:cs typeface="Times New Roman" pitchFamily="18" charset="0"/>
              </a:rPr>
              <a:t>28</a:t>
            </a:r>
            <a:r>
              <a:rPr lang="uz-Cyrl-UZ" altLang="ko-KR" sz="7200" b="1" dirty="0">
                <a:solidFill>
                  <a:srgbClr val="00B050"/>
                </a:solidFill>
                <a:latin typeface="Times New Roman" pitchFamily="18" charset="0"/>
                <a:cs typeface="Times New Roman" pitchFamily="18" charset="0"/>
              </a:rPr>
              <a:t>-3</a:t>
            </a:r>
            <a:r>
              <a:rPr lang="en-US" altLang="ko-KR" sz="7200" b="1" dirty="0">
                <a:solidFill>
                  <a:srgbClr val="00B050"/>
                </a:solidFill>
                <a:latin typeface="Times New Roman" pitchFamily="18" charset="0"/>
                <a:cs typeface="Times New Roman" pitchFamily="18" charset="0"/>
              </a:rPr>
              <a:t>5</a:t>
            </a:r>
            <a:r>
              <a:rPr lang="en-US" altLang="ko-KR" sz="7200" b="1" dirty="0">
                <a:solidFill>
                  <a:srgbClr val="002060"/>
                </a:solidFill>
                <a:latin typeface="Times New Roman" pitchFamily="18" charset="0"/>
                <a:cs typeface="Times New Roman" pitchFamily="18" charset="0"/>
              </a:rPr>
              <a:t>-8 </a:t>
            </a:r>
            <a:br>
              <a:rPr lang="uz-Cyrl-UZ" altLang="ko-KR" sz="7200" b="1" dirty="0">
                <a:solidFill>
                  <a:srgbClr val="0070C0"/>
                </a:solidFill>
                <a:latin typeface="Times New Roman" pitchFamily="18" charset="0"/>
                <a:cs typeface="Times New Roman" pitchFamily="18" charset="0"/>
              </a:rPr>
            </a:br>
            <a:endParaRPr lang="en-US" altLang="ko-KR" sz="2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49252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37" y="285750"/>
            <a:ext cx="10863263" cy="5729288"/>
          </a:xfrm>
        </p:spPr>
        <p:txBody>
          <a:bodyPr>
            <a:noAutofit/>
          </a:bodyPr>
          <a:lstStyle/>
          <a:p>
            <a:pPr algn="ctr"/>
            <a:r>
              <a:rPr lang="uz-Cyrl-UZ" altLang="ko-KR" sz="2800" b="1" dirty="0">
                <a:solidFill>
                  <a:srgbClr val="0070C0"/>
                </a:solidFill>
                <a:latin typeface="Times New Roman" pitchFamily="18" charset="0"/>
                <a:cs typeface="Times New Roman" pitchFamily="18" charset="0"/>
              </a:rPr>
              <a:t>КАРТОТЕКА-2023-2024</a:t>
            </a:r>
            <a:br>
              <a:rPr lang="uz-Cyrl-UZ" altLang="ko-KR" sz="7200" b="1" dirty="0">
                <a:solidFill>
                  <a:srgbClr val="0070C0"/>
                </a:solidFill>
                <a:latin typeface="Times New Roman" pitchFamily="18" charset="0"/>
                <a:cs typeface="Times New Roman" pitchFamily="18" charset="0"/>
              </a:rPr>
            </a:br>
            <a:r>
              <a:rPr lang="en-US" altLang="ko-KR" sz="2800" b="1" dirty="0">
                <a:solidFill>
                  <a:srgbClr val="0000FF"/>
                </a:solidFill>
                <a:latin typeface="Times New Roman" pitchFamily="18" charset="0"/>
                <a:cs typeface="Times New Roman" pitchFamily="18" charset="0"/>
              </a:rPr>
              <a:t> </a:t>
            </a:r>
            <a:r>
              <a:rPr lang="en-US" altLang="ko-KR" sz="7200" b="1" dirty="0" err="1">
                <a:solidFill>
                  <a:srgbClr val="0000FF"/>
                </a:solidFill>
                <a:latin typeface="Times New Roman" pitchFamily="18" charset="0"/>
                <a:cs typeface="Times New Roman" pitchFamily="18" charset="0"/>
              </a:rPr>
              <a:t>Qishda</a:t>
            </a:r>
            <a:r>
              <a:rPr lang="en-US" altLang="ko-KR" sz="7200" b="1" dirty="0">
                <a:solidFill>
                  <a:srgbClr val="0000FF"/>
                </a:solidFill>
                <a:latin typeface="Times New Roman" pitchFamily="18" charset="0"/>
                <a:cs typeface="Times New Roman" pitchFamily="18" charset="0"/>
              </a:rPr>
              <a:t> </a:t>
            </a:r>
            <a:r>
              <a:rPr lang="en-US" altLang="ko-KR" sz="7200" b="1" dirty="0" err="1">
                <a:solidFill>
                  <a:srgbClr val="0000FF"/>
                </a:solidFill>
                <a:latin typeface="Times New Roman" pitchFamily="18" charset="0"/>
                <a:cs typeface="Times New Roman" pitchFamily="18" charset="0"/>
              </a:rPr>
              <a:t>to‘ldirilgan</a:t>
            </a:r>
            <a:r>
              <a:rPr lang="en-US" altLang="ko-KR" sz="7200" b="1" dirty="0">
                <a:solidFill>
                  <a:srgbClr val="0000FF"/>
                </a:solidFill>
                <a:latin typeface="Times New Roman" pitchFamily="18" charset="0"/>
                <a:cs typeface="Times New Roman" pitchFamily="18" charset="0"/>
              </a:rPr>
              <a:t> </a:t>
            </a:r>
            <a:r>
              <a:rPr lang="en-US" altLang="ko-KR" sz="7200" b="1" dirty="0" err="1">
                <a:solidFill>
                  <a:srgbClr val="0000FF"/>
                </a:solidFill>
                <a:latin typeface="Times New Roman" pitchFamily="18" charset="0"/>
                <a:cs typeface="Times New Roman" pitchFamily="18" charset="0"/>
              </a:rPr>
              <a:t>sana</a:t>
            </a:r>
            <a:r>
              <a:rPr lang="en-US" altLang="ko-KR" sz="7200" b="1" dirty="0">
                <a:solidFill>
                  <a:srgbClr val="0000FF"/>
                </a:solidFill>
                <a:latin typeface="Times New Roman" pitchFamily="18" charset="0"/>
                <a:cs typeface="Times New Roman" pitchFamily="18" charset="0"/>
              </a:rPr>
              <a:t>: </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B050"/>
                </a:solidFill>
                <a:latin typeface="Times New Roman" pitchFamily="18" charset="0"/>
                <a:cs typeface="Times New Roman" pitchFamily="18" charset="0"/>
              </a:rPr>
              <a:t>7.12.2023-1-7</a:t>
            </a:r>
            <a:br>
              <a:rPr lang="uz-Cyrl-UZ" altLang="ko-KR" sz="7200" b="1" dirty="0">
                <a:solidFill>
                  <a:srgbClr val="00B05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15.12.2023-</a:t>
            </a:r>
            <a:r>
              <a:rPr lang="uz-Cyrl-UZ" altLang="ko-KR" sz="7200" b="1" dirty="0">
                <a:solidFill>
                  <a:srgbClr val="FF0000"/>
                </a:solidFill>
                <a:latin typeface="Times New Roman" pitchFamily="18" charset="0"/>
                <a:cs typeface="Times New Roman" pitchFamily="18" charset="0"/>
              </a:rPr>
              <a:t>8-15</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22.12.2023-</a:t>
            </a:r>
            <a:r>
              <a:rPr lang="uz-Cyrl-UZ" altLang="ko-KR" sz="7200" b="1" dirty="0">
                <a:solidFill>
                  <a:srgbClr val="FF0000"/>
                </a:solidFill>
                <a:latin typeface="Times New Roman" pitchFamily="18" charset="0"/>
                <a:cs typeface="Times New Roman" pitchFamily="18" charset="0"/>
              </a:rPr>
              <a:t>16-23</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29.12.2023-</a:t>
            </a:r>
            <a:r>
              <a:rPr lang="uz-Cyrl-UZ" altLang="ko-KR" sz="7200" b="1" dirty="0">
                <a:solidFill>
                  <a:srgbClr val="FF0000"/>
                </a:solidFill>
                <a:latin typeface="Times New Roman" pitchFamily="18" charset="0"/>
                <a:cs typeface="Times New Roman" pitchFamily="18" charset="0"/>
              </a:rPr>
              <a:t>24-30</a:t>
            </a:r>
            <a:br>
              <a:rPr lang="uz-Cyrl-UZ" altLang="ko-KR" sz="7200" b="1" dirty="0">
                <a:solidFill>
                  <a:srgbClr val="0070C0"/>
                </a:solidFill>
                <a:latin typeface="Times New Roman" pitchFamily="18" charset="0"/>
                <a:cs typeface="Times New Roman" pitchFamily="18" charset="0"/>
              </a:rPr>
            </a:br>
            <a:endParaRPr lang="en-US" altLang="ko-KR" sz="72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74944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37" y="285750"/>
            <a:ext cx="10863263" cy="5729288"/>
          </a:xfrm>
        </p:spPr>
        <p:txBody>
          <a:bodyPr>
            <a:noAutofit/>
          </a:bodyPr>
          <a:lstStyle/>
          <a:p>
            <a:pPr algn="ctr"/>
            <a:r>
              <a:rPr lang="uz-Cyrl-UZ" altLang="ko-KR" sz="2800" b="1" dirty="0">
                <a:solidFill>
                  <a:srgbClr val="0070C0"/>
                </a:solidFill>
                <a:latin typeface="Times New Roman" pitchFamily="18" charset="0"/>
                <a:cs typeface="Times New Roman" pitchFamily="18" charset="0"/>
              </a:rPr>
              <a:t>КАРТОТЕКА-2023-2024</a:t>
            </a:r>
            <a:br>
              <a:rPr lang="uz-Cyrl-UZ" altLang="ko-KR" sz="2800" b="1" dirty="0">
                <a:solidFill>
                  <a:srgbClr val="0070C0"/>
                </a:solidFill>
                <a:latin typeface="Times New Roman" pitchFamily="18" charset="0"/>
                <a:cs typeface="Times New Roman" pitchFamily="18" charset="0"/>
              </a:rPr>
            </a:br>
            <a:r>
              <a:rPr lang="en-US" altLang="ko-KR" sz="7200" b="1" dirty="0" err="1">
                <a:solidFill>
                  <a:srgbClr val="009900"/>
                </a:solidFill>
                <a:latin typeface="Times New Roman" pitchFamily="18" charset="0"/>
                <a:cs typeface="Times New Roman" pitchFamily="18" charset="0"/>
              </a:rPr>
              <a:t>Bahorda</a:t>
            </a:r>
            <a:r>
              <a:rPr lang="en-US" altLang="ko-KR" sz="7200" b="1" dirty="0">
                <a:solidFill>
                  <a:srgbClr val="009900"/>
                </a:solidFill>
                <a:latin typeface="Times New Roman" pitchFamily="18" charset="0"/>
                <a:cs typeface="Times New Roman" pitchFamily="18" charset="0"/>
              </a:rPr>
              <a:t> </a:t>
            </a:r>
            <a:r>
              <a:rPr lang="en-US" altLang="ko-KR" sz="7200" b="1" dirty="0" err="1">
                <a:solidFill>
                  <a:srgbClr val="009900"/>
                </a:solidFill>
                <a:latin typeface="Times New Roman" pitchFamily="18" charset="0"/>
                <a:cs typeface="Times New Roman" pitchFamily="18" charset="0"/>
              </a:rPr>
              <a:t>to‘ldirilgan</a:t>
            </a:r>
            <a:r>
              <a:rPr lang="en-US" altLang="ko-KR" sz="7200" b="1" dirty="0">
                <a:solidFill>
                  <a:srgbClr val="009900"/>
                </a:solidFill>
                <a:latin typeface="Times New Roman" pitchFamily="18" charset="0"/>
                <a:cs typeface="Times New Roman" pitchFamily="18" charset="0"/>
              </a:rPr>
              <a:t> </a:t>
            </a:r>
            <a:r>
              <a:rPr lang="en-US" altLang="ko-KR" sz="7200" b="1" dirty="0" err="1">
                <a:solidFill>
                  <a:srgbClr val="009900"/>
                </a:solidFill>
                <a:latin typeface="Times New Roman" pitchFamily="18" charset="0"/>
                <a:cs typeface="Times New Roman" pitchFamily="18" charset="0"/>
              </a:rPr>
              <a:t>sana</a:t>
            </a:r>
            <a:r>
              <a:rPr lang="en-US" altLang="ko-KR" sz="7200" b="1" dirty="0">
                <a:solidFill>
                  <a:srgbClr val="009900"/>
                </a:solidFill>
                <a:latin typeface="Times New Roman" pitchFamily="18" charset="0"/>
                <a:cs typeface="Times New Roman" pitchFamily="18" charset="0"/>
              </a:rPr>
              <a:t>:</a:t>
            </a:r>
            <a:br>
              <a:rPr lang="uz-Cyrl-UZ" altLang="ko-KR" sz="7200" b="1" dirty="0">
                <a:solidFill>
                  <a:srgbClr val="009900"/>
                </a:solidFill>
                <a:latin typeface="Times New Roman" pitchFamily="18" charset="0"/>
                <a:cs typeface="Times New Roman" pitchFamily="18" charset="0"/>
              </a:rPr>
            </a:br>
            <a:r>
              <a:rPr lang="en-US" altLang="ko-KR" sz="7200" b="1" dirty="0">
                <a:solidFill>
                  <a:srgbClr val="0070C0"/>
                </a:solidFill>
                <a:latin typeface="Times New Roman" pitchFamily="18" charset="0"/>
                <a:cs typeface="Times New Roman" pitchFamily="18" charset="0"/>
              </a:rPr>
              <a:t> </a:t>
            </a:r>
            <a:r>
              <a:rPr lang="uz-Cyrl-UZ" altLang="ko-KR" sz="7200" b="1" dirty="0">
                <a:solidFill>
                  <a:srgbClr val="00B050"/>
                </a:solidFill>
                <a:latin typeface="Times New Roman" pitchFamily="18" charset="0"/>
                <a:cs typeface="Times New Roman" pitchFamily="18" charset="0"/>
              </a:rPr>
              <a:t>10.05.2024-1-7</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17.05.2024-</a:t>
            </a:r>
            <a:r>
              <a:rPr lang="uz-Cyrl-UZ" altLang="ko-KR" sz="7200" b="1" dirty="0">
                <a:solidFill>
                  <a:srgbClr val="FF0000"/>
                </a:solidFill>
                <a:latin typeface="Times New Roman" pitchFamily="18" charset="0"/>
                <a:cs typeface="Times New Roman" pitchFamily="18" charset="0"/>
              </a:rPr>
              <a:t>8-15</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24.05.2024-</a:t>
            </a:r>
            <a:r>
              <a:rPr lang="uz-Cyrl-UZ" altLang="ko-KR" sz="7200" b="1" dirty="0">
                <a:solidFill>
                  <a:srgbClr val="FF0000"/>
                </a:solidFill>
                <a:latin typeface="Times New Roman" pitchFamily="18" charset="0"/>
                <a:cs typeface="Times New Roman" pitchFamily="18" charset="0"/>
              </a:rPr>
              <a:t>16-23</a:t>
            </a:r>
            <a:br>
              <a:rPr lang="uz-Cyrl-UZ" altLang="ko-KR" sz="7200" b="1" dirty="0">
                <a:solidFill>
                  <a:srgbClr val="0070C0"/>
                </a:solidFill>
                <a:latin typeface="Times New Roman" pitchFamily="18" charset="0"/>
                <a:cs typeface="Times New Roman" pitchFamily="18" charset="0"/>
              </a:rPr>
            </a:br>
            <a:r>
              <a:rPr lang="uz-Cyrl-UZ" altLang="ko-KR" sz="7200" b="1" dirty="0">
                <a:solidFill>
                  <a:srgbClr val="0070C0"/>
                </a:solidFill>
                <a:latin typeface="Times New Roman" pitchFamily="18" charset="0"/>
                <a:cs typeface="Times New Roman" pitchFamily="18" charset="0"/>
              </a:rPr>
              <a:t>31.05.2024-</a:t>
            </a:r>
            <a:r>
              <a:rPr lang="uz-Cyrl-UZ" altLang="ko-KR" sz="7200" b="1" dirty="0">
                <a:solidFill>
                  <a:srgbClr val="FF0000"/>
                </a:solidFill>
                <a:latin typeface="Times New Roman" pitchFamily="18" charset="0"/>
                <a:cs typeface="Times New Roman" pitchFamily="18" charset="0"/>
              </a:rPr>
              <a:t>24-30</a:t>
            </a:r>
            <a:endParaRPr lang="en-US" altLang="ko-KR" sz="72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543386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8000" y="174171"/>
            <a:ext cx="8229600" cy="754743"/>
          </a:xfrm>
        </p:spPr>
        <p:txBody>
          <a:bodyPr>
            <a:normAutofit/>
          </a:bodyPr>
          <a:lstStyle/>
          <a:p>
            <a:pPr marL="0" indent="0" algn="ctr">
              <a:buNone/>
            </a:pPr>
            <a:r>
              <a:rPr lang="en-US" sz="3600" b="1" dirty="0">
                <a:solidFill>
                  <a:srgbClr val="0070C0"/>
                </a:solidFill>
                <a:latin typeface="Times New Roman" panose="02020603050405020304" pitchFamily="18" charset="0"/>
                <a:cs typeface="Times New Roman" panose="02020603050405020304" pitchFamily="18" charset="0"/>
              </a:rPr>
              <a:t>3-4 </a:t>
            </a:r>
            <a:r>
              <a:rPr lang="en-US" sz="3600" b="1" dirty="0" err="1">
                <a:solidFill>
                  <a:srgbClr val="0070C0"/>
                </a:solidFill>
                <a:latin typeface="Times New Roman" panose="02020603050405020304" pitchFamily="18" charset="0"/>
                <a:cs typeface="Times New Roman" panose="02020603050405020304" pitchFamily="18" charset="0"/>
              </a:rPr>
              <a:t>yoshli</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bolaning</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rivojlanish</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xaritasi</a:t>
            </a:r>
            <a:endParaRPr lang="ru-RU" sz="3600" b="1" dirty="0">
              <a:solidFill>
                <a:srgbClr val="0070C0"/>
              </a:solidFill>
              <a:latin typeface="Times New Roman" panose="02020603050405020304" pitchFamily="18" charset="0"/>
              <a:cs typeface="Times New Roman" panose="02020603050405020304" pitchFamily="18" charset="0"/>
            </a:endParaRPr>
          </a:p>
        </p:txBody>
      </p:sp>
      <p:sp>
        <p:nvSpPr>
          <p:cNvPr id="10" name="Rectangle 2"/>
          <p:cNvSpPr>
            <a:spLocks noChangeArrowheads="1"/>
          </p:cNvSpPr>
          <p:nvPr/>
        </p:nvSpPr>
        <p:spPr bwMode="auto">
          <a:xfrm>
            <a:off x="3535363" y="20970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1" name="Рисунок 10"/>
          <p:cNvPicPr>
            <a:picLocks noChangeAspect="1"/>
          </p:cNvPicPr>
          <p:nvPr/>
        </p:nvPicPr>
        <p:blipFill rotWithShape="1">
          <a:blip r:embed="rId2"/>
          <a:srcRect l="37467" t="20209" r="35710" b="18542"/>
          <a:stretch/>
        </p:blipFill>
        <p:spPr>
          <a:xfrm>
            <a:off x="929640" y="1067156"/>
            <a:ext cx="3535680" cy="5120284"/>
          </a:xfrm>
          <a:prstGeom prst="rect">
            <a:avLst/>
          </a:prstGeom>
          <a:solidFill>
            <a:srgbClr val="FFFFFF">
              <a:shade val="85000"/>
            </a:srgbClr>
          </a:solidFill>
          <a:ln w="88900" cap="sq">
            <a:solidFill>
              <a:srgbClr val="0066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p:cNvPicPr>
            <a:picLocks noChangeAspect="1"/>
          </p:cNvPicPr>
          <p:nvPr/>
        </p:nvPicPr>
        <p:blipFill rotWithShape="1">
          <a:blip r:embed="rId3"/>
          <a:srcRect l="37467" t="21930" r="36296" b="18334"/>
          <a:stretch/>
        </p:blipFill>
        <p:spPr>
          <a:xfrm>
            <a:off x="5273040" y="1066800"/>
            <a:ext cx="3596640" cy="5212080"/>
          </a:xfrm>
          <a:prstGeom prst="rect">
            <a:avLst/>
          </a:prstGeom>
          <a:solidFill>
            <a:srgbClr val="FFFFFF">
              <a:shade val="85000"/>
            </a:srgbClr>
          </a:solidFill>
          <a:ln w="88900" cap="sq">
            <a:solidFill>
              <a:srgbClr val="0066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272758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77092" y="304799"/>
            <a:ext cx="8908472" cy="5727701"/>
          </a:xfrm>
        </p:spPr>
        <p:txBody>
          <a:bodyPr>
            <a:normAutofit fontScale="92500" lnSpcReduction="10000"/>
          </a:bodyPr>
          <a:lstStyle/>
          <a:p>
            <a:pPr marL="0" indent="0">
              <a:buNone/>
            </a:pPr>
            <a:endParaRPr lang="uz-Cyrl-UZ" sz="3200" dirty="0">
              <a:latin typeface="Times New Roman" panose="02020603050405020304" pitchFamily="18" charset="0"/>
              <a:cs typeface="Times New Roman" panose="02020603050405020304" pitchFamily="18" charset="0"/>
            </a:endParaRPr>
          </a:p>
          <a:p>
            <a:pPr marL="0" indent="0" algn="ctr">
              <a:buNone/>
            </a:pPr>
            <a:r>
              <a:rPr lang="en-US" altLang="ru-RU" sz="3800" b="1" dirty="0" err="1">
                <a:solidFill>
                  <a:srgbClr val="0000FF"/>
                </a:solidFill>
                <a:latin typeface="Times New Roman" panose="02020603050405020304" pitchFamily="18" charset="0"/>
                <a:cs typeface="Times New Roman" panose="02020603050405020304" pitchFamily="18" charset="0"/>
              </a:rPr>
              <a:t>Nazorat</a:t>
            </a:r>
            <a:r>
              <a:rPr lang="en-US" altLang="ru-RU" sz="3800" b="1" dirty="0">
                <a:solidFill>
                  <a:srgbClr val="0000FF"/>
                </a:solidFill>
                <a:latin typeface="Times New Roman" panose="02020603050405020304" pitchFamily="18" charset="0"/>
                <a:cs typeface="Times New Roman" panose="02020603050405020304" pitchFamily="18" charset="0"/>
              </a:rPr>
              <a:t>  </a:t>
            </a:r>
            <a:r>
              <a:rPr lang="en-US" altLang="ru-RU" sz="3800" b="1" dirty="0" err="1">
                <a:solidFill>
                  <a:srgbClr val="0000FF"/>
                </a:solidFill>
                <a:latin typeface="Times New Roman" panose="02020603050405020304" pitchFamily="18" charset="0"/>
                <a:cs typeface="Times New Roman" panose="02020603050405020304" pitchFamily="18" charset="0"/>
              </a:rPr>
              <a:t>savollari</a:t>
            </a:r>
            <a:r>
              <a:rPr lang="en-US" altLang="ru-RU" sz="3800" b="1" dirty="0">
                <a:solidFill>
                  <a:srgbClr val="0000FF"/>
                </a:solidFill>
                <a:latin typeface="Times New Roman" panose="02020603050405020304" pitchFamily="18" charset="0"/>
                <a:cs typeface="Times New Roman" panose="02020603050405020304" pitchFamily="18" charset="0"/>
              </a:rPr>
              <a:t>:</a:t>
            </a:r>
            <a:endParaRPr lang="ru-RU" altLang="ru-RU" sz="3800" b="1" dirty="0">
              <a:solidFill>
                <a:srgbClr val="0000FF"/>
              </a:solidFill>
              <a:latin typeface="Times New Roman" panose="02020603050405020304" pitchFamily="18" charset="0"/>
              <a:cs typeface="Times New Roman" panose="02020603050405020304" pitchFamily="18" charset="0"/>
            </a:endParaRPr>
          </a:p>
          <a:p>
            <a:pPr marL="0" lvl="0" indent="0">
              <a:buNone/>
            </a:pPr>
            <a:r>
              <a:rPr lang="uz-Cyrl-UZ" sz="2400" dirty="0">
                <a:solidFill>
                  <a:srgbClr val="0000FF"/>
                </a:solidFill>
                <a:latin typeface="Times New Roman" panose="02020603050405020304" pitchFamily="18" charset="0"/>
                <a:cs typeface="Times New Roman" panose="02020603050405020304" pitchFamily="18" charset="0"/>
              </a:rPr>
              <a:t>1.</a:t>
            </a:r>
            <a:r>
              <a:rPr lang="uz-Latn-UZ" sz="2400" dirty="0">
                <a:solidFill>
                  <a:srgbClr val="0000FF"/>
                </a:solidFill>
                <a:latin typeface="Times New Roman" panose="02020603050405020304" pitchFamily="18" charset="0"/>
                <a:cs typeface="Times New Roman" panose="02020603050405020304" pitchFamily="18" charset="0"/>
              </a:rPr>
              <a:t>Xaritalarni toʻldirishda nimalarga eʼtibor beriladi?</a:t>
            </a:r>
            <a:endParaRPr lang="ru-RU" sz="2400" dirty="0">
              <a:solidFill>
                <a:srgbClr val="0000FF"/>
              </a:solidFill>
              <a:latin typeface="Times New Roman" panose="02020603050405020304" pitchFamily="18" charset="0"/>
              <a:cs typeface="Times New Roman" panose="02020603050405020304" pitchFamily="18" charset="0"/>
            </a:endParaRPr>
          </a:p>
          <a:p>
            <a:pPr marL="0" lvl="0" indent="0">
              <a:buNone/>
            </a:pPr>
            <a:r>
              <a:rPr lang="uz-Cyrl-UZ" sz="2400" dirty="0">
                <a:solidFill>
                  <a:srgbClr val="0000FF"/>
                </a:solidFill>
                <a:latin typeface="Times New Roman" panose="02020603050405020304" pitchFamily="18" charset="0"/>
                <a:cs typeface="Times New Roman" panose="02020603050405020304" pitchFamily="18" charset="0"/>
              </a:rPr>
              <a:t>2.</a:t>
            </a:r>
            <a:r>
              <a:rPr lang="uz-Latn-UZ" sz="2400" dirty="0">
                <a:solidFill>
                  <a:srgbClr val="0000FF"/>
                </a:solidFill>
                <a:latin typeface="Times New Roman" panose="02020603050405020304" pitchFamily="18" charset="0"/>
                <a:cs typeface="Times New Roman" panose="02020603050405020304" pitchFamily="18" charset="0"/>
              </a:rPr>
              <a:t>T</a:t>
            </a:r>
            <a:r>
              <a:rPr lang="uz-Cyrl-UZ" sz="2400" dirty="0">
                <a:solidFill>
                  <a:srgbClr val="0000FF"/>
                </a:solidFill>
                <a:latin typeface="Times New Roman" panose="02020603050405020304" pitchFamily="18" charset="0"/>
                <a:cs typeface="Times New Roman" panose="02020603050405020304" pitchFamily="18" charset="0"/>
              </a:rPr>
              <a:t>arbiyachi bola yutuqlari xaritasini yiliga necha marta toʻldiradi?</a:t>
            </a:r>
            <a:endParaRPr lang="ru-RU" sz="2400" dirty="0">
              <a:solidFill>
                <a:srgbClr val="0000FF"/>
              </a:solidFill>
              <a:latin typeface="Times New Roman" panose="02020603050405020304" pitchFamily="18" charset="0"/>
              <a:cs typeface="Times New Roman" panose="02020603050405020304" pitchFamily="18" charset="0"/>
            </a:endParaRPr>
          </a:p>
          <a:p>
            <a:pPr marL="0" indent="0">
              <a:buNone/>
            </a:pPr>
            <a:r>
              <a:rPr lang="uz-Latn-UZ" sz="2400" dirty="0">
                <a:solidFill>
                  <a:srgbClr val="0000FF"/>
                </a:solidFill>
                <a:latin typeface="Times New Roman" panose="02020603050405020304" pitchFamily="18" charset="0"/>
                <a:cs typeface="Times New Roman" panose="02020603050405020304" pitchFamily="18" charset="0"/>
              </a:rPr>
              <a:t>3. Hamkorlik ishi kimlar bilan olib boriladi?</a:t>
            </a:r>
            <a:endParaRPr lang="ru-RU" sz="2400" dirty="0">
              <a:solidFill>
                <a:srgbClr val="0000FF"/>
              </a:solidFill>
              <a:latin typeface="Times New Roman" panose="02020603050405020304" pitchFamily="18" charset="0"/>
              <a:cs typeface="Times New Roman" panose="02020603050405020304" pitchFamily="18" charset="0"/>
            </a:endParaRPr>
          </a:p>
          <a:p>
            <a:pPr marL="0" indent="0">
              <a:buNone/>
            </a:pPr>
            <a:r>
              <a:rPr lang="uz-Latn-UZ" sz="2400" dirty="0">
                <a:solidFill>
                  <a:srgbClr val="0000FF"/>
                </a:solidFill>
                <a:latin typeface="Times New Roman" panose="02020603050405020304" pitchFamily="18" charset="0"/>
                <a:cs typeface="Times New Roman" panose="02020603050405020304" pitchFamily="18" charset="0"/>
              </a:rPr>
              <a:t>4. Yakka tartibdagi ishni belgilashda  qaysi hujjatlarda qayd etiladi?</a:t>
            </a:r>
            <a:endParaRPr lang="ru-RU" sz="2400" dirty="0">
              <a:solidFill>
                <a:srgbClr val="0000FF"/>
              </a:solidFill>
              <a:latin typeface="Times New Roman" panose="02020603050405020304" pitchFamily="18" charset="0"/>
              <a:cs typeface="Times New Roman" panose="02020603050405020304" pitchFamily="18" charset="0"/>
            </a:endParaRPr>
          </a:p>
          <a:p>
            <a:pPr marL="0" indent="0">
              <a:buNone/>
            </a:pPr>
            <a:r>
              <a:rPr lang="uz-Latn-UZ" sz="2400" dirty="0">
                <a:solidFill>
                  <a:srgbClr val="0000FF"/>
                </a:solidFill>
                <a:latin typeface="Times New Roman" panose="02020603050405020304" pitchFamily="18" charset="0"/>
                <a:cs typeface="Times New Roman" panose="02020603050405020304" pitchFamily="18" charset="0"/>
              </a:rPr>
              <a:t>5. Bolaning rivojlanish xaritalarini yuritishda qaysi ish hujjatlari oʻzaro mutanosib olib boriladi?</a:t>
            </a:r>
            <a:endParaRPr lang="ru-RU" sz="2400" dirty="0">
              <a:solidFill>
                <a:srgbClr val="0000FF"/>
              </a:solidFill>
              <a:latin typeface="Times New Roman" panose="02020603050405020304" pitchFamily="18" charset="0"/>
              <a:cs typeface="Times New Roman" panose="02020603050405020304" pitchFamily="18" charset="0"/>
            </a:endParaRPr>
          </a:p>
          <a:p>
            <a:pPr marL="0" indent="0">
              <a:buNone/>
            </a:pPr>
            <a:r>
              <a:rPr lang="uz-Latn-UZ" sz="2400" dirty="0">
                <a:solidFill>
                  <a:srgbClr val="0000FF"/>
                </a:solidFill>
                <a:latin typeface="Times New Roman" panose="02020603050405020304" pitchFamily="18" charset="0"/>
                <a:cs typeface="Times New Roman" panose="02020603050405020304" pitchFamily="18" charset="0"/>
              </a:rPr>
              <a:t>6. Oʻquv yili yakunida hisobotni yoritishda nimalarga alohida ahamiyat beriladi?</a:t>
            </a:r>
            <a:endParaRPr lang="ru-RU" sz="2400" dirty="0">
              <a:solidFill>
                <a:srgbClr val="0000FF"/>
              </a:solidFill>
              <a:latin typeface="Times New Roman" panose="02020603050405020304" pitchFamily="18" charset="0"/>
              <a:cs typeface="Times New Roman" panose="02020603050405020304" pitchFamily="18" charset="0"/>
            </a:endParaRPr>
          </a:p>
          <a:p>
            <a:pPr marL="0" indent="0">
              <a:buNone/>
            </a:pPr>
            <a:r>
              <a:rPr lang="uz-Cyrl-UZ" sz="2400" dirty="0">
                <a:solidFill>
                  <a:srgbClr val="0000FF"/>
                </a:solidFill>
                <a:latin typeface="Times New Roman" panose="02020603050405020304" pitchFamily="18" charset="0"/>
                <a:cs typeface="Times New Roman" panose="02020603050405020304" pitchFamily="18" charset="0"/>
              </a:rPr>
              <a:t>7.</a:t>
            </a:r>
            <a:r>
              <a:rPr lang="uz-Latn-UZ" sz="2400" dirty="0">
                <a:solidFill>
                  <a:srgbClr val="0000FF"/>
                </a:solidFill>
                <a:latin typeface="Times New Roman" panose="02020603050405020304" pitchFamily="18" charset="0"/>
                <a:cs typeface="Times New Roman" panose="02020603050405020304" pitchFamily="18" charset="0"/>
              </a:rPr>
              <a:t> T</a:t>
            </a:r>
            <a:r>
              <a:rPr lang="uz-Cyrl-UZ" sz="2400" dirty="0">
                <a:solidFill>
                  <a:srgbClr val="0000FF"/>
                </a:solidFill>
                <a:latin typeface="Times New Roman" panose="02020603050405020304" pitchFamily="18" charset="0"/>
                <a:cs typeface="Times New Roman" panose="02020603050405020304" pitchFamily="18" charset="0"/>
              </a:rPr>
              <a:t>arbiyachi bola yutuqlari xaritasida erishilgan natijani qanday belgi bilan belgilaydi?</a:t>
            </a:r>
            <a:endParaRPr lang="ru-RU" sz="2400" dirty="0">
              <a:solidFill>
                <a:srgbClr val="0000FF"/>
              </a:solidFill>
              <a:latin typeface="Times New Roman" panose="02020603050405020304" pitchFamily="18" charset="0"/>
              <a:cs typeface="Times New Roman" panose="02020603050405020304" pitchFamily="18" charset="0"/>
            </a:endParaRPr>
          </a:p>
          <a:p>
            <a:pPr marL="0" indent="0">
              <a:buNone/>
            </a:pPr>
            <a:r>
              <a:rPr lang="en-US" altLang="ru-RU" sz="2400" dirty="0">
                <a:solidFill>
                  <a:srgbClr val="0000FF"/>
                </a:solidFill>
                <a:latin typeface="Times New Roman" panose="02020603050405020304" pitchFamily="18" charset="0"/>
                <a:cs typeface="Times New Roman" panose="02020603050405020304" pitchFamily="18" charset="0"/>
              </a:rPr>
              <a:t> </a:t>
            </a:r>
          </a:p>
        </p:txBody>
      </p:sp>
      <p:sp>
        <p:nvSpPr>
          <p:cNvPr id="4" name="Номер слайда 3"/>
          <p:cNvSpPr>
            <a:spLocks noGrp="1"/>
          </p:cNvSpPr>
          <p:nvPr>
            <p:ph type="sldNum" sz="quarter" idx="12"/>
          </p:nvPr>
        </p:nvSpPr>
        <p:spPr/>
        <p:txBody>
          <a:bodyPr/>
          <a:lstStyle/>
          <a:p>
            <a:fld id="{50BF8784-6D5C-48D6-B62A-B560CB7E382F}" type="slidenum">
              <a:rPr lang="ru-RU" smtClean="0"/>
              <a:pPr/>
              <a:t>19</a:t>
            </a:fld>
            <a:endParaRPr lang="ru-RU" dirty="0"/>
          </a:p>
        </p:txBody>
      </p:sp>
      <p:pic>
        <p:nvPicPr>
          <p:cNvPr id="13" name="Звук 12">
            <a:hlinkClick r:id="" action="ppaction://media"/>
            <a:extLst>
              <a:ext uri="{FF2B5EF4-FFF2-40B4-BE49-F238E27FC236}">
                <a16:creationId xmlns:a16="http://schemas.microsoft.com/office/drawing/2014/main" id="{E751360F-1D00-48B8-A400-E47D269E63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42500" y="6032500"/>
            <a:ext cx="609600" cy="609600"/>
          </a:xfrm>
          <a:prstGeom prst="rect">
            <a:avLst/>
          </a:prstGeom>
        </p:spPr>
      </p:pic>
    </p:spTree>
    <p:extLst>
      <p:ext uri="{BB962C8B-B14F-4D97-AF65-F5344CB8AC3E}">
        <p14:creationId xmlns:p14="http://schemas.microsoft.com/office/powerpoint/2010/main" val="2266459557"/>
      </p:ext>
    </p:extLst>
  </p:cSld>
  <p:clrMapOvr>
    <a:masterClrMapping/>
  </p:clrMapOvr>
  <mc:AlternateContent xmlns:mc="http://schemas.openxmlformats.org/markup-compatibility/2006" xmlns:p14="http://schemas.microsoft.com/office/powerpoint/2010/main">
    <mc:Choice Requires="p14">
      <p:transition spd="slow" p14:dur="2000" advTm="9339"/>
    </mc:Choice>
    <mc:Fallback xmlns="">
      <p:transition spd="slow" advTm="9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Прямоугольник 1"/>
          <p:cNvSpPr>
            <a:spLocks noChangeArrowheads="1"/>
          </p:cNvSpPr>
          <p:nvPr/>
        </p:nvSpPr>
        <p:spPr bwMode="auto">
          <a:xfrm>
            <a:off x="249382" y="457200"/>
            <a:ext cx="9365674" cy="5478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ru-RU" b="1" dirty="0">
                <a:solidFill>
                  <a:srgbClr val="002060"/>
                </a:solidFill>
                <a:latin typeface="Times New Roman" panose="02020603050405020304" pitchFamily="18" charset="0"/>
                <a:cs typeface="Times New Roman" panose="02020603050405020304" pitchFamily="18" charset="0"/>
              </a:rPr>
              <a:t>ADABIY</a:t>
            </a:r>
            <a:r>
              <a:rPr lang="uz-Cyrl-UZ" altLang="ru-RU" b="1" dirty="0">
                <a:solidFill>
                  <a:srgbClr val="002060"/>
                </a:solidFill>
                <a:latin typeface="Times New Roman" panose="02020603050405020304" pitchFamily="18" charset="0"/>
                <a:cs typeface="Times New Roman" panose="02020603050405020304" pitchFamily="18" charset="0"/>
              </a:rPr>
              <a:t>О</a:t>
            </a:r>
            <a:r>
              <a:rPr lang="en-US" altLang="ru-RU" b="1" dirty="0">
                <a:solidFill>
                  <a:srgbClr val="002060"/>
                </a:solidFill>
                <a:latin typeface="Times New Roman" panose="02020603050405020304" pitchFamily="18" charset="0"/>
                <a:cs typeface="Times New Roman" panose="02020603050405020304" pitchFamily="18" charset="0"/>
              </a:rPr>
              <a:t>T VA MANBALAR RO‘YXATI</a:t>
            </a:r>
          </a:p>
          <a:p>
            <a:pPr algn="ctr"/>
            <a:endParaRPr lang="en-US" altLang="ru-RU" sz="1000" b="1"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1.O‘zbekiston Respublikasining 2019-yil 16-dekabrdagi “Maktabgacha ta’lim va tarbiya to‘g‘risida” Qonuni. </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2.Oʼzbekiston Respublikasi Prezidentining 2022-yil 28-yanvardagi “2022-2026-yillarga moʼljallangan yangi 3.Oʼzbekistonning taraqqiyot strategiyasi toʼgʼrisida”gi PF-60-sonli Farmoni. </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4.Oʼzbekiston Respublikasi Prezidentining 2019-yil 8-maydagi “Oʼzbekiston Respublikasi maktabgacha taʼlim tizimini 2030-yilgacha rivojlantirish konsepsiyasini tasdiqlash toʼgʼrisida”gi PQ-4312-sonli Qarori. </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5.O‘zbekiston Respublikasi Vazirlar Mahkamasining 2020-yil 22- dekabrdagi “Maktabgacha ta’lim va tarbiyaning Davlat standartini tasdiqlash to‘g‘risida”gi 802-sonli Qarori  </a:t>
            </a:r>
          </a:p>
          <a:p>
            <a:pPr lvl="0" algn="just"/>
            <a:r>
              <a:rPr lang="uz-Cyrl-UZ" sz="1400" dirty="0">
                <a:solidFill>
                  <a:srgbClr val="002060"/>
                </a:solidFill>
                <a:latin typeface="Times New Roman" panose="02020603050405020304" pitchFamily="18" charset="0"/>
                <a:cs typeface="Times New Roman" panose="02020603050405020304" pitchFamily="18" charset="0"/>
              </a:rPr>
              <a:t>6.O‘zbekiston Respublikasi Maktabgacha va maktab taʼlimi vazirligi huzuridagi Мaktabgacha taʼlim agentligining 2023-yil 28-avgustdagi “Maktabgacha taʼlim tashkilotlari pedagoglarining ish hujjatlarini tasdiqlash toʼgʼrisida”gi 99-sonli buyrugʼi  T.:2023 </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7.Grosheva I.V., Mirziyoyeva Sh.Sh., Yevstafyeva L.G., Maxmudova D.T., Nabixanova Sh.B., Pak S.V., Nazarova V.A., Isxakova M.R., Abdunazarova N.F. O`zbekiston Respublikasi maktabgacha ta’lim tashkilotlari uchun “Ilk qadam” davlat o`quv dasturi (takomillashtirilgan ikkinchi nashr). Toshkent 2022-yil (o`zbek va rus tillarida)</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8.Maktabgacha taʼlim muassasalarida taʼlim jarayonini mavzuli rejalashtirish (kichik guruh). Metodik qoʼllanma. – T.: 2018</a:t>
            </a:r>
            <a:r>
              <a:rPr lang="en-US" sz="1400" dirty="0">
                <a:solidFill>
                  <a:srgbClr val="002060"/>
                </a:solidFill>
                <a:latin typeface="Times New Roman" panose="02020603050405020304" pitchFamily="18" charset="0"/>
                <a:cs typeface="Times New Roman" panose="02020603050405020304" pitchFamily="18" charset="0"/>
              </a:rPr>
              <a:t>-y</a:t>
            </a:r>
            <a:r>
              <a:rPr lang="uz-Cyrl-UZ" sz="1400" dirty="0">
                <a:solidFill>
                  <a:srgbClr val="002060"/>
                </a:solidFill>
                <a:latin typeface="Times New Roman" panose="02020603050405020304" pitchFamily="18" charset="0"/>
                <a:cs typeface="Times New Roman" panose="02020603050405020304" pitchFamily="18" charset="0"/>
              </a:rPr>
              <a:t>.</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9.Maktabgacha taʼlim muassasalarida taʼlim jarayonini mavzuli rejalashtirish (oʼrta guruh).Metodik qoʼllanma. – T.: 2018-y.</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10.Maktabgacha taʼlim muassasalarida taʼlim jarayonini mavzuli rejalashtirish (katta guruh). Metodik qoʼllanma. – T.: 2018-y.</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11.Maktabgacha taʼlim muassasalarida taʼlim jarayonini mavzuli rejalashtirish (tayyorlov guruhi). Metodik qoʼllanma. – T.: 2018-y. </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12.Shin A.V.,Mirziyoeva Sh.Sh.,Grosheva I.V.vaboshqalar. “Shaxsga yo‘naltirilgan yondashuv asosida ta’lim jarayonini rejalashtirish” T.:2020-y.</a:t>
            </a:r>
            <a:endParaRPr lang="ru-RU" sz="1400" dirty="0">
              <a:solidFill>
                <a:srgbClr val="002060"/>
              </a:solidFill>
              <a:latin typeface="Times New Roman" panose="02020603050405020304" pitchFamily="18" charset="0"/>
              <a:cs typeface="Times New Roman" panose="02020603050405020304" pitchFamily="18" charset="0"/>
            </a:endParaRPr>
          </a:p>
          <a:p>
            <a:pPr lvl="0" algn="just"/>
            <a:r>
              <a:rPr lang="uz-Cyrl-UZ" sz="1400" dirty="0">
                <a:solidFill>
                  <a:srgbClr val="002060"/>
                </a:solidFill>
                <a:latin typeface="Times New Roman" panose="02020603050405020304" pitchFamily="18" charset="0"/>
                <a:cs typeface="Times New Roman" panose="02020603050405020304" pitchFamily="18" charset="0"/>
              </a:rPr>
              <a:t>13.Is’hoqova M.R. , Fayzullaeva M.Z., Kucharov J.R., Azizova N.Q., Sultonova N.M. Maktabgacha yoshdagi bolalarni savodxonlikka oʼrgatish T.: 2018-y.</a:t>
            </a:r>
            <a:endParaRPr lang="ru-RU" sz="1400" dirty="0">
              <a:solidFill>
                <a:srgbClr val="002060"/>
              </a:solidFill>
              <a:latin typeface="Times New Roman" panose="02020603050405020304" pitchFamily="18" charset="0"/>
              <a:cs typeface="Times New Roman" panose="02020603050405020304" pitchFamily="18" charset="0"/>
            </a:endParaRPr>
          </a:p>
          <a:p>
            <a:pPr algn="just"/>
            <a:r>
              <a:rPr lang="uz-Cyrl-UZ" sz="1400" dirty="0">
                <a:solidFill>
                  <a:srgbClr val="002060"/>
                </a:solidFill>
                <a:latin typeface="Times New Roman" panose="02020603050405020304" pitchFamily="18" charset="0"/>
                <a:cs typeface="Times New Roman" panose="02020603050405020304" pitchFamily="18" charset="0"/>
              </a:rPr>
              <a:t>14. Abdullayeva N.Sh. Kelajak sari ilk taʼlim bilan: Variativ taʼlim ; – T.: “Iqtisod-moliya”, 2020</a:t>
            </a:r>
            <a:r>
              <a:rPr lang="en-US" sz="1400" dirty="0">
                <a:solidFill>
                  <a:srgbClr val="002060"/>
                </a:solidFill>
                <a:latin typeface="Times New Roman" panose="02020603050405020304" pitchFamily="18" charset="0"/>
                <a:cs typeface="Times New Roman" panose="02020603050405020304" pitchFamily="18" charset="0"/>
              </a:rPr>
              <a:t>-y</a:t>
            </a:r>
            <a:r>
              <a:rPr lang="uz-Cyrl-UZ" sz="1400" dirty="0">
                <a:solidFill>
                  <a:srgbClr val="002060"/>
                </a:solidFill>
                <a:latin typeface="Times New Roman" panose="02020603050405020304" pitchFamily="18" charset="0"/>
                <a:cs typeface="Times New Roman" panose="02020603050405020304" pitchFamily="18" charset="0"/>
              </a:rPr>
              <a:t>. – 104 b. </a:t>
            </a:r>
            <a:endParaRPr lang="ru-RU" sz="1400" dirty="0">
              <a:solidFill>
                <a:srgbClr val="002060"/>
              </a:solidFill>
              <a:latin typeface="Times New Roman" panose="02020603050405020304" pitchFamily="18" charset="0"/>
              <a:cs typeface="Times New Roman" panose="02020603050405020304" pitchFamily="18" charset="0"/>
            </a:endParaRPr>
          </a:p>
          <a:p>
            <a:pPr algn="just"/>
            <a:r>
              <a:rPr lang="uz-Cyrl-UZ" sz="1400" dirty="0">
                <a:solidFill>
                  <a:srgbClr val="002060"/>
                </a:solidFill>
                <a:latin typeface="Times New Roman" panose="02020603050405020304" pitchFamily="18" charset="0"/>
                <a:cs typeface="Times New Roman" panose="02020603050405020304" pitchFamily="18" charset="0"/>
              </a:rPr>
              <a:t> </a:t>
            </a:r>
            <a:endParaRPr lang="ru-RU" sz="1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8692396"/>
      </p:ext>
    </p:extLst>
  </p:cSld>
  <p:clrMapOvr>
    <a:masterClrMapping/>
  </p:clrMapOvr>
  <mc:AlternateContent xmlns:mc="http://schemas.openxmlformats.org/markup-compatibility/2006" xmlns:p14="http://schemas.microsoft.com/office/powerpoint/2010/main">
    <mc:Choice Requires="p14">
      <p:transition spd="slow" p14:dur="2000" advTm="7258"/>
    </mc:Choice>
    <mc:Fallback xmlns="">
      <p:transition spd="slow" advTm="725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1216550" y="1451429"/>
            <a:ext cx="7883907" cy="3340380"/>
          </a:xfrm>
        </p:spPr>
        <p:txBody>
          <a:bodyPr>
            <a:normAutofit/>
          </a:bodyPr>
          <a:lstStyle/>
          <a:p>
            <a:pPr marL="0" indent="0" algn="ctr">
              <a:buNone/>
            </a:pPr>
            <a:r>
              <a:rPr lang="en-US" sz="8000" dirty="0" err="1">
                <a:solidFill>
                  <a:srgbClr val="FF0066"/>
                </a:solidFill>
                <a:latin typeface="Times New Roman" panose="02020603050405020304" pitchFamily="18" charset="0"/>
                <a:cs typeface="Times New Roman" panose="02020603050405020304" pitchFamily="18" charset="0"/>
              </a:rPr>
              <a:t>E’tiboringiz</a:t>
            </a:r>
            <a:r>
              <a:rPr lang="en-US" sz="8000" dirty="0">
                <a:solidFill>
                  <a:srgbClr val="FF0066"/>
                </a:solidFill>
                <a:latin typeface="Times New Roman" panose="02020603050405020304" pitchFamily="18" charset="0"/>
                <a:cs typeface="Times New Roman" panose="02020603050405020304" pitchFamily="18" charset="0"/>
              </a:rPr>
              <a:t> </a:t>
            </a:r>
            <a:r>
              <a:rPr lang="en-US" sz="8000" dirty="0" err="1">
                <a:solidFill>
                  <a:srgbClr val="FF0066"/>
                </a:solidFill>
                <a:latin typeface="Times New Roman" panose="02020603050405020304" pitchFamily="18" charset="0"/>
                <a:cs typeface="Times New Roman" panose="02020603050405020304" pitchFamily="18" charset="0"/>
              </a:rPr>
              <a:t>uchun</a:t>
            </a:r>
            <a:r>
              <a:rPr lang="en-US" sz="8000" dirty="0">
                <a:solidFill>
                  <a:srgbClr val="FF0066"/>
                </a:solidFill>
                <a:latin typeface="Times New Roman" panose="02020603050405020304" pitchFamily="18" charset="0"/>
                <a:cs typeface="Times New Roman" panose="02020603050405020304" pitchFamily="18" charset="0"/>
              </a:rPr>
              <a:t> </a:t>
            </a:r>
            <a:r>
              <a:rPr lang="en-US" sz="8000" dirty="0" err="1">
                <a:solidFill>
                  <a:srgbClr val="FF0066"/>
                </a:solidFill>
                <a:latin typeface="Times New Roman" panose="02020603050405020304" pitchFamily="18" charset="0"/>
                <a:cs typeface="Times New Roman" panose="02020603050405020304" pitchFamily="18" charset="0"/>
              </a:rPr>
              <a:t>rahmat</a:t>
            </a:r>
            <a:r>
              <a:rPr lang="en-US" sz="8000" dirty="0">
                <a:solidFill>
                  <a:srgbClr val="FF0066"/>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39899644"/>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1789</TotalTime>
  <Words>1447</Words>
  <Application>Microsoft Office PowerPoint</Application>
  <PresentationFormat>Широкоэкранный</PresentationFormat>
  <Paragraphs>70</Paragraphs>
  <Slides>21</Slides>
  <Notes>0</Notes>
  <HiddenSlides>0</HiddenSlides>
  <MMClips>1</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Arial</vt:lpstr>
      <vt:lpstr>Times New Roman</vt:lpstr>
      <vt:lpstr>Trebuchet MS</vt:lpstr>
      <vt:lpstr>Wingdings 3</vt:lpstr>
      <vt:lpstr>Аспект</vt:lpstr>
      <vt:lpstr> </vt:lpstr>
      <vt:lpstr>REJA: 1.BOLA RIVOJIDA KUTILAYOTGAN YANGI NATIJALARNI HISOBGA OLISH   2.BOLA BILAN YAKKA ISHLASHNI REJALASHTIRISH  </vt:lpstr>
      <vt:lpstr>Презентация PowerPoint</vt:lpstr>
      <vt:lpstr>Презентация PowerPoint</vt:lpstr>
      <vt:lpstr>           Dastlabki kuzatish o‘quv yili boshida o‘tkaziladi (taxminan sentabr oyida). Bu bosqichda har bir bolaning boshlang‘ich imkoniyatlari (boshlang‘ich, ayni damdagi dolzarb rivojlanish darajasi) aniqlanadi. Uning shu davrgacha erishgan yutuqlari, kuchli tomonlari, shuningdek o‘quv yilining boshida rivojlanish ehtiyoj va muammolari aniqlanadi hamda ularni hal qilish uchun pedagogning yordami talab qilinadi. </vt:lpstr>
      <vt:lpstr>            Kuzatishning bu turi birinchi yarim yillik oxiri (dekabr, yanvar)da o‘tkaziladi. Bunday kuzatishni o‘tkazishdan maqsad bolaga nisbatan tanlangan metodikaning to‘g‘riligini aniqlash, rivojlanish dinamikasini belgilashdan iborat. Mazkur kuzatish natijalariga ko‘ra, pedagog, boshqa mutaxassislar bilan hamkorlikda, zarurat tug‘ilgan holatlarda pedagogik jarayonga tuzatishlar kiritishi mumkin. </vt:lpstr>
      <vt:lpstr>       Sana ______________________________________________   Jismoniy rivojlanish va sog‘lom turmush tarzining shakllanishi  1. ______________________________________________________________________________________________  2. ______________________________________________________________________________________________  Ijtimoiy-hissiy rivojlanish  1. _____________________________________________________________________________________________ 2. ______________________________________________________________________________________________  Nutq, muloqot, o‘qish va yozish malakalari  1. ______________________________________________________________________________________________ 2. _____________________________________________________________________________________________  Bilish jarayonining rivojlanishi  1. _______________________________________________________________________________________________ 2. ________________________________________________________________________________________________   Ijodiy rivojlanish  1. ________________________________________________________________________________________________  2. ________________________________________________________________________________________________</vt:lpstr>
      <vt:lpstr>        O‘quv yili oxirida (odatda may oyida) pedagog yakuniy kuzatish o‘tkazadi. Mazkur kuzatish asosida yil boshida qo‘yilgan vazifalar qanday hal qilingani baholanadi, mazkur bola rivojida kutilayotgan yangi natijalarni hisobga olgan holda keyingi pedagogik jarayondan ko‘zda tutiladigan maqsadlar belgilanadi </vt:lpstr>
      <vt:lpstr>       Sana ______________________________________________   Jismoniy rivojlanish va sog‘lom turmush tarzining shakllanishi  1. ______________________________________________________________________________________________  2. ______________________________________________________________________________________________  Ijtimoiy-hissiy rivojlanish  1. _____________________________________________________________________________________________ 2. ______________________________________________________________________________________________  Nutq, muloqot, o‘qish va yozish malakalari  1. ______________________________________________________________________________________________ 2. _____________________________________________________________________________________________  Bilish jarayonining rivojlanishi  1. _______________________________________________________________________________________________ 2. ________________________________________________________________________________________________   Ijodiy rivojlanish  1. ________________________________________________________________________________________________  2. ________________________________________________________________________________________________</vt:lpstr>
      <vt:lpstr>Презентация PowerPoint</vt:lpstr>
      <vt:lpstr>Pedagog (tarbiyachi) bola yutuqlari xaritasini to‘ldiradi va erishilgan natijani tegishli belgi (✔) bilan belgilaydi. Kuzatish rivojlanishning barcha sohalari bo‘yicha olib boriladi. Agar u yoki bu rivojlanish sohasidagi indikator (kutilayotgan natijalar) «ishlamasa», pedagog (tarbiyachi) “Pedagog izohi” ustunida eslatma yozishi lozim. </vt:lpstr>
      <vt:lpstr>3-6 yoshdagi bolalarni oraliq va yakuniy kuzatish natijalariga ko‘ra, ushbu bolaning rivojlanish sohalari bo‘yicha rivojlanishida kutilayotgan yangi natijalarni hisobga olgan holda keyingi pedagogik jarayonning maqsadlari aniqlanadi.  6-7 yoshdagi bolalar uchun (MTT bitiruvchisi) faqat oraliq kuzatish maqsadlari aniqlanadi, yakuniy kuzatishdan so‘ng bolaning maktabga tayyorligi xaritasi to‘ldiriladi </vt:lpstr>
      <vt:lpstr>Bolaning familiyasi, ismi: Ризаев Сардор Жаҳонгир ўғли   Уoshi:      Tug‘ilgan sanasi: 17.08.2019 йил      Jinsi: ўғил (O‘g‘il /Qiz)   Pedagog: Ризаева Мунисхон Махкамовна  Kuzda to‘ldirilgan sana: 29.09.2023    Qishda to‘ldirilgan sana: 29.12.2023  Bahorda to‘ldirilgan sana: 31.05.2024</vt:lpstr>
      <vt:lpstr>КАРТОТЕКА-2023-2024 Kuzda to‘ldirilgan sana:  8.09.2023-1-7-7 15.09.2023-8-15-8 22.09.2023-16-23-8 29.09.2023-24-30-7  </vt:lpstr>
      <vt:lpstr>КАРТОТЕКА-2023-2024 Kuzda to‘ldirilgan sana:35  8.09.2023-1-9-9 15.09.2023-10-18-9 22.09.2023-19-27-9 29.09.2023-28-35-8  </vt:lpstr>
      <vt:lpstr>КАРТОТЕКА-2023-2024  Qishda to‘ldirilgan sana:  7.12.2023-1-7 15.12.2023-8-15 22.12.2023-16-23 29.12.2023-24-30 </vt:lpstr>
      <vt:lpstr>КАРТОТЕКА-2023-2024 Bahorda to‘ldirilgan sana:  10.05.2024-1-7 17.05.2024-8-15 24.05.2024-16-23 31.05.2024-24-30</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User</dc:creator>
  <cp:lastModifiedBy>USER</cp:lastModifiedBy>
  <cp:revision>119</cp:revision>
  <dcterms:created xsi:type="dcterms:W3CDTF">2020-04-30T10:08:59Z</dcterms:created>
  <dcterms:modified xsi:type="dcterms:W3CDTF">2026-10-30T06:16:19Z</dcterms:modified>
</cp:coreProperties>
</file>