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51" r:id="rId1"/>
  </p:sldMasterIdLst>
  <p:notesMasterIdLst>
    <p:notesMasterId r:id="rId23"/>
  </p:notesMasterIdLst>
  <p:sldIdLst>
    <p:sldId id="256" r:id="rId2"/>
    <p:sldId id="266" r:id="rId3"/>
    <p:sldId id="267" r:id="rId4"/>
    <p:sldId id="257" r:id="rId5"/>
    <p:sldId id="268" r:id="rId6"/>
    <p:sldId id="269" r:id="rId7"/>
    <p:sldId id="270" r:id="rId8"/>
    <p:sldId id="272" r:id="rId9"/>
    <p:sldId id="273" r:id="rId10"/>
    <p:sldId id="274" r:id="rId11"/>
    <p:sldId id="271" r:id="rId12"/>
    <p:sldId id="275" r:id="rId13"/>
    <p:sldId id="276" r:id="rId14"/>
    <p:sldId id="258" r:id="rId15"/>
    <p:sldId id="259" r:id="rId16"/>
    <p:sldId id="260" r:id="rId17"/>
    <p:sldId id="261" r:id="rId18"/>
    <p:sldId id="262" r:id="rId19"/>
    <p:sldId id="263" r:id="rId20"/>
    <p:sldId id="264" r:id="rId21"/>
    <p:sldId id="265" r:id="rId22"/>
  </p:sldIdLst>
  <p:sldSz cx="12192000" cy="6858000"/>
  <p:notesSz cx="6858000" cy="12192000"/>
  <p:embeddedFontLst>
    <p:embeddedFont>
      <p:font typeface="DM Sans Bold" panose="020B0604020202020204" charset="0"/>
      <p:regular r:id="rId24"/>
    </p:embeddedFont>
    <p:embeddedFont>
      <p:font typeface="Calibri" panose="020F0502020204030204" pitchFamily="34" charset="0"/>
      <p:regular r:id="rId25"/>
      <p:bold r:id="rId26"/>
      <p:italic r:id="rId27"/>
      <p:boldItalic r:id="rId28"/>
    </p:embeddedFont>
    <p:embeddedFont>
      <p:font typeface="PT Serif" panose="020B0604020202020204" charset="-52"/>
      <p:regular r:id="rId29"/>
    </p:embeddedFont>
    <p:embeddedFont>
      <p:font typeface="DM Sans" panose="020B0604020202020204" charset="0"/>
      <p:regular r:id="rId30"/>
    </p:embeddedFont>
    <p:embeddedFont>
      <p:font typeface="Calibri Light" panose="020F0302020204030204" pitchFamily="34" charset="0"/>
      <p:regular r:id="rId31"/>
      <p:italic r:id="rId32"/>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88" d="100"/>
          <a:sy n="88" d="100"/>
        </p:scale>
        <p:origin x="466"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1685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DB59269-9357-4769-A740-9C34F165C3F2}" type="datetimeFigureOut">
              <a:rPr lang="ru-RU" smtClean="0"/>
              <a:t>10.09.2026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1367CA9-EF74-4BE3-89C1-FBE3911850F5}" type="slidenum">
              <a:rPr lang="ru-RU" smtClean="0"/>
              <a:t>‹#›</a:t>
            </a:fld>
            <a:endParaRPr lang="ru-RU"/>
          </a:p>
        </p:txBody>
      </p:sp>
    </p:spTree>
    <p:extLst>
      <p:ext uri="{BB962C8B-B14F-4D97-AF65-F5344CB8AC3E}">
        <p14:creationId xmlns:p14="http://schemas.microsoft.com/office/powerpoint/2010/main" val="377580544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DB59269-9357-4769-A740-9C34F165C3F2}" type="datetimeFigureOut">
              <a:rPr lang="ru-RU" smtClean="0"/>
              <a:t>10.09.2026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1367CA9-EF74-4BE3-89C1-FBE3911850F5}" type="slidenum">
              <a:rPr lang="ru-RU" smtClean="0"/>
              <a:t>‹#›</a:t>
            </a:fld>
            <a:endParaRPr lang="ru-RU"/>
          </a:p>
        </p:txBody>
      </p:sp>
    </p:spTree>
    <p:extLst>
      <p:ext uri="{BB962C8B-B14F-4D97-AF65-F5344CB8AC3E}">
        <p14:creationId xmlns:p14="http://schemas.microsoft.com/office/powerpoint/2010/main" val="32464524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DB59269-9357-4769-A740-9C34F165C3F2}" type="datetimeFigureOut">
              <a:rPr lang="ru-RU" smtClean="0"/>
              <a:t>10.09.2026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1367CA9-EF74-4BE3-89C1-FBE3911850F5}" type="slidenum">
              <a:rPr lang="ru-RU" smtClean="0"/>
              <a:t>‹#›</a:t>
            </a:fld>
            <a:endParaRPr lang="ru-RU"/>
          </a:p>
        </p:txBody>
      </p:sp>
    </p:spTree>
    <p:extLst>
      <p:ext uri="{BB962C8B-B14F-4D97-AF65-F5344CB8AC3E}">
        <p14:creationId xmlns:p14="http://schemas.microsoft.com/office/powerpoint/2010/main" val="4269735591"/>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DB59269-9357-4769-A740-9C34F165C3F2}" type="datetimeFigureOut">
              <a:rPr lang="ru-RU" smtClean="0"/>
              <a:t>10.09.2026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1367CA9-EF74-4BE3-89C1-FBE3911850F5}" type="slidenum">
              <a:rPr lang="ru-RU" smtClean="0"/>
              <a:t>‹#›</a:t>
            </a:fld>
            <a:endParaRPr lang="ru-RU"/>
          </a:p>
        </p:txBody>
      </p:sp>
    </p:spTree>
    <p:extLst>
      <p:ext uri="{BB962C8B-B14F-4D97-AF65-F5344CB8AC3E}">
        <p14:creationId xmlns:p14="http://schemas.microsoft.com/office/powerpoint/2010/main" val="3085473845"/>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3DB59269-9357-4769-A740-9C34F165C3F2}" type="datetimeFigureOut">
              <a:rPr lang="ru-RU" smtClean="0"/>
              <a:t>10.09.2026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1367CA9-EF74-4BE3-89C1-FBE3911850F5}" type="slidenum">
              <a:rPr lang="ru-RU" smtClean="0"/>
              <a:t>‹#›</a:t>
            </a:fld>
            <a:endParaRPr lang="ru-RU"/>
          </a:p>
        </p:txBody>
      </p:sp>
    </p:spTree>
    <p:extLst>
      <p:ext uri="{BB962C8B-B14F-4D97-AF65-F5344CB8AC3E}">
        <p14:creationId xmlns:p14="http://schemas.microsoft.com/office/powerpoint/2010/main" val="1536888943"/>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3DB59269-9357-4769-A740-9C34F165C3F2}" type="datetimeFigureOut">
              <a:rPr lang="ru-RU" smtClean="0"/>
              <a:t>10.09.2026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1367CA9-EF74-4BE3-89C1-FBE3911850F5}" type="slidenum">
              <a:rPr lang="ru-RU" smtClean="0"/>
              <a:t>‹#›</a:t>
            </a:fld>
            <a:endParaRPr lang="ru-RU"/>
          </a:p>
        </p:txBody>
      </p:sp>
    </p:spTree>
    <p:extLst>
      <p:ext uri="{BB962C8B-B14F-4D97-AF65-F5344CB8AC3E}">
        <p14:creationId xmlns:p14="http://schemas.microsoft.com/office/powerpoint/2010/main" val="3389597136"/>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DB59269-9357-4769-A740-9C34F165C3F2}" type="datetimeFigureOut">
              <a:rPr lang="ru-RU" smtClean="0"/>
              <a:t>10.09.2026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1367CA9-EF74-4BE3-89C1-FBE3911850F5}" type="slidenum">
              <a:rPr lang="ru-RU" smtClean="0"/>
              <a:t>‹#›</a:t>
            </a:fld>
            <a:endParaRPr lang="ru-RU"/>
          </a:p>
        </p:txBody>
      </p:sp>
    </p:spTree>
    <p:extLst>
      <p:ext uri="{BB962C8B-B14F-4D97-AF65-F5344CB8AC3E}">
        <p14:creationId xmlns:p14="http://schemas.microsoft.com/office/powerpoint/2010/main" val="353239686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DB59269-9357-4769-A740-9C34F165C3F2}" type="datetimeFigureOut">
              <a:rPr lang="ru-RU" smtClean="0"/>
              <a:t>10.09.2026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1367CA9-EF74-4BE3-89C1-FBE3911850F5}" type="slidenum">
              <a:rPr lang="ru-RU" smtClean="0"/>
              <a:t>‹#›</a:t>
            </a:fld>
            <a:endParaRPr lang="ru-RU"/>
          </a:p>
        </p:txBody>
      </p:sp>
    </p:spTree>
    <p:extLst>
      <p:ext uri="{BB962C8B-B14F-4D97-AF65-F5344CB8AC3E}">
        <p14:creationId xmlns:p14="http://schemas.microsoft.com/office/powerpoint/2010/main" val="31945674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3DB59269-9357-4769-A740-9C34F165C3F2}" type="datetimeFigureOut">
              <a:rPr lang="ru-RU" smtClean="0"/>
              <a:t>10.09.2026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1367CA9-EF74-4BE3-89C1-FBE3911850F5}" type="slidenum">
              <a:rPr lang="ru-RU" smtClean="0"/>
              <a:t>‹#›</a:t>
            </a:fld>
            <a:endParaRPr lang="ru-RU"/>
          </a:p>
        </p:txBody>
      </p:sp>
    </p:spTree>
    <p:extLst>
      <p:ext uri="{BB962C8B-B14F-4D97-AF65-F5344CB8AC3E}">
        <p14:creationId xmlns:p14="http://schemas.microsoft.com/office/powerpoint/2010/main" val="119899475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DB59269-9357-4769-A740-9C34F165C3F2}" type="datetimeFigureOut">
              <a:rPr lang="ru-RU" smtClean="0"/>
              <a:t>10.09.2026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1367CA9-EF74-4BE3-89C1-FBE3911850F5}" type="slidenum">
              <a:rPr lang="ru-RU" smtClean="0"/>
              <a:t>‹#›</a:t>
            </a:fld>
            <a:endParaRPr lang="ru-RU"/>
          </a:p>
        </p:txBody>
      </p:sp>
    </p:spTree>
    <p:extLst>
      <p:ext uri="{BB962C8B-B14F-4D97-AF65-F5344CB8AC3E}">
        <p14:creationId xmlns:p14="http://schemas.microsoft.com/office/powerpoint/2010/main" val="424851807"/>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DB59269-9357-4769-A740-9C34F165C3F2}" type="datetimeFigureOut">
              <a:rPr lang="ru-RU" smtClean="0"/>
              <a:t>10.09.2026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1367CA9-EF74-4BE3-89C1-FBE3911850F5}" type="slidenum">
              <a:rPr lang="ru-RU" smtClean="0"/>
              <a:t>‹#›</a:t>
            </a:fld>
            <a:endParaRPr lang="ru-RU"/>
          </a:p>
        </p:txBody>
      </p:sp>
    </p:spTree>
    <p:extLst>
      <p:ext uri="{BB962C8B-B14F-4D97-AF65-F5344CB8AC3E}">
        <p14:creationId xmlns:p14="http://schemas.microsoft.com/office/powerpoint/2010/main" val="273307296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lide master 1">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6161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B59269-9357-4769-A740-9C34F165C3F2}" type="datetimeFigureOut">
              <a:rPr lang="ru-RU" smtClean="0"/>
              <a:t>10.09.2026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367CA9-EF74-4BE3-89C1-FBE3911850F5}" type="slidenum">
              <a:rPr lang="ru-RU" smtClean="0"/>
              <a:t>‹#›</a:t>
            </a:fld>
            <a:endParaRPr lang="ru-RU"/>
          </a:p>
        </p:txBody>
      </p:sp>
    </p:spTree>
    <p:extLst>
      <p:ext uri="{BB962C8B-B14F-4D97-AF65-F5344CB8AC3E}">
        <p14:creationId xmlns:p14="http://schemas.microsoft.com/office/powerpoint/2010/main" val="4032250079"/>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8" Type="http://schemas.openxmlformats.org/officeDocument/2006/relationships/image" Target="../media/image-5-6.svg"/><Relationship Id="rId3" Type="http://schemas.openxmlformats.org/officeDocument/2006/relationships/image" Target="../media/image15.png"/><Relationship Id="rId7"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5-4.svg"/><Relationship Id="rId5" Type="http://schemas.openxmlformats.org/officeDocument/2006/relationships/image" Target="../media/image16.pn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18.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8" Type="http://schemas.openxmlformats.org/officeDocument/2006/relationships/image" Target="../media/image-7-7.svg"/><Relationship Id="rId3" Type="http://schemas.openxmlformats.org/officeDocument/2006/relationships/image" Target="../media/image19.jpeg"/><Relationship Id="rId7"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7-3.svg"/><Relationship Id="rId5" Type="http://schemas.openxmlformats.org/officeDocument/2006/relationships/image" Target="../media/image-7-3.sv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8-3.sv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8-3.svg"/><Relationship Id="rId5" Type="http://schemas.openxmlformats.org/officeDocument/2006/relationships/image" Target="../media/image-8-3.svg"/><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26.jpeg"/><Relationship Id="rId4" Type="http://schemas.openxmlformats.org/officeDocument/2006/relationships/image" Target="../media/image25.jpeg"/></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4571886" cy="6858000"/>
          </a:xfrm>
          <a:prstGeom prst="rect">
            <a:avLst/>
          </a:prstGeom>
        </p:spPr>
      </p:pic>
      <p:sp>
        <p:nvSpPr>
          <p:cNvPr id="3" name="Text 0"/>
          <p:cNvSpPr/>
          <p:nvPr/>
        </p:nvSpPr>
        <p:spPr>
          <a:xfrm>
            <a:off x="5398823" y="1013817"/>
            <a:ext cx="6296860" cy="1085453"/>
          </a:xfrm>
          <a:prstGeom prst="rect">
            <a:avLst/>
          </a:prstGeom>
          <a:noFill/>
          <a:ln/>
        </p:spPr>
        <p:txBody>
          <a:bodyPr wrap="square" lIns="0" tIns="0" rIns="0" bIns="0" rtlCol="0" anchor="t">
            <a:normAutofit/>
          </a:bodyPr>
          <a:lstStyle/>
          <a:p>
            <a:pPr marL="0" indent="0" algn="ctr">
              <a:lnSpc>
                <a:spcPct val="104000"/>
              </a:lnSpc>
              <a:buNone/>
            </a:pPr>
            <a:r>
              <a:rPr lang="en-US" sz="3400" b="1" dirty="0">
                <a:solidFill>
                  <a:srgbClr val="020202"/>
                </a:solidFill>
                <a:latin typeface="PT Serif" pitchFamily="34" charset="0"/>
                <a:ea typeface="PT Serif" pitchFamily="34" charset="-122"/>
                <a:cs typeface="PT Serif" pitchFamily="34" charset="-120"/>
              </a:rPr>
              <a:t>Bolalarni zo'ravonlikning barcha shakllaridan </a:t>
            </a:r>
            <a:r>
              <a:rPr lang="en-US" sz="3400" b="1" dirty="0" err="1">
                <a:solidFill>
                  <a:srgbClr val="020202"/>
                </a:solidFill>
                <a:latin typeface="PT Serif" pitchFamily="34" charset="0"/>
                <a:ea typeface="PT Serif" pitchFamily="34" charset="-122"/>
                <a:cs typeface="PT Serif" pitchFamily="34" charset="-120"/>
              </a:rPr>
              <a:t>himoya</a:t>
            </a:r>
            <a:r>
              <a:rPr lang="en-US" sz="3400" b="1" dirty="0">
                <a:solidFill>
                  <a:srgbClr val="020202"/>
                </a:solidFill>
                <a:latin typeface="PT Serif" pitchFamily="34" charset="0"/>
                <a:ea typeface="PT Serif" pitchFamily="34" charset="-122"/>
                <a:cs typeface="PT Serif" pitchFamily="34" charset="-120"/>
              </a:rPr>
              <a:t> </a:t>
            </a:r>
            <a:r>
              <a:rPr lang="en-US" sz="3400" b="1" dirty="0" err="1" smtClean="0">
                <a:solidFill>
                  <a:srgbClr val="020202"/>
                </a:solidFill>
                <a:latin typeface="PT Serif" pitchFamily="34" charset="0"/>
                <a:ea typeface="PT Serif" pitchFamily="34" charset="-122"/>
                <a:cs typeface="PT Serif" pitchFamily="34" charset="-120"/>
              </a:rPr>
              <a:t>qilish</a:t>
            </a:r>
            <a:r>
              <a:rPr lang="en-US" sz="3400" b="1" dirty="0" smtClean="0">
                <a:solidFill>
                  <a:srgbClr val="020202"/>
                </a:solidFill>
                <a:latin typeface="PT Serif" pitchFamily="34" charset="0"/>
                <a:ea typeface="PT Serif" pitchFamily="34" charset="-122"/>
                <a:cs typeface="PT Serif" pitchFamily="34" charset="-120"/>
              </a:rPr>
              <a:t>.</a:t>
            </a:r>
            <a:endParaRPr lang="en-US" sz="3400" b="1" dirty="0"/>
          </a:p>
        </p:txBody>
      </p:sp>
      <p:sp>
        <p:nvSpPr>
          <p:cNvPr id="4" name="Text 1"/>
          <p:cNvSpPr/>
          <p:nvPr/>
        </p:nvSpPr>
        <p:spPr>
          <a:xfrm>
            <a:off x="5233360" y="2429691"/>
            <a:ext cx="6296860" cy="2195292"/>
          </a:xfrm>
          <a:prstGeom prst="rect">
            <a:avLst/>
          </a:prstGeom>
          <a:noFill/>
          <a:ln/>
        </p:spPr>
        <p:txBody>
          <a:bodyPr wrap="square" lIns="0" tIns="0" rIns="0" bIns="0" rtlCol="0" anchor="t">
            <a:noAutofit/>
          </a:bodyPr>
          <a:lstStyle/>
          <a:p>
            <a:pPr marL="0" indent="0" algn="just">
              <a:lnSpc>
                <a:spcPct val="133000"/>
              </a:lnSpc>
              <a:buNone/>
            </a:pPr>
            <a:r>
              <a:rPr lang="en-US" sz="2000" dirty="0">
                <a:solidFill>
                  <a:srgbClr val="383838"/>
                </a:solidFill>
                <a:latin typeface="DM Sans" pitchFamily="34" charset="0"/>
                <a:ea typeface="DM Sans" pitchFamily="34" charset="-122"/>
                <a:cs typeface="DM Sans" pitchFamily="34" charset="-120"/>
              </a:rPr>
              <a:t>Bolalar — jamiyatning eng zaif, shu bilan birga eng qimmatli a'zolaridir. Ularni har qanday zo'ravonlik shaklidan himoya qilish nafaqat huquqiy majburiyat, balki insoniy burchdir. Ushbu taqdimot bolalarni himoya qilish sohasidagi huquqiy asoslar, strategik yo'nalishlar va amaliy chora-tadbirlarni yoritib beradi.</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35315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396150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4571886" cy="6858000"/>
          </a:xfrm>
          <a:prstGeom prst="rect">
            <a:avLst/>
          </a:prstGeom>
        </p:spPr>
      </p:pic>
      <p:sp>
        <p:nvSpPr>
          <p:cNvPr id="3" name="Text 0"/>
          <p:cNvSpPr/>
          <p:nvPr/>
        </p:nvSpPr>
        <p:spPr>
          <a:xfrm>
            <a:off x="5233360" y="545405"/>
            <a:ext cx="6296860" cy="466328"/>
          </a:xfrm>
          <a:prstGeom prst="rect">
            <a:avLst/>
          </a:prstGeom>
          <a:noFill/>
          <a:ln/>
        </p:spPr>
        <p:txBody>
          <a:bodyPr wrap="none" lIns="0" tIns="0" rIns="0" bIns="0" rtlCol="0" anchor="t"/>
          <a:lstStyle/>
          <a:p>
            <a:pPr marL="0" indent="0" algn="l">
              <a:lnSpc>
                <a:spcPct val="104000"/>
              </a:lnSpc>
              <a:buNone/>
            </a:pPr>
            <a:r>
              <a:rPr lang="en-US" sz="2900" dirty="0">
                <a:solidFill>
                  <a:srgbClr val="020202"/>
                </a:solidFill>
                <a:latin typeface="PT Serif" pitchFamily="34" charset="0"/>
                <a:ea typeface="PT Serif" pitchFamily="34" charset="-122"/>
                <a:cs typeface="PT Serif" pitchFamily="34" charset="-120"/>
              </a:rPr>
              <a:t>Muammoning dolzarbligi va mohiyati</a:t>
            </a:r>
            <a:endParaRPr lang="en-US" sz="2900" dirty="0"/>
          </a:p>
        </p:txBody>
      </p:sp>
      <p:sp>
        <p:nvSpPr>
          <p:cNvPr id="4" name="Text 1"/>
          <p:cNvSpPr/>
          <p:nvPr/>
        </p:nvSpPr>
        <p:spPr>
          <a:xfrm>
            <a:off x="5233360" y="1194891"/>
            <a:ext cx="6296860" cy="634305"/>
          </a:xfrm>
          <a:prstGeom prst="rect">
            <a:avLst/>
          </a:prstGeom>
          <a:noFill/>
          <a:ln/>
        </p:spPr>
        <p:txBody>
          <a:bodyPr wrap="square" lIns="0" tIns="0" rIns="0" bIns="0" rtlCol="0" anchor="t">
            <a:normAutofit/>
          </a:bodyPr>
          <a:lstStyle/>
          <a:p>
            <a:pPr marL="0" indent="0" algn="l">
              <a:lnSpc>
                <a:spcPct val="124000"/>
              </a:lnSpc>
              <a:buNone/>
            </a:pPr>
            <a:r>
              <a:rPr lang="en-US" sz="1100" dirty="0">
                <a:solidFill>
                  <a:srgbClr val="383838"/>
                </a:solidFill>
                <a:latin typeface="DM Sans" pitchFamily="34" charset="0"/>
                <a:ea typeface="DM Sans" pitchFamily="34" charset="-122"/>
                <a:cs typeface="DM Sans" pitchFamily="34" charset="-120"/>
              </a:rPr>
              <a:t>Bolalar huquqlarini ta'minlash O'zbekiston davlat siyosatining ustuvor yo'nalishi hisoblanadi. Zo'ravonlik nafaqat jismoniy, balki psixologik, iqtisodiy va kiberzo'ravonlik kabi ko'p qirrali tahdidlarni o'z ichiga oladi.</a:t>
            </a:r>
            <a:endParaRPr lang="en-US" sz="1100" dirty="0"/>
          </a:p>
        </p:txBody>
      </p:sp>
      <p:sp>
        <p:nvSpPr>
          <p:cNvPr id="5" name="Shape 2"/>
          <p:cNvSpPr/>
          <p:nvPr/>
        </p:nvSpPr>
        <p:spPr>
          <a:xfrm>
            <a:off x="5233360" y="1966516"/>
            <a:ext cx="6296860" cy="801985"/>
          </a:xfrm>
          <a:prstGeom prst="roundRect">
            <a:avLst>
              <a:gd name="adj" fmla="val 2658"/>
            </a:avLst>
          </a:prstGeom>
          <a:solidFill>
            <a:srgbClr val="F2EEEE"/>
          </a:solidFill>
          <a:ln/>
        </p:spPr>
      </p:sp>
      <p:sp>
        <p:nvSpPr>
          <p:cNvPr id="6" name="Text 3"/>
          <p:cNvSpPr/>
          <p:nvPr/>
        </p:nvSpPr>
        <p:spPr>
          <a:xfrm>
            <a:off x="5375438" y="2108597"/>
            <a:ext cx="6012704" cy="233164"/>
          </a:xfrm>
          <a:prstGeom prst="rect">
            <a:avLst/>
          </a:prstGeom>
          <a:noFill/>
          <a:ln/>
        </p:spPr>
        <p:txBody>
          <a:bodyPr wrap="none" lIns="0" tIns="0" rIns="0" bIns="0" rtlCol="0" anchor="t"/>
          <a:lstStyle/>
          <a:p>
            <a:pPr marL="0" indent="0" algn="l">
              <a:lnSpc>
                <a:spcPct val="104000"/>
              </a:lnSpc>
              <a:buNone/>
            </a:pPr>
            <a:r>
              <a:rPr lang="en-US" sz="1450" dirty="0">
                <a:solidFill>
                  <a:srgbClr val="383838"/>
                </a:solidFill>
                <a:latin typeface="PT Serif" pitchFamily="34" charset="0"/>
                <a:ea typeface="PT Serif" pitchFamily="34" charset="-122"/>
                <a:cs typeface="PT Serif" pitchFamily="34" charset="-120"/>
              </a:rPr>
              <a:t>Jismoniy zo'ravonlik</a:t>
            </a:r>
            <a:endParaRPr lang="en-US" sz="1450" dirty="0"/>
          </a:p>
        </p:txBody>
      </p:sp>
      <p:sp>
        <p:nvSpPr>
          <p:cNvPr id="7" name="Text 4"/>
          <p:cNvSpPr/>
          <p:nvPr/>
        </p:nvSpPr>
        <p:spPr>
          <a:xfrm>
            <a:off x="5375438" y="2414984"/>
            <a:ext cx="6012704" cy="211435"/>
          </a:xfrm>
          <a:prstGeom prst="rect">
            <a:avLst/>
          </a:prstGeom>
          <a:noFill/>
          <a:ln/>
        </p:spPr>
        <p:txBody>
          <a:bodyPr wrap="none" lIns="0" tIns="0" rIns="0" bIns="0" rtlCol="0" anchor="t"/>
          <a:lstStyle/>
          <a:p>
            <a:pPr marL="0" indent="0" algn="l">
              <a:lnSpc>
                <a:spcPct val="124000"/>
              </a:lnSpc>
              <a:buNone/>
            </a:pPr>
            <a:r>
              <a:rPr lang="en-US" sz="1100" dirty="0">
                <a:solidFill>
                  <a:srgbClr val="383838"/>
                </a:solidFill>
                <a:latin typeface="DM Sans" pitchFamily="34" charset="0"/>
                <a:ea typeface="DM Sans" pitchFamily="34" charset="-122"/>
                <a:cs typeface="DM Sans" pitchFamily="34" charset="-120"/>
              </a:rPr>
              <a:t>Bolaga jismoniy zarar yetkazish, urish, jarohat yetkazish va boshqa jismoniy ta'sir ko'rsatish.</a:t>
            </a:r>
            <a:endParaRPr lang="en-US" sz="1100" dirty="0"/>
          </a:p>
        </p:txBody>
      </p:sp>
      <p:sp>
        <p:nvSpPr>
          <p:cNvPr id="8" name="Shape 5"/>
          <p:cNvSpPr/>
          <p:nvPr/>
        </p:nvSpPr>
        <p:spPr>
          <a:xfrm>
            <a:off x="5233360" y="2890639"/>
            <a:ext cx="6296860" cy="801985"/>
          </a:xfrm>
          <a:prstGeom prst="roundRect">
            <a:avLst>
              <a:gd name="adj" fmla="val 2658"/>
            </a:avLst>
          </a:prstGeom>
          <a:solidFill>
            <a:srgbClr val="F2EEEE"/>
          </a:solidFill>
          <a:ln/>
        </p:spPr>
      </p:sp>
      <p:sp>
        <p:nvSpPr>
          <p:cNvPr id="9" name="Text 6"/>
          <p:cNvSpPr/>
          <p:nvPr/>
        </p:nvSpPr>
        <p:spPr>
          <a:xfrm>
            <a:off x="5375438" y="3032720"/>
            <a:ext cx="6012704" cy="233164"/>
          </a:xfrm>
          <a:prstGeom prst="rect">
            <a:avLst/>
          </a:prstGeom>
          <a:noFill/>
          <a:ln/>
        </p:spPr>
        <p:txBody>
          <a:bodyPr wrap="none" lIns="0" tIns="0" rIns="0" bIns="0" rtlCol="0" anchor="t"/>
          <a:lstStyle/>
          <a:p>
            <a:pPr marL="0" indent="0" algn="l">
              <a:lnSpc>
                <a:spcPct val="104000"/>
              </a:lnSpc>
              <a:buNone/>
            </a:pPr>
            <a:r>
              <a:rPr lang="en-US" sz="1450" dirty="0">
                <a:solidFill>
                  <a:srgbClr val="383838"/>
                </a:solidFill>
                <a:latin typeface="PT Serif" pitchFamily="34" charset="0"/>
                <a:ea typeface="PT Serif" pitchFamily="34" charset="-122"/>
                <a:cs typeface="PT Serif" pitchFamily="34" charset="-120"/>
              </a:rPr>
              <a:t>Psixologik zo'ravonlik</a:t>
            </a:r>
            <a:endParaRPr lang="en-US" sz="1450" dirty="0"/>
          </a:p>
        </p:txBody>
      </p:sp>
      <p:sp>
        <p:nvSpPr>
          <p:cNvPr id="10" name="Text 7"/>
          <p:cNvSpPr/>
          <p:nvPr/>
        </p:nvSpPr>
        <p:spPr>
          <a:xfrm>
            <a:off x="5375438" y="3339108"/>
            <a:ext cx="6012704" cy="211435"/>
          </a:xfrm>
          <a:prstGeom prst="rect">
            <a:avLst/>
          </a:prstGeom>
          <a:noFill/>
          <a:ln/>
        </p:spPr>
        <p:txBody>
          <a:bodyPr wrap="none" lIns="0" tIns="0" rIns="0" bIns="0" rtlCol="0" anchor="t"/>
          <a:lstStyle/>
          <a:p>
            <a:pPr marL="0" indent="0" algn="l">
              <a:lnSpc>
                <a:spcPct val="124000"/>
              </a:lnSpc>
              <a:buNone/>
            </a:pPr>
            <a:r>
              <a:rPr lang="en-US" sz="1100" dirty="0">
                <a:solidFill>
                  <a:srgbClr val="383838"/>
                </a:solidFill>
                <a:latin typeface="DM Sans" pitchFamily="34" charset="0"/>
                <a:ea typeface="DM Sans" pitchFamily="34" charset="-122"/>
                <a:cs typeface="DM Sans" pitchFamily="34" charset="-120"/>
              </a:rPr>
              <a:t>Kamsitish, tahdid qilish, ruhiy bosim o'tkazish va bola shaxsini kamsitish.</a:t>
            </a:r>
            <a:endParaRPr lang="en-US" sz="1100" dirty="0"/>
          </a:p>
        </p:txBody>
      </p:sp>
      <p:sp>
        <p:nvSpPr>
          <p:cNvPr id="11" name="Shape 8"/>
          <p:cNvSpPr/>
          <p:nvPr/>
        </p:nvSpPr>
        <p:spPr>
          <a:xfrm>
            <a:off x="5233360" y="3814763"/>
            <a:ext cx="6296860" cy="1013420"/>
          </a:xfrm>
          <a:prstGeom prst="roundRect">
            <a:avLst>
              <a:gd name="adj" fmla="val 2104"/>
            </a:avLst>
          </a:prstGeom>
          <a:solidFill>
            <a:srgbClr val="F2EEEE"/>
          </a:solidFill>
          <a:ln/>
        </p:spPr>
      </p:sp>
      <p:sp>
        <p:nvSpPr>
          <p:cNvPr id="12" name="Text 9"/>
          <p:cNvSpPr/>
          <p:nvPr/>
        </p:nvSpPr>
        <p:spPr>
          <a:xfrm>
            <a:off x="5375438" y="3956844"/>
            <a:ext cx="6012704" cy="233164"/>
          </a:xfrm>
          <a:prstGeom prst="rect">
            <a:avLst/>
          </a:prstGeom>
          <a:noFill/>
          <a:ln/>
        </p:spPr>
        <p:txBody>
          <a:bodyPr wrap="none" lIns="0" tIns="0" rIns="0" bIns="0" rtlCol="0" anchor="t"/>
          <a:lstStyle/>
          <a:p>
            <a:pPr marL="0" indent="0" algn="l">
              <a:lnSpc>
                <a:spcPct val="104000"/>
              </a:lnSpc>
              <a:buNone/>
            </a:pPr>
            <a:r>
              <a:rPr lang="en-US" sz="1450" dirty="0">
                <a:solidFill>
                  <a:srgbClr val="383838"/>
                </a:solidFill>
                <a:latin typeface="PT Serif" pitchFamily="34" charset="0"/>
                <a:ea typeface="PT Serif" pitchFamily="34" charset="-122"/>
                <a:cs typeface="PT Serif" pitchFamily="34" charset="-120"/>
              </a:rPr>
              <a:t>Iqtisodiy zo'ravonlik</a:t>
            </a:r>
            <a:endParaRPr lang="en-US" sz="1450" dirty="0"/>
          </a:p>
        </p:txBody>
      </p:sp>
      <p:sp>
        <p:nvSpPr>
          <p:cNvPr id="13" name="Text 10"/>
          <p:cNvSpPr/>
          <p:nvPr/>
        </p:nvSpPr>
        <p:spPr>
          <a:xfrm>
            <a:off x="5375438" y="4263231"/>
            <a:ext cx="6012704" cy="422870"/>
          </a:xfrm>
          <a:prstGeom prst="rect">
            <a:avLst/>
          </a:prstGeom>
          <a:noFill/>
          <a:ln/>
        </p:spPr>
        <p:txBody>
          <a:bodyPr wrap="square" lIns="0" tIns="0" rIns="0" bIns="0" rtlCol="0" anchor="t">
            <a:normAutofit/>
          </a:bodyPr>
          <a:lstStyle/>
          <a:p>
            <a:pPr marL="0" indent="0" algn="l">
              <a:lnSpc>
                <a:spcPct val="124000"/>
              </a:lnSpc>
              <a:buNone/>
            </a:pPr>
            <a:r>
              <a:rPr lang="en-US" sz="1100" dirty="0">
                <a:solidFill>
                  <a:srgbClr val="383838"/>
                </a:solidFill>
                <a:latin typeface="DM Sans" pitchFamily="34" charset="0"/>
                <a:ea typeface="DM Sans" pitchFamily="34" charset="-122"/>
                <a:cs typeface="DM Sans" pitchFamily="34" charset="-120"/>
              </a:rPr>
              <a:t>Bolani mehnatga majburlash, moliyaviy resurslardan mahrum qilish va qashshoqlikka mahkum etish.</a:t>
            </a:r>
            <a:endParaRPr lang="en-US" sz="1100" dirty="0"/>
          </a:p>
        </p:txBody>
      </p:sp>
      <p:sp>
        <p:nvSpPr>
          <p:cNvPr id="14" name="Shape 11"/>
          <p:cNvSpPr/>
          <p:nvPr/>
        </p:nvSpPr>
        <p:spPr>
          <a:xfrm>
            <a:off x="5233360" y="4950321"/>
            <a:ext cx="6296860" cy="801985"/>
          </a:xfrm>
          <a:prstGeom prst="roundRect">
            <a:avLst>
              <a:gd name="adj" fmla="val 2658"/>
            </a:avLst>
          </a:prstGeom>
          <a:solidFill>
            <a:srgbClr val="F2EEEE"/>
          </a:solidFill>
          <a:ln/>
        </p:spPr>
      </p:sp>
      <p:sp>
        <p:nvSpPr>
          <p:cNvPr id="15" name="Text 12"/>
          <p:cNvSpPr/>
          <p:nvPr/>
        </p:nvSpPr>
        <p:spPr>
          <a:xfrm>
            <a:off x="5375438" y="5092402"/>
            <a:ext cx="6012704" cy="233164"/>
          </a:xfrm>
          <a:prstGeom prst="rect">
            <a:avLst/>
          </a:prstGeom>
          <a:noFill/>
          <a:ln/>
        </p:spPr>
        <p:txBody>
          <a:bodyPr wrap="none" lIns="0" tIns="0" rIns="0" bIns="0" rtlCol="0" anchor="t"/>
          <a:lstStyle/>
          <a:p>
            <a:pPr marL="0" indent="0" algn="l">
              <a:lnSpc>
                <a:spcPct val="104000"/>
              </a:lnSpc>
              <a:buNone/>
            </a:pPr>
            <a:r>
              <a:rPr lang="en-US" sz="1450" dirty="0">
                <a:solidFill>
                  <a:srgbClr val="383838"/>
                </a:solidFill>
                <a:latin typeface="PT Serif" pitchFamily="34" charset="0"/>
                <a:ea typeface="PT Serif" pitchFamily="34" charset="-122"/>
                <a:cs typeface="PT Serif" pitchFamily="34" charset="-120"/>
              </a:rPr>
              <a:t>Kiberzo'ravonlik</a:t>
            </a:r>
            <a:endParaRPr lang="en-US" sz="1450" dirty="0"/>
          </a:p>
        </p:txBody>
      </p:sp>
      <p:sp>
        <p:nvSpPr>
          <p:cNvPr id="16" name="Text 13"/>
          <p:cNvSpPr/>
          <p:nvPr/>
        </p:nvSpPr>
        <p:spPr>
          <a:xfrm>
            <a:off x="5375438" y="5398790"/>
            <a:ext cx="6012704" cy="211435"/>
          </a:xfrm>
          <a:prstGeom prst="rect">
            <a:avLst/>
          </a:prstGeom>
          <a:noFill/>
          <a:ln/>
        </p:spPr>
        <p:txBody>
          <a:bodyPr wrap="none" lIns="0" tIns="0" rIns="0" bIns="0" rtlCol="0" anchor="t"/>
          <a:lstStyle/>
          <a:p>
            <a:pPr marL="0" indent="0" algn="l">
              <a:lnSpc>
                <a:spcPct val="124000"/>
              </a:lnSpc>
              <a:buNone/>
            </a:pPr>
            <a:r>
              <a:rPr lang="en-US" sz="1100" dirty="0">
                <a:solidFill>
                  <a:srgbClr val="383838"/>
                </a:solidFill>
                <a:latin typeface="DM Sans" pitchFamily="34" charset="0"/>
                <a:ea typeface="DM Sans" pitchFamily="34" charset="-122"/>
                <a:cs typeface="DM Sans" pitchFamily="34" charset="-120"/>
              </a:rPr>
              <a:t>Internet va raqamli muhitda tahdid, kamsitish va shaxsiy ma'lumotlarni buzish.</a:t>
            </a:r>
            <a:endParaRPr lang="en-US" sz="1100" dirty="0"/>
          </a:p>
        </p:txBody>
      </p:sp>
      <p:sp>
        <p:nvSpPr>
          <p:cNvPr id="17" name="Text 14"/>
          <p:cNvSpPr/>
          <p:nvPr/>
        </p:nvSpPr>
        <p:spPr>
          <a:xfrm>
            <a:off x="5233360" y="5889625"/>
            <a:ext cx="6296860" cy="422870"/>
          </a:xfrm>
          <a:prstGeom prst="rect">
            <a:avLst/>
          </a:prstGeom>
          <a:noFill/>
          <a:ln/>
        </p:spPr>
        <p:txBody>
          <a:bodyPr wrap="square" lIns="0" tIns="0" rIns="0" bIns="0" rtlCol="0" anchor="t">
            <a:normAutofit/>
          </a:bodyPr>
          <a:lstStyle/>
          <a:p>
            <a:pPr marL="0" indent="0" algn="l">
              <a:lnSpc>
                <a:spcPct val="124000"/>
              </a:lnSpc>
              <a:buNone/>
            </a:pPr>
            <a:r>
              <a:rPr lang="en-US" sz="1100" dirty="0">
                <a:solidFill>
                  <a:srgbClr val="383838"/>
                </a:solidFill>
                <a:latin typeface="DM Sans" pitchFamily="34" charset="0"/>
                <a:ea typeface="DM Sans" pitchFamily="34" charset="-122"/>
                <a:cs typeface="DM Sans" pitchFamily="34" charset="-120"/>
              </a:rPr>
              <a:t>Global tahdidlar va zamonaviy axborot texnologiyalarining keng tarqalishi bolalarga nisbatan zo'ravonlikning yangi shakllarini vujudga keltirmoqda, bu esa kompleks yondashuvni talab etadi.</a:t>
            </a:r>
            <a:endParaRPr lang="en-US" sz="11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65066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Tree>
    <p:extLst>
      <p:ext uri="{BB962C8B-B14F-4D97-AF65-F5344CB8AC3E}">
        <p14:creationId xmlns:p14="http://schemas.microsoft.com/office/powerpoint/2010/main" val="41255996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766560"/>
          </a:xfrm>
          <a:prstGeom prst="rect">
            <a:avLst/>
          </a:prstGeom>
        </p:spPr>
      </p:pic>
    </p:spTree>
    <p:extLst>
      <p:ext uri="{BB962C8B-B14F-4D97-AF65-F5344CB8AC3E}">
        <p14:creationId xmlns:p14="http://schemas.microsoft.com/office/powerpoint/2010/main" val="1355173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348549" cy="6858000"/>
          </a:xfrm>
          <a:prstGeom prst="rect">
            <a:avLst/>
          </a:prstGeom>
        </p:spPr>
      </p:pic>
      <p:sp>
        <p:nvSpPr>
          <p:cNvPr id="3" name="Прямоугольник 2"/>
          <p:cNvSpPr/>
          <p:nvPr/>
        </p:nvSpPr>
        <p:spPr>
          <a:xfrm>
            <a:off x="6470469" y="78377"/>
            <a:ext cx="5608320" cy="6432530"/>
          </a:xfrm>
          <a:prstGeom prst="rect">
            <a:avLst/>
          </a:prstGeom>
        </p:spPr>
        <p:txBody>
          <a:bodyPr wrap="square">
            <a:spAutoFit/>
          </a:bodyPr>
          <a:lstStyle/>
          <a:p>
            <a:r>
              <a:rPr lang="ru-RU" b="1" dirty="0"/>
              <a:t>🌵 </a:t>
            </a:r>
            <a:r>
              <a:rPr lang="ru-RU" sz="3200" b="1" dirty="0"/>
              <a:t>“</a:t>
            </a:r>
            <a:r>
              <a:rPr lang="en-US" sz="3200" b="1" dirty="0" err="1"/>
              <a:t>Kaktus</a:t>
            </a:r>
            <a:r>
              <a:rPr lang="en-US" sz="3200" b="1" dirty="0"/>
              <a:t>” </a:t>
            </a:r>
            <a:r>
              <a:rPr lang="en-US" sz="3200" b="1" dirty="0" err="1"/>
              <a:t>proyektiv</a:t>
            </a:r>
            <a:r>
              <a:rPr lang="en-US" sz="3200" b="1" dirty="0"/>
              <a:t> </a:t>
            </a:r>
            <a:r>
              <a:rPr lang="en-US" sz="3200" b="1" dirty="0" err="1"/>
              <a:t>metodikasi</a:t>
            </a:r>
            <a:endParaRPr lang="en-US" sz="3200" b="1" dirty="0"/>
          </a:p>
          <a:p>
            <a:pPr algn="just"/>
            <a:r>
              <a:rPr lang="en-US" sz="2000" b="1" dirty="0"/>
              <a:t>“</a:t>
            </a:r>
            <a:r>
              <a:rPr lang="en-US" sz="2000" b="1" dirty="0" err="1"/>
              <a:t>Kaktus</a:t>
            </a:r>
            <a:r>
              <a:rPr lang="en-US" sz="2000" b="1" dirty="0"/>
              <a:t>” </a:t>
            </a:r>
            <a:r>
              <a:rPr lang="en-US" sz="2000" b="1" dirty="0" err="1"/>
              <a:t>proyektiv</a:t>
            </a:r>
            <a:r>
              <a:rPr lang="en-US" sz="2000" b="1" dirty="0"/>
              <a:t> </a:t>
            </a:r>
            <a:r>
              <a:rPr lang="en-US" sz="2000" b="1" dirty="0" err="1"/>
              <a:t>metodikasi</a:t>
            </a:r>
            <a:r>
              <a:rPr lang="en-US" sz="2000" dirty="0"/>
              <a:t> — </a:t>
            </a:r>
            <a:r>
              <a:rPr lang="en-US" sz="2000" dirty="0" err="1"/>
              <a:t>bolaning</a:t>
            </a:r>
            <a:r>
              <a:rPr lang="en-US" sz="2000" dirty="0"/>
              <a:t> </a:t>
            </a:r>
            <a:r>
              <a:rPr lang="en-US" sz="2000" dirty="0" err="1"/>
              <a:t>emotsional</a:t>
            </a:r>
            <a:r>
              <a:rPr lang="en-US" sz="2000" dirty="0"/>
              <a:t> </a:t>
            </a:r>
            <a:r>
              <a:rPr lang="en-US" sz="2000" dirty="0" err="1"/>
              <a:t>holati</a:t>
            </a:r>
            <a:r>
              <a:rPr lang="en-US" sz="2000" dirty="0"/>
              <a:t>, </a:t>
            </a:r>
            <a:r>
              <a:rPr lang="en-US" sz="2000" dirty="0" err="1"/>
              <a:t>shaxslararo</a:t>
            </a:r>
            <a:r>
              <a:rPr lang="en-US" sz="2000" dirty="0"/>
              <a:t> </a:t>
            </a:r>
            <a:r>
              <a:rPr lang="en-US" sz="2000" dirty="0" err="1"/>
              <a:t>munosabatlarga</a:t>
            </a:r>
            <a:r>
              <a:rPr lang="en-US" sz="2000" dirty="0"/>
              <a:t> </a:t>
            </a:r>
            <a:r>
              <a:rPr lang="en-US" sz="2000" dirty="0" err="1"/>
              <a:t>munosabati</a:t>
            </a:r>
            <a:r>
              <a:rPr lang="en-US" sz="2000" dirty="0"/>
              <a:t>, </a:t>
            </a:r>
            <a:r>
              <a:rPr lang="en-US" sz="2000" dirty="0" err="1"/>
              <a:t>agressivlik</a:t>
            </a:r>
            <a:r>
              <a:rPr lang="en-US" sz="2000" dirty="0"/>
              <a:t> </a:t>
            </a:r>
            <a:r>
              <a:rPr lang="en-US" sz="2000" dirty="0" err="1"/>
              <a:t>va</a:t>
            </a:r>
            <a:r>
              <a:rPr lang="en-US" sz="2000" dirty="0"/>
              <a:t> </a:t>
            </a:r>
            <a:r>
              <a:rPr lang="en-US" sz="2000" dirty="0" err="1"/>
              <a:t>himoyalanish</a:t>
            </a:r>
            <a:r>
              <a:rPr lang="en-US" sz="2000" dirty="0"/>
              <a:t> </a:t>
            </a:r>
            <a:r>
              <a:rPr lang="en-US" sz="2000" dirty="0" err="1"/>
              <a:t>tendensiyalari</a:t>
            </a:r>
            <a:r>
              <a:rPr lang="en-US" sz="2000" dirty="0"/>
              <a:t>, </a:t>
            </a:r>
            <a:r>
              <a:rPr lang="en-US" sz="2000" dirty="0" err="1"/>
              <a:t>xavotir</a:t>
            </a:r>
            <a:r>
              <a:rPr lang="en-US" sz="2000" dirty="0"/>
              <a:t>, </a:t>
            </a:r>
            <a:r>
              <a:rPr lang="en-US" sz="2000" dirty="0" err="1"/>
              <a:t>ichki</a:t>
            </a:r>
            <a:r>
              <a:rPr lang="en-US" sz="2000" dirty="0"/>
              <a:t> </a:t>
            </a:r>
            <a:r>
              <a:rPr lang="en-US" sz="2000" dirty="0" err="1"/>
              <a:t>zo‘riqish</a:t>
            </a:r>
            <a:r>
              <a:rPr lang="en-US" sz="2000" dirty="0"/>
              <a:t> </a:t>
            </a:r>
            <a:r>
              <a:rPr lang="en-US" sz="2000" dirty="0" err="1"/>
              <a:t>hamda</a:t>
            </a:r>
            <a:r>
              <a:rPr lang="en-US" sz="2000" dirty="0"/>
              <a:t> </a:t>
            </a:r>
            <a:r>
              <a:rPr lang="en-US" sz="2000" dirty="0" err="1"/>
              <a:t>psixologik</a:t>
            </a:r>
            <a:r>
              <a:rPr lang="en-US" sz="2000" dirty="0"/>
              <a:t> </a:t>
            </a:r>
            <a:r>
              <a:rPr lang="en-US" sz="2000" dirty="0" err="1"/>
              <a:t>xavfsizlikka</a:t>
            </a:r>
            <a:r>
              <a:rPr lang="en-US" sz="2000" dirty="0"/>
              <a:t> </a:t>
            </a:r>
            <a:r>
              <a:rPr lang="en-US" sz="2000" dirty="0" err="1"/>
              <a:t>bo‘lgan</a:t>
            </a:r>
            <a:r>
              <a:rPr lang="en-US" sz="2000" dirty="0"/>
              <a:t> </a:t>
            </a:r>
            <a:r>
              <a:rPr lang="en-US" sz="2000" dirty="0" err="1"/>
              <a:t>ehtiyojini</a:t>
            </a:r>
            <a:r>
              <a:rPr lang="en-US" sz="2000" dirty="0"/>
              <a:t> </a:t>
            </a:r>
            <a:r>
              <a:rPr lang="en-US" sz="2000" dirty="0" err="1"/>
              <a:t>bilvosita</a:t>
            </a:r>
            <a:r>
              <a:rPr lang="en-US" sz="2000" dirty="0"/>
              <a:t> </a:t>
            </a:r>
            <a:r>
              <a:rPr lang="en-US" sz="2000" dirty="0" err="1"/>
              <a:t>o‘rganishga</a:t>
            </a:r>
            <a:r>
              <a:rPr lang="en-US" sz="2000" dirty="0"/>
              <a:t> </a:t>
            </a:r>
            <a:r>
              <a:rPr lang="en-US" sz="2000" dirty="0" err="1"/>
              <a:t>yo‘naltirilgan</a:t>
            </a:r>
            <a:r>
              <a:rPr lang="en-US" sz="2000" dirty="0"/>
              <a:t> </a:t>
            </a:r>
            <a:r>
              <a:rPr lang="en-US" sz="2000" dirty="0" err="1"/>
              <a:t>grafik</a:t>
            </a:r>
            <a:r>
              <a:rPr lang="en-US" sz="2000" dirty="0"/>
              <a:t> </a:t>
            </a:r>
            <a:r>
              <a:rPr lang="en-US" sz="2000" dirty="0" err="1"/>
              <a:t>proyektiv</a:t>
            </a:r>
            <a:r>
              <a:rPr lang="en-US" sz="2000" dirty="0"/>
              <a:t> </a:t>
            </a:r>
            <a:r>
              <a:rPr lang="en-US" sz="2000" dirty="0" err="1"/>
              <a:t>metodikalardan</a:t>
            </a:r>
            <a:r>
              <a:rPr lang="en-US" sz="2000" dirty="0"/>
              <a:t> </a:t>
            </a:r>
            <a:r>
              <a:rPr lang="en-US" sz="2000" dirty="0" err="1"/>
              <a:t>biridir</a:t>
            </a:r>
            <a:r>
              <a:rPr lang="en-US" sz="2000" dirty="0"/>
              <a:t>. </a:t>
            </a:r>
            <a:r>
              <a:rPr lang="en-US" sz="2000" dirty="0" err="1"/>
              <a:t>Metodika</a:t>
            </a:r>
            <a:r>
              <a:rPr lang="en-US" sz="2000" dirty="0"/>
              <a:t> </a:t>
            </a:r>
            <a:r>
              <a:rPr lang="en-US" sz="2000" dirty="0" err="1"/>
              <a:t>bolaning</a:t>
            </a:r>
            <a:r>
              <a:rPr lang="en-US" sz="2000" dirty="0"/>
              <a:t> </a:t>
            </a:r>
            <a:r>
              <a:rPr lang="en-US" sz="2000" dirty="0" err="1"/>
              <a:t>o‘z</a:t>
            </a:r>
            <a:r>
              <a:rPr lang="en-US" sz="2000" dirty="0"/>
              <a:t> </a:t>
            </a:r>
            <a:r>
              <a:rPr lang="en-US" sz="2000" dirty="0" err="1"/>
              <a:t>kechinmalari</a:t>
            </a:r>
            <a:r>
              <a:rPr lang="en-US" sz="2000" dirty="0"/>
              <a:t> </a:t>
            </a:r>
            <a:r>
              <a:rPr lang="en-US" sz="2000" dirty="0" err="1"/>
              <a:t>va</a:t>
            </a:r>
            <a:r>
              <a:rPr lang="en-US" sz="2000" dirty="0"/>
              <a:t> </a:t>
            </a:r>
            <a:r>
              <a:rPr lang="en-US" sz="2000" dirty="0" err="1"/>
              <a:t>munosabatlarini</a:t>
            </a:r>
            <a:r>
              <a:rPr lang="en-US" sz="2000" dirty="0"/>
              <a:t> </a:t>
            </a:r>
            <a:r>
              <a:rPr lang="en-US" sz="2000" dirty="0" err="1"/>
              <a:t>to‘g‘ridan-to‘g‘ri</a:t>
            </a:r>
            <a:r>
              <a:rPr lang="en-US" sz="2000" dirty="0"/>
              <a:t> </a:t>
            </a:r>
            <a:r>
              <a:rPr lang="en-US" sz="2000" dirty="0" err="1"/>
              <a:t>savol-javob</a:t>
            </a:r>
            <a:r>
              <a:rPr lang="en-US" sz="2000" dirty="0"/>
              <a:t> </a:t>
            </a:r>
            <a:r>
              <a:rPr lang="en-US" sz="2000" dirty="0" err="1"/>
              <a:t>orqali</a:t>
            </a:r>
            <a:r>
              <a:rPr lang="en-US" sz="2000" dirty="0"/>
              <a:t> </a:t>
            </a:r>
            <a:r>
              <a:rPr lang="en-US" sz="2000" dirty="0" err="1"/>
              <a:t>emas</a:t>
            </a:r>
            <a:r>
              <a:rPr lang="en-US" sz="2000" dirty="0"/>
              <a:t>, </a:t>
            </a:r>
            <a:r>
              <a:rPr lang="en-US" sz="2000" dirty="0" err="1"/>
              <a:t>balki</a:t>
            </a:r>
            <a:r>
              <a:rPr lang="en-US" sz="2000" dirty="0"/>
              <a:t> </a:t>
            </a:r>
            <a:r>
              <a:rPr lang="en-US" sz="2000" b="1" dirty="0" err="1"/>
              <a:t>ramziy</a:t>
            </a:r>
            <a:r>
              <a:rPr lang="en-US" sz="2000" b="1" dirty="0"/>
              <a:t> </a:t>
            </a:r>
            <a:r>
              <a:rPr lang="en-US" sz="2000" b="1" dirty="0" err="1"/>
              <a:t>obraz</a:t>
            </a:r>
            <a:r>
              <a:rPr lang="en-US" sz="2000" b="1" dirty="0"/>
              <a:t> — </a:t>
            </a:r>
            <a:r>
              <a:rPr lang="en-US" sz="2000" b="1" dirty="0" err="1"/>
              <a:t>kaktusni</a:t>
            </a:r>
            <a:r>
              <a:rPr lang="en-US" sz="2000" b="1" dirty="0"/>
              <a:t> </a:t>
            </a:r>
            <a:r>
              <a:rPr lang="en-US" sz="2000" b="1" dirty="0" err="1"/>
              <a:t>tasvirlash</a:t>
            </a:r>
            <a:r>
              <a:rPr lang="en-US" sz="2000" dirty="0"/>
              <a:t> </a:t>
            </a:r>
            <a:r>
              <a:rPr lang="en-US" sz="2000" dirty="0" err="1"/>
              <a:t>orqali</a:t>
            </a:r>
            <a:r>
              <a:rPr lang="en-US" sz="2000" dirty="0"/>
              <a:t> </a:t>
            </a:r>
            <a:r>
              <a:rPr lang="en-US" sz="2000" dirty="0" err="1"/>
              <a:t>ifodalashiga</a:t>
            </a:r>
            <a:r>
              <a:rPr lang="en-US" sz="2000" dirty="0"/>
              <a:t> </a:t>
            </a:r>
            <a:r>
              <a:rPr lang="en-US" sz="2000" dirty="0" err="1"/>
              <a:t>asoslanadi</a:t>
            </a:r>
            <a:r>
              <a:rPr lang="en-US" sz="2000" dirty="0"/>
              <a:t>.</a:t>
            </a:r>
          </a:p>
          <a:p>
            <a:pPr algn="just"/>
            <a:r>
              <a:rPr lang="en-US" sz="2000" dirty="0" err="1"/>
              <a:t>Proyektiv</a:t>
            </a:r>
            <a:r>
              <a:rPr lang="en-US" sz="2000" dirty="0"/>
              <a:t> </a:t>
            </a:r>
            <a:r>
              <a:rPr lang="en-US" sz="2000" dirty="0" err="1"/>
              <a:t>yondashuvning</a:t>
            </a:r>
            <a:r>
              <a:rPr lang="en-US" sz="2000" dirty="0"/>
              <a:t> </a:t>
            </a:r>
            <a:r>
              <a:rPr lang="en-US" sz="2000" dirty="0" err="1"/>
              <a:t>nazariy</a:t>
            </a:r>
            <a:r>
              <a:rPr lang="en-US" sz="2000" dirty="0"/>
              <a:t> </a:t>
            </a:r>
            <a:r>
              <a:rPr lang="en-US" sz="2000" dirty="0" err="1"/>
              <a:t>asosida</a:t>
            </a:r>
            <a:r>
              <a:rPr lang="en-US" sz="2000" dirty="0"/>
              <a:t> </a:t>
            </a:r>
            <a:r>
              <a:rPr lang="en-US" sz="2000" dirty="0" err="1"/>
              <a:t>shunday</a:t>
            </a:r>
            <a:r>
              <a:rPr lang="en-US" sz="2000" dirty="0"/>
              <a:t> </a:t>
            </a:r>
            <a:r>
              <a:rPr lang="en-US" sz="2000" dirty="0" err="1"/>
              <a:t>faraz</a:t>
            </a:r>
            <a:r>
              <a:rPr lang="en-US" sz="2000" dirty="0"/>
              <a:t> </a:t>
            </a:r>
            <a:r>
              <a:rPr lang="en-US" sz="2000" dirty="0" err="1"/>
              <a:t>mavjudki</a:t>
            </a:r>
            <a:r>
              <a:rPr lang="en-US" sz="2000" dirty="0"/>
              <a:t>, bola </a:t>
            </a:r>
            <a:r>
              <a:rPr lang="en-US" sz="2000" dirty="0" err="1"/>
              <a:t>noaniq</a:t>
            </a:r>
            <a:r>
              <a:rPr lang="en-US" sz="2000" dirty="0"/>
              <a:t> </a:t>
            </a:r>
            <a:r>
              <a:rPr lang="en-US" sz="2000" dirty="0" err="1"/>
              <a:t>yoki</a:t>
            </a:r>
            <a:r>
              <a:rPr lang="en-US" sz="2000" dirty="0"/>
              <a:t> </a:t>
            </a:r>
            <a:r>
              <a:rPr lang="en-US" sz="2000" dirty="0" err="1"/>
              <a:t>erkin</a:t>
            </a:r>
            <a:r>
              <a:rPr lang="en-US" sz="2000" dirty="0"/>
              <a:t> </a:t>
            </a:r>
            <a:r>
              <a:rPr lang="en-US" sz="2000" dirty="0" err="1"/>
              <a:t>topshiriqni</a:t>
            </a:r>
            <a:r>
              <a:rPr lang="en-US" sz="2000" dirty="0"/>
              <a:t> </a:t>
            </a:r>
            <a:r>
              <a:rPr lang="en-US" sz="2000" dirty="0" err="1"/>
              <a:t>bajarish</a:t>
            </a:r>
            <a:r>
              <a:rPr lang="en-US" sz="2000" dirty="0"/>
              <a:t> </a:t>
            </a:r>
            <a:r>
              <a:rPr lang="en-US" sz="2000" dirty="0" err="1"/>
              <a:t>jarayonida</a:t>
            </a:r>
            <a:r>
              <a:rPr lang="en-US" sz="2000" dirty="0"/>
              <a:t> </a:t>
            </a:r>
            <a:r>
              <a:rPr lang="en-US" sz="2000" dirty="0" err="1"/>
              <a:t>o‘zining</a:t>
            </a:r>
            <a:r>
              <a:rPr lang="en-US" sz="2000" dirty="0"/>
              <a:t> </a:t>
            </a:r>
            <a:r>
              <a:rPr lang="en-US" sz="2000" dirty="0" err="1"/>
              <a:t>ayrim</a:t>
            </a:r>
            <a:r>
              <a:rPr lang="en-US" sz="2000" dirty="0"/>
              <a:t> </a:t>
            </a:r>
            <a:r>
              <a:rPr lang="en-US" sz="2000" dirty="0" err="1"/>
              <a:t>emotsional</a:t>
            </a:r>
            <a:r>
              <a:rPr lang="en-US" sz="2000" dirty="0"/>
              <a:t> </a:t>
            </a:r>
            <a:r>
              <a:rPr lang="en-US" sz="2000" dirty="0" err="1"/>
              <a:t>kechinmalari</a:t>
            </a:r>
            <a:r>
              <a:rPr lang="en-US" sz="2000" dirty="0"/>
              <a:t>, </a:t>
            </a:r>
            <a:r>
              <a:rPr lang="en-US" sz="2000" dirty="0" err="1"/>
              <a:t>ehtiyojlari</a:t>
            </a:r>
            <a:r>
              <a:rPr lang="en-US" sz="2000" dirty="0"/>
              <a:t>, </a:t>
            </a:r>
            <a:r>
              <a:rPr lang="en-US" sz="2000" dirty="0" err="1"/>
              <a:t>munosabatlari</a:t>
            </a:r>
            <a:r>
              <a:rPr lang="en-US" sz="2000" dirty="0"/>
              <a:t> </a:t>
            </a:r>
            <a:r>
              <a:rPr lang="en-US" sz="2000" dirty="0" err="1"/>
              <a:t>va</a:t>
            </a:r>
            <a:r>
              <a:rPr lang="en-US" sz="2000" dirty="0"/>
              <a:t> </a:t>
            </a:r>
            <a:r>
              <a:rPr lang="en-US" sz="2000" dirty="0" err="1"/>
              <a:t>ichki</a:t>
            </a:r>
            <a:r>
              <a:rPr lang="en-US" sz="2000" dirty="0"/>
              <a:t> </a:t>
            </a:r>
            <a:r>
              <a:rPr lang="en-US" sz="2000" dirty="0" err="1"/>
              <a:t>konfliktlarini</a:t>
            </a:r>
            <a:r>
              <a:rPr lang="en-US" sz="2000" dirty="0"/>
              <a:t> </a:t>
            </a:r>
            <a:r>
              <a:rPr lang="en-US" sz="2000" dirty="0" err="1"/>
              <a:t>grafik</a:t>
            </a:r>
            <a:r>
              <a:rPr lang="en-US" sz="2000" dirty="0"/>
              <a:t> </a:t>
            </a:r>
            <a:r>
              <a:rPr lang="en-US" sz="2000" dirty="0" err="1"/>
              <a:t>obrazlarga</a:t>
            </a:r>
            <a:r>
              <a:rPr lang="en-US" sz="2000" dirty="0"/>
              <a:t> </a:t>
            </a:r>
            <a:r>
              <a:rPr lang="en-US" sz="2000" dirty="0" err="1"/>
              <a:t>ma’lum</a:t>
            </a:r>
            <a:r>
              <a:rPr lang="en-US" sz="2000" dirty="0"/>
              <a:t> </a:t>
            </a:r>
            <a:r>
              <a:rPr lang="en-US" sz="2000" dirty="0" err="1"/>
              <a:t>darajada</a:t>
            </a:r>
            <a:r>
              <a:rPr lang="en-US" sz="2000" dirty="0"/>
              <a:t> </a:t>
            </a:r>
            <a:r>
              <a:rPr lang="en-US" sz="2000" dirty="0" err="1"/>
              <a:t>proyeksiya</a:t>
            </a:r>
            <a:r>
              <a:rPr lang="en-US" sz="2000" dirty="0"/>
              <a:t> </a:t>
            </a:r>
            <a:r>
              <a:rPr lang="en-US" sz="2000" dirty="0" err="1"/>
              <a:t>qilishi</a:t>
            </a:r>
            <a:r>
              <a:rPr lang="en-US" sz="2000" dirty="0"/>
              <a:t> </a:t>
            </a:r>
            <a:r>
              <a:rPr lang="en-US" sz="2000" dirty="0" err="1"/>
              <a:t>mumkin</a:t>
            </a:r>
            <a:r>
              <a:rPr lang="en-US" sz="2000" dirty="0"/>
              <a:t>. Shu </a:t>
            </a:r>
            <a:r>
              <a:rPr lang="en-US" sz="2000" dirty="0" err="1"/>
              <a:t>sababli</a:t>
            </a:r>
            <a:r>
              <a:rPr lang="en-US" sz="2000" dirty="0"/>
              <a:t> </a:t>
            </a:r>
            <a:r>
              <a:rPr lang="en-US" sz="2000" dirty="0" err="1"/>
              <a:t>metodika</a:t>
            </a:r>
            <a:r>
              <a:rPr lang="en-US" sz="2000" dirty="0"/>
              <a:t> </a:t>
            </a:r>
            <a:r>
              <a:rPr lang="en-US" sz="2000" dirty="0" err="1"/>
              <a:t>ayniqsa</a:t>
            </a:r>
            <a:r>
              <a:rPr lang="en-US" sz="2000" dirty="0"/>
              <a:t> </a:t>
            </a:r>
            <a:r>
              <a:rPr lang="en-US" sz="2000" dirty="0" err="1"/>
              <a:t>bolaning</a:t>
            </a:r>
            <a:r>
              <a:rPr lang="en-US" sz="2000" dirty="0"/>
              <a:t> </a:t>
            </a:r>
            <a:r>
              <a:rPr lang="en-US" sz="2000" dirty="0" err="1"/>
              <a:t>og‘zaki</a:t>
            </a:r>
            <a:r>
              <a:rPr lang="en-US" sz="2000" dirty="0"/>
              <a:t> </a:t>
            </a:r>
            <a:r>
              <a:rPr lang="en-US" sz="2000" dirty="0" err="1"/>
              <a:t>ravishda</a:t>
            </a:r>
            <a:r>
              <a:rPr lang="en-US" sz="2000" dirty="0"/>
              <a:t> </a:t>
            </a:r>
            <a:r>
              <a:rPr lang="en-US" sz="2000" dirty="0" err="1"/>
              <a:t>ifodalashga</a:t>
            </a:r>
            <a:r>
              <a:rPr lang="en-US" sz="2000" dirty="0"/>
              <a:t> </a:t>
            </a:r>
            <a:r>
              <a:rPr lang="en-US" sz="2000" dirty="0" err="1"/>
              <a:t>qiynalayotgan</a:t>
            </a:r>
            <a:r>
              <a:rPr lang="en-US" sz="2000" dirty="0"/>
              <a:t> </a:t>
            </a:r>
            <a:r>
              <a:rPr lang="en-US" sz="2000" dirty="0" err="1"/>
              <a:t>kechinmalarini</a:t>
            </a:r>
            <a:r>
              <a:rPr lang="en-US" sz="2000" dirty="0"/>
              <a:t> </a:t>
            </a:r>
            <a:r>
              <a:rPr lang="en-US" sz="2000" dirty="0" err="1"/>
              <a:t>o‘rganishda</a:t>
            </a:r>
            <a:r>
              <a:rPr lang="en-US" sz="2000" dirty="0"/>
              <a:t> </a:t>
            </a:r>
            <a:r>
              <a:rPr lang="en-US" sz="2000" dirty="0" err="1"/>
              <a:t>yordamchi</a:t>
            </a:r>
            <a:r>
              <a:rPr lang="en-US" sz="2000" dirty="0"/>
              <a:t> </a:t>
            </a:r>
            <a:r>
              <a:rPr lang="en-US" sz="2000" dirty="0" err="1"/>
              <a:t>vosita</a:t>
            </a:r>
            <a:r>
              <a:rPr lang="en-US" sz="2000" dirty="0"/>
              <a:t> </a:t>
            </a:r>
            <a:r>
              <a:rPr lang="en-US" sz="2000" dirty="0" err="1"/>
              <a:t>sifatida</a:t>
            </a:r>
            <a:r>
              <a:rPr lang="en-US" sz="2000" dirty="0"/>
              <a:t> </a:t>
            </a:r>
            <a:r>
              <a:rPr lang="en-US" sz="2000" dirty="0" err="1"/>
              <a:t>qo‘llanadi</a:t>
            </a:r>
            <a:r>
              <a:rPr lang="en-US" sz="2000" dirty="0"/>
              <a:t>.</a:t>
            </a:r>
          </a:p>
        </p:txBody>
      </p:sp>
    </p:spTree>
    <p:extLst>
      <p:ext uri="{BB962C8B-B14F-4D97-AF65-F5344CB8AC3E}">
        <p14:creationId xmlns:p14="http://schemas.microsoft.com/office/powerpoint/2010/main" val="1305640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749143" cy="6858000"/>
          </a:xfrm>
          <a:prstGeom prst="rect">
            <a:avLst/>
          </a:prstGeom>
        </p:spPr>
      </p:pic>
      <p:sp>
        <p:nvSpPr>
          <p:cNvPr id="3" name="Прямоугольник 2"/>
          <p:cNvSpPr/>
          <p:nvPr/>
        </p:nvSpPr>
        <p:spPr>
          <a:xfrm>
            <a:off x="6836229" y="-27908"/>
            <a:ext cx="5286101" cy="6863417"/>
          </a:xfrm>
          <a:prstGeom prst="rect">
            <a:avLst/>
          </a:prstGeom>
        </p:spPr>
        <p:txBody>
          <a:bodyPr wrap="square">
            <a:spAutoFit/>
          </a:bodyPr>
          <a:lstStyle/>
          <a:p>
            <a:r>
              <a:rPr lang="en-US" sz="3200" b="1" dirty="0" err="1"/>
              <a:t>Metodikaning</a:t>
            </a:r>
            <a:r>
              <a:rPr lang="en-US" sz="3200" b="1" dirty="0"/>
              <a:t> </a:t>
            </a:r>
            <a:r>
              <a:rPr lang="en-US" sz="3200" b="1" dirty="0" err="1"/>
              <a:t>asosiy</a:t>
            </a:r>
            <a:r>
              <a:rPr lang="en-US" sz="3200" b="1" dirty="0"/>
              <a:t> </a:t>
            </a:r>
            <a:r>
              <a:rPr lang="en-US" sz="3200" b="1" dirty="0" err="1"/>
              <a:t>maqsadi</a:t>
            </a:r>
            <a:endParaRPr lang="en-US" sz="3200" b="1" dirty="0"/>
          </a:p>
          <a:p>
            <a:r>
              <a:rPr lang="en-US" sz="2400" dirty="0"/>
              <a:t>“</a:t>
            </a:r>
            <a:r>
              <a:rPr lang="en-US" sz="2400" dirty="0" err="1"/>
              <a:t>Kaktus</a:t>
            </a:r>
            <a:r>
              <a:rPr lang="en-US" sz="2400" dirty="0"/>
              <a:t>” </a:t>
            </a:r>
            <a:r>
              <a:rPr lang="en-US" sz="2400" dirty="0" err="1"/>
              <a:t>metodikasining</a:t>
            </a:r>
            <a:r>
              <a:rPr lang="en-US" sz="2400" dirty="0"/>
              <a:t> </a:t>
            </a:r>
            <a:r>
              <a:rPr lang="en-US" sz="2400" dirty="0" err="1"/>
              <a:t>asosiy</a:t>
            </a:r>
            <a:r>
              <a:rPr lang="en-US" sz="2400" dirty="0"/>
              <a:t> </a:t>
            </a:r>
            <a:r>
              <a:rPr lang="en-US" sz="2400" dirty="0" err="1"/>
              <a:t>maqsadi</a:t>
            </a:r>
            <a:r>
              <a:rPr lang="en-US" sz="2400" dirty="0"/>
              <a:t> </a:t>
            </a:r>
            <a:r>
              <a:rPr lang="en-US" sz="2400" dirty="0" err="1"/>
              <a:t>bolaning</a:t>
            </a:r>
            <a:r>
              <a:rPr lang="en-US" sz="2400" dirty="0"/>
              <a:t> </a:t>
            </a:r>
            <a:r>
              <a:rPr lang="en-US" sz="2400" b="1" dirty="0" err="1"/>
              <a:t>emotsional-shaxsiy</a:t>
            </a:r>
            <a:r>
              <a:rPr lang="en-US" sz="2400" b="1" dirty="0"/>
              <a:t> </a:t>
            </a:r>
            <a:r>
              <a:rPr lang="en-US" sz="2400" b="1" dirty="0" err="1"/>
              <a:t>sohasini</a:t>
            </a:r>
            <a:r>
              <a:rPr lang="en-US" sz="2400" dirty="0"/>
              <a:t> </a:t>
            </a:r>
            <a:r>
              <a:rPr lang="en-US" sz="2400" dirty="0" err="1"/>
              <a:t>o‘rganishdan</a:t>
            </a:r>
            <a:r>
              <a:rPr lang="en-US" sz="2400" dirty="0"/>
              <a:t> </a:t>
            </a:r>
            <a:r>
              <a:rPr lang="en-US" sz="2400" dirty="0" err="1"/>
              <a:t>iborat</a:t>
            </a:r>
            <a:r>
              <a:rPr lang="en-US" sz="2400" dirty="0"/>
              <a:t>. </a:t>
            </a:r>
            <a:r>
              <a:rPr lang="en-US" sz="2400" dirty="0" err="1"/>
              <a:t>Xususan</a:t>
            </a:r>
            <a:r>
              <a:rPr lang="en-US" sz="2400" dirty="0"/>
              <a:t>, </a:t>
            </a:r>
            <a:r>
              <a:rPr lang="en-US" sz="2400" dirty="0" err="1"/>
              <a:t>quyidagi</a:t>
            </a:r>
            <a:r>
              <a:rPr lang="en-US" sz="2400" dirty="0"/>
              <a:t> </a:t>
            </a:r>
            <a:r>
              <a:rPr lang="en-US" sz="2400" dirty="0" err="1"/>
              <a:t>psixologik</a:t>
            </a:r>
            <a:r>
              <a:rPr lang="en-US" sz="2400" dirty="0"/>
              <a:t> </a:t>
            </a:r>
            <a:r>
              <a:rPr lang="en-US" sz="2400" dirty="0" err="1"/>
              <a:t>ko‘rsatkichlar</a:t>
            </a:r>
            <a:r>
              <a:rPr lang="en-US" sz="2400" dirty="0"/>
              <a:t> </a:t>
            </a:r>
            <a:r>
              <a:rPr lang="en-US" sz="2400" dirty="0" err="1"/>
              <a:t>haqida</a:t>
            </a:r>
            <a:r>
              <a:rPr lang="en-US" sz="2400" dirty="0"/>
              <a:t> </a:t>
            </a:r>
            <a:r>
              <a:rPr lang="en-US" sz="2400" dirty="0" err="1"/>
              <a:t>dastlabki</a:t>
            </a:r>
            <a:r>
              <a:rPr lang="en-US" sz="2400" dirty="0"/>
              <a:t> </a:t>
            </a:r>
            <a:r>
              <a:rPr lang="en-US" sz="2400" dirty="0" err="1"/>
              <a:t>ma’lumot</a:t>
            </a:r>
            <a:r>
              <a:rPr lang="en-US" sz="2400" dirty="0"/>
              <a:t> </a:t>
            </a:r>
            <a:r>
              <a:rPr lang="en-US" sz="2400" dirty="0" err="1"/>
              <a:t>olish</a:t>
            </a:r>
            <a:r>
              <a:rPr lang="en-US" sz="2400" dirty="0"/>
              <a:t> </a:t>
            </a:r>
            <a:r>
              <a:rPr lang="en-US" sz="2400" dirty="0" err="1"/>
              <a:t>mumkin</a:t>
            </a:r>
            <a:r>
              <a:rPr lang="en-US" sz="2400" dirty="0"/>
              <a:t>:</a:t>
            </a:r>
          </a:p>
          <a:p>
            <a:pPr>
              <a:buFont typeface="Arial" panose="020B0604020202020204" pitchFamily="34" charset="0"/>
              <a:buChar char="•"/>
            </a:pPr>
            <a:r>
              <a:rPr lang="en-US" sz="2400" dirty="0" err="1"/>
              <a:t>agressivlik</a:t>
            </a:r>
            <a:r>
              <a:rPr lang="en-US" sz="2400" dirty="0"/>
              <a:t> </a:t>
            </a:r>
            <a:r>
              <a:rPr lang="en-US" sz="2400" dirty="0" err="1"/>
              <a:t>va</a:t>
            </a:r>
            <a:r>
              <a:rPr lang="en-US" sz="2400" dirty="0"/>
              <a:t> </a:t>
            </a:r>
            <a:r>
              <a:rPr lang="en-US" sz="2400" dirty="0" err="1"/>
              <a:t>tajovuzkor</a:t>
            </a:r>
            <a:r>
              <a:rPr lang="en-US" sz="2400" dirty="0"/>
              <a:t> </a:t>
            </a:r>
            <a:r>
              <a:rPr lang="en-US" sz="2400" dirty="0" err="1"/>
              <a:t>reaksiyalarning</a:t>
            </a:r>
            <a:r>
              <a:rPr lang="en-US" sz="2400" dirty="0"/>
              <a:t> </a:t>
            </a:r>
            <a:r>
              <a:rPr lang="en-US" sz="2400" dirty="0" err="1"/>
              <a:t>ifodalanishi</a:t>
            </a:r>
            <a:r>
              <a:rPr lang="en-US" sz="2400" dirty="0"/>
              <a:t>; </a:t>
            </a:r>
          </a:p>
          <a:p>
            <a:pPr>
              <a:buFont typeface="Arial" panose="020B0604020202020204" pitchFamily="34" charset="0"/>
              <a:buChar char="•"/>
            </a:pPr>
            <a:r>
              <a:rPr lang="en-US" sz="2400" dirty="0" err="1"/>
              <a:t>himoyalanishga</a:t>
            </a:r>
            <a:r>
              <a:rPr lang="en-US" sz="2400" dirty="0"/>
              <a:t> </a:t>
            </a:r>
            <a:r>
              <a:rPr lang="en-US" sz="2400" dirty="0" err="1"/>
              <a:t>ehtiyoj</a:t>
            </a:r>
            <a:r>
              <a:rPr lang="en-US" sz="2400" dirty="0"/>
              <a:t>; </a:t>
            </a:r>
          </a:p>
          <a:p>
            <a:pPr>
              <a:buFont typeface="Arial" panose="020B0604020202020204" pitchFamily="34" charset="0"/>
              <a:buChar char="•"/>
            </a:pPr>
            <a:r>
              <a:rPr lang="en-US" sz="2400" dirty="0" err="1"/>
              <a:t>xavotir</a:t>
            </a:r>
            <a:r>
              <a:rPr lang="en-US" sz="2400" dirty="0"/>
              <a:t> </a:t>
            </a:r>
            <a:r>
              <a:rPr lang="en-US" sz="2400" dirty="0" err="1"/>
              <a:t>va</a:t>
            </a:r>
            <a:r>
              <a:rPr lang="en-US" sz="2400" dirty="0"/>
              <a:t> </a:t>
            </a:r>
            <a:r>
              <a:rPr lang="en-US" sz="2400" dirty="0" err="1"/>
              <a:t>ichki</a:t>
            </a:r>
            <a:r>
              <a:rPr lang="en-US" sz="2400" dirty="0"/>
              <a:t> </a:t>
            </a:r>
            <a:r>
              <a:rPr lang="en-US" sz="2400" dirty="0" err="1"/>
              <a:t>emotsional</a:t>
            </a:r>
            <a:r>
              <a:rPr lang="en-US" sz="2400" dirty="0"/>
              <a:t> </a:t>
            </a:r>
            <a:r>
              <a:rPr lang="en-US" sz="2400" dirty="0" err="1"/>
              <a:t>zo‘riqish</a:t>
            </a:r>
            <a:r>
              <a:rPr lang="en-US" sz="2400" dirty="0"/>
              <a:t>; </a:t>
            </a:r>
          </a:p>
          <a:p>
            <a:pPr>
              <a:buFont typeface="Arial" panose="020B0604020202020204" pitchFamily="34" charset="0"/>
              <a:buChar char="•"/>
            </a:pPr>
            <a:r>
              <a:rPr lang="en-US" sz="2400" dirty="0" err="1"/>
              <a:t>ijtimoiy</a:t>
            </a:r>
            <a:r>
              <a:rPr lang="en-US" sz="2400" dirty="0"/>
              <a:t> </a:t>
            </a:r>
            <a:r>
              <a:rPr lang="en-US" sz="2400" dirty="0" err="1"/>
              <a:t>aloqalarga</a:t>
            </a:r>
            <a:r>
              <a:rPr lang="en-US" sz="2400" dirty="0"/>
              <a:t> </a:t>
            </a:r>
            <a:r>
              <a:rPr lang="en-US" sz="2400" dirty="0" err="1"/>
              <a:t>munosabat</a:t>
            </a:r>
            <a:r>
              <a:rPr lang="en-US" sz="2400" dirty="0"/>
              <a:t>; </a:t>
            </a:r>
          </a:p>
          <a:p>
            <a:pPr>
              <a:buFont typeface="Arial" panose="020B0604020202020204" pitchFamily="34" charset="0"/>
              <a:buChar char="•"/>
            </a:pPr>
            <a:r>
              <a:rPr lang="en-US" sz="2400" dirty="0" err="1"/>
              <a:t>yolg‘izlik</a:t>
            </a:r>
            <a:r>
              <a:rPr lang="en-US" sz="2400" dirty="0"/>
              <a:t> </a:t>
            </a:r>
            <a:r>
              <a:rPr lang="en-US" sz="2400" dirty="0" err="1"/>
              <a:t>yoki</a:t>
            </a:r>
            <a:r>
              <a:rPr lang="en-US" sz="2400" dirty="0"/>
              <a:t> </a:t>
            </a:r>
            <a:r>
              <a:rPr lang="en-US" sz="2400" dirty="0" err="1"/>
              <a:t>ijtimoiy</a:t>
            </a:r>
            <a:r>
              <a:rPr lang="en-US" sz="2400" dirty="0"/>
              <a:t> </a:t>
            </a:r>
            <a:r>
              <a:rPr lang="en-US" sz="2400" dirty="0" err="1"/>
              <a:t>ajralish</a:t>
            </a:r>
            <a:r>
              <a:rPr lang="en-US" sz="2400" dirty="0"/>
              <a:t> </a:t>
            </a:r>
            <a:r>
              <a:rPr lang="en-US" sz="2400" dirty="0" err="1"/>
              <a:t>kechinmalari</a:t>
            </a:r>
            <a:r>
              <a:rPr lang="en-US" sz="2400" dirty="0"/>
              <a:t>; </a:t>
            </a:r>
          </a:p>
          <a:p>
            <a:pPr>
              <a:buFont typeface="Arial" panose="020B0604020202020204" pitchFamily="34" charset="0"/>
              <a:buChar char="•"/>
            </a:pPr>
            <a:r>
              <a:rPr lang="en-US" sz="2400" dirty="0" err="1"/>
              <a:t>o‘zini</a:t>
            </a:r>
            <a:r>
              <a:rPr lang="en-US" sz="2400" dirty="0"/>
              <a:t> </a:t>
            </a:r>
            <a:r>
              <a:rPr lang="en-US" sz="2400" dirty="0" err="1"/>
              <a:t>namoyon</a:t>
            </a:r>
            <a:r>
              <a:rPr lang="en-US" sz="2400" dirty="0"/>
              <a:t> </a:t>
            </a:r>
            <a:r>
              <a:rPr lang="en-US" sz="2400" dirty="0" err="1"/>
              <a:t>qilish</a:t>
            </a:r>
            <a:r>
              <a:rPr lang="en-US" sz="2400" dirty="0"/>
              <a:t> </a:t>
            </a:r>
            <a:r>
              <a:rPr lang="en-US" sz="2400" dirty="0" err="1"/>
              <a:t>va</a:t>
            </a:r>
            <a:r>
              <a:rPr lang="en-US" sz="2400" dirty="0"/>
              <a:t> </a:t>
            </a:r>
            <a:r>
              <a:rPr lang="en-US" sz="2400" dirty="0" err="1"/>
              <a:t>shaxsiy</a:t>
            </a:r>
            <a:r>
              <a:rPr lang="en-US" sz="2400" dirty="0"/>
              <a:t> </a:t>
            </a:r>
            <a:r>
              <a:rPr lang="en-US" sz="2400" dirty="0" err="1"/>
              <a:t>chegaralarni</a:t>
            </a:r>
            <a:r>
              <a:rPr lang="en-US" sz="2400" dirty="0"/>
              <a:t> </a:t>
            </a:r>
            <a:r>
              <a:rPr lang="en-US" sz="2400" dirty="0" err="1"/>
              <a:t>saqlash</a:t>
            </a:r>
            <a:r>
              <a:rPr lang="en-US" sz="2400" dirty="0"/>
              <a:t> </a:t>
            </a:r>
            <a:r>
              <a:rPr lang="en-US" sz="2400" dirty="0" err="1"/>
              <a:t>tendensiyasi</a:t>
            </a:r>
            <a:r>
              <a:rPr lang="en-US" sz="2400" dirty="0"/>
              <a:t>; </a:t>
            </a:r>
          </a:p>
          <a:p>
            <a:pPr>
              <a:buFont typeface="Arial" panose="020B0604020202020204" pitchFamily="34" charset="0"/>
              <a:buChar char="•"/>
            </a:pPr>
            <a:r>
              <a:rPr lang="en-US" sz="2400" dirty="0" err="1"/>
              <a:t>psixologik</a:t>
            </a:r>
            <a:r>
              <a:rPr lang="en-US" sz="2400" dirty="0"/>
              <a:t> </a:t>
            </a:r>
            <a:r>
              <a:rPr lang="en-US" sz="2400" dirty="0" err="1"/>
              <a:t>xavfsizlikka</a:t>
            </a:r>
            <a:r>
              <a:rPr lang="en-US" sz="2400" dirty="0"/>
              <a:t> </a:t>
            </a:r>
            <a:r>
              <a:rPr lang="en-US" sz="2400" dirty="0" err="1"/>
              <a:t>bo‘lgan</a:t>
            </a:r>
            <a:r>
              <a:rPr lang="en-US" sz="2400" dirty="0"/>
              <a:t> </a:t>
            </a:r>
            <a:r>
              <a:rPr lang="en-US" sz="2400" dirty="0" err="1"/>
              <a:t>ehtiyoj</a:t>
            </a:r>
            <a:r>
              <a:rPr lang="en-US" sz="2400" dirty="0"/>
              <a:t>; </a:t>
            </a:r>
          </a:p>
          <a:p>
            <a:pPr>
              <a:buFont typeface="Arial" panose="020B0604020202020204" pitchFamily="34" charset="0"/>
              <a:buChar char="•"/>
            </a:pPr>
            <a:r>
              <a:rPr lang="en-US" sz="2400" dirty="0" err="1"/>
              <a:t>g‘amxo‘rlik</a:t>
            </a:r>
            <a:r>
              <a:rPr lang="en-US" sz="2400" dirty="0"/>
              <a:t> </a:t>
            </a:r>
            <a:r>
              <a:rPr lang="en-US" sz="2400" dirty="0" err="1"/>
              <a:t>va</a:t>
            </a:r>
            <a:r>
              <a:rPr lang="en-US" sz="2400" dirty="0"/>
              <a:t> </a:t>
            </a:r>
            <a:r>
              <a:rPr lang="en-US" sz="2400" dirty="0" err="1"/>
              <a:t>qo‘llab-quvvatlashga</a:t>
            </a:r>
            <a:r>
              <a:rPr lang="en-US" sz="2400" dirty="0"/>
              <a:t> </a:t>
            </a:r>
            <a:r>
              <a:rPr lang="en-US" sz="2400" dirty="0" err="1"/>
              <a:t>ehtiyoj</a:t>
            </a:r>
            <a:r>
              <a:rPr lang="en-US" sz="2400" dirty="0"/>
              <a:t>.</a:t>
            </a:r>
          </a:p>
        </p:txBody>
      </p:sp>
    </p:spTree>
    <p:extLst>
      <p:ext uri="{BB962C8B-B14F-4D97-AF65-F5344CB8AC3E}">
        <p14:creationId xmlns:p14="http://schemas.microsoft.com/office/powerpoint/2010/main" val="20569235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31040" cy="6858000"/>
          </a:xfrm>
          <a:prstGeom prst="rect">
            <a:avLst/>
          </a:prstGeom>
        </p:spPr>
      </p:pic>
    </p:spTree>
    <p:extLst>
      <p:ext uri="{BB962C8B-B14F-4D97-AF65-F5344CB8AC3E}">
        <p14:creationId xmlns:p14="http://schemas.microsoft.com/office/powerpoint/2010/main" val="23693794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018636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81168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952930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61475" y="789880"/>
            <a:ext cx="10868745" cy="542727"/>
          </a:xfrm>
          <a:prstGeom prst="rect">
            <a:avLst/>
          </a:prstGeom>
          <a:noFill/>
          <a:ln/>
        </p:spPr>
        <p:txBody>
          <a:bodyPr wrap="none" lIns="0" tIns="0" rIns="0" bIns="0" rtlCol="0" anchor="t"/>
          <a:lstStyle/>
          <a:p>
            <a:pPr marL="0" indent="0" algn="l">
              <a:lnSpc>
                <a:spcPct val="104000"/>
              </a:lnSpc>
              <a:buNone/>
            </a:pPr>
            <a:r>
              <a:rPr lang="en-US" sz="3400" dirty="0">
                <a:solidFill>
                  <a:srgbClr val="020202"/>
                </a:solidFill>
                <a:latin typeface="PT Serif" pitchFamily="34" charset="0"/>
                <a:ea typeface="PT Serif" pitchFamily="34" charset="-122"/>
                <a:cs typeface="PT Serif" pitchFamily="34" charset="-120"/>
              </a:rPr>
              <a:t>Huquqiy poydevor: Yangi qonunchilik</a:t>
            </a:r>
            <a:endParaRPr lang="en-US" sz="3400" dirty="0"/>
          </a:p>
        </p:txBody>
      </p:sp>
      <p:sp>
        <p:nvSpPr>
          <p:cNvPr id="3" name="Shape 1"/>
          <p:cNvSpPr/>
          <p:nvPr/>
        </p:nvSpPr>
        <p:spPr>
          <a:xfrm>
            <a:off x="661475" y="1766689"/>
            <a:ext cx="1486458" cy="251420"/>
          </a:xfrm>
          <a:prstGeom prst="roundRect">
            <a:avLst>
              <a:gd name="adj" fmla="val 7894"/>
            </a:avLst>
          </a:prstGeom>
          <a:solidFill>
            <a:srgbClr val="FFDECC"/>
          </a:solidFill>
          <a:ln/>
        </p:spPr>
      </p:sp>
      <p:sp>
        <p:nvSpPr>
          <p:cNvPr id="4" name="Text 2"/>
          <p:cNvSpPr/>
          <p:nvPr/>
        </p:nvSpPr>
        <p:spPr>
          <a:xfrm>
            <a:off x="760691" y="1816298"/>
            <a:ext cx="1897610" cy="152202"/>
          </a:xfrm>
          <a:prstGeom prst="rect">
            <a:avLst/>
          </a:prstGeom>
          <a:noFill/>
          <a:ln/>
        </p:spPr>
        <p:txBody>
          <a:bodyPr wrap="none" lIns="0" tIns="0" rIns="0" bIns="0" rtlCol="0" anchor="t"/>
          <a:lstStyle/>
          <a:p>
            <a:pPr marL="0" indent="0" algn="l">
              <a:lnSpc>
                <a:spcPct val="96000"/>
              </a:lnSpc>
              <a:buNone/>
            </a:pPr>
            <a:r>
              <a:rPr lang="en-US" sz="1000" dirty="0">
                <a:solidFill>
                  <a:srgbClr val="383838"/>
                </a:solidFill>
                <a:latin typeface="DM Sans" pitchFamily="34" charset="0"/>
                <a:ea typeface="DM Sans" pitchFamily="34" charset="-122"/>
                <a:cs typeface="DM Sans" pitchFamily="34" charset="-120"/>
              </a:rPr>
              <a:t>2024-YIL 14-NOYABR</a:t>
            </a:r>
            <a:endParaRPr lang="en-US" sz="1000" dirty="0"/>
          </a:p>
        </p:txBody>
      </p:sp>
      <p:sp>
        <p:nvSpPr>
          <p:cNvPr id="5" name="Text 3"/>
          <p:cNvSpPr/>
          <p:nvPr/>
        </p:nvSpPr>
        <p:spPr>
          <a:xfrm>
            <a:off x="661475" y="2084189"/>
            <a:ext cx="5796214" cy="271363"/>
          </a:xfrm>
          <a:prstGeom prst="rect">
            <a:avLst/>
          </a:prstGeom>
          <a:noFill/>
          <a:ln/>
        </p:spPr>
        <p:txBody>
          <a:bodyPr wrap="none" lIns="0" tIns="0" rIns="0" bIns="0" rtlCol="0" anchor="t"/>
          <a:lstStyle/>
          <a:p>
            <a:pPr marL="0" indent="0" algn="l">
              <a:lnSpc>
                <a:spcPct val="104000"/>
              </a:lnSpc>
              <a:buNone/>
            </a:pPr>
            <a:r>
              <a:rPr lang="en-US" sz="1700" dirty="0">
                <a:solidFill>
                  <a:srgbClr val="020202"/>
                </a:solidFill>
                <a:latin typeface="PT Serif" pitchFamily="34" charset="0"/>
                <a:ea typeface="PT Serif" pitchFamily="34" charset="-122"/>
                <a:cs typeface="PT Serif" pitchFamily="34" charset="-120"/>
              </a:rPr>
              <a:t>Tarixiy qonun qabul qilindi</a:t>
            </a:r>
            <a:endParaRPr lang="en-US" sz="1700" dirty="0"/>
          </a:p>
        </p:txBody>
      </p:sp>
      <p:sp>
        <p:nvSpPr>
          <p:cNvPr id="6" name="Text 4"/>
          <p:cNvSpPr/>
          <p:nvPr/>
        </p:nvSpPr>
        <p:spPr>
          <a:xfrm>
            <a:off x="661475" y="2520851"/>
            <a:ext cx="5796214" cy="2265759"/>
          </a:xfrm>
          <a:prstGeom prst="rect">
            <a:avLst/>
          </a:prstGeom>
          <a:noFill/>
          <a:ln/>
        </p:spPr>
        <p:txBody>
          <a:bodyPr wrap="square" lIns="0" tIns="0" rIns="0" bIns="0" rtlCol="0" anchor="t">
            <a:normAutofit/>
          </a:bodyPr>
          <a:lstStyle/>
          <a:p>
            <a:pPr marL="0" indent="0" algn="l">
              <a:lnSpc>
                <a:spcPct val="133000"/>
              </a:lnSpc>
              <a:spcAft>
                <a:spcPts val="1150"/>
              </a:spcAft>
              <a:buNone/>
            </a:pPr>
            <a:r>
              <a:rPr lang="en-US" sz="1300" dirty="0">
                <a:solidFill>
                  <a:srgbClr val="383838"/>
                </a:solidFill>
                <a:latin typeface="DM Sans" pitchFamily="34" charset="0"/>
                <a:ea typeface="DM Sans" pitchFamily="34" charset="-122"/>
                <a:cs typeface="DM Sans" pitchFamily="34" charset="-120"/>
              </a:rPr>
              <a:t>O'zbekiston Respublikasida </a:t>
            </a:r>
            <a:r>
              <a:rPr lang="en-US" sz="1300" b="1" dirty="0">
                <a:solidFill>
                  <a:srgbClr val="383838"/>
                </a:solidFill>
                <a:latin typeface="DM Sans Bold" pitchFamily="34" charset="0"/>
                <a:ea typeface="DM Sans Bold" pitchFamily="34" charset="-122"/>
                <a:cs typeface="DM Sans Bold" pitchFamily="34" charset="-120"/>
              </a:rPr>
              <a:t>Bolalarni zo'ravonlikning barcha shakllaridan himoya qilish to'g'risidagi</a:t>
            </a:r>
            <a:r>
              <a:rPr lang="en-US" sz="1300" dirty="0">
                <a:solidFill>
                  <a:srgbClr val="383838"/>
                </a:solidFill>
                <a:latin typeface="DM Sans" pitchFamily="34" charset="0"/>
                <a:ea typeface="DM Sans" pitchFamily="34" charset="-122"/>
                <a:cs typeface="DM Sans" pitchFamily="34" charset="-120"/>
              </a:rPr>
              <a:t> yangi qonun qabul qilindi. Bu qonun bolalarni himoya qilish tizimini tubdan isloh qilish va yangi bosqichga ko'tarish uchun huquqiy asos yaratdi.</a:t>
            </a:r>
            <a:endParaRPr lang="en-US" sz="1300" dirty="0"/>
          </a:p>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Qonun Konstitutsiyaviy kafolatlarni va xalqaro shartnomalarni milliy qonunchilikka to'liq integratsiya qilishni ta'minlaydi. Bolalarning o'z fikrini erkin bildirish va himoyalanish huquqi qonuniy kafolatlar bilan mustahkamlandi.</a:t>
            </a:r>
            <a:endParaRPr lang="en-US" sz="1300" dirty="0"/>
          </a:p>
        </p:txBody>
      </p:sp>
      <p:sp>
        <p:nvSpPr>
          <p:cNvPr id="7" name="Shape 5"/>
          <p:cNvSpPr/>
          <p:nvPr/>
        </p:nvSpPr>
        <p:spPr>
          <a:xfrm>
            <a:off x="661475" y="4972645"/>
            <a:ext cx="5796214" cy="909439"/>
          </a:xfrm>
          <a:prstGeom prst="roundRect">
            <a:avLst>
              <a:gd name="adj" fmla="val 2728"/>
            </a:avLst>
          </a:prstGeom>
          <a:solidFill>
            <a:srgbClr val="FFDECC"/>
          </a:solidFill>
          <a:ln/>
        </p:spPr>
      </p:sp>
      <p:pic>
        <p:nvPicPr>
          <p:cNvPr id="8" name="Image 0" descr="preencoded.png"/>
          <p:cNvPicPr>
            <a:picLocks noChangeAspect="1"/>
          </p:cNvPicPr>
          <p:nvPr/>
        </p:nvPicPr>
        <p:blipFill>
          <a:blip r:embed="rId3"/>
          <a:stretch>
            <a:fillRect/>
          </a:stretch>
        </p:blipFill>
        <p:spPr>
          <a:xfrm>
            <a:off x="826769" y="5218708"/>
            <a:ext cx="206667" cy="165298"/>
          </a:xfrm>
          <a:prstGeom prst="rect">
            <a:avLst/>
          </a:prstGeom>
        </p:spPr>
      </p:pic>
      <p:sp>
        <p:nvSpPr>
          <p:cNvPr id="9" name="Text 6"/>
          <p:cNvSpPr/>
          <p:nvPr/>
        </p:nvSpPr>
        <p:spPr>
          <a:xfrm>
            <a:off x="1198731" y="5162748"/>
            <a:ext cx="5093664"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000000"/>
                </a:solidFill>
                <a:latin typeface="DM Sans" pitchFamily="34" charset="0"/>
                <a:ea typeface="DM Sans" pitchFamily="34" charset="-122"/>
                <a:cs typeface="DM Sans" pitchFamily="34" charset="-120"/>
              </a:rPr>
              <a:t>Qonun bolalarning har qanday zo'ravonlik shaklidan himoyalanishini davlat kafolati sifatida belgilaydi.</a:t>
            </a:r>
            <a:endParaRPr lang="en-US" sz="1300" dirty="0"/>
          </a:p>
        </p:txBody>
      </p:sp>
      <p:sp>
        <p:nvSpPr>
          <p:cNvPr id="10" name="Shape 7"/>
          <p:cNvSpPr/>
          <p:nvPr/>
        </p:nvSpPr>
        <p:spPr>
          <a:xfrm>
            <a:off x="6748393" y="1580654"/>
            <a:ext cx="4907137" cy="4487466"/>
          </a:xfrm>
          <a:prstGeom prst="roundRect">
            <a:avLst>
              <a:gd name="adj" fmla="val 553"/>
            </a:avLst>
          </a:prstGeom>
          <a:solidFill>
            <a:srgbClr val="E04F00"/>
          </a:solidFill>
          <a:ln/>
        </p:spPr>
      </p:sp>
      <p:sp>
        <p:nvSpPr>
          <p:cNvPr id="11" name="Text 8"/>
          <p:cNvSpPr/>
          <p:nvPr/>
        </p:nvSpPr>
        <p:spPr>
          <a:xfrm>
            <a:off x="6913687" y="1745952"/>
            <a:ext cx="4576549" cy="271363"/>
          </a:xfrm>
          <a:prstGeom prst="rect">
            <a:avLst/>
          </a:prstGeom>
          <a:noFill/>
          <a:ln/>
        </p:spPr>
        <p:txBody>
          <a:bodyPr wrap="none" lIns="0" tIns="0" rIns="0" bIns="0" rtlCol="0" anchor="t"/>
          <a:lstStyle/>
          <a:p>
            <a:pPr marL="0" indent="0" algn="l">
              <a:lnSpc>
                <a:spcPct val="104000"/>
              </a:lnSpc>
              <a:buNone/>
            </a:pPr>
            <a:r>
              <a:rPr lang="en-US" sz="1700" dirty="0">
                <a:solidFill>
                  <a:srgbClr val="020202"/>
                </a:solidFill>
                <a:latin typeface="PT Serif" pitchFamily="34" charset="0"/>
                <a:ea typeface="PT Serif" pitchFamily="34" charset="-122"/>
                <a:cs typeface="PT Serif" pitchFamily="34" charset="-120"/>
              </a:rPr>
              <a:t>Asosiy huquqiy kafolatlar</a:t>
            </a:r>
            <a:endParaRPr lang="en-US" sz="1700" dirty="0"/>
          </a:p>
        </p:txBody>
      </p:sp>
      <p:sp>
        <p:nvSpPr>
          <p:cNvPr id="12" name="Text 9"/>
          <p:cNvSpPr/>
          <p:nvPr/>
        </p:nvSpPr>
        <p:spPr>
          <a:xfrm>
            <a:off x="6913687" y="2182614"/>
            <a:ext cx="4576549" cy="1876921"/>
          </a:xfrm>
          <a:prstGeom prst="rect">
            <a:avLst/>
          </a:prstGeom>
          <a:noFill/>
          <a:ln/>
        </p:spPr>
        <p:txBody>
          <a:bodyPr wrap="square" lIns="0" tIns="0" rIns="0" bIns="0" rtlCol="0" anchor="t">
            <a:normAutofit/>
          </a:bodyPr>
          <a:lstStyle/>
          <a:p>
            <a:pPr marL="264160" indent="-264160" algn="l">
              <a:lnSpc>
                <a:spcPct val="133000"/>
              </a:lnSpc>
              <a:buSzPct val="100000"/>
              <a:buChar char="•"/>
            </a:pPr>
            <a:r>
              <a:rPr lang="en-US" sz="1300" dirty="0">
                <a:solidFill>
                  <a:srgbClr val="000000"/>
                </a:solidFill>
                <a:latin typeface="DM Sans" pitchFamily="34" charset="0"/>
                <a:ea typeface="DM Sans" pitchFamily="34" charset="-122"/>
                <a:cs typeface="DM Sans" pitchFamily="34" charset="-120"/>
              </a:rPr>
              <a:t>Konstitutsiyaviy himoya kafolatlari</a:t>
            </a:r>
            <a:endParaRPr lang="en-US" sz="1300" dirty="0"/>
          </a:p>
          <a:p>
            <a:pPr marL="264160" indent="-264160" algn="l">
              <a:lnSpc>
                <a:spcPct val="133000"/>
              </a:lnSpc>
              <a:buSzPct val="100000"/>
              <a:buChar char="•"/>
            </a:pPr>
            <a:r>
              <a:rPr lang="en-US" sz="1300" dirty="0">
                <a:solidFill>
                  <a:srgbClr val="000000"/>
                </a:solidFill>
                <a:latin typeface="DM Sans" pitchFamily="34" charset="0"/>
                <a:ea typeface="DM Sans" pitchFamily="34" charset="-122"/>
                <a:cs typeface="DM Sans" pitchFamily="34" charset="-120"/>
              </a:rPr>
              <a:t>Xalqaro shartnomalar integratsiyasi</a:t>
            </a:r>
            <a:endParaRPr lang="en-US" sz="1300" dirty="0"/>
          </a:p>
          <a:p>
            <a:pPr marL="264160" indent="-264160" algn="l">
              <a:lnSpc>
                <a:spcPct val="133000"/>
              </a:lnSpc>
              <a:buSzPct val="100000"/>
              <a:buChar char="•"/>
            </a:pPr>
            <a:r>
              <a:rPr lang="en-US" sz="1300" dirty="0">
                <a:solidFill>
                  <a:srgbClr val="000000"/>
                </a:solidFill>
                <a:latin typeface="DM Sans" pitchFamily="34" charset="0"/>
                <a:ea typeface="DM Sans" pitchFamily="34" charset="-122"/>
                <a:cs typeface="DM Sans" pitchFamily="34" charset="-120"/>
              </a:rPr>
              <a:t>O'z fikrini bildirish huquqi</a:t>
            </a:r>
            <a:endParaRPr lang="en-US" sz="1300" dirty="0"/>
          </a:p>
          <a:p>
            <a:pPr marL="264160" indent="-264160" algn="l">
              <a:lnSpc>
                <a:spcPct val="133000"/>
              </a:lnSpc>
              <a:buSzPct val="100000"/>
              <a:buChar char="•"/>
            </a:pPr>
            <a:r>
              <a:rPr lang="en-US" sz="1300" dirty="0">
                <a:solidFill>
                  <a:srgbClr val="000000"/>
                </a:solidFill>
                <a:latin typeface="DM Sans" pitchFamily="34" charset="0"/>
                <a:ea typeface="DM Sans" pitchFamily="34" charset="-122"/>
                <a:cs typeface="DM Sans" pitchFamily="34" charset="-120"/>
              </a:rPr>
              <a:t>Himoyalanish huquqi</a:t>
            </a:r>
            <a:endParaRPr lang="en-US" sz="1300" dirty="0"/>
          </a:p>
          <a:p>
            <a:pPr marL="264160" indent="-264160" algn="l">
              <a:lnSpc>
                <a:spcPct val="133000"/>
              </a:lnSpc>
              <a:buSzPct val="100000"/>
              <a:buChar char="•"/>
            </a:pPr>
            <a:r>
              <a:rPr lang="en-US" sz="1300" dirty="0">
                <a:solidFill>
                  <a:srgbClr val="000000"/>
                </a:solidFill>
                <a:latin typeface="DM Sans" pitchFamily="34" charset="0"/>
                <a:ea typeface="DM Sans" pitchFamily="34" charset="-122"/>
                <a:cs typeface="DM Sans" pitchFamily="34" charset="-120"/>
              </a:rPr>
              <a:t>Jabrlanganlarga yordam kafolati</a:t>
            </a:r>
            <a:endParaRPr lang="en-US" sz="1300" dirty="0"/>
          </a:p>
          <a:p>
            <a:pPr marL="264160" indent="-264160" algn="l">
              <a:lnSpc>
                <a:spcPct val="133000"/>
              </a:lnSpc>
              <a:buSzPct val="100000"/>
              <a:buChar char="•"/>
            </a:pPr>
            <a:r>
              <a:rPr lang="en-US" sz="1300" dirty="0">
                <a:solidFill>
                  <a:srgbClr val="000000"/>
                </a:solidFill>
                <a:latin typeface="DM Sans" pitchFamily="34" charset="0"/>
                <a:ea typeface="DM Sans" pitchFamily="34" charset="-122"/>
                <a:cs typeface="DM Sans" pitchFamily="34" charset="-120"/>
              </a:rPr>
              <a:t>Idoralararo hamkorlik mexanizmi</a:t>
            </a:r>
            <a:endParaRPr lang="en-US" sz="13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7619809" y="0"/>
            <a:ext cx="4571886" cy="6858000"/>
          </a:xfrm>
          <a:prstGeom prst="rect">
            <a:avLst/>
          </a:prstGeom>
        </p:spPr>
      </p:pic>
      <p:sp>
        <p:nvSpPr>
          <p:cNvPr id="3" name="Text 0"/>
          <p:cNvSpPr/>
          <p:nvPr/>
        </p:nvSpPr>
        <p:spPr>
          <a:xfrm>
            <a:off x="661475" y="473273"/>
            <a:ext cx="6296860" cy="1034455"/>
          </a:xfrm>
          <a:prstGeom prst="rect">
            <a:avLst/>
          </a:prstGeom>
          <a:noFill/>
          <a:ln/>
        </p:spPr>
        <p:txBody>
          <a:bodyPr wrap="square" lIns="0" tIns="0" rIns="0" bIns="0" rtlCol="0" anchor="t">
            <a:normAutofit/>
          </a:bodyPr>
          <a:lstStyle/>
          <a:p>
            <a:pPr marL="0" indent="0" algn="l">
              <a:lnSpc>
                <a:spcPct val="104000"/>
              </a:lnSpc>
              <a:buNone/>
            </a:pPr>
            <a:r>
              <a:rPr lang="en-US" sz="3250" dirty="0">
                <a:solidFill>
                  <a:srgbClr val="020202"/>
                </a:solidFill>
                <a:latin typeface="PT Serif" pitchFamily="34" charset="0"/>
                <a:ea typeface="PT Serif" pitchFamily="34" charset="-122"/>
                <a:cs typeface="PT Serif" pitchFamily="34" charset="-120"/>
              </a:rPr>
              <a:t>Strategik yo'nalish: 2026–2030 yillar</a:t>
            </a:r>
            <a:endParaRPr lang="en-US" sz="3250" dirty="0"/>
          </a:p>
        </p:txBody>
      </p:sp>
      <p:sp>
        <p:nvSpPr>
          <p:cNvPr id="4" name="Text 1"/>
          <p:cNvSpPr/>
          <p:nvPr/>
        </p:nvSpPr>
        <p:spPr>
          <a:xfrm>
            <a:off x="661475" y="1733054"/>
            <a:ext cx="6296860" cy="738783"/>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383838"/>
                </a:solidFill>
                <a:latin typeface="DM Sans" pitchFamily="34" charset="0"/>
                <a:ea typeface="DM Sans" pitchFamily="34" charset="-122"/>
                <a:cs typeface="DM Sans" pitchFamily="34" charset="-120"/>
              </a:rPr>
              <a:t>O'zbekiston bolalarni himoya qilish sohasida uzoq muddatli strategik rejalashtirishni amalga oshirmoqda. 2026–2030-yillarga mo'ljallangan strategiya bolalarga nisbatan </a:t>
            </a:r>
            <a:r>
              <a:rPr lang="en-US" sz="1200" b="1" dirty="0">
                <a:solidFill>
                  <a:srgbClr val="383838"/>
                </a:solidFill>
                <a:latin typeface="DM Sans Bold" pitchFamily="34" charset="0"/>
                <a:ea typeface="DM Sans Bold" pitchFamily="34" charset="-122"/>
                <a:cs typeface="DM Sans Bold" pitchFamily="34" charset="-120"/>
              </a:rPr>
              <a:t>murosasizlik muhitini</a:t>
            </a:r>
            <a:r>
              <a:rPr lang="en-US" sz="1200" dirty="0">
                <a:solidFill>
                  <a:srgbClr val="383838"/>
                </a:solidFill>
                <a:latin typeface="DM Sans" pitchFamily="34" charset="0"/>
                <a:ea typeface="DM Sans" pitchFamily="34" charset="-122"/>
                <a:cs typeface="DM Sans" pitchFamily="34" charset="-120"/>
              </a:rPr>
              <a:t> yaratishni maqsad qilgan.</a:t>
            </a:r>
            <a:endParaRPr lang="en-US" sz="1200" dirty="0"/>
          </a:p>
        </p:txBody>
      </p:sp>
      <p:sp>
        <p:nvSpPr>
          <p:cNvPr id="5" name="Shape 2"/>
          <p:cNvSpPr/>
          <p:nvPr/>
        </p:nvSpPr>
        <p:spPr>
          <a:xfrm>
            <a:off x="838774" y="2640806"/>
            <a:ext cx="19050" cy="3743920"/>
          </a:xfrm>
          <a:prstGeom prst="roundRect">
            <a:avLst>
              <a:gd name="adj" fmla="val 49999"/>
            </a:avLst>
          </a:prstGeom>
          <a:solidFill>
            <a:srgbClr val="D8D4D4"/>
          </a:solidFill>
          <a:ln/>
        </p:spPr>
      </p:sp>
      <p:sp>
        <p:nvSpPr>
          <p:cNvPr id="6" name="Shape 3"/>
          <p:cNvSpPr/>
          <p:nvPr/>
        </p:nvSpPr>
        <p:spPr>
          <a:xfrm>
            <a:off x="997024" y="2808585"/>
            <a:ext cx="472865" cy="19050"/>
          </a:xfrm>
          <a:prstGeom prst="roundRect">
            <a:avLst>
              <a:gd name="adj" fmla="val 49999"/>
            </a:avLst>
          </a:prstGeom>
          <a:solidFill>
            <a:srgbClr val="D8D4D4"/>
          </a:solidFill>
          <a:ln/>
        </p:spPr>
      </p:sp>
      <p:sp>
        <p:nvSpPr>
          <p:cNvPr id="7" name="Shape 4"/>
          <p:cNvSpPr/>
          <p:nvPr/>
        </p:nvSpPr>
        <p:spPr>
          <a:xfrm>
            <a:off x="661475" y="2640806"/>
            <a:ext cx="354599" cy="354608"/>
          </a:xfrm>
          <a:prstGeom prst="roundRect">
            <a:avLst>
              <a:gd name="adj" fmla="val 6668"/>
            </a:avLst>
          </a:prstGeom>
          <a:solidFill>
            <a:srgbClr val="F2EEEE"/>
          </a:solidFill>
          <a:ln/>
        </p:spPr>
      </p:sp>
      <p:sp>
        <p:nvSpPr>
          <p:cNvPr id="8" name="Text 5"/>
          <p:cNvSpPr/>
          <p:nvPr/>
        </p:nvSpPr>
        <p:spPr>
          <a:xfrm>
            <a:off x="714655" y="2662932"/>
            <a:ext cx="248239" cy="310356"/>
          </a:xfrm>
          <a:prstGeom prst="rect">
            <a:avLst/>
          </a:prstGeom>
          <a:noFill/>
          <a:ln/>
        </p:spPr>
        <p:txBody>
          <a:bodyPr wrap="none" lIns="0" tIns="0" rIns="0" bIns="0" rtlCol="0" anchor="ctr"/>
          <a:lstStyle/>
          <a:p>
            <a:pPr marL="0" indent="0" algn="ctr">
              <a:lnSpc>
                <a:spcPct val="100000"/>
              </a:lnSpc>
              <a:buNone/>
            </a:pPr>
            <a:r>
              <a:rPr lang="en-US" sz="1950" dirty="0">
                <a:solidFill>
                  <a:srgbClr val="383838"/>
                </a:solidFill>
                <a:latin typeface="PT Serif" pitchFamily="34" charset="0"/>
                <a:ea typeface="PT Serif" pitchFamily="34" charset="-122"/>
                <a:cs typeface="PT Serif" pitchFamily="34" charset="-120"/>
              </a:rPr>
              <a:t>1</a:t>
            </a:r>
            <a:endParaRPr lang="en-US" sz="1950" dirty="0"/>
          </a:p>
        </p:txBody>
      </p:sp>
      <p:sp>
        <p:nvSpPr>
          <p:cNvPr id="9" name="Text 6"/>
          <p:cNvSpPr/>
          <p:nvPr/>
        </p:nvSpPr>
        <p:spPr>
          <a:xfrm>
            <a:off x="1626948" y="2694980"/>
            <a:ext cx="5331386" cy="258564"/>
          </a:xfrm>
          <a:prstGeom prst="rect">
            <a:avLst/>
          </a:prstGeom>
          <a:noFill/>
          <a:ln/>
        </p:spPr>
        <p:txBody>
          <a:bodyPr wrap="none" lIns="0" tIns="0" rIns="0" bIns="0" rtlCol="0" anchor="t"/>
          <a:lstStyle/>
          <a:p>
            <a:pPr marL="0" indent="0" algn="l">
              <a:lnSpc>
                <a:spcPct val="104000"/>
              </a:lnSpc>
              <a:buNone/>
            </a:pPr>
            <a:r>
              <a:rPr lang="en-US" sz="1600" dirty="0">
                <a:solidFill>
                  <a:srgbClr val="383838"/>
                </a:solidFill>
                <a:latin typeface="PT Serif" pitchFamily="34" charset="0"/>
                <a:ea typeface="PT Serif" pitchFamily="34" charset="-122"/>
                <a:cs typeface="PT Serif" pitchFamily="34" charset="-120"/>
              </a:rPr>
              <a:t>2024–2025</a:t>
            </a:r>
            <a:endParaRPr lang="en-US" sz="1600" dirty="0"/>
          </a:p>
        </p:txBody>
      </p:sp>
      <p:sp>
        <p:nvSpPr>
          <p:cNvPr id="10" name="Text 7"/>
          <p:cNvSpPr/>
          <p:nvPr/>
        </p:nvSpPr>
        <p:spPr>
          <a:xfrm>
            <a:off x="1626948" y="3043634"/>
            <a:ext cx="5331386" cy="246261"/>
          </a:xfrm>
          <a:prstGeom prst="rect">
            <a:avLst/>
          </a:prstGeom>
          <a:noFill/>
          <a:ln/>
        </p:spPr>
        <p:txBody>
          <a:bodyPr wrap="none" lIns="0" tIns="0" rIns="0" bIns="0" rtlCol="0" anchor="t"/>
          <a:lstStyle/>
          <a:p>
            <a:pPr marL="0" indent="0" algn="l">
              <a:lnSpc>
                <a:spcPct val="130000"/>
              </a:lnSpc>
              <a:buNone/>
            </a:pPr>
            <a:r>
              <a:rPr lang="en-US" sz="1200" dirty="0">
                <a:solidFill>
                  <a:srgbClr val="383838"/>
                </a:solidFill>
                <a:latin typeface="DM Sans" pitchFamily="34" charset="0"/>
                <a:ea typeface="DM Sans" pitchFamily="34" charset="-122"/>
                <a:cs typeface="DM Sans" pitchFamily="34" charset="-120"/>
              </a:rPr>
              <a:t>Qonunchilik bazasini mustahkamlash va institutsional islohotlar</a:t>
            </a:r>
            <a:endParaRPr lang="en-US" sz="1200" dirty="0"/>
          </a:p>
        </p:txBody>
      </p:sp>
      <p:sp>
        <p:nvSpPr>
          <p:cNvPr id="11" name="Shape 8"/>
          <p:cNvSpPr/>
          <p:nvPr/>
        </p:nvSpPr>
        <p:spPr>
          <a:xfrm>
            <a:off x="997024" y="3758109"/>
            <a:ext cx="472865" cy="19050"/>
          </a:xfrm>
          <a:prstGeom prst="roundRect">
            <a:avLst>
              <a:gd name="adj" fmla="val 49999"/>
            </a:avLst>
          </a:prstGeom>
          <a:solidFill>
            <a:srgbClr val="D8D4D4"/>
          </a:solidFill>
          <a:ln/>
        </p:spPr>
      </p:sp>
      <p:sp>
        <p:nvSpPr>
          <p:cNvPr id="12" name="Shape 9"/>
          <p:cNvSpPr/>
          <p:nvPr/>
        </p:nvSpPr>
        <p:spPr>
          <a:xfrm>
            <a:off x="661475" y="3590330"/>
            <a:ext cx="354599" cy="354608"/>
          </a:xfrm>
          <a:prstGeom prst="roundRect">
            <a:avLst>
              <a:gd name="adj" fmla="val 6668"/>
            </a:avLst>
          </a:prstGeom>
          <a:solidFill>
            <a:srgbClr val="F2EEEE"/>
          </a:solidFill>
          <a:ln/>
        </p:spPr>
      </p:sp>
      <p:sp>
        <p:nvSpPr>
          <p:cNvPr id="13" name="Text 10"/>
          <p:cNvSpPr/>
          <p:nvPr/>
        </p:nvSpPr>
        <p:spPr>
          <a:xfrm>
            <a:off x="714655" y="3612455"/>
            <a:ext cx="248239" cy="310356"/>
          </a:xfrm>
          <a:prstGeom prst="rect">
            <a:avLst/>
          </a:prstGeom>
          <a:noFill/>
          <a:ln/>
        </p:spPr>
        <p:txBody>
          <a:bodyPr wrap="none" lIns="0" tIns="0" rIns="0" bIns="0" rtlCol="0" anchor="ctr"/>
          <a:lstStyle/>
          <a:p>
            <a:pPr marL="0" indent="0" algn="ctr">
              <a:lnSpc>
                <a:spcPct val="100000"/>
              </a:lnSpc>
              <a:buNone/>
            </a:pPr>
            <a:r>
              <a:rPr lang="en-US" sz="1950" dirty="0">
                <a:solidFill>
                  <a:srgbClr val="383838"/>
                </a:solidFill>
                <a:latin typeface="PT Serif" pitchFamily="34" charset="0"/>
                <a:ea typeface="PT Serif" pitchFamily="34" charset="-122"/>
                <a:cs typeface="PT Serif" pitchFamily="34" charset="-120"/>
              </a:rPr>
              <a:t>2</a:t>
            </a:r>
            <a:endParaRPr lang="en-US" sz="1950" dirty="0"/>
          </a:p>
        </p:txBody>
      </p:sp>
      <p:sp>
        <p:nvSpPr>
          <p:cNvPr id="14" name="Text 11"/>
          <p:cNvSpPr/>
          <p:nvPr/>
        </p:nvSpPr>
        <p:spPr>
          <a:xfrm>
            <a:off x="1626948" y="3644503"/>
            <a:ext cx="5331386" cy="258564"/>
          </a:xfrm>
          <a:prstGeom prst="rect">
            <a:avLst/>
          </a:prstGeom>
          <a:noFill/>
          <a:ln/>
        </p:spPr>
        <p:txBody>
          <a:bodyPr wrap="none" lIns="0" tIns="0" rIns="0" bIns="0" rtlCol="0" anchor="t"/>
          <a:lstStyle/>
          <a:p>
            <a:pPr marL="0" indent="0" algn="l">
              <a:lnSpc>
                <a:spcPct val="104000"/>
              </a:lnSpc>
              <a:buNone/>
            </a:pPr>
            <a:r>
              <a:rPr lang="en-US" sz="1600" dirty="0">
                <a:solidFill>
                  <a:srgbClr val="383838"/>
                </a:solidFill>
                <a:latin typeface="PT Serif" pitchFamily="34" charset="0"/>
                <a:ea typeface="PT Serif" pitchFamily="34" charset="-122"/>
                <a:cs typeface="PT Serif" pitchFamily="34" charset="-120"/>
              </a:rPr>
              <a:t>2026</a:t>
            </a:r>
            <a:endParaRPr lang="en-US" sz="1600" dirty="0"/>
          </a:p>
        </p:txBody>
      </p:sp>
      <p:sp>
        <p:nvSpPr>
          <p:cNvPr id="15" name="Text 12"/>
          <p:cNvSpPr/>
          <p:nvPr/>
        </p:nvSpPr>
        <p:spPr>
          <a:xfrm>
            <a:off x="1626948" y="3993158"/>
            <a:ext cx="5331386" cy="246261"/>
          </a:xfrm>
          <a:prstGeom prst="rect">
            <a:avLst/>
          </a:prstGeom>
          <a:noFill/>
          <a:ln/>
        </p:spPr>
        <p:txBody>
          <a:bodyPr wrap="none" lIns="0" tIns="0" rIns="0" bIns="0" rtlCol="0" anchor="t"/>
          <a:lstStyle/>
          <a:p>
            <a:pPr marL="0" indent="0" algn="l">
              <a:lnSpc>
                <a:spcPct val="130000"/>
              </a:lnSpc>
              <a:buNone/>
            </a:pPr>
            <a:r>
              <a:rPr lang="en-US" sz="1200" dirty="0">
                <a:solidFill>
                  <a:srgbClr val="383838"/>
                </a:solidFill>
                <a:latin typeface="DM Sans" pitchFamily="34" charset="0"/>
                <a:ea typeface="DM Sans" pitchFamily="34" charset="-122"/>
                <a:cs typeface="DM Sans" pitchFamily="34" charset="-120"/>
              </a:rPr>
              <a:t>Strategiyaning birinchi bosqichi: profilaktika tizimini joriy etish</a:t>
            </a:r>
            <a:endParaRPr lang="en-US" sz="1200" dirty="0"/>
          </a:p>
        </p:txBody>
      </p:sp>
      <p:sp>
        <p:nvSpPr>
          <p:cNvPr id="16" name="Shape 13"/>
          <p:cNvSpPr/>
          <p:nvPr/>
        </p:nvSpPr>
        <p:spPr>
          <a:xfrm>
            <a:off x="997024" y="4707632"/>
            <a:ext cx="472865" cy="19050"/>
          </a:xfrm>
          <a:prstGeom prst="roundRect">
            <a:avLst>
              <a:gd name="adj" fmla="val 49999"/>
            </a:avLst>
          </a:prstGeom>
          <a:solidFill>
            <a:srgbClr val="D8D4D4"/>
          </a:solidFill>
          <a:ln/>
        </p:spPr>
      </p:sp>
      <p:sp>
        <p:nvSpPr>
          <p:cNvPr id="17" name="Shape 14"/>
          <p:cNvSpPr/>
          <p:nvPr/>
        </p:nvSpPr>
        <p:spPr>
          <a:xfrm>
            <a:off x="661475" y="4539853"/>
            <a:ext cx="354599" cy="354608"/>
          </a:xfrm>
          <a:prstGeom prst="roundRect">
            <a:avLst>
              <a:gd name="adj" fmla="val 6668"/>
            </a:avLst>
          </a:prstGeom>
          <a:solidFill>
            <a:srgbClr val="F2EEEE"/>
          </a:solidFill>
          <a:ln/>
        </p:spPr>
      </p:sp>
      <p:sp>
        <p:nvSpPr>
          <p:cNvPr id="18" name="Text 15"/>
          <p:cNvSpPr/>
          <p:nvPr/>
        </p:nvSpPr>
        <p:spPr>
          <a:xfrm>
            <a:off x="714655" y="4561979"/>
            <a:ext cx="248239" cy="310356"/>
          </a:xfrm>
          <a:prstGeom prst="rect">
            <a:avLst/>
          </a:prstGeom>
          <a:noFill/>
          <a:ln/>
        </p:spPr>
        <p:txBody>
          <a:bodyPr wrap="none" lIns="0" tIns="0" rIns="0" bIns="0" rtlCol="0" anchor="ctr"/>
          <a:lstStyle/>
          <a:p>
            <a:pPr marL="0" indent="0" algn="ctr">
              <a:lnSpc>
                <a:spcPct val="100000"/>
              </a:lnSpc>
              <a:buNone/>
            </a:pPr>
            <a:r>
              <a:rPr lang="en-US" sz="1950" dirty="0">
                <a:solidFill>
                  <a:srgbClr val="383838"/>
                </a:solidFill>
                <a:latin typeface="PT Serif" pitchFamily="34" charset="0"/>
                <a:ea typeface="PT Serif" pitchFamily="34" charset="-122"/>
                <a:cs typeface="PT Serif" pitchFamily="34" charset="-120"/>
              </a:rPr>
              <a:t>3</a:t>
            </a:r>
            <a:endParaRPr lang="en-US" sz="1950" dirty="0"/>
          </a:p>
        </p:txBody>
      </p:sp>
      <p:sp>
        <p:nvSpPr>
          <p:cNvPr id="19" name="Text 16"/>
          <p:cNvSpPr/>
          <p:nvPr/>
        </p:nvSpPr>
        <p:spPr>
          <a:xfrm>
            <a:off x="1626948" y="4594027"/>
            <a:ext cx="5331386" cy="258564"/>
          </a:xfrm>
          <a:prstGeom prst="rect">
            <a:avLst/>
          </a:prstGeom>
          <a:noFill/>
          <a:ln/>
        </p:spPr>
        <p:txBody>
          <a:bodyPr wrap="none" lIns="0" tIns="0" rIns="0" bIns="0" rtlCol="0" anchor="t"/>
          <a:lstStyle/>
          <a:p>
            <a:pPr marL="0" indent="0" algn="l">
              <a:lnSpc>
                <a:spcPct val="104000"/>
              </a:lnSpc>
              <a:buNone/>
            </a:pPr>
            <a:r>
              <a:rPr lang="en-US" sz="1600" dirty="0">
                <a:solidFill>
                  <a:srgbClr val="383838"/>
                </a:solidFill>
                <a:latin typeface="PT Serif" pitchFamily="34" charset="0"/>
                <a:ea typeface="PT Serif" pitchFamily="34" charset="-122"/>
                <a:cs typeface="PT Serif" pitchFamily="34" charset="-120"/>
              </a:rPr>
              <a:t>2027–2028</a:t>
            </a:r>
            <a:endParaRPr lang="en-US" sz="1600" dirty="0"/>
          </a:p>
        </p:txBody>
      </p:sp>
      <p:sp>
        <p:nvSpPr>
          <p:cNvPr id="20" name="Text 17"/>
          <p:cNvSpPr/>
          <p:nvPr/>
        </p:nvSpPr>
        <p:spPr>
          <a:xfrm>
            <a:off x="1626948" y="4942681"/>
            <a:ext cx="5331386" cy="492522"/>
          </a:xfrm>
          <a:prstGeom prst="rect">
            <a:avLst/>
          </a:prstGeom>
          <a:noFill/>
          <a:ln/>
        </p:spPr>
        <p:txBody>
          <a:bodyPr wrap="square" lIns="0" tIns="0" rIns="0" bIns="0" rtlCol="0" anchor="t">
            <a:normAutofit/>
          </a:bodyPr>
          <a:lstStyle/>
          <a:p>
            <a:pPr marL="0" indent="0" algn="l">
              <a:lnSpc>
                <a:spcPct val="130000"/>
              </a:lnSpc>
              <a:buNone/>
            </a:pPr>
            <a:r>
              <a:rPr lang="en-US" sz="1200" dirty="0">
                <a:solidFill>
                  <a:srgbClr val="383838"/>
                </a:solidFill>
                <a:latin typeface="DM Sans" pitchFamily="34" charset="0"/>
                <a:ea typeface="DM Sans" pitchFamily="34" charset="-122"/>
                <a:cs typeface="DM Sans" pitchFamily="34" charset="-120"/>
              </a:rPr>
              <a:t>Bogota harakatlar chaqiruvi va global alyans a'zoligi doirasida xalqaro hamkorlik</a:t>
            </a:r>
            <a:endParaRPr lang="en-US" sz="1200" dirty="0"/>
          </a:p>
        </p:txBody>
      </p:sp>
      <p:sp>
        <p:nvSpPr>
          <p:cNvPr id="21" name="Shape 18"/>
          <p:cNvSpPr/>
          <p:nvPr/>
        </p:nvSpPr>
        <p:spPr>
          <a:xfrm>
            <a:off x="997024" y="5903416"/>
            <a:ext cx="472865" cy="19050"/>
          </a:xfrm>
          <a:prstGeom prst="roundRect">
            <a:avLst>
              <a:gd name="adj" fmla="val 49999"/>
            </a:avLst>
          </a:prstGeom>
          <a:solidFill>
            <a:srgbClr val="D8D4D4"/>
          </a:solidFill>
          <a:ln/>
        </p:spPr>
      </p:sp>
      <p:sp>
        <p:nvSpPr>
          <p:cNvPr id="22" name="Shape 19"/>
          <p:cNvSpPr/>
          <p:nvPr/>
        </p:nvSpPr>
        <p:spPr>
          <a:xfrm>
            <a:off x="661475" y="5735637"/>
            <a:ext cx="354599" cy="354608"/>
          </a:xfrm>
          <a:prstGeom prst="roundRect">
            <a:avLst>
              <a:gd name="adj" fmla="val 6668"/>
            </a:avLst>
          </a:prstGeom>
          <a:solidFill>
            <a:srgbClr val="F2EEEE"/>
          </a:solidFill>
          <a:ln/>
        </p:spPr>
      </p:sp>
      <p:sp>
        <p:nvSpPr>
          <p:cNvPr id="23" name="Text 20"/>
          <p:cNvSpPr/>
          <p:nvPr/>
        </p:nvSpPr>
        <p:spPr>
          <a:xfrm>
            <a:off x="714655" y="5757763"/>
            <a:ext cx="248239" cy="310356"/>
          </a:xfrm>
          <a:prstGeom prst="rect">
            <a:avLst/>
          </a:prstGeom>
          <a:noFill/>
          <a:ln/>
        </p:spPr>
        <p:txBody>
          <a:bodyPr wrap="none" lIns="0" tIns="0" rIns="0" bIns="0" rtlCol="0" anchor="ctr"/>
          <a:lstStyle/>
          <a:p>
            <a:pPr marL="0" indent="0" algn="ctr">
              <a:lnSpc>
                <a:spcPct val="100000"/>
              </a:lnSpc>
              <a:buNone/>
            </a:pPr>
            <a:r>
              <a:rPr lang="en-US" sz="1950" dirty="0">
                <a:solidFill>
                  <a:srgbClr val="383838"/>
                </a:solidFill>
                <a:latin typeface="PT Serif" pitchFamily="34" charset="0"/>
                <a:ea typeface="PT Serif" pitchFamily="34" charset="-122"/>
                <a:cs typeface="PT Serif" pitchFamily="34" charset="-120"/>
              </a:rPr>
              <a:t>4</a:t>
            </a:r>
            <a:endParaRPr lang="en-US" sz="1950" dirty="0"/>
          </a:p>
        </p:txBody>
      </p:sp>
      <p:sp>
        <p:nvSpPr>
          <p:cNvPr id="24" name="Text 21"/>
          <p:cNvSpPr/>
          <p:nvPr/>
        </p:nvSpPr>
        <p:spPr>
          <a:xfrm>
            <a:off x="1626948" y="5789811"/>
            <a:ext cx="5331386" cy="258564"/>
          </a:xfrm>
          <a:prstGeom prst="rect">
            <a:avLst/>
          </a:prstGeom>
          <a:noFill/>
          <a:ln/>
        </p:spPr>
        <p:txBody>
          <a:bodyPr wrap="none" lIns="0" tIns="0" rIns="0" bIns="0" rtlCol="0" anchor="t"/>
          <a:lstStyle/>
          <a:p>
            <a:pPr marL="0" indent="0" algn="l">
              <a:lnSpc>
                <a:spcPct val="104000"/>
              </a:lnSpc>
              <a:buNone/>
            </a:pPr>
            <a:r>
              <a:rPr lang="en-US" sz="1600" dirty="0">
                <a:solidFill>
                  <a:srgbClr val="383838"/>
                </a:solidFill>
                <a:latin typeface="PT Serif" pitchFamily="34" charset="0"/>
                <a:ea typeface="PT Serif" pitchFamily="34" charset="-122"/>
                <a:cs typeface="PT Serif" pitchFamily="34" charset="-120"/>
              </a:rPr>
              <a:t>2029–2030</a:t>
            </a:r>
            <a:endParaRPr lang="en-US" sz="1600" dirty="0"/>
          </a:p>
        </p:txBody>
      </p:sp>
      <p:sp>
        <p:nvSpPr>
          <p:cNvPr id="25" name="Text 22"/>
          <p:cNvSpPr/>
          <p:nvPr/>
        </p:nvSpPr>
        <p:spPr>
          <a:xfrm>
            <a:off x="1626948" y="6138466"/>
            <a:ext cx="5331386" cy="246261"/>
          </a:xfrm>
          <a:prstGeom prst="rect">
            <a:avLst/>
          </a:prstGeom>
          <a:noFill/>
          <a:ln/>
        </p:spPr>
        <p:txBody>
          <a:bodyPr wrap="none" lIns="0" tIns="0" rIns="0" bIns="0" rtlCol="0" anchor="t"/>
          <a:lstStyle/>
          <a:p>
            <a:pPr marL="0" indent="0" algn="l">
              <a:lnSpc>
                <a:spcPct val="130000"/>
              </a:lnSpc>
              <a:buNone/>
            </a:pPr>
            <a:r>
              <a:rPr lang="en-US" sz="1200" dirty="0">
                <a:solidFill>
                  <a:srgbClr val="383838"/>
                </a:solidFill>
                <a:latin typeface="DM Sans" pitchFamily="34" charset="0"/>
                <a:ea typeface="DM Sans" pitchFamily="34" charset="-122"/>
                <a:cs typeface="DM Sans" pitchFamily="34" charset="-120"/>
              </a:rPr>
              <a:t>Oilani qo'llab-quvvatlash tizimini to'liq takomillashtirish va baholash</a:t>
            </a:r>
            <a:endParaRPr lang="en-US" sz="1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61475" y="949325"/>
            <a:ext cx="10868745" cy="542727"/>
          </a:xfrm>
          <a:prstGeom prst="rect">
            <a:avLst/>
          </a:prstGeom>
          <a:noFill/>
          <a:ln/>
        </p:spPr>
        <p:txBody>
          <a:bodyPr wrap="none" lIns="0" tIns="0" rIns="0" bIns="0" rtlCol="0" anchor="t"/>
          <a:lstStyle/>
          <a:p>
            <a:pPr marL="0" indent="0" algn="l">
              <a:lnSpc>
                <a:spcPct val="104000"/>
              </a:lnSpc>
              <a:buNone/>
            </a:pPr>
            <a:r>
              <a:rPr lang="en-US" sz="3400" dirty="0">
                <a:solidFill>
                  <a:srgbClr val="020202"/>
                </a:solidFill>
                <a:latin typeface="PT Serif" pitchFamily="34" charset="0"/>
                <a:ea typeface="PT Serif" pitchFamily="34" charset="-122"/>
                <a:cs typeface="PT Serif" pitchFamily="34" charset="-120"/>
              </a:rPr>
              <a:t>Vakolatli davlat organlari va hamkorlik</a:t>
            </a:r>
            <a:endParaRPr lang="en-US" sz="3400" dirty="0"/>
          </a:p>
        </p:txBody>
      </p:sp>
      <p:sp>
        <p:nvSpPr>
          <p:cNvPr id="3" name="Text 1"/>
          <p:cNvSpPr/>
          <p:nvPr/>
        </p:nvSpPr>
        <p:spPr>
          <a:xfrm>
            <a:off x="661475" y="1822748"/>
            <a:ext cx="10868745"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Bolalarni himoya qilish tizimi ko'plab davlat organlari o'rtasidagi muvofiqlashtirilgan hamkorlikka asoslanadi. Har bir organ o'z vakolati doirasida muhim vazifalarni bajaradi.</a:t>
            </a:r>
            <a:endParaRPr lang="en-US" sz="1300" dirty="0"/>
          </a:p>
        </p:txBody>
      </p:sp>
      <p:pic>
        <p:nvPicPr>
          <p:cNvPr id="4" name="Image 0" descr="preencoded.png"/>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661475" y="2538016"/>
            <a:ext cx="413434" cy="413445"/>
          </a:xfrm>
          <a:prstGeom prst="rect">
            <a:avLst/>
          </a:prstGeom>
        </p:spPr>
      </p:pic>
      <p:sp>
        <p:nvSpPr>
          <p:cNvPr id="5" name="Text 2"/>
          <p:cNvSpPr/>
          <p:nvPr/>
        </p:nvSpPr>
        <p:spPr>
          <a:xfrm>
            <a:off x="661475" y="3158133"/>
            <a:ext cx="5330989" cy="271363"/>
          </a:xfrm>
          <a:prstGeom prst="rect">
            <a:avLst/>
          </a:prstGeom>
          <a:noFill/>
          <a:ln/>
        </p:spPr>
        <p:txBody>
          <a:bodyPr wrap="none" lIns="0" tIns="0" rIns="0" bIns="0" rtlCol="0" anchor="t"/>
          <a:lstStyle/>
          <a:p>
            <a:pPr marL="0" indent="0" algn="l">
              <a:lnSpc>
                <a:spcPct val="104000"/>
              </a:lnSpc>
              <a:buNone/>
            </a:pPr>
            <a:r>
              <a:rPr lang="en-US" sz="1700" dirty="0">
                <a:solidFill>
                  <a:srgbClr val="383838"/>
                </a:solidFill>
                <a:latin typeface="PT Serif" pitchFamily="34" charset="0"/>
                <a:ea typeface="PT Serif" pitchFamily="34" charset="-122"/>
                <a:cs typeface="PT Serif" pitchFamily="34" charset="-120"/>
              </a:rPr>
              <a:t>Ijtimoiy himoya milliy agentligi</a:t>
            </a:r>
            <a:endParaRPr lang="en-US" sz="1700" dirty="0"/>
          </a:p>
        </p:txBody>
      </p:sp>
      <p:sp>
        <p:nvSpPr>
          <p:cNvPr id="6" name="Text 3"/>
          <p:cNvSpPr/>
          <p:nvPr/>
        </p:nvSpPr>
        <p:spPr>
          <a:xfrm>
            <a:off x="661475" y="3528715"/>
            <a:ext cx="5330989"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Tizimning boshqaruvchi organi sifatida barcha faoliyatni muvofiqlashtiradi va nazorat qiladi.</a:t>
            </a:r>
            <a:endParaRPr lang="en-US" sz="1300" dirty="0"/>
          </a:p>
        </p:txBody>
      </p:sp>
      <p:pic>
        <p:nvPicPr>
          <p:cNvPr id="7" name="Image 1" descr="preencoded.png"/>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6199132" y="2538016"/>
            <a:ext cx="413434" cy="413445"/>
          </a:xfrm>
          <a:prstGeom prst="rect">
            <a:avLst/>
          </a:prstGeom>
        </p:spPr>
      </p:pic>
      <p:sp>
        <p:nvSpPr>
          <p:cNvPr id="8" name="Text 4"/>
          <p:cNvSpPr/>
          <p:nvPr/>
        </p:nvSpPr>
        <p:spPr>
          <a:xfrm>
            <a:off x="6199132" y="3158133"/>
            <a:ext cx="5331089" cy="271363"/>
          </a:xfrm>
          <a:prstGeom prst="rect">
            <a:avLst/>
          </a:prstGeom>
          <a:noFill/>
          <a:ln/>
        </p:spPr>
        <p:txBody>
          <a:bodyPr wrap="none" lIns="0" tIns="0" rIns="0" bIns="0" rtlCol="0" anchor="t"/>
          <a:lstStyle/>
          <a:p>
            <a:pPr marL="0" indent="0" algn="l">
              <a:lnSpc>
                <a:spcPct val="104000"/>
              </a:lnSpc>
              <a:buNone/>
            </a:pPr>
            <a:r>
              <a:rPr lang="en-US" sz="1700" dirty="0">
                <a:solidFill>
                  <a:srgbClr val="383838"/>
                </a:solidFill>
                <a:latin typeface="PT Serif" pitchFamily="34" charset="0"/>
                <a:ea typeface="PT Serif" pitchFamily="34" charset="-122"/>
                <a:cs typeface="PT Serif" pitchFamily="34" charset="-120"/>
              </a:rPr>
              <a:t>Bolalar masalalari milliy komissiyasi</a:t>
            </a:r>
            <a:endParaRPr lang="en-US" sz="1700" dirty="0"/>
          </a:p>
        </p:txBody>
      </p:sp>
      <p:sp>
        <p:nvSpPr>
          <p:cNvPr id="9" name="Text 5"/>
          <p:cNvSpPr/>
          <p:nvPr/>
        </p:nvSpPr>
        <p:spPr>
          <a:xfrm>
            <a:off x="6199132" y="3528715"/>
            <a:ext cx="5331089"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Bolalar huquqlarini himoya qilish, siyosat ishlab chiqish va monitoring olib borish.</a:t>
            </a:r>
            <a:endParaRPr lang="en-US" sz="1300" dirty="0"/>
          </a:p>
        </p:txBody>
      </p:sp>
      <p:pic>
        <p:nvPicPr>
          <p:cNvPr id="10" name="Image 2" descr="preencoded.png"/>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661475" y="4388644"/>
            <a:ext cx="413434" cy="413445"/>
          </a:xfrm>
          <a:prstGeom prst="rect">
            <a:avLst/>
          </a:prstGeom>
        </p:spPr>
      </p:pic>
      <p:sp>
        <p:nvSpPr>
          <p:cNvPr id="11" name="Text 6"/>
          <p:cNvSpPr/>
          <p:nvPr/>
        </p:nvSpPr>
        <p:spPr>
          <a:xfrm>
            <a:off x="661475" y="5008761"/>
            <a:ext cx="5330989" cy="271363"/>
          </a:xfrm>
          <a:prstGeom prst="rect">
            <a:avLst/>
          </a:prstGeom>
          <a:noFill/>
          <a:ln/>
        </p:spPr>
        <p:txBody>
          <a:bodyPr wrap="none" lIns="0" tIns="0" rIns="0" bIns="0" rtlCol="0" anchor="t"/>
          <a:lstStyle/>
          <a:p>
            <a:pPr marL="0" indent="0" algn="l">
              <a:lnSpc>
                <a:spcPct val="104000"/>
              </a:lnSpc>
              <a:buNone/>
            </a:pPr>
            <a:r>
              <a:rPr lang="en-US" sz="1700" dirty="0">
                <a:solidFill>
                  <a:srgbClr val="383838"/>
                </a:solidFill>
                <a:latin typeface="PT Serif" pitchFamily="34" charset="0"/>
                <a:ea typeface="PT Serif" pitchFamily="34" charset="-122"/>
                <a:cs typeface="PT Serif" pitchFamily="34" charset="-120"/>
              </a:rPr>
              <a:t>Prokuratura va IIV</a:t>
            </a:r>
            <a:endParaRPr lang="en-US" sz="1700" dirty="0"/>
          </a:p>
        </p:txBody>
      </p:sp>
      <p:sp>
        <p:nvSpPr>
          <p:cNvPr id="12" name="Text 7"/>
          <p:cNvSpPr/>
          <p:nvPr/>
        </p:nvSpPr>
        <p:spPr>
          <a:xfrm>
            <a:off x="661475" y="5379343"/>
            <a:ext cx="5330989"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Qonun ustuvorligini ta'minlash, jinoyatlarni tergov qilish va jabrlanganlarni himoya qilish.</a:t>
            </a:r>
            <a:endParaRPr lang="en-US" sz="1300" dirty="0"/>
          </a:p>
        </p:txBody>
      </p:sp>
      <p:pic>
        <p:nvPicPr>
          <p:cNvPr id="13" name="Image 3" descr="preencoded.png"/>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6199132" y="4388644"/>
            <a:ext cx="413434" cy="413445"/>
          </a:xfrm>
          <a:prstGeom prst="rect">
            <a:avLst/>
          </a:prstGeom>
        </p:spPr>
      </p:pic>
      <p:sp>
        <p:nvSpPr>
          <p:cNvPr id="14" name="Text 8"/>
          <p:cNvSpPr/>
          <p:nvPr/>
        </p:nvSpPr>
        <p:spPr>
          <a:xfrm>
            <a:off x="6199132" y="5008761"/>
            <a:ext cx="5331089" cy="271363"/>
          </a:xfrm>
          <a:prstGeom prst="rect">
            <a:avLst/>
          </a:prstGeom>
          <a:noFill/>
          <a:ln/>
        </p:spPr>
        <p:txBody>
          <a:bodyPr wrap="none" lIns="0" tIns="0" rIns="0" bIns="0" rtlCol="0" anchor="t"/>
          <a:lstStyle/>
          <a:p>
            <a:pPr marL="0" indent="0" algn="l">
              <a:lnSpc>
                <a:spcPct val="104000"/>
              </a:lnSpc>
              <a:buNone/>
            </a:pPr>
            <a:r>
              <a:rPr lang="en-US" sz="1700" dirty="0">
                <a:solidFill>
                  <a:srgbClr val="383838"/>
                </a:solidFill>
                <a:latin typeface="PT Serif" pitchFamily="34" charset="0"/>
                <a:ea typeface="PT Serif" pitchFamily="34" charset="-122"/>
                <a:cs typeface="PT Serif" pitchFamily="34" charset="-120"/>
              </a:rPr>
              <a:t>Sog'liqni saqlash va Ta'lim</a:t>
            </a:r>
            <a:endParaRPr lang="en-US" sz="1700" dirty="0"/>
          </a:p>
        </p:txBody>
      </p:sp>
      <p:sp>
        <p:nvSpPr>
          <p:cNvPr id="15" name="Text 9"/>
          <p:cNvSpPr/>
          <p:nvPr/>
        </p:nvSpPr>
        <p:spPr>
          <a:xfrm>
            <a:off x="6199132" y="5379343"/>
            <a:ext cx="5331089"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Erta aniqlash, tibbiy yordam ko'rsatish va ta'lim muassasalarida profilaktika ishlari.</a:t>
            </a:r>
            <a:endParaRPr lang="en-US" sz="13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61475" y="1587401"/>
            <a:ext cx="10868745" cy="542727"/>
          </a:xfrm>
          <a:prstGeom prst="rect">
            <a:avLst/>
          </a:prstGeom>
          <a:noFill/>
          <a:ln/>
        </p:spPr>
        <p:txBody>
          <a:bodyPr wrap="none" lIns="0" tIns="0" rIns="0" bIns="0" rtlCol="0" anchor="t"/>
          <a:lstStyle/>
          <a:p>
            <a:pPr marL="0" indent="0" algn="l">
              <a:lnSpc>
                <a:spcPct val="104000"/>
              </a:lnSpc>
              <a:buNone/>
            </a:pPr>
            <a:r>
              <a:rPr lang="en-US" sz="3400" dirty="0">
                <a:solidFill>
                  <a:srgbClr val="020202"/>
                </a:solidFill>
                <a:latin typeface="PT Serif" pitchFamily="34" charset="0"/>
                <a:ea typeface="PT Serif" pitchFamily="34" charset="-122"/>
                <a:cs typeface="PT Serif" pitchFamily="34" charset="-120"/>
              </a:rPr>
              <a:t>Zo'ravonlik belgilarini erta aniqlash</a:t>
            </a:r>
            <a:endParaRPr lang="en-US" sz="3400" dirty="0"/>
          </a:p>
        </p:txBody>
      </p:sp>
      <p:sp>
        <p:nvSpPr>
          <p:cNvPr id="3" name="Text 1"/>
          <p:cNvSpPr/>
          <p:nvPr/>
        </p:nvSpPr>
        <p:spPr>
          <a:xfrm>
            <a:off x="661475" y="2543473"/>
            <a:ext cx="5232666" cy="271363"/>
          </a:xfrm>
          <a:prstGeom prst="rect">
            <a:avLst/>
          </a:prstGeom>
          <a:noFill/>
          <a:ln/>
        </p:spPr>
        <p:txBody>
          <a:bodyPr wrap="none" lIns="0" tIns="0" rIns="0" bIns="0" rtlCol="0" anchor="t"/>
          <a:lstStyle/>
          <a:p>
            <a:pPr marL="0" indent="0" algn="l">
              <a:lnSpc>
                <a:spcPct val="104000"/>
              </a:lnSpc>
              <a:buNone/>
            </a:pPr>
            <a:r>
              <a:rPr lang="en-US" sz="1700" dirty="0">
                <a:solidFill>
                  <a:srgbClr val="020202"/>
                </a:solidFill>
                <a:latin typeface="PT Serif" pitchFamily="34" charset="0"/>
                <a:ea typeface="PT Serif" pitchFamily="34" charset="-122"/>
                <a:cs typeface="PT Serif" pitchFamily="34" charset="-120"/>
              </a:rPr>
              <a:t>Oilaviy muhitdagi belgilar</a:t>
            </a:r>
            <a:endParaRPr lang="en-US" sz="1700" dirty="0"/>
          </a:p>
        </p:txBody>
      </p:sp>
      <p:sp>
        <p:nvSpPr>
          <p:cNvPr id="4" name="Text 2"/>
          <p:cNvSpPr/>
          <p:nvPr/>
        </p:nvSpPr>
        <p:spPr>
          <a:xfrm>
            <a:off x="661475" y="2980134"/>
            <a:ext cx="5232666"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Bolalar zo'ravonlikka duch kelganda ularning xulq-atvori va tashqi ko'rinishida sezilarli o'zgarishlar kuzatiladi:</a:t>
            </a:r>
            <a:endParaRPr lang="en-US" sz="1300" dirty="0"/>
          </a:p>
        </p:txBody>
      </p:sp>
      <p:sp>
        <p:nvSpPr>
          <p:cNvPr id="5" name="Text 3"/>
          <p:cNvSpPr/>
          <p:nvPr/>
        </p:nvSpPr>
        <p:spPr>
          <a:xfrm>
            <a:off x="661475" y="3658195"/>
            <a:ext cx="5232666" cy="1554460"/>
          </a:xfrm>
          <a:prstGeom prst="rect">
            <a:avLst/>
          </a:prstGeom>
          <a:noFill/>
          <a:ln/>
        </p:spPr>
        <p:txBody>
          <a:bodyPr wrap="square" lIns="0" tIns="0" rIns="0" bIns="0" rtlCol="0" anchor="t">
            <a:normAutofit/>
          </a:bodyPr>
          <a:lstStyle/>
          <a:p>
            <a:pPr marL="264160" indent="-264160" algn="l">
              <a:lnSpc>
                <a:spcPct val="133000"/>
              </a:lnSpc>
              <a:buSzPct val="100000"/>
              <a:buChar char="•"/>
            </a:pPr>
            <a:r>
              <a:rPr lang="en-US" sz="1300" dirty="0">
                <a:solidFill>
                  <a:srgbClr val="383838"/>
                </a:solidFill>
                <a:latin typeface="DM Sans" pitchFamily="34" charset="0"/>
                <a:ea typeface="DM Sans" pitchFamily="34" charset="-122"/>
                <a:cs typeface="DM Sans" pitchFamily="34" charset="-120"/>
              </a:rPr>
              <a:t>Yolg'izlikka moyillik va muloqotdan qochish</a:t>
            </a:r>
            <a:endParaRPr lang="en-US" sz="1300" dirty="0"/>
          </a:p>
          <a:p>
            <a:pPr marL="264160" indent="-264160" algn="l">
              <a:lnSpc>
                <a:spcPct val="133000"/>
              </a:lnSpc>
              <a:buSzPct val="100000"/>
              <a:buChar char="•"/>
            </a:pPr>
            <a:r>
              <a:rPr lang="en-US" sz="1300" dirty="0">
                <a:solidFill>
                  <a:srgbClr val="383838"/>
                </a:solidFill>
                <a:latin typeface="DM Sans" pitchFamily="34" charset="0"/>
                <a:ea typeface="DM Sans" pitchFamily="34" charset="-122"/>
                <a:cs typeface="DM Sans" pitchFamily="34" charset="-120"/>
              </a:rPr>
              <a:t>O'quv faoliyatida keskin pasayish</a:t>
            </a:r>
            <a:endParaRPr lang="en-US" sz="1300" dirty="0"/>
          </a:p>
          <a:p>
            <a:pPr marL="264160" indent="-264160" algn="l">
              <a:lnSpc>
                <a:spcPct val="133000"/>
              </a:lnSpc>
              <a:buSzPct val="100000"/>
              <a:buChar char="•"/>
            </a:pPr>
            <a:r>
              <a:rPr lang="en-US" sz="1300" dirty="0">
                <a:solidFill>
                  <a:srgbClr val="383838"/>
                </a:solidFill>
                <a:latin typeface="DM Sans" pitchFamily="34" charset="0"/>
                <a:ea typeface="DM Sans" pitchFamily="34" charset="-122"/>
                <a:cs typeface="DM Sans" pitchFamily="34" charset="-120"/>
              </a:rPr>
              <a:t>Tushuntirib bo'lmaydigan jarohatlar yoki ko'karishlar</a:t>
            </a:r>
            <a:endParaRPr lang="en-US" sz="1300" dirty="0"/>
          </a:p>
          <a:p>
            <a:pPr marL="264160" indent="-264160" algn="l">
              <a:lnSpc>
                <a:spcPct val="133000"/>
              </a:lnSpc>
              <a:buSzPct val="100000"/>
              <a:buChar char="•"/>
            </a:pPr>
            <a:r>
              <a:rPr lang="en-US" sz="1300" dirty="0">
                <a:solidFill>
                  <a:srgbClr val="383838"/>
                </a:solidFill>
                <a:latin typeface="DM Sans" pitchFamily="34" charset="0"/>
                <a:ea typeface="DM Sans" pitchFamily="34" charset="-122"/>
                <a:cs typeface="DM Sans" pitchFamily="34" charset="-120"/>
              </a:rPr>
              <a:t>Uyqu buzilishi va tungi qo'rquvlar</a:t>
            </a:r>
            <a:endParaRPr lang="en-US" sz="1300" dirty="0"/>
          </a:p>
          <a:p>
            <a:pPr marL="264160" indent="-264160" algn="l">
              <a:lnSpc>
                <a:spcPct val="133000"/>
              </a:lnSpc>
              <a:buSzPct val="100000"/>
              <a:buChar char="•"/>
            </a:pPr>
            <a:r>
              <a:rPr lang="en-US" sz="1300" dirty="0">
                <a:solidFill>
                  <a:srgbClr val="383838"/>
                </a:solidFill>
                <a:latin typeface="DM Sans" pitchFamily="34" charset="0"/>
                <a:ea typeface="DM Sans" pitchFamily="34" charset="-122"/>
                <a:cs typeface="DM Sans" pitchFamily="34" charset="-120"/>
              </a:rPr>
              <a:t>Agresiv yoki haddan tashqari itoatkor xulq-atvor</a:t>
            </a:r>
            <a:endParaRPr lang="en-US" sz="1300" dirty="0"/>
          </a:p>
        </p:txBody>
      </p:sp>
      <p:sp>
        <p:nvSpPr>
          <p:cNvPr id="6" name="Shape 4"/>
          <p:cNvSpPr/>
          <p:nvPr/>
        </p:nvSpPr>
        <p:spPr>
          <a:xfrm>
            <a:off x="6184844" y="2378174"/>
            <a:ext cx="5470785" cy="2892326"/>
          </a:xfrm>
          <a:prstGeom prst="roundRect">
            <a:avLst>
              <a:gd name="adj" fmla="val 858"/>
            </a:avLst>
          </a:prstGeom>
          <a:solidFill>
            <a:srgbClr val="E04F00"/>
          </a:solidFill>
          <a:ln/>
        </p:spPr>
      </p:sp>
      <p:sp>
        <p:nvSpPr>
          <p:cNvPr id="7" name="Text 5"/>
          <p:cNvSpPr/>
          <p:nvPr/>
        </p:nvSpPr>
        <p:spPr>
          <a:xfrm>
            <a:off x="6350139" y="2543473"/>
            <a:ext cx="5140196" cy="271363"/>
          </a:xfrm>
          <a:prstGeom prst="rect">
            <a:avLst/>
          </a:prstGeom>
          <a:noFill/>
          <a:ln/>
        </p:spPr>
        <p:txBody>
          <a:bodyPr wrap="none" lIns="0" tIns="0" rIns="0" bIns="0" rtlCol="0" anchor="t"/>
          <a:lstStyle/>
          <a:p>
            <a:pPr marL="0" indent="0" algn="l">
              <a:lnSpc>
                <a:spcPct val="104000"/>
              </a:lnSpc>
              <a:buNone/>
            </a:pPr>
            <a:r>
              <a:rPr lang="en-US" sz="1700" dirty="0">
                <a:solidFill>
                  <a:srgbClr val="020202"/>
                </a:solidFill>
                <a:latin typeface="PT Serif" pitchFamily="34" charset="0"/>
                <a:ea typeface="PT Serif" pitchFamily="34" charset="-122"/>
                <a:cs typeface="PT Serif" pitchFamily="34" charset="-120"/>
              </a:rPr>
              <a:t>Monitoring tizimi</a:t>
            </a:r>
            <a:endParaRPr lang="en-US" sz="1700" dirty="0"/>
          </a:p>
        </p:txBody>
      </p:sp>
      <p:sp>
        <p:nvSpPr>
          <p:cNvPr id="8" name="Text 6"/>
          <p:cNvSpPr/>
          <p:nvPr/>
        </p:nvSpPr>
        <p:spPr>
          <a:xfrm>
            <a:off x="6350139" y="2980134"/>
            <a:ext cx="5749781" cy="264616"/>
          </a:xfrm>
          <a:prstGeom prst="rect">
            <a:avLst/>
          </a:prstGeom>
          <a:noFill/>
          <a:ln/>
        </p:spPr>
        <p:txBody>
          <a:bodyPr wrap="none" lIns="0" tIns="0" rIns="0" bIns="0" rtlCol="0" anchor="t"/>
          <a:lstStyle/>
          <a:p>
            <a:pPr marL="0" indent="0" algn="l">
              <a:lnSpc>
                <a:spcPct val="133000"/>
              </a:lnSpc>
              <a:buNone/>
            </a:pPr>
            <a:r>
              <a:rPr lang="en-US" sz="1300" dirty="0">
                <a:solidFill>
                  <a:srgbClr val="000000"/>
                </a:solidFill>
                <a:latin typeface="DM Sans" pitchFamily="34" charset="0"/>
                <a:ea typeface="DM Sans" pitchFamily="34" charset="-122"/>
                <a:cs typeface="DM Sans" pitchFamily="34" charset="-120"/>
              </a:rPr>
              <a:t>Erta aniqlash tizimi uchta asosiy yo'nalishda ishlaydi:</a:t>
            </a:r>
            <a:endParaRPr lang="en-US" sz="1300" dirty="0"/>
          </a:p>
        </p:txBody>
      </p:sp>
      <p:sp>
        <p:nvSpPr>
          <p:cNvPr id="9" name="Text 7"/>
          <p:cNvSpPr/>
          <p:nvPr/>
        </p:nvSpPr>
        <p:spPr>
          <a:xfrm>
            <a:off x="6350139" y="3393579"/>
            <a:ext cx="5140196" cy="1703388"/>
          </a:xfrm>
          <a:prstGeom prst="rect">
            <a:avLst/>
          </a:prstGeom>
          <a:noFill/>
          <a:ln/>
        </p:spPr>
        <p:txBody>
          <a:bodyPr wrap="square" lIns="0" tIns="0" rIns="0" bIns="0" rtlCol="0" anchor="t">
            <a:normAutofit/>
          </a:bodyPr>
          <a:lstStyle/>
          <a:p>
            <a:pPr marL="264160" indent="-264160" algn="l">
              <a:lnSpc>
                <a:spcPct val="133000"/>
              </a:lnSpc>
              <a:buSzPct val="100000"/>
              <a:buChar char="•"/>
            </a:pPr>
            <a:r>
              <a:rPr lang="en-US" sz="1300" b="1" dirty="0">
                <a:solidFill>
                  <a:srgbClr val="000000"/>
                </a:solidFill>
                <a:latin typeface="DM Sans Bold" pitchFamily="34" charset="0"/>
                <a:ea typeface="DM Sans Bold" pitchFamily="34" charset="-122"/>
                <a:cs typeface="DM Sans Bold" pitchFamily="34" charset="-120"/>
              </a:rPr>
              <a:t>Ta'lim muassasalari:</a:t>
            </a:r>
            <a:r>
              <a:rPr lang="en-US" sz="1300" dirty="0">
                <a:solidFill>
                  <a:srgbClr val="000000"/>
                </a:solidFill>
                <a:latin typeface="DM Sans" pitchFamily="34" charset="0"/>
                <a:ea typeface="DM Sans" pitchFamily="34" charset="-122"/>
                <a:cs typeface="DM Sans" pitchFamily="34" charset="-120"/>
              </a:rPr>
              <a:t> O'qituvchilar va psixologlar bolalar holatini muntazam kuzatib boradi</a:t>
            </a:r>
            <a:endParaRPr lang="en-US" sz="1300" dirty="0"/>
          </a:p>
          <a:p>
            <a:pPr marL="264160" indent="-264160" algn="l">
              <a:lnSpc>
                <a:spcPct val="133000"/>
              </a:lnSpc>
              <a:buSzPct val="100000"/>
              <a:buChar char="•"/>
            </a:pPr>
            <a:r>
              <a:rPr lang="en-US" sz="1300" b="1" dirty="0">
                <a:solidFill>
                  <a:srgbClr val="000000"/>
                </a:solidFill>
                <a:latin typeface="DM Sans Bold" pitchFamily="34" charset="0"/>
                <a:ea typeface="DM Sans Bold" pitchFamily="34" charset="-122"/>
                <a:cs typeface="DM Sans Bold" pitchFamily="34" charset="-120"/>
              </a:rPr>
              <a:t>Tibbiyot tashkilotlari:</a:t>
            </a:r>
            <a:r>
              <a:rPr lang="en-US" sz="1300" dirty="0">
                <a:solidFill>
                  <a:srgbClr val="000000"/>
                </a:solidFill>
                <a:latin typeface="DM Sans" pitchFamily="34" charset="0"/>
                <a:ea typeface="DM Sans" pitchFamily="34" charset="-122"/>
                <a:cs typeface="DM Sans" pitchFamily="34" charset="-120"/>
              </a:rPr>
              <a:t> Shifokorlar jismoniy belgilarni aniqlab, tegishli organlarga xabar beradi</a:t>
            </a:r>
            <a:endParaRPr lang="en-US" sz="1300" dirty="0"/>
          </a:p>
          <a:p>
            <a:pPr marL="264160" indent="-264160" algn="l">
              <a:lnSpc>
                <a:spcPct val="133000"/>
              </a:lnSpc>
              <a:buSzPct val="100000"/>
              <a:buChar char="•"/>
            </a:pPr>
            <a:r>
              <a:rPr lang="en-US" sz="1300" b="1" dirty="0">
                <a:solidFill>
                  <a:srgbClr val="000000"/>
                </a:solidFill>
                <a:latin typeface="DM Sans Bold" pitchFamily="34" charset="0"/>
                <a:ea typeface="DM Sans Bold" pitchFamily="34" charset="-122"/>
                <a:cs typeface="DM Sans Bold" pitchFamily="34" charset="-120"/>
              </a:rPr>
              <a:t>Kiber monitoring:</a:t>
            </a:r>
            <a:r>
              <a:rPr lang="en-US" sz="1300" dirty="0">
                <a:solidFill>
                  <a:srgbClr val="000000"/>
                </a:solidFill>
                <a:latin typeface="DM Sans" pitchFamily="34" charset="0"/>
                <a:ea typeface="DM Sans" pitchFamily="34" charset="-122"/>
                <a:cs typeface="DM Sans" pitchFamily="34" charset="-120"/>
              </a:rPr>
              <a:t> Raqamli platformalar orqali kiberzo'ravonlik holatlari aniqlanadi</a:t>
            </a:r>
            <a:endParaRPr lang="en-US" sz="13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7619809" y="0"/>
            <a:ext cx="4571886" cy="6858000"/>
          </a:xfrm>
          <a:prstGeom prst="rect">
            <a:avLst/>
          </a:prstGeom>
        </p:spPr>
      </p:pic>
      <p:sp>
        <p:nvSpPr>
          <p:cNvPr id="3" name="Text 0"/>
          <p:cNvSpPr/>
          <p:nvPr/>
        </p:nvSpPr>
        <p:spPr>
          <a:xfrm>
            <a:off x="661475" y="482501"/>
            <a:ext cx="6296860" cy="983655"/>
          </a:xfrm>
          <a:prstGeom prst="rect">
            <a:avLst/>
          </a:prstGeom>
          <a:noFill/>
          <a:ln/>
        </p:spPr>
        <p:txBody>
          <a:bodyPr wrap="square" lIns="0" tIns="0" rIns="0" bIns="0" rtlCol="0" anchor="t">
            <a:normAutofit/>
          </a:bodyPr>
          <a:lstStyle/>
          <a:p>
            <a:pPr marL="0" indent="0" algn="l">
              <a:lnSpc>
                <a:spcPct val="104000"/>
              </a:lnSpc>
              <a:buNone/>
            </a:pPr>
            <a:r>
              <a:rPr lang="en-US" sz="3050" dirty="0">
                <a:solidFill>
                  <a:srgbClr val="020202"/>
                </a:solidFill>
                <a:latin typeface="PT Serif" pitchFamily="34" charset="0"/>
                <a:ea typeface="PT Serif" pitchFamily="34" charset="-122"/>
                <a:cs typeface="PT Serif" pitchFamily="34" charset="-120"/>
              </a:rPr>
              <a:t>Ijtimoiy himoya va reabilitatsiya mexanizmlari</a:t>
            </a:r>
            <a:endParaRPr lang="en-US" sz="3050" dirty="0"/>
          </a:p>
        </p:txBody>
      </p:sp>
      <p:sp>
        <p:nvSpPr>
          <p:cNvPr id="4" name="Text 1"/>
          <p:cNvSpPr/>
          <p:nvPr/>
        </p:nvSpPr>
        <p:spPr>
          <a:xfrm>
            <a:off x="661475" y="1669852"/>
            <a:ext cx="6296860" cy="457200"/>
          </a:xfrm>
          <a:prstGeom prst="rect">
            <a:avLst/>
          </a:prstGeom>
          <a:noFill/>
          <a:ln/>
        </p:spPr>
        <p:txBody>
          <a:bodyPr wrap="square" lIns="0" tIns="0" rIns="0" bIns="0" rtlCol="0" anchor="t">
            <a:normAutofit/>
          </a:bodyPr>
          <a:lstStyle/>
          <a:p>
            <a:pPr marL="0" indent="0" algn="l">
              <a:lnSpc>
                <a:spcPct val="127000"/>
              </a:lnSpc>
              <a:buNone/>
            </a:pPr>
            <a:r>
              <a:rPr lang="en-US" sz="1150" dirty="0">
                <a:solidFill>
                  <a:srgbClr val="383838"/>
                </a:solidFill>
                <a:latin typeface="DM Sans" pitchFamily="34" charset="0"/>
                <a:ea typeface="DM Sans" pitchFamily="34" charset="-122"/>
                <a:cs typeface="DM Sans" pitchFamily="34" charset="-120"/>
              </a:rPr>
              <a:t>Jabrlangan bolalarga kompleks yordam ko'rsatish tizimi uchta asosiy yo'nalishda ishlaydi: tibbiy, huquqiy va psixologik yordam.</a:t>
            </a:r>
            <a:endParaRPr lang="en-US" sz="1150" dirty="0"/>
          </a:p>
        </p:txBody>
      </p:sp>
      <p:pic>
        <p:nvPicPr>
          <p:cNvPr id="5" name="Image 1" descr="preencoded.png"/>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661475" y="2279848"/>
            <a:ext cx="6296860" cy="1350863"/>
          </a:xfrm>
          <a:prstGeom prst="rect">
            <a:avLst/>
          </a:prstGeom>
        </p:spPr>
      </p:pic>
      <p:sp>
        <p:nvSpPr>
          <p:cNvPr id="6" name="Text 2"/>
          <p:cNvSpPr/>
          <p:nvPr/>
        </p:nvSpPr>
        <p:spPr>
          <a:xfrm>
            <a:off x="906539" y="2448719"/>
            <a:ext cx="5882929" cy="245864"/>
          </a:xfrm>
          <a:prstGeom prst="rect">
            <a:avLst/>
          </a:prstGeom>
          <a:noFill/>
          <a:ln/>
        </p:spPr>
        <p:txBody>
          <a:bodyPr wrap="none" lIns="0" tIns="0" rIns="0" bIns="0" rtlCol="0" anchor="t"/>
          <a:lstStyle/>
          <a:p>
            <a:pPr marL="0" indent="0" algn="l">
              <a:lnSpc>
                <a:spcPct val="104000"/>
              </a:lnSpc>
              <a:buNone/>
            </a:pPr>
            <a:r>
              <a:rPr lang="en-US" sz="1500" dirty="0">
                <a:solidFill>
                  <a:srgbClr val="383838"/>
                </a:solidFill>
                <a:latin typeface="PT Serif" pitchFamily="34" charset="0"/>
                <a:ea typeface="PT Serif" pitchFamily="34" charset="-122"/>
                <a:cs typeface="PT Serif" pitchFamily="34" charset="-120"/>
              </a:rPr>
              <a:t>Professional tutingan oila xizmati</a:t>
            </a:r>
            <a:endParaRPr lang="en-US" sz="1500" dirty="0"/>
          </a:p>
        </p:txBody>
      </p:sp>
      <p:sp>
        <p:nvSpPr>
          <p:cNvPr id="7" name="Text 3"/>
          <p:cNvSpPr/>
          <p:nvPr/>
        </p:nvSpPr>
        <p:spPr>
          <a:xfrm>
            <a:off x="906539" y="2776041"/>
            <a:ext cx="5882929" cy="685800"/>
          </a:xfrm>
          <a:prstGeom prst="rect">
            <a:avLst/>
          </a:prstGeom>
          <a:noFill/>
          <a:ln/>
        </p:spPr>
        <p:txBody>
          <a:bodyPr wrap="square" lIns="0" tIns="0" rIns="0" bIns="0" rtlCol="0" anchor="t">
            <a:normAutofit/>
          </a:bodyPr>
          <a:lstStyle/>
          <a:p>
            <a:pPr marL="0" indent="0" algn="l">
              <a:lnSpc>
                <a:spcPct val="127000"/>
              </a:lnSpc>
              <a:buNone/>
            </a:pPr>
            <a:r>
              <a:rPr lang="en-US" sz="1150" dirty="0">
                <a:solidFill>
                  <a:srgbClr val="383838"/>
                </a:solidFill>
                <a:latin typeface="DM Sans" pitchFamily="34" charset="0"/>
                <a:ea typeface="DM Sans" pitchFamily="34" charset="-122"/>
                <a:cs typeface="DM Sans" pitchFamily="34" charset="-120"/>
              </a:rPr>
              <a:t>Ota-onasining g'amxo'rligidan mahrum bo'lgan bolalar uchun professional tayyorlangan tutingan oilalar tizimi yo'lga qo'yilgan. Bu bolalarga xavfsiz va muhabbatli muhit taqdim etadi.</a:t>
            </a:r>
            <a:endParaRPr lang="en-US" sz="1150" dirty="0"/>
          </a:p>
        </p:txBody>
      </p:sp>
      <p:pic>
        <p:nvPicPr>
          <p:cNvPr id="8" name="Image 2" descr="preencoded.png"/>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661475" y="3766542"/>
            <a:ext cx="6296860" cy="1350863"/>
          </a:xfrm>
          <a:prstGeom prst="rect">
            <a:avLst/>
          </a:prstGeom>
        </p:spPr>
      </p:pic>
      <p:sp>
        <p:nvSpPr>
          <p:cNvPr id="9" name="Text 4"/>
          <p:cNvSpPr/>
          <p:nvPr/>
        </p:nvSpPr>
        <p:spPr>
          <a:xfrm>
            <a:off x="906539" y="3935413"/>
            <a:ext cx="5882929" cy="245864"/>
          </a:xfrm>
          <a:prstGeom prst="rect">
            <a:avLst/>
          </a:prstGeom>
          <a:noFill/>
          <a:ln/>
        </p:spPr>
        <p:txBody>
          <a:bodyPr wrap="none" lIns="0" tIns="0" rIns="0" bIns="0" rtlCol="0" anchor="t"/>
          <a:lstStyle/>
          <a:p>
            <a:pPr marL="0" indent="0" algn="l">
              <a:lnSpc>
                <a:spcPct val="104000"/>
              </a:lnSpc>
              <a:buNone/>
            </a:pPr>
            <a:r>
              <a:rPr lang="en-US" sz="1500" dirty="0">
                <a:solidFill>
                  <a:srgbClr val="383838"/>
                </a:solidFill>
                <a:latin typeface="PT Serif" pitchFamily="34" charset="0"/>
                <a:ea typeface="PT Serif" pitchFamily="34" charset="-122"/>
                <a:cs typeface="PT Serif" pitchFamily="34" charset="-120"/>
              </a:rPr>
              <a:t>Kompleks yordam ko'rsatish</a:t>
            </a:r>
            <a:endParaRPr lang="en-US" sz="1500" dirty="0"/>
          </a:p>
        </p:txBody>
      </p:sp>
      <p:sp>
        <p:nvSpPr>
          <p:cNvPr id="10" name="Text 5"/>
          <p:cNvSpPr/>
          <p:nvPr/>
        </p:nvSpPr>
        <p:spPr>
          <a:xfrm>
            <a:off x="906539" y="4262735"/>
            <a:ext cx="5882929" cy="685800"/>
          </a:xfrm>
          <a:prstGeom prst="rect">
            <a:avLst/>
          </a:prstGeom>
          <a:noFill/>
          <a:ln/>
        </p:spPr>
        <p:txBody>
          <a:bodyPr wrap="square" lIns="0" tIns="0" rIns="0" bIns="0" rtlCol="0" anchor="t">
            <a:normAutofit/>
          </a:bodyPr>
          <a:lstStyle/>
          <a:p>
            <a:pPr marL="0" indent="0" algn="l">
              <a:lnSpc>
                <a:spcPct val="127000"/>
              </a:lnSpc>
              <a:buNone/>
            </a:pPr>
            <a:r>
              <a:rPr lang="en-US" sz="1150" dirty="0">
                <a:solidFill>
                  <a:srgbClr val="383838"/>
                </a:solidFill>
                <a:latin typeface="DM Sans" pitchFamily="34" charset="0"/>
                <a:ea typeface="DM Sans" pitchFamily="34" charset="-122"/>
                <a:cs typeface="DM Sans" pitchFamily="34" charset="-120"/>
              </a:rPr>
              <a:t>Jabrlangan bolalarga bir vaqtning o'zida tibbiy davolash, huquqiy himoya va psixologik reabilitatsiya xizmatlari ko'rsatiladi. Har bir bola individual reabilitatsiya rejasi asosida ish olib boriladi.</a:t>
            </a:r>
            <a:endParaRPr lang="en-US" sz="1150" dirty="0"/>
          </a:p>
        </p:txBody>
      </p:sp>
      <p:pic>
        <p:nvPicPr>
          <p:cNvPr id="11" name="Image 3" descr="preencoded.png"/>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661475" y="5253236"/>
            <a:ext cx="6296860" cy="1122263"/>
          </a:xfrm>
          <a:prstGeom prst="rect">
            <a:avLst/>
          </a:prstGeom>
        </p:spPr>
      </p:pic>
      <p:sp>
        <p:nvSpPr>
          <p:cNvPr id="12" name="Text 6"/>
          <p:cNvSpPr/>
          <p:nvPr/>
        </p:nvSpPr>
        <p:spPr>
          <a:xfrm>
            <a:off x="906539" y="5422106"/>
            <a:ext cx="5882929" cy="245864"/>
          </a:xfrm>
          <a:prstGeom prst="rect">
            <a:avLst/>
          </a:prstGeom>
          <a:noFill/>
          <a:ln/>
        </p:spPr>
        <p:txBody>
          <a:bodyPr wrap="none" lIns="0" tIns="0" rIns="0" bIns="0" rtlCol="0" anchor="t"/>
          <a:lstStyle/>
          <a:p>
            <a:pPr marL="0" indent="0" algn="l">
              <a:lnSpc>
                <a:spcPct val="104000"/>
              </a:lnSpc>
              <a:buNone/>
            </a:pPr>
            <a:r>
              <a:rPr lang="en-US" sz="1500" dirty="0">
                <a:solidFill>
                  <a:srgbClr val="383838"/>
                </a:solidFill>
                <a:latin typeface="PT Serif" pitchFamily="34" charset="0"/>
                <a:ea typeface="PT Serif" pitchFamily="34" charset="-122"/>
                <a:cs typeface="PT Serif" pitchFamily="34" charset="-120"/>
              </a:rPr>
              <a:t>Yagona milliy axborot tizimi</a:t>
            </a:r>
            <a:endParaRPr lang="en-US" sz="1500" dirty="0"/>
          </a:p>
        </p:txBody>
      </p:sp>
      <p:sp>
        <p:nvSpPr>
          <p:cNvPr id="13" name="Text 7"/>
          <p:cNvSpPr/>
          <p:nvPr/>
        </p:nvSpPr>
        <p:spPr>
          <a:xfrm>
            <a:off x="906539" y="5749429"/>
            <a:ext cx="5882929" cy="457200"/>
          </a:xfrm>
          <a:prstGeom prst="rect">
            <a:avLst/>
          </a:prstGeom>
          <a:noFill/>
          <a:ln/>
        </p:spPr>
        <p:txBody>
          <a:bodyPr wrap="square" lIns="0" tIns="0" rIns="0" bIns="0" rtlCol="0" anchor="t">
            <a:normAutofit/>
          </a:bodyPr>
          <a:lstStyle/>
          <a:p>
            <a:pPr marL="0" indent="0" algn="l">
              <a:lnSpc>
                <a:spcPct val="127000"/>
              </a:lnSpc>
              <a:buNone/>
            </a:pPr>
            <a:r>
              <a:rPr lang="en-US" sz="1150" dirty="0">
                <a:solidFill>
                  <a:srgbClr val="383838"/>
                </a:solidFill>
                <a:latin typeface="DM Sans" pitchFamily="34" charset="0"/>
                <a:ea typeface="DM Sans" pitchFamily="34" charset="-122"/>
                <a:cs typeface="DM Sans" pitchFamily="34" charset="-120"/>
              </a:rPr>
              <a:t>Raqamli platforma orqali barcha holatlar ro'yxatga olinadi, idoralararo ma'lumot almashinuvi ta'minlanadi va har bir bolaning holati monitoring qilinadi.</a:t>
            </a:r>
            <a:endParaRPr lang="en-US" sz="115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61475" y="515640"/>
            <a:ext cx="10868745" cy="525661"/>
          </a:xfrm>
          <a:prstGeom prst="rect">
            <a:avLst/>
          </a:prstGeom>
          <a:noFill/>
          <a:ln/>
        </p:spPr>
        <p:txBody>
          <a:bodyPr wrap="none" lIns="0" tIns="0" rIns="0" bIns="0" rtlCol="0" anchor="t"/>
          <a:lstStyle/>
          <a:p>
            <a:pPr marL="0" indent="0" algn="l">
              <a:lnSpc>
                <a:spcPct val="104000"/>
              </a:lnSpc>
              <a:buNone/>
            </a:pPr>
            <a:r>
              <a:rPr lang="en-US" sz="3300" dirty="0">
                <a:solidFill>
                  <a:srgbClr val="020202"/>
                </a:solidFill>
                <a:latin typeface="PT Serif" pitchFamily="34" charset="0"/>
                <a:ea typeface="PT Serif" pitchFamily="34" charset="-122"/>
                <a:cs typeface="PT Serif" pitchFamily="34" charset="-120"/>
              </a:rPr>
              <a:t>Kiberzo'ravonlikka qarshi kurash</a:t>
            </a:r>
            <a:endParaRPr lang="en-US" sz="3300" dirty="0"/>
          </a:p>
        </p:txBody>
      </p:sp>
      <p:pic>
        <p:nvPicPr>
          <p:cNvPr id="3" name="Image 0" descr="preencoded.png"/>
          <p:cNvPicPr>
            <a:picLocks noChangeAspect="1"/>
          </p:cNvPicPr>
          <p:nvPr/>
        </p:nvPicPr>
        <p:blipFill>
          <a:blip r:embed="rId3"/>
          <a:stretch>
            <a:fillRect/>
          </a:stretch>
        </p:blipFill>
        <p:spPr>
          <a:xfrm>
            <a:off x="661475" y="1448594"/>
            <a:ext cx="4675864" cy="4675981"/>
          </a:xfrm>
          <a:prstGeom prst="rect">
            <a:avLst/>
          </a:prstGeom>
        </p:spPr>
      </p:pic>
      <p:sp>
        <p:nvSpPr>
          <p:cNvPr id="4" name="Text 1"/>
          <p:cNvSpPr/>
          <p:nvPr/>
        </p:nvSpPr>
        <p:spPr>
          <a:xfrm>
            <a:off x="5734601" y="1429246"/>
            <a:ext cx="5801870" cy="262930"/>
          </a:xfrm>
          <a:prstGeom prst="rect">
            <a:avLst/>
          </a:prstGeom>
          <a:noFill/>
          <a:ln/>
        </p:spPr>
        <p:txBody>
          <a:bodyPr wrap="none" lIns="0" tIns="0" rIns="0" bIns="0" rtlCol="0" anchor="t"/>
          <a:lstStyle/>
          <a:p>
            <a:pPr marL="0" indent="0" algn="l">
              <a:lnSpc>
                <a:spcPct val="104000"/>
              </a:lnSpc>
              <a:buNone/>
            </a:pPr>
            <a:r>
              <a:rPr lang="en-US" sz="1650" dirty="0">
                <a:solidFill>
                  <a:srgbClr val="020202"/>
                </a:solidFill>
                <a:latin typeface="PT Serif" pitchFamily="34" charset="0"/>
                <a:ea typeface="PT Serif" pitchFamily="34" charset="-122"/>
                <a:cs typeface="PT Serif" pitchFamily="34" charset="-120"/>
              </a:rPr>
              <a:t>Raqamli muhitda xavfsizlik</a:t>
            </a:r>
            <a:endParaRPr lang="en-US" sz="1650" dirty="0"/>
          </a:p>
        </p:txBody>
      </p:sp>
      <p:sp>
        <p:nvSpPr>
          <p:cNvPr id="5" name="Text 2"/>
          <p:cNvSpPr/>
          <p:nvPr/>
        </p:nvSpPr>
        <p:spPr>
          <a:xfrm>
            <a:off x="5734601" y="1847354"/>
            <a:ext cx="5801870" cy="1009253"/>
          </a:xfrm>
          <a:prstGeom prst="rect">
            <a:avLst/>
          </a:prstGeom>
          <a:noFill/>
          <a:ln/>
        </p:spPr>
        <p:txBody>
          <a:bodyPr wrap="square" lIns="0" tIns="0" rIns="0" bIns="0" rtlCol="0" anchor="t">
            <a:normAutofit/>
          </a:bodyPr>
          <a:lstStyle/>
          <a:p>
            <a:pPr marL="0" indent="0" algn="l">
              <a:lnSpc>
                <a:spcPct val="131000"/>
              </a:lnSpc>
              <a:buNone/>
            </a:pPr>
            <a:r>
              <a:rPr lang="en-US" sz="1250" dirty="0">
                <a:solidFill>
                  <a:srgbClr val="383838"/>
                </a:solidFill>
                <a:latin typeface="DM Sans" pitchFamily="34" charset="0"/>
                <a:ea typeface="DM Sans" pitchFamily="34" charset="-122"/>
                <a:cs typeface="DM Sans" pitchFamily="34" charset="-120"/>
              </a:rPr>
              <a:t>Internet tarmog'ida bolalar uchun xavfsiz muhitni ta'minlash zamonaviy davrning eng muhim vazifalaridan biridir. Kiberzo'ravonlik — bu nafaqat tahdidlar, balki shaxsiy ma'lumotlarni tarqatish, kamsitish va psixologik bosimdir.</a:t>
            </a:r>
            <a:endParaRPr lang="en-US" sz="1250" dirty="0"/>
          </a:p>
        </p:txBody>
      </p:sp>
      <p:pic>
        <p:nvPicPr>
          <p:cNvPr id="6" name="Image 1" descr="preencoded.png"/>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5794627" y="3036044"/>
            <a:ext cx="240302" cy="240308"/>
          </a:xfrm>
          <a:prstGeom prst="rect">
            <a:avLst/>
          </a:prstGeom>
        </p:spPr>
      </p:pic>
      <p:sp>
        <p:nvSpPr>
          <p:cNvPr id="7" name="Text 3"/>
          <p:cNvSpPr/>
          <p:nvPr/>
        </p:nvSpPr>
        <p:spPr>
          <a:xfrm>
            <a:off x="6255189" y="3031133"/>
            <a:ext cx="5281282" cy="262930"/>
          </a:xfrm>
          <a:prstGeom prst="rect">
            <a:avLst/>
          </a:prstGeom>
          <a:noFill/>
          <a:ln/>
        </p:spPr>
        <p:txBody>
          <a:bodyPr wrap="none" lIns="0" tIns="0" rIns="0" bIns="0" rtlCol="0" anchor="t"/>
          <a:lstStyle/>
          <a:p>
            <a:pPr marL="0" indent="0" algn="l">
              <a:lnSpc>
                <a:spcPct val="104000"/>
              </a:lnSpc>
              <a:buNone/>
            </a:pPr>
            <a:r>
              <a:rPr lang="en-US" sz="1650" dirty="0">
                <a:solidFill>
                  <a:srgbClr val="383838"/>
                </a:solidFill>
                <a:latin typeface="PT Serif" pitchFamily="34" charset="0"/>
                <a:ea typeface="PT Serif" pitchFamily="34" charset="-122"/>
                <a:cs typeface="PT Serif" pitchFamily="34" charset="-120"/>
              </a:rPr>
              <a:t>Xavfsiz internet muhiti</a:t>
            </a:r>
            <a:endParaRPr lang="en-US" sz="1650" dirty="0"/>
          </a:p>
        </p:txBody>
      </p:sp>
      <p:sp>
        <p:nvSpPr>
          <p:cNvPr id="8" name="Text 4"/>
          <p:cNvSpPr/>
          <p:nvPr/>
        </p:nvSpPr>
        <p:spPr>
          <a:xfrm>
            <a:off x="6255189" y="3449241"/>
            <a:ext cx="5281282" cy="504627"/>
          </a:xfrm>
          <a:prstGeom prst="rect">
            <a:avLst/>
          </a:prstGeom>
          <a:noFill/>
          <a:ln/>
        </p:spPr>
        <p:txBody>
          <a:bodyPr wrap="square" lIns="0" tIns="0" rIns="0" bIns="0" rtlCol="0" anchor="t">
            <a:normAutofit/>
          </a:bodyPr>
          <a:lstStyle/>
          <a:p>
            <a:pPr marL="0" indent="0" algn="l">
              <a:lnSpc>
                <a:spcPct val="131000"/>
              </a:lnSpc>
              <a:buNone/>
            </a:pPr>
            <a:r>
              <a:rPr lang="en-US" sz="1250" dirty="0">
                <a:solidFill>
                  <a:srgbClr val="383838"/>
                </a:solidFill>
                <a:latin typeface="DM Sans" pitchFamily="34" charset="0"/>
                <a:ea typeface="DM Sans" pitchFamily="34" charset="-122"/>
                <a:cs typeface="DM Sans" pitchFamily="34" charset="-120"/>
              </a:rPr>
              <a:t>Internet provayderlari va platformalar uchun bolalarni himoya qilish majburiyatlari kuchaytirilmoqda.</a:t>
            </a:r>
            <a:endParaRPr lang="en-US" sz="1250" dirty="0"/>
          </a:p>
        </p:txBody>
      </p:sp>
      <p:pic>
        <p:nvPicPr>
          <p:cNvPr id="9" name="Image 2" descr="preencoded.png"/>
          <p:cNvPicPr>
            <a:picLocks noChangeAspect="1"/>
          </p:cNvPicPr>
          <p:nvPr/>
        </p:nvPicPr>
        <p:blipFill>
          <a:blip r:embed="rId4">
            <a:extLst>
              <a:ext uri="{96DAC541-7B7A-43D3-8B79-37D633B846F1}">
                <asvg:svgBlip xmlns="" xmlns:asvg="http://schemas.microsoft.com/office/drawing/2016/SVG/main" r:embed="rId6"/>
              </a:ext>
            </a:extLst>
          </a:blip>
          <a:stretch>
            <a:fillRect/>
          </a:stretch>
        </p:blipFill>
        <p:spPr>
          <a:xfrm>
            <a:off x="5794627" y="4269135"/>
            <a:ext cx="240302" cy="240308"/>
          </a:xfrm>
          <a:prstGeom prst="rect">
            <a:avLst/>
          </a:prstGeom>
        </p:spPr>
      </p:pic>
      <p:sp>
        <p:nvSpPr>
          <p:cNvPr id="10" name="Text 5"/>
          <p:cNvSpPr/>
          <p:nvPr/>
        </p:nvSpPr>
        <p:spPr>
          <a:xfrm>
            <a:off x="6255189" y="4264223"/>
            <a:ext cx="5281282" cy="262930"/>
          </a:xfrm>
          <a:prstGeom prst="rect">
            <a:avLst/>
          </a:prstGeom>
          <a:noFill/>
          <a:ln/>
        </p:spPr>
        <p:txBody>
          <a:bodyPr wrap="none" lIns="0" tIns="0" rIns="0" bIns="0" rtlCol="0" anchor="t"/>
          <a:lstStyle/>
          <a:p>
            <a:pPr marL="0" indent="0" algn="l">
              <a:lnSpc>
                <a:spcPct val="104000"/>
              </a:lnSpc>
              <a:buNone/>
            </a:pPr>
            <a:r>
              <a:rPr lang="en-US" sz="1650" dirty="0">
                <a:solidFill>
                  <a:srgbClr val="383838"/>
                </a:solidFill>
                <a:latin typeface="PT Serif" pitchFamily="34" charset="0"/>
                <a:ea typeface="PT Serif" pitchFamily="34" charset="-122"/>
                <a:cs typeface="PT Serif" pitchFamily="34" charset="-120"/>
              </a:rPr>
              <a:t>Ota-onalar va pedagoglar uchun treninglar</a:t>
            </a:r>
            <a:endParaRPr lang="en-US" sz="1650" dirty="0"/>
          </a:p>
        </p:txBody>
      </p:sp>
      <p:sp>
        <p:nvSpPr>
          <p:cNvPr id="11" name="Text 6"/>
          <p:cNvSpPr/>
          <p:nvPr/>
        </p:nvSpPr>
        <p:spPr>
          <a:xfrm>
            <a:off x="6255189" y="4682331"/>
            <a:ext cx="5281282" cy="252313"/>
          </a:xfrm>
          <a:prstGeom prst="rect">
            <a:avLst/>
          </a:prstGeom>
          <a:noFill/>
          <a:ln/>
        </p:spPr>
        <p:txBody>
          <a:bodyPr wrap="none" lIns="0" tIns="0" rIns="0" bIns="0" rtlCol="0" anchor="t"/>
          <a:lstStyle/>
          <a:p>
            <a:pPr marL="0" indent="0" algn="l">
              <a:lnSpc>
                <a:spcPct val="131000"/>
              </a:lnSpc>
              <a:buNone/>
            </a:pPr>
            <a:r>
              <a:rPr lang="en-US" sz="1250" dirty="0">
                <a:solidFill>
                  <a:srgbClr val="383838"/>
                </a:solidFill>
                <a:latin typeface="DM Sans" pitchFamily="34" charset="0"/>
                <a:ea typeface="DM Sans" pitchFamily="34" charset="-122"/>
                <a:cs typeface="DM Sans" pitchFamily="34" charset="-120"/>
              </a:rPr>
              <a:t>Axborot xavfsizligi bo'yicha maxsus o'quv dasturlari joriy etilmoqda.</a:t>
            </a:r>
            <a:endParaRPr lang="en-US" sz="1250" dirty="0"/>
          </a:p>
        </p:txBody>
      </p:sp>
      <p:pic>
        <p:nvPicPr>
          <p:cNvPr id="12" name="Image 3" descr="preencoded.png"/>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5794627" y="5249912"/>
            <a:ext cx="240302" cy="240308"/>
          </a:xfrm>
          <a:prstGeom prst="rect">
            <a:avLst/>
          </a:prstGeom>
        </p:spPr>
      </p:pic>
      <p:sp>
        <p:nvSpPr>
          <p:cNvPr id="13" name="Text 7"/>
          <p:cNvSpPr/>
          <p:nvPr/>
        </p:nvSpPr>
        <p:spPr>
          <a:xfrm>
            <a:off x="6255189" y="5245001"/>
            <a:ext cx="5281282" cy="262930"/>
          </a:xfrm>
          <a:prstGeom prst="rect">
            <a:avLst/>
          </a:prstGeom>
          <a:noFill/>
          <a:ln/>
        </p:spPr>
        <p:txBody>
          <a:bodyPr wrap="none" lIns="0" tIns="0" rIns="0" bIns="0" rtlCol="0" anchor="t"/>
          <a:lstStyle/>
          <a:p>
            <a:pPr marL="0" indent="0" algn="l">
              <a:lnSpc>
                <a:spcPct val="104000"/>
              </a:lnSpc>
              <a:buNone/>
            </a:pPr>
            <a:r>
              <a:rPr lang="en-US" sz="1650" dirty="0">
                <a:solidFill>
                  <a:srgbClr val="383838"/>
                </a:solidFill>
                <a:latin typeface="PT Serif" pitchFamily="34" charset="0"/>
                <a:ea typeface="PT Serif" pitchFamily="34" charset="-122"/>
                <a:cs typeface="PT Serif" pitchFamily="34" charset="-120"/>
              </a:rPr>
              <a:t>Raqamli texnologiyalar integratsiyasi</a:t>
            </a:r>
            <a:endParaRPr lang="en-US" sz="1650" dirty="0"/>
          </a:p>
        </p:txBody>
      </p:sp>
      <p:sp>
        <p:nvSpPr>
          <p:cNvPr id="14" name="Text 8"/>
          <p:cNvSpPr/>
          <p:nvPr/>
        </p:nvSpPr>
        <p:spPr>
          <a:xfrm>
            <a:off x="6255189" y="5663109"/>
            <a:ext cx="5281282" cy="504627"/>
          </a:xfrm>
          <a:prstGeom prst="rect">
            <a:avLst/>
          </a:prstGeom>
          <a:noFill/>
          <a:ln/>
        </p:spPr>
        <p:txBody>
          <a:bodyPr wrap="square" lIns="0" tIns="0" rIns="0" bIns="0" rtlCol="0" anchor="t">
            <a:normAutofit/>
          </a:bodyPr>
          <a:lstStyle/>
          <a:p>
            <a:pPr marL="0" indent="0" algn="l">
              <a:lnSpc>
                <a:spcPct val="131000"/>
              </a:lnSpc>
              <a:buNone/>
            </a:pPr>
            <a:r>
              <a:rPr lang="en-US" sz="1250" dirty="0">
                <a:solidFill>
                  <a:srgbClr val="383838"/>
                </a:solidFill>
                <a:latin typeface="DM Sans" pitchFamily="34" charset="0"/>
                <a:ea typeface="DM Sans" pitchFamily="34" charset="-122"/>
                <a:cs typeface="DM Sans" pitchFamily="34" charset="-120"/>
              </a:rPr>
              <a:t>Himoya tizimiga sun'iy intellekt va avtomatik filtrlash texnologiyalari kiritilmoqda.</a:t>
            </a:r>
            <a:endParaRPr lang="en-US" sz="125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61475" y="1059855"/>
            <a:ext cx="10868745" cy="542727"/>
          </a:xfrm>
          <a:prstGeom prst="rect">
            <a:avLst/>
          </a:prstGeom>
          <a:noFill/>
          <a:ln/>
        </p:spPr>
        <p:txBody>
          <a:bodyPr wrap="none" lIns="0" tIns="0" rIns="0" bIns="0" rtlCol="0" anchor="t"/>
          <a:lstStyle/>
          <a:p>
            <a:pPr marL="0" indent="0" algn="l">
              <a:lnSpc>
                <a:spcPct val="104000"/>
              </a:lnSpc>
              <a:buNone/>
            </a:pPr>
            <a:r>
              <a:rPr lang="en-US" sz="3400" dirty="0">
                <a:solidFill>
                  <a:srgbClr val="020202"/>
                </a:solidFill>
                <a:latin typeface="PT Serif" pitchFamily="34" charset="0"/>
                <a:ea typeface="PT Serif" pitchFamily="34" charset="-122"/>
                <a:cs typeface="PT Serif" pitchFamily="34" charset="-120"/>
              </a:rPr>
              <a:t>Jamiyatda murosasizlik madaniyatini shakllantirish</a:t>
            </a:r>
            <a:endParaRPr lang="en-US" sz="3400" dirty="0"/>
          </a:p>
        </p:txBody>
      </p:sp>
      <p:sp>
        <p:nvSpPr>
          <p:cNvPr id="3" name="Text 1"/>
          <p:cNvSpPr/>
          <p:nvPr/>
        </p:nvSpPr>
        <p:spPr>
          <a:xfrm>
            <a:off x="661475" y="1933277"/>
            <a:ext cx="10868745"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Bolalarni himoya qilish nafaqat davlat organlari, balki butun jamiyatning mas'uliyatidir. Keng ko'lamli targ'ibot va ta'lim dasturlari orqali zo'ravonlikka qarshi madaniyat shakllantirilmoqda.</a:t>
            </a:r>
            <a:endParaRPr lang="en-US" sz="1300" dirty="0"/>
          </a:p>
        </p:txBody>
      </p:sp>
      <p:pic>
        <p:nvPicPr>
          <p:cNvPr id="4" name="Image 0" descr="preencoded.png"/>
          <p:cNvPicPr>
            <a:picLocks noChangeAspect="1"/>
          </p:cNvPicPr>
          <p:nvPr/>
        </p:nvPicPr>
        <p:blipFill>
          <a:blip r:embed="rId3"/>
          <a:stretch>
            <a:fillRect/>
          </a:stretch>
        </p:blipFill>
        <p:spPr>
          <a:xfrm>
            <a:off x="661475" y="2648545"/>
            <a:ext cx="2021333" cy="1249263"/>
          </a:xfrm>
          <a:prstGeom prst="rect">
            <a:avLst/>
          </a:prstGeom>
        </p:spPr>
      </p:pic>
      <p:sp>
        <p:nvSpPr>
          <p:cNvPr id="5" name="Text 2"/>
          <p:cNvSpPr/>
          <p:nvPr/>
        </p:nvSpPr>
        <p:spPr>
          <a:xfrm>
            <a:off x="661475" y="4104481"/>
            <a:ext cx="3485071" cy="271363"/>
          </a:xfrm>
          <a:prstGeom prst="rect">
            <a:avLst/>
          </a:prstGeom>
          <a:noFill/>
          <a:ln/>
        </p:spPr>
        <p:txBody>
          <a:bodyPr wrap="none" lIns="0" tIns="0" rIns="0" bIns="0" rtlCol="0" anchor="t"/>
          <a:lstStyle/>
          <a:p>
            <a:pPr marL="0" indent="0" algn="l">
              <a:lnSpc>
                <a:spcPct val="104000"/>
              </a:lnSpc>
              <a:buNone/>
            </a:pPr>
            <a:r>
              <a:rPr lang="en-US" sz="1700" dirty="0">
                <a:solidFill>
                  <a:srgbClr val="383838"/>
                </a:solidFill>
                <a:latin typeface="PT Serif" pitchFamily="34" charset="0"/>
                <a:ea typeface="PT Serif" pitchFamily="34" charset="-122"/>
                <a:cs typeface="PT Serif" pitchFamily="34" charset="-120"/>
              </a:rPr>
              <a:t>Keng ko'lamli targ'ibot</a:t>
            </a:r>
            <a:endParaRPr lang="en-US" sz="1700" dirty="0"/>
          </a:p>
        </p:txBody>
      </p:sp>
      <p:sp>
        <p:nvSpPr>
          <p:cNvPr id="6" name="Text 3"/>
          <p:cNvSpPr/>
          <p:nvPr/>
        </p:nvSpPr>
        <p:spPr>
          <a:xfrm>
            <a:off x="661475" y="4475063"/>
            <a:ext cx="3485071" cy="1323082"/>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Bukletlar, videoroliklar va jamoat joylaridagi kampaniyalar orqali aholi xabardorligi oshirilmoqda. Har bir fuqaro zo'ravonlik holatlarini aniqlash va xabar berish bo'yicha bilim va ko'nikmalarga ega bo'lishi lozim.</a:t>
            </a:r>
            <a:endParaRPr lang="en-US" sz="1300" dirty="0"/>
          </a:p>
        </p:txBody>
      </p:sp>
      <p:pic>
        <p:nvPicPr>
          <p:cNvPr id="7" name="Image 1" descr="preencoded.png"/>
          <p:cNvPicPr>
            <a:picLocks noChangeAspect="1"/>
          </p:cNvPicPr>
          <p:nvPr/>
        </p:nvPicPr>
        <p:blipFill>
          <a:blip r:embed="rId4"/>
          <a:stretch>
            <a:fillRect/>
          </a:stretch>
        </p:blipFill>
        <p:spPr>
          <a:xfrm>
            <a:off x="4353213" y="2648545"/>
            <a:ext cx="2021333" cy="1249263"/>
          </a:xfrm>
          <a:prstGeom prst="rect">
            <a:avLst/>
          </a:prstGeom>
        </p:spPr>
      </p:pic>
      <p:sp>
        <p:nvSpPr>
          <p:cNvPr id="8" name="Text 4"/>
          <p:cNvSpPr/>
          <p:nvPr/>
        </p:nvSpPr>
        <p:spPr>
          <a:xfrm>
            <a:off x="4353213" y="4104481"/>
            <a:ext cx="3485170" cy="271363"/>
          </a:xfrm>
          <a:prstGeom prst="rect">
            <a:avLst/>
          </a:prstGeom>
          <a:noFill/>
          <a:ln/>
        </p:spPr>
        <p:txBody>
          <a:bodyPr wrap="none" lIns="0" tIns="0" rIns="0" bIns="0" rtlCol="0" anchor="t"/>
          <a:lstStyle/>
          <a:p>
            <a:pPr marL="0" indent="0" algn="l">
              <a:lnSpc>
                <a:spcPct val="104000"/>
              </a:lnSpc>
              <a:buNone/>
            </a:pPr>
            <a:r>
              <a:rPr lang="en-US" sz="1700" dirty="0">
                <a:solidFill>
                  <a:srgbClr val="383838"/>
                </a:solidFill>
                <a:latin typeface="PT Serif" pitchFamily="34" charset="0"/>
                <a:ea typeface="PT Serif" pitchFamily="34" charset="-122"/>
                <a:cs typeface="PT Serif" pitchFamily="34" charset="-120"/>
              </a:rPr>
              <a:t>Gender tenglik qadriyatlari</a:t>
            </a:r>
            <a:endParaRPr lang="en-US" sz="1700" dirty="0"/>
          </a:p>
        </p:txBody>
      </p:sp>
      <p:sp>
        <p:nvSpPr>
          <p:cNvPr id="9" name="Text 5"/>
          <p:cNvSpPr/>
          <p:nvPr/>
        </p:nvSpPr>
        <p:spPr>
          <a:xfrm>
            <a:off x="4353213" y="4475063"/>
            <a:ext cx="3485170" cy="1323082"/>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Gender tenglikka asoslangan qadriyatlarni mustahkamlash orqali zo'ravonlikka nisbatan murosasizlik madaniyati shakllantirilmoqda. Bu ayniqsa oila ichidagi munosabatlarda muhim ahamiyatga ega.</a:t>
            </a:r>
            <a:endParaRPr lang="en-US" sz="1300" dirty="0"/>
          </a:p>
        </p:txBody>
      </p:sp>
      <p:pic>
        <p:nvPicPr>
          <p:cNvPr id="10" name="Image 2" descr="preencoded.png"/>
          <p:cNvPicPr>
            <a:picLocks noChangeAspect="1"/>
          </p:cNvPicPr>
          <p:nvPr/>
        </p:nvPicPr>
        <p:blipFill>
          <a:blip r:embed="rId5"/>
          <a:stretch>
            <a:fillRect/>
          </a:stretch>
        </p:blipFill>
        <p:spPr>
          <a:xfrm>
            <a:off x="8045050" y="2648545"/>
            <a:ext cx="2021333" cy="1249263"/>
          </a:xfrm>
          <a:prstGeom prst="rect">
            <a:avLst/>
          </a:prstGeom>
        </p:spPr>
      </p:pic>
      <p:sp>
        <p:nvSpPr>
          <p:cNvPr id="11" name="Text 6"/>
          <p:cNvSpPr/>
          <p:nvPr/>
        </p:nvSpPr>
        <p:spPr>
          <a:xfrm>
            <a:off x="8045050" y="4104481"/>
            <a:ext cx="3485170" cy="271363"/>
          </a:xfrm>
          <a:prstGeom prst="rect">
            <a:avLst/>
          </a:prstGeom>
          <a:noFill/>
          <a:ln/>
        </p:spPr>
        <p:txBody>
          <a:bodyPr wrap="none" lIns="0" tIns="0" rIns="0" bIns="0" rtlCol="0" anchor="t"/>
          <a:lstStyle/>
          <a:p>
            <a:pPr marL="0" indent="0" algn="l">
              <a:lnSpc>
                <a:spcPct val="104000"/>
              </a:lnSpc>
              <a:buNone/>
            </a:pPr>
            <a:r>
              <a:rPr lang="en-US" sz="1700" dirty="0">
                <a:solidFill>
                  <a:srgbClr val="383838"/>
                </a:solidFill>
                <a:latin typeface="PT Serif" pitchFamily="34" charset="0"/>
                <a:ea typeface="PT Serif" pitchFamily="34" charset="-122"/>
                <a:cs typeface="PT Serif" pitchFamily="34" charset="-120"/>
              </a:rPr>
              <a:t>Ota-onalik ko'nikmalari</a:t>
            </a:r>
            <a:endParaRPr lang="en-US" sz="1700" dirty="0"/>
          </a:p>
        </p:txBody>
      </p:sp>
      <p:sp>
        <p:nvSpPr>
          <p:cNvPr id="12" name="Text 7"/>
          <p:cNvSpPr/>
          <p:nvPr/>
        </p:nvSpPr>
        <p:spPr>
          <a:xfrm>
            <a:off x="8045050" y="4475063"/>
            <a:ext cx="3485170" cy="1323082"/>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Ota-onalik ko'nikmalarini rivojlantirish dasturlari orqali ota-onalarga bolalar bilan sog'lom munosabat o'rnatish, ziddiyatlarni hal qilish va bolalarni qo'llab-quvvatlash usullari o'rgatilmoqda.</a:t>
            </a:r>
            <a:endParaRPr lang="en-US" sz="13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4571886" cy="6858000"/>
          </a:xfrm>
          <a:prstGeom prst="rect">
            <a:avLst/>
          </a:prstGeom>
        </p:spPr>
      </p:pic>
      <p:sp>
        <p:nvSpPr>
          <p:cNvPr id="3" name="Text 0"/>
          <p:cNvSpPr/>
          <p:nvPr/>
        </p:nvSpPr>
        <p:spPr>
          <a:xfrm>
            <a:off x="5233360" y="624979"/>
            <a:ext cx="6296860" cy="542727"/>
          </a:xfrm>
          <a:prstGeom prst="rect">
            <a:avLst/>
          </a:prstGeom>
          <a:noFill/>
          <a:ln/>
        </p:spPr>
        <p:txBody>
          <a:bodyPr wrap="none" lIns="0" tIns="0" rIns="0" bIns="0" rtlCol="0" anchor="t"/>
          <a:lstStyle/>
          <a:p>
            <a:pPr marL="0" indent="0" algn="l">
              <a:lnSpc>
                <a:spcPct val="104000"/>
              </a:lnSpc>
              <a:buNone/>
            </a:pPr>
            <a:r>
              <a:rPr lang="en-US" sz="3400" dirty="0">
                <a:solidFill>
                  <a:srgbClr val="020202"/>
                </a:solidFill>
                <a:latin typeface="PT Serif" pitchFamily="34" charset="0"/>
                <a:ea typeface="PT Serif" pitchFamily="34" charset="-122"/>
                <a:cs typeface="PT Serif" pitchFamily="34" charset="-120"/>
              </a:rPr>
              <a:t>Xulosa va kelajak qarashlari</a:t>
            </a:r>
            <a:endParaRPr lang="en-US" sz="3400" dirty="0"/>
          </a:p>
        </p:txBody>
      </p:sp>
      <p:sp>
        <p:nvSpPr>
          <p:cNvPr id="4" name="Text 1"/>
          <p:cNvSpPr/>
          <p:nvPr/>
        </p:nvSpPr>
        <p:spPr>
          <a:xfrm>
            <a:off x="5233360" y="1415752"/>
            <a:ext cx="6296860"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Bolalik — inson rivojlanishining eng muhim va noyob bosqichidir. Bu davrda bolaga ko'rsatilgan g'amxo'rlik va himoya uning butun hayotini belgilaydi.</a:t>
            </a:r>
            <a:endParaRPr lang="en-US" sz="1300" dirty="0"/>
          </a:p>
        </p:txBody>
      </p:sp>
      <p:sp>
        <p:nvSpPr>
          <p:cNvPr id="5" name="Shape 2"/>
          <p:cNvSpPr/>
          <p:nvPr/>
        </p:nvSpPr>
        <p:spPr>
          <a:xfrm>
            <a:off x="5233360" y="2131020"/>
            <a:ext cx="6296860" cy="2990056"/>
          </a:xfrm>
          <a:prstGeom prst="roundRect">
            <a:avLst>
              <a:gd name="adj" fmla="val 830"/>
            </a:avLst>
          </a:prstGeom>
          <a:solidFill>
            <a:srgbClr val="F2EEEE"/>
          </a:solidFill>
          <a:ln/>
        </p:spPr>
      </p:sp>
      <p:sp>
        <p:nvSpPr>
          <p:cNvPr id="6" name="Shape 3"/>
          <p:cNvSpPr/>
          <p:nvPr/>
        </p:nvSpPr>
        <p:spPr>
          <a:xfrm>
            <a:off x="5233360" y="2131020"/>
            <a:ext cx="3148430" cy="1759645"/>
          </a:xfrm>
          <a:custGeom>
            <a:avLst/>
            <a:gdLst/>
            <a:ahLst/>
            <a:cxnLst/>
            <a:rect l="l" t="t" r="r" b="b"/>
            <a:pathLst>
              <a:path w="3148430" h="1759645">
                <a:moveTo>
                  <a:pt x="20674" y="0"/>
                </a:moveTo>
                <a:lnTo>
                  <a:pt x="3148430" y="0"/>
                </a:lnTo>
                <a:lnTo>
                  <a:pt x="3148430" y="1759645"/>
                </a:lnTo>
                <a:lnTo>
                  <a:pt x="0" y="1759645"/>
                </a:lnTo>
                <a:lnTo>
                  <a:pt x="0" y="20674"/>
                </a:lnTo>
                <a:arcTo wR="20674" hR="20674" stAng="10800000" swAng="5400000"/>
                <a:close/>
              </a:path>
            </a:pathLst>
          </a:custGeom>
          <a:solidFill>
            <a:srgbClr val="F2EEEE"/>
          </a:solidFill>
          <a:ln/>
        </p:spPr>
      </p:sp>
      <p:sp>
        <p:nvSpPr>
          <p:cNvPr id="7" name="Text 4"/>
          <p:cNvSpPr/>
          <p:nvPr/>
        </p:nvSpPr>
        <p:spPr>
          <a:xfrm>
            <a:off x="5398655" y="2296319"/>
            <a:ext cx="2817841" cy="271363"/>
          </a:xfrm>
          <a:prstGeom prst="rect">
            <a:avLst/>
          </a:prstGeom>
          <a:noFill/>
          <a:ln/>
        </p:spPr>
        <p:txBody>
          <a:bodyPr wrap="none" lIns="0" tIns="0" rIns="0" bIns="0" rtlCol="0" anchor="t"/>
          <a:lstStyle/>
          <a:p>
            <a:pPr marL="0" indent="0" algn="l">
              <a:lnSpc>
                <a:spcPct val="104000"/>
              </a:lnSpc>
              <a:buNone/>
            </a:pPr>
            <a:r>
              <a:rPr lang="en-US" sz="1700" dirty="0">
                <a:solidFill>
                  <a:srgbClr val="383838"/>
                </a:solidFill>
                <a:latin typeface="PT Serif" pitchFamily="34" charset="0"/>
                <a:ea typeface="PT Serif" pitchFamily="34" charset="-122"/>
                <a:cs typeface="PT Serif" pitchFamily="34" charset="-120"/>
              </a:rPr>
              <a:t>Bolalik — muhim bosqich</a:t>
            </a:r>
            <a:endParaRPr lang="en-US" sz="1700" dirty="0"/>
          </a:p>
        </p:txBody>
      </p:sp>
      <p:sp>
        <p:nvSpPr>
          <p:cNvPr id="8" name="Text 5"/>
          <p:cNvSpPr/>
          <p:nvPr/>
        </p:nvSpPr>
        <p:spPr>
          <a:xfrm>
            <a:off x="5398655" y="2666901"/>
            <a:ext cx="2817841" cy="1058466"/>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Har bir bola xavfsiz, muhabbatli va rivojlanish uchun qulay muhitda o'sish huquqiga ega. Bu davlat va jamiyat oldidagi majburiyatdir.</a:t>
            </a:r>
            <a:endParaRPr lang="en-US" sz="1300" dirty="0"/>
          </a:p>
        </p:txBody>
      </p:sp>
      <p:sp>
        <p:nvSpPr>
          <p:cNvPr id="9" name="Shape 6"/>
          <p:cNvSpPr/>
          <p:nvPr/>
        </p:nvSpPr>
        <p:spPr>
          <a:xfrm>
            <a:off x="8381790" y="2131020"/>
            <a:ext cx="3148430" cy="1759645"/>
          </a:xfrm>
          <a:custGeom>
            <a:avLst/>
            <a:gdLst/>
            <a:ahLst/>
            <a:cxnLst/>
            <a:rect l="l" t="t" r="r" b="b"/>
            <a:pathLst>
              <a:path w="3148430" h="1759645">
                <a:moveTo>
                  <a:pt x="0" y="0"/>
                </a:moveTo>
                <a:lnTo>
                  <a:pt x="3127756" y="0"/>
                </a:lnTo>
                <a:arcTo wR="20674" hR="20674" stAng="16200000" swAng="5400000"/>
                <a:lnTo>
                  <a:pt x="3148430" y="1759645"/>
                </a:lnTo>
                <a:lnTo>
                  <a:pt x="0" y="1759645"/>
                </a:lnTo>
                <a:lnTo>
                  <a:pt x="0" y="0"/>
                </a:lnTo>
                <a:close/>
              </a:path>
            </a:pathLst>
          </a:custGeom>
          <a:solidFill>
            <a:srgbClr val="F2EEEE"/>
          </a:solidFill>
          <a:ln/>
        </p:spPr>
      </p:sp>
      <p:sp>
        <p:nvSpPr>
          <p:cNvPr id="10" name="Shape 7"/>
          <p:cNvSpPr/>
          <p:nvPr/>
        </p:nvSpPr>
        <p:spPr>
          <a:xfrm>
            <a:off x="8381790" y="2131020"/>
            <a:ext cx="19050" cy="1759645"/>
          </a:xfrm>
          <a:prstGeom prst="roundRect">
            <a:avLst>
              <a:gd name="adj" fmla="val 49999"/>
            </a:avLst>
          </a:prstGeom>
          <a:solidFill>
            <a:srgbClr val="D8D4D4"/>
          </a:solidFill>
          <a:ln/>
        </p:spPr>
      </p:sp>
      <p:sp>
        <p:nvSpPr>
          <p:cNvPr id="11" name="Text 8"/>
          <p:cNvSpPr/>
          <p:nvPr/>
        </p:nvSpPr>
        <p:spPr>
          <a:xfrm>
            <a:off x="8547085" y="2296319"/>
            <a:ext cx="2817841" cy="271363"/>
          </a:xfrm>
          <a:prstGeom prst="rect">
            <a:avLst/>
          </a:prstGeom>
          <a:noFill/>
          <a:ln/>
        </p:spPr>
        <p:txBody>
          <a:bodyPr wrap="none" lIns="0" tIns="0" rIns="0" bIns="0" rtlCol="0" anchor="t"/>
          <a:lstStyle/>
          <a:p>
            <a:pPr marL="0" indent="0" algn="l">
              <a:lnSpc>
                <a:spcPct val="104000"/>
              </a:lnSpc>
              <a:buNone/>
            </a:pPr>
            <a:r>
              <a:rPr lang="en-US" sz="1700" dirty="0">
                <a:solidFill>
                  <a:srgbClr val="383838"/>
                </a:solidFill>
                <a:latin typeface="PT Serif" pitchFamily="34" charset="0"/>
                <a:ea typeface="PT Serif" pitchFamily="34" charset="-122"/>
                <a:cs typeface="PT Serif" pitchFamily="34" charset="-120"/>
              </a:rPr>
              <a:t>Idoralararo hamkorlik</a:t>
            </a:r>
            <a:endParaRPr lang="en-US" sz="1700" dirty="0"/>
          </a:p>
        </p:txBody>
      </p:sp>
      <p:sp>
        <p:nvSpPr>
          <p:cNvPr id="12" name="Text 9"/>
          <p:cNvSpPr/>
          <p:nvPr/>
        </p:nvSpPr>
        <p:spPr>
          <a:xfrm>
            <a:off x="8547085" y="2666901"/>
            <a:ext cx="2817841" cy="1058466"/>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Samarali hamkorlik — xavfsiz kelajak garovi. Barcha davlat organlari, nodavlat tashkilotlar va jamiyat birgalikda ishlashi shart.</a:t>
            </a:r>
            <a:endParaRPr lang="en-US" sz="1300" dirty="0"/>
          </a:p>
        </p:txBody>
      </p:sp>
      <p:sp>
        <p:nvSpPr>
          <p:cNvPr id="13" name="Shape 10"/>
          <p:cNvSpPr/>
          <p:nvPr/>
        </p:nvSpPr>
        <p:spPr>
          <a:xfrm>
            <a:off x="5233360" y="3890665"/>
            <a:ext cx="6296860" cy="1230412"/>
          </a:xfrm>
          <a:custGeom>
            <a:avLst/>
            <a:gdLst/>
            <a:ahLst/>
            <a:cxnLst/>
            <a:rect l="l" t="t" r="r" b="b"/>
            <a:pathLst>
              <a:path w="6296860" h="1230412">
                <a:moveTo>
                  <a:pt x="0" y="0"/>
                </a:moveTo>
                <a:lnTo>
                  <a:pt x="6296860" y="0"/>
                </a:lnTo>
                <a:lnTo>
                  <a:pt x="6296860" y="1209737"/>
                </a:lnTo>
                <a:arcTo wR="20674" hR="20674" stAng="0" swAng="5400000"/>
                <a:lnTo>
                  <a:pt x="20674" y="1230412"/>
                </a:lnTo>
                <a:arcTo wR="20674" hR="20674" stAng="5400000" swAng="5400000"/>
                <a:lnTo>
                  <a:pt x="0" y="0"/>
                </a:lnTo>
                <a:close/>
              </a:path>
            </a:pathLst>
          </a:custGeom>
          <a:solidFill>
            <a:srgbClr val="F2EEEE"/>
          </a:solidFill>
          <a:ln/>
        </p:spPr>
      </p:sp>
      <p:sp>
        <p:nvSpPr>
          <p:cNvPr id="14" name="Shape 11"/>
          <p:cNvSpPr/>
          <p:nvPr/>
        </p:nvSpPr>
        <p:spPr>
          <a:xfrm>
            <a:off x="5233360" y="3890665"/>
            <a:ext cx="6296860" cy="19050"/>
          </a:xfrm>
          <a:prstGeom prst="roundRect">
            <a:avLst>
              <a:gd name="adj" fmla="val 49999"/>
            </a:avLst>
          </a:prstGeom>
          <a:solidFill>
            <a:srgbClr val="D8D4D4"/>
          </a:solidFill>
          <a:ln/>
        </p:spPr>
      </p:sp>
      <p:sp>
        <p:nvSpPr>
          <p:cNvPr id="15" name="Text 12"/>
          <p:cNvSpPr/>
          <p:nvPr/>
        </p:nvSpPr>
        <p:spPr>
          <a:xfrm>
            <a:off x="5398655" y="4055963"/>
            <a:ext cx="5966271" cy="271363"/>
          </a:xfrm>
          <a:prstGeom prst="rect">
            <a:avLst/>
          </a:prstGeom>
          <a:noFill/>
          <a:ln/>
        </p:spPr>
        <p:txBody>
          <a:bodyPr wrap="none" lIns="0" tIns="0" rIns="0" bIns="0" rtlCol="0" anchor="t"/>
          <a:lstStyle/>
          <a:p>
            <a:pPr marL="0" indent="0" algn="l">
              <a:lnSpc>
                <a:spcPct val="104000"/>
              </a:lnSpc>
              <a:buNone/>
            </a:pPr>
            <a:r>
              <a:rPr lang="en-US" sz="1700" dirty="0">
                <a:solidFill>
                  <a:srgbClr val="383838"/>
                </a:solidFill>
                <a:latin typeface="PT Serif" pitchFamily="34" charset="0"/>
                <a:ea typeface="PT Serif" pitchFamily="34" charset="-122"/>
                <a:cs typeface="PT Serif" pitchFamily="34" charset="-120"/>
              </a:rPr>
              <a:t>Barchamizning burchimiz</a:t>
            </a:r>
            <a:endParaRPr lang="en-US" sz="1700" dirty="0"/>
          </a:p>
        </p:txBody>
      </p:sp>
      <p:sp>
        <p:nvSpPr>
          <p:cNvPr id="16" name="Text 13"/>
          <p:cNvSpPr/>
          <p:nvPr/>
        </p:nvSpPr>
        <p:spPr>
          <a:xfrm>
            <a:off x="5398655" y="4426545"/>
            <a:ext cx="5966271" cy="529233"/>
          </a:xfrm>
          <a:prstGeom prst="rect">
            <a:avLst/>
          </a:prstGeom>
          <a:noFill/>
          <a:ln/>
        </p:spPr>
        <p:txBody>
          <a:bodyPr wrap="square" lIns="0" tIns="0" rIns="0" bIns="0" rtlCol="0" anchor="t">
            <a:normAutofit/>
          </a:bodyPr>
          <a:lstStyle/>
          <a:p>
            <a:pPr marL="0" indent="0" algn="l">
              <a:lnSpc>
                <a:spcPct val="133000"/>
              </a:lnSpc>
              <a:buNone/>
            </a:pPr>
            <a:r>
              <a:rPr lang="en-US" sz="1300" dirty="0">
                <a:solidFill>
                  <a:srgbClr val="383838"/>
                </a:solidFill>
                <a:latin typeface="DM Sans" pitchFamily="34" charset="0"/>
                <a:ea typeface="DM Sans" pitchFamily="34" charset="-122"/>
                <a:cs typeface="DM Sans" pitchFamily="34" charset="-120"/>
              </a:rPr>
              <a:t>Har bir bolaning huquq va erkinliklarini kafolatlash nafaqat davlat, balki har bir fuqaroning insoniy burchidir.</a:t>
            </a:r>
            <a:endParaRPr lang="en-US" sz="1300" dirty="0"/>
          </a:p>
        </p:txBody>
      </p:sp>
      <p:sp>
        <p:nvSpPr>
          <p:cNvPr id="17" name="Shape 14"/>
          <p:cNvSpPr/>
          <p:nvPr/>
        </p:nvSpPr>
        <p:spPr>
          <a:xfrm>
            <a:off x="5233360" y="5307112"/>
            <a:ext cx="6296860" cy="925909"/>
          </a:xfrm>
          <a:prstGeom prst="roundRect">
            <a:avLst>
              <a:gd name="adj" fmla="val 2679"/>
            </a:avLst>
          </a:prstGeom>
          <a:solidFill>
            <a:srgbClr val="B6FCB8"/>
          </a:solidFill>
          <a:ln/>
        </p:spPr>
      </p:sp>
      <p:pic>
        <p:nvPicPr>
          <p:cNvPr id="18" name="Image 1" descr="preencoded.png"/>
          <p:cNvPicPr>
            <a:picLocks noChangeAspect="1"/>
          </p:cNvPicPr>
          <p:nvPr/>
        </p:nvPicPr>
        <p:blipFill>
          <a:blip r:embed="rId4"/>
          <a:stretch>
            <a:fillRect/>
          </a:stretch>
        </p:blipFill>
        <p:spPr>
          <a:xfrm>
            <a:off x="5398655" y="5546824"/>
            <a:ext cx="206667" cy="165298"/>
          </a:xfrm>
          <a:prstGeom prst="rect">
            <a:avLst/>
          </a:prstGeom>
        </p:spPr>
      </p:pic>
      <p:sp>
        <p:nvSpPr>
          <p:cNvPr id="19" name="Text 15"/>
          <p:cNvSpPr/>
          <p:nvPr/>
        </p:nvSpPr>
        <p:spPr>
          <a:xfrm>
            <a:off x="5770617" y="5513685"/>
            <a:ext cx="5594309" cy="529233"/>
          </a:xfrm>
          <a:prstGeom prst="rect">
            <a:avLst/>
          </a:prstGeom>
          <a:noFill/>
          <a:ln/>
        </p:spPr>
        <p:txBody>
          <a:bodyPr wrap="square" lIns="0" tIns="0" rIns="0" bIns="0" rtlCol="0" anchor="t">
            <a:normAutofit/>
          </a:bodyPr>
          <a:lstStyle/>
          <a:p>
            <a:pPr marL="0" indent="0" algn="l">
              <a:lnSpc>
                <a:spcPct val="133000"/>
              </a:lnSpc>
              <a:buNone/>
            </a:pPr>
            <a:r>
              <a:rPr lang="en-US" sz="1300" b="1" dirty="0">
                <a:solidFill>
                  <a:srgbClr val="000000"/>
                </a:solidFill>
                <a:latin typeface="DM Sans Bold" pitchFamily="34" charset="0"/>
                <a:ea typeface="DM Sans Bold" pitchFamily="34" charset="-122"/>
                <a:cs typeface="DM Sans Bold" pitchFamily="34" charset="-120"/>
              </a:rPr>
              <a:t>Unutmang:</a:t>
            </a:r>
            <a:r>
              <a:rPr lang="en-US" sz="1300" dirty="0">
                <a:solidFill>
                  <a:srgbClr val="000000"/>
                </a:solidFill>
                <a:latin typeface="DM Sans" pitchFamily="34" charset="0"/>
                <a:ea typeface="DM Sans" pitchFamily="34" charset="-122"/>
                <a:cs typeface="DM Sans" pitchFamily="34" charset="-120"/>
              </a:rPr>
              <a:t> Zo'ravonlik holatini ko'rganingizda — jim qolmang! Tegishli organlarga xabar bering va bolani himoya qiling.</a:t>
            </a:r>
            <a:endParaRPr lang="en-US" sz="1300" dirty="0"/>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106</TotalTime>
  <Words>1104</Words>
  <Application>Microsoft Office PowerPoint</Application>
  <PresentationFormat>Широкоэкранный</PresentationFormat>
  <Paragraphs>120</Paragraphs>
  <Slides>21</Slides>
  <Notes>10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21</vt:i4>
      </vt:variant>
    </vt:vector>
  </HeadingPairs>
  <TitlesOfParts>
    <vt:vector size="28" baseType="lpstr">
      <vt:lpstr>DM Sans Bold</vt:lpstr>
      <vt:lpstr>Calibri</vt:lpstr>
      <vt:lpstr>PT Serif</vt:lpstr>
      <vt:lpstr>DM Sans</vt:lpstr>
      <vt:lpstr>Calibri Light</vt:lpstr>
      <vt:lpstr>Arial</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subject/>
  <dc:creator>Norova Nilufar</dc:creator>
  <cp:lastModifiedBy>Norova Nilufar</cp:lastModifiedBy>
  <cp:revision>9</cp:revision>
  <dcterms:created xsi:type="dcterms:W3CDTF">2026-09-10T00:40:33Z</dcterms:created>
  <dcterms:modified xsi:type="dcterms:W3CDTF">2026-09-10T02:28:39Z</dcterms:modified>
</cp:coreProperties>
</file>