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2" r:id="rId1"/>
  </p:sldMasterIdLst>
  <p:notesMasterIdLst>
    <p:notesMasterId r:id="rId31"/>
  </p:notesMasterIdLst>
  <p:sldIdLst>
    <p:sldId id="395" r:id="rId2"/>
    <p:sldId id="417" r:id="rId3"/>
    <p:sldId id="396" r:id="rId4"/>
    <p:sldId id="389" r:id="rId5"/>
    <p:sldId id="397" r:id="rId6"/>
    <p:sldId id="403" r:id="rId7"/>
    <p:sldId id="404" r:id="rId8"/>
    <p:sldId id="405" r:id="rId9"/>
    <p:sldId id="406" r:id="rId10"/>
    <p:sldId id="407" r:id="rId11"/>
    <p:sldId id="382" r:id="rId12"/>
    <p:sldId id="408" r:id="rId13"/>
    <p:sldId id="409" r:id="rId14"/>
    <p:sldId id="410" r:id="rId15"/>
    <p:sldId id="411" r:id="rId16"/>
    <p:sldId id="412" r:id="rId17"/>
    <p:sldId id="413" r:id="rId18"/>
    <p:sldId id="414" r:id="rId19"/>
    <p:sldId id="415" r:id="rId20"/>
    <p:sldId id="398" r:id="rId21"/>
    <p:sldId id="399" r:id="rId22"/>
    <p:sldId id="402" r:id="rId23"/>
    <p:sldId id="394" r:id="rId24"/>
    <p:sldId id="376" r:id="rId25"/>
    <p:sldId id="379" r:id="rId26"/>
    <p:sldId id="392" r:id="rId27"/>
    <p:sldId id="380" r:id="rId28"/>
    <p:sldId id="370" r:id="rId29"/>
    <p:sldId id="371" r:id="rId30"/>
  </p:sldIdLst>
  <p:sldSz cx="17995900" cy="10801350"/>
  <p:notesSz cx="9866313" cy="6735763"/>
  <p:defaultTextStyle>
    <a:defPPr>
      <a:defRPr lang="ru-RU"/>
    </a:defPPr>
    <a:lvl1pPr marL="0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34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71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05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39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76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10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44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81" algn="l" defTabSz="91427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1F295C"/>
    <a:srgbClr val="002060"/>
    <a:srgbClr val="FF99CC"/>
    <a:srgbClr val="E53935"/>
    <a:srgbClr val="80C783"/>
    <a:srgbClr val="E6E6E6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0" d="100"/>
          <a:sy n="50" d="100"/>
        </p:scale>
        <p:origin x="-378" y="72"/>
      </p:cViewPr>
      <p:guideLst>
        <p:guide orient="horz" pos="2298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263A60-6617-4ABB-B41B-799B31241309}" type="doc">
      <dgm:prSet loTypeId="urn:microsoft.com/office/officeart/2005/8/layout/radial4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F46CB795-F903-4506-803F-79722C5C9E85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uz-Latn-UZ" sz="3600" b="1" dirty="0">
              <a:latin typeface="Times New Roman" panose="02020603050405020304" pitchFamily="18" charset="0"/>
              <a:cs typeface="Times New Roman" panose="02020603050405020304" pitchFamily="18" charset="0"/>
            </a:rPr>
            <a:t>XALQARO TADQIQOT DASTURLARI</a:t>
          </a:r>
          <a:endParaRPr lang="ru-RU" sz="36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27402-771A-41F1-958A-4FA70FB097DE}" type="parTrans" cxnId="{3DA20561-10A9-4035-93D8-D4E67F929F03}">
      <dgm:prSet/>
      <dgm:spPr/>
      <dgm:t>
        <a:bodyPr/>
        <a:lstStyle/>
        <a:p>
          <a:endParaRPr lang="ru-RU"/>
        </a:p>
      </dgm:t>
    </dgm:pt>
    <dgm:pt modelId="{562B4D4A-2B5D-4539-A195-172EA0E6EB62}" type="sibTrans" cxnId="{3DA20561-10A9-4035-93D8-D4E67F929F03}">
      <dgm:prSet/>
      <dgm:spPr/>
      <dgm:t>
        <a:bodyPr/>
        <a:lstStyle/>
        <a:p>
          <a:endParaRPr lang="ru-RU"/>
        </a:p>
      </dgm:t>
    </dgm:pt>
    <dgm:pt modelId="{A1ADDE05-0260-4B46-A60F-F393A25CB1BB}">
      <dgm:prSet custT="1"/>
      <dgm:spPr/>
      <dgm:t>
        <a:bodyPr/>
        <a:lstStyle/>
        <a:p>
          <a:endParaRPr lang="ru-RU"/>
        </a:p>
      </dgm:t>
    </dgm:pt>
    <dgm:pt modelId="{529FDD7D-5A9B-4E0F-B343-40FD9969525B}" type="parTrans" cxnId="{A8FEF451-8773-4A52-AEB5-B37387A73111}">
      <dgm:prSet/>
      <dgm:spPr/>
      <dgm:t>
        <a:bodyPr/>
        <a:lstStyle/>
        <a:p>
          <a:endParaRPr lang="ru-RU"/>
        </a:p>
      </dgm:t>
    </dgm:pt>
    <dgm:pt modelId="{F94411F5-B4C3-49FA-9C89-6E19AAF7C612}" type="sibTrans" cxnId="{A8FEF451-8773-4A52-AEB5-B37387A73111}">
      <dgm:prSet/>
      <dgm:spPr/>
      <dgm:t>
        <a:bodyPr/>
        <a:lstStyle/>
        <a:p>
          <a:endParaRPr lang="ru-RU"/>
        </a:p>
      </dgm:t>
    </dgm:pt>
    <dgm:pt modelId="{0BF7F057-0787-4968-99D2-C6B6500CB2E3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PISA (</a:t>
          </a:r>
          <a:r>
            <a:rPr lang="en-US" sz="3200" i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Programme</a:t>
          </a:r>
          <a:r>
            <a:rPr lang="en-US" sz="3200" i="1" dirty="0">
              <a:latin typeface="Times New Roman" panose="02020603050405020304" pitchFamily="18" charset="0"/>
              <a:cs typeface="Times New Roman" panose="02020603050405020304" pitchFamily="18" charset="0"/>
            </a:rPr>
            <a:t> for International Student Assessment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savodxonligini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yoshlarning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ijodiy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ko‘rinishida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iboratdir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AA8B2B-749A-4BE9-8349-6571682018E1}" type="parTrans" cxnId="{8CD757E8-82F8-446B-A78C-90F59F1D049A}">
      <dgm:prSet/>
      <dgm:spPr/>
      <dgm:t>
        <a:bodyPr/>
        <a:lstStyle/>
        <a:p>
          <a:endParaRPr lang="ru-RU"/>
        </a:p>
      </dgm:t>
    </dgm:pt>
    <dgm:pt modelId="{C99CAD13-5F1B-4A8F-B9DF-5E6A27FAD271}" type="sibTrans" cxnId="{8CD757E8-82F8-446B-A78C-90F59F1D049A}">
      <dgm:prSet/>
      <dgm:spPr/>
      <dgm:t>
        <a:bodyPr/>
        <a:lstStyle/>
        <a:p>
          <a:endParaRPr lang="ru-RU"/>
        </a:p>
      </dgm:t>
    </dgm:pt>
    <dgm:pt modelId="{3CCF3FB7-6EC2-45E1-943A-F697A94D384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cene3d>
          <a:camera prst="orthographicFront"/>
          <a:lightRig rig="threePt" dir="t"/>
        </a:scene3d>
        <a:sp3d>
          <a:bevelT w="114300" prst="artDeco"/>
        </a:sp3d>
      </dgm:spPr>
      <dgm:t>
        <a:bodyPr/>
        <a:lstStyle/>
        <a:p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TIMSS (</a:t>
          </a:r>
          <a:r>
            <a:rPr lang="en-US" sz="3000" i="1" dirty="0">
              <a:latin typeface="Times New Roman" panose="02020603050405020304" pitchFamily="18" charset="0"/>
              <a:cs typeface="Times New Roman" panose="02020603050405020304" pitchFamily="18" charset="0"/>
            </a:rPr>
            <a:t>Trends in International Mathematics and Science Study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boshlang‘ich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qiyosiy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4-8-sinf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o‘quvchilarining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nafaqat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balki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qiziqishlari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o‘qishga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motivatsiyasi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000" b="0" i="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baholanadi</a:t>
          </a:r>
          <a:r>
            <a:rPr lang="en-US" sz="30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. </a:t>
          </a:r>
          <a:endParaRPr lang="ru-RU" sz="30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7D181-DB77-49FA-A4CF-46EF99D8EE51}" type="parTrans" cxnId="{3CC31A4C-C684-4D62-AA7F-398DE2BDEA91}">
      <dgm:prSet/>
      <dgm:spPr/>
      <dgm:t>
        <a:bodyPr/>
        <a:lstStyle/>
        <a:p>
          <a:endParaRPr lang="ru-RU"/>
        </a:p>
      </dgm:t>
    </dgm:pt>
    <dgm:pt modelId="{6D831069-1340-48B7-AF0F-D1E64DABA6B8}" type="sibTrans" cxnId="{3CC31A4C-C684-4D62-AA7F-398DE2BDEA91}">
      <dgm:prSet/>
      <dgm:spPr/>
      <dgm:t>
        <a:bodyPr/>
        <a:lstStyle/>
        <a:p>
          <a:endParaRPr lang="ru-RU"/>
        </a:p>
      </dgm:t>
    </dgm:pt>
    <dgm:pt modelId="{8A229981-FF75-4D0A-8F93-4FB702794D2E}" type="pres">
      <dgm:prSet presAssocID="{25263A60-6617-4ABB-B41B-799B3124130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1A36BD-1653-4834-91EA-9C17540A9DD3}" type="pres">
      <dgm:prSet presAssocID="{F46CB795-F903-4506-803F-79722C5C9E85}" presName="centerShape" presStyleLbl="node0" presStyleIdx="0" presStyleCnt="1" custScaleY="81106" custLinFactNeighborX="-1006" custLinFactNeighborY="-20725"/>
      <dgm:spPr/>
      <dgm:t>
        <a:bodyPr/>
        <a:lstStyle/>
        <a:p>
          <a:endParaRPr lang="ru-RU"/>
        </a:p>
      </dgm:t>
    </dgm:pt>
    <dgm:pt modelId="{6472CF0A-D743-4A8C-A967-6539A6A42F74}" type="pres">
      <dgm:prSet presAssocID="{0CAA8B2B-749A-4BE9-8349-6571682018E1}" presName="parTrans" presStyleLbl="bgSibTrans2D1" presStyleIdx="0" presStyleCnt="2" custAng="1403491" custLinFactY="-74895" custLinFactNeighborX="16379" custLinFactNeighborY="-100000"/>
      <dgm:spPr/>
      <dgm:t>
        <a:bodyPr/>
        <a:lstStyle/>
        <a:p>
          <a:endParaRPr lang="ru-RU"/>
        </a:p>
      </dgm:t>
    </dgm:pt>
    <dgm:pt modelId="{C813E8EE-0AB7-43B0-A212-BEFC2D68E047}" type="pres">
      <dgm:prSet presAssocID="{0BF7F057-0787-4968-99D2-C6B6500CB2E3}" presName="node" presStyleLbl="node1" presStyleIdx="0" presStyleCnt="2" custScaleX="107763" custScaleY="202392" custRadScaleRad="90362" custRadScaleInc="-8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0FEC3-1FDA-42B4-B5B6-9FBA82CA3D25}" type="pres">
      <dgm:prSet presAssocID="{0207D181-DB77-49FA-A4CF-46EF99D8EE51}" presName="parTrans" presStyleLbl="bgSibTrans2D1" presStyleIdx="1" presStyleCnt="2" custAng="2850680" custLinFactY="31824" custLinFactNeighborX="-15885" custLinFactNeighborY="100000"/>
      <dgm:spPr/>
      <dgm:t>
        <a:bodyPr/>
        <a:lstStyle/>
        <a:p>
          <a:endParaRPr lang="ru-RU"/>
        </a:p>
      </dgm:t>
    </dgm:pt>
    <dgm:pt modelId="{B3D80444-85E8-4624-9B84-19AB861FE37F}" type="pres">
      <dgm:prSet presAssocID="{3CCF3FB7-6EC2-45E1-943A-F697A94D384F}" presName="node" presStyleLbl="node1" presStyleIdx="1" presStyleCnt="2" custScaleX="111203" custScaleY="194023" custRadScaleRad="92722" custRadScaleInc="90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37E5B1-A145-4C28-857C-4077C72B450B}" type="presOf" srcId="{0207D181-DB77-49FA-A4CF-46EF99D8EE51}" destId="{47F0FEC3-1FDA-42B4-B5B6-9FBA82CA3D25}" srcOrd="0" destOrd="0" presId="urn:microsoft.com/office/officeart/2005/8/layout/radial4"/>
    <dgm:cxn modelId="{342736CA-9F64-40B3-8BEA-400F4220283D}" type="presOf" srcId="{0BF7F057-0787-4968-99D2-C6B6500CB2E3}" destId="{C813E8EE-0AB7-43B0-A212-BEFC2D68E047}" srcOrd="0" destOrd="0" presId="urn:microsoft.com/office/officeart/2005/8/layout/radial4"/>
    <dgm:cxn modelId="{3DA20561-10A9-4035-93D8-D4E67F929F03}" srcId="{25263A60-6617-4ABB-B41B-799B31241309}" destId="{F46CB795-F903-4506-803F-79722C5C9E85}" srcOrd="0" destOrd="0" parTransId="{3B327402-771A-41F1-958A-4FA70FB097DE}" sibTransId="{562B4D4A-2B5D-4539-A195-172EA0E6EB62}"/>
    <dgm:cxn modelId="{71F3380D-EE6C-4BE6-8442-5F3BC05744EC}" type="presOf" srcId="{25263A60-6617-4ABB-B41B-799B31241309}" destId="{8A229981-FF75-4D0A-8F93-4FB702794D2E}" srcOrd="0" destOrd="0" presId="urn:microsoft.com/office/officeart/2005/8/layout/radial4"/>
    <dgm:cxn modelId="{681CF793-B694-4CCE-B521-99985769A20E}" type="presOf" srcId="{3CCF3FB7-6EC2-45E1-943A-F697A94D384F}" destId="{B3D80444-85E8-4624-9B84-19AB861FE37F}" srcOrd="0" destOrd="0" presId="urn:microsoft.com/office/officeart/2005/8/layout/radial4"/>
    <dgm:cxn modelId="{28D5BF5F-6BB7-4253-9ED2-E0F3C7A7878E}" type="presOf" srcId="{0CAA8B2B-749A-4BE9-8349-6571682018E1}" destId="{6472CF0A-D743-4A8C-A967-6539A6A42F74}" srcOrd="0" destOrd="0" presId="urn:microsoft.com/office/officeart/2005/8/layout/radial4"/>
    <dgm:cxn modelId="{A8FEF451-8773-4A52-AEB5-B37387A73111}" srcId="{25263A60-6617-4ABB-B41B-799B31241309}" destId="{A1ADDE05-0260-4B46-A60F-F393A25CB1BB}" srcOrd="1" destOrd="0" parTransId="{529FDD7D-5A9B-4E0F-B343-40FD9969525B}" sibTransId="{F94411F5-B4C3-49FA-9C89-6E19AAF7C612}"/>
    <dgm:cxn modelId="{3CC31A4C-C684-4D62-AA7F-398DE2BDEA91}" srcId="{F46CB795-F903-4506-803F-79722C5C9E85}" destId="{3CCF3FB7-6EC2-45E1-943A-F697A94D384F}" srcOrd="1" destOrd="0" parTransId="{0207D181-DB77-49FA-A4CF-46EF99D8EE51}" sibTransId="{6D831069-1340-48B7-AF0F-D1E64DABA6B8}"/>
    <dgm:cxn modelId="{9B5857CA-E40B-430E-964B-59499B670A17}" type="presOf" srcId="{F46CB795-F903-4506-803F-79722C5C9E85}" destId="{C71A36BD-1653-4834-91EA-9C17540A9DD3}" srcOrd="0" destOrd="0" presId="urn:microsoft.com/office/officeart/2005/8/layout/radial4"/>
    <dgm:cxn modelId="{8CD757E8-82F8-446B-A78C-90F59F1D049A}" srcId="{F46CB795-F903-4506-803F-79722C5C9E85}" destId="{0BF7F057-0787-4968-99D2-C6B6500CB2E3}" srcOrd="0" destOrd="0" parTransId="{0CAA8B2B-749A-4BE9-8349-6571682018E1}" sibTransId="{C99CAD13-5F1B-4A8F-B9DF-5E6A27FAD271}"/>
    <dgm:cxn modelId="{7CE39E24-0D81-4AB8-8905-8AAD85F24DA9}" type="presParOf" srcId="{8A229981-FF75-4D0A-8F93-4FB702794D2E}" destId="{C71A36BD-1653-4834-91EA-9C17540A9DD3}" srcOrd="0" destOrd="0" presId="urn:microsoft.com/office/officeart/2005/8/layout/radial4"/>
    <dgm:cxn modelId="{B653C1FC-70A4-49A3-9C0F-E5B8ED07831A}" type="presParOf" srcId="{8A229981-FF75-4D0A-8F93-4FB702794D2E}" destId="{6472CF0A-D743-4A8C-A967-6539A6A42F74}" srcOrd="1" destOrd="0" presId="urn:microsoft.com/office/officeart/2005/8/layout/radial4"/>
    <dgm:cxn modelId="{B0039323-76B2-4CF4-8F3D-668A40AFA3B9}" type="presParOf" srcId="{8A229981-FF75-4D0A-8F93-4FB702794D2E}" destId="{C813E8EE-0AB7-43B0-A212-BEFC2D68E047}" srcOrd="2" destOrd="0" presId="urn:microsoft.com/office/officeart/2005/8/layout/radial4"/>
    <dgm:cxn modelId="{65625618-5169-40AE-8786-9F91150D6EA3}" type="presParOf" srcId="{8A229981-FF75-4D0A-8F93-4FB702794D2E}" destId="{47F0FEC3-1FDA-42B4-B5B6-9FBA82CA3D25}" srcOrd="3" destOrd="0" presId="urn:microsoft.com/office/officeart/2005/8/layout/radial4"/>
    <dgm:cxn modelId="{3D91A2C0-7584-4C2D-A805-BDF0109AE34A}" type="presParOf" srcId="{8A229981-FF75-4D0A-8F93-4FB702794D2E}" destId="{B3D80444-85E8-4624-9B84-19AB861FE37F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7192B3-2380-44C3-8DA8-B8FD5FB0A8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B5BAB5-6D40-494D-BA3C-520AE1525210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1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DE6892-452B-4D8A-A5DC-D129CE5C0852}" type="par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66C0E204-023A-44F8-AA63-839D45F63898}" type="sibTrans" cxnId="{278B4BC8-19A9-49F7-BF4D-356749F128CB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CBACD46-3334-4D18-A043-96D9ED082DF5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FC5D824-8BC1-41FF-8B33-B8804A9FD4CD}" type="par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DE83C53-546D-4E06-B4A8-83B302F0D7C9}" type="sibTrans" cxnId="{7CB3EB60-73F3-45CE-98E0-33823CAC1F52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F2045C05-F2C4-4D1D-B939-68F2E021F68F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  <a:tabLst>
              <a:tab pos="0" algn="l"/>
            </a:tabLst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fizika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kimyo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tirik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sistemalar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Yer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Koinot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haqidagi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geografiya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geologiya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astronomiya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AB77122-D7B0-4B2D-9EA5-59191A2B6569}" type="par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172D2F69-A398-4AFA-B596-2CCD3BF6425F}" type="sibTrans" cxnId="{0D101A56-0A21-4920-9D5F-D0F6185E1C26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36DE35D7-A9C0-48FD-897B-6BBC5E9B943C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)lar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qo‘llaniladigan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standart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oid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metodologik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AE5AAE-08C1-495E-9317-2E24FBB5F957}" type="par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AB0DC33-B80C-4A6E-911A-3B9D384E2CA9}" type="sibTrans" cxnId="{C2DF19C6-35A1-4042-9BF7-E9C0B76DF6D9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A74C9C88-0884-476E-B332-6FBC13621343}">
      <dgm:prSet custT="1"/>
      <dgm:spPr/>
      <dgm:t>
        <a:bodyPr/>
        <a:lstStyle/>
        <a:p>
          <a:pPr rtl="0"/>
          <a:r>
            <a: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35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12FA25E-9F2C-48AB-A543-EAEA5F50238D}" type="par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723DC04-8525-4196-A294-3E0D0A7DF96E}" type="sibTrans" cxnId="{4D6994AD-6B59-412A-AA73-454125B3CDEE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2BE3DAE9-0BEA-4F02-9617-320EBE1C7158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marL="0" indent="0" algn="ctr">
            <a:buNone/>
          </a:pP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epistemik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bizning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tasavvurlarimiz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ilmiy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metodlari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imkoniyatlarini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tushunishimiz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natijasiga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aylanishi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asoslanishi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faraz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gipoteza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kuzatish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kabi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tushunchalarning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mazmun-mohiyatini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5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bilish</a:t>
          </a:r>
          <a:r>
            <a:rPr lang="en-US" sz="35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5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468416DE-E969-4646-8259-D0DA28BB4558}" type="par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B5CD3B1B-8FC4-475E-AE6B-F7508355983D}" type="sibTrans" cxnId="{B96AC9B7-CA7F-43CA-8B16-3FDEC779CC60}">
      <dgm:prSet/>
      <dgm:spPr/>
      <dgm:t>
        <a:bodyPr/>
        <a:lstStyle/>
        <a:p>
          <a:endParaRPr lang="ru-RU" sz="2800">
            <a:latin typeface="Times New Roman" pitchFamily="18" charset="0"/>
            <a:cs typeface="Times New Roman" pitchFamily="18" charset="0"/>
          </a:endParaRPr>
        </a:p>
      </dgm:t>
    </dgm:pt>
    <dgm:pt modelId="{D39F3EBF-7C18-4C32-A12C-C062E62614DD}" type="pres">
      <dgm:prSet presAssocID="{507192B3-2380-44C3-8DA8-B8FD5FB0A8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9C20697-FBB2-4A94-A37C-32375795E2A5}" type="pres">
      <dgm:prSet presAssocID="{A5B5BAB5-6D40-494D-BA3C-520AE1525210}" presName="composite" presStyleCnt="0"/>
      <dgm:spPr/>
    </dgm:pt>
    <dgm:pt modelId="{8BC7F812-FB1E-4D21-8632-6517C5F10ABD}" type="pres">
      <dgm:prSet presAssocID="{A5B5BAB5-6D40-494D-BA3C-520AE152521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DD0A8-DA3A-4BA0-8CDF-0632879DCFCF}" type="pres">
      <dgm:prSet presAssocID="{A5B5BAB5-6D40-494D-BA3C-520AE1525210}" presName="descendantText" presStyleLbl="alignAcc1" presStyleIdx="0" presStyleCnt="3" custScaleY="155288" custLinFactNeighborX="0" custLinFactNeighborY="-21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7FEA3F-0D29-4EA1-9315-C7CECB7D849D}" type="pres">
      <dgm:prSet presAssocID="{66C0E204-023A-44F8-AA63-839D45F63898}" presName="sp" presStyleCnt="0"/>
      <dgm:spPr/>
    </dgm:pt>
    <dgm:pt modelId="{49376B37-AC47-4444-AA0F-64F3C9D9FB22}" type="pres">
      <dgm:prSet presAssocID="{DCBACD46-3334-4D18-A043-96D9ED082DF5}" presName="composite" presStyleCnt="0"/>
      <dgm:spPr/>
    </dgm:pt>
    <dgm:pt modelId="{370FBD44-7CF1-4D6D-8627-20F6E5F115D5}" type="pres">
      <dgm:prSet presAssocID="{DCBACD46-3334-4D18-A043-96D9ED082DF5}" presName="parentText" presStyleLbl="alignNode1" presStyleIdx="1" presStyleCnt="3" custLinFactNeighborX="-3626" custLinFactNeighborY="17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995EEB-C899-487A-98B1-BF6B03C494FA}" type="pres">
      <dgm:prSet presAssocID="{DCBACD46-3334-4D18-A043-96D9ED082DF5}" presName="descendantText" presStyleLbl="alignAcc1" presStyleIdx="1" presStyleCnt="3" custScaleY="153018" custLinFactNeighborX="0" custLinFactNeighborY="-1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D8F7A-96FB-41EE-915B-ACB096989271}" type="pres">
      <dgm:prSet presAssocID="{3DE83C53-546D-4E06-B4A8-83B302F0D7C9}" presName="sp" presStyleCnt="0"/>
      <dgm:spPr/>
    </dgm:pt>
    <dgm:pt modelId="{29EF288A-5E6B-4430-AA21-1CC148584435}" type="pres">
      <dgm:prSet presAssocID="{A74C9C88-0884-476E-B332-6FBC13621343}" presName="composite" presStyleCnt="0"/>
      <dgm:spPr/>
    </dgm:pt>
    <dgm:pt modelId="{80F51D9F-1E65-4104-B1E8-D6AE43E9044A}" type="pres">
      <dgm:prSet presAssocID="{A74C9C88-0884-476E-B332-6FBC13621343}" presName="parentText" presStyleLbl="alignNode1" presStyleIdx="2" presStyleCnt="3" custLinFactNeighborY="49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B260A3-8679-4E86-8528-774399C619F2}" type="pres">
      <dgm:prSet presAssocID="{A74C9C88-0884-476E-B332-6FBC13621343}" presName="descendantText" presStyleLbl="alignAcc1" presStyleIdx="2" presStyleCnt="3" custScaleY="140395" custLinFactNeighborX="-142" custLinFactNeighborY="6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6994AD-6B59-412A-AA73-454125B3CDEE}" srcId="{507192B3-2380-44C3-8DA8-B8FD5FB0A867}" destId="{A74C9C88-0884-476E-B332-6FBC13621343}" srcOrd="2" destOrd="0" parTransId="{612FA25E-9F2C-48AB-A543-EAEA5F50238D}" sibTransId="{B723DC04-8525-4196-A294-3E0D0A7DF96E}"/>
    <dgm:cxn modelId="{BB8FEC30-17DC-40A9-9E9D-9D81D9F321EE}" type="presOf" srcId="{507192B3-2380-44C3-8DA8-B8FD5FB0A867}" destId="{D39F3EBF-7C18-4C32-A12C-C062E62614DD}" srcOrd="0" destOrd="0" presId="urn:microsoft.com/office/officeart/2005/8/layout/chevron2"/>
    <dgm:cxn modelId="{371AEE71-ADFE-4443-8387-93303802DCF8}" type="presOf" srcId="{DCBACD46-3334-4D18-A043-96D9ED082DF5}" destId="{370FBD44-7CF1-4D6D-8627-20F6E5F115D5}" srcOrd="0" destOrd="0" presId="urn:microsoft.com/office/officeart/2005/8/layout/chevron2"/>
    <dgm:cxn modelId="{BB7EF2D5-6E71-4ED5-94D7-3348A10FEB09}" type="presOf" srcId="{2BE3DAE9-0BEA-4F02-9617-320EBE1C7158}" destId="{ABB260A3-8679-4E86-8528-774399C619F2}" srcOrd="0" destOrd="0" presId="urn:microsoft.com/office/officeart/2005/8/layout/chevron2"/>
    <dgm:cxn modelId="{0D101A56-0A21-4920-9D5F-D0F6185E1C26}" srcId="{A5B5BAB5-6D40-494D-BA3C-520AE1525210}" destId="{F2045C05-F2C4-4D1D-B939-68F2E021F68F}" srcOrd="0" destOrd="0" parTransId="{9AB77122-D7B0-4B2D-9EA5-59191A2B6569}" sibTransId="{172D2F69-A398-4AFA-B596-2CCD3BF6425F}"/>
    <dgm:cxn modelId="{DD53C8AB-B716-480E-AC87-9130EC763A96}" type="presOf" srcId="{F2045C05-F2C4-4D1D-B939-68F2E021F68F}" destId="{F52DD0A8-DA3A-4BA0-8CDF-0632879DCFCF}" srcOrd="0" destOrd="0" presId="urn:microsoft.com/office/officeart/2005/8/layout/chevron2"/>
    <dgm:cxn modelId="{5DA7A532-5463-4CB9-A340-5C17ADB099FA}" type="presOf" srcId="{A5B5BAB5-6D40-494D-BA3C-520AE1525210}" destId="{8BC7F812-FB1E-4D21-8632-6517C5F10ABD}" srcOrd="0" destOrd="0" presId="urn:microsoft.com/office/officeart/2005/8/layout/chevron2"/>
    <dgm:cxn modelId="{C2DF19C6-35A1-4042-9BF7-E9C0B76DF6D9}" srcId="{DCBACD46-3334-4D18-A043-96D9ED082DF5}" destId="{36DE35D7-A9C0-48FD-897B-6BBC5E9B943C}" srcOrd="0" destOrd="0" parTransId="{A4AE5AAE-08C1-495E-9317-2E24FBB5F957}" sibTransId="{BAB0DC33-B80C-4A6E-911A-3B9D384E2CA9}"/>
    <dgm:cxn modelId="{B96AC9B7-CA7F-43CA-8B16-3FDEC779CC60}" srcId="{A74C9C88-0884-476E-B332-6FBC13621343}" destId="{2BE3DAE9-0BEA-4F02-9617-320EBE1C7158}" srcOrd="0" destOrd="0" parTransId="{468416DE-E969-4646-8259-D0DA28BB4558}" sibTransId="{B5CD3B1B-8FC4-475E-AE6B-F7508355983D}"/>
    <dgm:cxn modelId="{7CB3EB60-73F3-45CE-98E0-33823CAC1F52}" srcId="{507192B3-2380-44C3-8DA8-B8FD5FB0A867}" destId="{DCBACD46-3334-4D18-A043-96D9ED082DF5}" srcOrd="1" destOrd="0" parTransId="{EFC5D824-8BC1-41FF-8B33-B8804A9FD4CD}" sibTransId="{3DE83C53-546D-4E06-B4A8-83B302F0D7C9}"/>
    <dgm:cxn modelId="{278B4BC8-19A9-49F7-BF4D-356749F128CB}" srcId="{507192B3-2380-44C3-8DA8-B8FD5FB0A867}" destId="{A5B5BAB5-6D40-494D-BA3C-520AE1525210}" srcOrd="0" destOrd="0" parTransId="{53DE6892-452B-4D8A-A5DC-D129CE5C0852}" sibTransId="{66C0E204-023A-44F8-AA63-839D45F63898}"/>
    <dgm:cxn modelId="{03604E9B-C8C5-4498-AE79-8A6C328D060C}" type="presOf" srcId="{36DE35D7-A9C0-48FD-897B-6BBC5E9B943C}" destId="{6B995EEB-C899-487A-98B1-BF6B03C494FA}" srcOrd="0" destOrd="0" presId="urn:microsoft.com/office/officeart/2005/8/layout/chevron2"/>
    <dgm:cxn modelId="{5864D37F-3551-4B1A-B7AD-4E5B8F76860F}" type="presOf" srcId="{A74C9C88-0884-476E-B332-6FBC13621343}" destId="{80F51D9F-1E65-4104-B1E8-D6AE43E9044A}" srcOrd="0" destOrd="0" presId="urn:microsoft.com/office/officeart/2005/8/layout/chevron2"/>
    <dgm:cxn modelId="{6AD21D1C-EDFE-4710-8314-9FFFA3CFC5D0}" type="presParOf" srcId="{D39F3EBF-7C18-4C32-A12C-C062E62614DD}" destId="{F9C20697-FBB2-4A94-A37C-32375795E2A5}" srcOrd="0" destOrd="0" presId="urn:microsoft.com/office/officeart/2005/8/layout/chevron2"/>
    <dgm:cxn modelId="{6FBAFFDA-14FD-418C-B368-D7AEA5D6BD68}" type="presParOf" srcId="{F9C20697-FBB2-4A94-A37C-32375795E2A5}" destId="{8BC7F812-FB1E-4D21-8632-6517C5F10ABD}" srcOrd="0" destOrd="0" presId="urn:microsoft.com/office/officeart/2005/8/layout/chevron2"/>
    <dgm:cxn modelId="{F3D36287-5C91-41FC-A60D-580ABADD6540}" type="presParOf" srcId="{F9C20697-FBB2-4A94-A37C-32375795E2A5}" destId="{F52DD0A8-DA3A-4BA0-8CDF-0632879DCFCF}" srcOrd="1" destOrd="0" presId="urn:microsoft.com/office/officeart/2005/8/layout/chevron2"/>
    <dgm:cxn modelId="{9B4B44B2-4569-443E-A4FE-2CAE1F42A380}" type="presParOf" srcId="{D39F3EBF-7C18-4C32-A12C-C062E62614DD}" destId="{7F7FEA3F-0D29-4EA1-9315-C7CECB7D849D}" srcOrd="1" destOrd="0" presId="urn:microsoft.com/office/officeart/2005/8/layout/chevron2"/>
    <dgm:cxn modelId="{5CFF89C7-A133-42B6-B3DE-85AC18BE0B3E}" type="presParOf" srcId="{D39F3EBF-7C18-4C32-A12C-C062E62614DD}" destId="{49376B37-AC47-4444-AA0F-64F3C9D9FB22}" srcOrd="2" destOrd="0" presId="urn:microsoft.com/office/officeart/2005/8/layout/chevron2"/>
    <dgm:cxn modelId="{346C1CDF-FBCA-441E-AC9C-92949727D6B5}" type="presParOf" srcId="{49376B37-AC47-4444-AA0F-64F3C9D9FB22}" destId="{370FBD44-7CF1-4D6D-8627-20F6E5F115D5}" srcOrd="0" destOrd="0" presId="urn:microsoft.com/office/officeart/2005/8/layout/chevron2"/>
    <dgm:cxn modelId="{6E06ECDA-029F-4832-B5BC-9A86F61A0E13}" type="presParOf" srcId="{49376B37-AC47-4444-AA0F-64F3C9D9FB22}" destId="{6B995EEB-C899-487A-98B1-BF6B03C494FA}" srcOrd="1" destOrd="0" presId="urn:microsoft.com/office/officeart/2005/8/layout/chevron2"/>
    <dgm:cxn modelId="{457BBD2A-C42E-4DA8-B9F7-A91CB6639C04}" type="presParOf" srcId="{D39F3EBF-7C18-4C32-A12C-C062E62614DD}" destId="{199D8F7A-96FB-41EE-915B-ACB096989271}" srcOrd="3" destOrd="0" presId="urn:microsoft.com/office/officeart/2005/8/layout/chevron2"/>
    <dgm:cxn modelId="{20F09F2D-223F-469F-9392-C992C2AB1C39}" type="presParOf" srcId="{D39F3EBF-7C18-4C32-A12C-C062E62614DD}" destId="{29EF288A-5E6B-4430-AA21-1CC148584435}" srcOrd="4" destOrd="0" presId="urn:microsoft.com/office/officeart/2005/8/layout/chevron2"/>
    <dgm:cxn modelId="{3AEA34A1-CD2F-4F92-9627-882001535935}" type="presParOf" srcId="{29EF288A-5E6B-4430-AA21-1CC148584435}" destId="{80F51D9F-1E65-4104-B1E8-D6AE43E9044A}" srcOrd="0" destOrd="0" presId="urn:microsoft.com/office/officeart/2005/8/layout/chevron2"/>
    <dgm:cxn modelId="{62306476-E672-4CC7-BA5C-1659A56B2CE7}" type="presParOf" srcId="{29EF288A-5E6B-4430-AA21-1CC148584435}" destId="{ABB260A3-8679-4E86-8528-774399C619F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A36BD-1653-4834-91EA-9C17540A9DD3}">
      <dsp:nvSpPr>
        <dsp:cNvPr id="0" name=""/>
        <dsp:cNvSpPr/>
      </dsp:nvSpPr>
      <dsp:spPr>
        <a:xfrm>
          <a:off x="5791180" y="2281341"/>
          <a:ext cx="4953333" cy="4017451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3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XALQARO TADQIQOT DASTURLARI</a:t>
          </a:r>
          <a:endParaRPr lang="ru-RU" sz="36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16579" y="2869683"/>
        <a:ext cx="3502535" cy="2840767"/>
      </dsp:txXfrm>
    </dsp:sp>
    <dsp:sp modelId="{6472CF0A-D743-4A8C-A967-6539A6A42F74}">
      <dsp:nvSpPr>
        <dsp:cNvPr id="0" name=""/>
        <dsp:cNvSpPr/>
      </dsp:nvSpPr>
      <dsp:spPr>
        <a:xfrm rot="12222694">
          <a:off x="2969707" y="1091552"/>
          <a:ext cx="3154655" cy="1411700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13E8EE-0AB7-43B0-A212-BEFC2D68E047}">
      <dsp:nvSpPr>
        <dsp:cNvPr id="0" name=""/>
        <dsp:cNvSpPr/>
      </dsp:nvSpPr>
      <dsp:spPr>
        <a:xfrm>
          <a:off x="-82452" y="448027"/>
          <a:ext cx="5070968" cy="7619115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PISA (</a:t>
          </a:r>
          <a:r>
            <a:rPr lang="en-US" sz="3200" i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Programme</a:t>
          </a:r>
          <a:r>
            <a:rPr lang="en-US" sz="32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for International Student Assessment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savodxonligini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bo‘lib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yoshlarning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savodxonlik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darajalarini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hamda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ijodiy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fikrlash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testlar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ko‘rinishida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iboratdir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072" y="596551"/>
        <a:ext cx="4773920" cy="7322067"/>
      </dsp:txXfrm>
    </dsp:sp>
    <dsp:sp modelId="{47F0FEC3-1FDA-42B4-B5B6-9FBA82CA3D25}">
      <dsp:nvSpPr>
        <dsp:cNvPr id="0" name=""/>
        <dsp:cNvSpPr/>
      </dsp:nvSpPr>
      <dsp:spPr>
        <a:xfrm rot="2832461">
          <a:off x="10385318" y="5421495"/>
          <a:ext cx="3567987" cy="1411700"/>
        </a:xfrm>
        <a:prstGeom prst="lef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D80444-85E8-4624-9B84-19AB861FE37F}">
      <dsp:nvSpPr>
        <dsp:cNvPr id="0" name=""/>
        <dsp:cNvSpPr/>
      </dsp:nvSpPr>
      <dsp:spPr>
        <a:xfrm>
          <a:off x="11903635" y="604901"/>
          <a:ext cx="5232843" cy="7304061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/>
        </a:scene3d>
        <a:sp3d>
          <a:bevelT w="114300" prst="artDeco"/>
        </a:sp3d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TIMSS (</a:t>
          </a:r>
          <a:r>
            <a:rPr lang="en-US" sz="3000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Trends in International Mathematics and Science Study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xalqaro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boshlang‘ich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o‘rta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maktablarda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matematika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tabiiy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bo‘yicha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sifatini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qiyosiy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baholashdan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to‘rt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yilda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marta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4-8-sinf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o‘quvchilarining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ta’limdagi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yutuqlari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jumladan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nafaqat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bilim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ko‘nikmalari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balki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fanlarga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munosabati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qiziqishlari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o‘qishga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motivatsiyasi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US" sz="3000" b="0" i="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baholanadi</a:t>
          </a:r>
          <a:r>
            <a:rPr lang="en-US" sz="30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 </a:t>
          </a:r>
          <a:endParaRPr lang="ru-RU" sz="30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056900" y="758166"/>
        <a:ext cx="4926313" cy="69975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07.01.2025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34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71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40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39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676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810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944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081" algn="l" defTabSz="91427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8a63c4df4f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5287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Google Shape;471;g8a63c4df4f_0_11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41650" y="842963"/>
            <a:ext cx="3783013" cy="22717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693" y="3355420"/>
            <a:ext cx="15296515" cy="231528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385" y="6120765"/>
            <a:ext cx="12597130" cy="27603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227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45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68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91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113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36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5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82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5172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8897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1552" y="6940868"/>
            <a:ext cx="15296515" cy="2145268"/>
          </a:xfrm>
        </p:spPr>
        <p:txBody>
          <a:bodyPr anchor="t"/>
          <a:lstStyle>
            <a:lvl1pPr algn="l">
              <a:defRPr sz="72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21552" y="4578074"/>
            <a:ext cx="15296515" cy="2362795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2277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4555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6833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9110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113886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3666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5944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8221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5538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99795" y="2520316"/>
            <a:ext cx="7948189" cy="7128392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147916" y="2520316"/>
            <a:ext cx="7948189" cy="7128392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3687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795" y="2417803"/>
            <a:ext cx="7951314" cy="1007625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22777" indent="0">
              <a:buNone/>
              <a:defRPr sz="3600" b="1"/>
            </a:lvl2pPr>
            <a:lvl3pPr marL="1645554" indent="0">
              <a:buNone/>
              <a:defRPr sz="3200" b="1"/>
            </a:lvl3pPr>
            <a:lvl4pPr marL="2468331" indent="0">
              <a:buNone/>
              <a:defRPr sz="2900" b="1"/>
            </a:lvl4pPr>
            <a:lvl5pPr marL="3291108" indent="0">
              <a:buNone/>
              <a:defRPr sz="2900" b="1"/>
            </a:lvl5pPr>
            <a:lvl6pPr marL="4113886" indent="0">
              <a:buNone/>
              <a:defRPr sz="2900" b="1"/>
            </a:lvl6pPr>
            <a:lvl7pPr marL="4936663" indent="0">
              <a:buNone/>
              <a:defRPr sz="2900" b="1"/>
            </a:lvl7pPr>
            <a:lvl8pPr marL="5759440" indent="0">
              <a:buNone/>
              <a:defRPr sz="2900" b="1"/>
            </a:lvl8pPr>
            <a:lvl9pPr marL="6582217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99795" y="3425428"/>
            <a:ext cx="7951314" cy="6223279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9141668" y="2417803"/>
            <a:ext cx="7954438" cy="1007625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22777" indent="0">
              <a:buNone/>
              <a:defRPr sz="3600" b="1"/>
            </a:lvl2pPr>
            <a:lvl3pPr marL="1645554" indent="0">
              <a:buNone/>
              <a:defRPr sz="3200" b="1"/>
            </a:lvl3pPr>
            <a:lvl4pPr marL="2468331" indent="0">
              <a:buNone/>
              <a:defRPr sz="2900" b="1"/>
            </a:lvl4pPr>
            <a:lvl5pPr marL="3291108" indent="0">
              <a:buNone/>
              <a:defRPr sz="2900" b="1"/>
            </a:lvl5pPr>
            <a:lvl6pPr marL="4113886" indent="0">
              <a:buNone/>
              <a:defRPr sz="2900" b="1"/>
            </a:lvl6pPr>
            <a:lvl7pPr marL="4936663" indent="0">
              <a:buNone/>
              <a:defRPr sz="2900" b="1"/>
            </a:lvl7pPr>
            <a:lvl8pPr marL="5759440" indent="0">
              <a:buNone/>
              <a:defRPr sz="2900" b="1"/>
            </a:lvl8pPr>
            <a:lvl9pPr marL="6582217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9141668" y="3425428"/>
            <a:ext cx="7954438" cy="6223279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331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2317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56999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6" y="430054"/>
            <a:ext cx="5920527" cy="1830229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5897" y="430055"/>
            <a:ext cx="10060208" cy="9218653"/>
          </a:xfrm>
        </p:spPr>
        <p:txBody>
          <a:bodyPr/>
          <a:lstStyle>
            <a:lvl1pPr>
              <a:defRPr sz="58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796" y="2260283"/>
            <a:ext cx="5920527" cy="7388424"/>
          </a:xfrm>
        </p:spPr>
        <p:txBody>
          <a:bodyPr/>
          <a:lstStyle>
            <a:lvl1pPr marL="0" indent="0">
              <a:buNone/>
              <a:defRPr sz="2500"/>
            </a:lvl1pPr>
            <a:lvl2pPr marL="822777" indent="0">
              <a:buNone/>
              <a:defRPr sz="2200"/>
            </a:lvl2pPr>
            <a:lvl3pPr marL="1645554" indent="0">
              <a:buNone/>
              <a:defRPr sz="1800"/>
            </a:lvl3pPr>
            <a:lvl4pPr marL="2468331" indent="0">
              <a:buNone/>
              <a:defRPr sz="1600"/>
            </a:lvl4pPr>
            <a:lvl5pPr marL="3291108" indent="0">
              <a:buNone/>
              <a:defRPr sz="1600"/>
            </a:lvl5pPr>
            <a:lvl6pPr marL="4113886" indent="0">
              <a:buNone/>
              <a:defRPr sz="1600"/>
            </a:lvl6pPr>
            <a:lvl7pPr marL="4936663" indent="0">
              <a:buNone/>
              <a:defRPr sz="1600"/>
            </a:lvl7pPr>
            <a:lvl8pPr marL="5759440" indent="0">
              <a:buNone/>
              <a:defRPr sz="1600"/>
            </a:lvl8pPr>
            <a:lvl9pPr marL="6582217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794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7322" y="7560945"/>
            <a:ext cx="10797540" cy="892612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527322" y="965121"/>
            <a:ext cx="10797540" cy="6480810"/>
          </a:xfrm>
        </p:spPr>
        <p:txBody>
          <a:bodyPr/>
          <a:lstStyle>
            <a:lvl1pPr marL="0" indent="0">
              <a:buNone/>
              <a:defRPr sz="5800"/>
            </a:lvl1pPr>
            <a:lvl2pPr marL="822777" indent="0">
              <a:buNone/>
              <a:defRPr sz="5000"/>
            </a:lvl2pPr>
            <a:lvl3pPr marL="1645554" indent="0">
              <a:buNone/>
              <a:defRPr sz="4300"/>
            </a:lvl3pPr>
            <a:lvl4pPr marL="2468331" indent="0">
              <a:buNone/>
              <a:defRPr sz="3600"/>
            </a:lvl4pPr>
            <a:lvl5pPr marL="3291108" indent="0">
              <a:buNone/>
              <a:defRPr sz="3600"/>
            </a:lvl5pPr>
            <a:lvl6pPr marL="4113886" indent="0">
              <a:buNone/>
              <a:defRPr sz="3600"/>
            </a:lvl6pPr>
            <a:lvl7pPr marL="4936663" indent="0">
              <a:buNone/>
              <a:defRPr sz="3600"/>
            </a:lvl7pPr>
            <a:lvl8pPr marL="5759440" indent="0">
              <a:buNone/>
              <a:defRPr sz="3600"/>
            </a:lvl8pPr>
            <a:lvl9pPr marL="6582217" indent="0">
              <a:buNone/>
              <a:defRPr sz="36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27322" y="8453557"/>
            <a:ext cx="10797540" cy="1267658"/>
          </a:xfrm>
        </p:spPr>
        <p:txBody>
          <a:bodyPr/>
          <a:lstStyle>
            <a:lvl1pPr marL="0" indent="0">
              <a:buNone/>
              <a:defRPr sz="2500"/>
            </a:lvl1pPr>
            <a:lvl2pPr marL="822777" indent="0">
              <a:buNone/>
              <a:defRPr sz="2200"/>
            </a:lvl2pPr>
            <a:lvl3pPr marL="1645554" indent="0">
              <a:buNone/>
              <a:defRPr sz="1800"/>
            </a:lvl3pPr>
            <a:lvl4pPr marL="2468331" indent="0">
              <a:buNone/>
              <a:defRPr sz="1600"/>
            </a:lvl4pPr>
            <a:lvl5pPr marL="3291108" indent="0">
              <a:buNone/>
              <a:defRPr sz="1600"/>
            </a:lvl5pPr>
            <a:lvl6pPr marL="4113886" indent="0">
              <a:buNone/>
              <a:defRPr sz="1600"/>
            </a:lvl6pPr>
            <a:lvl7pPr marL="4936663" indent="0">
              <a:buNone/>
              <a:defRPr sz="1600"/>
            </a:lvl7pPr>
            <a:lvl8pPr marL="5759440" indent="0">
              <a:buNone/>
              <a:defRPr sz="1600"/>
            </a:lvl8pPr>
            <a:lvl9pPr marL="6582217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880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9834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3047027" y="432556"/>
            <a:ext cx="4049078" cy="921615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99795" y="432556"/>
            <a:ext cx="11847301" cy="921615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822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50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5548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943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118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2728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5455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72864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397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795" y="432555"/>
            <a:ext cx="16196310" cy="1800225"/>
          </a:xfrm>
          <a:prstGeom prst="rect">
            <a:avLst/>
          </a:prstGeom>
        </p:spPr>
        <p:txBody>
          <a:bodyPr vert="horz" lIns="164555" tIns="82278" rIns="164555" bIns="8227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795" y="2520316"/>
            <a:ext cx="16196310" cy="7128392"/>
          </a:xfrm>
          <a:prstGeom prst="rect">
            <a:avLst/>
          </a:prstGeom>
        </p:spPr>
        <p:txBody>
          <a:bodyPr vert="horz" lIns="164555" tIns="82278" rIns="164555" bIns="8227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99795" y="10011252"/>
            <a:ext cx="4199043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l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148599" y="10011252"/>
            <a:ext cx="5698702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ctr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897062" y="10011252"/>
            <a:ext cx="4199043" cy="575072"/>
          </a:xfrm>
          <a:prstGeom prst="rect">
            <a:avLst/>
          </a:prstGeom>
        </p:spPr>
        <p:txBody>
          <a:bodyPr vert="horz" lIns="164555" tIns="82278" rIns="164555" bIns="82278" rtlCol="0" anchor="ctr"/>
          <a:lstStyle>
            <a:lvl1pPr algn="r">
              <a:defRPr sz="2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6288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  <p:sldLayoutId id="2147483976" r:id="rId14"/>
    <p:sldLayoutId id="2147483977" r:id="rId15"/>
    <p:sldLayoutId id="2147483978" r:id="rId16"/>
    <p:sldLayoutId id="2147483979" r:id="rId17"/>
    <p:sldLayoutId id="2147483980" r:id="rId18"/>
    <p:sldLayoutId id="2147483981" r:id="rId19"/>
  </p:sldLayoutIdLst>
  <p:txStyles>
    <p:titleStyle>
      <a:lvl1pPr algn="ctr" defTabSz="1645554" rtl="0" eaLnBrk="1" latinLnBrk="0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7083" indent="-617083" algn="l" defTabSz="1645554" rtl="0" eaLnBrk="1" latinLnBrk="0" hangingPunct="1">
        <a:spcBef>
          <a:spcPct val="20000"/>
        </a:spcBef>
        <a:buFont typeface="Arial" pitchFamily="34" charset="0"/>
        <a:buChar char="•"/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337013" indent="-514236" algn="l" defTabSz="1645554" rtl="0" eaLnBrk="1" latinLnBrk="0" hangingPunct="1">
        <a:spcBef>
          <a:spcPct val="20000"/>
        </a:spcBef>
        <a:buFont typeface="Arial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56943" indent="-411389" algn="l" defTabSz="1645554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79720" indent="-411389" algn="l" defTabSz="1645554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702497" indent="-411389" algn="l" defTabSz="1645554" rtl="0" eaLnBrk="1" latinLnBrk="0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25274" indent="-411389" algn="l" defTabSz="1645554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48051" indent="-411389" algn="l" defTabSz="1645554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70828" indent="-411389" algn="l" defTabSz="1645554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93606" indent="-411389" algn="l" defTabSz="1645554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22777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45554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68331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91108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113886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36663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59440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82217" algn="l" defTabSz="1645554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png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0" Type="http://schemas.openxmlformats.org/officeDocument/2006/relationships/image" Target="../media/image2.png"/><Relationship Id="rId4" Type="http://schemas.openxmlformats.org/officeDocument/2006/relationships/image" Target="../media/image11.png"/><Relationship Id="rId9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7.png"/><Relationship Id="rId7" Type="http://schemas.openxmlformats.org/officeDocument/2006/relationships/image" Target="../media/image2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image" Target="../media/image20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3.png"/><Relationship Id="rId4" Type="http://schemas.openxmlformats.org/officeDocument/2006/relationships/image" Target="../media/image21.pn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.svg"/><Relationship Id="rId7" Type="http://schemas.openxmlformats.org/officeDocument/2006/relationships/diagramLayout" Target="../diagrams/layou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797551" y="4549952"/>
            <a:ext cx="8077199" cy="310852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algn="just"/>
            <a:r>
              <a:rPr lang="uz-Latn-UZ" sz="4900" b="1" dirty="0">
                <a:solidFill>
                  <a:srgbClr val="7030A0"/>
                </a:solidFill>
              </a:rPr>
              <a:t>PISA va TIMSS xalqaro tadqiqot dasturlari asosida ta’lim sifatini takomillashtirish</a:t>
            </a:r>
            <a:endParaRPr lang="ru-RU" sz="4900" b="1" dirty="0">
              <a:solidFill>
                <a:srgbClr val="7030A0"/>
              </a:solidFill>
            </a:endParaRPr>
          </a:p>
          <a:p>
            <a:r>
              <a:rPr lang="uz-Latn-UZ" sz="49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(Traning)</a:t>
            </a:r>
            <a:endParaRPr lang="ru-RU" sz="4900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5049" y="3898278"/>
            <a:ext cx="3733801" cy="440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59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4" name="Google Shape;474;p24"/>
          <p:cNvGrpSpPr/>
          <p:nvPr/>
        </p:nvGrpSpPr>
        <p:grpSpPr>
          <a:xfrm>
            <a:off x="542046" y="3276789"/>
            <a:ext cx="8156268" cy="2187203"/>
            <a:chOff x="1153250" y="1560375"/>
            <a:chExt cx="3266500" cy="1041525"/>
          </a:xfrm>
        </p:grpSpPr>
        <p:sp>
          <p:nvSpPr>
            <p:cNvPr id="475" name="Google Shape;475;p24"/>
            <p:cNvSpPr/>
            <p:nvPr/>
          </p:nvSpPr>
          <p:spPr>
            <a:xfrm>
              <a:off x="1254450" y="1624675"/>
              <a:ext cx="3089100" cy="912925"/>
            </a:xfrm>
            <a:custGeom>
              <a:avLst/>
              <a:gdLst/>
              <a:ahLst/>
              <a:cxnLst/>
              <a:rect l="l" t="t" r="r" b="b"/>
              <a:pathLst>
                <a:path w="123564" h="36517" extrusionOk="0">
                  <a:moveTo>
                    <a:pt x="17658" y="0"/>
                  </a:moveTo>
                  <a:cubicBezTo>
                    <a:pt x="7906" y="0"/>
                    <a:pt x="1" y="7906"/>
                    <a:pt x="1" y="17657"/>
                  </a:cubicBezTo>
                  <a:lnTo>
                    <a:pt x="1" y="18848"/>
                  </a:lnTo>
                  <a:cubicBezTo>
                    <a:pt x="1" y="28611"/>
                    <a:pt x="7906" y="36517"/>
                    <a:pt x="17658" y="36517"/>
                  </a:cubicBezTo>
                  <a:lnTo>
                    <a:pt x="105907" y="36517"/>
                  </a:lnTo>
                  <a:cubicBezTo>
                    <a:pt x="115658" y="36517"/>
                    <a:pt x="123564" y="28611"/>
                    <a:pt x="123564" y="18848"/>
                  </a:cubicBezTo>
                  <a:lnTo>
                    <a:pt x="123564" y="17657"/>
                  </a:lnTo>
                  <a:cubicBezTo>
                    <a:pt x="123564" y="7906"/>
                    <a:pt x="115658" y="0"/>
                    <a:pt x="105907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6" name="Google Shape;476;p24"/>
            <p:cNvSpPr/>
            <p:nvPr/>
          </p:nvSpPr>
          <p:spPr>
            <a:xfrm>
              <a:off x="1229450" y="1624675"/>
              <a:ext cx="912625" cy="912925"/>
            </a:xfrm>
            <a:custGeom>
              <a:avLst/>
              <a:gdLst/>
              <a:ahLst/>
              <a:cxnLst/>
              <a:rect l="l" t="t" r="r" b="b"/>
              <a:pathLst>
                <a:path w="36505" h="36517" extrusionOk="0">
                  <a:moveTo>
                    <a:pt x="18253" y="0"/>
                  </a:moveTo>
                  <a:cubicBezTo>
                    <a:pt x="8168" y="0"/>
                    <a:pt x="1" y="8180"/>
                    <a:pt x="1" y="18252"/>
                  </a:cubicBezTo>
                  <a:cubicBezTo>
                    <a:pt x="1" y="28337"/>
                    <a:pt x="8168" y="36517"/>
                    <a:pt x="18253" y="36517"/>
                  </a:cubicBezTo>
                  <a:cubicBezTo>
                    <a:pt x="28326" y="36517"/>
                    <a:pt x="36505" y="28337"/>
                    <a:pt x="36505" y="18252"/>
                  </a:cubicBezTo>
                  <a:cubicBezTo>
                    <a:pt x="36505" y="8180"/>
                    <a:pt x="28326" y="0"/>
                    <a:pt x="18253" y="0"/>
                  </a:cubicBez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7" name="Google Shape;477;p24"/>
            <p:cNvSpPr/>
            <p:nvPr/>
          </p:nvSpPr>
          <p:spPr>
            <a:xfrm>
              <a:off x="1302675" y="1698200"/>
              <a:ext cx="765900" cy="765875"/>
            </a:xfrm>
            <a:custGeom>
              <a:avLst/>
              <a:gdLst/>
              <a:ahLst/>
              <a:cxnLst/>
              <a:rect l="l" t="t" r="r" b="b"/>
              <a:pathLst>
                <a:path w="30636" h="30635" extrusionOk="0">
                  <a:moveTo>
                    <a:pt x="15324" y="0"/>
                  </a:moveTo>
                  <a:cubicBezTo>
                    <a:pt x="6858" y="0"/>
                    <a:pt x="0" y="6858"/>
                    <a:pt x="0" y="15311"/>
                  </a:cubicBezTo>
                  <a:cubicBezTo>
                    <a:pt x="0" y="23777"/>
                    <a:pt x="6858" y="30635"/>
                    <a:pt x="15324" y="30635"/>
                  </a:cubicBezTo>
                  <a:cubicBezTo>
                    <a:pt x="23777" y="30635"/>
                    <a:pt x="30635" y="23777"/>
                    <a:pt x="30635" y="15311"/>
                  </a:cubicBezTo>
                  <a:cubicBezTo>
                    <a:pt x="30635" y="6858"/>
                    <a:pt x="23777" y="0"/>
                    <a:pt x="153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90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0">
                <a:solidFill>
                  <a:srgbClr val="434343"/>
                </a:solidFill>
              </a:endParaRPr>
            </a:p>
          </p:txBody>
        </p:sp>
        <p:sp>
          <p:nvSpPr>
            <p:cNvPr id="478" name="Google Shape;478;p24"/>
            <p:cNvSpPr/>
            <p:nvPr/>
          </p:nvSpPr>
          <p:spPr>
            <a:xfrm>
              <a:off x="1153250" y="1560375"/>
              <a:ext cx="3266500" cy="1041525"/>
            </a:xfrm>
            <a:custGeom>
              <a:avLst/>
              <a:gdLst/>
              <a:ahLst/>
              <a:cxnLst/>
              <a:rect l="l" t="t" r="r" b="b"/>
              <a:pathLst>
                <a:path w="130660" h="41661" extrusionOk="0">
                  <a:moveTo>
                    <a:pt x="110491" y="893"/>
                  </a:moveTo>
                  <a:cubicBezTo>
                    <a:pt x="121123" y="893"/>
                    <a:pt x="129767" y="9537"/>
                    <a:pt x="129767" y="20170"/>
                  </a:cubicBezTo>
                  <a:lnTo>
                    <a:pt x="129767" y="21491"/>
                  </a:lnTo>
                  <a:cubicBezTo>
                    <a:pt x="129767" y="32123"/>
                    <a:pt x="121123" y="40767"/>
                    <a:pt x="110491" y="40767"/>
                  </a:cubicBezTo>
                  <a:lnTo>
                    <a:pt x="20170" y="40767"/>
                  </a:lnTo>
                  <a:cubicBezTo>
                    <a:pt x="9537" y="40767"/>
                    <a:pt x="894" y="32123"/>
                    <a:pt x="894" y="21491"/>
                  </a:cubicBezTo>
                  <a:lnTo>
                    <a:pt x="894" y="20170"/>
                  </a:lnTo>
                  <a:cubicBezTo>
                    <a:pt x="894" y="9537"/>
                    <a:pt x="9537" y="893"/>
                    <a:pt x="20170" y="893"/>
                  </a:cubicBezTo>
                  <a:close/>
                  <a:moveTo>
                    <a:pt x="20170" y="0"/>
                  </a:moveTo>
                  <a:cubicBezTo>
                    <a:pt x="9049" y="0"/>
                    <a:pt x="1" y="9049"/>
                    <a:pt x="1" y="20170"/>
                  </a:cubicBezTo>
                  <a:lnTo>
                    <a:pt x="1" y="21491"/>
                  </a:lnTo>
                  <a:cubicBezTo>
                    <a:pt x="1" y="32612"/>
                    <a:pt x="9049" y="41660"/>
                    <a:pt x="20170" y="41660"/>
                  </a:cubicBezTo>
                  <a:lnTo>
                    <a:pt x="110491" y="41660"/>
                  </a:lnTo>
                  <a:cubicBezTo>
                    <a:pt x="121611" y="41660"/>
                    <a:pt x="130660" y="32612"/>
                    <a:pt x="130660" y="21491"/>
                  </a:cubicBezTo>
                  <a:lnTo>
                    <a:pt x="130660" y="20170"/>
                  </a:lnTo>
                  <a:cubicBezTo>
                    <a:pt x="130660" y="9049"/>
                    <a:pt x="121611" y="0"/>
                    <a:pt x="110491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24"/>
            <p:cNvSpPr txBox="1"/>
            <p:nvPr/>
          </p:nvSpPr>
          <p:spPr>
            <a:xfrm>
              <a:off x="2145793" y="1762963"/>
              <a:ext cx="1976084" cy="6363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uz-Cyrl-UZ" sz="2300" b="1" dirty="0">
                  <a:solidFill>
                    <a:schemeClr val="bg1"/>
                  </a:solidFill>
                </a:rPr>
                <a:t>PISA va TIMSS </a:t>
              </a:r>
              <a:r>
                <a:rPr lang="uz-Latn-UZ" sz="2300" b="1" dirty="0">
                  <a:solidFill>
                    <a:schemeClr val="bg1"/>
                  </a:solidFill>
                </a:rPr>
                <a:t>xalqaro tadqiqot </a:t>
              </a:r>
              <a:r>
                <a:rPr lang="uz-Cyrl-UZ" sz="2300" b="1" dirty="0">
                  <a:solidFill>
                    <a:schemeClr val="bg1"/>
                  </a:solidFill>
                </a:rPr>
                <a:t>natijalari</a:t>
              </a:r>
              <a:r>
                <a:rPr lang="uz-Latn-UZ" sz="2300" b="1" dirty="0">
                  <a:solidFill>
                    <a:schemeClr val="bg1"/>
                  </a:solidFill>
                </a:rPr>
                <a:t>ga</a:t>
              </a:r>
              <a:r>
                <a:rPr lang="uz-Cyrl-UZ" sz="2300" b="1" dirty="0">
                  <a:solidFill>
                    <a:schemeClr val="bg1"/>
                  </a:solidFill>
                </a:rPr>
                <a:t> asos</a:t>
              </a:r>
              <a:r>
                <a:rPr lang="uz-Latn-UZ" sz="2300" b="1" dirty="0">
                  <a:solidFill>
                    <a:schemeClr val="bg1"/>
                  </a:solidFill>
                </a:rPr>
                <a:t>langan metodik tadbirlarni tashkil etish</a:t>
              </a:r>
              <a:endParaRPr lang="ru-RU" sz="23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82" name="Google Shape;482;p24"/>
          <p:cNvGrpSpPr/>
          <p:nvPr/>
        </p:nvGrpSpPr>
        <p:grpSpPr>
          <a:xfrm>
            <a:off x="542046" y="6104071"/>
            <a:ext cx="8156268" cy="2187203"/>
            <a:chOff x="1153250" y="2906700"/>
            <a:chExt cx="3266500" cy="1041525"/>
          </a:xfrm>
        </p:grpSpPr>
        <p:sp>
          <p:nvSpPr>
            <p:cNvPr id="483" name="Google Shape;483;p24"/>
            <p:cNvSpPr/>
            <p:nvPr/>
          </p:nvSpPr>
          <p:spPr>
            <a:xfrm>
              <a:off x="1254450" y="2971150"/>
              <a:ext cx="3089100" cy="912625"/>
            </a:xfrm>
            <a:custGeom>
              <a:avLst/>
              <a:gdLst/>
              <a:ahLst/>
              <a:cxnLst/>
              <a:rect l="l" t="t" r="r" b="b"/>
              <a:pathLst>
                <a:path w="123564" h="36505" extrusionOk="0">
                  <a:moveTo>
                    <a:pt x="17658" y="0"/>
                  </a:moveTo>
                  <a:cubicBezTo>
                    <a:pt x="7906" y="0"/>
                    <a:pt x="1" y="7906"/>
                    <a:pt x="1" y="17657"/>
                  </a:cubicBezTo>
                  <a:lnTo>
                    <a:pt x="1" y="18848"/>
                  </a:lnTo>
                  <a:cubicBezTo>
                    <a:pt x="1" y="28611"/>
                    <a:pt x="7906" y="36505"/>
                    <a:pt x="17658" y="36505"/>
                  </a:cubicBezTo>
                  <a:lnTo>
                    <a:pt x="105907" y="36505"/>
                  </a:lnTo>
                  <a:cubicBezTo>
                    <a:pt x="115658" y="36505"/>
                    <a:pt x="123564" y="28611"/>
                    <a:pt x="123564" y="18848"/>
                  </a:cubicBezTo>
                  <a:lnTo>
                    <a:pt x="123564" y="17657"/>
                  </a:lnTo>
                  <a:cubicBezTo>
                    <a:pt x="123564" y="7906"/>
                    <a:pt x="115658" y="0"/>
                    <a:pt x="105907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24"/>
            <p:cNvSpPr/>
            <p:nvPr/>
          </p:nvSpPr>
          <p:spPr>
            <a:xfrm>
              <a:off x="1254450" y="2971150"/>
              <a:ext cx="3089100" cy="912625"/>
            </a:xfrm>
            <a:custGeom>
              <a:avLst/>
              <a:gdLst/>
              <a:ahLst/>
              <a:cxnLst/>
              <a:rect l="l" t="t" r="r" b="b"/>
              <a:pathLst>
                <a:path w="123564" h="36505" extrusionOk="0">
                  <a:moveTo>
                    <a:pt x="17658" y="0"/>
                  </a:moveTo>
                  <a:cubicBezTo>
                    <a:pt x="7906" y="0"/>
                    <a:pt x="1" y="7906"/>
                    <a:pt x="1" y="17657"/>
                  </a:cubicBezTo>
                  <a:lnTo>
                    <a:pt x="1" y="18848"/>
                  </a:lnTo>
                  <a:cubicBezTo>
                    <a:pt x="1" y="28611"/>
                    <a:pt x="7906" y="36505"/>
                    <a:pt x="17658" y="36505"/>
                  </a:cubicBezTo>
                  <a:lnTo>
                    <a:pt x="105907" y="36505"/>
                  </a:lnTo>
                  <a:cubicBezTo>
                    <a:pt x="115658" y="36505"/>
                    <a:pt x="123564" y="28611"/>
                    <a:pt x="123564" y="18848"/>
                  </a:cubicBezTo>
                  <a:lnTo>
                    <a:pt x="123564" y="17657"/>
                  </a:lnTo>
                  <a:cubicBezTo>
                    <a:pt x="123564" y="7906"/>
                    <a:pt x="115658" y="0"/>
                    <a:pt x="105907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24"/>
            <p:cNvSpPr/>
            <p:nvPr/>
          </p:nvSpPr>
          <p:spPr>
            <a:xfrm>
              <a:off x="1229450" y="2971000"/>
              <a:ext cx="912625" cy="912925"/>
            </a:xfrm>
            <a:custGeom>
              <a:avLst/>
              <a:gdLst/>
              <a:ahLst/>
              <a:cxnLst/>
              <a:rect l="l" t="t" r="r" b="b"/>
              <a:pathLst>
                <a:path w="36505" h="36517" extrusionOk="0">
                  <a:moveTo>
                    <a:pt x="18253" y="0"/>
                  </a:moveTo>
                  <a:cubicBezTo>
                    <a:pt x="8168" y="0"/>
                    <a:pt x="1" y="8180"/>
                    <a:pt x="1" y="18253"/>
                  </a:cubicBezTo>
                  <a:cubicBezTo>
                    <a:pt x="1" y="28337"/>
                    <a:pt x="8168" y="36517"/>
                    <a:pt x="18253" y="36517"/>
                  </a:cubicBezTo>
                  <a:cubicBezTo>
                    <a:pt x="28326" y="36517"/>
                    <a:pt x="36505" y="28337"/>
                    <a:pt x="36505" y="18253"/>
                  </a:cubicBezTo>
                  <a:cubicBezTo>
                    <a:pt x="36505" y="8180"/>
                    <a:pt x="28326" y="0"/>
                    <a:pt x="18253" y="0"/>
                  </a:cubicBez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24"/>
            <p:cNvSpPr/>
            <p:nvPr/>
          </p:nvSpPr>
          <p:spPr>
            <a:xfrm>
              <a:off x="1302675" y="3044525"/>
              <a:ext cx="765900" cy="765875"/>
            </a:xfrm>
            <a:custGeom>
              <a:avLst/>
              <a:gdLst/>
              <a:ahLst/>
              <a:cxnLst/>
              <a:rect l="l" t="t" r="r" b="b"/>
              <a:pathLst>
                <a:path w="30636" h="30635" extrusionOk="0">
                  <a:moveTo>
                    <a:pt x="15324" y="0"/>
                  </a:moveTo>
                  <a:cubicBezTo>
                    <a:pt x="6858" y="0"/>
                    <a:pt x="0" y="6858"/>
                    <a:pt x="0" y="15312"/>
                  </a:cubicBezTo>
                  <a:cubicBezTo>
                    <a:pt x="0" y="23777"/>
                    <a:pt x="6858" y="30635"/>
                    <a:pt x="15324" y="30635"/>
                  </a:cubicBezTo>
                  <a:cubicBezTo>
                    <a:pt x="23777" y="30635"/>
                    <a:pt x="30635" y="23777"/>
                    <a:pt x="30635" y="15312"/>
                  </a:cubicBezTo>
                  <a:cubicBezTo>
                    <a:pt x="30635" y="6858"/>
                    <a:pt x="23777" y="0"/>
                    <a:pt x="153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90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/>
            </a:p>
          </p:txBody>
        </p:sp>
        <p:sp>
          <p:nvSpPr>
            <p:cNvPr id="487" name="Google Shape;487;p24"/>
            <p:cNvSpPr/>
            <p:nvPr/>
          </p:nvSpPr>
          <p:spPr>
            <a:xfrm>
              <a:off x="1153250" y="2906700"/>
              <a:ext cx="3266500" cy="1041525"/>
            </a:xfrm>
            <a:custGeom>
              <a:avLst/>
              <a:gdLst/>
              <a:ahLst/>
              <a:cxnLst/>
              <a:rect l="l" t="t" r="r" b="b"/>
              <a:pathLst>
                <a:path w="130660" h="41661" extrusionOk="0">
                  <a:moveTo>
                    <a:pt x="110491" y="894"/>
                  </a:moveTo>
                  <a:cubicBezTo>
                    <a:pt x="121123" y="894"/>
                    <a:pt x="129767" y="9537"/>
                    <a:pt x="129767" y="20170"/>
                  </a:cubicBezTo>
                  <a:lnTo>
                    <a:pt x="129767" y="21491"/>
                  </a:lnTo>
                  <a:cubicBezTo>
                    <a:pt x="129767" y="32124"/>
                    <a:pt x="121123" y="40767"/>
                    <a:pt x="110491" y="40767"/>
                  </a:cubicBezTo>
                  <a:lnTo>
                    <a:pt x="20170" y="40767"/>
                  </a:lnTo>
                  <a:cubicBezTo>
                    <a:pt x="9537" y="40767"/>
                    <a:pt x="894" y="32124"/>
                    <a:pt x="894" y="21491"/>
                  </a:cubicBezTo>
                  <a:lnTo>
                    <a:pt x="894" y="20170"/>
                  </a:lnTo>
                  <a:cubicBezTo>
                    <a:pt x="894" y="9537"/>
                    <a:pt x="9537" y="894"/>
                    <a:pt x="20170" y="894"/>
                  </a:cubicBezTo>
                  <a:close/>
                  <a:moveTo>
                    <a:pt x="20170" y="1"/>
                  </a:moveTo>
                  <a:cubicBezTo>
                    <a:pt x="9049" y="1"/>
                    <a:pt x="1" y="9049"/>
                    <a:pt x="1" y="20170"/>
                  </a:cubicBezTo>
                  <a:lnTo>
                    <a:pt x="1" y="21491"/>
                  </a:lnTo>
                  <a:cubicBezTo>
                    <a:pt x="1" y="32612"/>
                    <a:pt x="9049" y="41660"/>
                    <a:pt x="20170" y="41660"/>
                  </a:cubicBezTo>
                  <a:lnTo>
                    <a:pt x="110491" y="41660"/>
                  </a:lnTo>
                  <a:cubicBezTo>
                    <a:pt x="121611" y="41660"/>
                    <a:pt x="130660" y="32612"/>
                    <a:pt x="130660" y="21491"/>
                  </a:cubicBezTo>
                  <a:lnTo>
                    <a:pt x="130660" y="20170"/>
                  </a:lnTo>
                  <a:cubicBezTo>
                    <a:pt x="130660" y="9049"/>
                    <a:pt x="121611" y="1"/>
                    <a:pt x="110491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9" name="Google Shape;489;p24"/>
            <p:cNvSpPr txBox="1"/>
            <p:nvPr/>
          </p:nvSpPr>
          <p:spPr>
            <a:xfrm>
              <a:off x="2145793" y="3109288"/>
              <a:ext cx="1976084" cy="6363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2300" b="1" dirty="0" err="1">
                  <a:solidFill>
                    <a:schemeClr val="bg1"/>
                  </a:solidFill>
                </a:rPr>
                <a:t>O‘quvchilarning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tanqidiy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fikrlash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va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geografiya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fani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bo‘yicha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amaliy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ko‘nikmalarini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rivojlantirish</a:t>
              </a:r>
              <a:endParaRPr lang="ru-RU" sz="23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91" name="Google Shape;491;p24"/>
          <p:cNvGrpSpPr/>
          <p:nvPr/>
        </p:nvGrpSpPr>
        <p:grpSpPr>
          <a:xfrm>
            <a:off x="9298177" y="3276789"/>
            <a:ext cx="8025585" cy="2187203"/>
            <a:chOff x="4724550" y="1560375"/>
            <a:chExt cx="3266200" cy="1041525"/>
          </a:xfrm>
        </p:grpSpPr>
        <p:sp>
          <p:nvSpPr>
            <p:cNvPr id="492" name="Google Shape;492;p24"/>
            <p:cNvSpPr/>
            <p:nvPr/>
          </p:nvSpPr>
          <p:spPr>
            <a:xfrm>
              <a:off x="4825450" y="1624675"/>
              <a:ext cx="3089400" cy="912925"/>
            </a:xfrm>
            <a:custGeom>
              <a:avLst/>
              <a:gdLst/>
              <a:ahLst/>
              <a:cxnLst/>
              <a:rect l="l" t="t" r="r" b="b"/>
              <a:pathLst>
                <a:path w="123576" h="36517" extrusionOk="0">
                  <a:moveTo>
                    <a:pt x="17657" y="0"/>
                  </a:moveTo>
                  <a:cubicBezTo>
                    <a:pt x="7906" y="0"/>
                    <a:pt x="0" y="7906"/>
                    <a:pt x="0" y="17657"/>
                  </a:cubicBezTo>
                  <a:lnTo>
                    <a:pt x="0" y="18848"/>
                  </a:lnTo>
                  <a:cubicBezTo>
                    <a:pt x="0" y="28611"/>
                    <a:pt x="7906" y="36517"/>
                    <a:pt x="17657" y="36517"/>
                  </a:cubicBezTo>
                  <a:lnTo>
                    <a:pt x="105918" y="36517"/>
                  </a:lnTo>
                  <a:cubicBezTo>
                    <a:pt x="115669" y="36517"/>
                    <a:pt x="123575" y="28611"/>
                    <a:pt x="123575" y="18848"/>
                  </a:cubicBezTo>
                  <a:lnTo>
                    <a:pt x="123575" y="17657"/>
                  </a:lnTo>
                  <a:cubicBezTo>
                    <a:pt x="123575" y="7906"/>
                    <a:pt x="115669" y="0"/>
                    <a:pt x="105918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3" name="Google Shape;493;p24"/>
            <p:cNvSpPr/>
            <p:nvPr/>
          </p:nvSpPr>
          <p:spPr>
            <a:xfrm>
              <a:off x="4825450" y="1624675"/>
              <a:ext cx="3089400" cy="912925"/>
            </a:xfrm>
            <a:custGeom>
              <a:avLst/>
              <a:gdLst/>
              <a:ahLst/>
              <a:cxnLst/>
              <a:rect l="l" t="t" r="r" b="b"/>
              <a:pathLst>
                <a:path w="123576" h="36517" extrusionOk="0">
                  <a:moveTo>
                    <a:pt x="17657" y="0"/>
                  </a:moveTo>
                  <a:cubicBezTo>
                    <a:pt x="7906" y="0"/>
                    <a:pt x="0" y="7906"/>
                    <a:pt x="0" y="17657"/>
                  </a:cubicBezTo>
                  <a:lnTo>
                    <a:pt x="0" y="18848"/>
                  </a:lnTo>
                  <a:cubicBezTo>
                    <a:pt x="0" y="28611"/>
                    <a:pt x="7906" y="36517"/>
                    <a:pt x="17657" y="36517"/>
                  </a:cubicBezTo>
                  <a:lnTo>
                    <a:pt x="105918" y="36517"/>
                  </a:lnTo>
                  <a:cubicBezTo>
                    <a:pt x="115669" y="36517"/>
                    <a:pt x="123575" y="28611"/>
                    <a:pt x="123575" y="18848"/>
                  </a:cubicBezTo>
                  <a:lnTo>
                    <a:pt x="123575" y="17657"/>
                  </a:lnTo>
                  <a:cubicBezTo>
                    <a:pt x="123575" y="7906"/>
                    <a:pt x="115669" y="0"/>
                    <a:pt x="105918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4" name="Google Shape;494;p24"/>
            <p:cNvSpPr/>
            <p:nvPr/>
          </p:nvSpPr>
          <p:spPr>
            <a:xfrm>
              <a:off x="4800450" y="1624675"/>
              <a:ext cx="912625" cy="912925"/>
            </a:xfrm>
            <a:custGeom>
              <a:avLst/>
              <a:gdLst/>
              <a:ahLst/>
              <a:cxnLst/>
              <a:rect l="l" t="t" r="r" b="b"/>
              <a:pathLst>
                <a:path w="36505" h="36517" extrusionOk="0">
                  <a:moveTo>
                    <a:pt x="18252" y="0"/>
                  </a:moveTo>
                  <a:cubicBezTo>
                    <a:pt x="8180" y="0"/>
                    <a:pt x="0" y="8180"/>
                    <a:pt x="0" y="18252"/>
                  </a:cubicBezTo>
                  <a:cubicBezTo>
                    <a:pt x="0" y="28337"/>
                    <a:pt x="8180" y="36517"/>
                    <a:pt x="18252" y="36517"/>
                  </a:cubicBezTo>
                  <a:cubicBezTo>
                    <a:pt x="28337" y="36517"/>
                    <a:pt x="36505" y="28337"/>
                    <a:pt x="36505" y="18252"/>
                  </a:cubicBezTo>
                  <a:cubicBezTo>
                    <a:pt x="36505" y="8180"/>
                    <a:pt x="28337" y="0"/>
                    <a:pt x="18252" y="0"/>
                  </a:cubicBez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5" name="Google Shape;495;p24"/>
            <p:cNvSpPr/>
            <p:nvPr/>
          </p:nvSpPr>
          <p:spPr>
            <a:xfrm>
              <a:off x="4873950" y="1698200"/>
              <a:ext cx="765900" cy="765875"/>
            </a:xfrm>
            <a:custGeom>
              <a:avLst/>
              <a:gdLst/>
              <a:ahLst/>
              <a:cxnLst/>
              <a:rect l="l" t="t" r="r" b="b"/>
              <a:pathLst>
                <a:path w="30636" h="30635" extrusionOk="0">
                  <a:moveTo>
                    <a:pt x="15312" y="0"/>
                  </a:moveTo>
                  <a:cubicBezTo>
                    <a:pt x="6859" y="0"/>
                    <a:pt x="1" y="6858"/>
                    <a:pt x="1" y="15311"/>
                  </a:cubicBezTo>
                  <a:cubicBezTo>
                    <a:pt x="1" y="23777"/>
                    <a:pt x="6859" y="30635"/>
                    <a:pt x="15312" y="30635"/>
                  </a:cubicBezTo>
                  <a:cubicBezTo>
                    <a:pt x="23778" y="30635"/>
                    <a:pt x="30636" y="23777"/>
                    <a:pt x="30636" y="15311"/>
                  </a:cubicBezTo>
                  <a:cubicBezTo>
                    <a:pt x="30636" y="6858"/>
                    <a:pt x="23778" y="0"/>
                    <a:pt x="15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90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/>
            </a:p>
          </p:txBody>
        </p:sp>
        <p:sp>
          <p:nvSpPr>
            <p:cNvPr id="496" name="Google Shape;496;p24"/>
            <p:cNvSpPr/>
            <p:nvPr/>
          </p:nvSpPr>
          <p:spPr>
            <a:xfrm>
              <a:off x="4724550" y="1560375"/>
              <a:ext cx="3266200" cy="1041525"/>
            </a:xfrm>
            <a:custGeom>
              <a:avLst/>
              <a:gdLst/>
              <a:ahLst/>
              <a:cxnLst/>
              <a:rect l="l" t="t" r="r" b="b"/>
              <a:pathLst>
                <a:path w="130648" h="41661" extrusionOk="0">
                  <a:moveTo>
                    <a:pt x="110490" y="893"/>
                  </a:moveTo>
                  <a:cubicBezTo>
                    <a:pt x="121110" y="893"/>
                    <a:pt x="129754" y="9537"/>
                    <a:pt x="129754" y="20170"/>
                  </a:cubicBezTo>
                  <a:lnTo>
                    <a:pt x="129754" y="21491"/>
                  </a:lnTo>
                  <a:cubicBezTo>
                    <a:pt x="129754" y="32123"/>
                    <a:pt x="121110" y="40767"/>
                    <a:pt x="110490" y="40767"/>
                  </a:cubicBezTo>
                  <a:lnTo>
                    <a:pt x="20157" y="40767"/>
                  </a:lnTo>
                  <a:cubicBezTo>
                    <a:pt x="9537" y="40767"/>
                    <a:pt x="893" y="32123"/>
                    <a:pt x="893" y="21491"/>
                  </a:cubicBezTo>
                  <a:lnTo>
                    <a:pt x="893" y="20170"/>
                  </a:lnTo>
                  <a:cubicBezTo>
                    <a:pt x="893" y="9537"/>
                    <a:pt x="9537" y="893"/>
                    <a:pt x="20157" y="893"/>
                  </a:cubicBezTo>
                  <a:close/>
                  <a:moveTo>
                    <a:pt x="20157" y="0"/>
                  </a:moveTo>
                  <a:cubicBezTo>
                    <a:pt x="9037" y="0"/>
                    <a:pt x="0" y="9049"/>
                    <a:pt x="0" y="20170"/>
                  </a:cubicBezTo>
                  <a:lnTo>
                    <a:pt x="0" y="21491"/>
                  </a:lnTo>
                  <a:cubicBezTo>
                    <a:pt x="0" y="32612"/>
                    <a:pt x="9037" y="41660"/>
                    <a:pt x="20157" y="41660"/>
                  </a:cubicBezTo>
                  <a:lnTo>
                    <a:pt x="110490" y="41660"/>
                  </a:lnTo>
                  <a:cubicBezTo>
                    <a:pt x="121610" y="41660"/>
                    <a:pt x="130647" y="32612"/>
                    <a:pt x="130647" y="21491"/>
                  </a:cubicBezTo>
                  <a:lnTo>
                    <a:pt x="130647" y="20170"/>
                  </a:lnTo>
                  <a:cubicBezTo>
                    <a:pt x="130647" y="9049"/>
                    <a:pt x="121610" y="0"/>
                    <a:pt x="110490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8" name="Google Shape;498;p24"/>
            <p:cNvSpPr txBox="1"/>
            <p:nvPr/>
          </p:nvSpPr>
          <p:spPr>
            <a:xfrm>
              <a:off x="5777244" y="1698200"/>
              <a:ext cx="1818975" cy="7011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uz-Cyrl-UZ" sz="2300" b="1" dirty="0">
                  <a:solidFill>
                    <a:schemeClr val="bg1"/>
                  </a:solidFill>
                </a:rPr>
                <a:t>PISA va TIMSS natijalarini</a:t>
              </a:r>
              <a:r>
                <a:rPr lang="uz-Latn-UZ" sz="2300" b="1" dirty="0">
                  <a:solidFill>
                    <a:schemeClr val="bg1"/>
                  </a:solidFill>
                </a:rPr>
                <a:t>ng</a:t>
              </a:r>
              <a:r>
                <a:rPr lang="uz-Cyrl-UZ" sz="2300" b="1" dirty="0">
                  <a:solidFill>
                    <a:schemeClr val="bg1"/>
                  </a:solidFill>
                </a:rPr>
                <a:t> ta</a:t>
              </a:r>
              <a:r>
                <a:rPr lang="uz-Latn-UZ" sz="2300" b="1" dirty="0">
                  <a:solidFill>
                    <a:schemeClr val="bg1"/>
                  </a:solidFill>
                </a:rPr>
                <a:t>’</a:t>
              </a:r>
              <a:r>
                <a:rPr lang="uz-Cyrl-UZ" sz="2300" b="1" dirty="0">
                  <a:solidFill>
                    <a:schemeClr val="bg1"/>
                  </a:solidFill>
                </a:rPr>
                <a:t>lim sifatini oshirish</a:t>
              </a:r>
              <a:r>
                <a:rPr lang="uz-Latn-UZ" sz="2300" b="1" dirty="0">
                  <a:solidFill>
                    <a:schemeClr val="bg1"/>
                  </a:solidFill>
                </a:rPr>
                <a:t>dagi ahamiyati</a:t>
              </a:r>
              <a:endParaRPr lang="ru-RU" sz="23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0" name="Google Shape;500;p24"/>
          <p:cNvGrpSpPr/>
          <p:nvPr/>
        </p:nvGrpSpPr>
        <p:grpSpPr>
          <a:xfrm>
            <a:off x="9298178" y="6104071"/>
            <a:ext cx="8025587" cy="2187203"/>
            <a:chOff x="4724550" y="2906700"/>
            <a:chExt cx="3266200" cy="1041525"/>
          </a:xfrm>
        </p:grpSpPr>
        <p:sp>
          <p:nvSpPr>
            <p:cNvPr id="501" name="Google Shape;501;p24"/>
            <p:cNvSpPr/>
            <p:nvPr/>
          </p:nvSpPr>
          <p:spPr>
            <a:xfrm>
              <a:off x="4825450" y="2971000"/>
              <a:ext cx="3089400" cy="912625"/>
            </a:xfrm>
            <a:custGeom>
              <a:avLst/>
              <a:gdLst/>
              <a:ahLst/>
              <a:cxnLst/>
              <a:rect l="l" t="t" r="r" b="b"/>
              <a:pathLst>
                <a:path w="123576" h="36505" extrusionOk="0">
                  <a:moveTo>
                    <a:pt x="17657" y="0"/>
                  </a:moveTo>
                  <a:cubicBezTo>
                    <a:pt x="7906" y="0"/>
                    <a:pt x="0" y="7906"/>
                    <a:pt x="0" y="17657"/>
                  </a:cubicBezTo>
                  <a:lnTo>
                    <a:pt x="0" y="18848"/>
                  </a:lnTo>
                  <a:cubicBezTo>
                    <a:pt x="0" y="28611"/>
                    <a:pt x="7906" y="36505"/>
                    <a:pt x="17657" y="36505"/>
                  </a:cubicBezTo>
                  <a:lnTo>
                    <a:pt x="105918" y="36505"/>
                  </a:lnTo>
                  <a:cubicBezTo>
                    <a:pt x="115669" y="36505"/>
                    <a:pt x="123575" y="28611"/>
                    <a:pt x="123575" y="18848"/>
                  </a:cubicBezTo>
                  <a:lnTo>
                    <a:pt x="123575" y="17657"/>
                  </a:lnTo>
                  <a:cubicBezTo>
                    <a:pt x="123575" y="7906"/>
                    <a:pt x="115669" y="0"/>
                    <a:pt x="105918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2" name="Google Shape;502;p24"/>
            <p:cNvSpPr/>
            <p:nvPr/>
          </p:nvSpPr>
          <p:spPr>
            <a:xfrm>
              <a:off x="4825450" y="2971000"/>
              <a:ext cx="3089400" cy="912625"/>
            </a:xfrm>
            <a:custGeom>
              <a:avLst/>
              <a:gdLst/>
              <a:ahLst/>
              <a:cxnLst/>
              <a:rect l="l" t="t" r="r" b="b"/>
              <a:pathLst>
                <a:path w="123576" h="36505" extrusionOk="0">
                  <a:moveTo>
                    <a:pt x="17657" y="0"/>
                  </a:moveTo>
                  <a:cubicBezTo>
                    <a:pt x="7906" y="0"/>
                    <a:pt x="0" y="7906"/>
                    <a:pt x="0" y="17657"/>
                  </a:cubicBezTo>
                  <a:lnTo>
                    <a:pt x="0" y="18848"/>
                  </a:lnTo>
                  <a:cubicBezTo>
                    <a:pt x="0" y="28611"/>
                    <a:pt x="7906" y="36505"/>
                    <a:pt x="17657" y="36505"/>
                  </a:cubicBezTo>
                  <a:lnTo>
                    <a:pt x="105918" y="36505"/>
                  </a:lnTo>
                  <a:cubicBezTo>
                    <a:pt x="115669" y="36505"/>
                    <a:pt x="123575" y="28611"/>
                    <a:pt x="123575" y="18848"/>
                  </a:cubicBezTo>
                  <a:lnTo>
                    <a:pt x="123575" y="17657"/>
                  </a:lnTo>
                  <a:cubicBezTo>
                    <a:pt x="123575" y="7906"/>
                    <a:pt x="115669" y="0"/>
                    <a:pt x="105918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3" name="Google Shape;503;p24"/>
            <p:cNvSpPr/>
            <p:nvPr/>
          </p:nvSpPr>
          <p:spPr>
            <a:xfrm>
              <a:off x="4800450" y="2971000"/>
              <a:ext cx="912625" cy="912925"/>
            </a:xfrm>
            <a:custGeom>
              <a:avLst/>
              <a:gdLst/>
              <a:ahLst/>
              <a:cxnLst/>
              <a:rect l="l" t="t" r="r" b="b"/>
              <a:pathLst>
                <a:path w="36505" h="36517" extrusionOk="0">
                  <a:moveTo>
                    <a:pt x="18252" y="0"/>
                  </a:moveTo>
                  <a:cubicBezTo>
                    <a:pt x="8180" y="0"/>
                    <a:pt x="0" y="8180"/>
                    <a:pt x="0" y="18253"/>
                  </a:cubicBezTo>
                  <a:cubicBezTo>
                    <a:pt x="0" y="28337"/>
                    <a:pt x="8180" y="36517"/>
                    <a:pt x="18252" y="36517"/>
                  </a:cubicBezTo>
                  <a:cubicBezTo>
                    <a:pt x="28337" y="36517"/>
                    <a:pt x="36505" y="28337"/>
                    <a:pt x="36505" y="18253"/>
                  </a:cubicBezTo>
                  <a:cubicBezTo>
                    <a:pt x="36505" y="8180"/>
                    <a:pt x="28337" y="0"/>
                    <a:pt x="18252" y="0"/>
                  </a:cubicBezTo>
                  <a:close/>
                </a:path>
              </a:pathLst>
            </a:custGeom>
            <a:solidFill>
              <a:srgbClr val="9ED1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4" name="Google Shape;504;p24"/>
            <p:cNvSpPr/>
            <p:nvPr/>
          </p:nvSpPr>
          <p:spPr>
            <a:xfrm>
              <a:off x="4873950" y="3044525"/>
              <a:ext cx="765900" cy="765875"/>
            </a:xfrm>
            <a:custGeom>
              <a:avLst/>
              <a:gdLst/>
              <a:ahLst/>
              <a:cxnLst/>
              <a:rect l="l" t="t" r="r" b="b"/>
              <a:pathLst>
                <a:path w="30636" h="30635" extrusionOk="0">
                  <a:moveTo>
                    <a:pt x="15312" y="0"/>
                  </a:moveTo>
                  <a:cubicBezTo>
                    <a:pt x="6859" y="0"/>
                    <a:pt x="1" y="6858"/>
                    <a:pt x="1" y="15312"/>
                  </a:cubicBezTo>
                  <a:cubicBezTo>
                    <a:pt x="1" y="23777"/>
                    <a:pt x="6859" y="30635"/>
                    <a:pt x="15312" y="30635"/>
                  </a:cubicBezTo>
                  <a:cubicBezTo>
                    <a:pt x="23778" y="30635"/>
                    <a:pt x="30636" y="23777"/>
                    <a:pt x="30636" y="15312"/>
                  </a:cubicBezTo>
                  <a:cubicBezTo>
                    <a:pt x="30636" y="6858"/>
                    <a:pt x="23778" y="0"/>
                    <a:pt x="1531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900">
                  <a:solidFill>
                    <a:srgbClr val="43434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/>
            </a:p>
          </p:txBody>
        </p:sp>
        <p:sp>
          <p:nvSpPr>
            <p:cNvPr id="505" name="Google Shape;505;p24"/>
            <p:cNvSpPr/>
            <p:nvPr/>
          </p:nvSpPr>
          <p:spPr>
            <a:xfrm>
              <a:off x="4724550" y="2906700"/>
              <a:ext cx="3266200" cy="1041525"/>
            </a:xfrm>
            <a:custGeom>
              <a:avLst/>
              <a:gdLst/>
              <a:ahLst/>
              <a:cxnLst/>
              <a:rect l="l" t="t" r="r" b="b"/>
              <a:pathLst>
                <a:path w="130648" h="41661" extrusionOk="0">
                  <a:moveTo>
                    <a:pt x="110490" y="894"/>
                  </a:moveTo>
                  <a:cubicBezTo>
                    <a:pt x="121110" y="894"/>
                    <a:pt x="129754" y="9537"/>
                    <a:pt x="129754" y="20170"/>
                  </a:cubicBezTo>
                  <a:lnTo>
                    <a:pt x="129754" y="21491"/>
                  </a:lnTo>
                  <a:cubicBezTo>
                    <a:pt x="129754" y="32124"/>
                    <a:pt x="121110" y="40767"/>
                    <a:pt x="110490" y="40767"/>
                  </a:cubicBezTo>
                  <a:lnTo>
                    <a:pt x="20157" y="40767"/>
                  </a:lnTo>
                  <a:cubicBezTo>
                    <a:pt x="9537" y="40767"/>
                    <a:pt x="893" y="32124"/>
                    <a:pt x="893" y="21491"/>
                  </a:cubicBezTo>
                  <a:lnTo>
                    <a:pt x="893" y="20170"/>
                  </a:lnTo>
                  <a:cubicBezTo>
                    <a:pt x="893" y="9537"/>
                    <a:pt x="9537" y="894"/>
                    <a:pt x="20157" y="894"/>
                  </a:cubicBezTo>
                  <a:close/>
                  <a:moveTo>
                    <a:pt x="20157" y="1"/>
                  </a:moveTo>
                  <a:cubicBezTo>
                    <a:pt x="9037" y="1"/>
                    <a:pt x="0" y="9049"/>
                    <a:pt x="0" y="20170"/>
                  </a:cubicBezTo>
                  <a:lnTo>
                    <a:pt x="0" y="21491"/>
                  </a:lnTo>
                  <a:cubicBezTo>
                    <a:pt x="0" y="32612"/>
                    <a:pt x="9037" y="41660"/>
                    <a:pt x="20157" y="41660"/>
                  </a:cubicBezTo>
                  <a:lnTo>
                    <a:pt x="110490" y="41660"/>
                  </a:lnTo>
                  <a:cubicBezTo>
                    <a:pt x="121610" y="41660"/>
                    <a:pt x="130647" y="32612"/>
                    <a:pt x="130647" y="21491"/>
                  </a:cubicBezTo>
                  <a:lnTo>
                    <a:pt x="130647" y="20170"/>
                  </a:lnTo>
                  <a:cubicBezTo>
                    <a:pt x="130647" y="9049"/>
                    <a:pt x="121610" y="1"/>
                    <a:pt x="110490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7" name="Google Shape;507;p24"/>
            <p:cNvSpPr txBox="1"/>
            <p:nvPr/>
          </p:nvSpPr>
          <p:spPr>
            <a:xfrm>
              <a:off x="5777245" y="3044525"/>
              <a:ext cx="1818974" cy="6363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2300" b="1" dirty="0">
                  <a:solidFill>
                    <a:schemeClr val="bg1"/>
                  </a:solidFill>
                </a:rPr>
                <a:t>PISA </a:t>
              </a:r>
              <a:r>
                <a:rPr lang="en-US" sz="2300" b="1" dirty="0" err="1">
                  <a:solidFill>
                    <a:schemeClr val="bg1"/>
                  </a:solidFill>
                </a:rPr>
                <a:t>va</a:t>
              </a:r>
              <a:r>
                <a:rPr lang="en-US" sz="2300" b="1" dirty="0">
                  <a:solidFill>
                    <a:schemeClr val="bg1"/>
                  </a:solidFill>
                </a:rPr>
                <a:t> TIMSS </a:t>
              </a:r>
              <a:r>
                <a:rPr lang="en-US" sz="2300" b="1" dirty="0" err="1">
                  <a:solidFill>
                    <a:schemeClr val="bg1"/>
                  </a:solidFill>
                </a:rPr>
                <a:t>xalqaro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tadqiqotlarining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natijalarini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ta’limga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tizimli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tadbiq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r>
                <a:rPr lang="en-US" sz="2300" b="1" dirty="0" err="1">
                  <a:solidFill>
                    <a:schemeClr val="bg1"/>
                  </a:solidFill>
                </a:rPr>
                <a:t>etish</a:t>
              </a:r>
              <a:r>
                <a:rPr lang="en-US" sz="2300" b="1" dirty="0">
                  <a:solidFill>
                    <a:schemeClr val="bg1"/>
                  </a:solidFill>
                </a:rPr>
                <a:t> </a:t>
              </a:r>
              <a:endParaRPr lang="ru-RU" sz="23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3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29578"/>
            <a:ext cx="17995898" cy="144780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34" name="Google Shape;640;p26"/>
          <p:cNvSpPr txBox="1">
            <a:spLocks/>
          </p:cNvSpPr>
          <p:nvPr/>
        </p:nvSpPr>
        <p:spPr>
          <a:xfrm>
            <a:off x="7646213" y="1819274"/>
            <a:ext cx="2703477" cy="947029"/>
          </a:xfrm>
          <a:prstGeom prst="rect">
            <a:avLst/>
          </a:prstGeom>
        </p:spPr>
        <p:txBody>
          <a:bodyPr spcFirstLastPara="1" vert="horz" wrap="square" lIns="179904" tIns="179904" rIns="179904" bIns="179904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7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7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1395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9752" y="4333876"/>
            <a:ext cx="11887199" cy="1631202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r>
              <a:rPr lang="uz-Latn-UZ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tadqiqot dasturlari (PISA va TIMSS)</a:t>
            </a:r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5000" dirty="0">
              <a:latin typeface="Times New Roman" panose="02020603050405020304" pitchFamily="18" charset="0"/>
              <a:ea typeface="Roboto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5951" y="3162106"/>
            <a:ext cx="5337176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23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algn="ctr"/>
            <a:r>
              <a:rPr lang="uz-Cyrl-UZ" sz="4300" b="1" dirty="0">
                <a:solidFill>
                  <a:srgbClr val="7030A0"/>
                </a:solidFill>
              </a:rPr>
              <a:t>PISA </a:t>
            </a:r>
            <a:r>
              <a:rPr lang="uz-Latn-UZ" sz="4300" b="1" dirty="0">
                <a:solidFill>
                  <a:srgbClr val="7030A0"/>
                </a:solidFill>
              </a:rPr>
              <a:t>va</a:t>
            </a:r>
            <a:r>
              <a:rPr lang="uz-Cyrl-UZ" sz="4300" b="1" dirty="0">
                <a:solidFill>
                  <a:srgbClr val="7030A0"/>
                </a:solidFill>
              </a:rPr>
              <a:t> TIMSS xalqaro tadqiqot dasturlari</a:t>
            </a:r>
            <a:r>
              <a:rPr lang="uz-Latn-UZ" sz="4300" b="1" dirty="0">
                <a:solidFill>
                  <a:srgbClr val="7030A0"/>
                </a:solidFill>
              </a:rPr>
              <a:t> haqida umumiy ma’lumot</a:t>
            </a:r>
            <a:endParaRPr lang="ru-RU" sz="4300" b="1" dirty="0">
              <a:solidFill>
                <a:srgbClr val="7030A0"/>
              </a:solidFill>
            </a:endParaRPr>
          </a:p>
        </p:txBody>
      </p:sp>
      <p:grpSp>
        <p:nvGrpSpPr>
          <p:cNvPr id="402" name="Google Shape;402;p21"/>
          <p:cNvGrpSpPr/>
          <p:nvPr/>
        </p:nvGrpSpPr>
        <p:grpSpPr>
          <a:xfrm>
            <a:off x="9179491" y="2731364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06851" y="2120256"/>
              <a:ext cx="1682100" cy="19971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PISA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TIMSS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tadqiqotlarida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olingan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natijalar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o‘quvchilarning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ta’lim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tizimlaridagi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yutuqlarini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va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kamchiliklarini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 </a:t>
              </a:r>
              <a:r>
                <a:rPr lang="en-US" sz="2900" dirty="0" err="1">
                  <a:solidFill>
                    <a:schemeClr val="bg2">
                      <a:lumMod val="50000"/>
                    </a:schemeClr>
                  </a:solidFill>
                </a:rPr>
                <a:t>ko‘rsatadi</a:t>
              </a:r>
              <a:r>
                <a:rPr lang="en-US" sz="2900" dirty="0">
                  <a:solidFill>
                    <a:schemeClr val="bg2">
                      <a:lumMod val="50000"/>
                    </a:schemeClr>
                  </a:solidFill>
                </a:rPr>
                <a:t>.</a:t>
              </a:r>
              <a:endParaRPr lang="ru-RU" sz="29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3" y="2731368"/>
            <a:ext cx="3527749" cy="6560626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50734" y="2120256"/>
              <a:ext cx="1682100" cy="22294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accent6"/>
                  </a:solidFill>
                </a:rPr>
                <a:t>PISA </a:t>
              </a:r>
              <a:r>
                <a:rPr lang="en-US" sz="2900" dirty="0" err="1">
                  <a:solidFill>
                    <a:schemeClr val="accent6"/>
                  </a:solidFill>
                </a:rPr>
                <a:t>va</a:t>
              </a:r>
              <a:r>
                <a:rPr lang="en-US" sz="2900" dirty="0">
                  <a:solidFill>
                    <a:schemeClr val="accent6"/>
                  </a:solidFill>
                </a:rPr>
                <a:t> TIMSS </a:t>
              </a:r>
              <a:r>
                <a:rPr lang="en-US" sz="2900" dirty="0" err="1">
                  <a:solidFill>
                    <a:schemeClr val="accent6"/>
                  </a:solidFill>
                </a:rPr>
                <a:t>dasturlari</a:t>
              </a:r>
              <a:r>
                <a:rPr lang="en-US" sz="2900" dirty="0">
                  <a:solidFill>
                    <a:schemeClr val="accent6"/>
                  </a:solidFill>
                </a:rPr>
                <a:t>, global </a:t>
              </a:r>
              <a:r>
                <a:rPr lang="en-US" sz="2900" dirty="0" err="1">
                  <a:solidFill>
                    <a:schemeClr val="accent6"/>
                  </a:solidFill>
                </a:rPr>
                <a:t>ta’lim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tizimining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samaradorligini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baholash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va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o‘quvchilarning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bilim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darajasini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aniqlashda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muhim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vosita</a:t>
              </a:r>
              <a:r>
                <a:rPr lang="en-US" sz="2900" dirty="0">
                  <a:solidFill>
                    <a:schemeClr val="accent6"/>
                  </a:solidFill>
                </a:rPr>
                <a:t> </a:t>
              </a:r>
              <a:r>
                <a:rPr lang="en-US" sz="2900" dirty="0" err="1">
                  <a:solidFill>
                    <a:schemeClr val="accent6"/>
                  </a:solidFill>
                </a:rPr>
                <a:t>hisoblanadi</a:t>
              </a:r>
              <a:endParaRPr lang="ru-RU" sz="2900" dirty="0">
                <a:solidFill>
                  <a:schemeClr val="accent6"/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6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4" y="2100040"/>
              <a:ext cx="1764448" cy="205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rgbClr val="0070C0"/>
                  </a:solidFill>
                </a:rPr>
                <a:t>PISA </a:t>
              </a:r>
              <a:r>
                <a:rPr lang="en-US" sz="2900" dirty="0" err="1">
                  <a:solidFill>
                    <a:srgbClr val="0070C0"/>
                  </a:solidFill>
                </a:rPr>
                <a:t>dasturi</a:t>
              </a:r>
              <a:r>
                <a:rPr lang="en-US" sz="2900" dirty="0">
                  <a:solidFill>
                    <a:srgbClr val="0070C0"/>
                  </a:solidFill>
                </a:rPr>
                <a:t> 2000 </a:t>
              </a:r>
              <a:r>
                <a:rPr lang="en-US" sz="2900" dirty="0" err="1">
                  <a:solidFill>
                    <a:srgbClr val="0070C0"/>
                  </a:solidFill>
                </a:rPr>
                <a:t>yildan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boshlab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o‘tkazilayotgan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xalqaro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tadqiqot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bo‘lib</a:t>
              </a:r>
              <a:r>
                <a:rPr lang="en-US" sz="2900" dirty="0">
                  <a:solidFill>
                    <a:srgbClr val="0070C0"/>
                  </a:solidFill>
                </a:rPr>
                <a:t>, BMT </a:t>
              </a:r>
              <a:r>
                <a:rPr lang="en-US" sz="2900" dirty="0" err="1">
                  <a:solidFill>
                    <a:srgbClr val="0070C0"/>
                  </a:solidFill>
                </a:rPr>
                <a:t>tomonidan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tashkil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etilgan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va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uning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boshqaruvini</a:t>
              </a:r>
              <a:r>
                <a:rPr lang="en-US" sz="2900" dirty="0">
                  <a:solidFill>
                    <a:srgbClr val="0070C0"/>
                  </a:solidFill>
                </a:rPr>
                <a:t> OECD </a:t>
              </a:r>
              <a:r>
                <a:rPr lang="en-US" sz="2900" dirty="0" err="1">
                  <a:solidFill>
                    <a:srgbClr val="0070C0"/>
                  </a:solidFill>
                </a:rPr>
                <a:t>amalga</a:t>
              </a:r>
              <a:r>
                <a:rPr lang="en-US" sz="2900" dirty="0">
                  <a:solidFill>
                    <a:srgbClr val="0070C0"/>
                  </a:solidFill>
                </a:rPr>
                <a:t> </a:t>
              </a:r>
              <a:r>
                <a:rPr lang="en-US" sz="2900" dirty="0" err="1">
                  <a:solidFill>
                    <a:srgbClr val="0070C0"/>
                  </a:solidFill>
                </a:rPr>
                <a:t>oshiradi</a:t>
              </a:r>
              <a:r>
                <a:rPr lang="en-US" sz="2900" dirty="0">
                  <a:solidFill>
                    <a:srgbClr val="0070C0"/>
                  </a:solidFill>
                </a:rPr>
                <a:t>.</a:t>
              </a:r>
              <a:endParaRPr lang="ru-RU" sz="29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8" y="2731364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2120256"/>
              <a:ext cx="1682100" cy="21206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900" dirty="0">
                  <a:solidFill>
                    <a:schemeClr val="accent2"/>
                  </a:solidFill>
                </a:rPr>
                <a:t>TIMSS </a:t>
              </a:r>
              <a:r>
                <a:rPr lang="en-US" sz="2900" dirty="0" err="1">
                  <a:solidFill>
                    <a:schemeClr val="accent2"/>
                  </a:solidFill>
                </a:rPr>
                <a:t>dasturi</a:t>
              </a:r>
              <a:r>
                <a:rPr lang="en-US" sz="2900" dirty="0">
                  <a:solidFill>
                    <a:schemeClr val="accent2"/>
                  </a:solidFill>
                </a:rPr>
                <a:t>, 1995 </a:t>
              </a:r>
              <a:r>
                <a:rPr lang="en-US" sz="2900" dirty="0" err="1">
                  <a:solidFill>
                    <a:schemeClr val="accent2"/>
                  </a:solidFill>
                </a:rPr>
                <a:t>yilda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tashkil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etilgan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va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xalqaro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ta’lim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tadqiqotlarining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eng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yirik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tadqiqotlaridan</a:t>
              </a:r>
              <a:r>
                <a:rPr lang="en-US" sz="2900" dirty="0">
                  <a:solidFill>
                    <a:schemeClr val="accent2"/>
                  </a:solidFill>
                </a:rPr>
                <a:t> </a:t>
              </a:r>
              <a:r>
                <a:rPr lang="en-US" sz="2900" dirty="0" err="1">
                  <a:solidFill>
                    <a:schemeClr val="accent2"/>
                  </a:solidFill>
                </a:rPr>
                <a:t>biridir</a:t>
              </a:r>
              <a:r>
                <a:rPr lang="en-US" sz="2900" dirty="0">
                  <a:solidFill>
                    <a:schemeClr val="accent2"/>
                  </a:solidFill>
                </a:rPr>
                <a:t>. </a:t>
              </a:r>
              <a:endParaRPr lang="ru-RU" sz="29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graphicFrame>
        <p:nvGraphicFramePr>
          <p:cNvPr id="8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5697267"/>
              </p:ext>
            </p:extLst>
          </p:nvPr>
        </p:nvGraphicFramePr>
        <p:xfrm>
          <a:off x="539749" y="1442981"/>
          <a:ext cx="16916402" cy="8682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3631696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883069" y="1971676"/>
            <a:ext cx="14803360" cy="9302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49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PISA: Geografiya bo'yicha natijalar tahlili</a:t>
            </a:r>
            <a:endParaRPr lang="en-US" sz="4900" dirty="0">
              <a:solidFill>
                <a:srgbClr val="7030A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976391" y="6604420"/>
            <a:ext cx="627690" cy="669770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211882" y="6715997"/>
            <a:ext cx="156557" cy="446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38"/>
              </a:lnSpc>
            </a:pPr>
            <a:r>
              <a:rPr lang="en-US" sz="3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3200" dirty="0"/>
          </a:p>
        </p:txBody>
      </p:sp>
      <p:sp>
        <p:nvSpPr>
          <p:cNvPr id="6" name="Text 3"/>
          <p:cNvSpPr/>
          <p:nvPr/>
        </p:nvSpPr>
        <p:spPr>
          <a:xfrm>
            <a:off x="1883069" y="6604420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Umumiy natijalar</a:t>
            </a:r>
            <a:endParaRPr lang="en-US" sz="2900" dirty="0"/>
          </a:p>
        </p:txBody>
      </p:sp>
      <p:sp>
        <p:nvSpPr>
          <p:cNvPr id="7" name="Text 4"/>
          <p:cNvSpPr/>
          <p:nvPr/>
        </p:nvSpPr>
        <p:spPr>
          <a:xfrm>
            <a:off x="1883067" y="7248094"/>
            <a:ext cx="4254987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O'zbekiston o'quvchilarining PISA geografiya bo'yicha natijalari o'rtacha darajadan past.</a:t>
            </a:r>
            <a:endParaRPr lang="en-US" sz="2200" dirty="0"/>
          </a:p>
        </p:txBody>
      </p:sp>
      <p:sp>
        <p:nvSpPr>
          <p:cNvPr id="8" name="Shape 5"/>
          <p:cNvSpPr/>
          <p:nvPr/>
        </p:nvSpPr>
        <p:spPr>
          <a:xfrm>
            <a:off x="6417045" y="6604420"/>
            <a:ext cx="627690" cy="669770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624127" y="6715997"/>
            <a:ext cx="213379" cy="446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38"/>
              </a:lnSpc>
            </a:pPr>
            <a:r>
              <a:rPr lang="en-US" sz="3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3200" dirty="0"/>
          </a:p>
        </p:txBody>
      </p:sp>
      <p:sp>
        <p:nvSpPr>
          <p:cNvPr id="10" name="Text 7"/>
          <p:cNvSpPr/>
          <p:nvPr/>
        </p:nvSpPr>
        <p:spPr>
          <a:xfrm>
            <a:off x="7323723" y="6604420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Kuchli tomonlar</a:t>
            </a:r>
            <a:endParaRPr lang="en-US" sz="2900" dirty="0"/>
          </a:p>
        </p:txBody>
      </p:sp>
      <p:sp>
        <p:nvSpPr>
          <p:cNvPr id="11" name="Text 8"/>
          <p:cNvSpPr/>
          <p:nvPr/>
        </p:nvSpPr>
        <p:spPr>
          <a:xfrm>
            <a:off x="7323723" y="7248096"/>
            <a:ext cx="4254987" cy="1428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 xarita o'qish va geografiya atamalarini bilishda yaxshi natijalarga erishgan.</a:t>
            </a:r>
            <a:endParaRPr lang="en-US" sz="2200" dirty="0"/>
          </a:p>
        </p:txBody>
      </p:sp>
      <p:sp>
        <p:nvSpPr>
          <p:cNvPr id="12" name="Shape 9"/>
          <p:cNvSpPr/>
          <p:nvPr/>
        </p:nvSpPr>
        <p:spPr>
          <a:xfrm>
            <a:off x="11857699" y="6604420"/>
            <a:ext cx="627690" cy="669770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2069323" y="6715997"/>
            <a:ext cx="204446" cy="446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338"/>
              </a:lnSpc>
            </a:pPr>
            <a:r>
              <a:rPr lang="en-US" sz="3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3200" dirty="0"/>
          </a:p>
        </p:txBody>
      </p:sp>
      <p:sp>
        <p:nvSpPr>
          <p:cNvPr id="14" name="Text 11"/>
          <p:cNvSpPr/>
          <p:nvPr/>
        </p:nvSpPr>
        <p:spPr>
          <a:xfrm>
            <a:off x="12764377" y="6604420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Kamchiliklar</a:t>
            </a:r>
            <a:endParaRPr lang="en-US" sz="2900" dirty="0"/>
          </a:p>
        </p:txBody>
      </p:sp>
      <p:sp>
        <p:nvSpPr>
          <p:cNvPr id="15" name="Text 12"/>
          <p:cNvSpPr/>
          <p:nvPr/>
        </p:nvSpPr>
        <p:spPr>
          <a:xfrm>
            <a:off x="12764377" y="7248093"/>
            <a:ext cx="4254987" cy="23815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Geografik ma'lumotlarni tahlil qilish, muammolarni hal qilish va turli manbalardan ma'lumot olish bo'yicha qiyinchiliklarga duch kelishgan.</a:t>
            </a:r>
            <a:endParaRPr lang="en-US" sz="2200" dirty="0"/>
          </a:p>
        </p:txBody>
      </p:sp>
      <p:pic>
        <p:nvPicPr>
          <p:cNvPr id="1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551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913856" y="1743076"/>
            <a:ext cx="16313694" cy="7955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549"/>
              </a:lnSpc>
            </a:pPr>
            <a:r>
              <a:rPr lang="en-US" sz="52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TIMSS: </a:t>
            </a:r>
            <a:r>
              <a:rPr lang="en-US" sz="5200" b="1" dirty="0" err="1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Geografiya</a:t>
            </a:r>
            <a:r>
              <a:rPr lang="en-US" sz="52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5200" b="1" dirty="0" err="1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bo</a:t>
            </a:r>
            <a:r>
              <a:rPr lang="uz-Latn-UZ" sz="5200" b="1" dirty="0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‘</a:t>
            </a:r>
            <a:r>
              <a:rPr lang="en-US" sz="5200" b="1" dirty="0" err="1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yicha</a:t>
            </a:r>
            <a:r>
              <a:rPr lang="en-US" sz="5200" b="1" dirty="0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52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natijalar tahlili</a:t>
            </a:r>
            <a:endParaRPr lang="en-US" sz="5200" dirty="0">
              <a:solidFill>
                <a:srgbClr val="7030A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83" y="3769613"/>
            <a:ext cx="652733" cy="69649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217996" y="4569448"/>
            <a:ext cx="3263808" cy="435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275"/>
              </a:lnSpc>
            </a:pPr>
            <a:r>
              <a:rPr lang="en-US" sz="2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Umumiy natijalar</a:t>
            </a:r>
            <a:endParaRPr lang="en-US" sz="2500" dirty="0"/>
          </a:p>
        </p:txBody>
      </p:sp>
      <p:sp>
        <p:nvSpPr>
          <p:cNvPr id="6" name="Text 2"/>
          <p:cNvSpPr/>
          <p:nvPr/>
        </p:nvSpPr>
        <p:spPr>
          <a:xfrm>
            <a:off x="913857" y="5148104"/>
            <a:ext cx="4514058" cy="17827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TIMSS natijalari shuni ko'rsatadiki, o'quvchilarning geografiya bilimi o'rtacha darajadan past, ayniqsa 8-sinfda.</a:t>
            </a:r>
            <a:endParaRPr lang="en-US" sz="2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5719" y="3334248"/>
            <a:ext cx="1117717" cy="119265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732618" y="4632568"/>
            <a:ext cx="4737018" cy="7455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275"/>
              </a:lnSpc>
            </a:pPr>
            <a:r>
              <a:rPr lang="en-US" sz="2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Kuchli tomonlar</a:t>
            </a:r>
            <a:endParaRPr lang="en-US" sz="2500" dirty="0"/>
          </a:p>
        </p:txBody>
      </p:sp>
      <p:sp>
        <p:nvSpPr>
          <p:cNvPr id="9" name="Text 4"/>
          <p:cNvSpPr/>
          <p:nvPr/>
        </p:nvSpPr>
        <p:spPr>
          <a:xfrm>
            <a:off x="6732618" y="5172373"/>
            <a:ext cx="4245223" cy="22895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 geografik joylar va ob'ektlarni bilishda yaxshi natijalarga erishgan.</a:t>
            </a:r>
            <a:endParaRPr lang="en-US" sz="2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50750" y="3551930"/>
            <a:ext cx="652733" cy="696493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2350750" y="4526898"/>
            <a:ext cx="3263808" cy="435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275"/>
              </a:lnSpc>
            </a:pPr>
            <a:r>
              <a:rPr lang="en-US" sz="2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Kamchiliklar</a:t>
            </a:r>
            <a:endParaRPr lang="en-US" sz="2500" dirty="0"/>
          </a:p>
        </p:txBody>
      </p:sp>
      <p:sp>
        <p:nvSpPr>
          <p:cNvPr id="12" name="Text 6"/>
          <p:cNvSpPr/>
          <p:nvPr/>
        </p:nvSpPr>
        <p:spPr>
          <a:xfrm>
            <a:off x="12350752" y="5129316"/>
            <a:ext cx="4514058" cy="13370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Geografik jarayonlar va tushunchalarni tushunishda qiyinchiliklarga duch kelishgan.</a:t>
            </a:r>
            <a:endParaRPr lang="en-US" sz="2200" dirty="0"/>
          </a:p>
        </p:txBody>
      </p:sp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448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94523" y="4158802"/>
            <a:ext cx="10234290" cy="8521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423"/>
              </a:lnSpc>
            </a:pPr>
            <a:r>
              <a:rPr lang="en-US" sz="50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PISA va TIMSS: Natijalarni taqqoslash</a:t>
            </a:r>
            <a:endParaRPr lang="en-US" sz="5000" dirty="0"/>
          </a:p>
        </p:txBody>
      </p:sp>
      <p:sp>
        <p:nvSpPr>
          <p:cNvPr id="4" name="Shape 1"/>
          <p:cNvSpPr/>
          <p:nvPr/>
        </p:nvSpPr>
        <p:spPr>
          <a:xfrm>
            <a:off x="894524" y="7955994"/>
            <a:ext cx="16206855" cy="30004"/>
          </a:xfrm>
          <a:prstGeom prst="roundRect">
            <a:avLst>
              <a:gd name="adj" fmla="val 381750"/>
            </a:avLst>
          </a:prstGeom>
          <a:solidFill>
            <a:srgbClr val="D1C8C6"/>
          </a:solidFill>
          <a:ln/>
        </p:spPr>
      </p:sp>
      <p:sp>
        <p:nvSpPr>
          <p:cNvPr id="5" name="Shape 2"/>
          <p:cNvSpPr/>
          <p:nvPr/>
        </p:nvSpPr>
        <p:spPr>
          <a:xfrm>
            <a:off x="4868178" y="7001501"/>
            <a:ext cx="28120" cy="954496"/>
          </a:xfrm>
          <a:prstGeom prst="roundRect">
            <a:avLst>
              <a:gd name="adj" fmla="val 381750"/>
            </a:avLst>
          </a:prstGeom>
          <a:solidFill>
            <a:srgbClr val="D1C8C6"/>
          </a:solidFill>
          <a:ln/>
        </p:spPr>
      </p:sp>
      <p:sp>
        <p:nvSpPr>
          <p:cNvPr id="6" name="Shape 3"/>
          <p:cNvSpPr/>
          <p:nvPr/>
        </p:nvSpPr>
        <p:spPr>
          <a:xfrm>
            <a:off x="4594756" y="7649237"/>
            <a:ext cx="574965" cy="613514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4810478" y="7751437"/>
            <a:ext cx="143375" cy="4091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3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3100" dirty="0"/>
          </a:p>
        </p:txBody>
      </p:sp>
      <p:sp>
        <p:nvSpPr>
          <p:cNvPr id="8" name="Text 5"/>
          <p:cNvSpPr/>
          <p:nvPr/>
        </p:nvSpPr>
        <p:spPr>
          <a:xfrm>
            <a:off x="1150081" y="5856202"/>
            <a:ext cx="7464463" cy="87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275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PISA va TIMSS natijalari o'quvchilarning geografiya bilimi darajasi o'rtacha darajadan past ekanligini ko'rsatdi.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8983744" y="7955995"/>
            <a:ext cx="28120" cy="954496"/>
          </a:xfrm>
          <a:prstGeom prst="roundRect">
            <a:avLst>
              <a:gd name="adj" fmla="val 381750"/>
            </a:avLst>
          </a:prstGeom>
          <a:solidFill>
            <a:srgbClr val="D1C8C6"/>
          </a:solidFill>
          <a:ln/>
        </p:spPr>
      </p:sp>
      <p:sp>
        <p:nvSpPr>
          <p:cNvPr id="10" name="Shape 7"/>
          <p:cNvSpPr/>
          <p:nvPr/>
        </p:nvSpPr>
        <p:spPr>
          <a:xfrm>
            <a:off x="8710322" y="7649237"/>
            <a:ext cx="574965" cy="613514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899975" y="7751437"/>
            <a:ext cx="195513" cy="4091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3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3100" dirty="0"/>
          </a:p>
        </p:txBody>
      </p:sp>
      <p:sp>
        <p:nvSpPr>
          <p:cNvPr id="12" name="Text 9"/>
          <p:cNvSpPr/>
          <p:nvPr/>
        </p:nvSpPr>
        <p:spPr>
          <a:xfrm>
            <a:off x="5265646" y="9183182"/>
            <a:ext cx="7464463" cy="8726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275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TIMSS natijalarida 8-sinf o'quvchilarining geografiya bo'yicha bilimi 4-sinf o'quvchilariga nisbatan pastroq.</a:t>
            </a:r>
            <a:endParaRPr lang="en-US" sz="2000" dirty="0"/>
          </a:p>
        </p:txBody>
      </p:sp>
      <p:sp>
        <p:nvSpPr>
          <p:cNvPr id="13" name="Shape 10"/>
          <p:cNvSpPr/>
          <p:nvPr/>
        </p:nvSpPr>
        <p:spPr>
          <a:xfrm>
            <a:off x="13099456" y="7001501"/>
            <a:ext cx="28120" cy="954496"/>
          </a:xfrm>
          <a:prstGeom prst="roundRect">
            <a:avLst>
              <a:gd name="adj" fmla="val 381750"/>
            </a:avLst>
          </a:prstGeom>
          <a:solidFill>
            <a:srgbClr val="D1C8C6"/>
          </a:solidFill>
          <a:ln/>
        </p:spPr>
      </p:sp>
      <p:sp>
        <p:nvSpPr>
          <p:cNvPr id="14" name="Shape 11"/>
          <p:cNvSpPr/>
          <p:nvPr/>
        </p:nvSpPr>
        <p:spPr>
          <a:xfrm>
            <a:off x="12826036" y="7649237"/>
            <a:ext cx="574965" cy="613514"/>
          </a:xfrm>
          <a:prstGeom prst="roundRect">
            <a:avLst>
              <a:gd name="adj" fmla="val 18669"/>
            </a:avLst>
          </a:prstGeom>
          <a:solidFill>
            <a:srgbClr val="EBE2E0"/>
          </a:solidFill>
          <a:ln w="7620">
            <a:solidFill>
              <a:srgbClr val="D1C8C6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3019934" y="7751437"/>
            <a:ext cx="187164" cy="4091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31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3100" dirty="0"/>
          </a:p>
        </p:txBody>
      </p:sp>
      <p:sp>
        <p:nvSpPr>
          <p:cNvPr id="16" name="Text 13"/>
          <p:cNvSpPr/>
          <p:nvPr/>
        </p:nvSpPr>
        <p:spPr>
          <a:xfrm>
            <a:off x="9381214" y="5419897"/>
            <a:ext cx="7464608" cy="13089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275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PISA natijalarida o'quvchilar xarita o'qish va atamalarni bilishda yaxshi natijalarga erishgan, ammo muammolarni hal qilish qiyinchilik tug'dirgan.</a:t>
            </a:r>
            <a:endParaRPr lang="en-US" sz="2000" dirty="0"/>
          </a:p>
        </p:txBody>
      </p:sp>
      <p:pic>
        <p:nvPicPr>
          <p:cNvPr id="1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780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437" y="1856798"/>
            <a:ext cx="5905159" cy="788727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15957" y="1856797"/>
            <a:ext cx="9294660" cy="18605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48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Geografiya bilimi yetarli emasligining sabablari</a:t>
            </a:r>
            <a:endParaRPr lang="en-US" sz="4800" dirty="0">
              <a:solidFill>
                <a:srgbClr val="7030A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976390" y="3717341"/>
            <a:ext cx="4507910" cy="3164303"/>
          </a:xfrm>
          <a:prstGeom prst="roundRect">
            <a:avLst>
              <a:gd name="adj" fmla="val 3952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5" name="Text 2"/>
          <p:cNvSpPr/>
          <p:nvPr/>
        </p:nvSpPr>
        <p:spPr>
          <a:xfrm>
            <a:off x="1264751" y="4025036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Ta'lim dasturlari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1264754" y="4668709"/>
            <a:ext cx="3931185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Geografiya ta'limi dasturlarining zamonaviylashtirilishiga ehtiyoj mavjud.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5763287" y="3717341"/>
            <a:ext cx="4507910" cy="3164303"/>
          </a:xfrm>
          <a:prstGeom prst="roundRect">
            <a:avLst>
              <a:gd name="adj" fmla="val 3952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sp>
      <p:sp>
        <p:nvSpPr>
          <p:cNvPr id="8" name="Text 5"/>
          <p:cNvSpPr/>
          <p:nvPr/>
        </p:nvSpPr>
        <p:spPr>
          <a:xfrm>
            <a:off x="6051651" y="4025036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O'qituvchilar malakasi</a:t>
            </a:r>
            <a:endParaRPr lang="en-US" sz="2900" dirty="0"/>
          </a:p>
        </p:txBody>
      </p:sp>
      <p:sp>
        <p:nvSpPr>
          <p:cNvPr id="9" name="Text 6"/>
          <p:cNvSpPr/>
          <p:nvPr/>
        </p:nvSpPr>
        <p:spPr>
          <a:xfrm>
            <a:off x="6051652" y="4668709"/>
            <a:ext cx="3931185" cy="19052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Geografiya o'qituvchilarining malakasi va tajribasini oshirishga e'tibor qaratish kerak.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976391" y="7179336"/>
            <a:ext cx="9294660" cy="2211683"/>
          </a:xfrm>
          <a:prstGeom prst="roundRect">
            <a:avLst>
              <a:gd name="adj" fmla="val 5654"/>
            </a:avLst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1" name="Text 8"/>
          <p:cNvSpPr/>
          <p:nvPr/>
        </p:nvSpPr>
        <p:spPr>
          <a:xfrm>
            <a:off x="1264751" y="7487030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O'quv resurslari</a:t>
            </a:r>
            <a:endParaRPr lang="en-US" sz="2900" dirty="0"/>
          </a:p>
        </p:txBody>
      </p:sp>
      <p:sp>
        <p:nvSpPr>
          <p:cNvPr id="12" name="Text 9"/>
          <p:cNvSpPr/>
          <p:nvPr/>
        </p:nvSpPr>
        <p:spPr>
          <a:xfrm>
            <a:off x="1264753" y="8130707"/>
            <a:ext cx="8717935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Zamonaviy va ta'lim jarayoniga mos keladigan o'quv resurslari bilan ta'minlash muhim.</a:t>
            </a:r>
            <a:endParaRPr lang="en-US" sz="2200" dirty="0"/>
          </a:p>
        </p:txBody>
      </p:sp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3244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350" y="1895475"/>
            <a:ext cx="5980113" cy="824892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47265" y="1454934"/>
            <a:ext cx="9681584" cy="881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606"/>
              </a:lnSpc>
            </a:pPr>
            <a:r>
              <a:rPr lang="en-US" sz="32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Geografiya ta'limini yaxshilash uchun takliflar</a:t>
            </a:r>
            <a:endParaRPr lang="en-US" sz="3200" dirty="0">
              <a:solidFill>
                <a:srgbClr val="7030A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31388" y="2506565"/>
            <a:ext cx="1118446" cy="190945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985357" y="2745189"/>
            <a:ext cx="3791032" cy="372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71"/>
              </a:lnSpc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Dasturlarni qayta ko'rib chiqish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8985356" y="3261189"/>
            <a:ext cx="8227618" cy="763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Zamonaviy geografiya dasturlarini ishlab chiqish va ularni amaliyotga joriy etish.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31388" y="4416021"/>
            <a:ext cx="1118446" cy="190945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985356" y="4654645"/>
            <a:ext cx="2796190" cy="372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71"/>
              </a:lnSpc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O'qituvchilarni o'qitish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8985356" y="5170648"/>
            <a:ext cx="8227618" cy="763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Geografiya o'qituvchilarining malakasini oshirish va ularni zamonaviy o'quv usullari bilan tanishtirish.</a:t>
            </a:r>
            <a:endParaRPr lang="en-US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31388" y="6325479"/>
            <a:ext cx="1118446" cy="190945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985357" y="6564102"/>
            <a:ext cx="4274465" cy="372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71"/>
              </a:lnSpc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O'quv resurslarini takomillashtirish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8985356" y="7080105"/>
            <a:ext cx="8227618" cy="763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Zamonaviy va ta'lim jarayoniga mos keladigan o'quv resurslarini yaratish va taqdim etish.</a:t>
            </a:r>
            <a:endParaRPr lang="en-US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31388" y="8234938"/>
            <a:ext cx="1118446" cy="1909458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8985356" y="8473560"/>
            <a:ext cx="3300713" cy="3728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71"/>
              </a:lnSpc>
            </a:pPr>
            <a:r>
              <a:rPr lang="en-US" sz="22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Baholash tizimini yangilash</a:t>
            </a:r>
            <a:endParaRPr lang="en-US" sz="2200" dirty="0"/>
          </a:p>
        </p:txBody>
      </p:sp>
      <p:sp>
        <p:nvSpPr>
          <p:cNvPr id="15" name="Text 8"/>
          <p:cNvSpPr/>
          <p:nvPr/>
        </p:nvSpPr>
        <p:spPr>
          <a:xfrm>
            <a:off x="8985356" y="8989561"/>
            <a:ext cx="8227618" cy="7635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34"/>
              </a:lnSpc>
            </a:pPr>
            <a:r>
              <a:rPr lang="en-US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 bilimini baholash tizimini takomillashtirish va PISA va TIMSS natijalarini hisobga olish.</a:t>
            </a:r>
            <a:endParaRPr lang="en-US" dirty="0"/>
          </a:p>
        </p:txBody>
      </p:sp>
      <p:pic>
        <p:nvPicPr>
          <p:cNvPr id="1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44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889" y="3887408"/>
            <a:ext cx="10079662" cy="4247302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marL="457134" indent="-457134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/>
              <a:t>O‘qituvchilarning</a:t>
            </a:r>
            <a:r>
              <a:rPr lang="en-US" sz="3600" dirty="0"/>
              <a:t> </a:t>
            </a:r>
            <a:r>
              <a:rPr lang="en-US" sz="3600" dirty="0" err="1"/>
              <a:t>ilmiy</a:t>
            </a:r>
            <a:r>
              <a:rPr lang="en-US" sz="3600" dirty="0"/>
              <a:t> </a:t>
            </a:r>
            <a:r>
              <a:rPr lang="en-US" sz="3600" dirty="0" err="1"/>
              <a:t>metodologik</a:t>
            </a:r>
            <a:r>
              <a:rPr lang="en-US" sz="3600" dirty="0"/>
              <a:t> </a:t>
            </a:r>
            <a:r>
              <a:rPr lang="en-US" sz="3600" dirty="0" err="1"/>
              <a:t>tayyorlanishi</a:t>
            </a:r>
            <a:endParaRPr lang="uz-Latn-UZ" sz="3600" dirty="0"/>
          </a:p>
          <a:p>
            <a:pPr marL="457134" indent="-457134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6"/>
                </a:solidFill>
              </a:rPr>
              <a:t>Innovatsion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pedagogik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texnologiyalarni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joriy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etish</a:t>
            </a:r>
            <a:endParaRPr lang="uz-Latn-UZ" sz="3600" dirty="0">
              <a:solidFill>
                <a:schemeClr val="accent6"/>
              </a:solidFill>
            </a:endParaRPr>
          </a:p>
          <a:p>
            <a:pPr marL="457134" indent="-457134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1"/>
                </a:solidFill>
              </a:rPr>
              <a:t>Metodik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yondashuvlarni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yangilash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va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takomillashtirish</a:t>
            </a:r>
            <a:endParaRPr lang="uz-Latn-UZ" sz="3600" dirty="0">
              <a:solidFill>
                <a:schemeClr val="accent1"/>
              </a:solidFill>
            </a:endParaRPr>
          </a:p>
          <a:p>
            <a:pPr marL="457134" indent="-457134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2"/>
                </a:solidFill>
              </a:rPr>
              <a:t>O‘quvchilarni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mustaqil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ishlashga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yo‘naltirish</a:t>
            </a:r>
            <a:endParaRPr lang="ru-RU" sz="3600" dirty="0">
              <a:solidFill>
                <a:schemeClr val="accent2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0779" y="1648511"/>
            <a:ext cx="12938067" cy="646317"/>
          </a:xfrm>
          <a:prstGeom prst="rect">
            <a:avLst/>
          </a:prstGeom>
        </p:spPr>
        <p:txBody>
          <a:bodyPr wrap="none" lIns="91427" tIns="45713" rIns="91427" bIns="45713">
            <a:spAutoFit/>
          </a:bodyPr>
          <a:lstStyle/>
          <a:p>
            <a:pPr algn="ctr"/>
            <a:r>
              <a:rPr lang="en-US" sz="3600" b="1" dirty="0" err="1">
                <a:solidFill>
                  <a:schemeClr val="accent6"/>
                </a:solidFill>
              </a:rPr>
              <a:t>O‘quvchilarni</a:t>
            </a:r>
            <a:r>
              <a:rPr lang="en-US" sz="3600" b="1" dirty="0">
                <a:solidFill>
                  <a:schemeClr val="accent6"/>
                </a:solidFill>
              </a:rPr>
              <a:t> PISA </a:t>
            </a:r>
            <a:r>
              <a:rPr lang="en-US" sz="3600" b="1" dirty="0" err="1">
                <a:solidFill>
                  <a:schemeClr val="accent6"/>
                </a:solidFill>
              </a:rPr>
              <a:t>va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TIMSSga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tayyorlashda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metodik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  <a:r>
              <a:rPr lang="en-US" sz="3600" b="1" dirty="0" err="1">
                <a:solidFill>
                  <a:schemeClr val="accent6"/>
                </a:solidFill>
              </a:rPr>
              <a:t>yondashuvlar</a:t>
            </a:r>
            <a:endParaRPr lang="ru-RU" sz="3600" dirty="0">
              <a:solidFill>
                <a:schemeClr val="accent6"/>
              </a:solidFill>
            </a:endParaRPr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2" y="3730287"/>
            <a:ext cx="5169637" cy="4403013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45902" y="1723030"/>
            <a:ext cx="15135287" cy="8058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047"/>
              </a:lnSpc>
            </a:pPr>
            <a:r>
              <a:rPr lang="en-US" sz="40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PISA va TIMSS natijalaridan foydalanish imkoniyatlari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1717675" y="4836525"/>
            <a:ext cx="4596512" cy="851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423"/>
              </a:lnSpc>
            </a:pPr>
            <a:r>
              <a:rPr lang="en-US" sz="6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6500" dirty="0"/>
          </a:p>
        </p:txBody>
      </p:sp>
      <p:sp>
        <p:nvSpPr>
          <p:cNvPr id="5" name="Text 2"/>
          <p:cNvSpPr/>
          <p:nvPr/>
        </p:nvSpPr>
        <p:spPr>
          <a:xfrm>
            <a:off x="2504995" y="6009795"/>
            <a:ext cx="3021725" cy="402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23"/>
              </a:lnSpc>
            </a:pPr>
            <a:r>
              <a:rPr lang="en-US" sz="23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Dasturlarni tahlil qilish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1717675" y="6567365"/>
            <a:ext cx="4596512" cy="12376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 dasturlarining samaradorligini baholash va ularni PISA va TIMSS natijalariga moslashtirish.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6766887" y="4800713"/>
            <a:ext cx="4596657" cy="851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423"/>
              </a:lnSpc>
            </a:pPr>
            <a:r>
              <a:rPr lang="en-US" sz="6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6500" dirty="0"/>
          </a:p>
        </p:txBody>
      </p:sp>
      <p:sp>
        <p:nvSpPr>
          <p:cNvPr id="8" name="Text 5"/>
          <p:cNvSpPr/>
          <p:nvPr/>
        </p:nvSpPr>
        <p:spPr>
          <a:xfrm>
            <a:off x="7374512" y="5973983"/>
            <a:ext cx="3381407" cy="402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23"/>
              </a:lnSpc>
            </a:pPr>
            <a:r>
              <a:rPr lang="en-US" sz="23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O'qituvchilarni tayyorlash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6766887" y="6531553"/>
            <a:ext cx="4596657" cy="12376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PISA va TIMSS natijalaridan foydalangan holda o'qituvchilarni o'qitish va ularning malakasini oshirish.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11969675" y="4797410"/>
            <a:ext cx="4596512" cy="851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6423"/>
              </a:lnSpc>
            </a:pPr>
            <a:r>
              <a:rPr lang="en-US" sz="65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6500" dirty="0"/>
          </a:p>
        </p:txBody>
      </p:sp>
      <p:sp>
        <p:nvSpPr>
          <p:cNvPr id="11" name="Text 8"/>
          <p:cNvSpPr/>
          <p:nvPr/>
        </p:nvSpPr>
        <p:spPr>
          <a:xfrm>
            <a:off x="12554674" y="5977197"/>
            <a:ext cx="3426515" cy="402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023"/>
              </a:lnSpc>
            </a:pPr>
            <a:r>
              <a:rPr lang="en-US" sz="23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O'quv resurslarini yaratish</a:t>
            </a:r>
            <a:endParaRPr lang="en-US" sz="2300" dirty="0"/>
          </a:p>
        </p:txBody>
      </p:sp>
      <p:sp>
        <p:nvSpPr>
          <p:cNvPr id="12" name="Text 9"/>
          <p:cNvSpPr/>
          <p:nvPr/>
        </p:nvSpPr>
        <p:spPr>
          <a:xfrm>
            <a:off x="11969675" y="6567365"/>
            <a:ext cx="4596512" cy="12376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086"/>
              </a:lnSpc>
            </a:pPr>
            <a:r>
              <a:rPr lang="en-US" sz="20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O'quvchilarning geografiya bilimi darajasini oshirishga qaratilgan o'quv resurslarini ishlab chiqish.</a:t>
            </a:r>
            <a:endParaRPr lang="en-US" sz="2000" dirty="0"/>
          </a:p>
        </p:txBody>
      </p:sp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36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97273" y="1636155"/>
            <a:ext cx="6975023" cy="9302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56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Xalqaro tajribalar</a:t>
            </a:r>
            <a:endParaRPr lang="en-US" sz="5600" dirty="0">
              <a:solidFill>
                <a:srgbClr val="7030A0"/>
              </a:solidFill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019" y="3155452"/>
            <a:ext cx="6975024" cy="459989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76390" y="8127425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Finland</a:t>
            </a:r>
            <a:endParaRPr lang="en-US" sz="2900" dirty="0"/>
          </a:p>
        </p:txBody>
      </p:sp>
      <p:sp>
        <p:nvSpPr>
          <p:cNvPr id="5" name="Text 2"/>
          <p:cNvSpPr/>
          <p:nvPr/>
        </p:nvSpPr>
        <p:spPr>
          <a:xfrm>
            <a:off x="976390" y="8771099"/>
            <a:ext cx="7812283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O'quvchilarning o'zlashtirish darajasiga e'tibor qaratiladi va faol o'qitish usullari qo'llaniladi.</a:t>
            </a:r>
            <a:endParaRPr lang="en-US" sz="2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240" y="3219152"/>
            <a:ext cx="6878562" cy="453619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207083" y="8127425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Singapore</a:t>
            </a:r>
            <a:endParaRPr lang="en-US" sz="2900" dirty="0"/>
          </a:p>
        </p:txBody>
      </p:sp>
      <p:sp>
        <p:nvSpPr>
          <p:cNvPr id="8" name="Text 4"/>
          <p:cNvSpPr/>
          <p:nvPr/>
        </p:nvSpPr>
        <p:spPr>
          <a:xfrm>
            <a:off x="9207083" y="8771099"/>
            <a:ext cx="7812429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O'qitishda texnologiya va amaliy mashg'ulotlarga katta e'tibor beriladi.</a:t>
            </a:r>
            <a:endParaRPr lang="en-US" sz="2200" dirty="0"/>
          </a:p>
        </p:txBody>
      </p:sp>
      <p:pic>
        <p:nvPicPr>
          <p:cNvPr id="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029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76393" y="1677789"/>
            <a:ext cx="16043122" cy="9302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6990"/>
              </a:lnSpc>
            </a:pPr>
            <a:r>
              <a:rPr lang="en-US" sz="4000" b="1" dirty="0" err="1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Geografiya</a:t>
            </a:r>
            <a:r>
              <a:rPr lang="en-US" sz="40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bo</a:t>
            </a:r>
            <a:r>
              <a:rPr lang="uz-Latn-UZ" sz="4000" b="1" dirty="0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‘</a:t>
            </a:r>
            <a:r>
              <a:rPr lang="en-US" sz="4000" b="1" dirty="0" err="1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yicha</a:t>
            </a:r>
            <a:r>
              <a:rPr lang="en-US" sz="4000" b="1" dirty="0" smtClean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 </a:t>
            </a:r>
            <a:r>
              <a:rPr lang="en-US" sz="4000" b="1" dirty="0">
                <a:solidFill>
                  <a:srgbClr val="7030A0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bilim darajasini oshirish uchun tavsiyalar</a:t>
            </a: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3" name="Shape 1"/>
          <p:cNvSpPr/>
          <p:nvPr/>
        </p:nvSpPr>
        <p:spPr>
          <a:xfrm>
            <a:off x="976388" y="3668585"/>
            <a:ext cx="2673757" cy="1715370"/>
          </a:xfrm>
          <a:prstGeom prst="roundRect">
            <a:avLst>
              <a:gd name="adj" fmla="val 7289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4" name="Text 2"/>
          <p:cNvSpPr/>
          <p:nvPr/>
        </p:nvSpPr>
        <p:spPr>
          <a:xfrm>
            <a:off x="1264752" y="4228654"/>
            <a:ext cx="456098" cy="6194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1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3929134" y="3966278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Dasturlarda o'zgarish</a:t>
            </a:r>
            <a:endParaRPr lang="en-US" sz="2900" dirty="0"/>
          </a:p>
        </p:txBody>
      </p:sp>
      <p:sp>
        <p:nvSpPr>
          <p:cNvPr id="6" name="Text 4"/>
          <p:cNvSpPr/>
          <p:nvPr/>
        </p:nvSpPr>
        <p:spPr>
          <a:xfrm>
            <a:off x="3929136" y="4609953"/>
            <a:ext cx="12356803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 dasturlarining zamonaviylashtirilishi va geografiya fanining amaliy jihatlarini kuchaytirish.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3675267" y="5392527"/>
            <a:ext cx="13090523" cy="45719"/>
          </a:xfrm>
          <a:prstGeom prst="roundRect">
            <a:avLst>
              <a:gd name="adj" fmla="val 625116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sp>
      <p:sp>
        <p:nvSpPr>
          <p:cNvPr id="8" name="Shape 6"/>
          <p:cNvSpPr/>
          <p:nvPr/>
        </p:nvSpPr>
        <p:spPr>
          <a:xfrm>
            <a:off x="976391" y="5532725"/>
            <a:ext cx="5347658" cy="1715370"/>
          </a:xfrm>
          <a:prstGeom prst="roundRect">
            <a:avLst>
              <a:gd name="adj" fmla="val 7289"/>
            </a:avLst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9" name="Text 7"/>
          <p:cNvSpPr/>
          <p:nvPr/>
        </p:nvSpPr>
        <p:spPr>
          <a:xfrm>
            <a:off x="1264751" y="6092795"/>
            <a:ext cx="456099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2</a:t>
            </a:r>
            <a:endParaRPr lang="en-US" sz="2900" dirty="0"/>
          </a:p>
        </p:txBody>
      </p:sp>
      <p:sp>
        <p:nvSpPr>
          <p:cNvPr id="10" name="Text 8"/>
          <p:cNvSpPr/>
          <p:nvPr/>
        </p:nvSpPr>
        <p:spPr>
          <a:xfrm>
            <a:off x="6603038" y="5830416"/>
            <a:ext cx="3902920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O'qituvchilarni tayyorlash</a:t>
            </a:r>
            <a:endParaRPr lang="en-US" sz="2900" dirty="0"/>
          </a:p>
        </p:txBody>
      </p:sp>
      <p:sp>
        <p:nvSpPr>
          <p:cNvPr id="11" name="Text 9"/>
          <p:cNvSpPr/>
          <p:nvPr/>
        </p:nvSpPr>
        <p:spPr>
          <a:xfrm>
            <a:off x="6603038" y="6474092"/>
            <a:ext cx="9257023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O'qituvchilarni o'qitish va ularning geografiya faniga qiziqishini oshirish.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6241523" y="7208089"/>
            <a:ext cx="10638567" cy="45719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sp>
      <p:sp>
        <p:nvSpPr>
          <p:cNvPr id="13" name="Shape 11"/>
          <p:cNvSpPr/>
          <p:nvPr/>
        </p:nvSpPr>
        <p:spPr>
          <a:xfrm>
            <a:off x="976391" y="7396862"/>
            <a:ext cx="8021560" cy="2191680"/>
          </a:xfrm>
          <a:prstGeom prst="roundRect">
            <a:avLst>
              <a:gd name="adj" fmla="val 5705"/>
            </a:avLst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14" name="Text 12"/>
          <p:cNvSpPr/>
          <p:nvPr/>
        </p:nvSpPr>
        <p:spPr>
          <a:xfrm>
            <a:off x="1264751" y="8195089"/>
            <a:ext cx="456099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3</a:t>
            </a:r>
            <a:endParaRPr lang="en-US" sz="2900" dirty="0"/>
          </a:p>
        </p:txBody>
      </p:sp>
      <p:sp>
        <p:nvSpPr>
          <p:cNvPr id="15" name="Text 13"/>
          <p:cNvSpPr/>
          <p:nvPr/>
        </p:nvSpPr>
        <p:spPr>
          <a:xfrm>
            <a:off x="9276941" y="7694556"/>
            <a:ext cx="4345787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b="1" dirty="0">
                <a:solidFill>
                  <a:srgbClr val="443728"/>
                </a:solidFill>
                <a:latin typeface="Crimson Pro Bold" pitchFamily="34" charset="0"/>
                <a:ea typeface="Crimson Pro Bold" pitchFamily="34" charset="-122"/>
                <a:cs typeface="Crimson Pro Bold" pitchFamily="34" charset="-120"/>
              </a:rPr>
              <a:t>Resurslarni takomillashtirish</a:t>
            </a:r>
            <a:endParaRPr lang="en-US" sz="2900" dirty="0"/>
          </a:p>
        </p:txBody>
      </p:sp>
      <p:sp>
        <p:nvSpPr>
          <p:cNvPr id="16" name="Text 14"/>
          <p:cNvSpPr/>
          <p:nvPr/>
        </p:nvSpPr>
        <p:spPr>
          <a:xfrm>
            <a:off x="9276940" y="8338232"/>
            <a:ext cx="7463583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443728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Zamonaviy o'quv resurslarini taqdim etish va ularni o'qitish jarayoniga joriy etish.</a:t>
            </a:r>
            <a:endParaRPr lang="en-US" sz="2200" dirty="0"/>
          </a:p>
        </p:txBody>
      </p:sp>
      <p:pic>
        <p:nvPicPr>
          <p:cNvPr id="1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76088"/>
            <a:ext cx="17995898" cy="14478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0" name="Shape 10"/>
          <p:cNvSpPr/>
          <p:nvPr/>
        </p:nvSpPr>
        <p:spPr>
          <a:xfrm>
            <a:off x="6613451" y="9568539"/>
            <a:ext cx="10266640" cy="45719"/>
          </a:xfrm>
          <a:prstGeom prst="roundRect">
            <a:avLst>
              <a:gd name="adj" fmla="val 625116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</p:sp>
      <p:sp>
        <p:nvSpPr>
          <p:cNvPr id="21" name="Shape 10"/>
          <p:cNvSpPr/>
          <p:nvPr/>
        </p:nvSpPr>
        <p:spPr>
          <a:xfrm>
            <a:off x="3231507" y="5362092"/>
            <a:ext cx="13648583" cy="45719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43137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15104" y="1990328"/>
            <a:ext cx="16043122" cy="9302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4000" b="1" dirty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Ta'lim sifatini oshirishda PISA va TIMSS tadqiqotlari ahamiyati</a:t>
            </a:r>
            <a:endParaRPr lang="en-US" sz="4000" b="1" dirty="0">
              <a:solidFill>
                <a:srgbClr val="7030A0"/>
              </a:solidFill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63472" y="3981125"/>
            <a:ext cx="2647102" cy="1715370"/>
          </a:xfrm>
          <a:prstGeom prst="rect">
            <a:avLst/>
          </a:prstGeom>
          <a:noFill/>
        </p:spPr>
      </p:pic>
      <p:sp>
        <p:nvSpPr>
          <p:cNvPr id="4" name="Text 1"/>
          <p:cNvSpPr/>
          <p:nvPr/>
        </p:nvSpPr>
        <p:spPr>
          <a:xfrm>
            <a:off x="4933935" y="4753720"/>
            <a:ext cx="106031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900" dirty="0"/>
          </a:p>
        </p:txBody>
      </p:sp>
      <p:sp>
        <p:nvSpPr>
          <p:cNvPr id="5" name="Text 2"/>
          <p:cNvSpPr/>
          <p:nvPr/>
        </p:nvSpPr>
        <p:spPr>
          <a:xfrm>
            <a:off x="6589564" y="4278818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Baholash</a:t>
            </a:r>
            <a:endParaRPr lang="en-US" sz="2900" dirty="0"/>
          </a:p>
        </p:txBody>
      </p:sp>
      <p:sp>
        <p:nvSpPr>
          <p:cNvPr id="6" name="Text 3"/>
          <p:cNvSpPr/>
          <p:nvPr/>
        </p:nvSpPr>
        <p:spPr>
          <a:xfrm>
            <a:off x="6589563" y="4922492"/>
            <a:ext cx="9532057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bilimlarini va ko'nikmalarini xalqaro miqyosda baholash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6380286" y="5713682"/>
            <a:ext cx="10569515" cy="20003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339995" y="5770879"/>
            <a:ext cx="5294203" cy="171537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898788" y="6330949"/>
            <a:ext cx="176474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900" dirty="0"/>
          </a:p>
        </p:txBody>
      </p:sp>
      <p:sp>
        <p:nvSpPr>
          <p:cNvPr id="10" name="Text 6"/>
          <p:cNvSpPr/>
          <p:nvPr/>
        </p:nvSpPr>
        <p:spPr>
          <a:xfrm>
            <a:off x="7913187" y="6068572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Taqqoslash</a:t>
            </a:r>
            <a:endParaRPr lang="en-US" sz="2900" dirty="0"/>
          </a:p>
        </p:txBody>
      </p:sp>
      <p:sp>
        <p:nvSpPr>
          <p:cNvPr id="11" name="Text 7"/>
          <p:cNvSpPr/>
          <p:nvPr/>
        </p:nvSpPr>
        <p:spPr>
          <a:xfrm>
            <a:off x="7913188" y="6712248"/>
            <a:ext cx="6697059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Turli mamlakatlardagi ta'lim tizimlarini taqqoslash</a:t>
            </a:r>
            <a:endParaRPr lang="en-US" sz="2200" dirty="0"/>
          </a:p>
        </p:txBody>
      </p:sp>
      <p:sp>
        <p:nvSpPr>
          <p:cNvPr id="12" name="Shape 8"/>
          <p:cNvSpPr/>
          <p:nvPr/>
        </p:nvSpPr>
        <p:spPr>
          <a:xfrm flipV="1">
            <a:off x="7729311" y="7481597"/>
            <a:ext cx="9245890" cy="45719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16370" y="7560633"/>
            <a:ext cx="7941307" cy="171537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4897324" y="8120703"/>
            <a:ext cx="179256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900" dirty="0"/>
          </a:p>
        </p:txBody>
      </p:sp>
      <p:sp>
        <p:nvSpPr>
          <p:cNvPr id="15" name="Text 10"/>
          <p:cNvSpPr/>
          <p:nvPr/>
        </p:nvSpPr>
        <p:spPr>
          <a:xfrm>
            <a:off x="9236665" y="7858326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Yaxshilanish</a:t>
            </a:r>
            <a:endParaRPr lang="en-US" sz="2900" dirty="0"/>
          </a:p>
        </p:txBody>
      </p:sp>
      <p:sp>
        <p:nvSpPr>
          <p:cNvPr id="16" name="Text 11"/>
          <p:cNvSpPr/>
          <p:nvPr/>
        </p:nvSpPr>
        <p:spPr>
          <a:xfrm>
            <a:off x="9236665" y="8502000"/>
            <a:ext cx="7127333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Ta'lim sifatini oshirish uchun strategiya ishlab chiqish</a:t>
            </a:r>
            <a:endParaRPr lang="en-US" sz="2200" dirty="0"/>
          </a:p>
        </p:txBody>
      </p:sp>
      <p:pic>
        <p:nvPicPr>
          <p:cNvPr id="1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0" name="Shape 4"/>
          <p:cNvSpPr/>
          <p:nvPr/>
        </p:nvSpPr>
        <p:spPr>
          <a:xfrm>
            <a:off x="6532686" y="7494456"/>
            <a:ext cx="10569515" cy="20003"/>
          </a:xfrm>
          <a:prstGeom prst="roundRect">
            <a:avLst>
              <a:gd name="adj" fmla="val 625116"/>
            </a:avLst>
          </a:prstGeom>
          <a:solidFill>
            <a:srgbClr val="C5D2CF"/>
          </a:solidFill>
          <a:ln/>
        </p:spPr>
      </p:sp>
      <p:sp>
        <p:nvSpPr>
          <p:cNvPr id="21" name="Shape 4"/>
          <p:cNvSpPr/>
          <p:nvPr/>
        </p:nvSpPr>
        <p:spPr>
          <a:xfrm>
            <a:off x="8957677" y="9277118"/>
            <a:ext cx="7992124" cy="45719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sp>
    </p:spTree>
    <p:extLst>
      <p:ext uri="{BB962C8B-B14F-4D97-AF65-F5344CB8AC3E}">
        <p14:creationId xmlns:p14="http://schemas.microsoft.com/office/powerpoint/2010/main" val="42129294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76393" y="974498"/>
            <a:ext cx="16043122" cy="18605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5600" dirty="0">
                <a:solidFill>
                  <a:srgbClr val="272D45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Til o'rgatish va matematika savodxonligini yaxshilash yo'nalishlari</a:t>
            </a:r>
            <a:endParaRPr lang="en-US" sz="5600" dirty="0"/>
          </a:p>
        </p:txBody>
      </p:sp>
      <p:sp>
        <p:nvSpPr>
          <p:cNvPr id="3" name="Shape 1"/>
          <p:cNvSpPr/>
          <p:nvPr/>
        </p:nvSpPr>
        <p:spPr>
          <a:xfrm>
            <a:off x="976388" y="3430430"/>
            <a:ext cx="2673757" cy="1715370"/>
          </a:xfrm>
          <a:prstGeom prst="roundRect">
            <a:avLst>
              <a:gd name="adj" fmla="val 7289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sp>
      <p:sp>
        <p:nvSpPr>
          <p:cNvPr id="4" name="Text 2"/>
          <p:cNvSpPr/>
          <p:nvPr/>
        </p:nvSpPr>
        <p:spPr>
          <a:xfrm>
            <a:off x="1264751" y="3990500"/>
            <a:ext cx="106031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1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3929134" y="3728124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O'qish</a:t>
            </a:r>
            <a:endParaRPr lang="en-US" sz="2900" dirty="0"/>
          </a:p>
        </p:txBody>
      </p:sp>
      <p:sp>
        <p:nvSpPr>
          <p:cNvPr id="6" name="Text 4"/>
          <p:cNvSpPr/>
          <p:nvPr/>
        </p:nvSpPr>
        <p:spPr>
          <a:xfrm>
            <a:off x="3929134" y="4371799"/>
            <a:ext cx="8458278" cy="476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o'qish va tushunish ko'nikmalarini rivojlantirish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3789567" y="5125798"/>
            <a:ext cx="13090523" cy="20003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sp>
      <p:sp>
        <p:nvSpPr>
          <p:cNvPr id="8" name="Shape 6"/>
          <p:cNvSpPr/>
          <p:nvPr/>
        </p:nvSpPr>
        <p:spPr>
          <a:xfrm>
            <a:off x="976391" y="5294570"/>
            <a:ext cx="5347658" cy="2191680"/>
          </a:xfrm>
          <a:prstGeom prst="roundRect">
            <a:avLst>
              <a:gd name="adj" fmla="val 5705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sp>
      <p:sp>
        <p:nvSpPr>
          <p:cNvPr id="9" name="Text 7"/>
          <p:cNvSpPr/>
          <p:nvPr/>
        </p:nvSpPr>
        <p:spPr>
          <a:xfrm>
            <a:off x="1264752" y="6092795"/>
            <a:ext cx="176474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2</a:t>
            </a:r>
            <a:endParaRPr lang="en-US" sz="2900" dirty="0"/>
          </a:p>
        </p:txBody>
      </p:sp>
      <p:sp>
        <p:nvSpPr>
          <p:cNvPr id="10" name="Text 8"/>
          <p:cNvSpPr/>
          <p:nvPr/>
        </p:nvSpPr>
        <p:spPr>
          <a:xfrm>
            <a:off x="6603039" y="5592262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Yozuv</a:t>
            </a:r>
            <a:endParaRPr lang="en-US" sz="2900" dirty="0"/>
          </a:p>
        </p:txBody>
      </p:sp>
      <p:sp>
        <p:nvSpPr>
          <p:cNvPr id="11" name="Text 9"/>
          <p:cNvSpPr/>
          <p:nvPr/>
        </p:nvSpPr>
        <p:spPr>
          <a:xfrm>
            <a:off x="6603037" y="6235938"/>
            <a:ext cx="10137486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fikrlarini tushunarli va aniq ifoda etish ko'nikmalarini oshirish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6463469" y="7466245"/>
            <a:ext cx="10416621" cy="20003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sp>
      <p:sp>
        <p:nvSpPr>
          <p:cNvPr id="13" name="Shape 11"/>
          <p:cNvSpPr/>
          <p:nvPr/>
        </p:nvSpPr>
        <p:spPr>
          <a:xfrm>
            <a:off x="976391" y="7635018"/>
            <a:ext cx="8021560" cy="2191680"/>
          </a:xfrm>
          <a:prstGeom prst="roundRect">
            <a:avLst>
              <a:gd name="adj" fmla="val 5705"/>
            </a:avLst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sp>
      <p:sp>
        <p:nvSpPr>
          <p:cNvPr id="14" name="Text 12"/>
          <p:cNvSpPr/>
          <p:nvPr/>
        </p:nvSpPr>
        <p:spPr>
          <a:xfrm>
            <a:off x="1264754" y="8433243"/>
            <a:ext cx="179256" cy="5952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4472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3</a:t>
            </a:r>
            <a:endParaRPr lang="en-US" sz="2900" dirty="0"/>
          </a:p>
        </p:txBody>
      </p:sp>
      <p:sp>
        <p:nvSpPr>
          <p:cNvPr id="15" name="Text 13"/>
          <p:cNvSpPr/>
          <p:nvPr/>
        </p:nvSpPr>
        <p:spPr>
          <a:xfrm>
            <a:off x="9276939" y="7932712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464"/>
              </a:lnSpc>
            </a:pPr>
            <a:r>
              <a:rPr lang="en-US" sz="29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Matematika</a:t>
            </a:r>
            <a:endParaRPr lang="en-US" sz="2900" dirty="0"/>
          </a:p>
        </p:txBody>
      </p:sp>
      <p:sp>
        <p:nvSpPr>
          <p:cNvPr id="16" name="Text 14"/>
          <p:cNvSpPr/>
          <p:nvPr/>
        </p:nvSpPr>
        <p:spPr>
          <a:xfrm>
            <a:off x="9276940" y="8576386"/>
            <a:ext cx="7463583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590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muammolarni hal qilish va mantiqiy fikrlash qobiliyatini rivojlantirish</a:t>
            </a:r>
            <a:endParaRPr lang="en-US" sz="2200" dirty="0"/>
          </a:p>
        </p:txBody>
      </p:sp>
      <p:pic>
        <p:nvPicPr>
          <p:cNvPr id="17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0" name="Shape 5"/>
          <p:cNvSpPr/>
          <p:nvPr/>
        </p:nvSpPr>
        <p:spPr>
          <a:xfrm flipV="1">
            <a:off x="8997951" y="9789305"/>
            <a:ext cx="7882139" cy="45719"/>
          </a:xfrm>
          <a:prstGeom prst="roundRect">
            <a:avLst>
              <a:gd name="adj" fmla="val 625116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</p:spTree>
    <p:extLst>
      <p:ext uri="{BB962C8B-B14F-4D97-AF65-F5344CB8AC3E}">
        <p14:creationId xmlns:p14="http://schemas.microsoft.com/office/powerpoint/2010/main" val="858123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437" y="678628"/>
            <a:ext cx="6748463" cy="1012272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301750" y="1557303"/>
            <a:ext cx="16147673" cy="864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675"/>
              </a:lnSpc>
            </a:pPr>
            <a:r>
              <a:rPr lang="en-US" sz="4800" b="1" dirty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Maktabdan </a:t>
            </a:r>
            <a:r>
              <a:rPr lang="en-US" sz="4800" b="1" dirty="0" err="1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tashqari</a:t>
            </a:r>
            <a:r>
              <a:rPr lang="en-US" sz="4800" b="1" dirty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ta</a:t>
            </a:r>
            <a:r>
              <a:rPr lang="uz-Latn-UZ" sz="4800" b="1" dirty="0" smtClean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’</a:t>
            </a:r>
            <a:r>
              <a:rPr lang="en-US" sz="4800" b="1" dirty="0" err="1" smtClean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lim</a:t>
            </a:r>
            <a:r>
              <a:rPr lang="en-US" sz="4800" b="1" dirty="0" smtClean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 </a:t>
            </a:r>
            <a:r>
              <a:rPr lang="en-US" sz="4800" b="1" dirty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loyihalarini amalga oshirish</a:t>
            </a:r>
            <a:endParaRPr lang="en-US" sz="4800" b="1" dirty="0">
              <a:solidFill>
                <a:srgbClr val="7030A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7477" y="3103201"/>
            <a:ext cx="1325090" cy="226215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650032" y="3385893"/>
            <a:ext cx="3312722" cy="441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To'garaklar</a:t>
            </a:r>
            <a:endParaRPr lang="en-US" sz="2500" dirty="0"/>
          </a:p>
        </p:txBody>
      </p:sp>
      <p:sp>
        <p:nvSpPr>
          <p:cNvPr id="6" name="Text 2"/>
          <p:cNvSpPr/>
          <p:nvPr/>
        </p:nvSpPr>
        <p:spPr>
          <a:xfrm>
            <a:off x="2650033" y="3997220"/>
            <a:ext cx="7669932" cy="905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1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qiziqishlarini rivojlantirish uchun turli xil to'garaklar tashkil etish</a:t>
            </a:r>
            <a:endParaRPr lang="en-US" sz="22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7477" y="5365360"/>
            <a:ext cx="1325090" cy="226215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650032" y="5648052"/>
            <a:ext cx="3312722" cy="441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Musobaqalar</a:t>
            </a:r>
            <a:endParaRPr lang="en-US" sz="2500" dirty="0"/>
          </a:p>
        </p:txBody>
      </p:sp>
      <p:sp>
        <p:nvSpPr>
          <p:cNvPr id="9" name="Text 4"/>
          <p:cNvSpPr/>
          <p:nvPr/>
        </p:nvSpPr>
        <p:spPr>
          <a:xfrm>
            <a:off x="2650033" y="6259377"/>
            <a:ext cx="7669932" cy="905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1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bilim va ko'nikmalarini baholash va ularni rag'batlantirish uchun turli xil musobaqalar o'tkazish</a:t>
            </a:r>
            <a:endParaRPr lang="en-US" sz="22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7477" y="7627518"/>
            <a:ext cx="1325090" cy="226215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650032" y="7910210"/>
            <a:ext cx="3312722" cy="4417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3338"/>
              </a:lnSpc>
            </a:pPr>
            <a:r>
              <a:rPr lang="en-US" sz="2500" dirty="0">
                <a:solidFill>
                  <a:srgbClr val="2C3249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Ekskursiyalar</a:t>
            </a:r>
            <a:endParaRPr lang="en-US" sz="2500" dirty="0"/>
          </a:p>
        </p:txBody>
      </p:sp>
      <p:sp>
        <p:nvSpPr>
          <p:cNvPr id="12" name="Text 6"/>
          <p:cNvSpPr/>
          <p:nvPr/>
        </p:nvSpPr>
        <p:spPr>
          <a:xfrm>
            <a:off x="2650033" y="8521535"/>
            <a:ext cx="7669932" cy="905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401"/>
              </a:lnSpc>
            </a:pPr>
            <a:r>
              <a:rPr lang="en-US" sz="220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 bilimlarini kengaytirish va ularga yangi tajribalar berish uchun ekskursiyalar tashkil etish</a:t>
            </a:r>
            <a:endParaRPr lang="en-US" sz="2200" dirty="0"/>
          </a:p>
        </p:txBody>
      </p:sp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905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479962" y="1754333"/>
            <a:ext cx="15035980" cy="15967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5600" dirty="0">
                <a:solidFill>
                  <a:srgbClr val="7030A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Yangi o'quv dasturlarini joriy etish bo'yicha ishlar</a:t>
            </a:r>
            <a:endParaRPr lang="en-US" sz="5600" dirty="0">
              <a:solidFill>
                <a:srgbClr val="7030A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860866" y="3684902"/>
            <a:ext cx="5393884" cy="2687993"/>
          </a:xfrm>
          <a:prstGeom prst="roundRect">
            <a:avLst>
              <a:gd name="adj" fmla="val 4652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sp>
      <p:sp>
        <p:nvSpPr>
          <p:cNvPr id="5" name="Text 2"/>
          <p:cNvSpPr/>
          <p:nvPr/>
        </p:nvSpPr>
        <p:spPr>
          <a:xfrm>
            <a:off x="1819854" y="3869279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64"/>
              </a:lnSpc>
            </a:pPr>
            <a:r>
              <a:rPr lang="en-US" sz="4000" b="1" dirty="0">
                <a:solidFill>
                  <a:srgbClr val="00B050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Zamonaviylashtirish</a:t>
            </a:r>
            <a:endParaRPr lang="en-US" sz="4000" b="1" dirty="0">
              <a:solidFill>
                <a:srgbClr val="00B050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271102" y="4552589"/>
            <a:ext cx="4584942" cy="9526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 dasturlarini zamonaviy talablarga muvofiqlashtirish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7" name="Shape 4"/>
          <p:cNvSpPr/>
          <p:nvPr/>
        </p:nvSpPr>
        <p:spPr>
          <a:xfrm>
            <a:off x="6766887" y="4762354"/>
            <a:ext cx="5161667" cy="2687993"/>
          </a:xfrm>
          <a:prstGeom prst="roundRect">
            <a:avLst>
              <a:gd name="adj" fmla="val 4652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sp>
      <p:sp>
        <p:nvSpPr>
          <p:cNvPr id="8" name="Text 5"/>
          <p:cNvSpPr/>
          <p:nvPr/>
        </p:nvSpPr>
        <p:spPr>
          <a:xfrm>
            <a:off x="7254233" y="5011977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64"/>
              </a:lnSpc>
            </a:pPr>
            <a:r>
              <a:rPr lang="en-US" sz="4000" b="1" dirty="0" smtClean="0">
                <a:solidFill>
                  <a:schemeClr val="accent2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Ta</a:t>
            </a:r>
            <a:r>
              <a:rPr lang="uz-Latn-UZ" sz="4000" b="1" dirty="0" smtClean="0">
                <a:solidFill>
                  <a:schemeClr val="accent2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’</a:t>
            </a:r>
            <a:r>
              <a:rPr lang="en-US" sz="4000" b="1" dirty="0" err="1" smtClean="0">
                <a:solidFill>
                  <a:schemeClr val="accent2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lim</a:t>
            </a:r>
            <a:endParaRPr lang="en-US" sz="4000" b="1" dirty="0">
              <a:solidFill>
                <a:schemeClr val="accent2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7055249" y="5434975"/>
            <a:ext cx="4584942" cy="14289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r>
              <a:rPr lang="en-US" sz="3600" dirty="0" err="1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O'quvchilarning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endParaRPr lang="uz-Latn-UZ" sz="3600" dirty="0" smtClean="0">
              <a:solidFill>
                <a:srgbClr val="7030A0"/>
              </a:solidFill>
              <a:latin typeface="Martel Sans" pitchFamily="34" charset="0"/>
              <a:ea typeface="Martel Sans" pitchFamily="34" charset="-122"/>
              <a:cs typeface="Martel Sans" pitchFamily="34" charset="-120"/>
            </a:endParaRPr>
          </a:p>
          <a:p>
            <a:pPr algn="ctr">
              <a:lnSpc>
                <a:spcPts val="3590"/>
              </a:lnSpc>
            </a:pPr>
            <a:r>
              <a:rPr lang="en-US" sz="3600" dirty="0" err="1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amaliy</a:t>
            </a:r>
            <a:r>
              <a:rPr lang="en-US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ko'nikmalarini </a:t>
            </a:r>
            <a:r>
              <a:rPr lang="en-US" sz="3600" dirty="0" err="1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rivojlantirishga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endParaRPr lang="uz-Latn-UZ" sz="3600" dirty="0" smtClean="0">
              <a:solidFill>
                <a:srgbClr val="7030A0"/>
              </a:solidFill>
              <a:latin typeface="Martel Sans" pitchFamily="34" charset="0"/>
              <a:ea typeface="Martel Sans" pitchFamily="34" charset="-122"/>
              <a:cs typeface="Martel Sans" pitchFamily="34" charset="-120"/>
            </a:endParaRPr>
          </a:p>
          <a:p>
            <a:pPr algn="ctr">
              <a:lnSpc>
                <a:spcPts val="3590"/>
              </a:lnSpc>
            </a:pPr>
            <a:r>
              <a:rPr lang="en-US" sz="3600" dirty="0" err="1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e'tibor</a:t>
            </a:r>
            <a:r>
              <a:rPr lang="en-US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qaratish</a:t>
            </a:r>
            <a:endParaRPr lang="en-US" sz="3600" dirty="0">
              <a:solidFill>
                <a:srgbClr val="7030A0"/>
              </a:solidFill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146062" y="5824724"/>
            <a:ext cx="5161667" cy="2687993"/>
          </a:xfrm>
          <a:prstGeom prst="roundRect">
            <a:avLst>
              <a:gd name="adj" fmla="val 4652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sp>
      <p:sp>
        <p:nvSpPr>
          <p:cNvPr id="11" name="Text 8"/>
          <p:cNvSpPr/>
          <p:nvPr/>
        </p:nvSpPr>
        <p:spPr>
          <a:xfrm>
            <a:off x="13243566" y="5926679"/>
            <a:ext cx="3487438" cy="465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3464"/>
              </a:lnSpc>
            </a:pPr>
            <a:r>
              <a:rPr lang="en-US" sz="4000" b="1" dirty="0">
                <a:solidFill>
                  <a:schemeClr val="accent1"/>
                </a:solidFill>
                <a:latin typeface="Kanit Light" pitchFamily="34" charset="0"/>
                <a:ea typeface="Kanit Light" pitchFamily="34" charset="-122"/>
                <a:cs typeface="Kanit Light" pitchFamily="34" charset="-120"/>
              </a:rPr>
              <a:t>Innovatsiyalar</a:t>
            </a:r>
            <a:endParaRPr lang="en-US" sz="2900" b="1" dirty="0">
              <a:solidFill>
                <a:schemeClr val="accent1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12434424" y="6604421"/>
            <a:ext cx="4584942" cy="16918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3590"/>
              </a:lnSpc>
            </a:pPr>
            <a:r>
              <a:rPr lang="en-US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O</a:t>
            </a:r>
            <a:r>
              <a:rPr lang="uz-Latn-UZ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‘</a:t>
            </a:r>
            <a:r>
              <a:rPr lang="en-US" sz="3600" dirty="0" err="1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quv</a:t>
            </a:r>
            <a:r>
              <a:rPr lang="en-US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jarayoniga yangi </a:t>
            </a:r>
            <a:r>
              <a:rPr lang="en-US" sz="3600" dirty="0" err="1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texnologiyalarni</a:t>
            </a:r>
            <a:r>
              <a:rPr lang="en-US" sz="3600" dirty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</a:t>
            </a:r>
            <a:r>
              <a:rPr lang="en-US" sz="3600" dirty="0" err="1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qo</a:t>
            </a:r>
            <a:r>
              <a:rPr lang="uz-Latn-UZ" sz="3600" dirty="0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‘</a:t>
            </a:r>
            <a:r>
              <a:rPr lang="en-US" sz="3600" dirty="0" err="1" smtClean="0">
                <a:solidFill>
                  <a:srgbClr val="7030A0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llash</a:t>
            </a:r>
            <a:endParaRPr lang="en-US" sz="3600" dirty="0">
              <a:solidFill>
                <a:srgbClr val="7030A0"/>
              </a:solidFill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733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76392" y="2503751"/>
            <a:ext cx="16479758" cy="9302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6990"/>
              </a:lnSpc>
            </a:pPr>
            <a:r>
              <a:rPr lang="en-US" sz="4000" dirty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PISA va TIMSS natijalari </a:t>
            </a:r>
            <a:r>
              <a:rPr lang="en-US" sz="4000" dirty="0" err="1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asosida</a:t>
            </a:r>
            <a:r>
              <a:rPr lang="en-US" sz="4000" dirty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 </a:t>
            </a:r>
            <a:r>
              <a:rPr lang="en-US" sz="4000" dirty="0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ta</a:t>
            </a:r>
            <a:r>
              <a:rPr lang="uz-Latn-UZ" sz="4000" dirty="0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’</a:t>
            </a:r>
            <a:r>
              <a:rPr lang="en-US" sz="4000" dirty="0" err="1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lim</a:t>
            </a:r>
            <a:r>
              <a:rPr lang="en-US" sz="4000" dirty="0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sifatini </a:t>
            </a:r>
            <a:r>
              <a:rPr lang="en-US" sz="4000" dirty="0" err="1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yaxshilash</a:t>
            </a:r>
            <a:r>
              <a:rPr lang="en-US" sz="4000" dirty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bo</a:t>
            </a:r>
            <a:r>
              <a:rPr lang="uz-Latn-UZ" sz="4000" dirty="0" smtClean="0">
                <a:solidFill>
                  <a:schemeClr val="accent2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‘</a:t>
            </a:r>
            <a:r>
              <a:rPr lang="en-US" sz="4000" dirty="0" err="1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yicha</a:t>
            </a:r>
            <a:r>
              <a:rPr lang="en-US" sz="4000" dirty="0" smtClean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chemeClr val="accent2"/>
                </a:solidFill>
                <a:latin typeface="Times New Roman" pitchFamily="18" charset="0"/>
                <a:ea typeface="Kanit Light" pitchFamily="34" charset="-122"/>
                <a:cs typeface="Times New Roman" pitchFamily="18" charset="0"/>
              </a:rPr>
              <a:t>xulosa</a:t>
            </a:r>
            <a:endParaRPr lang="en-US" sz="4000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5016" y="6619875"/>
            <a:ext cx="4096442" cy="2737088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9616" y="3943350"/>
            <a:ext cx="4245938" cy="283697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3781426" y="3952875"/>
            <a:ext cx="12455523" cy="31430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ct val="150000"/>
              </a:lnSpc>
            </a:pP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PISA va TIMSS xalqaro tadqiqot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dasturlari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ta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’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lim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sifatini yaxshilash uchun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muhim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ma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’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lumotlar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manbai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bo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‘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lib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xizmat qiladi. Ushbu tadqiqotlar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natijalari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o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‘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quvchilarning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bilimlarini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va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ko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‘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nikmalarini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baholash, 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ta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’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lim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tizimlarining kuchli va zaif tomonlarini aniqlash </a:t>
            </a:r>
            <a:r>
              <a:rPr lang="en-US" sz="4000" dirty="0" err="1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va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ta</a:t>
            </a:r>
            <a:r>
              <a:rPr lang="uz-Latn-UZ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’</a:t>
            </a:r>
            <a:r>
              <a:rPr lang="en-US" sz="4000" dirty="0" err="1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lim</a:t>
            </a:r>
            <a:r>
              <a:rPr lang="en-US" sz="4000" dirty="0" smtClean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 </a:t>
            </a:r>
            <a:r>
              <a:rPr lang="en-US" sz="4000" dirty="0">
                <a:solidFill>
                  <a:srgbClr val="7030A0"/>
                </a:solidFill>
                <a:latin typeface="Times New Roman" pitchFamily="18" charset="0"/>
                <a:ea typeface="Martel Sans" pitchFamily="34" charset="-122"/>
                <a:cs typeface="Times New Roman" pitchFamily="18" charset="0"/>
              </a:rPr>
              <a:t>sifatini oshirish uchun strategiya ishlab chiqishda yordam beradi.</a:t>
            </a:r>
            <a:endParaRPr lang="en-US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52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390523"/>
            <a:ext cx="17995898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pic>
        <p:nvPicPr>
          <p:cNvPr id="10" name="Рисунок 9" descr="https://fs.znanio.ru/d5af0e/62/40/c8dc4bf75e53165ece5b8effdc54b7391d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0" t="5291" r="8401" b="16871"/>
          <a:stretch/>
        </p:blipFill>
        <p:spPr bwMode="auto">
          <a:xfrm>
            <a:off x="1682751" y="1724502"/>
            <a:ext cx="14667229" cy="85363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18869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graphicFrame>
        <p:nvGraphicFramePr>
          <p:cNvPr id="7" name="Схема 6">
            <a:extLst>
              <a:ext uri="{FF2B5EF4-FFF2-40B4-BE49-F238E27FC236}">
                <a16:creationId xmlns="" xmlns:a16="http://schemas.microsoft.com/office/drawing/2014/main" id="{63DFAB0A-BA60-401D-BD54-DE27AC9DD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9462189"/>
              </p:ext>
            </p:extLst>
          </p:nvPr>
        </p:nvGraphicFramePr>
        <p:xfrm>
          <a:off x="1499635" y="3571875"/>
          <a:ext cx="15185064" cy="700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40938698-8EF2-44D4-8C82-1D9EE8127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3286" y="1175836"/>
            <a:ext cx="15521464" cy="208776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rmAutofit fontScale="90000"/>
          </a:bodyPr>
          <a:lstStyle/>
          <a:p>
            <a:pPr algn="ctr">
              <a:defRPr/>
            </a:pP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kompetensiyalarini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etadilar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355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054349" y="1634582"/>
            <a:ext cx="14478001" cy="1323425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topshiriqlar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pic>
        <p:nvPicPr>
          <p:cNvPr id="10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1" y="1158353"/>
            <a:ext cx="2292926" cy="246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75592" y="5095877"/>
            <a:ext cx="8534400" cy="4570981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indent="533324" algn="just">
              <a:lnSpc>
                <a:spcPct val="107000"/>
              </a:lnSpc>
            </a:pPr>
            <a:r>
              <a:rPr lang="uz-Cyrl-UZ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Tabiiy-ilmiy fanga oid suhbat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uz-Cyrl-UZ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Ilmiy kontekstli(matnli) kartochkalar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organizatorlar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Virtual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Bahs-munozara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oʻrganish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Kontekstga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Mujassamlangan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836151" y="5095877"/>
            <a:ext cx="7696199" cy="4570981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muzeylari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11.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Multimediali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Videokliplar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yarmarkasi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kitoblari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Tabiiy-ilmiy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toʻplami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533324" algn="just">
              <a:lnSpc>
                <a:spcPct val="107000"/>
              </a:lnSpc>
            </a:pP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16.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Ochiq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havoda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sayr</a:t>
            </a:r>
            <a:r>
              <a:rPr lang="en-US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05313" y="3618573"/>
            <a:ext cx="14852075" cy="1211984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indent="533324" algn="just">
              <a:lnSpc>
                <a:spcPct val="107000"/>
              </a:lnSpc>
            </a:pPr>
            <a:r>
              <a:rPr lang="uz-Cyrl-UZ" sz="3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 keltirilgan </a:t>
            </a:r>
            <a:r>
              <a:rPr lang="uz-Cyrl-UZ" sz="3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metod ва usullar </a:t>
            </a:r>
            <a:r>
              <a:rPr lang="uz-Cyrl-UZ" sz="3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oʻqituvchilarga tabiiy-ilmiy fanlarni oʻqitish sifatini yaxshilash va samaradorligini oshirishda yordam beradi. </a:t>
            </a:r>
            <a:endParaRPr lang="ru-RU" sz="3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240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3"/>
          <p:cNvSpPr/>
          <p:nvPr/>
        </p:nvSpPr>
        <p:spPr>
          <a:xfrm>
            <a:off x="8997634" y="3564411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8713838" y="5447663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8713838" y="7423553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9280884" y="4463183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9280884" y="8411183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9280884" y="6442170"/>
            <a:ext cx="640" cy="1314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endParaRPr/>
          </a:p>
        </p:txBody>
      </p:sp>
      <p:grpSp>
        <p:nvGrpSpPr>
          <p:cNvPr id="433" name="Google Shape;433;p23"/>
          <p:cNvGrpSpPr/>
          <p:nvPr/>
        </p:nvGrpSpPr>
        <p:grpSpPr>
          <a:xfrm>
            <a:off x="8701395" y="3195730"/>
            <a:ext cx="7884216" cy="1859654"/>
            <a:chOff x="4427638" y="1213900"/>
            <a:chExt cx="400609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32904" y="1338506"/>
              <a:ext cx="2600829" cy="5488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>
                  <a:solidFill>
                    <a:schemeClr val="accent4"/>
                  </a:solidFill>
                </a:rPr>
                <a:t>Ilmiy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metodologik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yondashuvni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tanlash</a:t>
              </a:r>
              <a:endParaRPr lang="ru-RU" sz="3200" b="1" dirty="0">
                <a:solidFill>
                  <a:schemeClr val="accent4"/>
                </a:solidFill>
              </a:endParaRPr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8701396" y="7141210"/>
            <a:ext cx="7884218" cy="1859654"/>
            <a:chOff x="4427638" y="3092700"/>
            <a:chExt cx="4006095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32904" y="3332375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>
                  <a:solidFill>
                    <a:srgbClr val="0070C0"/>
                  </a:solidFill>
                </a:rPr>
                <a:t>Mustaqil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o‘rganish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va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tadqiqotlar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o‘tkazish</a:t>
              </a:r>
              <a:endParaRPr lang="ru-RU" sz="32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445" name="Google Shape;445;p23"/>
          <p:cNvGrpSpPr/>
          <p:nvPr/>
        </p:nvGrpSpPr>
        <p:grpSpPr>
          <a:xfrm>
            <a:off x="8701397" y="5164741"/>
            <a:ext cx="7999494" cy="1859654"/>
            <a:chOff x="4427638" y="2151525"/>
            <a:chExt cx="4064669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680487" y="2253600"/>
              <a:ext cx="2811820" cy="6759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>
                  <a:solidFill>
                    <a:schemeClr val="bg1">
                      <a:lumMod val="50000"/>
                    </a:schemeClr>
                  </a:solidFill>
                </a:rPr>
                <a:t>Innovatsion</a:t>
              </a:r>
              <a:r>
                <a:rPr lang="en-US" sz="32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50000"/>
                    </a:schemeClr>
                  </a:solidFill>
                </a:rPr>
                <a:t>pedagogik</a:t>
              </a:r>
              <a:r>
                <a:rPr lang="en-US" sz="32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50000"/>
                    </a:schemeClr>
                  </a:solidFill>
                </a:rPr>
                <a:t>texnologiyalardan</a:t>
              </a:r>
              <a:r>
                <a:rPr lang="en-US" sz="32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50000"/>
                    </a:schemeClr>
                  </a:solidFill>
                </a:rPr>
                <a:t>foydalanish</a:t>
              </a:r>
              <a:endParaRPr lang="ru-RU" sz="32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51" name="Google Shape;451;p23"/>
          <p:cNvGrpSpPr/>
          <p:nvPr/>
        </p:nvGrpSpPr>
        <p:grpSpPr>
          <a:xfrm>
            <a:off x="1384885" y="8125743"/>
            <a:ext cx="7884196" cy="1859654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68612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rgbClr val="C00000"/>
                  </a:solidFill>
                </a:rPr>
                <a:t>Formativ</a:t>
              </a:r>
              <a:r>
                <a:rPr lang="en-US" sz="3200" b="1" dirty="0">
                  <a:solidFill>
                    <a:srgbClr val="C00000"/>
                  </a:solidFill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</a:rPr>
                <a:t>va</a:t>
              </a:r>
              <a:r>
                <a:rPr lang="en-US" sz="3200" b="1" dirty="0">
                  <a:solidFill>
                    <a:srgbClr val="C00000"/>
                  </a:solidFill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</a:rPr>
                <a:t>summativ</a:t>
              </a:r>
              <a:r>
                <a:rPr lang="en-US" sz="3200" b="1" dirty="0">
                  <a:solidFill>
                    <a:srgbClr val="C00000"/>
                  </a:solidFill>
                </a:rPr>
                <a:t> </a:t>
              </a:r>
              <a:r>
                <a:rPr lang="en-US" sz="3200" b="1" dirty="0" err="1">
                  <a:solidFill>
                    <a:srgbClr val="C00000"/>
                  </a:solidFill>
                </a:rPr>
                <a:t>baholash</a:t>
              </a:r>
              <a:endParaRPr lang="ru-RU" sz="32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457" name="Google Shape;457;p23"/>
          <p:cNvGrpSpPr/>
          <p:nvPr/>
        </p:nvGrpSpPr>
        <p:grpSpPr>
          <a:xfrm>
            <a:off x="1384885" y="6156730"/>
            <a:ext cx="7884196" cy="1859654"/>
            <a:chOff x="710004" y="2623900"/>
            <a:chExt cx="4006084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4" y="274670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rgbClr val="0070C0"/>
                  </a:solidFill>
                </a:rPr>
                <a:t>O‘quvchilarning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natijalarini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baholash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va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tahlil</a:t>
              </a:r>
              <a:r>
                <a:rPr lang="en-US" sz="3200" b="1" dirty="0">
                  <a:solidFill>
                    <a:srgbClr val="0070C0"/>
                  </a:solidFill>
                </a:rPr>
                <a:t> </a:t>
              </a:r>
              <a:r>
                <a:rPr lang="en-US" sz="3200" b="1" dirty="0" err="1">
                  <a:solidFill>
                    <a:srgbClr val="0070C0"/>
                  </a:solidFill>
                </a:rPr>
                <a:t>etish</a:t>
              </a:r>
              <a:endParaRPr lang="ru-RU" sz="32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384885" y="4180210"/>
            <a:ext cx="7884196" cy="1859654"/>
            <a:chOff x="710004" y="1682700"/>
            <a:chExt cx="4006084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4" y="180729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accent6"/>
                  </a:solidFill>
                </a:rPr>
                <a:t>Pedagogik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jamoalar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va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tajriba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almashish</a:t>
              </a:r>
              <a:endParaRPr lang="ru-RU" sz="3200" b="1" dirty="0">
                <a:solidFill>
                  <a:schemeClr val="accent6"/>
                </a:solidFill>
              </a:endParaRPr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45595" y="1511435"/>
            <a:ext cx="12926573" cy="1323425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Geografiya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fanidan</a:t>
            </a:r>
            <a:r>
              <a:rPr lang="en-US" sz="4000" b="1" dirty="0">
                <a:solidFill>
                  <a:srgbClr val="7030A0"/>
                </a:solidFill>
              </a:rPr>
              <a:t> PISA </a:t>
            </a:r>
            <a:r>
              <a:rPr lang="en-US" sz="4000" b="1" dirty="0" err="1">
                <a:solidFill>
                  <a:srgbClr val="7030A0"/>
                </a:solidFill>
              </a:rPr>
              <a:t>va</a:t>
            </a:r>
            <a:r>
              <a:rPr lang="en-US" sz="4000" b="1" dirty="0">
                <a:solidFill>
                  <a:srgbClr val="7030A0"/>
                </a:solidFill>
              </a:rPr>
              <a:t> TIMSS </a:t>
            </a:r>
            <a:r>
              <a:rPr lang="en-US" sz="4000" b="1" dirty="0" err="1">
                <a:solidFill>
                  <a:srgbClr val="7030A0"/>
                </a:solidFill>
              </a:rPr>
              <a:t>tadqiqot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dasturlari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bo‘yicha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o‘quvchilarga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qo‘yiladigan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talablar</a:t>
            </a:r>
            <a:endParaRPr lang="ru-RU" sz="40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302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49" y="3460020"/>
            <a:ext cx="6087015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40" y="3956871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9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9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1742" y="6074225"/>
            <a:ext cx="1277138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spcFirstLastPara="1" wrap="square" lIns="184241" tIns="184241" rIns="184241" bIns="184241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9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900" dirty="0"/>
          </a:p>
        </p:txBody>
      </p:sp>
      <p:sp>
        <p:nvSpPr>
          <p:cNvPr id="1460" name="Google Shape;1460;p44"/>
          <p:cNvSpPr/>
          <p:nvPr/>
        </p:nvSpPr>
        <p:spPr>
          <a:xfrm>
            <a:off x="7334276" y="8020730"/>
            <a:ext cx="1277138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184241" tIns="184241" rIns="184241" bIns="184241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9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900" dirty="0"/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3" y="7986395"/>
            <a:ext cx="590718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chemeClr val="accent6"/>
                </a:solidFill>
              </a:rPr>
              <a:t>Metodik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qo‘llanmalar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va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darsliklar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yaratish</a:t>
            </a:r>
            <a:endParaRPr lang="ru-RU" sz="3200" dirty="0">
              <a:solidFill>
                <a:schemeClr val="accent6"/>
              </a:solidFill>
            </a:endParaRPr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95" y="3733513"/>
            <a:ext cx="5873357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rgbClr val="FF8B8B"/>
                </a:solidFill>
              </a:rPr>
              <a:t>Interaktiv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ta’lim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texnologiyalaridan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foydalanish</a:t>
            </a:r>
            <a:endParaRPr lang="ru-RU" sz="3200" dirty="0">
              <a:solidFill>
                <a:srgbClr val="FF8B8B"/>
              </a:solidFill>
            </a:endParaRPr>
          </a:p>
        </p:txBody>
      </p:sp>
      <p:sp>
        <p:nvSpPr>
          <p:cNvPr id="1464" name="Google Shape;1464;p44"/>
          <p:cNvSpPr txBox="1"/>
          <p:nvPr/>
        </p:nvSpPr>
        <p:spPr>
          <a:xfrm>
            <a:off x="10767456" y="6074225"/>
            <a:ext cx="5774295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chemeClr val="accent1"/>
                </a:solidFill>
              </a:rPr>
              <a:t>Masofaviy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o‘qitish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va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onlayn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resurslar</a:t>
            </a:r>
            <a:endParaRPr lang="ru-RU" sz="3200" dirty="0">
              <a:solidFill>
                <a:schemeClr val="accent1"/>
              </a:solidFill>
            </a:endParaRPr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904" y="4484181"/>
            <a:ext cx="1949491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18878" y="6601537"/>
            <a:ext cx="2048577" cy="3433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7" name="Google Shape;1467;p44"/>
          <p:cNvCxnSpPr/>
          <p:nvPr/>
        </p:nvCxnSpPr>
        <p:spPr>
          <a:xfrm>
            <a:off x="8718880" y="8548040"/>
            <a:ext cx="2023149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940094" y="1956285"/>
            <a:ext cx="13839656" cy="646317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algn="ctr"/>
            <a:r>
              <a:rPr lang="en-US" sz="3600" b="1" dirty="0"/>
              <a:t>PISA </a:t>
            </a:r>
            <a:r>
              <a:rPr lang="en-US" sz="3600" b="1" dirty="0" err="1"/>
              <a:t>va</a:t>
            </a:r>
            <a:r>
              <a:rPr lang="en-US" sz="3600" b="1" dirty="0"/>
              <a:t> TIMSS </a:t>
            </a:r>
            <a:r>
              <a:rPr lang="en-US" sz="3600" b="1" dirty="0" err="1"/>
              <a:t>savollari</a:t>
            </a:r>
            <a:r>
              <a:rPr lang="en-US" sz="3600" b="1" dirty="0"/>
              <a:t> </a:t>
            </a:r>
            <a:r>
              <a:rPr lang="en-US" sz="3600" b="1" dirty="0" err="1"/>
              <a:t>formatini</a:t>
            </a:r>
            <a:r>
              <a:rPr lang="en-US" sz="3600" b="1" dirty="0"/>
              <a:t> </a:t>
            </a:r>
            <a:r>
              <a:rPr lang="en-US" sz="3600" b="1" dirty="0" err="1"/>
              <a:t>o‘rganish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o‘quvchilarga</a:t>
            </a:r>
            <a:r>
              <a:rPr lang="en-US" sz="3600" b="1" dirty="0"/>
              <a:t> </a:t>
            </a:r>
            <a:r>
              <a:rPr lang="en-US" sz="3600" b="1" dirty="0" err="1"/>
              <a:t>tushuntirish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1321480" y="1590674"/>
            <a:ext cx="15829870" cy="958860"/>
          </a:xfrm>
          <a:prstGeom prst="rect">
            <a:avLst/>
          </a:prstGeom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algn="ctr"/>
            <a:r>
              <a:rPr lang="en-US" sz="4000" b="1" dirty="0">
                <a:solidFill>
                  <a:srgbClr val="7030A0"/>
                </a:solidFill>
              </a:rPr>
              <a:t>PISA </a:t>
            </a:r>
            <a:r>
              <a:rPr lang="en-US" sz="4000" b="1" dirty="0" err="1">
                <a:solidFill>
                  <a:srgbClr val="7030A0"/>
                </a:solidFill>
              </a:rPr>
              <a:t>va</a:t>
            </a:r>
            <a:r>
              <a:rPr lang="en-US" sz="4000" b="1" dirty="0">
                <a:solidFill>
                  <a:srgbClr val="7030A0"/>
                </a:solidFill>
              </a:rPr>
              <a:t> TIMSS </a:t>
            </a:r>
            <a:r>
              <a:rPr lang="en-US" sz="4000" b="1" dirty="0" err="1">
                <a:solidFill>
                  <a:srgbClr val="7030A0"/>
                </a:solidFill>
              </a:rPr>
              <a:t>savollari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formatini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o‘rganish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va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o‘quvchilarga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tushuntirish</a:t>
            </a:r>
            <a:endParaRPr lang="ru-RU" sz="4000" dirty="0">
              <a:solidFill>
                <a:srgbClr val="7030A0"/>
              </a:solidFill>
            </a:endParaRPr>
          </a:p>
        </p:txBody>
      </p:sp>
      <p:grpSp>
        <p:nvGrpSpPr>
          <p:cNvPr id="91" name="Google Shape;91;p16"/>
          <p:cNvGrpSpPr/>
          <p:nvPr/>
        </p:nvGrpSpPr>
        <p:grpSpPr>
          <a:xfrm>
            <a:off x="1635428" y="4370819"/>
            <a:ext cx="4831791" cy="5258314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1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Ilmiy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-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uslubiy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ishlar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natijalarini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o‘quvchilarning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bilimlariga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ta’siri</a:t>
            </a:r>
            <a:endParaRPr lang="ru-RU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7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9759951" y="518274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6"/>
                </a:solidFill>
              </a:rPr>
              <a:t>O‘qituvchilarning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pedagogik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faoliyatini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baholash</a:t>
            </a:r>
            <a:endParaRPr lang="ru-RU" sz="3200" b="1" dirty="0">
              <a:solidFill>
                <a:schemeClr val="accent6"/>
              </a:solidFill>
            </a:endParaRPr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7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9759951" y="69813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1"/>
                </a:solidFill>
              </a:rPr>
              <a:t>Ilmiy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tadqiqotlar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va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ularning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natijalari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7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9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9759951" y="878004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2" tIns="91412" rIns="91412" bIns="91412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2"/>
                </a:solidFill>
              </a:rPr>
              <a:t>Ta’lim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jarayonida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o‘qituvchining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faol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ishtiroki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7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9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9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41" tIns="184241" rIns="184241" bIns="184241" anchor="ctr" anchorCtr="0">
            <a:noAutofit/>
          </a:bodyPr>
          <a:lstStyle/>
          <a:p>
            <a:pPr algn="ctr"/>
            <a:r>
              <a:rPr lang="en-US" sz="4300" b="1" dirty="0" err="1">
                <a:solidFill>
                  <a:srgbClr val="7030A0"/>
                </a:solidFill>
              </a:rPr>
              <a:t>Natijalar</a:t>
            </a:r>
            <a:r>
              <a:rPr lang="en-US" sz="4300" b="1" dirty="0">
                <a:solidFill>
                  <a:srgbClr val="7030A0"/>
                </a:solidFill>
              </a:rPr>
              <a:t> </a:t>
            </a:r>
            <a:r>
              <a:rPr lang="en-US" sz="4300" b="1" dirty="0" err="1">
                <a:solidFill>
                  <a:srgbClr val="7030A0"/>
                </a:solidFill>
              </a:rPr>
              <a:t>va</a:t>
            </a:r>
            <a:r>
              <a:rPr lang="en-US" sz="4300" b="1" dirty="0">
                <a:solidFill>
                  <a:srgbClr val="7030A0"/>
                </a:solidFill>
              </a:rPr>
              <a:t> </a:t>
            </a:r>
            <a:r>
              <a:rPr lang="uz-Latn-UZ" sz="4300" b="1" dirty="0">
                <a:solidFill>
                  <a:srgbClr val="7030A0"/>
                </a:solidFill>
              </a:rPr>
              <a:t>k</a:t>
            </a:r>
            <a:r>
              <a:rPr lang="en-US" sz="4300" b="1" dirty="0" err="1">
                <a:solidFill>
                  <a:srgbClr val="7030A0"/>
                </a:solidFill>
              </a:rPr>
              <a:t>utilgan</a:t>
            </a:r>
            <a:r>
              <a:rPr lang="en-US" sz="4300" b="1" dirty="0">
                <a:solidFill>
                  <a:srgbClr val="7030A0"/>
                </a:solidFill>
              </a:rPr>
              <a:t> </a:t>
            </a:r>
            <a:r>
              <a:rPr lang="uz-Latn-UZ" sz="4300" b="1" dirty="0">
                <a:solidFill>
                  <a:srgbClr val="7030A0"/>
                </a:solidFill>
              </a:rPr>
              <a:t>o</a:t>
            </a:r>
            <a:r>
              <a:rPr lang="en-US" sz="4300" b="1" dirty="0">
                <a:solidFill>
                  <a:srgbClr val="7030A0"/>
                </a:solidFill>
              </a:rPr>
              <a:t>‘</a:t>
            </a:r>
            <a:r>
              <a:rPr lang="en-US" sz="4300" b="1" dirty="0" err="1">
                <a:solidFill>
                  <a:srgbClr val="7030A0"/>
                </a:solidFill>
              </a:rPr>
              <a:t>zgarishlar</a:t>
            </a:r>
            <a:endParaRPr lang="ru-RU" sz="4300" b="1" i="1" dirty="0">
              <a:solidFill>
                <a:srgbClr val="7030A0"/>
              </a:solidFill>
            </a:endParaRPr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400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4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7"/>
            <a:ext cx="993270" cy="922273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1" y="2731364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Motivatsiya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va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qo‘llab-quvvatlash</a:t>
              </a:r>
              <a:endParaRPr lang="ru-RU" sz="3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3" y="2731368"/>
            <a:ext cx="3527749" cy="6560626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O‘quvchilar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bilan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individual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ishlash</a:t>
              </a:r>
              <a:endParaRPr lang="ru-RU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6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rgbClr val="0070C0"/>
                  </a:solidFill>
                </a:rPr>
                <a:t>Ilmiy-uslubiy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ishlarning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natijaviyligi</a:t>
              </a:r>
              <a:endParaRPr lang="ru-RU" sz="36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8" y="2731364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accent2"/>
                  </a:solidFill>
                </a:rPr>
                <a:t>Ta’lim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sifatining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oshishi</a:t>
              </a:r>
              <a:endParaRPr lang="ru-RU" sz="36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124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01751" y="4824094"/>
            <a:ext cx="10591799" cy="2862308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algn="just"/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o‘qituvchilarning</a:t>
            </a:r>
            <a:r>
              <a:rPr lang="ru-RU" sz="3600" dirty="0"/>
              <a:t> </a:t>
            </a:r>
            <a:r>
              <a:rPr lang="ru-RU" sz="3600" dirty="0" err="1"/>
              <a:t>ilmiy-uslubiy</a:t>
            </a:r>
            <a:r>
              <a:rPr lang="ru-RU" sz="3600" dirty="0"/>
              <a:t> </a:t>
            </a:r>
            <a:r>
              <a:rPr lang="ru-RU" sz="3600" dirty="0" err="1"/>
              <a:t>ishlarining</a:t>
            </a:r>
            <a:r>
              <a:rPr lang="ru-RU" sz="3600" dirty="0"/>
              <a:t> </a:t>
            </a:r>
            <a:r>
              <a:rPr lang="ru-RU" sz="3600" dirty="0" err="1"/>
              <a:t>samaradorligini</a:t>
            </a:r>
            <a:r>
              <a:rPr lang="ru-RU" sz="3600" dirty="0"/>
              <a:t> </a:t>
            </a:r>
            <a:r>
              <a:rPr lang="ru-RU" sz="3600" dirty="0" err="1"/>
              <a:t>tahlil</a:t>
            </a:r>
            <a:r>
              <a:rPr lang="ru-RU" sz="3600" dirty="0"/>
              <a:t> </a:t>
            </a:r>
            <a:r>
              <a:rPr lang="ru-RU" sz="3600" dirty="0" err="1"/>
              <a:t>qilish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jarayonini</a:t>
            </a:r>
            <a:r>
              <a:rPr lang="ru-RU" sz="3600" dirty="0"/>
              <a:t> </a:t>
            </a:r>
            <a:r>
              <a:rPr lang="ru-RU" sz="3600" dirty="0" err="1"/>
              <a:t>yaxshilash</a:t>
            </a:r>
            <a:r>
              <a:rPr lang="ru-RU" sz="3600" dirty="0"/>
              <a:t>, </a:t>
            </a:r>
            <a:r>
              <a:rPr lang="ru-RU" sz="3600" dirty="0" err="1"/>
              <a:t>o‘quvchilarning</a:t>
            </a:r>
            <a:r>
              <a:rPr lang="ru-RU" sz="3600" dirty="0"/>
              <a:t> </a:t>
            </a:r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bo‘yicha</a:t>
            </a:r>
            <a:r>
              <a:rPr lang="ru-RU" sz="3600" dirty="0"/>
              <a:t> </a:t>
            </a:r>
            <a:r>
              <a:rPr lang="ru-RU" sz="3600" dirty="0" err="1"/>
              <a:t>bilimlarini</a:t>
            </a:r>
            <a:r>
              <a:rPr lang="ru-RU" sz="3600" dirty="0"/>
              <a:t> </a:t>
            </a:r>
            <a:r>
              <a:rPr lang="ru-RU" sz="3600" dirty="0" err="1"/>
              <a:t>chuqurlashtirish</a:t>
            </a:r>
            <a:r>
              <a:rPr lang="ru-RU" sz="3600" dirty="0"/>
              <a:t> </a:t>
            </a:r>
            <a:r>
              <a:rPr lang="ru-RU" sz="3600" dirty="0" err="1"/>
              <a:t>va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sifatini</a:t>
            </a:r>
            <a:r>
              <a:rPr lang="ru-RU" sz="3600" dirty="0"/>
              <a:t> </a:t>
            </a:r>
            <a:r>
              <a:rPr lang="ru-RU" sz="3600" dirty="0" err="1"/>
              <a:t>oshirishga</a:t>
            </a:r>
            <a:r>
              <a:rPr lang="ru-RU" sz="3600" dirty="0"/>
              <a:t> </a:t>
            </a:r>
            <a:r>
              <a:rPr lang="ru-RU" sz="3600" dirty="0" err="1"/>
              <a:t>imkon</a:t>
            </a:r>
            <a:r>
              <a:rPr lang="ru-RU" sz="3600" dirty="0"/>
              <a:t> </a:t>
            </a:r>
            <a:r>
              <a:rPr lang="ru-RU" sz="3600" dirty="0" err="1"/>
              <a:t>yaratadi</a:t>
            </a:r>
            <a:r>
              <a:rPr lang="ru-RU" sz="3600" dirty="0"/>
              <a:t>. </a:t>
            </a:r>
          </a:p>
        </p:txBody>
      </p:sp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pic>
        <p:nvPicPr>
          <p:cNvPr id="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151" y="3716018"/>
            <a:ext cx="4876800" cy="50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1150" y="1657350"/>
            <a:ext cx="9724174" cy="707872"/>
          </a:xfrm>
          <a:prstGeom prst="rect">
            <a:avLst/>
          </a:prstGeom>
        </p:spPr>
        <p:txBody>
          <a:bodyPr wrap="none" lIns="91427" tIns="45713" rIns="91427" bIns="45713">
            <a:spAutoFit/>
          </a:bodyPr>
          <a:lstStyle/>
          <a:p>
            <a:r>
              <a:rPr lang="en-US" sz="4000" b="1" dirty="0" err="1">
                <a:solidFill>
                  <a:srgbClr val="7030A0"/>
                </a:solidFill>
              </a:rPr>
              <a:t>Ta’lim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jarayonida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o‘qituvchining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faol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ishtiroki</a:t>
            </a:r>
            <a:endParaRPr lang="ru-RU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8075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1"/>
            <a:ext cx="6888785" cy="739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5" y="2428876"/>
            <a:ext cx="7745775" cy="3426773"/>
          </a:xfrm>
          <a:prstGeom prst="rect">
            <a:avLst/>
          </a:prstGeom>
          <a:noFill/>
        </p:spPr>
        <p:txBody>
          <a:bodyPr wrap="none" lIns="91427" tIns="45713" rIns="91427" bIns="45713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9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9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" y="-85723"/>
            <a:ext cx="17995898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700" y="217088"/>
            <a:ext cx="3325187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1" y="186273"/>
            <a:ext cx="2362198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19178" y="3876676"/>
            <a:ext cx="15757544" cy="4506697"/>
          </a:xfrm>
          <a:prstGeom prst="rect">
            <a:avLst/>
          </a:prstGeom>
          <a:noFill/>
        </p:spPr>
        <p:txBody>
          <a:bodyPr wrap="none" lIns="134950" tIns="67476" rIns="134950" bIns="67476">
            <a:spAutoFit/>
          </a:bodyPr>
          <a:lstStyle/>
          <a:p>
            <a:pPr algn="ctr" defTabSz="1349462">
              <a:defRPr/>
            </a:pP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462">
              <a:defRPr/>
            </a:pP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20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2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2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6256</TotalTime>
  <Words>1271</Words>
  <Application>Microsoft Office PowerPoint</Application>
  <PresentationFormat>Произвольный</PresentationFormat>
  <Paragraphs>205</Paragraphs>
  <Slides>29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PISA va TIMSS xalqaro tadqiqot dasturlari haqida umumiy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O‘quvchilar tabiiy fanlar bo‘yicha savodxonlik kompetensiyalarini quyida keltirilgan ilmiy bilish turlari aks etgan baholash vositalari yordamida namoyish etadilar:</vt:lpstr>
      <vt:lpstr>Презентация PowerPoint</vt:lpstr>
      <vt:lpstr>Презентация PowerPoint</vt:lpstr>
      <vt:lpstr>Презентация PowerPoint</vt:lpstr>
      <vt:lpstr>PISA va TIMSS savollari formatini o‘rganish va o‘quvchilarga tushuntirish</vt:lpstr>
      <vt:lpstr>Natijalar va kutilgan o‘zgarishlar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562</cp:revision>
  <cp:lastPrinted>2020-12-11T16:07:03Z</cp:lastPrinted>
  <dcterms:created xsi:type="dcterms:W3CDTF">2020-11-12T01:04:50Z</dcterms:created>
  <dcterms:modified xsi:type="dcterms:W3CDTF">2025-01-07T18:06:03Z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