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4" r:id="rId1"/>
  </p:sldMasterIdLst>
  <p:notesMasterIdLst>
    <p:notesMasterId r:id="rId20"/>
  </p:notesMasterIdLst>
  <p:sldIdLst>
    <p:sldId id="403" r:id="rId2"/>
    <p:sldId id="393" r:id="rId3"/>
    <p:sldId id="396" r:id="rId4"/>
    <p:sldId id="397" r:id="rId5"/>
    <p:sldId id="399" r:id="rId6"/>
    <p:sldId id="405" r:id="rId7"/>
    <p:sldId id="389" r:id="rId8"/>
    <p:sldId id="398" r:id="rId9"/>
    <p:sldId id="410" r:id="rId10"/>
    <p:sldId id="407" r:id="rId11"/>
    <p:sldId id="409" r:id="rId12"/>
    <p:sldId id="411" r:id="rId13"/>
    <p:sldId id="408" r:id="rId14"/>
    <p:sldId id="379" r:id="rId15"/>
    <p:sldId id="406" r:id="rId16"/>
    <p:sldId id="412" r:id="rId17"/>
    <p:sldId id="370" r:id="rId18"/>
    <p:sldId id="371" r:id="rId19"/>
  </p:sldIdLst>
  <p:sldSz cx="17995900" cy="10801350"/>
  <p:notesSz cx="9866313" cy="6735763"/>
  <p:defaultTextStyle>
    <a:defPPr>
      <a:defRPr lang="ru-RU"/>
    </a:defPPr>
    <a:lvl1pPr marL="0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4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71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05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39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76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10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44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81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  <p15:guide id="3" pos="21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1F295C"/>
    <a:srgbClr val="002060"/>
    <a:srgbClr val="FF99CC"/>
    <a:srgbClr val="E53935"/>
    <a:srgbClr val="80C783"/>
    <a:srgbClr val="E6E6E6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8" d="100"/>
          <a:sy n="48" d="100"/>
        </p:scale>
        <p:origin x="582" y="48"/>
      </p:cViewPr>
      <p:guideLst>
        <p:guide orient="horz" pos="2298"/>
        <p:guide pos="2160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263A60-6617-4ABB-B41B-799B31241309}" type="doc">
      <dgm:prSet loTypeId="urn:microsoft.com/office/officeart/2005/8/layout/radial4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F46CB795-F903-4506-803F-79722C5C9E85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uz-Latn-UZ" sz="3600" b="1" dirty="0">
              <a:latin typeface="Times New Roman" panose="02020603050405020304" pitchFamily="18" charset="0"/>
              <a:cs typeface="Times New Roman" panose="02020603050405020304" pitchFamily="18" charset="0"/>
            </a:rPr>
            <a:t>XALQARO TADQIQOT DASTURLARI</a:t>
          </a:r>
          <a:endParaRPr lang="ru-RU" sz="36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27402-771A-41F1-958A-4FA70FB097DE}" type="parTrans" cxnId="{3DA20561-10A9-4035-93D8-D4E67F929F03}">
      <dgm:prSet/>
      <dgm:spPr/>
      <dgm:t>
        <a:bodyPr/>
        <a:lstStyle/>
        <a:p>
          <a:endParaRPr lang="ru-RU"/>
        </a:p>
      </dgm:t>
    </dgm:pt>
    <dgm:pt modelId="{562B4D4A-2B5D-4539-A195-172EA0E6EB62}" type="sibTrans" cxnId="{3DA20561-10A9-4035-93D8-D4E67F929F03}">
      <dgm:prSet/>
      <dgm:spPr/>
      <dgm:t>
        <a:bodyPr/>
        <a:lstStyle/>
        <a:p>
          <a:endParaRPr lang="ru-RU"/>
        </a:p>
      </dgm:t>
    </dgm:pt>
    <dgm:pt modelId="{A1ADDE05-0260-4B46-A60F-F393A25CB1BB}">
      <dgm:prSet custT="1"/>
      <dgm:spPr/>
      <dgm:t>
        <a:bodyPr/>
        <a:lstStyle/>
        <a:p>
          <a:endParaRPr lang="ru-RU"/>
        </a:p>
      </dgm:t>
    </dgm:pt>
    <dgm:pt modelId="{529FDD7D-5A9B-4E0F-B343-40FD9969525B}" type="parTrans" cxnId="{A8FEF451-8773-4A52-AEB5-B37387A73111}">
      <dgm:prSet/>
      <dgm:spPr/>
      <dgm:t>
        <a:bodyPr/>
        <a:lstStyle/>
        <a:p>
          <a:endParaRPr lang="ru-RU"/>
        </a:p>
      </dgm:t>
    </dgm:pt>
    <dgm:pt modelId="{F94411F5-B4C3-49FA-9C89-6E19AAF7C612}" type="sibTrans" cxnId="{A8FEF451-8773-4A52-AEB5-B37387A73111}">
      <dgm:prSet/>
      <dgm:spPr/>
      <dgm:t>
        <a:bodyPr/>
        <a:lstStyle/>
        <a:p>
          <a:endParaRPr lang="ru-RU"/>
        </a:p>
      </dgm:t>
    </dgm:pt>
    <dgm:pt modelId="{0BF7F057-0787-4968-99D2-C6B6500CB2E3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PISA (</a:t>
          </a:r>
          <a:r>
            <a:rPr lang="en-US" sz="3200" i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Programme</a:t>
          </a:r>
          <a:r>
            <a:rPr lang="en-US" sz="3200" i="1" dirty="0">
              <a:latin typeface="Times New Roman" panose="02020603050405020304" pitchFamily="18" charset="0"/>
              <a:cs typeface="Times New Roman" panose="02020603050405020304" pitchFamily="18" charset="0"/>
            </a:rPr>
            <a:t> for International Student Assessment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savodxonligini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yoshlarning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ijodiy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ko‘rinishida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iboratdir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AA8B2B-749A-4BE9-8349-6571682018E1}" type="parTrans" cxnId="{8CD757E8-82F8-446B-A78C-90F59F1D049A}">
      <dgm:prSet/>
      <dgm:spPr/>
      <dgm:t>
        <a:bodyPr/>
        <a:lstStyle/>
        <a:p>
          <a:endParaRPr lang="ru-RU"/>
        </a:p>
      </dgm:t>
    </dgm:pt>
    <dgm:pt modelId="{C99CAD13-5F1B-4A8F-B9DF-5E6A27FAD271}" type="sibTrans" cxnId="{8CD757E8-82F8-446B-A78C-90F59F1D049A}">
      <dgm:prSet/>
      <dgm:spPr/>
      <dgm:t>
        <a:bodyPr/>
        <a:lstStyle/>
        <a:p>
          <a:endParaRPr lang="ru-RU"/>
        </a:p>
      </dgm:t>
    </dgm:pt>
    <dgm:pt modelId="{3CCF3FB7-6EC2-45E1-943A-F697A94D384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TIMSS (</a:t>
          </a:r>
          <a:r>
            <a:rPr lang="en-US" sz="3000" i="1" dirty="0">
              <a:latin typeface="Times New Roman" panose="02020603050405020304" pitchFamily="18" charset="0"/>
              <a:cs typeface="Times New Roman" panose="02020603050405020304" pitchFamily="18" charset="0"/>
            </a:rPr>
            <a:t>Trends in International Mathematics and Science Study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boshlang‘ich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o‘rta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qiyosiy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4-8-sinf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o‘quvchilarining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ta’limdagi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yutuqlari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nafaqat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balki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fanlarga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o‘qishga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motivatsiyasi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baholanadi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. </a:t>
          </a:r>
          <a:endParaRPr lang="ru-RU" sz="30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7D181-DB77-49FA-A4CF-46EF99D8EE51}" type="parTrans" cxnId="{3CC31A4C-C684-4D62-AA7F-398DE2BDEA91}">
      <dgm:prSet/>
      <dgm:spPr/>
      <dgm:t>
        <a:bodyPr/>
        <a:lstStyle/>
        <a:p>
          <a:endParaRPr lang="ru-RU"/>
        </a:p>
      </dgm:t>
    </dgm:pt>
    <dgm:pt modelId="{6D831069-1340-48B7-AF0F-D1E64DABA6B8}" type="sibTrans" cxnId="{3CC31A4C-C684-4D62-AA7F-398DE2BDEA91}">
      <dgm:prSet/>
      <dgm:spPr/>
      <dgm:t>
        <a:bodyPr/>
        <a:lstStyle/>
        <a:p>
          <a:endParaRPr lang="ru-RU"/>
        </a:p>
      </dgm:t>
    </dgm:pt>
    <dgm:pt modelId="{8A229981-FF75-4D0A-8F93-4FB702794D2E}" type="pres">
      <dgm:prSet presAssocID="{25263A60-6617-4ABB-B41B-799B3124130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1A36BD-1653-4834-91EA-9C17540A9DD3}" type="pres">
      <dgm:prSet presAssocID="{F46CB795-F903-4506-803F-79722C5C9E85}" presName="centerShape" presStyleLbl="node0" presStyleIdx="0" presStyleCnt="1" custScaleY="81106" custLinFactNeighborX="-2" custLinFactNeighborY="-1766"/>
      <dgm:spPr/>
      <dgm:t>
        <a:bodyPr/>
        <a:lstStyle/>
        <a:p>
          <a:endParaRPr lang="ru-RU"/>
        </a:p>
      </dgm:t>
    </dgm:pt>
    <dgm:pt modelId="{6472CF0A-D743-4A8C-A967-6539A6A42F74}" type="pres">
      <dgm:prSet presAssocID="{0CAA8B2B-749A-4BE9-8349-6571682018E1}" presName="parTrans" presStyleLbl="bgSibTrans2D1" presStyleIdx="0" presStyleCnt="2" custLinFactNeighborX="9880" custLinFactNeighborY="-5134"/>
      <dgm:spPr/>
      <dgm:t>
        <a:bodyPr/>
        <a:lstStyle/>
        <a:p>
          <a:endParaRPr lang="ru-RU"/>
        </a:p>
      </dgm:t>
    </dgm:pt>
    <dgm:pt modelId="{C813E8EE-0AB7-43B0-A212-BEFC2D68E047}" type="pres">
      <dgm:prSet presAssocID="{0BF7F057-0787-4968-99D2-C6B6500CB2E3}" presName="node" presStyleLbl="node1" presStyleIdx="0" presStyleCnt="2" custScaleX="107763" custScaleY="202392" custRadScaleRad="90362" custRadScaleInc="-8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0FEC3-1FDA-42B4-B5B6-9FBA82CA3D25}" type="pres">
      <dgm:prSet presAssocID="{0207D181-DB77-49FA-A4CF-46EF99D8EE51}" presName="parTrans" presStyleLbl="bgSibTrans2D1" presStyleIdx="1" presStyleCnt="2" custLinFactNeighborX="-4085" custLinFactNeighborY="9348"/>
      <dgm:spPr/>
      <dgm:t>
        <a:bodyPr/>
        <a:lstStyle/>
        <a:p>
          <a:endParaRPr lang="ru-RU"/>
        </a:p>
      </dgm:t>
    </dgm:pt>
    <dgm:pt modelId="{B3D80444-85E8-4624-9B84-19AB861FE37F}" type="pres">
      <dgm:prSet presAssocID="{3CCF3FB7-6EC2-45E1-943A-F697A94D384F}" presName="node" presStyleLbl="node1" presStyleIdx="1" presStyleCnt="2" custScaleX="111203" custScaleY="194023" custRadScaleRad="110255" custRadScaleInc="141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37E5B1-A145-4C28-857C-4077C72B450B}" type="presOf" srcId="{0207D181-DB77-49FA-A4CF-46EF99D8EE51}" destId="{47F0FEC3-1FDA-42B4-B5B6-9FBA82CA3D25}" srcOrd="0" destOrd="0" presId="urn:microsoft.com/office/officeart/2005/8/layout/radial4"/>
    <dgm:cxn modelId="{342736CA-9F64-40B3-8BEA-400F4220283D}" type="presOf" srcId="{0BF7F057-0787-4968-99D2-C6B6500CB2E3}" destId="{C813E8EE-0AB7-43B0-A212-BEFC2D68E047}" srcOrd="0" destOrd="0" presId="urn:microsoft.com/office/officeart/2005/8/layout/radial4"/>
    <dgm:cxn modelId="{3DA20561-10A9-4035-93D8-D4E67F929F03}" srcId="{25263A60-6617-4ABB-B41B-799B31241309}" destId="{F46CB795-F903-4506-803F-79722C5C9E85}" srcOrd="0" destOrd="0" parTransId="{3B327402-771A-41F1-958A-4FA70FB097DE}" sibTransId="{562B4D4A-2B5D-4539-A195-172EA0E6EB62}"/>
    <dgm:cxn modelId="{71F3380D-EE6C-4BE6-8442-5F3BC05744EC}" type="presOf" srcId="{25263A60-6617-4ABB-B41B-799B31241309}" destId="{8A229981-FF75-4D0A-8F93-4FB702794D2E}" srcOrd="0" destOrd="0" presId="urn:microsoft.com/office/officeart/2005/8/layout/radial4"/>
    <dgm:cxn modelId="{681CF793-B694-4CCE-B521-99985769A20E}" type="presOf" srcId="{3CCF3FB7-6EC2-45E1-943A-F697A94D384F}" destId="{B3D80444-85E8-4624-9B84-19AB861FE37F}" srcOrd="0" destOrd="0" presId="urn:microsoft.com/office/officeart/2005/8/layout/radial4"/>
    <dgm:cxn modelId="{28D5BF5F-6BB7-4253-9ED2-E0F3C7A7878E}" type="presOf" srcId="{0CAA8B2B-749A-4BE9-8349-6571682018E1}" destId="{6472CF0A-D743-4A8C-A967-6539A6A42F74}" srcOrd="0" destOrd="0" presId="urn:microsoft.com/office/officeart/2005/8/layout/radial4"/>
    <dgm:cxn modelId="{A8FEF451-8773-4A52-AEB5-B37387A73111}" srcId="{25263A60-6617-4ABB-B41B-799B31241309}" destId="{A1ADDE05-0260-4B46-A60F-F393A25CB1BB}" srcOrd="1" destOrd="0" parTransId="{529FDD7D-5A9B-4E0F-B343-40FD9969525B}" sibTransId="{F94411F5-B4C3-49FA-9C89-6E19AAF7C612}"/>
    <dgm:cxn modelId="{3CC31A4C-C684-4D62-AA7F-398DE2BDEA91}" srcId="{F46CB795-F903-4506-803F-79722C5C9E85}" destId="{3CCF3FB7-6EC2-45E1-943A-F697A94D384F}" srcOrd="1" destOrd="0" parTransId="{0207D181-DB77-49FA-A4CF-46EF99D8EE51}" sibTransId="{6D831069-1340-48B7-AF0F-D1E64DABA6B8}"/>
    <dgm:cxn modelId="{9B5857CA-E40B-430E-964B-59499B670A17}" type="presOf" srcId="{F46CB795-F903-4506-803F-79722C5C9E85}" destId="{C71A36BD-1653-4834-91EA-9C17540A9DD3}" srcOrd="0" destOrd="0" presId="urn:microsoft.com/office/officeart/2005/8/layout/radial4"/>
    <dgm:cxn modelId="{8CD757E8-82F8-446B-A78C-90F59F1D049A}" srcId="{F46CB795-F903-4506-803F-79722C5C9E85}" destId="{0BF7F057-0787-4968-99D2-C6B6500CB2E3}" srcOrd="0" destOrd="0" parTransId="{0CAA8B2B-749A-4BE9-8349-6571682018E1}" sibTransId="{C99CAD13-5F1B-4A8F-B9DF-5E6A27FAD271}"/>
    <dgm:cxn modelId="{7CE39E24-0D81-4AB8-8905-8AAD85F24DA9}" type="presParOf" srcId="{8A229981-FF75-4D0A-8F93-4FB702794D2E}" destId="{C71A36BD-1653-4834-91EA-9C17540A9DD3}" srcOrd="0" destOrd="0" presId="urn:microsoft.com/office/officeart/2005/8/layout/radial4"/>
    <dgm:cxn modelId="{B653C1FC-70A4-49A3-9C0F-E5B8ED07831A}" type="presParOf" srcId="{8A229981-FF75-4D0A-8F93-4FB702794D2E}" destId="{6472CF0A-D743-4A8C-A967-6539A6A42F74}" srcOrd="1" destOrd="0" presId="urn:microsoft.com/office/officeart/2005/8/layout/radial4"/>
    <dgm:cxn modelId="{B0039323-76B2-4CF4-8F3D-668A40AFA3B9}" type="presParOf" srcId="{8A229981-FF75-4D0A-8F93-4FB702794D2E}" destId="{C813E8EE-0AB7-43B0-A212-BEFC2D68E047}" srcOrd="2" destOrd="0" presId="urn:microsoft.com/office/officeart/2005/8/layout/radial4"/>
    <dgm:cxn modelId="{65625618-5169-40AE-8786-9F91150D6EA3}" type="presParOf" srcId="{8A229981-FF75-4D0A-8F93-4FB702794D2E}" destId="{47F0FEC3-1FDA-42B4-B5B6-9FBA82CA3D25}" srcOrd="3" destOrd="0" presId="urn:microsoft.com/office/officeart/2005/8/layout/radial4"/>
    <dgm:cxn modelId="{3D91A2C0-7584-4C2D-A805-BDF0109AE34A}" type="presParOf" srcId="{8A229981-FF75-4D0A-8F93-4FB702794D2E}" destId="{B3D80444-85E8-4624-9B84-19AB861FE37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7192B3-2380-44C3-8DA8-B8FD5FB0A8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B5BAB5-6D40-494D-BA3C-520AE1525210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3DE6892-452B-4D8A-A5DC-D129CE5C0852}" type="parTrans" cxnId="{278B4BC8-19A9-49F7-BF4D-356749F128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66C0E204-023A-44F8-AA63-839D45F63898}" type="sibTrans" cxnId="{278B4BC8-19A9-49F7-BF4D-356749F128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CBACD46-3334-4D18-A043-96D9ED082DF5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FC5D824-8BC1-41FF-8B33-B8804A9FD4CD}" type="parTrans" cxnId="{7CB3EB60-73F3-45CE-98E0-33823CAC1F5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3DE83C53-546D-4E06-B4A8-83B302F0D7C9}" type="sibTrans" cxnId="{7CB3EB60-73F3-45CE-98E0-33823CAC1F5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F2045C05-F2C4-4D1D-B939-68F2E021F68F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  <a:tabLst>
              <a:tab pos="0" algn="l"/>
            </a:tabLst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kimyo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tirik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biologiya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Koinot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geografiya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geologiya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astronomiya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AB77122-D7B0-4B2D-9EA5-59191A2B6569}" type="parTrans" cxnId="{0D101A56-0A21-4920-9D5F-D0F6185E1C2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172D2F69-A398-4AFA-B596-2CCD3BF6425F}" type="sibTrans" cxnId="{0D101A56-0A21-4920-9D5F-D0F6185E1C2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36DE35D7-A9C0-48FD-897B-6BBC5E9B943C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)lar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qo‘llaniladigan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bilishga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oid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metodologik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AE5AAE-08C1-495E-9317-2E24FBB5F957}" type="parTrans" cxnId="{C2DF19C6-35A1-4042-9BF7-E9C0B76DF6D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AB0DC33-B80C-4A6E-911A-3B9D384E2CA9}" type="sibTrans" cxnId="{C2DF19C6-35A1-4042-9BF7-E9C0B76DF6D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A74C9C88-0884-476E-B332-6FBC13621343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2FA25E-9F2C-48AB-A543-EAEA5F50238D}" type="parTrans" cxnId="{4D6994AD-6B59-412A-AA73-454125B3CDEE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723DC04-8525-4196-A294-3E0D0A7DF96E}" type="sibTrans" cxnId="{4D6994AD-6B59-412A-AA73-454125B3CDEE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2BE3DAE9-0BEA-4F02-9617-320EBE1C7158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epistemik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bizning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tasavvurlarimiz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tushunishimiz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natijasiga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aylanishi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asoslanishi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faraz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gipoteza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tushunchalarning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mazmun-mohiyatini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68416DE-E969-4646-8259-D0DA28BB4558}" type="parTrans" cxnId="{B96AC9B7-CA7F-43CA-8B16-3FDEC779CC60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5CD3B1B-8FC4-475E-AE6B-F7508355983D}" type="sibTrans" cxnId="{B96AC9B7-CA7F-43CA-8B16-3FDEC779CC60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39F3EBF-7C18-4C32-A12C-C062E62614DD}" type="pres">
      <dgm:prSet presAssocID="{507192B3-2380-44C3-8DA8-B8FD5FB0A8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C20697-FBB2-4A94-A37C-32375795E2A5}" type="pres">
      <dgm:prSet presAssocID="{A5B5BAB5-6D40-494D-BA3C-520AE1525210}" presName="composite" presStyleCnt="0"/>
      <dgm:spPr/>
    </dgm:pt>
    <dgm:pt modelId="{8BC7F812-FB1E-4D21-8632-6517C5F10ABD}" type="pres">
      <dgm:prSet presAssocID="{A5B5BAB5-6D40-494D-BA3C-520AE152521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DD0A8-DA3A-4BA0-8CDF-0632879DCFCF}" type="pres">
      <dgm:prSet presAssocID="{A5B5BAB5-6D40-494D-BA3C-520AE1525210}" presName="descendantText" presStyleLbl="alignAcc1" presStyleIdx="0" presStyleCnt="3" custScaleY="155288" custLinFactNeighborX="0" custLinFactNeighborY="-2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FEA3F-0D29-4EA1-9315-C7CECB7D849D}" type="pres">
      <dgm:prSet presAssocID="{66C0E204-023A-44F8-AA63-839D45F63898}" presName="sp" presStyleCnt="0"/>
      <dgm:spPr/>
    </dgm:pt>
    <dgm:pt modelId="{49376B37-AC47-4444-AA0F-64F3C9D9FB22}" type="pres">
      <dgm:prSet presAssocID="{DCBACD46-3334-4D18-A043-96D9ED082DF5}" presName="composite" presStyleCnt="0"/>
      <dgm:spPr/>
    </dgm:pt>
    <dgm:pt modelId="{370FBD44-7CF1-4D6D-8627-20F6E5F115D5}" type="pres">
      <dgm:prSet presAssocID="{DCBACD46-3334-4D18-A043-96D9ED082DF5}" presName="parentText" presStyleLbl="alignNode1" presStyleIdx="1" presStyleCnt="3" custLinFactNeighborX="-3626" custLinFactNeighborY="17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995EEB-C899-487A-98B1-BF6B03C494FA}" type="pres">
      <dgm:prSet presAssocID="{DCBACD46-3334-4D18-A043-96D9ED082DF5}" presName="descendantText" presStyleLbl="alignAcc1" presStyleIdx="1" presStyleCnt="3" custScaleY="153018" custLinFactNeighborX="0" custLinFactNeighborY="-1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D8F7A-96FB-41EE-915B-ACB096989271}" type="pres">
      <dgm:prSet presAssocID="{3DE83C53-546D-4E06-B4A8-83B302F0D7C9}" presName="sp" presStyleCnt="0"/>
      <dgm:spPr/>
    </dgm:pt>
    <dgm:pt modelId="{29EF288A-5E6B-4430-AA21-1CC148584435}" type="pres">
      <dgm:prSet presAssocID="{A74C9C88-0884-476E-B332-6FBC13621343}" presName="composite" presStyleCnt="0"/>
      <dgm:spPr/>
    </dgm:pt>
    <dgm:pt modelId="{80F51D9F-1E65-4104-B1E8-D6AE43E9044A}" type="pres">
      <dgm:prSet presAssocID="{A74C9C88-0884-476E-B332-6FBC13621343}" presName="parentText" presStyleLbl="alignNode1" presStyleIdx="2" presStyleCnt="3" custLinFactNeighborY="49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B260A3-8679-4E86-8528-774399C619F2}" type="pres">
      <dgm:prSet presAssocID="{A74C9C88-0884-476E-B332-6FBC13621343}" presName="descendantText" presStyleLbl="alignAcc1" presStyleIdx="2" presStyleCnt="3" custScaleY="140395" custLinFactNeighborX="-142" custLinFactNeighborY="66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6994AD-6B59-412A-AA73-454125B3CDEE}" srcId="{507192B3-2380-44C3-8DA8-B8FD5FB0A867}" destId="{A74C9C88-0884-476E-B332-6FBC13621343}" srcOrd="2" destOrd="0" parTransId="{612FA25E-9F2C-48AB-A543-EAEA5F50238D}" sibTransId="{B723DC04-8525-4196-A294-3E0D0A7DF96E}"/>
    <dgm:cxn modelId="{BB8FEC30-17DC-40A9-9E9D-9D81D9F321EE}" type="presOf" srcId="{507192B3-2380-44C3-8DA8-B8FD5FB0A867}" destId="{D39F3EBF-7C18-4C32-A12C-C062E62614DD}" srcOrd="0" destOrd="0" presId="urn:microsoft.com/office/officeart/2005/8/layout/chevron2"/>
    <dgm:cxn modelId="{BB7EF2D5-6E71-4ED5-94D7-3348A10FEB09}" type="presOf" srcId="{2BE3DAE9-0BEA-4F02-9617-320EBE1C7158}" destId="{ABB260A3-8679-4E86-8528-774399C619F2}" srcOrd="0" destOrd="0" presId="urn:microsoft.com/office/officeart/2005/8/layout/chevron2"/>
    <dgm:cxn modelId="{371AEE71-ADFE-4443-8387-93303802DCF8}" type="presOf" srcId="{DCBACD46-3334-4D18-A043-96D9ED082DF5}" destId="{370FBD44-7CF1-4D6D-8627-20F6E5F115D5}" srcOrd="0" destOrd="0" presId="urn:microsoft.com/office/officeart/2005/8/layout/chevron2"/>
    <dgm:cxn modelId="{0D101A56-0A21-4920-9D5F-D0F6185E1C26}" srcId="{A5B5BAB5-6D40-494D-BA3C-520AE1525210}" destId="{F2045C05-F2C4-4D1D-B939-68F2E021F68F}" srcOrd="0" destOrd="0" parTransId="{9AB77122-D7B0-4B2D-9EA5-59191A2B6569}" sibTransId="{172D2F69-A398-4AFA-B596-2CCD3BF6425F}"/>
    <dgm:cxn modelId="{DD53C8AB-B716-480E-AC87-9130EC763A96}" type="presOf" srcId="{F2045C05-F2C4-4D1D-B939-68F2E021F68F}" destId="{F52DD0A8-DA3A-4BA0-8CDF-0632879DCFCF}" srcOrd="0" destOrd="0" presId="urn:microsoft.com/office/officeart/2005/8/layout/chevron2"/>
    <dgm:cxn modelId="{5DA7A532-5463-4CB9-A340-5C17ADB099FA}" type="presOf" srcId="{A5B5BAB5-6D40-494D-BA3C-520AE1525210}" destId="{8BC7F812-FB1E-4D21-8632-6517C5F10ABD}" srcOrd="0" destOrd="0" presId="urn:microsoft.com/office/officeart/2005/8/layout/chevron2"/>
    <dgm:cxn modelId="{C2DF19C6-35A1-4042-9BF7-E9C0B76DF6D9}" srcId="{DCBACD46-3334-4D18-A043-96D9ED082DF5}" destId="{36DE35D7-A9C0-48FD-897B-6BBC5E9B943C}" srcOrd="0" destOrd="0" parTransId="{A4AE5AAE-08C1-495E-9317-2E24FBB5F957}" sibTransId="{BAB0DC33-B80C-4A6E-911A-3B9D384E2CA9}"/>
    <dgm:cxn modelId="{B96AC9B7-CA7F-43CA-8B16-3FDEC779CC60}" srcId="{A74C9C88-0884-476E-B332-6FBC13621343}" destId="{2BE3DAE9-0BEA-4F02-9617-320EBE1C7158}" srcOrd="0" destOrd="0" parTransId="{468416DE-E969-4646-8259-D0DA28BB4558}" sibTransId="{B5CD3B1B-8FC4-475E-AE6B-F7508355983D}"/>
    <dgm:cxn modelId="{7CB3EB60-73F3-45CE-98E0-33823CAC1F52}" srcId="{507192B3-2380-44C3-8DA8-B8FD5FB0A867}" destId="{DCBACD46-3334-4D18-A043-96D9ED082DF5}" srcOrd="1" destOrd="0" parTransId="{EFC5D824-8BC1-41FF-8B33-B8804A9FD4CD}" sibTransId="{3DE83C53-546D-4E06-B4A8-83B302F0D7C9}"/>
    <dgm:cxn modelId="{278B4BC8-19A9-49F7-BF4D-356749F128CB}" srcId="{507192B3-2380-44C3-8DA8-B8FD5FB0A867}" destId="{A5B5BAB5-6D40-494D-BA3C-520AE1525210}" srcOrd="0" destOrd="0" parTransId="{53DE6892-452B-4D8A-A5DC-D129CE5C0852}" sibTransId="{66C0E204-023A-44F8-AA63-839D45F63898}"/>
    <dgm:cxn modelId="{03604E9B-C8C5-4498-AE79-8A6C328D060C}" type="presOf" srcId="{36DE35D7-A9C0-48FD-897B-6BBC5E9B943C}" destId="{6B995EEB-C899-487A-98B1-BF6B03C494FA}" srcOrd="0" destOrd="0" presId="urn:microsoft.com/office/officeart/2005/8/layout/chevron2"/>
    <dgm:cxn modelId="{5864D37F-3551-4B1A-B7AD-4E5B8F76860F}" type="presOf" srcId="{A74C9C88-0884-476E-B332-6FBC13621343}" destId="{80F51D9F-1E65-4104-B1E8-D6AE43E9044A}" srcOrd="0" destOrd="0" presId="urn:microsoft.com/office/officeart/2005/8/layout/chevron2"/>
    <dgm:cxn modelId="{6AD21D1C-EDFE-4710-8314-9FFFA3CFC5D0}" type="presParOf" srcId="{D39F3EBF-7C18-4C32-A12C-C062E62614DD}" destId="{F9C20697-FBB2-4A94-A37C-32375795E2A5}" srcOrd="0" destOrd="0" presId="urn:microsoft.com/office/officeart/2005/8/layout/chevron2"/>
    <dgm:cxn modelId="{6FBAFFDA-14FD-418C-B368-D7AEA5D6BD68}" type="presParOf" srcId="{F9C20697-FBB2-4A94-A37C-32375795E2A5}" destId="{8BC7F812-FB1E-4D21-8632-6517C5F10ABD}" srcOrd="0" destOrd="0" presId="urn:microsoft.com/office/officeart/2005/8/layout/chevron2"/>
    <dgm:cxn modelId="{F3D36287-5C91-41FC-A60D-580ABADD6540}" type="presParOf" srcId="{F9C20697-FBB2-4A94-A37C-32375795E2A5}" destId="{F52DD0A8-DA3A-4BA0-8CDF-0632879DCFCF}" srcOrd="1" destOrd="0" presId="urn:microsoft.com/office/officeart/2005/8/layout/chevron2"/>
    <dgm:cxn modelId="{9B4B44B2-4569-443E-A4FE-2CAE1F42A380}" type="presParOf" srcId="{D39F3EBF-7C18-4C32-A12C-C062E62614DD}" destId="{7F7FEA3F-0D29-4EA1-9315-C7CECB7D849D}" srcOrd="1" destOrd="0" presId="urn:microsoft.com/office/officeart/2005/8/layout/chevron2"/>
    <dgm:cxn modelId="{5CFF89C7-A133-42B6-B3DE-85AC18BE0B3E}" type="presParOf" srcId="{D39F3EBF-7C18-4C32-A12C-C062E62614DD}" destId="{49376B37-AC47-4444-AA0F-64F3C9D9FB22}" srcOrd="2" destOrd="0" presId="urn:microsoft.com/office/officeart/2005/8/layout/chevron2"/>
    <dgm:cxn modelId="{346C1CDF-FBCA-441E-AC9C-92949727D6B5}" type="presParOf" srcId="{49376B37-AC47-4444-AA0F-64F3C9D9FB22}" destId="{370FBD44-7CF1-4D6D-8627-20F6E5F115D5}" srcOrd="0" destOrd="0" presId="urn:microsoft.com/office/officeart/2005/8/layout/chevron2"/>
    <dgm:cxn modelId="{6E06ECDA-029F-4832-B5BC-9A86F61A0E13}" type="presParOf" srcId="{49376B37-AC47-4444-AA0F-64F3C9D9FB22}" destId="{6B995EEB-C899-487A-98B1-BF6B03C494FA}" srcOrd="1" destOrd="0" presId="urn:microsoft.com/office/officeart/2005/8/layout/chevron2"/>
    <dgm:cxn modelId="{457BBD2A-C42E-4DA8-B9F7-A91CB6639C04}" type="presParOf" srcId="{D39F3EBF-7C18-4C32-A12C-C062E62614DD}" destId="{199D8F7A-96FB-41EE-915B-ACB096989271}" srcOrd="3" destOrd="0" presId="urn:microsoft.com/office/officeart/2005/8/layout/chevron2"/>
    <dgm:cxn modelId="{20F09F2D-223F-469F-9392-C992C2AB1C39}" type="presParOf" srcId="{D39F3EBF-7C18-4C32-A12C-C062E62614DD}" destId="{29EF288A-5E6B-4430-AA21-1CC148584435}" srcOrd="4" destOrd="0" presId="urn:microsoft.com/office/officeart/2005/8/layout/chevron2"/>
    <dgm:cxn modelId="{3AEA34A1-CD2F-4F92-9627-882001535935}" type="presParOf" srcId="{29EF288A-5E6B-4430-AA21-1CC148584435}" destId="{80F51D9F-1E65-4104-B1E8-D6AE43E9044A}" srcOrd="0" destOrd="0" presId="urn:microsoft.com/office/officeart/2005/8/layout/chevron2"/>
    <dgm:cxn modelId="{62306476-E672-4CC7-BA5C-1659A56B2CE7}" type="presParOf" srcId="{29EF288A-5E6B-4430-AA21-1CC148584435}" destId="{ABB260A3-8679-4E86-8528-774399C619F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A36BD-1653-4834-91EA-9C17540A9DD3}">
      <dsp:nvSpPr>
        <dsp:cNvPr id="0" name=""/>
        <dsp:cNvSpPr/>
      </dsp:nvSpPr>
      <dsp:spPr>
        <a:xfrm>
          <a:off x="5940767" y="5106066"/>
          <a:ext cx="4953333" cy="4017451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3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XALQARO TADQIQOT DASTURLARI</a:t>
          </a:r>
          <a:endParaRPr lang="ru-RU" sz="36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66166" y="5694408"/>
        <a:ext cx="3502535" cy="2840767"/>
      </dsp:txXfrm>
    </dsp:sp>
    <dsp:sp modelId="{6472CF0A-D743-4A8C-A967-6539A6A42F74}">
      <dsp:nvSpPr>
        <dsp:cNvPr id="0" name=""/>
        <dsp:cNvSpPr/>
      </dsp:nvSpPr>
      <dsp:spPr>
        <a:xfrm rot="12335786">
          <a:off x="2652707" y="4346605"/>
          <a:ext cx="4015222" cy="1411700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13E8EE-0AB7-43B0-A212-BEFC2D68E047}">
      <dsp:nvSpPr>
        <dsp:cNvPr id="0" name=""/>
        <dsp:cNvSpPr/>
      </dsp:nvSpPr>
      <dsp:spPr>
        <a:xfrm>
          <a:off x="-82452" y="448027"/>
          <a:ext cx="5070968" cy="761911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PISA (</a:t>
          </a:r>
          <a:r>
            <a:rPr lang="en-US" sz="3200" i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Programme</a:t>
          </a:r>
          <a:r>
            <a:rPr lang="en-US" sz="32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for International Student Assessment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savodxonligini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yoshlarning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ijodiy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ko‘rinishida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iboratdir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072" y="596551"/>
        <a:ext cx="4773920" cy="7322067"/>
      </dsp:txXfrm>
    </dsp:sp>
    <dsp:sp modelId="{47F0FEC3-1FDA-42B4-B5B6-9FBA82CA3D25}">
      <dsp:nvSpPr>
        <dsp:cNvPr id="0" name=""/>
        <dsp:cNvSpPr/>
      </dsp:nvSpPr>
      <dsp:spPr>
        <a:xfrm rot="20096860">
          <a:off x="10418121" y="4562300"/>
          <a:ext cx="4127482" cy="1411700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D80444-85E8-4624-9B84-19AB861FE37F}">
      <dsp:nvSpPr>
        <dsp:cNvPr id="0" name=""/>
        <dsp:cNvSpPr/>
      </dsp:nvSpPr>
      <dsp:spPr>
        <a:xfrm>
          <a:off x="11903635" y="610271"/>
          <a:ext cx="5232843" cy="730406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TIMSS (</a:t>
          </a:r>
          <a:r>
            <a:rPr lang="en-US" sz="30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Trends in International Mathematics and Science Study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boshlang‘ich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o‘rta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qiyosiy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4-8-sinf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o‘quvchilarining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ta’limdagi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yutuqlari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nafaqat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balki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fanlarga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qiziqishlari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o‘qishga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motivatsiyasi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baholanadi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 </a:t>
          </a:r>
          <a:endParaRPr lang="ru-RU" sz="30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056900" y="763536"/>
        <a:ext cx="4926313" cy="69975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7F812-FB1E-4D21-8632-6517C5F10ABD}">
      <dsp:nvSpPr>
        <dsp:cNvPr id="0" name=""/>
        <dsp:cNvSpPr/>
      </dsp:nvSpPr>
      <dsp:spPr>
        <a:xfrm rot="5400000">
          <a:off x="-314526" y="700232"/>
          <a:ext cx="2096845" cy="14677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sz="35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1119601"/>
        <a:ext cx="1467791" cy="629054"/>
      </dsp:txXfrm>
    </dsp:sp>
    <dsp:sp modelId="{F52DD0A8-DA3A-4BA0-8CDF-0632879DCFCF}">
      <dsp:nvSpPr>
        <dsp:cNvPr id="0" name=""/>
        <dsp:cNvSpPr/>
      </dsp:nvSpPr>
      <dsp:spPr>
        <a:xfrm rot="5400000">
          <a:off x="7268179" y="-5800387"/>
          <a:ext cx="2116497" cy="13717272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0" lvl="1" indent="0" algn="ctr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>
              <a:tab pos="0" algn="l"/>
            </a:tabLst>
          </a:pP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kimyo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tirik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biologiya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Koinot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geografiya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geologiya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astronomiya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fanlarning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mazmunini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467792" y="103319"/>
        <a:ext cx="13613953" cy="1909859"/>
      </dsp:txXfrm>
    </dsp:sp>
    <dsp:sp modelId="{370FBD44-7CF1-4D6D-8627-20F6E5F115D5}">
      <dsp:nvSpPr>
        <dsp:cNvPr id="0" name=""/>
        <dsp:cNvSpPr/>
      </dsp:nvSpPr>
      <dsp:spPr>
        <a:xfrm rot="5400000">
          <a:off x="-314526" y="3034928"/>
          <a:ext cx="2096845" cy="14677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35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3454297"/>
        <a:ext cx="1467791" cy="629054"/>
      </dsp:txXfrm>
    </dsp:sp>
    <dsp:sp modelId="{6B995EEB-C899-487A-98B1-BF6B03C494FA}">
      <dsp:nvSpPr>
        <dsp:cNvPr id="0" name=""/>
        <dsp:cNvSpPr/>
      </dsp:nvSpPr>
      <dsp:spPr>
        <a:xfrm rot="5400000">
          <a:off x="7283648" y="-3520080"/>
          <a:ext cx="2085558" cy="13717272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0" lvl="1" indent="0" algn="ctr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)lar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qo‘llaniladigan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metodlarni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bilishga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oid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metodologik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467792" y="2397585"/>
        <a:ext cx="13615463" cy="1881940"/>
      </dsp:txXfrm>
    </dsp:sp>
    <dsp:sp modelId="{80F51D9F-1E65-4104-B1E8-D6AE43E9044A}">
      <dsp:nvSpPr>
        <dsp:cNvPr id="0" name=""/>
        <dsp:cNvSpPr/>
      </dsp:nvSpPr>
      <dsp:spPr>
        <a:xfrm rot="5400000">
          <a:off x="-314526" y="5218556"/>
          <a:ext cx="2096845" cy="14677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35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5637925"/>
        <a:ext cx="1467791" cy="629054"/>
      </dsp:txXfrm>
    </dsp:sp>
    <dsp:sp modelId="{ABB260A3-8679-4E86-8528-774399C619F2}">
      <dsp:nvSpPr>
        <dsp:cNvPr id="0" name=""/>
        <dsp:cNvSpPr/>
      </dsp:nvSpPr>
      <dsp:spPr>
        <a:xfrm rot="5400000">
          <a:off x="7350192" y="-1190923"/>
          <a:ext cx="1913513" cy="13717272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0" lvl="1" indent="0" algn="ctr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epistemik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bizning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tasavvurlarimiz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tushunishimiz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natijasiga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aylanishi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asoslanishi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faraz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gipoteza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tushunchalarning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mazmun-mohiyatini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448313" y="4804366"/>
        <a:ext cx="13623862" cy="1726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34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71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40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539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676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810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944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081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4535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34311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2607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9694" y="3355422"/>
            <a:ext cx="15296515" cy="231528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385" y="6120765"/>
            <a:ext cx="12597130" cy="27603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22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45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6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90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113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935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58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812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409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410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1552" y="6940868"/>
            <a:ext cx="15296515" cy="2145268"/>
          </a:xfrm>
        </p:spPr>
        <p:txBody>
          <a:bodyPr anchor="t"/>
          <a:lstStyle>
            <a:lvl1pPr algn="l">
              <a:defRPr sz="72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1552" y="4578075"/>
            <a:ext cx="15296515" cy="2362795"/>
          </a:xfrm>
        </p:spPr>
        <p:txBody>
          <a:bodyPr anchor="b"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82266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4532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679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9064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11330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93596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5862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8128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0052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71475" y="3970499"/>
            <a:ext cx="15787027" cy="11226403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858431" y="3970499"/>
            <a:ext cx="15787029" cy="11226403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632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795" y="432555"/>
            <a:ext cx="16196310" cy="18002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795" y="2417803"/>
            <a:ext cx="7951314" cy="1007625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22660" indent="0">
              <a:buNone/>
              <a:defRPr sz="3600" b="1"/>
            </a:lvl2pPr>
            <a:lvl3pPr marL="1645320" indent="0">
              <a:buNone/>
              <a:defRPr sz="3200" b="1"/>
            </a:lvl3pPr>
            <a:lvl4pPr marL="2467980" indent="0">
              <a:buNone/>
              <a:defRPr sz="2900" b="1"/>
            </a:lvl4pPr>
            <a:lvl5pPr marL="3290641" indent="0">
              <a:buNone/>
              <a:defRPr sz="2900" b="1"/>
            </a:lvl5pPr>
            <a:lvl6pPr marL="4113301" indent="0">
              <a:buNone/>
              <a:defRPr sz="2900" b="1"/>
            </a:lvl6pPr>
            <a:lvl7pPr marL="4935961" indent="0">
              <a:buNone/>
              <a:defRPr sz="2900" b="1"/>
            </a:lvl7pPr>
            <a:lvl8pPr marL="5758621" indent="0">
              <a:buNone/>
              <a:defRPr sz="2900" b="1"/>
            </a:lvl8pPr>
            <a:lvl9pPr marL="6581281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99795" y="3425428"/>
            <a:ext cx="7951314" cy="6223279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9141668" y="2417803"/>
            <a:ext cx="7954438" cy="1007625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22660" indent="0">
              <a:buNone/>
              <a:defRPr sz="3600" b="1"/>
            </a:lvl2pPr>
            <a:lvl3pPr marL="1645320" indent="0">
              <a:buNone/>
              <a:defRPr sz="3200" b="1"/>
            </a:lvl3pPr>
            <a:lvl4pPr marL="2467980" indent="0">
              <a:buNone/>
              <a:defRPr sz="2900" b="1"/>
            </a:lvl4pPr>
            <a:lvl5pPr marL="3290641" indent="0">
              <a:buNone/>
              <a:defRPr sz="2900" b="1"/>
            </a:lvl5pPr>
            <a:lvl6pPr marL="4113301" indent="0">
              <a:buNone/>
              <a:defRPr sz="2900" b="1"/>
            </a:lvl6pPr>
            <a:lvl7pPr marL="4935961" indent="0">
              <a:buNone/>
              <a:defRPr sz="2900" b="1"/>
            </a:lvl7pPr>
            <a:lvl8pPr marL="5758621" indent="0">
              <a:buNone/>
              <a:defRPr sz="2900" b="1"/>
            </a:lvl8pPr>
            <a:lvl9pPr marL="6581281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9141668" y="3425428"/>
            <a:ext cx="7954438" cy="6223279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9192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030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7960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798" y="430055"/>
            <a:ext cx="5920527" cy="1830229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5897" y="430056"/>
            <a:ext cx="10060208" cy="9218653"/>
          </a:xfrm>
        </p:spPr>
        <p:txBody>
          <a:bodyPr/>
          <a:lstStyle>
            <a:lvl1pPr>
              <a:defRPr sz="5800"/>
            </a:lvl1pPr>
            <a:lvl2pPr>
              <a:defRPr sz="5000"/>
            </a:lvl2pPr>
            <a:lvl3pPr>
              <a:defRPr sz="43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798" y="2260283"/>
            <a:ext cx="5920527" cy="7388424"/>
          </a:xfrm>
        </p:spPr>
        <p:txBody>
          <a:bodyPr/>
          <a:lstStyle>
            <a:lvl1pPr marL="0" indent="0">
              <a:buNone/>
              <a:defRPr sz="2500"/>
            </a:lvl1pPr>
            <a:lvl2pPr marL="822660" indent="0">
              <a:buNone/>
              <a:defRPr sz="2200"/>
            </a:lvl2pPr>
            <a:lvl3pPr marL="1645320" indent="0">
              <a:buNone/>
              <a:defRPr sz="1800"/>
            </a:lvl3pPr>
            <a:lvl4pPr marL="2467980" indent="0">
              <a:buNone/>
              <a:defRPr sz="1600"/>
            </a:lvl4pPr>
            <a:lvl5pPr marL="3290641" indent="0">
              <a:buNone/>
              <a:defRPr sz="1600"/>
            </a:lvl5pPr>
            <a:lvl6pPr marL="4113301" indent="0">
              <a:buNone/>
              <a:defRPr sz="1600"/>
            </a:lvl6pPr>
            <a:lvl7pPr marL="4935961" indent="0">
              <a:buNone/>
              <a:defRPr sz="1600"/>
            </a:lvl7pPr>
            <a:lvl8pPr marL="5758621" indent="0">
              <a:buNone/>
              <a:defRPr sz="1600"/>
            </a:lvl8pPr>
            <a:lvl9pPr marL="6581281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4378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7322" y="7560945"/>
            <a:ext cx="10797540" cy="892612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527322" y="965121"/>
            <a:ext cx="10797540" cy="6480810"/>
          </a:xfrm>
        </p:spPr>
        <p:txBody>
          <a:bodyPr/>
          <a:lstStyle>
            <a:lvl1pPr marL="0" indent="0">
              <a:buNone/>
              <a:defRPr sz="5800"/>
            </a:lvl1pPr>
            <a:lvl2pPr marL="822660" indent="0">
              <a:buNone/>
              <a:defRPr sz="5000"/>
            </a:lvl2pPr>
            <a:lvl3pPr marL="1645320" indent="0">
              <a:buNone/>
              <a:defRPr sz="4300"/>
            </a:lvl3pPr>
            <a:lvl4pPr marL="2467980" indent="0">
              <a:buNone/>
              <a:defRPr sz="3600"/>
            </a:lvl4pPr>
            <a:lvl5pPr marL="3290641" indent="0">
              <a:buNone/>
              <a:defRPr sz="3600"/>
            </a:lvl5pPr>
            <a:lvl6pPr marL="4113301" indent="0">
              <a:buNone/>
              <a:defRPr sz="3600"/>
            </a:lvl6pPr>
            <a:lvl7pPr marL="4935961" indent="0">
              <a:buNone/>
              <a:defRPr sz="3600"/>
            </a:lvl7pPr>
            <a:lvl8pPr marL="5758621" indent="0">
              <a:buNone/>
              <a:defRPr sz="3600"/>
            </a:lvl8pPr>
            <a:lvl9pPr marL="6581281" indent="0">
              <a:buNone/>
              <a:defRPr sz="36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27322" y="8453557"/>
            <a:ext cx="10797540" cy="1267658"/>
          </a:xfrm>
        </p:spPr>
        <p:txBody>
          <a:bodyPr/>
          <a:lstStyle>
            <a:lvl1pPr marL="0" indent="0">
              <a:buNone/>
              <a:defRPr sz="2500"/>
            </a:lvl1pPr>
            <a:lvl2pPr marL="822660" indent="0">
              <a:buNone/>
              <a:defRPr sz="2200"/>
            </a:lvl2pPr>
            <a:lvl3pPr marL="1645320" indent="0">
              <a:buNone/>
              <a:defRPr sz="1800"/>
            </a:lvl3pPr>
            <a:lvl4pPr marL="2467980" indent="0">
              <a:buNone/>
              <a:defRPr sz="1600"/>
            </a:lvl4pPr>
            <a:lvl5pPr marL="3290641" indent="0">
              <a:buNone/>
              <a:defRPr sz="1600"/>
            </a:lvl5pPr>
            <a:lvl6pPr marL="4113301" indent="0">
              <a:buNone/>
              <a:defRPr sz="1600"/>
            </a:lvl6pPr>
            <a:lvl7pPr marL="4935961" indent="0">
              <a:buNone/>
              <a:defRPr sz="1600"/>
            </a:lvl7pPr>
            <a:lvl8pPr marL="5758621" indent="0">
              <a:buNone/>
              <a:defRPr sz="1600"/>
            </a:lvl8pPr>
            <a:lvl9pPr marL="6581281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055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8826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25678529" y="680088"/>
            <a:ext cx="7966935" cy="1451681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71472" y="680088"/>
            <a:ext cx="23607122" cy="1451681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3457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685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390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1601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5448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0098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5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76889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01951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9160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795" y="432555"/>
            <a:ext cx="16196310" cy="1800225"/>
          </a:xfrm>
          <a:prstGeom prst="rect">
            <a:avLst/>
          </a:prstGeom>
        </p:spPr>
        <p:txBody>
          <a:bodyPr vert="horz" lIns="164532" tIns="82267" rIns="164532" bIns="82267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795" y="2520317"/>
            <a:ext cx="16196310" cy="7128392"/>
          </a:xfrm>
          <a:prstGeom prst="rect">
            <a:avLst/>
          </a:prstGeom>
        </p:spPr>
        <p:txBody>
          <a:bodyPr vert="horz" lIns="164532" tIns="82267" rIns="164532" bIns="82267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99795" y="10011254"/>
            <a:ext cx="4199043" cy="575072"/>
          </a:xfrm>
          <a:prstGeom prst="rect">
            <a:avLst/>
          </a:prstGeom>
        </p:spPr>
        <p:txBody>
          <a:bodyPr vert="horz" lIns="164532" tIns="82267" rIns="164532" bIns="82267" rtlCol="0" anchor="ctr"/>
          <a:lstStyle>
            <a:lvl1pPr algn="l">
              <a:defRPr sz="2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148599" y="10011254"/>
            <a:ext cx="5698702" cy="575072"/>
          </a:xfrm>
          <a:prstGeom prst="rect">
            <a:avLst/>
          </a:prstGeom>
        </p:spPr>
        <p:txBody>
          <a:bodyPr vert="horz" lIns="164532" tIns="82267" rIns="164532" bIns="82267" rtlCol="0" anchor="ctr"/>
          <a:lstStyle>
            <a:lvl1pPr algn="ctr">
              <a:defRPr sz="2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897062" y="10011254"/>
            <a:ext cx="4199043" cy="575072"/>
          </a:xfrm>
          <a:prstGeom prst="rect">
            <a:avLst/>
          </a:prstGeom>
        </p:spPr>
        <p:txBody>
          <a:bodyPr vert="horz" lIns="164532" tIns="82267" rIns="164532" bIns="82267" rtlCol="0" anchor="ctr"/>
          <a:lstStyle>
            <a:lvl1pPr algn="r">
              <a:defRPr sz="2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9459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  <p:sldLayoutId id="2147483976" r:id="rId12"/>
    <p:sldLayoutId id="2147483977" r:id="rId13"/>
    <p:sldLayoutId id="2147483978" r:id="rId14"/>
    <p:sldLayoutId id="2147483979" r:id="rId15"/>
    <p:sldLayoutId id="2147483980" r:id="rId16"/>
    <p:sldLayoutId id="2147483981" r:id="rId17"/>
    <p:sldLayoutId id="2147483982" r:id="rId18"/>
    <p:sldLayoutId id="2147483983" r:id="rId19"/>
    <p:sldLayoutId id="2147483984" r:id="rId20"/>
  </p:sldLayoutIdLst>
  <p:txStyles>
    <p:titleStyle>
      <a:lvl1pPr algn="ctr" defTabSz="1645320" rtl="0" eaLnBrk="1" latinLnBrk="0" hangingPunct="1">
        <a:spcBef>
          <a:spcPct val="0"/>
        </a:spcBef>
        <a:buNone/>
        <a:defRPr sz="7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6995" indent="-616995" algn="l" defTabSz="1645320" rtl="0" eaLnBrk="1" latinLnBrk="0" hangingPunct="1">
        <a:spcBef>
          <a:spcPct val="20000"/>
        </a:spcBef>
        <a:buFont typeface="Arial" pitchFamily="34" charset="0"/>
        <a:buChar char="•"/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336822" indent="-514164" algn="l" defTabSz="1645320" rtl="0" eaLnBrk="1" latinLnBrk="0" hangingPunct="1">
        <a:spcBef>
          <a:spcPct val="20000"/>
        </a:spcBef>
        <a:buFont typeface="Arial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56651" indent="-411331" algn="l" defTabSz="164532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79310" indent="-411331" algn="l" defTabSz="1645320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701970" indent="-411331" algn="l" defTabSz="1645320" rtl="0" eaLnBrk="1" latinLnBrk="0" hangingPunct="1">
        <a:spcBef>
          <a:spcPct val="20000"/>
        </a:spcBef>
        <a:buFont typeface="Arial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24630" indent="-411331" algn="l" defTabSz="164532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47290" indent="-411331" algn="l" defTabSz="164532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69950" indent="-411331" algn="l" defTabSz="164532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92610" indent="-411331" algn="l" defTabSz="164532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22660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320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67980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90641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113301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935961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58621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81281" algn="l" defTabSz="16453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image" Target="../media/image4.png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.svg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690" y="3064929"/>
            <a:ext cx="3257455" cy="52137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 0"/>
          <p:cNvSpPr/>
          <p:nvPr/>
        </p:nvSpPr>
        <p:spPr>
          <a:xfrm>
            <a:off x="5476213" y="3601933"/>
            <a:ext cx="11340479" cy="3972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7682"/>
              </a:lnSpc>
            </a:pPr>
            <a:r>
              <a:rPr lang="uz-Cyrl-UZ" sz="5900" dirty="0">
                <a:solidFill>
                  <a:srgbClr val="7030A0"/>
                </a:solidFill>
              </a:rPr>
              <a:t>PISA </a:t>
            </a:r>
            <a:r>
              <a:rPr lang="uz-Latn-UZ" sz="5900" dirty="0">
                <a:solidFill>
                  <a:srgbClr val="7030A0"/>
                </a:solidFill>
              </a:rPr>
              <a:t>va</a:t>
            </a:r>
            <a:r>
              <a:rPr lang="uz-Cyrl-UZ" sz="5900" dirty="0">
                <a:solidFill>
                  <a:srgbClr val="7030A0"/>
                </a:solidFill>
              </a:rPr>
              <a:t> TIMSS xalqaro tadqiqot dasturlari</a:t>
            </a:r>
            <a:r>
              <a:rPr lang="uz-Latn-UZ" sz="5900" dirty="0">
                <a:solidFill>
                  <a:srgbClr val="7030A0"/>
                </a:solidFill>
              </a:rPr>
              <a:t>ning geografiya bo‘yicha o‘quvchilar bilimini tahlil qilish </a:t>
            </a:r>
            <a:r>
              <a:rPr lang="uz-Latn-UZ" sz="59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(Traning)</a:t>
            </a:r>
            <a:endParaRPr lang="ru-RU" sz="59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7682"/>
              </a:lnSpc>
            </a:pPr>
            <a:endParaRPr lang="en-US" sz="5900" dirty="0">
              <a:solidFill>
                <a:srgbClr val="7030A0"/>
              </a:solidFill>
            </a:endParaRPr>
          </a:p>
        </p:txBody>
      </p:sp>
      <p:sp>
        <p:nvSpPr>
          <p:cNvPr id="5" name="Shape 2"/>
          <p:cNvSpPr/>
          <p:nvPr/>
        </p:nvSpPr>
        <p:spPr>
          <a:xfrm>
            <a:off x="7724854" y="7802384"/>
            <a:ext cx="446383" cy="476310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5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6044707" y="1894187"/>
            <a:ext cx="11411445" cy="1688647"/>
            <a:chOff x="3046400" y="736421"/>
            <a:chExt cx="4988324" cy="804118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3970956" y="736421"/>
              <a:ext cx="3837496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PISA </a:t>
              </a:r>
              <a:r>
                <a:rPr lang="en-US" sz="40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sz="40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TIMSS </a:t>
              </a:r>
              <a:r>
                <a:rPr lang="en-US" sz="40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tadqiqotlarida</a:t>
              </a:r>
              <a:r>
                <a:rPr lang="en-US" sz="40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40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geografiya</a:t>
              </a:r>
              <a:r>
                <a:rPr lang="en-US" sz="40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40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fani</a:t>
              </a:r>
              <a:r>
                <a:rPr lang="en-US" sz="40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40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o‘rni</a:t>
              </a:r>
              <a:endPara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162711" y="835330"/>
              <a:ext cx="606300" cy="606300"/>
            </a:xfrm>
            <a:prstGeom prst="ellipse">
              <a:avLst/>
            </a:prstGeom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6076457" y="3855578"/>
            <a:ext cx="11640043" cy="1847283"/>
            <a:chOff x="3046400" y="1804547"/>
            <a:chExt cx="5044995" cy="636356"/>
          </a:xfrm>
        </p:grpSpPr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3996634" y="1939874"/>
              <a:ext cx="409476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O‘quvchilar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geografiya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bilimlarini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baholashda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PISA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TIMSS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yondashuvlari</a:t>
              </a:r>
              <a:endPara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193477" y="1885616"/>
              <a:ext cx="606300" cy="474215"/>
            </a:xfrm>
            <a:prstGeom prst="ellipse">
              <a:avLst/>
            </a:prstGeom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</a:t>
              </a:r>
              <a:r>
                <a:rPr lang="uz-Latn-UZ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6044705" y="6052784"/>
            <a:ext cx="11411445" cy="1804035"/>
            <a:chOff x="3046400" y="2702589"/>
            <a:chExt cx="4988324" cy="636356"/>
          </a:xfrm>
        </p:grpSpPr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3985961" y="2837917"/>
              <a:ext cx="380168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O‘quvchilarning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geografiya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bilim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darajasi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: PISA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TIMSS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natijalari</a:t>
              </a:r>
              <a:r>
                <a:rPr lang="en-US" sz="36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tahlili</a:t>
              </a:r>
              <a:endPara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208618" y="2804085"/>
              <a:ext cx="577187" cy="433364"/>
            </a:xfrm>
            <a:prstGeom prst="ellipse">
              <a:avLst/>
            </a:prstGeom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6076457" y="8226535"/>
            <a:ext cx="11411445" cy="1583919"/>
            <a:chOff x="3010248" y="3600610"/>
            <a:chExt cx="4988324" cy="636371"/>
          </a:xfrm>
        </p:grpSpPr>
        <p:sp>
          <p:nvSpPr>
            <p:cNvPr id="584" name="Google Shape;584;p26"/>
            <p:cNvSpPr/>
            <p:nvPr/>
          </p:nvSpPr>
          <p:spPr>
            <a:xfrm>
              <a:off x="3010248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117071" y="3677505"/>
              <a:ext cx="572547" cy="535796"/>
            </a:xfrm>
            <a:prstGeom prst="ellipse">
              <a:avLst/>
            </a:prstGeom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1277170" y="5041238"/>
            <a:ext cx="2703477" cy="947029"/>
          </a:xfrm>
          <a:prstGeom prst="rect">
            <a:avLst/>
          </a:prstGeom>
        </p:spPr>
        <p:txBody>
          <a:bodyPr spcFirstLastPara="1" vert="horz" wrap="square" lIns="179904" tIns="179904" rIns="179904" bIns="179904" rtlCol="0" anchor="ctr" anchorCtr="0">
            <a:noAutofit/>
          </a:bodyPr>
          <a:lstStyle/>
          <a:p>
            <a:pPr algn="ctr"/>
            <a:r>
              <a:rPr lang="en-US" sz="67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2950" y="8392518"/>
            <a:ext cx="8899110" cy="1200314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O‘zbekistonda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PISA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TIMSS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tadqiqotlariga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qatnashish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499280" y="9592846"/>
            <a:ext cx="8997950" cy="369318"/>
          </a:xfrm>
          <a:prstGeom prst="rect">
            <a:avLst/>
          </a:prstGeom>
        </p:spPr>
        <p:txBody>
          <a:bodyPr lIns="91427" tIns="45713" rIns="91427" bIns="45713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265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25550" y="4679519"/>
            <a:ext cx="11398249" cy="2585309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r>
              <a:rPr lang="uz-Cyrl-UZ" sz="5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PISA </a:t>
            </a:r>
            <a:r>
              <a:rPr lang="uz-Latn-UZ" sz="5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sz="5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TIMSS xalqaro tadqiqot dasturlari</a:t>
            </a:r>
            <a:r>
              <a:rPr lang="uz-Latn-UZ" sz="5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ning geografiya bo‘yicha o‘quvchilar bilimini tahlil qilish </a:t>
            </a:r>
            <a:r>
              <a:rPr lang="en-US" sz="5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endParaRPr lang="uz-Latn-UZ" sz="5000" b="1" dirty="0">
              <a:solidFill>
                <a:srgbClr val="7030A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1" y="3952875"/>
            <a:ext cx="4038599" cy="403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graphicFrame>
        <p:nvGraphicFramePr>
          <p:cNvPr id="8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8072809"/>
              </p:ext>
            </p:extLst>
          </p:nvPr>
        </p:nvGraphicFramePr>
        <p:xfrm>
          <a:off x="539749" y="1442981"/>
          <a:ext cx="16916402" cy="8682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3169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63DFAB0A-BA60-401D-BD54-DE27AC9DD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9462189"/>
              </p:ext>
            </p:extLst>
          </p:nvPr>
        </p:nvGraphicFramePr>
        <p:xfrm>
          <a:off x="1499635" y="3571875"/>
          <a:ext cx="15185064" cy="7000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40938698-8EF2-44D4-8C82-1D9EE812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3286" y="1175836"/>
            <a:ext cx="15521464" cy="208776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35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9950" y="3619704"/>
            <a:ext cx="5659498" cy="57433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76390" y="1741673"/>
            <a:ext cx="16251160" cy="10696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7682"/>
              </a:lnSpc>
            </a:pPr>
            <a:r>
              <a:rPr lang="en-US" sz="4000" b="1" kern="0" spc="-122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PISA va TIMSS tadqiqotlarida geografiya fani o'rni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1377950" y="3571875"/>
            <a:ext cx="4106348" cy="1023566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842"/>
              </a:lnSpc>
            </a:pPr>
            <a:r>
              <a:rPr lang="en-US" sz="3100" b="1" kern="0" spc="-6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Geografik bilim va ko'nikmalar</a:t>
            </a:r>
            <a:endParaRPr lang="en-US" sz="3100" dirty="0">
              <a:solidFill>
                <a:schemeClr val="accent1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1377951" y="5044335"/>
            <a:ext cx="4112699" cy="431874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endParaRPr lang="uz-Latn-UZ" sz="2900" b="1" kern="0" spc="-45" dirty="0">
              <a:solidFill>
                <a:schemeClr val="accent1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ctr">
              <a:lnSpc>
                <a:spcPts val="3590"/>
              </a:lnSpc>
            </a:pPr>
            <a:r>
              <a:rPr lang="en-US" sz="2900" b="1" kern="0" spc="-45" dirty="0">
                <a:solidFill>
                  <a:schemeClr val="accent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PISA va TIMSS tadqiqotlari geografiya bilimlarini baholashga qaratilgan, chunki bu fan o'quvchilarning dunyo haqida tushunchaga ega bo'lishlariga yordam beradi.</a:t>
            </a:r>
            <a:endParaRPr lang="en-US" sz="2900" b="1" dirty="0">
              <a:solidFill>
                <a:schemeClr val="accent1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12122153" y="3562350"/>
            <a:ext cx="4080198" cy="102356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842"/>
              </a:lnSpc>
            </a:pPr>
            <a:r>
              <a:rPr lang="en-US" sz="3100" b="1" kern="0" spc="-61" dirty="0">
                <a:solidFill>
                  <a:srgbClr val="00B05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Global </a:t>
            </a:r>
            <a:r>
              <a:rPr lang="en-US" sz="3100" b="1" kern="0" spc="-61" dirty="0" err="1">
                <a:solidFill>
                  <a:srgbClr val="00B05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miqyosda</a:t>
            </a:r>
            <a:r>
              <a:rPr lang="en-US" sz="3100" b="1" kern="0" spc="-61" dirty="0">
                <a:solidFill>
                  <a:srgbClr val="00B05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</a:t>
            </a:r>
            <a:r>
              <a:rPr lang="en-US" sz="3100" b="1" kern="0" spc="-61" dirty="0" err="1">
                <a:solidFill>
                  <a:srgbClr val="00B05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taqqoslash</a:t>
            </a:r>
            <a:endParaRPr lang="en-US" sz="3100" dirty="0">
              <a:solidFill>
                <a:srgbClr val="00B050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12128501" y="5057977"/>
            <a:ext cx="4099247" cy="430509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endParaRPr lang="uz-Latn-UZ" sz="2900" b="1" kern="0" spc="-45" dirty="0">
              <a:solidFill>
                <a:srgbClr val="7030A0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ctr">
              <a:lnSpc>
                <a:spcPts val="3590"/>
              </a:lnSpc>
            </a:pP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Tadqiqotlar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turli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mamlakatlardagi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o'quvchilarning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geografiya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bilimlarini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taqqoslash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imkonini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900" b="1" kern="0" spc="-45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beradi</a:t>
            </a:r>
            <a:r>
              <a:rPr lang="en-US" sz="2900" b="1" kern="0" spc="-45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2900" b="1" dirty="0">
              <a:solidFill>
                <a:srgbClr val="00B050"/>
              </a:solidFill>
            </a:endParaRP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51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algn="ctr"/>
            <a:r>
              <a:rPr lang="uz-Cyrl-UZ" sz="4300" b="1" dirty="0">
                <a:solidFill>
                  <a:srgbClr val="7030A0"/>
                </a:solidFill>
              </a:rPr>
              <a:t>PISA </a:t>
            </a:r>
            <a:r>
              <a:rPr lang="uz-Latn-UZ" sz="4300" b="1" dirty="0">
                <a:solidFill>
                  <a:srgbClr val="7030A0"/>
                </a:solidFill>
              </a:rPr>
              <a:t>va</a:t>
            </a:r>
            <a:r>
              <a:rPr lang="uz-Cyrl-UZ" sz="4300" b="1" dirty="0">
                <a:solidFill>
                  <a:srgbClr val="7030A0"/>
                </a:solidFill>
              </a:rPr>
              <a:t> TIMSS xalqaro tadqiqot dasturlari</a:t>
            </a:r>
            <a:r>
              <a:rPr lang="uz-Latn-UZ" sz="4300" b="1" dirty="0">
                <a:solidFill>
                  <a:srgbClr val="7030A0"/>
                </a:solidFill>
              </a:rPr>
              <a:t> haqida umumiy ma’lumot</a:t>
            </a:r>
            <a:endParaRPr lang="ru-RU" sz="4300" b="1" dirty="0">
              <a:solidFill>
                <a:srgbClr val="7030A0"/>
              </a:solidFill>
            </a:endParaRPr>
          </a:p>
        </p:txBody>
      </p:sp>
      <p:grpSp>
        <p:nvGrpSpPr>
          <p:cNvPr id="402" name="Google Shape;402;p21"/>
          <p:cNvGrpSpPr/>
          <p:nvPr/>
        </p:nvGrpSpPr>
        <p:grpSpPr>
          <a:xfrm>
            <a:off x="9179491" y="2731364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06851" y="2120256"/>
              <a:ext cx="1682100" cy="1997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PISA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va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TIMSS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tadqiqotlarida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olingan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natijalar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o‘quvchilarning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ta’lim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tizimlaridagi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yutuqlarini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va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kamchiliklarini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ko‘rsatadi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.</a:t>
              </a:r>
              <a:endParaRPr lang="ru-RU" sz="29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3" y="2731368"/>
            <a:ext cx="3527749" cy="6560626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50734" y="2120256"/>
              <a:ext cx="1682100" cy="22294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chemeClr val="accent6"/>
                  </a:solidFill>
                </a:rPr>
                <a:t>PISA </a:t>
              </a:r>
              <a:r>
                <a:rPr lang="en-US" sz="2900" dirty="0" err="1">
                  <a:solidFill>
                    <a:schemeClr val="accent6"/>
                  </a:solidFill>
                </a:rPr>
                <a:t>va</a:t>
              </a:r>
              <a:r>
                <a:rPr lang="en-US" sz="2900" dirty="0">
                  <a:solidFill>
                    <a:schemeClr val="accent6"/>
                  </a:solidFill>
                </a:rPr>
                <a:t> TIMSS </a:t>
              </a:r>
              <a:r>
                <a:rPr lang="en-US" sz="2900" dirty="0" err="1">
                  <a:solidFill>
                    <a:schemeClr val="accent6"/>
                  </a:solidFill>
                </a:rPr>
                <a:t>dasturlari</a:t>
              </a:r>
              <a:r>
                <a:rPr lang="en-US" sz="2900" dirty="0">
                  <a:solidFill>
                    <a:schemeClr val="accent6"/>
                  </a:solidFill>
                </a:rPr>
                <a:t>, global </a:t>
              </a:r>
              <a:r>
                <a:rPr lang="en-US" sz="2900" dirty="0" err="1">
                  <a:solidFill>
                    <a:schemeClr val="accent6"/>
                  </a:solidFill>
                </a:rPr>
                <a:t>ta’lim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tizimining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samaradorligini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baholash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va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o‘quvchilarning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bilim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darajasini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aniqlashda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muhim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vosita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hisoblanadi</a:t>
              </a:r>
              <a:endParaRPr lang="ru-RU" sz="2900" dirty="0">
                <a:solidFill>
                  <a:schemeClr val="accent6"/>
                </a:solidFill>
              </a:endParaRPr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6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4" y="2100040"/>
              <a:ext cx="1764448" cy="2057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rgbClr val="0070C0"/>
                  </a:solidFill>
                </a:rPr>
                <a:t>PISA </a:t>
              </a:r>
              <a:r>
                <a:rPr lang="en-US" sz="2900" dirty="0" err="1">
                  <a:solidFill>
                    <a:srgbClr val="0070C0"/>
                  </a:solidFill>
                </a:rPr>
                <a:t>dasturi</a:t>
              </a:r>
              <a:r>
                <a:rPr lang="en-US" sz="2900" dirty="0">
                  <a:solidFill>
                    <a:srgbClr val="0070C0"/>
                  </a:solidFill>
                </a:rPr>
                <a:t> 2000 </a:t>
              </a:r>
              <a:r>
                <a:rPr lang="en-US" sz="2900" dirty="0" err="1">
                  <a:solidFill>
                    <a:srgbClr val="0070C0"/>
                  </a:solidFill>
                </a:rPr>
                <a:t>yildan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boshlab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o‘tkazilayotgan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xalqaro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tadqiqot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bo‘lib</a:t>
              </a:r>
              <a:r>
                <a:rPr lang="en-US" sz="2900" dirty="0">
                  <a:solidFill>
                    <a:srgbClr val="0070C0"/>
                  </a:solidFill>
                </a:rPr>
                <a:t>, BMT </a:t>
              </a:r>
              <a:r>
                <a:rPr lang="en-US" sz="2900" dirty="0" err="1">
                  <a:solidFill>
                    <a:srgbClr val="0070C0"/>
                  </a:solidFill>
                </a:rPr>
                <a:t>tomonidan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tashkil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etilgan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va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uning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boshqaruvini</a:t>
              </a:r>
              <a:r>
                <a:rPr lang="en-US" sz="2900" dirty="0">
                  <a:solidFill>
                    <a:srgbClr val="0070C0"/>
                  </a:solidFill>
                </a:rPr>
                <a:t> OECD </a:t>
              </a:r>
              <a:r>
                <a:rPr lang="en-US" sz="2900" dirty="0" err="1">
                  <a:solidFill>
                    <a:srgbClr val="0070C0"/>
                  </a:solidFill>
                </a:rPr>
                <a:t>amalga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oshiradi</a:t>
              </a:r>
              <a:r>
                <a:rPr lang="en-US" sz="2900" dirty="0">
                  <a:solidFill>
                    <a:srgbClr val="0070C0"/>
                  </a:solidFill>
                </a:rPr>
                <a:t>.</a:t>
              </a:r>
              <a:endParaRPr lang="ru-RU" sz="2900" dirty="0">
                <a:solidFill>
                  <a:srgbClr val="0070C0"/>
                </a:solidFill>
              </a:endParaRPr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8" y="2731364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2120256"/>
              <a:ext cx="1682100" cy="21206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chemeClr val="accent2"/>
                  </a:solidFill>
                </a:rPr>
                <a:t>TIMSS </a:t>
              </a:r>
              <a:r>
                <a:rPr lang="en-US" sz="2900" dirty="0" err="1">
                  <a:solidFill>
                    <a:schemeClr val="accent2"/>
                  </a:solidFill>
                </a:rPr>
                <a:t>dasturi</a:t>
              </a:r>
              <a:r>
                <a:rPr lang="en-US" sz="2900" dirty="0">
                  <a:solidFill>
                    <a:schemeClr val="accent2"/>
                  </a:solidFill>
                </a:rPr>
                <a:t>, 1995 </a:t>
              </a:r>
              <a:r>
                <a:rPr lang="en-US" sz="2900" dirty="0" err="1">
                  <a:solidFill>
                    <a:schemeClr val="accent2"/>
                  </a:solidFill>
                </a:rPr>
                <a:t>yilda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tashkil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etilgan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va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xalqaro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ta’lim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tadqiqotlarining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eng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yirik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tadqiqotlaridan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biridir</a:t>
              </a:r>
              <a:r>
                <a:rPr lang="en-US" sz="2900" dirty="0">
                  <a:solidFill>
                    <a:schemeClr val="accent2"/>
                  </a:solidFill>
                </a:rPr>
                <a:t>. </a:t>
              </a:r>
              <a:endParaRPr lang="ru-RU" sz="2900" dirty="0">
                <a:solidFill>
                  <a:schemeClr val="accent2"/>
                </a:solidFill>
              </a:endParaRPr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" y="-390523"/>
            <a:ext cx="17995898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pic>
        <p:nvPicPr>
          <p:cNvPr id="10" name="Рисунок 9" descr="https://fs.znanio.ru/d5af0e/62/40/c8dc4bf75e53165ece5b8effdc54b7391d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0" t="5291" r="8401" b="16871"/>
          <a:stretch/>
        </p:blipFill>
        <p:spPr bwMode="auto">
          <a:xfrm>
            <a:off x="1682751" y="1724502"/>
            <a:ext cx="14667229" cy="85363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1886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2307" y="1692087"/>
            <a:ext cx="16203924" cy="9388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053"/>
              </a:lnSpc>
            </a:pPr>
            <a:r>
              <a:rPr lang="en-US" sz="3600" b="1" kern="0" spc="-113" dirty="0">
                <a:solidFill>
                  <a:schemeClr val="accent4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O'quvchilarning geografiya bo'yicha natijalarini yaxshilash yechim yo'llari</a:t>
            </a:r>
            <a:endParaRPr lang="en-US" sz="3600" dirty="0">
              <a:solidFill>
                <a:schemeClr val="accent4"/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895989" y="3177271"/>
            <a:ext cx="2700558" cy="2053539"/>
          </a:xfrm>
          <a:prstGeom prst="roundRect">
            <a:avLst>
              <a:gd name="adj" fmla="val 5587"/>
            </a:avLst>
          </a:prstGeom>
          <a:solidFill>
            <a:schemeClr val="accent1"/>
          </a:solidFill>
          <a:ln w="7620">
            <a:solidFill>
              <a:srgbClr val="C6BDD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161357" y="3930805"/>
            <a:ext cx="130636" cy="546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094"/>
              </a:lnSpc>
            </a:pPr>
            <a:r>
              <a:rPr lang="en-US" sz="2500" b="1" kern="0" spc="-52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500" dirty="0"/>
          </a:p>
        </p:txBody>
      </p:sp>
      <p:sp>
        <p:nvSpPr>
          <p:cNvPr id="5" name="Text 3"/>
          <p:cNvSpPr/>
          <p:nvPr/>
        </p:nvSpPr>
        <p:spPr>
          <a:xfrm>
            <a:off x="3852539" y="3450433"/>
            <a:ext cx="3520096" cy="4695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27"/>
              </a:lnSpc>
            </a:pPr>
            <a:r>
              <a:rPr lang="en-US" sz="2900" b="1" kern="0" spc="-58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Amaliy mashg'ulotlar</a:t>
            </a:r>
            <a:endParaRPr lang="en-US" sz="2900" dirty="0">
              <a:solidFill>
                <a:schemeClr val="accent1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3852540" y="4083791"/>
            <a:ext cx="12991377" cy="8738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3275"/>
              </a:lnSpc>
            </a:pPr>
            <a:r>
              <a:rPr lang="en-US" sz="3200" kern="0" spc="-41" dirty="0">
                <a:solidFill>
                  <a:schemeClr val="accent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Amaliy mashg'ulotlarni ko'paytirish, xaritalar bilan ishlashni o'rgatish, geografiya bilan bog'liq tadqiqotlar olib borish.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7" name="Shape 5"/>
          <p:cNvSpPr/>
          <p:nvPr/>
        </p:nvSpPr>
        <p:spPr>
          <a:xfrm>
            <a:off x="3884290" y="10032974"/>
            <a:ext cx="13247374" cy="15002"/>
          </a:xfrm>
          <a:prstGeom prst="roundRect">
            <a:avLst>
              <a:gd name="adj" fmla="val 764798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sp>
      <p:sp>
        <p:nvSpPr>
          <p:cNvPr id="8" name="Shape 6"/>
          <p:cNvSpPr/>
          <p:nvPr/>
        </p:nvSpPr>
        <p:spPr>
          <a:xfrm>
            <a:off x="895917" y="5354888"/>
            <a:ext cx="5401260" cy="2053539"/>
          </a:xfrm>
          <a:prstGeom prst="roundRect">
            <a:avLst>
              <a:gd name="adj" fmla="val 5587"/>
            </a:avLst>
          </a:prstGeom>
          <a:solidFill>
            <a:schemeClr val="accent2"/>
          </a:solidFill>
          <a:ln w="7620">
            <a:solidFill>
              <a:srgbClr val="C6BDDA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161359" y="6120923"/>
            <a:ext cx="175009" cy="546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094"/>
              </a:lnSpc>
            </a:pPr>
            <a:r>
              <a:rPr lang="en-US" sz="2500" b="1" kern="0" spc="-52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6553246" y="5405756"/>
            <a:ext cx="4025937" cy="4695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27"/>
              </a:lnSpc>
            </a:pPr>
            <a:r>
              <a:rPr lang="en-US" sz="2900" b="1" kern="0" spc="-58" dirty="0">
                <a:solidFill>
                  <a:srgbClr val="C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Zamonaviy texnologiyalar</a:t>
            </a:r>
            <a:endParaRPr lang="en-US" sz="2900" dirty="0">
              <a:solidFill>
                <a:srgbClr val="C0000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6511790" y="5944727"/>
            <a:ext cx="10290673" cy="8738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3275"/>
              </a:lnSpc>
            </a:pPr>
            <a:r>
              <a:rPr lang="en-US" sz="3200" kern="0" spc="-41" dirty="0">
                <a:solidFill>
                  <a:srgbClr val="C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Darslarda zamonaviy texnologiyalarni qo'llash, virtual sayohatlar, interaktiv xaritalar, geografik ma'lumotlarni tahlil qilish dasturlarini ishlatish.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177439" y="7393425"/>
            <a:ext cx="10546668" cy="15002"/>
          </a:xfrm>
          <a:prstGeom prst="roundRect">
            <a:avLst>
              <a:gd name="adj" fmla="val 764798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sp>
      <p:sp>
        <p:nvSpPr>
          <p:cNvPr id="13" name="Shape 11"/>
          <p:cNvSpPr/>
          <p:nvPr/>
        </p:nvSpPr>
        <p:spPr>
          <a:xfrm>
            <a:off x="895988" y="7557509"/>
            <a:ext cx="8101963" cy="2490467"/>
          </a:xfrm>
          <a:prstGeom prst="roundRect">
            <a:avLst>
              <a:gd name="adj" fmla="val 4607"/>
            </a:avLst>
          </a:prstGeom>
          <a:solidFill>
            <a:schemeClr val="accent3"/>
          </a:solidFill>
          <a:ln w="7620">
            <a:solidFill>
              <a:srgbClr val="C6BDD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161358" y="8529506"/>
            <a:ext cx="174716" cy="5463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094"/>
              </a:lnSpc>
            </a:pPr>
            <a:r>
              <a:rPr lang="en-US" sz="2500" b="1" kern="0" spc="-52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500" dirty="0"/>
          </a:p>
        </p:txBody>
      </p:sp>
      <p:sp>
        <p:nvSpPr>
          <p:cNvPr id="15" name="Text 13"/>
          <p:cNvSpPr/>
          <p:nvPr/>
        </p:nvSpPr>
        <p:spPr>
          <a:xfrm>
            <a:off x="9253948" y="7590376"/>
            <a:ext cx="3520096" cy="4695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27"/>
              </a:lnSpc>
            </a:pPr>
            <a:r>
              <a:rPr lang="en-US" sz="2900" b="1" kern="0" spc="-58" dirty="0">
                <a:solidFill>
                  <a:srgbClr val="92D05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 materiallari</a:t>
            </a:r>
            <a:endParaRPr lang="en-US" sz="2900" dirty="0">
              <a:solidFill>
                <a:srgbClr val="92D050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9253948" y="8167392"/>
            <a:ext cx="7589970" cy="13107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3275"/>
              </a:lnSpc>
            </a:pPr>
            <a:r>
              <a:rPr lang="en-US" sz="3200" kern="0" spc="-41" dirty="0">
                <a:solidFill>
                  <a:srgbClr val="92D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Geofizika, geografik hodisalar, ekologik muammolar, geografik tadqiqotlar haqida ma'lumot beradigan qiziqarli o'quv materiallarini yaratish.</a:t>
            </a:r>
            <a:endParaRPr lang="en-US" sz="3200" dirty="0">
              <a:solidFill>
                <a:srgbClr val="92D050"/>
              </a:solidFill>
            </a:endParaRP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0" name="Shape 5"/>
          <p:cNvSpPr/>
          <p:nvPr/>
        </p:nvSpPr>
        <p:spPr>
          <a:xfrm>
            <a:off x="3476733" y="5215808"/>
            <a:ext cx="13247374" cy="15002"/>
          </a:xfrm>
          <a:prstGeom prst="roundRect">
            <a:avLst>
              <a:gd name="adj" fmla="val 764798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</p:spTree>
    <p:extLst>
      <p:ext uri="{BB962C8B-B14F-4D97-AF65-F5344CB8AC3E}">
        <p14:creationId xmlns:p14="http://schemas.microsoft.com/office/powerpoint/2010/main" val="121346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92114" y="2180276"/>
            <a:ext cx="16043122" cy="810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4000" b="1" kern="0" spc="-122" dirty="0">
                <a:solidFill>
                  <a:srgbClr val="7030A0"/>
                </a:solidFill>
                <a:latin typeface="Times New Roman" pitchFamily="18" charset="0"/>
                <a:ea typeface="Petrona Bold" pitchFamily="34" charset="-122"/>
                <a:cs typeface="Times New Roman" pitchFamily="18" charset="0"/>
              </a:rPr>
              <a:t>O'quvchilar geografiya bilimlarini baholashda PISA va TIMSS yondashuvlari</a:t>
            </a:r>
            <a:endParaRPr lang="en-US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085830" y="3648076"/>
            <a:ext cx="5059135" cy="1295398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0" tIns="0" rIns="0" bIns="0" rtlCol="0" anchor="t"/>
          <a:lstStyle/>
          <a:p>
            <a:pPr algn="ctr">
              <a:lnSpc>
                <a:spcPts val="3842"/>
              </a:lnSpc>
            </a:pPr>
            <a:endParaRPr lang="uz-Latn-UZ" sz="3600" b="1" kern="0" spc="-61" dirty="0">
              <a:solidFill>
                <a:schemeClr val="accent6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algn="ctr">
              <a:lnSpc>
                <a:spcPts val="3842"/>
              </a:lnSpc>
            </a:pPr>
            <a:r>
              <a:rPr lang="en-US" sz="3600" b="1" kern="0" spc="-61" dirty="0">
                <a:solidFill>
                  <a:schemeClr val="accent6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PISA</a:t>
            </a:r>
            <a:endParaRPr lang="en-US" sz="3600" dirty="0">
              <a:solidFill>
                <a:schemeClr val="accent6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2054081" y="5165344"/>
            <a:ext cx="5090883" cy="419773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endParaRPr lang="uz-Latn-UZ" sz="4000" kern="0" spc="-45" dirty="0">
              <a:solidFill>
                <a:schemeClr val="accent6"/>
              </a:solidFill>
              <a:latin typeface="Times New Roman" pitchFamily="18" charset="0"/>
              <a:ea typeface="Inter" pitchFamily="34" charset="-122"/>
              <a:cs typeface="Times New Roman" pitchFamily="18" charset="0"/>
            </a:endParaRPr>
          </a:p>
          <a:p>
            <a:pPr algn="ctr">
              <a:lnSpc>
                <a:spcPts val="3590"/>
              </a:lnSpc>
            </a:pPr>
            <a:endParaRPr lang="uz-Latn-UZ" sz="4000" kern="0" spc="-45" dirty="0">
              <a:solidFill>
                <a:schemeClr val="accent6"/>
              </a:solidFill>
              <a:latin typeface="Times New Roman" pitchFamily="18" charset="0"/>
              <a:ea typeface="Inter" pitchFamily="34" charset="-122"/>
              <a:cs typeface="Times New Roman" pitchFamily="18" charset="0"/>
            </a:endParaRPr>
          </a:p>
          <a:p>
            <a:pPr algn="ctr">
              <a:lnSpc>
                <a:spcPts val="3590"/>
              </a:lnSpc>
            </a:pPr>
            <a:r>
              <a:rPr lang="en-US" sz="4000" kern="0" spc="-45" dirty="0">
                <a:solidFill>
                  <a:schemeClr val="accent6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PISA tadqiqotlari o'quvchilarning geografik bilimlarini amaliy hayotga qo'llash qobiliyatini baholashga qaratilgan.</a:t>
            </a:r>
            <a:endParaRPr lang="en-US" sz="40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9607549" y="3648075"/>
            <a:ext cx="5059135" cy="12954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 anchor="t"/>
          <a:lstStyle/>
          <a:p>
            <a:pPr algn="ctr">
              <a:lnSpc>
                <a:spcPts val="3842"/>
              </a:lnSpc>
            </a:pPr>
            <a:endParaRPr lang="uz-Latn-UZ" sz="3600" b="1" kern="0" spc="-61" dirty="0">
              <a:solidFill>
                <a:schemeClr val="accent1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algn="ctr">
              <a:lnSpc>
                <a:spcPts val="3842"/>
              </a:lnSpc>
            </a:pPr>
            <a:r>
              <a:rPr lang="en-US" sz="3600" b="1" kern="0" spc="-6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TIMSS</a:t>
            </a:r>
            <a:endParaRPr lang="en-US" sz="3600" dirty="0">
              <a:solidFill>
                <a:schemeClr val="accent1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9607549" y="5165344"/>
            <a:ext cx="5059135" cy="419773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endParaRPr lang="uz-Latn-UZ" sz="4000" kern="0" spc="-45" dirty="0">
              <a:solidFill>
                <a:schemeClr val="accent1"/>
              </a:solidFill>
              <a:latin typeface="Times New Roman" pitchFamily="18" charset="0"/>
              <a:ea typeface="Inter" pitchFamily="34" charset="-122"/>
              <a:cs typeface="Times New Roman" pitchFamily="18" charset="0"/>
            </a:endParaRPr>
          </a:p>
          <a:p>
            <a:pPr algn="ctr">
              <a:lnSpc>
                <a:spcPts val="3590"/>
              </a:lnSpc>
            </a:pPr>
            <a:endParaRPr lang="uz-Latn-UZ" sz="4000" kern="0" spc="-45" dirty="0">
              <a:solidFill>
                <a:schemeClr val="accent1"/>
              </a:solidFill>
              <a:latin typeface="Times New Roman" pitchFamily="18" charset="0"/>
              <a:ea typeface="Inter" pitchFamily="34" charset="-122"/>
              <a:cs typeface="Times New Roman" pitchFamily="18" charset="0"/>
            </a:endParaRPr>
          </a:p>
          <a:p>
            <a:pPr algn="ctr">
              <a:lnSpc>
                <a:spcPts val="3590"/>
              </a:lnSpc>
            </a:pPr>
            <a:r>
              <a:rPr lang="en-US" sz="4000" kern="0" spc="-45" dirty="0">
                <a:solidFill>
                  <a:schemeClr val="accent1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TIMSS tadqiqotlari o'quvchilarning geografiya fani bo'yicha nazariy bilimlarini tekshiradi.</a:t>
            </a:r>
            <a:endParaRPr lang="en-US" sz="40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3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152" y="3118579"/>
            <a:ext cx="7010398" cy="688485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625072" y="1825153"/>
            <a:ext cx="14745759" cy="1003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557"/>
              </a:lnSpc>
            </a:pPr>
            <a:r>
              <a:rPr lang="en-US" sz="4000" b="1" kern="0" spc="-121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O'quvchilarning geografiya bilimlaridagi kuchli va zaif tomonlari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5" name="Text 1"/>
          <p:cNvSpPr/>
          <p:nvPr/>
        </p:nvSpPr>
        <p:spPr>
          <a:xfrm>
            <a:off x="1073150" y="3114675"/>
            <a:ext cx="4381500" cy="15240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0" tIns="0" rIns="0" bIns="0" rtlCol="0" anchor="t"/>
          <a:lstStyle/>
          <a:p>
            <a:pPr algn="ctr">
              <a:lnSpc>
                <a:spcPts val="3779"/>
              </a:lnSpc>
            </a:pPr>
            <a:endParaRPr lang="uz-Latn-UZ" sz="3100" b="1" kern="0" spc="-59" dirty="0" smtClean="0">
              <a:solidFill>
                <a:srgbClr val="272525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algn="ctr">
              <a:lnSpc>
                <a:spcPts val="3779"/>
              </a:lnSpc>
            </a:pPr>
            <a:r>
              <a:rPr lang="en-US" sz="3100" b="1" kern="0" spc="-59" dirty="0" err="1" smtClean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Kuchli</a:t>
            </a:r>
            <a:r>
              <a:rPr lang="en-US" sz="3100" b="1" kern="0" spc="-59" dirty="0" smtClean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</a:t>
            </a:r>
            <a:r>
              <a:rPr lang="en-US" sz="3100" b="1" kern="0" spc="-59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tomonlar</a:t>
            </a:r>
            <a:endParaRPr lang="en-US" sz="3100" dirty="0"/>
          </a:p>
        </p:txBody>
      </p:sp>
      <p:sp>
        <p:nvSpPr>
          <p:cNvPr id="6" name="Text 2"/>
          <p:cNvSpPr/>
          <p:nvPr/>
        </p:nvSpPr>
        <p:spPr>
          <a:xfrm>
            <a:off x="1125014" y="4943475"/>
            <a:ext cx="4367736" cy="505605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27"/>
              </a:lnSpc>
            </a:pPr>
            <a:endParaRPr lang="uz-Latn-UZ" sz="3600" kern="0" spc="-43" dirty="0" smtClean="0">
              <a:solidFill>
                <a:srgbClr val="7030A0"/>
              </a:solidFill>
              <a:latin typeface="Times New Roman" pitchFamily="18" charset="0"/>
              <a:ea typeface="Inter" pitchFamily="34" charset="-122"/>
              <a:cs typeface="Times New Roman" pitchFamily="18" charset="0"/>
            </a:endParaRPr>
          </a:p>
          <a:p>
            <a:pPr algn="ctr">
              <a:lnSpc>
                <a:spcPts val="3527"/>
              </a:lnSpc>
            </a:pP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O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quvchilar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dunyo mamlakatlari va mintaqalarining geografik joylashuvi haqida </a:t>
            </a:r>
            <a:r>
              <a:rPr lang="en-US" sz="3600" kern="0" spc="-43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yaxshi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     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bilimga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ega</a:t>
            </a:r>
            <a:endParaRPr lang="en-US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3"/>
          <p:cNvSpPr/>
          <p:nvPr/>
        </p:nvSpPr>
        <p:spPr>
          <a:xfrm>
            <a:off x="12916164" y="3070225"/>
            <a:ext cx="4318528" cy="1524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 anchor="t"/>
          <a:lstStyle/>
          <a:p>
            <a:pPr algn="ctr">
              <a:lnSpc>
                <a:spcPts val="3779"/>
              </a:lnSpc>
            </a:pPr>
            <a:endParaRPr lang="uz-Latn-UZ" sz="3100" b="1" kern="0" spc="-59" dirty="0" smtClean="0">
              <a:solidFill>
                <a:srgbClr val="272525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algn="ctr">
              <a:lnSpc>
                <a:spcPts val="3779"/>
              </a:lnSpc>
            </a:pPr>
            <a:r>
              <a:rPr lang="en-US" sz="3100" b="1" kern="0" spc="-59" dirty="0" err="1" smtClean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Zaif</a:t>
            </a:r>
            <a:r>
              <a:rPr lang="en-US" sz="3100" b="1" kern="0" spc="-59" dirty="0" smtClean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</a:t>
            </a:r>
            <a:r>
              <a:rPr lang="en-US" sz="3100" b="1" kern="0" spc="-59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tomonlar</a:t>
            </a:r>
            <a:endParaRPr lang="en-US" sz="3100" dirty="0">
              <a:solidFill>
                <a:srgbClr val="7030A0"/>
              </a:solidFill>
            </a:endParaRPr>
          </a:p>
        </p:txBody>
      </p:sp>
      <p:sp>
        <p:nvSpPr>
          <p:cNvPr id="9" name="Text 4"/>
          <p:cNvSpPr/>
          <p:nvPr/>
        </p:nvSpPr>
        <p:spPr>
          <a:xfrm>
            <a:off x="12916164" y="4908550"/>
            <a:ext cx="4318528" cy="505605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27"/>
              </a:lnSpc>
            </a:pPr>
            <a:endParaRPr lang="uz-Latn-UZ" sz="3600" kern="0" spc="-43" dirty="0" smtClean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ctr">
              <a:lnSpc>
                <a:spcPts val="3527"/>
              </a:lnSpc>
            </a:pP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O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quvchilar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   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geografik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xaritalarni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o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qish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, </a:t>
            </a:r>
            <a:r>
              <a:rPr lang="en-US" sz="3600" kern="0" spc="-43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geografik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ma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’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lumotlarni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tahlil qilish va geografik muammolarni hal qilishda </a:t>
            </a:r>
            <a:r>
              <a:rPr lang="en-US" sz="3600" kern="0" spc="-43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qiyinchiliklarga</a:t>
            </a:r>
            <a:r>
              <a:rPr lang="en-US" sz="3600" kern="0" spc="-43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uz-Latn-UZ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    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duch</a:t>
            </a:r>
            <a:r>
              <a:rPr lang="en-US" sz="3600" kern="0" spc="-43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3600" kern="0" spc="-43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kelishadi</a:t>
            </a:r>
            <a:endParaRPr lang="en-US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63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550" y="1895473"/>
            <a:ext cx="6705600" cy="810030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76857" y="1951594"/>
            <a:ext cx="9506429" cy="17757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4000" b="1" kern="0" spc="-112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O'quvchilarning geografiya tayyorgarligi uchun muammolar </a:t>
            </a:r>
            <a:r>
              <a:rPr lang="en-US" sz="4000" b="1" kern="0" spc="-112" dirty="0" err="1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va</a:t>
            </a:r>
            <a:r>
              <a:rPr lang="en-US" sz="4000" b="1" kern="0" spc="-112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</a:t>
            </a:r>
            <a:r>
              <a:rPr lang="uz-Latn-UZ" sz="4000" b="1" kern="0" spc="-112" dirty="0" smtClean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yechim</a:t>
            </a:r>
            <a:r>
              <a:rPr lang="en-US" sz="4000" b="1" kern="0" spc="-112" dirty="0" err="1" smtClean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lar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781606" y="3398785"/>
            <a:ext cx="4628877" cy="4059289"/>
          </a:xfrm>
          <a:prstGeom prst="roundRect">
            <a:avLst>
              <a:gd name="adj" fmla="val 2952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5" name="Text 2"/>
          <p:cNvSpPr/>
          <p:nvPr/>
        </p:nvSpPr>
        <p:spPr>
          <a:xfrm>
            <a:off x="1128552" y="4215373"/>
            <a:ext cx="4112783" cy="911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401"/>
              </a:lnSpc>
            </a:pPr>
            <a:r>
              <a:rPr lang="en-US" sz="2700" b="1" kern="0" spc="-56" dirty="0">
                <a:solidFill>
                  <a:schemeClr val="bg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O'quvchilarning qiziqishining pastligi</a:t>
            </a:r>
            <a:endParaRPr lang="en-US" sz="2700" dirty="0">
              <a:solidFill>
                <a:schemeClr val="bg1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1128552" y="5286600"/>
            <a:ext cx="4112783" cy="16977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49"/>
              </a:lnSpc>
            </a:pPr>
            <a:r>
              <a:rPr lang="en-US" sz="2800" kern="0" spc="-40" dirty="0">
                <a:solidFill>
                  <a:schemeClr val="bg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Geografiya fani o'quvchilarga qiziqarli emas deb hisoblanadi, chunki ular uning amaliy foydasini ko'rmaydilar.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" name="Shape 4"/>
          <p:cNvSpPr/>
          <p:nvPr/>
        </p:nvSpPr>
        <p:spPr>
          <a:xfrm>
            <a:off x="5575278" y="3426381"/>
            <a:ext cx="4974429" cy="4031694"/>
          </a:xfrm>
          <a:prstGeom prst="roundRect">
            <a:avLst>
              <a:gd name="adj" fmla="val 2952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sp>
      <p:sp>
        <p:nvSpPr>
          <p:cNvPr id="8" name="Text 5"/>
          <p:cNvSpPr/>
          <p:nvPr/>
        </p:nvSpPr>
        <p:spPr>
          <a:xfrm>
            <a:off x="5748058" y="4215373"/>
            <a:ext cx="4628876" cy="13679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401"/>
              </a:lnSpc>
            </a:pPr>
            <a:r>
              <a:rPr lang="en-US" sz="2700" b="1" kern="0" spc="-56" dirty="0">
                <a:solidFill>
                  <a:schemeClr val="bg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O'qituvchilarning malakasining yetarli emasligi</a:t>
            </a:r>
            <a:endParaRPr lang="en-US" sz="2700" dirty="0">
              <a:solidFill>
                <a:schemeClr val="bg1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6006102" y="5314195"/>
            <a:ext cx="4112783" cy="16977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49"/>
              </a:lnSpc>
            </a:pPr>
            <a:r>
              <a:rPr lang="en-US" sz="2800" kern="0" spc="-40" dirty="0">
                <a:solidFill>
                  <a:schemeClr val="bg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Ba'zi o'qituvchilar zamonaviy o'quv uslublari, interaktiv texnologiyalar, amaliy mashg'ulotlarni tashkil qilishni bilishmaydi.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0" name="Shape 7"/>
          <p:cNvSpPr/>
          <p:nvPr/>
        </p:nvSpPr>
        <p:spPr>
          <a:xfrm>
            <a:off x="870506" y="7686676"/>
            <a:ext cx="9506429" cy="2309108"/>
          </a:xfrm>
          <a:prstGeom prst="roundRect">
            <a:avLst>
              <a:gd name="adj" fmla="val 5533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sp>
      <p:sp>
        <p:nvSpPr>
          <p:cNvPr id="11" name="Text 8"/>
          <p:cNvSpPr/>
          <p:nvPr/>
        </p:nvSpPr>
        <p:spPr>
          <a:xfrm>
            <a:off x="3268349" y="7804382"/>
            <a:ext cx="4959417" cy="45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01"/>
              </a:lnSpc>
            </a:pPr>
            <a:r>
              <a:rPr lang="en-US" sz="2700" b="1" kern="0" spc="-56" dirty="0">
                <a:solidFill>
                  <a:schemeClr val="bg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 dasturlarining eskirganligi</a:t>
            </a:r>
            <a:endParaRPr lang="en-US" sz="2700" dirty="0">
              <a:solidFill>
                <a:schemeClr val="bg1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1252889" y="8474580"/>
            <a:ext cx="8990336" cy="848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49"/>
              </a:lnSpc>
            </a:pPr>
            <a:r>
              <a:rPr lang="en-US" sz="2800" kern="0" spc="-40" dirty="0">
                <a:solidFill>
                  <a:schemeClr val="bg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O'quv dasturlari zamonaviy talablarga mos kelmaydi, zamonaviy texnologiyalar, global muammolar, ekologik masalalarni o'z ichiga olmaydi.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71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6887" y="4145070"/>
            <a:ext cx="4745663" cy="546550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76391" y="1355013"/>
            <a:ext cx="9294660" cy="20644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682"/>
              </a:lnSpc>
            </a:pPr>
            <a:r>
              <a:rPr lang="en-US" sz="4000" b="1" kern="0" spc="-122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O'quvchilarning geografiya bilim darajasi: PISA va TIMSS natijalari tahlili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1578154" y="4145068"/>
            <a:ext cx="4438052" cy="133294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0" tIns="0" rIns="0" bIns="0" rtlCol="0" anchor="t"/>
          <a:lstStyle/>
          <a:p>
            <a:pPr algn="ctr">
              <a:lnSpc>
                <a:spcPts val="3842"/>
              </a:lnSpc>
            </a:pPr>
            <a:endParaRPr lang="uz-Latn-UZ" sz="3100" b="1" kern="0" spc="-61" dirty="0">
              <a:solidFill>
                <a:srgbClr val="272525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algn="ctr">
              <a:lnSpc>
                <a:spcPts val="3842"/>
              </a:lnSpc>
            </a:pPr>
            <a:r>
              <a:rPr lang="en-US" sz="3100" b="1" kern="0" spc="-61" dirty="0" err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O'zbekistonda</a:t>
            </a:r>
            <a:endParaRPr lang="en-US" sz="3100" dirty="0"/>
          </a:p>
        </p:txBody>
      </p:sp>
      <p:sp>
        <p:nvSpPr>
          <p:cNvPr id="6" name="Text 3"/>
          <p:cNvSpPr/>
          <p:nvPr/>
        </p:nvSpPr>
        <p:spPr>
          <a:xfrm>
            <a:off x="1578156" y="5980348"/>
            <a:ext cx="4438052" cy="361225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r>
              <a:rPr lang="en-US" sz="2200" kern="0" spc="-4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PISA va TIMSS tadqiqotlari natijalariga ko'ra, o'zbekistonlik o'quvchilarning geografiya bo'yicha bilim darajasi o'rtacha.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12122151" y="4145068"/>
            <a:ext cx="4431701" cy="133294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0" tIns="0" rIns="0" bIns="0" rtlCol="0" anchor="t"/>
          <a:lstStyle/>
          <a:p>
            <a:pPr algn="ctr">
              <a:lnSpc>
                <a:spcPts val="3842"/>
              </a:lnSpc>
            </a:pPr>
            <a:endParaRPr lang="uz-Latn-UZ" sz="3100" b="1" kern="0" spc="-61" dirty="0">
              <a:solidFill>
                <a:srgbClr val="272525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algn="ctr">
              <a:lnSpc>
                <a:spcPts val="3842"/>
              </a:lnSpc>
            </a:pPr>
            <a:r>
              <a:rPr lang="en-US" sz="3100" b="1" kern="0" spc="-61" dirty="0" err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Ko'plab</a:t>
            </a:r>
            <a:endParaRPr lang="en-US" sz="3100" dirty="0"/>
          </a:p>
        </p:txBody>
      </p:sp>
      <p:sp>
        <p:nvSpPr>
          <p:cNvPr id="9" name="Text 6"/>
          <p:cNvSpPr/>
          <p:nvPr/>
        </p:nvSpPr>
        <p:spPr>
          <a:xfrm>
            <a:off x="12204253" y="5980347"/>
            <a:ext cx="4438198" cy="361225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r>
              <a:rPr lang="en-US" sz="2200" kern="0" spc="-4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O'quvchilar geografik xaritalarni o'qish, geografik ma'lumotlarni talqin qilish va geografik muammolarni hal qilishda qiyinchiliklarga duch kelishadi.</a:t>
            </a:r>
            <a:endParaRPr lang="en-US" sz="2200" dirty="0"/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3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1321480" y="1590674"/>
            <a:ext cx="15829870" cy="958860"/>
          </a:xfrm>
          <a:prstGeom prst="rect">
            <a:avLst/>
          </a:prstGeom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r>
              <a:rPr lang="en-US" sz="4000" b="1" dirty="0" err="1">
                <a:solidFill>
                  <a:srgbClr val="00B050"/>
                </a:solidFill>
              </a:rPr>
              <a:t>O‘quvchilarning</a:t>
            </a:r>
            <a:r>
              <a:rPr lang="en-US" sz="4000" b="1" dirty="0">
                <a:solidFill>
                  <a:srgbClr val="00B050"/>
                </a:solidFill>
              </a:rPr>
              <a:t> </a:t>
            </a:r>
            <a:r>
              <a:rPr lang="en-US" sz="4000" b="1" dirty="0" err="1">
                <a:solidFill>
                  <a:srgbClr val="00B050"/>
                </a:solidFill>
              </a:rPr>
              <a:t>geografiya</a:t>
            </a:r>
            <a:r>
              <a:rPr lang="en-US" sz="4000" b="1" dirty="0">
                <a:solidFill>
                  <a:srgbClr val="00B050"/>
                </a:solidFill>
              </a:rPr>
              <a:t> </a:t>
            </a:r>
            <a:r>
              <a:rPr lang="en-US" sz="4000" b="1" dirty="0" err="1">
                <a:solidFill>
                  <a:srgbClr val="00B050"/>
                </a:solidFill>
              </a:rPr>
              <a:t>bilim</a:t>
            </a:r>
            <a:r>
              <a:rPr lang="en-US" sz="4000" b="1" dirty="0">
                <a:solidFill>
                  <a:srgbClr val="00B050"/>
                </a:solidFill>
              </a:rPr>
              <a:t> </a:t>
            </a:r>
            <a:r>
              <a:rPr lang="en-US" sz="4000" b="1" dirty="0" err="1">
                <a:solidFill>
                  <a:srgbClr val="00B050"/>
                </a:solidFill>
              </a:rPr>
              <a:t>darajasi</a:t>
            </a:r>
            <a:r>
              <a:rPr lang="en-US" sz="4000" b="1" dirty="0">
                <a:solidFill>
                  <a:srgbClr val="00B050"/>
                </a:solidFill>
              </a:rPr>
              <a:t>: PISA </a:t>
            </a:r>
            <a:r>
              <a:rPr lang="en-US" sz="4000" b="1" dirty="0" err="1">
                <a:solidFill>
                  <a:srgbClr val="00B050"/>
                </a:solidFill>
              </a:rPr>
              <a:t>va</a:t>
            </a:r>
            <a:r>
              <a:rPr lang="en-US" sz="4000" b="1" dirty="0">
                <a:solidFill>
                  <a:srgbClr val="00B050"/>
                </a:solidFill>
              </a:rPr>
              <a:t> TIMSS </a:t>
            </a:r>
            <a:r>
              <a:rPr lang="en-US" sz="4000" b="1" dirty="0" err="1">
                <a:solidFill>
                  <a:srgbClr val="00B050"/>
                </a:solidFill>
              </a:rPr>
              <a:t>natijalari</a:t>
            </a:r>
            <a:r>
              <a:rPr lang="en-US" sz="4000" b="1" dirty="0">
                <a:solidFill>
                  <a:srgbClr val="00B050"/>
                </a:solidFill>
              </a:rPr>
              <a:t> </a:t>
            </a:r>
            <a:r>
              <a:rPr lang="en-US" sz="4000" b="1" dirty="0" err="1">
                <a:solidFill>
                  <a:srgbClr val="00B050"/>
                </a:solidFill>
              </a:rPr>
              <a:t>tahlili</a:t>
            </a:r>
            <a:endParaRPr lang="ru-RU" sz="4000" b="1" dirty="0">
              <a:solidFill>
                <a:srgbClr val="00B050"/>
              </a:solidFill>
            </a:endParaRPr>
          </a:p>
        </p:txBody>
      </p:sp>
      <p:grpSp>
        <p:nvGrpSpPr>
          <p:cNvPr id="91" name="Google Shape;91;p16"/>
          <p:cNvGrpSpPr/>
          <p:nvPr/>
        </p:nvGrpSpPr>
        <p:grpSpPr>
          <a:xfrm>
            <a:off x="1635428" y="4370819"/>
            <a:ext cx="4831791" cy="5258314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1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Ilmiy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-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uslubiy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ishlar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natijalarini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o‘quvchilarning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bilimlariga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ta’siri</a:t>
            </a:r>
            <a:endParaRPr lang="ru-RU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7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9759951" y="518274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6"/>
                </a:solidFill>
              </a:rPr>
              <a:t>O‘qituvchilarning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pedagogik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faoliyatini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baholash</a:t>
            </a:r>
            <a:endParaRPr lang="ru-RU" sz="3200" b="1" dirty="0">
              <a:solidFill>
                <a:schemeClr val="accent6"/>
              </a:solidFill>
            </a:endParaRPr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7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150" name="Google Shape;150;p16"/>
          <p:cNvSpPr txBox="1"/>
          <p:nvPr/>
        </p:nvSpPr>
        <p:spPr>
          <a:xfrm>
            <a:off x="9759951" y="69813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1"/>
                </a:solidFill>
              </a:rPr>
              <a:t>Ilmiy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tadqiqotlar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va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ularning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natijalari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7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9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9759951" y="878004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2"/>
                </a:solidFill>
              </a:rPr>
              <a:t>Ta’lim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jarayonida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o‘qituvchining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faol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ishtiroki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7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9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1806" y="3934244"/>
            <a:ext cx="3970580" cy="2750188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1007366" y="2124077"/>
            <a:ext cx="16043122" cy="10232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7682"/>
              </a:lnSpc>
            </a:pPr>
            <a:r>
              <a:rPr lang="en-US" sz="4000" b="1" kern="0" spc="-122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O'zbekistonda PISA va TIMSS tadqiqotlariga qatnashish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4915923" y="5379581"/>
            <a:ext cx="142351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b="1" kern="0" spc="-58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900" dirty="0"/>
          </a:p>
        </p:txBody>
      </p:sp>
      <p:sp>
        <p:nvSpPr>
          <p:cNvPr id="5" name="Text 2"/>
          <p:cNvSpPr/>
          <p:nvPr/>
        </p:nvSpPr>
        <p:spPr>
          <a:xfrm>
            <a:off x="7251377" y="4487750"/>
            <a:ext cx="8935269" cy="5117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842"/>
              </a:lnSpc>
            </a:pPr>
            <a:r>
              <a:rPr lang="en-US" sz="3100" b="1" kern="0" spc="-6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O'zbekistonning xalqaro tadqiqotlarda ishtirok etishi</a:t>
            </a:r>
            <a:endParaRPr lang="en-US" sz="3100" dirty="0"/>
          </a:p>
        </p:txBody>
      </p:sp>
      <p:sp>
        <p:nvSpPr>
          <p:cNvPr id="6" name="Text 3"/>
          <p:cNvSpPr/>
          <p:nvPr/>
        </p:nvSpPr>
        <p:spPr>
          <a:xfrm>
            <a:off x="7251377" y="5178150"/>
            <a:ext cx="9489147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kern="0" spc="-4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O'zbekiston 2015-yildan boshlab PISA va TIMSS tadqiqotlariga qatnasha boshladi.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7042097" y="6701618"/>
            <a:ext cx="9907703" cy="20003"/>
          </a:xfrm>
          <a:prstGeom prst="roundRect">
            <a:avLst>
              <a:gd name="adj" fmla="val 625116"/>
            </a:avLst>
          </a:prstGeom>
          <a:solidFill>
            <a:srgbClr val="C6BDDA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87621" y="6737104"/>
            <a:ext cx="7941307" cy="275018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4891613" y="7836293"/>
            <a:ext cx="190679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b="1" kern="0" spc="-58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900" dirty="0"/>
          </a:p>
        </p:txBody>
      </p:sp>
      <p:sp>
        <p:nvSpPr>
          <p:cNvPr id="10" name="Text 6"/>
          <p:cNvSpPr/>
          <p:nvPr/>
        </p:nvSpPr>
        <p:spPr>
          <a:xfrm>
            <a:off x="9236666" y="7056508"/>
            <a:ext cx="7503855" cy="10235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842"/>
              </a:lnSpc>
            </a:pPr>
            <a:r>
              <a:rPr lang="en-US" sz="3100" b="1" kern="0" spc="-6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O'quvchilarning bilim darajasini baholovchi muhim ko'rsatkich</a:t>
            </a:r>
            <a:endParaRPr lang="en-US" sz="3100" dirty="0"/>
          </a:p>
        </p:txBody>
      </p:sp>
      <p:sp>
        <p:nvSpPr>
          <p:cNvPr id="11" name="Text 7"/>
          <p:cNvSpPr/>
          <p:nvPr/>
        </p:nvSpPr>
        <p:spPr>
          <a:xfrm>
            <a:off x="9236666" y="8258691"/>
            <a:ext cx="7503855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kern="0" spc="-4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Tadqiqot natijalarini tahlil qilish o'quvchilarning geografiya bilimlarini yaxshilash uchun muhim ahamiyatga ega.</a:t>
            </a:r>
            <a:endParaRPr lang="en-US" sz="2200" dirty="0"/>
          </a:p>
        </p:txBody>
      </p:sp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5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549" y="2505075"/>
            <a:ext cx="6748463" cy="701357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901949" y="2505075"/>
            <a:ext cx="4127904" cy="102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7682"/>
              </a:lnSpc>
            </a:pPr>
            <a:r>
              <a:rPr lang="en-US" sz="4800" b="1" kern="0" spc="-122" dirty="0">
                <a:solidFill>
                  <a:srgbClr val="7030A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Xulosa va takliflar</a:t>
            </a:r>
            <a:endParaRPr lang="en-US" sz="4800" dirty="0">
              <a:solidFill>
                <a:srgbClr val="7030A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673308" y="3190875"/>
            <a:ext cx="9393160" cy="6629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50000"/>
              </a:lnSpc>
            </a:pP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	</a:t>
            </a:r>
            <a:r>
              <a:rPr lang="en-US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O</a:t>
            </a: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quvchilarning</a:t>
            </a:r>
            <a:r>
              <a:rPr lang="en-US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geografiya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bo</a:t>
            </a: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yicha</a:t>
            </a:r>
            <a:r>
              <a:rPr lang="en-US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bilimlarini yaxshilash uchun </a:t>
            </a:r>
            <a:r>
              <a:rPr lang="en-US" sz="4800" kern="0" spc="-45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amaliy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mashg</a:t>
            </a: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ulotlarni</a:t>
            </a:r>
            <a:r>
              <a:rPr lang="en-US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ko</a:t>
            </a: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paytirish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, zamonaviy </a:t>
            </a:r>
            <a:r>
              <a:rPr lang="en-US" sz="4800" kern="0" spc="-45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texnologiyalarni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qo</a:t>
            </a: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llash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, </a:t>
            </a:r>
            <a:r>
              <a:rPr lang="en-US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o</a:t>
            </a:r>
            <a:r>
              <a:rPr lang="uz-Latn-UZ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‘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quv</a:t>
            </a:r>
            <a:r>
              <a:rPr lang="en-US" sz="4800" kern="0" spc="-45" dirty="0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dasturlarini yangilash, o'qituvchilar malakasini </a:t>
            </a:r>
            <a:r>
              <a:rPr lang="en-US" sz="4800" kern="0" spc="-45" dirty="0" err="1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oshirish</a:t>
            </a:r>
            <a:r>
              <a:rPr lang="en-US" sz="4800" kern="0" spc="-45" dirty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 </a:t>
            </a:r>
            <a:r>
              <a:rPr lang="en-US" sz="4800" kern="0" spc="-45" dirty="0" err="1" smtClean="0">
                <a:solidFill>
                  <a:srgbClr val="7030A0"/>
                </a:solidFill>
                <a:latin typeface="Times New Roman" pitchFamily="18" charset="0"/>
                <a:ea typeface="Inter" pitchFamily="34" charset="-122"/>
                <a:cs typeface="Times New Roman" pitchFamily="18" charset="0"/>
              </a:rPr>
              <a:t>kerak</a:t>
            </a:r>
            <a:endParaRPr lang="en-US" sz="4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76088"/>
            <a:ext cx="17995898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2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1"/>
            <a:ext cx="6888785" cy="739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5" y="2428876"/>
            <a:ext cx="7745775" cy="3426773"/>
          </a:xfrm>
          <a:prstGeom prst="rect">
            <a:avLst/>
          </a:prstGeom>
          <a:noFill/>
        </p:spPr>
        <p:txBody>
          <a:bodyPr wrap="none" lIns="91427" tIns="45713" rIns="91427" bIns="45713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9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9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19178" y="3876676"/>
            <a:ext cx="15757544" cy="4506697"/>
          </a:xfrm>
          <a:prstGeom prst="rect">
            <a:avLst/>
          </a:prstGeom>
          <a:noFill/>
        </p:spPr>
        <p:txBody>
          <a:bodyPr wrap="none" lIns="134950" tIns="67476" rIns="134950" bIns="67476">
            <a:spAutoFit/>
          </a:bodyPr>
          <a:lstStyle/>
          <a:p>
            <a:pPr algn="ctr" defTabSz="1349462">
              <a:defRPr/>
            </a:pP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462">
              <a:defRPr/>
            </a:pP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20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6154</TotalTime>
  <Words>758</Words>
  <Application>Microsoft Office PowerPoint</Application>
  <PresentationFormat>Произвольный</PresentationFormat>
  <Paragraphs>107</Paragraphs>
  <Slides>18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Fira Sans Extra Condensed Medium</vt:lpstr>
      <vt:lpstr>Inter</vt:lpstr>
      <vt:lpstr>Petrona Bold</vt:lpstr>
      <vt:lpstr>Roboto</vt:lpstr>
      <vt:lpstr>Times New Roman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O‘quvchilar tabiiy fanlar bo‘yicha savodxonlik kompetensiyalarini quyida keltirilgan ilmiy bilish turlari aks etgan baholash vositalari yordamida namoyish etadilar:</vt:lpstr>
      <vt:lpstr>Презентация PowerPoint</vt:lpstr>
      <vt:lpstr>PISA va TIMSS xalqaro tadqiqot dasturlari haqida umumiy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O‘quvchilarning geografiya bilim darajasi: PISA va TIMSS natijalari tahlili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562</cp:revision>
  <cp:lastPrinted>2020-12-11T16:07:03Z</cp:lastPrinted>
  <dcterms:created xsi:type="dcterms:W3CDTF">2020-11-12T01:04:50Z</dcterms:created>
  <dcterms:modified xsi:type="dcterms:W3CDTF">2025-04-09T11:04:01Z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