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9"/>
  </p:notesMasterIdLst>
  <p:sldIdLst>
    <p:sldId id="395" r:id="rId2"/>
    <p:sldId id="393" r:id="rId3"/>
    <p:sldId id="396" r:id="rId4"/>
    <p:sldId id="397" r:id="rId5"/>
    <p:sldId id="389" r:id="rId6"/>
    <p:sldId id="398" r:id="rId7"/>
    <p:sldId id="399" r:id="rId8"/>
    <p:sldId id="400" r:id="rId9"/>
    <p:sldId id="402" r:id="rId10"/>
    <p:sldId id="403" r:id="rId11"/>
    <p:sldId id="382" r:id="rId12"/>
    <p:sldId id="394" r:id="rId13"/>
    <p:sldId id="376" r:id="rId14"/>
    <p:sldId id="392" r:id="rId15"/>
    <p:sldId id="380" r:id="rId16"/>
    <p:sldId id="370" r:id="rId17"/>
    <p:sldId id="371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1F295C"/>
    <a:srgbClr val="002060"/>
    <a:srgbClr val="FF99CC"/>
    <a:srgbClr val="E53935"/>
    <a:srgbClr val="80C783"/>
    <a:srgbClr val="E6E6E6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8" d="100"/>
          <a:sy n="48" d="100"/>
        </p:scale>
        <p:origin x="582" y="4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63A60-6617-4ABB-B41B-799B31241309}" type="doc">
      <dgm:prSet loTypeId="urn:microsoft.com/office/officeart/2005/8/layout/radial4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F46CB795-F903-4506-803F-79722C5C9E85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uz-Latn-UZ" sz="3600" b="1" dirty="0">
              <a:latin typeface="Times New Roman" panose="02020603050405020304" pitchFamily="18" charset="0"/>
              <a:cs typeface="Times New Roman" panose="02020603050405020304" pitchFamily="18" charset="0"/>
            </a:rPr>
            <a:t>XALQARO TADQIQOT DASTURLARI</a:t>
          </a:r>
          <a:endParaRPr lang="ru-RU" sz="36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27402-771A-41F1-958A-4FA70FB097DE}" type="parTrans" cxnId="{3DA20561-10A9-4035-93D8-D4E67F929F03}">
      <dgm:prSet/>
      <dgm:spPr/>
      <dgm:t>
        <a:bodyPr/>
        <a:lstStyle/>
        <a:p>
          <a:endParaRPr lang="ru-RU"/>
        </a:p>
      </dgm:t>
    </dgm:pt>
    <dgm:pt modelId="{562B4D4A-2B5D-4539-A195-172EA0E6EB62}" type="sibTrans" cxnId="{3DA20561-10A9-4035-93D8-D4E67F929F03}">
      <dgm:prSet/>
      <dgm:spPr/>
      <dgm:t>
        <a:bodyPr/>
        <a:lstStyle/>
        <a:p>
          <a:endParaRPr lang="ru-RU"/>
        </a:p>
      </dgm:t>
    </dgm:pt>
    <dgm:pt modelId="{A1ADDE05-0260-4B46-A60F-F393A25CB1BB}">
      <dgm:prSet custT="1"/>
      <dgm:spPr/>
      <dgm:t>
        <a:bodyPr/>
        <a:lstStyle/>
        <a:p>
          <a:endParaRPr lang="ru-RU"/>
        </a:p>
      </dgm:t>
    </dgm:pt>
    <dgm:pt modelId="{529FDD7D-5A9B-4E0F-B343-40FD9969525B}" type="parTrans" cxnId="{A8FEF451-8773-4A52-AEB5-B37387A73111}">
      <dgm:prSet/>
      <dgm:spPr/>
      <dgm:t>
        <a:bodyPr/>
        <a:lstStyle/>
        <a:p>
          <a:endParaRPr lang="ru-RU"/>
        </a:p>
      </dgm:t>
    </dgm:pt>
    <dgm:pt modelId="{F94411F5-B4C3-49FA-9C89-6E19AAF7C612}" type="sibTrans" cxnId="{A8FEF451-8773-4A52-AEB5-B37387A73111}">
      <dgm:prSet/>
      <dgm:spPr/>
      <dgm:t>
        <a:bodyPr/>
        <a:lstStyle/>
        <a:p>
          <a:endParaRPr lang="ru-RU"/>
        </a:p>
      </dgm:t>
    </dgm:pt>
    <dgm:pt modelId="{0BF7F057-0787-4968-99D2-C6B6500CB2E3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PISA (</a:t>
          </a:r>
          <a:r>
            <a:rPr lang="en-US" sz="3200" i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Programme</a:t>
          </a:r>
          <a:r>
            <a:rPr lang="en-US" sz="3200" i="1" dirty="0">
              <a:latin typeface="Times New Roman" panose="02020603050405020304" pitchFamily="18" charset="0"/>
              <a:cs typeface="Times New Roman" panose="02020603050405020304" pitchFamily="18" charset="0"/>
            </a:rPr>
            <a:t> for International Student Assessment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savodxonligini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ijodiy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ko‘rinishida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iboratdir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AA8B2B-749A-4BE9-8349-6571682018E1}" type="parTrans" cxnId="{8CD757E8-82F8-446B-A78C-90F59F1D049A}">
      <dgm:prSet/>
      <dgm:spPr/>
      <dgm:t>
        <a:bodyPr/>
        <a:lstStyle/>
        <a:p>
          <a:endParaRPr lang="ru-RU"/>
        </a:p>
      </dgm:t>
    </dgm:pt>
    <dgm:pt modelId="{C99CAD13-5F1B-4A8F-B9DF-5E6A27FAD271}" type="sibTrans" cxnId="{8CD757E8-82F8-446B-A78C-90F59F1D049A}">
      <dgm:prSet/>
      <dgm:spPr/>
      <dgm:t>
        <a:bodyPr/>
        <a:lstStyle/>
        <a:p>
          <a:endParaRPr lang="ru-RU"/>
        </a:p>
      </dgm:t>
    </dgm:pt>
    <dgm:pt modelId="{3CCF3FB7-6EC2-45E1-943A-F697A94D384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TIMSS (</a:t>
          </a:r>
          <a:r>
            <a:rPr lang="en-US" sz="3000" i="1" dirty="0">
              <a:latin typeface="Times New Roman" panose="02020603050405020304" pitchFamily="18" charset="0"/>
              <a:cs typeface="Times New Roman" panose="02020603050405020304" pitchFamily="18" charset="0"/>
            </a:rPr>
            <a:t>Trends in International Mathematics and Science Study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boshlang‘ich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4-8-sinf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nafaqat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balki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o‘qishga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motivatsiyasi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 </a:t>
          </a:r>
          <a:endParaRPr lang="ru-RU" sz="30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7D181-DB77-49FA-A4CF-46EF99D8EE51}" type="parTrans" cxnId="{3CC31A4C-C684-4D62-AA7F-398DE2BDEA91}">
      <dgm:prSet/>
      <dgm:spPr/>
      <dgm:t>
        <a:bodyPr/>
        <a:lstStyle/>
        <a:p>
          <a:endParaRPr lang="ru-RU"/>
        </a:p>
      </dgm:t>
    </dgm:pt>
    <dgm:pt modelId="{6D831069-1340-48B7-AF0F-D1E64DABA6B8}" type="sibTrans" cxnId="{3CC31A4C-C684-4D62-AA7F-398DE2BDEA91}">
      <dgm:prSet/>
      <dgm:spPr/>
      <dgm:t>
        <a:bodyPr/>
        <a:lstStyle/>
        <a:p>
          <a:endParaRPr lang="ru-RU"/>
        </a:p>
      </dgm:t>
    </dgm:pt>
    <dgm:pt modelId="{8A229981-FF75-4D0A-8F93-4FB702794D2E}" type="pres">
      <dgm:prSet presAssocID="{25263A60-6617-4ABB-B41B-799B3124130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1A36BD-1653-4834-91EA-9C17540A9DD3}" type="pres">
      <dgm:prSet presAssocID="{F46CB795-F903-4506-803F-79722C5C9E85}" presName="centerShape" presStyleLbl="node0" presStyleIdx="0" presStyleCnt="1" custScaleY="81106" custLinFactNeighborX="-2" custLinFactNeighborY="-1766"/>
      <dgm:spPr/>
      <dgm:t>
        <a:bodyPr/>
        <a:lstStyle/>
        <a:p>
          <a:endParaRPr lang="ru-RU"/>
        </a:p>
      </dgm:t>
    </dgm:pt>
    <dgm:pt modelId="{6472CF0A-D743-4A8C-A967-6539A6A42F74}" type="pres">
      <dgm:prSet presAssocID="{0CAA8B2B-749A-4BE9-8349-6571682018E1}" presName="parTrans" presStyleLbl="bgSibTrans2D1" presStyleIdx="0" presStyleCnt="2" custLinFactNeighborX="9880" custLinFactNeighborY="-5134"/>
      <dgm:spPr/>
      <dgm:t>
        <a:bodyPr/>
        <a:lstStyle/>
        <a:p>
          <a:endParaRPr lang="ru-RU"/>
        </a:p>
      </dgm:t>
    </dgm:pt>
    <dgm:pt modelId="{C813E8EE-0AB7-43B0-A212-BEFC2D68E047}" type="pres">
      <dgm:prSet presAssocID="{0BF7F057-0787-4968-99D2-C6B6500CB2E3}" presName="node" presStyleLbl="node1" presStyleIdx="0" presStyleCnt="2" custScaleX="107763" custScaleY="202392" custRadScaleRad="90362" custRadScaleInc="-8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0FEC3-1FDA-42B4-B5B6-9FBA82CA3D25}" type="pres">
      <dgm:prSet presAssocID="{0207D181-DB77-49FA-A4CF-46EF99D8EE51}" presName="parTrans" presStyleLbl="bgSibTrans2D1" presStyleIdx="1" presStyleCnt="2" custLinFactNeighborX="-4085" custLinFactNeighborY="9348"/>
      <dgm:spPr/>
      <dgm:t>
        <a:bodyPr/>
        <a:lstStyle/>
        <a:p>
          <a:endParaRPr lang="ru-RU"/>
        </a:p>
      </dgm:t>
    </dgm:pt>
    <dgm:pt modelId="{B3D80444-85E8-4624-9B84-19AB861FE37F}" type="pres">
      <dgm:prSet presAssocID="{3CCF3FB7-6EC2-45E1-943A-F697A94D384F}" presName="node" presStyleLbl="node1" presStyleIdx="1" presStyleCnt="2" custScaleX="111203" custScaleY="194023" custRadScaleRad="110255" custRadScaleInc="14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37E5B1-A145-4C28-857C-4077C72B450B}" type="presOf" srcId="{0207D181-DB77-49FA-A4CF-46EF99D8EE51}" destId="{47F0FEC3-1FDA-42B4-B5B6-9FBA82CA3D25}" srcOrd="0" destOrd="0" presId="urn:microsoft.com/office/officeart/2005/8/layout/radial4"/>
    <dgm:cxn modelId="{342736CA-9F64-40B3-8BEA-400F4220283D}" type="presOf" srcId="{0BF7F057-0787-4968-99D2-C6B6500CB2E3}" destId="{C813E8EE-0AB7-43B0-A212-BEFC2D68E047}" srcOrd="0" destOrd="0" presId="urn:microsoft.com/office/officeart/2005/8/layout/radial4"/>
    <dgm:cxn modelId="{3DA20561-10A9-4035-93D8-D4E67F929F03}" srcId="{25263A60-6617-4ABB-B41B-799B31241309}" destId="{F46CB795-F903-4506-803F-79722C5C9E85}" srcOrd="0" destOrd="0" parTransId="{3B327402-771A-41F1-958A-4FA70FB097DE}" sibTransId="{562B4D4A-2B5D-4539-A195-172EA0E6EB62}"/>
    <dgm:cxn modelId="{71F3380D-EE6C-4BE6-8442-5F3BC05744EC}" type="presOf" srcId="{25263A60-6617-4ABB-B41B-799B31241309}" destId="{8A229981-FF75-4D0A-8F93-4FB702794D2E}" srcOrd="0" destOrd="0" presId="urn:microsoft.com/office/officeart/2005/8/layout/radial4"/>
    <dgm:cxn modelId="{681CF793-B694-4CCE-B521-99985769A20E}" type="presOf" srcId="{3CCF3FB7-6EC2-45E1-943A-F697A94D384F}" destId="{B3D80444-85E8-4624-9B84-19AB861FE37F}" srcOrd="0" destOrd="0" presId="urn:microsoft.com/office/officeart/2005/8/layout/radial4"/>
    <dgm:cxn modelId="{28D5BF5F-6BB7-4253-9ED2-E0F3C7A7878E}" type="presOf" srcId="{0CAA8B2B-749A-4BE9-8349-6571682018E1}" destId="{6472CF0A-D743-4A8C-A967-6539A6A42F74}" srcOrd="0" destOrd="0" presId="urn:microsoft.com/office/officeart/2005/8/layout/radial4"/>
    <dgm:cxn modelId="{A8FEF451-8773-4A52-AEB5-B37387A73111}" srcId="{25263A60-6617-4ABB-B41B-799B31241309}" destId="{A1ADDE05-0260-4B46-A60F-F393A25CB1BB}" srcOrd="1" destOrd="0" parTransId="{529FDD7D-5A9B-4E0F-B343-40FD9969525B}" sibTransId="{F94411F5-B4C3-49FA-9C89-6E19AAF7C612}"/>
    <dgm:cxn modelId="{3CC31A4C-C684-4D62-AA7F-398DE2BDEA91}" srcId="{F46CB795-F903-4506-803F-79722C5C9E85}" destId="{3CCF3FB7-6EC2-45E1-943A-F697A94D384F}" srcOrd="1" destOrd="0" parTransId="{0207D181-DB77-49FA-A4CF-46EF99D8EE51}" sibTransId="{6D831069-1340-48B7-AF0F-D1E64DABA6B8}"/>
    <dgm:cxn modelId="{9B5857CA-E40B-430E-964B-59499B670A17}" type="presOf" srcId="{F46CB795-F903-4506-803F-79722C5C9E85}" destId="{C71A36BD-1653-4834-91EA-9C17540A9DD3}" srcOrd="0" destOrd="0" presId="urn:microsoft.com/office/officeart/2005/8/layout/radial4"/>
    <dgm:cxn modelId="{8CD757E8-82F8-446B-A78C-90F59F1D049A}" srcId="{F46CB795-F903-4506-803F-79722C5C9E85}" destId="{0BF7F057-0787-4968-99D2-C6B6500CB2E3}" srcOrd="0" destOrd="0" parTransId="{0CAA8B2B-749A-4BE9-8349-6571682018E1}" sibTransId="{C99CAD13-5F1B-4A8F-B9DF-5E6A27FAD271}"/>
    <dgm:cxn modelId="{7CE39E24-0D81-4AB8-8905-8AAD85F24DA9}" type="presParOf" srcId="{8A229981-FF75-4D0A-8F93-4FB702794D2E}" destId="{C71A36BD-1653-4834-91EA-9C17540A9DD3}" srcOrd="0" destOrd="0" presId="urn:microsoft.com/office/officeart/2005/8/layout/radial4"/>
    <dgm:cxn modelId="{B653C1FC-70A4-49A3-9C0F-E5B8ED07831A}" type="presParOf" srcId="{8A229981-FF75-4D0A-8F93-4FB702794D2E}" destId="{6472CF0A-D743-4A8C-A967-6539A6A42F74}" srcOrd="1" destOrd="0" presId="urn:microsoft.com/office/officeart/2005/8/layout/radial4"/>
    <dgm:cxn modelId="{B0039323-76B2-4CF4-8F3D-668A40AFA3B9}" type="presParOf" srcId="{8A229981-FF75-4D0A-8F93-4FB702794D2E}" destId="{C813E8EE-0AB7-43B0-A212-BEFC2D68E047}" srcOrd="2" destOrd="0" presId="urn:microsoft.com/office/officeart/2005/8/layout/radial4"/>
    <dgm:cxn modelId="{65625618-5169-40AE-8786-9F91150D6EA3}" type="presParOf" srcId="{8A229981-FF75-4D0A-8F93-4FB702794D2E}" destId="{47F0FEC3-1FDA-42B4-B5B6-9FBA82CA3D25}" srcOrd="3" destOrd="0" presId="urn:microsoft.com/office/officeart/2005/8/layout/radial4"/>
    <dgm:cxn modelId="{3D91A2C0-7584-4C2D-A805-BDF0109AE34A}" type="presParOf" srcId="{8A229981-FF75-4D0A-8F93-4FB702794D2E}" destId="{B3D80444-85E8-4624-9B84-19AB861FE37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7192B3-2380-44C3-8DA8-B8FD5FB0A8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B5BAB5-6D40-494D-BA3C-520AE1525210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DE6892-452B-4D8A-A5DC-D129CE5C0852}" type="par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6C0E204-023A-44F8-AA63-839D45F63898}" type="sib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CBACD46-3334-4D18-A043-96D9ED082DF5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FC5D824-8BC1-41FF-8B33-B8804A9FD4CD}" type="par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DE83C53-546D-4E06-B4A8-83B302F0D7C9}" type="sib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2045C05-F2C4-4D1D-B939-68F2E021F68F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  <a:tabLst>
              <a:tab pos="0" algn="l"/>
            </a:tabLst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kimyo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Koinot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astronomiya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AB77122-D7B0-4B2D-9EA5-59191A2B6569}" type="par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72D2F69-A398-4AFA-B596-2CCD3BF6425F}" type="sib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6DE35D7-A9C0-48FD-897B-6BBC5E9B943C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)lar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qo‘llaniladigan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oid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metodologik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AE5AAE-08C1-495E-9317-2E24FBB5F957}" type="par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AB0DC33-B80C-4A6E-911A-3B9D384E2CA9}" type="sib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A74C9C88-0884-476E-B332-6FBC13621343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2FA25E-9F2C-48AB-A543-EAEA5F50238D}" type="par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723DC04-8525-4196-A294-3E0D0A7DF96E}" type="sib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2BE3DAE9-0BEA-4F02-9617-320EBE1C7158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epistemik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tasavvurlarimiz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faraz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gipoteza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68416DE-E969-4646-8259-D0DA28BB4558}" type="par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5CD3B1B-8FC4-475E-AE6B-F7508355983D}" type="sib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39F3EBF-7C18-4C32-A12C-C062E62614DD}" type="pres">
      <dgm:prSet presAssocID="{507192B3-2380-44C3-8DA8-B8FD5FB0A8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C20697-FBB2-4A94-A37C-32375795E2A5}" type="pres">
      <dgm:prSet presAssocID="{A5B5BAB5-6D40-494D-BA3C-520AE1525210}" presName="composite" presStyleCnt="0"/>
      <dgm:spPr/>
    </dgm:pt>
    <dgm:pt modelId="{8BC7F812-FB1E-4D21-8632-6517C5F10ABD}" type="pres">
      <dgm:prSet presAssocID="{A5B5BAB5-6D40-494D-BA3C-520AE152521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DD0A8-DA3A-4BA0-8CDF-0632879DCFCF}" type="pres">
      <dgm:prSet presAssocID="{A5B5BAB5-6D40-494D-BA3C-520AE1525210}" presName="descendantText" presStyleLbl="alignAcc1" presStyleIdx="0" presStyleCnt="3" custScaleY="155288" custLinFactNeighborX="0" custLinFactNeighborY="-2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FEA3F-0D29-4EA1-9315-C7CECB7D849D}" type="pres">
      <dgm:prSet presAssocID="{66C0E204-023A-44F8-AA63-839D45F63898}" presName="sp" presStyleCnt="0"/>
      <dgm:spPr/>
    </dgm:pt>
    <dgm:pt modelId="{49376B37-AC47-4444-AA0F-64F3C9D9FB22}" type="pres">
      <dgm:prSet presAssocID="{DCBACD46-3334-4D18-A043-96D9ED082DF5}" presName="composite" presStyleCnt="0"/>
      <dgm:spPr/>
    </dgm:pt>
    <dgm:pt modelId="{370FBD44-7CF1-4D6D-8627-20F6E5F115D5}" type="pres">
      <dgm:prSet presAssocID="{DCBACD46-3334-4D18-A043-96D9ED082DF5}" presName="parentText" presStyleLbl="alignNode1" presStyleIdx="1" presStyleCnt="3" custLinFactNeighborX="-3626" custLinFactNeighborY="17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95EEB-C899-487A-98B1-BF6B03C494FA}" type="pres">
      <dgm:prSet presAssocID="{DCBACD46-3334-4D18-A043-96D9ED082DF5}" presName="descendantText" presStyleLbl="alignAcc1" presStyleIdx="1" presStyleCnt="3" custScaleY="153018" custLinFactNeighborX="0" custLinFactNeighborY="-1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D8F7A-96FB-41EE-915B-ACB096989271}" type="pres">
      <dgm:prSet presAssocID="{3DE83C53-546D-4E06-B4A8-83B302F0D7C9}" presName="sp" presStyleCnt="0"/>
      <dgm:spPr/>
    </dgm:pt>
    <dgm:pt modelId="{29EF288A-5E6B-4430-AA21-1CC148584435}" type="pres">
      <dgm:prSet presAssocID="{A74C9C88-0884-476E-B332-6FBC13621343}" presName="composite" presStyleCnt="0"/>
      <dgm:spPr/>
    </dgm:pt>
    <dgm:pt modelId="{80F51D9F-1E65-4104-B1E8-D6AE43E9044A}" type="pres">
      <dgm:prSet presAssocID="{A74C9C88-0884-476E-B332-6FBC13621343}" presName="parentText" presStyleLbl="alignNode1" presStyleIdx="2" presStyleCnt="3" custLinFactNeighborY="49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B260A3-8679-4E86-8528-774399C619F2}" type="pres">
      <dgm:prSet presAssocID="{A74C9C88-0884-476E-B332-6FBC13621343}" presName="descendantText" presStyleLbl="alignAcc1" presStyleIdx="2" presStyleCnt="3" custScaleY="140395" custLinFactNeighborX="-142" custLinFactNeighborY="6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6994AD-6B59-412A-AA73-454125B3CDEE}" srcId="{507192B3-2380-44C3-8DA8-B8FD5FB0A867}" destId="{A74C9C88-0884-476E-B332-6FBC13621343}" srcOrd="2" destOrd="0" parTransId="{612FA25E-9F2C-48AB-A543-EAEA5F50238D}" sibTransId="{B723DC04-8525-4196-A294-3E0D0A7DF96E}"/>
    <dgm:cxn modelId="{BB8FEC30-17DC-40A9-9E9D-9D81D9F321EE}" type="presOf" srcId="{507192B3-2380-44C3-8DA8-B8FD5FB0A867}" destId="{D39F3EBF-7C18-4C32-A12C-C062E62614DD}" srcOrd="0" destOrd="0" presId="urn:microsoft.com/office/officeart/2005/8/layout/chevron2"/>
    <dgm:cxn modelId="{371AEE71-ADFE-4443-8387-93303802DCF8}" type="presOf" srcId="{DCBACD46-3334-4D18-A043-96D9ED082DF5}" destId="{370FBD44-7CF1-4D6D-8627-20F6E5F115D5}" srcOrd="0" destOrd="0" presId="urn:microsoft.com/office/officeart/2005/8/layout/chevron2"/>
    <dgm:cxn modelId="{BB7EF2D5-6E71-4ED5-94D7-3348A10FEB09}" type="presOf" srcId="{2BE3DAE9-0BEA-4F02-9617-320EBE1C7158}" destId="{ABB260A3-8679-4E86-8528-774399C619F2}" srcOrd="0" destOrd="0" presId="urn:microsoft.com/office/officeart/2005/8/layout/chevron2"/>
    <dgm:cxn modelId="{0D101A56-0A21-4920-9D5F-D0F6185E1C26}" srcId="{A5B5BAB5-6D40-494D-BA3C-520AE1525210}" destId="{F2045C05-F2C4-4D1D-B939-68F2E021F68F}" srcOrd="0" destOrd="0" parTransId="{9AB77122-D7B0-4B2D-9EA5-59191A2B6569}" sibTransId="{172D2F69-A398-4AFA-B596-2CCD3BF6425F}"/>
    <dgm:cxn modelId="{DD53C8AB-B716-480E-AC87-9130EC763A96}" type="presOf" srcId="{F2045C05-F2C4-4D1D-B939-68F2E021F68F}" destId="{F52DD0A8-DA3A-4BA0-8CDF-0632879DCFCF}" srcOrd="0" destOrd="0" presId="urn:microsoft.com/office/officeart/2005/8/layout/chevron2"/>
    <dgm:cxn modelId="{5DA7A532-5463-4CB9-A340-5C17ADB099FA}" type="presOf" srcId="{A5B5BAB5-6D40-494D-BA3C-520AE1525210}" destId="{8BC7F812-FB1E-4D21-8632-6517C5F10ABD}" srcOrd="0" destOrd="0" presId="urn:microsoft.com/office/officeart/2005/8/layout/chevron2"/>
    <dgm:cxn modelId="{C2DF19C6-35A1-4042-9BF7-E9C0B76DF6D9}" srcId="{DCBACD46-3334-4D18-A043-96D9ED082DF5}" destId="{36DE35D7-A9C0-48FD-897B-6BBC5E9B943C}" srcOrd="0" destOrd="0" parTransId="{A4AE5AAE-08C1-495E-9317-2E24FBB5F957}" sibTransId="{BAB0DC33-B80C-4A6E-911A-3B9D384E2CA9}"/>
    <dgm:cxn modelId="{B96AC9B7-CA7F-43CA-8B16-3FDEC779CC60}" srcId="{A74C9C88-0884-476E-B332-6FBC13621343}" destId="{2BE3DAE9-0BEA-4F02-9617-320EBE1C7158}" srcOrd="0" destOrd="0" parTransId="{468416DE-E969-4646-8259-D0DA28BB4558}" sibTransId="{B5CD3B1B-8FC4-475E-AE6B-F7508355983D}"/>
    <dgm:cxn modelId="{7CB3EB60-73F3-45CE-98E0-33823CAC1F52}" srcId="{507192B3-2380-44C3-8DA8-B8FD5FB0A867}" destId="{DCBACD46-3334-4D18-A043-96D9ED082DF5}" srcOrd="1" destOrd="0" parTransId="{EFC5D824-8BC1-41FF-8B33-B8804A9FD4CD}" sibTransId="{3DE83C53-546D-4E06-B4A8-83B302F0D7C9}"/>
    <dgm:cxn modelId="{278B4BC8-19A9-49F7-BF4D-356749F128CB}" srcId="{507192B3-2380-44C3-8DA8-B8FD5FB0A867}" destId="{A5B5BAB5-6D40-494D-BA3C-520AE1525210}" srcOrd="0" destOrd="0" parTransId="{53DE6892-452B-4D8A-A5DC-D129CE5C0852}" sibTransId="{66C0E204-023A-44F8-AA63-839D45F63898}"/>
    <dgm:cxn modelId="{03604E9B-C8C5-4498-AE79-8A6C328D060C}" type="presOf" srcId="{36DE35D7-A9C0-48FD-897B-6BBC5E9B943C}" destId="{6B995EEB-C899-487A-98B1-BF6B03C494FA}" srcOrd="0" destOrd="0" presId="urn:microsoft.com/office/officeart/2005/8/layout/chevron2"/>
    <dgm:cxn modelId="{5864D37F-3551-4B1A-B7AD-4E5B8F76860F}" type="presOf" srcId="{A74C9C88-0884-476E-B332-6FBC13621343}" destId="{80F51D9F-1E65-4104-B1E8-D6AE43E9044A}" srcOrd="0" destOrd="0" presId="urn:microsoft.com/office/officeart/2005/8/layout/chevron2"/>
    <dgm:cxn modelId="{6AD21D1C-EDFE-4710-8314-9FFFA3CFC5D0}" type="presParOf" srcId="{D39F3EBF-7C18-4C32-A12C-C062E62614DD}" destId="{F9C20697-FBB2-4A94-A37C-32375795E2A5}" srcOrd="0" destOrd="0" presId="urn:microsoft.com/office/officeart/2005/8/layout/chevron2"/>
    <dgm:cxn modelId="{6FBAFFDA-14FD-418C-B368-D7AEA5D6BD68}" type="presParOf" srcId="{F9C20697-FBB2-4A94-A37C-32375795E2A5}" destId="{8BC7F812-FB1E-4D21-8632-6517C5F10ABD}" srcOrd="0" destOrd="0" presId="urn:microsoft.com/office/officeart/2005/8/layout/chevron2"/>
    <dgm:cxn modelId="{F3D36287-5C91-41FC-A60D-580ABADD6540}" type="presParOf" srcId="{F9C20697-FBB2-4A94-A37C-32375795E2A5}" destId="{F52DD0A8-DA3A-4BA0-8CDF-0632879DCFCF}" srcOrd="1" destOrd="0" presId="urn:microsoft.com/office/officeart/2005/8/layout/chevron2"/>
    <dgm:cxn modelId="{9B4B44B2-4569-443E-A4FE-2CAE1F42A380}" type="presParOf" srcId="{D39F3EBF-7C18-4C32-A12C-C062E62614DD}" destId="{7F7FEA3F-0D29-4EA1-9315-C7CECB7D849D}" srcOrd="1" destOrd="0" presId="urn:microsoft.com/office/officeart/2005/8/layout/chevron2"/>
    <dgm:cxn modelId="{5CFF89C7-A133-42B6-B3DE-85AC18BE0B3E}" type="presParOf" srcId="{D39F3EBF-7C18-4C32-A12C-C062E62614DD}" destId="{49376B37-AC47-4444-AA0F-64F3C9D9FB22}" srcOrd="2" destOrd="0" presId="urn:microsoft.com/office/officeart/2005/8/layout/chevron2"/>
    <dgm:cxn modelId="{346C1CDF-FBCA-441E-AC9C-92949727D6B5}" type="presParOf" srcId="{49376B37-AC47-4444-AA0F-64F3C9D9FB22}" destId="{370FBD44-7CF1-4D6D-8627-20F6E5F115D5}" srcOrd="0" destOrd="0" presId="urn:microsoft.com/office/officeart/2005/8/layout/chevron2"/>
    <dgm:cxn modelId="{6E06ECDA-029F-4832-B5BC-9A86F61A0E13}" type="presParOf" srcId="{49376B37-AC47-4444-AA0F-64F3C9D9FB22}" destId="{6B995EEB-C899-487A-98B1-BF6B03C494FA}" srcOrd="1" destOrd="0" presId="urn:microsoft.com/office/officeart/2005/8/layout/chevron2"/>
    <dgm:cxn modelId="{457BBD2A-C42E-4DA8-B9F7-A91CB6639C04}" type="presParOf" srcId="{D39F3EBF-7C18-4C32-A12C-C062E62614DD}" destId="{199D8F7A-96FB-41EE-915B-ACB096989271}" srcOrd="3" destOrd="0" presId="urn:microsoft.com/office/officeart/2005/8/layout/chevron2"/>
    <dgm:cxn modelId="{20F09F2D-223F-469F-9392-C992C2AB1C39}" type="presParOf" srcId="{D39F3EBF-7C18-4C32-A12C-C062E62614DD}" destId="{29EF288A-5E6B-4430-AA21-1CC148584435}" srcOrd="4" destOrd="0" presId="urn:microsoft.com/office/officeart/2005/8/layout/chevron2"/>
    <dgm:cxn modelId="{3AEA34A1-CD2F-4F92-9627-882001535935}" type="presParOf" srcId="{29EF288A-5E6B-4430-AA21-1CC148584435}" destId="{80F51D9F-1E65-4104-B1E8-D6AE43E9044A}" srcOrd="0" destOrd="0" presId="urn:microsoft.com/office/officeart/2005/8/layout/chevron2"/>
    <dgm:cxn modelId="{62306476-E672-4CC7-BA5C-1659A56B2CE7}" type="presParOf" srcId="{29EF288A-5E6B-4430-AA21-1CC148584435}" destId="{ABB260A3-8679-4E86-8528-774399C619F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8314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5018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568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971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9473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78550" y="4575263"/>
            <a:ext cx="10591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 PISA va TIMSS xalqaro tadqiqot dasturlariga tayyorlash bo‘yicha metodik tavsiyalar </a:t>
            </a:r>
          </a:p>
          <a:p>
            <a:r>
              <a:rPr lang="uz-Latn-UZ" sz="4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(Traning)</a:t>
            </a:r>
            <a:endParaRPr lang="ru-RU" sz="4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Globus bilan geografiyani o'rganish | Ta'lim foydalari - Ultimate Glob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673" y="3959269"/>
            <a:ext cx="4278976" cy="427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059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996950" y="1741787"/>
            <a:ext cx="16459201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900019" y="736421"/>
              <a:ext cx="2908433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uz-Cyrl-UZ" sz="3600" b="1" dirty="0">
                  <a:solidFill>
                    <a:schemeClr val="bg1"/>
                  </a:solidFill>
                </a:rPr>
                <a:t>PISA </a:t>
              </a:r>
              <a:r>
                <a:rPr lang="uz-Latn-UZ" sz="3600" b="1" dirty="0">
                  <a:solidFill>
                    <a:schemeClr val="bg1"/>
                  </a:solidFill>
                </a:rPr>
                <a:t>va</a:t>
              </a:r>
              <a:r>
                <a:rPr lang="uz-Cyrl-UZ" sz="3600" b="1" dirty="0">
                  <a:solidFill>
                    <a:schemeClr val="bg1"/>
                  </a:solidFill>
                </a:rPr>
                <a:t> TIMSS xalqaro tadqiqot dasturlari</a:t>
              </a:r>
              <a:r>
                <a:rPr lang="uz-Latn-UZ" sz="3600" b="1" dirty="0">
                  <a:solidFill>
                    <a:schemeClr val="bg1"/>
                  </a:solidFill>
                </a:rPr>
                <a:t> haqida umumiy ma’lumot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1983972" y="3883533"/>
            <a:ext cx="15163801" cy="1898141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just"/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PISA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tadqiqotlarida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tabiiy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fanlar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savodxonligi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talablari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topshiriqlari</a:t>
              </a:r>
              <a:r>
                <a:rPr lang="en-US" sz="3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3259460" y="5968287"/>
            <a:ext cx="14014452" cy="2175588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b="1" dirty="0" err="1">
                  <a:solidFill>
                    <a:schemeClr val="bg1"/>
                  </a:solidFill>
                </a:rPr>
                <a:t>Geografiya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fanidan</a:t>
              </a:r>
              <a:r>
                <a:rPr lang="en-US" sz="3600" b="1" dirty="0">
                  <a:solidFill>
                    <a:schemeClr val="bg1"/>
                  </a:solidFill>
                </a:rPr>
                <a:t> PISA </a:t>
              </a:r>
              <a:r>
                <a:rPr lang="en-US" sz="3600" b="1" dirty="0" err="1">
                  <a:solidFill>
                    <a:schemeClr val="bg1"/>
                  </a:solidFill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</a:rPr>
                <a:t> TIMSS </a:t>
              </a:r>
              <a:r>
                <a:rPr lang="en-US" sz="3600" b="1" dirty="0" err="1">
                  <a:solidFill>
                    <a:schemeClr val="bg1"/>
                  </a:solidFill>
                </a:rPr>
                <a:t>tadqiqot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dasturlari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bo‘yicha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o‘quvchilarga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qo‘yiladigan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talablar</a:t>
              </a:r>
              <a:r>
                <a:rPr lang="en-US" sz="3600" b="1" dirty="0">
                  <a:solidFill>
                    <a:schemeClr val="bg1"/>
                  </a:solidFill>
                </a:rPr>
                <a:t>.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4273550" y="8413189"/>
            <a:ext cx="13182601" cy="2016686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369110" y="7785895"/>
            <a:ext cx="27034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88067" y="8821341"/>
            <a:ext cx="81707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Xalqaro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tadqiqotlarning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tabiiy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fanlar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mazmuniga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doir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topshiriqlar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bilan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ishlash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750" y="4333875"/>
            <a:ext cx="11887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tadqiqot dasturlari (PISA va TIMSS)</a:t>
            </a:r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50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5950" y="3162106"/>
            <a:ext cx="5337175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3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8072809"/>
              </p:ext>
            </p:extLst>
          </p:nvPr>
        </p:nvGraphicFramePr>
        <p:xfrm>
          <a:off x="539749" y="1442980"/>
          <a:ext cx="16916401" cy="8682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31696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Cyrl-UZ" sz="4400" b="1" dirty="0">
                <a:solidFill>
                  <a:srgbClr val="7030A0"/>
                </a:solidFill>
              </a:rPr>
              <a:t>PISA </a:t>
            </a:r>
            <a:r>
              <a:rPr lang="uz-Latn-UZ" sz="4400" b="1" dirty="0">
                <a:solidFill>
                  <a:srgbClr val="7030A0"/>
                </a:solidFill>
              </a:rPr>
              <a:t>va</a:t>
            </a:r>
            <a:r>
              <a:rPr lang="uz-Cyrl-UZ" sz="4400" b="1" dirty="0">
                <a:solidFill>
                  <a:srgbClr val="7030A0"/>
                </a:solidFill>
              </a:rPr>
              <a:t> TIMSS xalqaro tadqiqot dasturlari</a:t>
            </a:r>
            <a:r>
              <a:rPr lang="uz-Latn-UZ" sz="4400" b="1" dirty="0">
                <a:solidFill>
                  <a:srgbClr val="7030A0"/>
                </a:solidFill>
              </a:rPr>
              <a:t> haqida umumiy ma’lumot</a:t>
            </a:r>
            <a:endParaRPr lang="ru-RU" sz="4400" b="1" dirty="0">
              <a:solidFill>
                <a:srgbClr val="7030A0"/>
              </a:solidFill>
            </a:endParaRPr>
          </a:p>
        </p:txBody>
      </p: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06851" y="2120256"/>
              <a:ext cx="1682100" cy="1997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PISA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TIMSS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tadqiqotlarida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olingan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natijalar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o‘quvchilarning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ta’lim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tizimlaridagi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yutuqlarini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kamchiliklarini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800" dirty="0" err="1">
                  <a:solidFill>
                    <a:schemeClr val="bg2">
                      <a:lumMod val="50000"/>
                    </a:schemeClr>
                  </a:solidFill>
                </a:rPr>
                <a:t>ko‘rsatadi</a:t>
              </a:r>
              <a:r>
                <a:rPr lang="en-US" sz="2800" dirty="0">
                  <a:solidFill>
                    <a:schemeClr val="bg2">
                      <a:lumMod val="50000"/>
                    </a:schemeClr>
                  </a:solidFill>
                </a:rPr>
                <a:t>.</a:t>
              </a:r>
              <a:endParaRPr lang="ru-RU" sz="28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50734" y="2120256"/>
              <a:ext cx="1682100" cy="22294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>
                  <a:solidFill>
                    <a:schemeClr val="accent6"/>
                  </a:solidFill>
                </a:rPr>
                <a:t>PISA </a:t>
              </a:r>
              <a:r>
                <a:rPr lang="en-US" sz="2800" dirty="0" err="1">
                  <a:solidFill>
                    <a:schemeClr val="accent6"/>
                  </a:solidFill>
                </a:rPr>
                <a:t>va</a:t>
              </a:r>
              <a:r>
                <a:rPr lang="en-US" sz="2800" dirty="0">
                  <a:solidFill>
                    <a:schemeClr val="accent6"/>
                  </a:solidFill>
                </a:rPr>
                <a:t> TIMSS </a:t>
              </a:r>
              <a:r>
                <a:rPr lang="en-US" sz="2800" dirty="0" err="1">
                  <a:solidFill>
                    <a:schemeClr val="accent6"/>
                  </a:solidFill>
                </a:rPr>
                <a:t>dasturlari</a:t>
              </a:r>
              <a:r>
                <a:rPr lang="en-US" sz="2800" dirty="0">
                  <a:solidFill>
                    <a:schemeClr val="accent6"/>
                  </a:solidFill>
                </a:rPr>
                <a:t>, global </a:t>
              </a:r>
              <a:r>
                <a:rPr lang="en-US" sz="2800" dirty="0" err="1">
                  <a:solidFill>
                    <a:schemeClr val="accent6"/>
                  </a:solidFill>
                </a:rPr>
                <a:t>ta’lim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tizimining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samaradorligini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baholash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va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o‘quvchilarning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bilim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darajasini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aniqlashda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muhim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vosita</a:t>
              </a:r>
              <a:r>
                <a:rPr lang="en-US" sz="2800" dirty="0">
                  <a:solidFill>
                    <a:schemeClr val="accent6"/>
                  </a:solidFill>
                </a:rPr>
                <a:t> </a:t>
              </a:r>
              <a:r>
                <a:rPr lang="en-US" sz="2800" dirty="0" err="1">
                  <a:solidFill>
                    <a:schemeClr val="accent6"/>
                  </a:solidFill>
                </a:rPr>
                <a:t>hisoblanadi</a:t>
              </a:r>
              <a:endParaRPr lang="ru-RU" sz="2800" dirty="0">
                <a:solidFill>
                  <a:schemeClr val="accent6"/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4" y="2100040"/>
              <a:ext cx="1764448" cy="205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>
                  <a:solidFill>
                    <a:srgbClr val="0070C0"/>
                  </a:solidFill>
                </a:rPr>
                <a:t>PISA </a:t>
              </a:r>
              <a:r>
                <a:rPr lang="en-US" sz="2800" dirty="0" err="1">
                  <a:solidFill>
                    <a:srgbClr val="0070C0"/>
                  </a:solidFill>
                </a:rPr>
                <a:t>dasturi</a:t>
              </a:r>
              <a:r>
                <a:rPr lang="en-US" sz="2800" dirty="0">
                  <a:solidFill>
                    <a:srgbClr val="0070C0"/>
                  </a:solidFill>
                </a:rPr>
                <a:t> 2000 </a:t>
              </a:r>
              <a:r>
                <a:rPr lang="en-US" sz="2800" dirty="0" err="1">
                  <a:solidFill>
                    <a:srgbClr val="0070C0"/>
                  </a:solidFill>
                </a:rPr>
                <a:t>yildan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boshlab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o‘tkazilayotgan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xalqaro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tadqiqot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bo‘lib</a:t>
              </a:r>
              <a:r>
                <a:rPr lang="en-US" sz="2800" dirty="0">
                  <a:solidFill>
                    <a:srgbClr val="0070C0"/>
                  </a:solidFill>
                </a:rPr>
                <a:t>, BMT </a:t>
              </a:r>
              <a:r>
                <a:rPr lang="en-US" sz="2800" dirty="0" err="1">
                  <a:solidFill>
                    <a:srgbClr val="0070C0"/>
                  </a:solidFill>
                </a:rPr>
                <a:t>tomonidan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tashkil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etilgan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va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uning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boshqaruvini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smtClean="0">
                  <a:solidFill>
                    <a:srgbClr val="0070C0"/>
                  </a:solidFill>
                </a:rPr>
                <a:t>OECD</a:t>
              </a:r>
              <a:r>
                <a:rPr lang="ru-RU" sz="2800" dirty="0" smtClean="0">
                  <a:solidFill>
                    <a:srgbClr val="0070C0"/>
                  </a:solidFill>
                </a:rPr>
                <a:t> (</a:t>
              </a:r>
              <a:r>
                <a:rPr lang="en-US" sz="2800" dirty="0" err="1" smtClean="0">
                  <a:solidFill>
                    <a:srgbClr val="0070C0"/>
                  </a:solidFill>
                </a:rPr>
                <a:t>Iqtisodiy</a:t>
              </a:r>
              <a:r>
                <a:rPr lang="en-US" sz="2800" dirty="0" smtClean="0">
                  <a:solidFill>
                    <a:srgbClr val="0070C0"/>
                  </a:solidFill>
                </a:rPr>
                <a:t> </a:t>
              </a:r>
              <a:r>
                <a:rPr lang="en-US" sz="2800" dirty="0" err="1" smtClean="0">
                  <a:solidFill>
                    <a:srgbClr val="0070C0"/>
                  </a:solidFill>
                </a:rPr>
                <a:t>hamkorlik</a:t>
              </a:r>
              <a:r>
                <a:rPr lang="en-US" sz="2800" dirty="0" smtClean="0">
                  <a:solidFill>
                    <a:srgbClr val="0070C0"/>
                  </a:solidFill>
                </a:rPr>
                <a:t> </a:t>
              </a:r>
              <a:r>
                <a:rPr lang="en-US" sz="2800" dirty="0" err="1" smtClean="0">
                  <a:solidFill>
                    <a:srgbClr val="0070C0"/>
                  </a:solidFill>
                </a:rPr>
                <a:t>va</a:t>
              </a:r>
              <a:r>
                <a:rPr lang="en-US" sz="2800" dirty="0" smtClean="0">
                  <a:solidFill>
                    <a:srgbClr val="0070C0"/>
                  </a:solidFill>
                </a:rPr>
                <a:t> </a:t>
              </a:r>
              <a:r>
                <a:rPr lang="en-US" sz="2800" dirty="0" err="1" smtClean="0">
                  <a:solidFill>
                    <a:srgbClr val="0070C0"/>
                  </a:solidFill>
                </a:rPr>
                <a:t>taraqqiyot</a:t>
              </a:r>
              <a:r>
                <a:rPr lang="en-US" sz="2800" dirty="0" smtClean="0">
                  <a:solidFill>
                    <a:srgbClr val="0070C0"/>
                  </a:solidFill>
                </a:rPr>
                <a:t> </a:t>
              </a:r>
              <a:r>
                <a:rPr lang="en-US" sz="2800" dirty="0" err="1" smtClean="0">
                  <a:solidFill>
                    <a:srgbClr val="0070C0"/>
                  </a:solidFill>
                </a:rPr>
                <a:t>tashkiloti</a:t>
              </a:r>
              <a:r>
                <a:rPr lang="ru-RU" sz="2800" dirty="0" smtClean="0">
                  <a:solidFill>
                    <a:srgbClr val="0070C0"/>
                  </a:solidFill>
                </a:rPr>
                <a:t>)</a:t>
              </a:r>
              <a:r>
                <a:rPr lang="en-US" sz="2800" dirty="0" smtClean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amalga</a:t>
              </a:r>
              <a:r>
                <a:rPr lang="en-US" sz="2800" dirty="0">
                  <a:solidFill>
                    <a:srgbClr val="0070C0"/>
                  </a:solidFill>
                </a:rPr>
                <a:t> </a:t>
              </a:r>
              <a:r>
                <a:rPr lang="en-US" sz="2800" dirty="0" err="1">
                  <a:solidFill>
                    <a:srgbClr val="0070C0"/>
                  </a:solidFill>
                </a:rPr>
                <a:t>oshiradi</a:t>
              </a:r>
              <a:r>
                <a:rPr lang="en-US" sz="2800" dirty="0">
                  <a:solidFill>
                    <a:srgbClr val="0070C0"/>
                  </a:solidFill>
                </a:rPr>
                <a:t>.</a:t>
              </a:r>
              <a:endParaRPr lang="ru-RU" sz="28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2120256"/>
              <a:ext cx="1682100" cy="21206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>
                  <a:solidFill>
                    <a:schemeClr val="accent2"/>
                  </a:solidFill>
                </a:rPr>
                <a:t>TIMSS </a:t>
              </a:r>
              <a:r>
                <a:rPr lang="en-US" sz="2800" dirty="0" err="1">
                  <a:solidFill>
                    <a:schemeClr val="accent2"/>
                  </a:solidFill>
                </a:rPr>
                <a:t>dasturi</a:t>
              </a:r>
              <a:r>
                <a:rPr lang="en-US" sz="2800" dirty="0">
                  <a:solidFill>
                    <a:schemeClr val="accent2"/>
                  </a:solidFill>
                </a:rPr>
                <a:t>, 1995 </a:t>
              </a:r>
              <a:r>
                <a:rPr lang="en-US" sz="2800" dirty="0" err="1">
                  <a:solidFill>
                    <a:schemeClr val="accent2"/>
                  </a:solidFill>
                </a:rPr>
                <a:t>yilda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tashkil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etilgan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va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xalqaro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ta’lim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tadqiqotlarining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eng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yirik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tadqiqotlaridan</a:t>
              </a:r>
              <a:r>
                <a:rPr lang="en-US" sz="2800" dirty="0">
                  <a:solidFill>
                    <a:schemeClr val="accent2"/>
                  </a:solidFill>
                </a:rPr>
                <a:t> </a:t>
              </a:r>
              <a:r>
                <a:rPr lang="en-US" sz="2800" dirty="0" err="1">
                  <a:solidFill>
                    <a:schemeClr val="accent2"/>
                  </a:solidFill>
                </a:rPr>
                <a:t>biridir</a:t>
              </a:r>
              <a:r>
                <a:rPr lang="en-US" sz="2800" dirty="0">
                  <a:solidFill>
                    <a:schemeClr val="accent2"/>
                  </a:solidFill>
                </a:rPr>
                <a:t>. </a:t>
              </a:r>
              <a:endParaRPr lang="ru-RU" sz="28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905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 descr="https://fs.znanio.ru/d5af0e/62/40/c8dc4bf75e53165ece5b8effdc54b7391d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5291" r="8401" b="16871"/>
          <a:stretch/>
        </p:blipFill>
        <p:spPr bwMode="auto">
          <a:xfrm>
            <a:off x="1682750" y="1724502"/>
            <a:ext cx="14667229" cy="85363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8869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="" xmlns:a16="http://schemas.microsoft.com/office/drawing/2014/main" id="{63DFAB0A-BA60-401D-BD54-DE27AC9DD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9462189"/>
              </p:ext>
            </p:extLst>
          </p:nvPr>
        </p:nvGraphicFramePr>
        <p:xfrm>
          <a:off x="1499635" y="3571875"/>
          <a:ext cx="15185064" cy="700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40938698-8EF2-44D4-8C82-1D9EE812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285" y="1175835"/>
            <a:ext cx="15521464" cy="20877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355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Montserrat"/>
              </a:rPr>
              <a:t>TIMSS tabiiy fanlar: sakkizinchi sinf to‘rtinchi va sakkizinchi sinflar uchun TIMSS 2019 tabiiy fanlar qamrov doirasi 1995-yilda boshlangan va to‘rt yilda bir marotaba o‘tkaziladigan TIMSS baholashning 24 yillik tarixini davom ettiradi. TIMSS 2019 ushbu davriylikda yettinchi tadqiqotdir. </a:t>
            </a:r>
            <a:endParaRPr kumimoji="0" lang="ru-RU" altLang="ru-RU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Рисунок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40168"/>
            <a:ext cx="14017221" cy="928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308610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89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54350" y="1634581"/>
            <a:ext cx="1447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10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1158352"/>
            <a:ext cx="2292926" cy="246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5591" y="5095875"/>
            <a:ext cx="8534400" cy="5279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uz-Cyrl-UZ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Tabiiy-ilmiy fanga oid suhbat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uz-Cyrl-UZ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Ilmiy kontekstli(matnli) kartochkalar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organizatorlar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Virtual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Bahs-munozara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Kontekstga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Mujassamlangan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836150" y="5095875"/>
            <a:ext cx="7696200" cy="5279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muzeylari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Multimediali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Videokliplar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yarmarkasi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kitoblari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toʻplami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16.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havoda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sayr</a:t>
            </a:r>
            <a:r>
              <a:rPr lang="en-US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05313" y="3618573"/>
            <a:ext cx="14852074" cy="1206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algn="just">
              <a:lnSpc>
                <a:spcPct val="107000"/>
              </a:lnSpc>
              <a:spcAft>
                <a:spcPts val="0"/>
              </a:spcAft>
            </a:pPr>
            <a:r>
              <a:rPr lang="uz-Cyrl-UZ" sz="35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 keltirilgan </a:t>
            </a:r>
            <a:r>
              <a:rPr lang="uz-Cyrl-UZ" sz="3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 ва usullar </a:t>
            </a:r>
            <a:r>
              <a:rPr lang="uz-Cyrl-UZ" sz="35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oʻqituvchilarga tabiiy-ilmiy fanlarni oʻqitish sifatini yaxshilash va samaradorligini oshirishda yordam beradi. </a:t>
            </a:r>
            <a:endParaRPr lang="ru-RU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2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886" y="3887408"/>
            <a:ext cx="1007966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/>
              <a:t>Ishtirokchilar bo’yicha;</a:t>
            </a:r>
            <a:endParaRPr lang="uz-Latn-UZ" sz="3600" dirty="0"/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6"/>
                </a:solidFill>
              </a:rPr>
              <a:t>Baholash mazmuni bo’yicha;</a:t>
            </a:r>
            <a:endParaRPr lang="uz-Latn-UZ" sz="3600" dirty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 smtClean="0">
                <a:solidFill>
                  <a:schemeClr val="accent1"/>
                </a:solidFill>
              </a:rPr>
              <a:t>Metodik</a:t>
            </a:r>
            <a:r>
              <a:rPr lang="uz-Latn-UZ" sz="3600" dirty="0" smtClean="0">
                <a:solidFill>
                  <a:schemeClr val="accent1"/>
                </a:solidFill>
              </a:rPr>
              <a:t>Tadqiqot maqsadi </a:t>
            </a:r>
          </a:p>
          <a:p>
            <a:pPr lvl="0">
              <a:lnSpc>
                <a:spcPct val="150000"/>
              </a:lnSpc>
            </a:pPr>
            <a:endParaRPr lang="uz-Latn-UZ" sz="3600" dirty="0">
              <a:solidFill>
                <a:schemeClr val="accent1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1"/>
                </a:solidFill>
              </a:rPr>
              <a:t>Ikkala dasturda ham ta’lim tizimlarini yahshilash, o’quvchilarni bilim va ko’nikmalarini baholash va mamlakatlar o’rtasida ta’lim sifatini solishtirish maqsadi mavjud.</a:t>
            </a:r>
            <a:endParaRPr lang="uz-Latn-UZ" sz="3600" dirty="0">
              <a:solidFill>
                <a:schemeClr val="accent1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09633" y="1766248"/>
            <a:ext cx="10536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accent6"/>
                </a:solidFill>
              </a:rPr>
              <a:t>PISA </a:t>
            </a:r>
            <a:r>
              <a:rPr lang="en-US" sz="3600" b="1" dirty="0" err="1">
                <a:solidFill>
                  <a:schemeClr val="accent6"/>
                </a:solidFill>
              </a:rPr>
              <a:t>va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smtClean="0">
                <a:solidFill>
                  <a:schemeClr val="accent6"/>
                </a:solidFill>
              </a:rPr>
              <a:t>TIMSS</a:t>
            </a:r>
            <a:r>
              <a:rPr lang="uz-Latn-UZ" sz="3600" b="1" dirty="0" smtClean="0">
                <a:solidFill>
                  <a:schemeClr val="accent6"/>
                </a:solidFill>
              </a:rPr>
              <a:t> dasturlarining farqlari va o’xshahsliklari</a:t>
            </a:r>
            <a:endParaRPr lang="ru-RU" sz="3600" dirty="0">
              <a:solidFill>
                <a:schemeClr val="accent6"/>
              </a:solidFill>
            </a:endParaRPr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4403013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8490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886" y="3887408"/>
            <a:ext cx="1007966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/>
              <a:t>Muammoli ta’lim</a:t>
            </a:r>
            <a:endParaRPr lang="uz-Latn-UZ" sz="3600" dirty="0"/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6"/>
                </a:solidFill>
              </a:rPr>
              <a:t>Interfaol o’qitish metodlari</a:t>
            </a:r>
            <a:endParaRPr lang="uz-Latn-UZ" sz="3600" dirty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1"/>
                </a:solidFill>
              </a:rPr>
              <a:t>Kritik fikrlash va tahlil qilishni rivojlantirish</a:t>
            </a:r>
            <a:endParaRPr lang="uz-Latn-UZ" sz="3600" dirty="0">
              <a:solidFill>
                <a:schemeClr val="accent1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2"/>
                </a:solidFill>
              </a:rPr>
              <a:t>Ilmiy tadqiqot metodlaridan foydalanish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2"/>
                </a:solidFill>
              </a:rPr>
              <a:t>Matematika va tabiiy fanlar bo’yicha integratsiyalashgan ta’lim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uz-Latn-UZ" sz="3600" dirty="0" smtClean="0">
                <a:solidFill>
                  <a:schemeClr val="accent2"/>
                </a:solidFill>
              </a:rPr>
              <a:t>Standartlashtirilgan testlar va diagnostika o’tkazish</a:t>
            </a:r>
            <a:endParaRPr lang="ru-RU" sz="3600" dirty="0">
              <a:solidFill>
                <a:schemeClr val="accent2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0764" y="1648509"/>
            <a:ext cx="12938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err="1">
                <a:solidFill>
                  <a:schemeClr val="accent6"/>
                </a:solidFill>
              </a:rPr>
              <a:t>O‘quvchilarni</a:t>
            </a:r>
            <a:r>
              <a:rPr lang="en-US" sz="3600" b="1" dirty="0">
                <a:solidFill>
                  <a:schemeClr val="accent6"/>
                </a:solidFill>
              </a:rPr>
              <a:t> PISA </a:t>
            </a:r>
            <a:r>
              <a:rPr lang="en-US" sz="3600" b="1" dirty="0" err="1">
                <a:solidFill>
                  <a:schemeClr val="accent6"/>
                </a:solidFill>
              </a:rPr>
              <a:t>va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TIMSSga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tayyorlashda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metodik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yondashuvlar</a:t>
            </a:r>
            <a:endParaRPr lang="ru-RU" sz="3600" dirty="0">
              <a:solidFill>
                <a:schemeClr val="accent6"/>
              </a:solidFill>
            </a:endParaRPr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4403013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3"/>
          <p:cNvSpPr/>
          <p:nvPr/>
        </p:nvSpPr>
        <p:spPr>
          <a:xfrm>
            <a:off x="8997632" y="356441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8713838" y="544766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8713838" y="742355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9280884" y="4463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9280884" y="8411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9280884" y="644217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433" name="Google Shape;433;p23"/>
          <p:cNvGrpSpPr/>
          <p:nvPr/>
        </p:nvGrpSpPr>
        <p:grpSpPr>
          <a:xfrm>
            <a:off x="8701395" y="3195728"/>
            <a:ext cx="7884216" cy="1859655"/>
            <a:chOff x="4427638" y="1213900"/>
            <a:chExt cx="400609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32904" y="1338506"/>
              <a:ext cx="2600829" cy="5488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3200" b="1" dirty="0" smtClean="0">
                  <a:solidFill>
                    <a:schemeClr val="accent4"/>
                  </a:solidFill>
                </a:rPr>
                <a:t>Geografik bilimlar va tushunchalarni tushunish</a:t>
              </a:r>
              <a:endParaRPr lang="ru-RU" sz="3200" b="1" dirty="0">
                <a:solidFill>
                  <a:schemeClr val="accent4"/>
                </a:solidFill>
              </a:endParaRPr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8701396" y="7141208"/>
            <a:ext cx="7884217" cy="1859655"/>
            <a:chOff x="4427638" y="3092700"/>
            <a:chExt cx="4006095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32904" y="3332375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3200" b="1" dirty="0" smtClean="0">
                  <a:solidFill>
                    <a:srgbClr val="0070C0"/>
                  </a:solidFill>
                </a:rPr>
                <a:t>Tanqidiy fikrlash va ekologik masalalarni tushunish</a:t>
              </a:r>
              <a:endParaRPr lang="ru-RU" sz="32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445" name="Google Shape;445;p23"/>
          <p:cNvGrpSpPr/>
          <p:nvPr/>
        </p:nvGrpSpPr>
        <p:grpSpPr>
          <a:xfrm>
            <a:off x="8701396" y="5164740"/>
            <a:ext cx="7999494" cy="1859655"/>
            <a:chOff x="4427638" y="2151525"/>
            <a:chExt cx="4064669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680487" y="2253600"/>
              <a:ext cx="2811820" cy="6759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3200" b="1" dirty="0" smtClean="0">
                  <a:solidFill>
                    <a:schemeClr val="bg1">
                      <a:lumMod val="50000"/>
                    </a:schemeClr>
                  </a:solidFill>
                </a:rPr>
                <a:t>Geografik masalalarni hal qilish</a:t>
              </a:r>
              <a:endParaRPr lang="ru-RU" sz="32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51" name="Google Shape;451;p23"/>
          <p:cNvGrpSpPr/>
          <p:nvPr/>
        </p:nvGrpSpPr>
        <p:grpSpPr>
          <a:xfrm>
            <a:off x="1384886" y="8125741"/>
            <a:ext cx="7884196" cy="1859655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68612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200" b="1" dirty="0" smtClean="0">
                  <a:solidFill>
                    <a:srgbClr val="C00000"/>
                  </a:solidFill>
                </a:rPr>
                <a:t>O’quvchilarni amaliy ko’nikmalarini rivojlantirish</a:t>
              </a:r>
              <a:endParaRPr lang="ru-RU" sz="3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457" name="Google Shape;457;p23"/>
          <p:cNvGrpSpPr/>
          <p:nvPr/>
        </p:nvGrpSpPr>
        <p:grpSpPr>
          <a:xfrm>
            <a:off x="1384886" y="6156728"/>
            <a:ext cx="7884196" cy="1859655"/>
            <a:chOff x="710004" y="2623900"/>
            <a:chExt cx="4006084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4" y="274670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200" b="1" dirty="0" smtClean="0">
                  <a:solidFill>
                    <a:srgbClr val="0070C0"/>
                  </a:solidFill>
                </a:rPr>
                <a:t>Geografik ahborotlarni tahlil qilish va baholash</a:t>
              </a:r>
              <a:endParaRPr lang="ru-RU" sz="32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384886" y="4180208"/>
            <a:ext cx="7884196" cy="1859655"/>
            <a:chOff x="710004" y="1682700"/>
            <a:chExt cx="4006084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4" y="180729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200" b="1" dirty="0" smtClean="0">
                  <a:solidFill>
                    <a:schemeClr val="accent6"/>
                  </a:solidFill>
                </a:rPr>
                <a:t>Geografik ko’nikmalarni rivojlantirish</a:t>
              </a:r>
              <a:endParaRPr lang="ru-RU" sz="3200" b="1" dirty="0">
                <a:solidFill>
                  <a:schemeClr val="accent6"/>
                </a:solidFill>
              </a:endParaRPr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45594" y="1511435"/>
            <a:ext cx="129265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Geografiya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fanidan</a:t>
            </a:r>
            <a:r>
              <a:rPr lang="en-US" sz="4000" b="1" dirty="0">
                <a:solidFill>
                  <a:srgbClr val="7030A0"/>
                </a:solidFill>
              </a:rPr>
              <a:t> PISA </a:t>
            </a:r>
            <a:r>
              <a:rPr lang="en-US" sz="4000" b="1" dirty="0" err="1">
                <a:solidFill>
                  <a:srgbClr val="7030A0"/>
                </a:solidFill>
              </a:rPr>
              <a:t>va</a:t>
            </a:r>
            <a:r>
              <a:rPr lang="en-US" sz="4000" b="1" dirty="0">
                <a:solidFill>
                  <a:srgbClr val="7030A0"/>
                </a:solidFill>
              </a:rPr>
              <a:t> TIMSS </a:t>
            </a:r>
            <a:r>
              <a:rPr lang="en-US" sz="4000" b="1" dirty="0" err="1">
                <a:solidFill>
                  <a:srgbClr val="7030A0"/>
                </a:solidFill>
              </a:rPr>
              <a:t>tadqiqot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dasturlari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bo‘yicha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o‘quvchilarga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qo‘yiladigan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talablar</a:t>
            </a:r>
            <a:endParaRPr lang="ru-RU" sz="40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30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40" y="3956871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1740" y="6074226"/>
            <a:ext cx="1277139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334275" y="8020730"/>
            <a:ext cx="1277139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4" y="7986395"/>
            <a:ext cx="590718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uz-Latn-UZ" sz="3200" b="1" dirty="0" smtClean="0">
                <a:solidFill>
                  <a:schemeClr val="accent6"/>
                </a:solidFill>
              </a:rPr>
              <a:t>PISA va TIMSS savollari bilan ishlashda metodik yondashuvlar</a:t>
            </a:r>
            <a:endParaRPr lang="ru-RU" sz="3200" dirty="0">
              <a:solidFill>
                <a:schemeClr val="accent6"/>
              </a:solidFill>
            </a:endParaRPr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94" y="3733511"/>
            <a:ext cx="587335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uz-Latn-UZ" sz="3200" b="1" dirty="0" smtClean="0">
                <a:solidFill>
                  <a:srgbClr val="FF8B8B"/>
                </a:solidFill>
              </a:rPr>
              <a:t>PISA va TIMSS savollari haqida umumiy tushuncha</a:t>
            </a:r>
            <a:endParaRPr lang="ru-RU" sz="3200" dirty="0">
              <a:solidFill>
                <a:srgbClr val="FF8B8B"/>
              </a:solidFill>
            </a:endParaRPr>
          </a:p>
        </p:txBody>
      </p:sp>
      <p:sp>
        <p:nvSpPr>
          <p:cNvPr id="1464" name="Google Shape;1464;p44"/>
          <p:cNvSpPr txBox="1"/>
          <p:nvPr/>
        </p:nvSpPr>
        <p:spPr>
          <a:xfrm>
            <a:off x="10767455" y="6074226"/>
            <a:ext cx="5774295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uz-Latn-UZ" sz="3200" b="1" dirty="0" smtClean="0">
                <a:solidFill>
                  <a:schemeClr val="accent1"/>
                </a:solidFill>
              </a:rPr>
              <a:t>Savollarning turli formatlari</a:t>
            </a:r>
            <a:endParaRPr lang="ru-RU" sz="3200" dirty="0">
              <a:solidFill>
                <a:schemeClr val="accent1"/>
              </a:solidFill>
            </a:endParaRPr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904" y="4484181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18879" y="6601536"/>
            <a:ext cx="2048576" cy="3433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7" name="Google Shape;1467;p44"/>
          <p:cNvCxnSpPr/>
          <p:nvPr/>
        </p:nvCxnSpPr>
        <p:spPr>
          <a:xfrm>
            <a:off x="8718879" y="8548040"/>
            <a:ext cx="202315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940094" y="1956284"/>
            <a:ext cx="13839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/>
              <a:t>PISA </a:t>
            </a:r>
            <a:r>
              <a:rPr lang="en-US" sz="3600" b="1" dirty="0" err="1"/>
              <a:t>va</a:t>
            </a:r>
            <a:r>
              <a:rPr lang="en-US" sz="3600" b="1" dirty="0"/>
              <a:t> TIMSS </a:t>
            </a:r>
            <a:r>
              <a:rPr lang="en-US" sz="3600" b="1" dirty="0" err="1"/>
              <a:t>savollari</a:t>
            </a:r>
            <a:r>
              <a:rPr lang="en-US" sz="3600" b="1" dirty="0"/>
              <a:t> </a:t>
            </a:r>
            <a:r>
              <a:rPr lang="en-US" sz="3600" b="1" dirty="0" err="1"/>
              <a:t>formatini</a:t>
            </a:r>
            <a:r>
              <a:rPr lang="en-US" sz="3600" b="1" dirty="0"/>
              <a:t> </a:t>
            </a:r>
            <a:r>
              <a:rPr lang="en-US" sz="3600" b="1" dirty="0" err="1"/>
              <a:t>o‘rganish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o‘quvchilarga</a:t>
            </a:r>
            <a:r>
              <a:rPr lang="en-US" sz="3600" b="1" dirty="0"/>
              <a:t> </a:t>
            </a:r>
            <a:r>
              <a:rPr lang="en-US" sz="3600" b="1" dirty="0" err="1"/>
              <a:t>tushuntirish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dirty="0" err="1">
                <a:solidFill>
                  <a:srgbClr val="7030A0"/>
                </a:solidFill>
              </a:rPr>
              <a:t>Natijalar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en-US" sz="4400" b="1" dirty="0" err="1">
                <a:solidFill>
                  <a:srgbClr val="7030A0"/>
                </a:solidFill>
              </a:rPr>
              <a:t>va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uz-Latn-UZ" sz="4400" b="1" dirty="0">
                <a:solidFill>
                  <a:srgbClr val="7030A0"/>
                </a:solidFill>
              </a:rPr>
              <a:t>k</a:t>
            </a:r>
            <a:r>
              <a:rPr lang="en-US" sz="4400" b="1" dirty="0" err="1">
                <a:solidFill>
                  <a:srgbClr val="7030A0"/>
                </a:solidFill>
              </a:rPr>
              <a:t>utilgan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uz-Latn-UZ" sz="4400" b="1" dirty="0">
                <a:solidFill>
                  <a:srgbClr val="7030A0"/>
                </a:solidFill>
              </a:rPr>
              <a:t>o</a:t>
            </a:r>
            <a:r>
              <a:rPr lang="en-US" sz="4400" b="1" dirty="0">
                <a:solidFill>
                  <a:srgbClr val="7030A0"/>
                </a:solidFill>
              </a:rPr>
              <a:t>‘</a:t>
            </a:r>
            <a:r>
              <a:rPr lang="en-US" sz="4400" b="1" dirty="0" err="1">
                <a:solidFill>
                  <a:srgbClr val="7030A0"/>
                </a:solidFill>
              </a:rPr>
              <a:t>zgarishlar</a:t>
            </a:r>
            <a:endParaRPr lang="ru-RU" sz="4400" b="1" i="1" dirty="0">
              <a:solidFill>
                <a:srgbClr val="7030A0"/>
              </a:solidFill>
            </a:endParaRPr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Motivatsiya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va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qo‘llab-quvvatlash</a:t>
              </a:r>
              <a:endParaRPr lang="ru-RU" sz="3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O‘quvchilar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bilan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individual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ishlash</a:t>
              </a:r>
              <a:endParaRPr lang="ru-RU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rgbClr val="0070C0"/>
                  </a:solidFill>
                </a:rPr>
                <a:t>Ilmiy-uslubiy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ishlarning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natijaviyligi</a:t>
              </a:r>
              <a:endParaRPr lang="ru-RU" sz="36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accent2"/>
                  </a:solidFill>
                </a:rPr>
                <a:t>Ta’lim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sifatining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oshishi</a:t>
              </a:r>
              <a:endParaRPr lang="ru-RU" sz="36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12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01750" y="4824092"/>
            <a:ext cx="1059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o‘qituvchilarning</a:t>
            </a:r>
            <a:r>
              <a:rPr lang="ru-RU" sz="3600" dirty="0"/>
              <a:t> </a:t>
            </a:r>
            <a:r>
              <a:rPr lang="ru-RU" sz="3600" dirty="0" err="1"/>
              <a:t>ilmiy-uslubiy</a:t>
            </a:r>
            <a:r>
              <a:rPr lang="ru-RU" sz="3600" dirty="0"/>
              <a:t> </a:t>
            </a:r>
            <a:r>
              <a:rPr lang="ru-RU" sz="3600" dirty="0" err="1"/>
              <a:t>ishlarining</a:t>
            </a:r>
            <a:r>
              <a:rPr lang="ru-RU" sz="3600" dirty="0"/>
              <a:t> </a:t>
            </a:r>
            <a:r>
              <a:rPr lang="ru-RU" sz="3600" dirty="0" err="1"/>
              <a:t>samaradorligini</a:t>
            </a:r>
            <a:r>
              <a:rPr lang="ru-RU" sz="3600" dirty="0"/>
              <a:t> </a:t>
            </a:r>
            <a:r>
              <a:rPr lang="ru-RU" sz="3600" dirty="0" err="1"/>
              <a:t>tahlil</a:t>
            </a:r>
            <a:r>
              <a:rPr lang="ru-RU" sz="3600" dirty="0"/>
              <a:t> </a:t>
            </a:r>
            <a:r>
              <a:rPr lang="ru-RU" sz="3600" dirty="0" err="1"/>
              <a:t>qilish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jarayonini</a:t>
            </a:r>
            <a:r>
              <a:rPr lang="ru-RU" sz="3600" dirty="0"/>
              <a:t> </a:t>
            </a:r>
            <a:r>
              <a:rPr lang="ru-RU" sz="3600" dirty="0" err="1"/>
              <a:t>yaxshilash</a:t>
            </a:r>
            <a:r>
              <a:rPr lang="ru-RU" sz="3600" dirty="0"/>
              <a:t>, </a:t>
            </a:r>
            <a:r>
              <a:rPr lang="ru-RU" sz="3600" dirty="0" err="1"/>
              <a:t>o‘quvchilarning</a:t>
            </a:r>
            <a:r>
              <a:rPr lang="ru-RU" sz="3600" dirty="0"/>
              <a:t> </a:t>
            </a:r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bo‘yicha</a:t>
            </a:r>
            <a:r>
              <a:rPr lang="ru-RU" sz="3600" dirty="0"/>
              <a:t> </a:t>
            </a:r>
            <a:r>
              <a:rPr lang="ru-RU" sz="3600" dirty="0" err="1"/>
              <a:t>bilimlarini</a:t>
            </a:r>
            <a:r>
              <a:rPr lang="ru-RU" sz="3600" dirty="0"/>
              <a:t> </a:t>
            </a:r>
            <a:r>
              <a:rPr lang="ru-RU" sz="3600" dirty="0" err="1"/>
              <a:t>chuqurlashtirish</a:t>
            </a:r>
            <a:r>
              <a:rPr lang="ru-RU" sz="3600" dirty="0"/>
              <a:t> </a:t>
            </a:r>
            <a:r>
              <a:rPr lang="ru-RU" sz="3600" dirty="0" err="1"/>
              <a:t>va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sifatini</a:t>
            </a:r>
            <a:r>
              <a:rPr lang="ru-RU" sz="3600" dirty="0"/>
              <a:t> </a:t>
            </a:r>
            <a:r>
              <a:rPr lang="ru-RU" sz="3600" dirty="0" err="1"/>
              <a:t>oshirishga</a:t>
            </a:r>
            <a:r>
              <a:rPr lang="ru-RU" sz="3600" dirty="0"/>
              <a:t> </a:t>
            </a:r>
            <a:r>
              <a:rPr lang="ru-RU" sz="3600" dirty="0" err="1"/>
              <a:t>imkon</a:t>
            </a:r>
            <a:r>
              <a:rPr lang="ru-RU" sz="3600" dirty="0"/>
              <a:t> </a:t>
            </a:r>
            <a:r>
              <a:rPr lang="ru-RU" sz="3600" dirty="0" err="1"/>
              <a:t>yaratadi</a:t>
            </a:r>
            <a:r>
              <a:rPr lang="ru-RU" sz="3600" dirty="0"/>
              <a:t>. </a:t>
            </a:r>
          </a:p>
        </p:txBody>
      </p:sp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150" y="3716017"/>
            <a:ext cx="4876800" cy="50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1150" y="1657350"/>
            <a:ext cx="97242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7030A0"/>
                </a:solidFill>
              </a:rPr>
              <a:t>Ta’lim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jarayonida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o‘qituvchining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faol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ishtiroki</a:t>
            </a:r>
            <a:endParaRPr lang="ru-RU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807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6336</TotalTime>
  <Words>710</Words>
  <Application>Microsoft Office PowerPoint</Application>
  <PresentationFormat>Произвольный</PresentationFormat>
  <Paragraphs>89</Paragraphs>
  <Slides>17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Fira Sans Extra Condensed Medium</vt:lpstr>
      <vt:lpstr>Montserrat</vt:lpstr>
      <vt:lpstr>Roboto</vt:lpstr>
      <vt:lpstr>Times New Roman</vt:lpstr>
      <vt:lpstr>Wingdings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PISA va TIMSS xalqaro tadqiqot dasturlari haqida umumiy ma’lumot</vt:lpstr>
      <vt:lpstr>Презентация PowerPoint</vt:lpstr>
      <vt:lpstr>O‘quvchilar tabiiy fanlar bo‘yicha savodxonlik kompetensiyalarini quyida keltirilgan ilmiy bilish turlari aks etgan baholash vositalari yordamida namoyish etadilar: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Natijalar va kutilgan o‘zgarishlar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555</cp:revision>
  <cp:lastPrinted>2020-12-11T16:07:03Z</cp:lastPrinted>
  <dcterms:created xsi:type="dcterms:W3CDTF">2020-11-12T01:04:50Z</dcterms:created>
  <dcterms:modified xsi:type="dcterms:W3CDTF">2025-04-09T11:06:37Z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