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 id="2147483688" r:id="rId3"/>
  </p:sldMasterIdLst>
  <p:notesMasterIdLst>
    <p:notesMasterId r:id="rId23"/>
  </p:notesMasterIdLst>
  <p:sldIdLst>
    <p:sldId id="1222" r:id="rId4"/>
    <p:sldId id="1218" r:id="rId5"/>
    <p:sldId id="1250" r:id="rId6"/>
    <p:sldId id="1246" r:id="rId7"/>
    <p:sldId id="1247" r:id="rId8"/>
    <p:sldId id="1243" r:id="rId9"/>
    <p:sldId id="1232" r:id="rId10"/>
    <p:sldId id="1248" r:id="rId11"/>
    <p:sldId id="1245" r:id="rId12"/>
    <p:sldId id="1233" r:id="rId13"/>
    <p:sldId id="1234" r:id="rId14"/>
    <p:sldId id="1236" r:id="rId15"/>
    <p:sldId id="1240" r:id="rId16"/>
    <p:sldId id="1244" r:id="rId17"/>
    <p:sldId id="281" r:id="rId18"/>
    <p:sldId id="1249" r:id="rId19"/>
    <p:sldId id="1221" r:id="rId20"/>
    <p:sldId id="1219" r:id="rId21"/>
    <p:sldId id="1220" r:id="rId22"/>
  </p:sldIdLst>
  <p:sldSz cx="18288000" cy="10287000"/>
  <p:notesSz cx="6858000" cy="9144000"/>
  <p:embeddedFontLst>
    <p:embeddedFont>
      <p:font typeface="Fira Sans Extra Condensed Medium" panose="020B06040202020202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Helvetica" panose="020B0604020202020204" pitchFamily="34" charset="0"/>
      <p:regular r:id="rId32"/>
      <p:bold r:id="rId33"/>
      <p:italic r:id="rId34"/>
      <p:boldItalic r:id="rId35"/>
    </p:embeddedFont>
    <p:embeddedFont>
      <p:font typeface="Roboto" panose="020B0604020202020204" charset="0"/>
      <p:regular r:id="rId36"/>
      <p:bold r:id="rId37"/>
      <p:italic r:id="rId38"/>
      <p:boldItalic r:id="rId39"/>
    </p:embeddedFont>
    <p:embeddedFont>
      <p:font typeface="Calibri Light" panose="020F0302020204030204" pitchFamily="34" charset="0"/>
      <p:regular r:id="rId40"/>
      <p:italic r:id="rId41"/>
    </p:embeddedFont>
    <p:embeddedFont>
      <p:font typeface="Cambria" panose="02040503050406030204" pitchFamily="18" charset="0"/>
      <p:regular r:id="rId42"/>
      <p:bold r:id="rId43"/>
      <p:italic r:id="rId44"/>
      <p:boldItalic r:id="rId45"/>
    </p:embeddedFont>
    <p:embeddedFont>
      <p:font typeface="맑은 고딕" panose="020B0503020000020004" pitchFamily="34" charset="-127"/>
      <p:regular r:id="rId46"/>
      <p:bold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FD23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69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font" Target="fonts/font24.fntdata"/><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font" Target="fonts/font23.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font" Target="fonts/font6.fntdata"/><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font" Target="fonts/font2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8.fntdata"/><Relationship Id="rId44" Type="http://schemas.openxmlformats.org/officeDocument/2006/relationships/font" Target="fonts/font2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D65B94-C2BB-4BF0-8029-79A68916047F}"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ru-RU"/>
        </a:p>
      </dgm:t>
    </dgm:pt>
    <dgm:pt modelId="{684EBA83-2433-43E7-B34F-B12B3F843747}">
      <dgm:prSet phldrT="[Текст]"/>
      <dgm:spPr/>
      <dgm:t>
        <a:bodyPr/>
        <a:lstStyle/>
        <a:p>
          <a:r>
            <a:rPr lang="en-US" dirty="0" err="1" smtClean="0">
              <a:latin typeface="Barlow" pitchFamily="34" charset="0"/>
              <a:ea typeface="Barlow" pitchFamily="34" charset="-122"/>
              <a:cs typeface="Barlow" pitchFamily="34" charset="-120"/>
            </a:rPr>
            <a:t>Geografiya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darsliklari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o'quvchilarga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o'zlarini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o'rab</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turgan</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dunyo</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haqida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keng</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miqyosda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ma'lumot</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beradi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ularni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geografik</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bilimlar</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bilan</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boyitadi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dunyoning</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turli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xil</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madaniyatlari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va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tabiiy</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boyliklari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haqida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tushuncha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beradi</a:t>
          </a:r>
          <a:r>
            <a:rPr lang="en-US" dirty="0" smtClean="0">
              <a:latin typeface="Barlow" pitchFamily="34" charset="0"/>
              <a:ea typeface="Barlow" pitchFamily="34" charset="-122"/>
              <a:cs typeface="Barlow" pitchFamily="34" charset="-120"/>
            </a:rPr>
            <a:t>.</a:t>
          </a:r>
          <a:endParaRPr lang="ru-RU" dirty="0"/>
        </a:p>
      </dgm:t>
    </dgm:pt>
    <dgm:pt modelId="{3314E10D-BB48-4CEC-BD73-24D6F6C5D920}" type="parTrans" cxnId="{0A4D4D66-67E3-4CE6-A24A-F2612F5A3BDA}">
      <dgm:prSet/>
      <dgm:spPr/>
      <dgm:t>
        <a:bodyPr/>
        <a:lstStyle/>
        <a:p>
          <a:endParaRPr lang="ru-RU"/>
        </a:p>
      </dgm:t>
    </dgm:pt>
    <dgm:pt modelId="{B46CC2DC-A79E-4BCA-ACBA-A164DE2AFA54}" type="sibTrans" cxnId="{0A4D4D66-67E3-4CE6-A24A-F2612F5A3BDA}">
      <dgm:prSet/>
      <dgm:spPr/>
      <dgm:t>
        <a:bodyPr/>
        <a:lstStyle/>
        <a:p>
          <a:endParaRPr lang="ru-RU"/>
        </a:p>
      </dgm:t>
    </dgm:pt>
    <dgm:pt modelId="{8025E806-AE07-430E-8392-6CA8557399C2}">
      <dgm:prSet phldrT="[Текст]"/>
      <dgm:spPr/>
      <dgm:t>
        <a:bodyPr/>
        <a:lstStyle/>
        <a:p>
          <a:r>
            <a:rPr lang="en-US" dirty="0" err="1" smtClean="0">
              <a:latin typeface="Barlow" pitchFamily="34" charset="0"/>
              <a:ea typeface="Barlow" pitchFamily="34" charset="-122"/>
              <a:cs typeface="Barlow" pitchFamily="34" charset="-120"/>
            </a:rPr>
            <a:t>Darsliklar</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mavzularni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mantiqiy</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ketma-ketlikda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tizimli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ravishda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ochib</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beradi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o'quvchilarga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turli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xil</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konsepsiyalarni</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o'zaro</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bog'lashga</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yordam</a:t>
          </a:r>
          <a:r>
            <a:rPr lang="en-US" dirty="0" smtClean="0">
              <a:latin typeface="Barlow" pitchFamily="34" charset="0"/>
              <a:ea typeface="Barlow" pitchFamily="34" charset="-122"/>
              <a:cs typeface="Barlow" pitchFamily="34" charset="-120"/>
            </a:rPr>
            <a:t> </a:t>
          </a:r>
          <a:r>
            <a:rPr lang="en-US" dirty="0" err="1" smtClean="0">
              <a:latin typeface="Barlow" pitchFamily="34" charset="0"/>
              <a:ea typeface="Barlow" pitchFamily="34" charset="-122"/>
              <a:cs typeface="Barlow" pitchFamily="34" charset="-120"/>
            </a:rPr>
            <a:t>beradi</a:t>
          </a:r>
          <a:r>
            <a:rPr lang="en-US" dirty="0" smtClean="0">
              <a:latin typeface="Barlow" pitchFamily="34" charset="0"/>
              <a:ea typeface="Barlow" pitchFamily="34" charset="-122"/>
              <a:cs typeface="Barlow" pitchFamily="34" charset="-120"/>
            </a:rPr>
            <a:t>.</a:t>
          </a:r>
          <a:endParaRPr lang="ru-RU" dirty="0"/>
        </a:p>
      </dgm:t>
    </dgm:pt>
    <dgm:pt modelId="{558BA47A-580D-468A-A17A-DF90E894E1E0}" type="sibTrans" cxnId="{8348AFAE-B84F-45CB-87B0-D9EC8154BF49}">
      <dgm:prSet/>
      <dgm:spPr/>
      <dgm:t>
        <a:bodyPr/>
        <a:lstStyle/>
        <a:p>
          <a:endParaRPr lang="ru-RU"/>
        </a:p>
      </dgm:t>
    </dgm:pt>
    <dgm:pt modelId="{6E5F6CD0-0CA3-4A30-9A2A-E5B35A7E53E3}" type="parTrans" cxnId="{8348AFAE-B84F-45CB-87B0-D9EC8154BF49}">
      <dgm:prSet/>
      <dgm:spPr/>
      <dgm:t>
        <a:bodyPr/>
        <a:lstStyle/>
        <a:p>
          <a:endParaRPr lang="ru-RU"/>
        </a:p>
      </dgm:t>
    </dgm:pt>
    <dgm:pt modelId="{E9A7A097-DE9C-49A5-917F-9551DA2D02C9}" type="pres">
      <dgm:prSet presAssocID="{2AD65B94-C2BB-4BF0-8029-79A68916047F}" presName="compositeShape" presStyleCnt="0">
        <dgm:presLayoutVars>
          <dgm:chMax val="2"/>
          <dgm:dir/>
          <dgm:resizeHandles val="exact"/>
        </dgm:presLayoutVars>
      </dgm:prSet>
      <dgm:spPr/>
      <dgm:t>
        <a:bodyPr/>
        <a:lstStyle/>
        <a:p>
          <a:endParaRPr lang="ru-RU"/>
        </a:p>
      </dgm:t>
    </dgm:pt>
    <dgm:pt modelId="{915358DE-CA96-41CE-AEBB-0C125400ED7F}" type="pres">
      <dgm:prSet presAssocID="{2AD65B94-C2BB-4BF0-8029-79A68916047F}" presName="divider" presStyleLbl="fgShp" presStyleIdx="0" presStyleCnt="1"/>
      <dgm:spPr/>
    </dgm:pt>
    <dgm:pt modelId="{35CC3CCD-9866-4690-B774-2C71A54904F3}" type="pres">
      <dgm:prSet presAssocID="{8025E806-AE07-430E-8392-6CA8557399C2}" presName="downArrow" presStyleLbl="node1" presStyleIdx="0" presStyleCnt="2"/>
      <dgm:spPr/>
    </dgm:pt>
    <dgm:pt modelId="{778BC64D-5F10-4B07-9109-832BBF2B2DB2}" type="pres">
      <dgm:prSet presAssocID="{8025E806-AE07-430E-8392-6CA8557399C2}" presName="downArrowText" presStyleLbl="revTx" presStyleIdx="0" presStyleCnt="2" custScaleX="144315">
        <dgm:presLayoutVars>
          <dgm:bulletEnabled val="1"/>
        </dgm:presLayoutVars>
      </dgm:prSet>
      <dgm:spPr/>
      <dgm:t>
        <a:bodyPr/>
        <a:lstStyle/>
        <a:p>
          <a:endParaRPr lang="ru-RU"/>
        </a:p>
      </dgm:t>
    </dgm:pt>
    <dgm:pt modelId="{BEAA9E74-8315-4465-BE00-FCFCBDBD4FC0}" type="pres">
      <dgm:prSet presAssocID="{684EBA83-2433-43E7-B34F-B12B3F843747}" presName="upArrow" presStyleLbl="node1" presStyleIdx="1" presStyleCnt="2"/>
      <dgm:spPr/>
    </dgm:pt>
    <dgm:pt modelId="{75603A06-5173-46CC-BE69-8DB4772D9392}" type="pres">
      <dgm:prSet presAssocID="{684EBA83-2433-43E7-B34F-B12B3F843747}" presName="upArrowText" presStyleLbl="revTx" presStyleIdx="1" presStyleCnt="2" custScaleX="162317" custLinFactNeighborX="-13763" custLinFactNeighborY="18753">
        <dgm:presLayoutVars>
          <dgm:bulletEnabled val="1"/>
        </dgm:presLayoutVars>
      </dgm:prSet>
      <dgm:spPr/>
      <dgm:t>
        <a:bodyPr/>
        <a:lstStyle/>
        <a:p>
          <a:endParaRPr lang="ru-RU"/>
        </a:p>
      </dgm:t>
    </dgm:pt>
  </dgm:ptLst>
  <dgm:cxnLst>
    <dgm:cxn modelId="{63E3A52F-7581-4318-B72B-79A768FA9D2A}" type="presOf" srcId="{684EBA83-2433-43E7-B34F-B12B3F843747}" destId="{75603A06-5173-46CC-BE69-8DB4772D9392}" srcOrd="0" destOrd="0" presId="urn:microsoft.com/office/officeart/2005/8/layout/arrow3"/>
    <dgm:cxn modelId="{8348AFAE-B84F-45CB-87B0-D9EC8154BF49}" srcId="{2AD65B94-C2BB-4BF0-8029-79A68916047F}" destId="{8025E806-AE07-430E-8392-6CA8557399C2}" srcOrd="0" destOrd="0" parTransId="{6E5F6CD0-0CA3-4A30-9A2A-E5B35A7E53E3}" sibTransId="{558BA47A-580D-468A-A17A-DF90E894E1E0}"/>
    <dgm:cxn modelId="{0A4D4D66-67E3-4CE6-A24A-F2612F5A3BDA}" srcId="{2AD65B94-C2BB-4BF0-8029-79A68916047F}" destId="{684EBA83-2433-43E7-B34F-B12B3F843747}" srcOrd="1" destOrd="0" parTransId="{3314E10D-BB48-4CEC-BD73-24D6F6C5D920}" sibTransId="{B46CC2DC-A79E-4BCA-ACBA-A164DE2AFA54}"/>
    <dgm:cxn modelId="{B15252AD-453A-4C8F-AE76-C6468C2AF75A}" type="presOf" srcId="{2AD65B94-C2BB-4BF0-8029-79A68916047F}" destId="{E9A7A097-DE9C-49A5-917F-9551DA2D02C9}" srcOrd="0" destOrd="0" presId="urn:microsoft.com/office/officeart/2005/8/layout/arrow3"/>
    <dgm:cxn modelId="{C2A952F6-9257-4AD2-A782-0C9F57717067}" type="presOf" srcId="{8025E806-AE07-430E-8392-6CA8557399C2}" destId="{778BC64D-5F10-4B07-9109-832BBF2B2DB2}" srcOrd="0" destOrd="0" presId="urn:microsoft.com/office/officeart/2005/8/layout/arrow3"/>
    <dgm:cxn modelId="{2B18CFC9-1551-49A3-9248-842FDBC04950}" type="presParOf" srcId="{E9A7A097-DE9C-49A5-917F-9551DA2D02C9}" destId="{915358DE-CA96-41CE-AEBB-0C125400ED7F}" srcOrd="0" destOrd="0" presId="urn:microsoft.com/office/officeart/2005/8/layout/arrow3"/>
    <dgm:cxn modelId="{5DF370DC-784B-45DF-B575-4E23863E78D8}" type="presParOf" srcId="{E9A7A097-DE9C-49A5-917F-9551DA2D02C9}" destId="{35CC3CCD-9866-4690-B774-2C71A54904F3}" srcOrd="1" destOrd="0" presId="urn:microsoft.com/office/officeart/2005/8/layout/arrow3"/>
    <dgm:cxn modelId="{5D923478-464C-455A-A233-D9FAA62451EA}" type="presParOf" srcId="{E9A7A097-DE9C-49A5-917F-9551DA2D02C9}" destId="{778BC64D-5F10-4B07-9109-832BBF2B2DB2}" srcOrd="2" destOrd="0" presId="urn:microsoft.com/office/officeart/2005/8/layout/arrow3"/>
    <dgm:cxn modelId="{48B77327-48FC-4AC6-8897-DAB0F8E7E199}" type="presParOf" srcId="{E9A7A097-DE9C-49A5-917F-9551DA2D02C9}" destId="{BEAA9E74-8315-4465-BE00-FCFCBDBD4FC0}" srcOrd="3" destOrd="0" presId="urn:microsoft.com/office/officeart/2005/8/layout/arrow3"/>
    <dgm:cxn modelId="{05502D43-9278-48F1-8EFF-5A6E350D0377}" type="presParOf" srcId="{E9A7A097-DE9C-49A5-917F-9551DA2D02C9}" destId="{75603A06-5173-46CC-BE69-8DB4772D9392}"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C9AB67-50B5-4817-9EB6-E440B8B3AC40}"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ru-RU"/>
        </a:p>
      </dgm:t>
    </dgm:pt>
    <dgm:pt modelId="{BF9630B4-AD2D-485D-861A-014EEC2DF78E}">
      <dgm:prSet phldrT="[Текст]" custT="1"/>
      <dgm:spPr/>
      <dgm:t>
        <a:bodyPr/>
        <a:lstStyle/>
        <a:p>
          <a:r>
            <a:rPr lang="uz-Latn-UZ" sz="3600" b="1" smtClean="0"/>
            <a:t>Geografiya darsligi bilan ishlash </a:t>
          </a:r>
          <a:r>
            <a:rPr lang="en-US" sz="3600" b="1" smtClean="0"/>
            <a:t>usullari</a:t>
          </a:r>
          <a:endParaRPr lang="ru-RU" sz="3600" b="1" dirty="0"/>
        </a:p>
      </dgm:t>
    </dgm:pt>
    <dgm:pt modelId="{B996DF6C-7798-4007-9757-F46FA73A6D2D}" type="parTrans" cxnId="{12ED5325-0C33-48D8-97A8-8C0ED28692EC}">
      <dgm:prSet/>
      <dgm:spPr/>
      <dgm:t>
        <a:bodyPr/>
        <a:lstStyle/>
        <a:p>
          <a:endParaRPr lang="ru-RU"/>
        </a:p>
      </dgm:t>
    </dgm:pt>
    <dgm:pt modelId="{A34A6AC6-642B-421A-82CB-6481D03C35FD}" type="sibTrans" cxnId="{12ED5325-0C33-48D8-97A8-8C0ED28692EC}">
      <dgm:prSet/>
      <dgm:spPr/>
      <dgm:t>
        <a:bodyPr/>
        <a:lstStyle/>
        <a:p>
          <a:endParaRPr lang="ru-RU"/>
        </a:p>
      </dgm:t>
    </dgm:pt>
    <dgm:pt modelId="{7F4BE52C-8D3A-43CA-935A-A7AB8DB00087}">
      <dgm:prSet phldrT="[Текст]" custT="1"/>
      <dgm:spPr/>
      <dgm:t>
        <a:bodyPr/>
        <a:lstStyle/>
        <a:p>
          <a:r>
            <a:rPr lang="en-US" sz="2800" b="1" smtClean="0"/>
            <a:t>Darslik matni bilan ishlash</a:t>
          </a:r>
          <a:endParaRPr lang="ru-RU" sz="2800" b="1" dirty="0"/>
        </a:p>
      </dgm:t>
    </dgm:pt>
    <dgm:pt modelId="{87F1466A-438E-4A5E-BD83-1425EC7687FA}" type="parTrans" cxnId="{E682E33C-59B6-4E30-86B3-AF3F56B3BF2F}">
      <dgm:prSet/>
      <dgm:spPr/>
      <dgm:t>
        <a:bodyPr/>
        <a:lstStyle/>
        <a:p>
          <a:endParaRPr lang="ru-RU"/>
        </a:p>
      </dgm:t>
    </dgm:pt>
    <dgm:pt modelId="{BBBD5CB5-554D-4035-A906-C947A5A25DDB}" type="sibTrans" cxnId="{E682E33C-59B6-4E30-86B3-AF3F56B3BF2F}">
      <dgm:prSet/>
      <dgm:spPr/>
      <dgm:t>
        <a:bodyPr/>
        <a:lstStyle/>
        <a:p>
          <a:endParaRPr lang="ru-RU"/>
        </a:p>
      </dgm:t>
    </dgm:pt>
    <dgm:pt modelId="{DBA28830-03F9-4890-AD10-097F20051A96}">
      <dgm:prSet phldrT="[Текст]" custT="1"/>
      <dgm:spPr/>
      <dgm:t>
        <a:bodyPr/>
        <a:lstStyle/>
        <a:p>
          <a:r>
            <a:rPr lang="en-US" sz="2800" b="1" dirty="0" err="1" smtClean="0"/>
            <a:t>Xaritalar</a:t>
          </a:r>
          <a:r>
            <a:rPr lang="en-US" sz="2800" b="1" dirty="0" smtClean="0"/>
            <a:t>, </a:t>
          </a:r>
          <a:r>
            <a:rPr lang="en-US" sz="2800" b="1" dirty="0" err="1" smtClean="0"/>
            <a:t>sxemalar</a:t>
          </a:r>
          <a:r>
            <a:rPr lang="en-US" sz="2800" b="1" dirty="0" smtClean="0"/>
            <a:t> </a:t>
          </a:r>
          <a:r>
            <a:rPr lang="en-US" sz="2800" b="1" dirty="0" err="1" smtClean="0"/>
            <a:t>va</a:t>
          </a:r>
          <a:r>
            <a:rPr lang="en-US" sz="2800" b="1" dirty="0" smtClean="0"/>
            <a:t> </a:t>
          </a:r>
          <a:r>
            <a:rPr lang="en-US" sz="2800" b="1" dirty="0" err="1" smtClean="0"/>
            <a:t>grafiklar</a:t>
          </a:r>
          <a:r>
            <a:rPr lang="en-US" sz="2800" b="1" dirty="0" smtClean="0"/>
            <a:t> </a:t>
          </a:r>
          <a:r>
            <a:rPr lang="en-US" sz="2800" b="1" dirty="0" err="1" smtClean="0"/>
            <a:t>bilan</a:t>
          </a:r>
          <a:r>
            <a:rPr lang="en-US" sz="2800" b="1" dirty="0" smtClean="0"/>
            <a:t> </a:t>
          </a:r>
          <a:r>
            <a:rPr lang="en-US" sz="2800" b="1" dirty="0" err="1" smtClean="0"/>
            <a:t>ishlash</a:t>
          </a:r>
          <a:endParaRPr lang="ru-RU" sz="2800" b="1" dirty="0"/>
        </a:p>
      </dgm:t>
    </dgm:pt>
    <dgm:pt modelId="{6F734FB3-174F-4782-8587-55B39094992D}" type="parTrans" cxnId="{6EF3BFF1-19EA-4E7A-9D9E-E96A4D33E99B}">
      <dgm:prSet/>
      <dgm:spPr/>
      <dgm:t>
        <a:bodyPr/>
        <a:lstStyle/>
        <a:p>
          <a:endParaRPr lang="ru-RU"/>
        </a:p>
      </dgm:t>
    </dgm:pt>
    <dgm:pt modelId="{99477DA5-5F8A-4A25-A1ED-3F41975C1778}" type="sibTrans" cxnId="{6EF3BFF1-19EA-4E7A-9D9E-E96A4D33E99B}">
      <dgm:prSet/>
      <dgm:spPr/>
      <dgm:t>
        <a:bodyPr/>
        <a:lstStyle/>
        <a:p>
          <a:endParaRPr lang="ru-RU"/>
        </a:p>
      </dgm:t>
    </dgm:pt>
    <dgm:pt modelId="{3F1F4B37-838E-4D8D-9CDD-CAC486BE268D}">
      <dgm:prSet phldrT="[Текст]" custT="1"/>
      <dgm:spPr/>
      <dgm:t>
        <a:bodyPr/>
        <a:lstStyle/>
        <a:p>
          <a:r>
            <a:rPr lang="uz-Latn-UZ" sz="2800" b="1" smtClean="0"/>
            <a:t>Savol va topshiriqlar bilan ishlash</a:t>
          </a:r>
          <a:endParaRPr lang="ru-RU" sz="2800" b="1" dirty="0"/>
        </a:p>
      </dgm:t>
    </dgm:pt>
    <dgm:pt modelId="{045D8AEF-50DE-4427-8407-FB938E4AC8F4}" type="parTrans" cxnId="{4E46C985-37DA-4F4B-9EA4-836A19A08DEF}">
      <dgm:prSet/>
      <dgm:spPr/>
      <dgm:t>
        <a:bodyPr/>
        <a:lstStyle/>
        <a:p>
          <a:endParaRPr lang="ru-RU"/>
        </a:p>
      </dgm:t>
    </dgm:pt>
    <dgm:pt modelId="{955EF18F-794F-4C9F-85EF-690F93BD84A8}" type="sibTrans" cxnId="{4E46C985-37DA-4F4B-9EA4-836A19A08DEF}">
      <dgm:prSet/>
      <dgm:spPr/>
      <dgm:t>
        <a:bodyPr/>
        <a:lstStyle/>
        <a:p>
          <a:endParaRPr lang="ru-RU"/>
        </a:p>
      </dgm:t>
    </dgm:pt>
    <dgm:pt modelId="{F904EB38-7506-41F8-97A3-FCE8EA2F2B76}">
      <dgm:prSet phldrT="[Текст]" custT="1"/>
      <dgm:spPr/>
      <dgm:t>
        <a:bodyPr/>
        <a:lstStyle/>
        <a:p>
          <a:r>
            <a:rPr lang="en-US" sz="2800" b="1" dirty="0" err="1" smtClean="0"/>
            <a:t>Rasm</a:t>
          </a:r>
          <a:r>
            <a:rPr lang="en-US" sz="2800" b="1" dirty="0" smtClean="0"/>
            <a:t> </a:t>
          </a:r>
          <a:r>
            <a:rPr lang="en-US" sz="2800" b="1" dirty="0" err="1" smtClean="0"/>
            <a:t>va</a:t>
          </a:r>
          <a:r>
            <a:rPr lang="en-US" sz="2800" b="1" dirty="0" smtClean="0"/>
            <a:t> </a:t>
          </a:r>
          <a:r>
            <a:rPr lang="en-US" sz="2800" b="1" dirty="0" err="1" smtClean="0"/>
            <a:t>illyustratsiyalar</a:t>
          </a:r>
          <a:r>
            <a:rPr lang="en-US" sz="2800" b="1" dirty="0" smtClean="0"/>
            <a:t>, statistic </a:t>
          </a:r>
          <a:r>
            <a:rPr lang="en-US" sz="2800" b="1" dirty="0" err="1" smtClean="0"/>
            <a:t>ma’lumotlar</a:t>
          </a:r>
          <a:r>
            <a:rPr lang="en-US" sz="2800" b="1" dirty="0" smtClean="0"/>
            <a:t> </a:t>
          </a:r>
          <a:r>
            <a:rPr lang="en-US" sz="2800" b="1" dirty="0" err="1" smtClean="0"/>
            <a:t>bilan</a:t>
          </a:r>
          <a:r>
            <a:rPr lang="en-US" sz="2800" b="1" dirty="0" smtClean="0"/>
            <a:t> </a:t>
          </a:r>
          <a:r>
            <a:rPr lang="en-US" sz="2800" b="1" dirty="0" err="1" smtClean="0"/>
            <a:t>ishlash</a:t>
          </a:r>
          <a:endParaRPr lang="ru-RU" sz="2800" b="1" dirty="0"/>
        </a:p>
      </dgm:t>
    </dgm:pt>
    <dgm:pt modelId="{64A6A6C4-7C3F-4EE0-B0CC-635B91F528E7}" type="parTrans" cxnId="{0D712FF7-161E-4A6A-988F-7CF09DB14E59}">
      <dgm:prSet/>
      <dgm:spPr/>
      <dgm:t>
        <a:bodyPr/>
        <a:lstStyle/>
        <a:p>
          <a:endParaRPr lang="ru-RU"/>
        </a:p>
      </dgm:t>
    </dgm:pt>
    <dgm:pt modelId="{CC801F25-D863-45EC-8B48-B6D5B2359411}" type="sibTrans" cxnId="{0D712FF7-161E-4A6A-988F-7CF09DB14E59}">
      <dgm:prSet/>
      <dgm:spPr/>
      <dgm:t>
        <a:bodyPr/>
        <a:lstStyle/>
        <a:p>
          <a:endParaRPr lang="ru-RU"/>
        </a:p>
      </dgm:t>
    </dgm:pt>
    <dgm:pt modelId="{F23514DE-02D1-4A6A-B484-D9E511284E0C}" type="pres">
      <dgm:prSet presAssocID="{33C9AB67-50B5-4817-9EB6-E440B8B3AC40}" presName="composite" presStyleCnt="0">
        <dgm:presLayoutVars>
          <dgm:chMax val="1"/>
          <dgm:dir/>
          <dgm:resizeHandles val="exact"/>
        </dgm:presLayoutVars>
      </dgm:prSet>
      <dgm:spPr/>
      <dgm:t>
        <a:bodyPr/>
        <a:lstStyle/>
        <a:p>
          <a:endParaRPr lang="ru-RU"/>
        </a:p>
      </dgm:t>
    </dgm:pt>
    <dgm:pt modelId="{FB360B00-1FC8-4BB2-9D02-708A63EAF962}" type="pres">
      <dgm:prSet presAssocID="{33C9AB67-50B5-4817-9EB6-E440B8B3AC40}" presName="radial" presStyleCnt="0">
        <dgm:presLayoutVars>
          <dgm:animLvl val="ctr"/>
        </dgm:presLayoutVars>
      </dgm:prSet>
      <dgm:spPr/>
    </dgm:pt>
    <dgm:pt modelId="{3C084EBA-C741-4233-9E26-9A7862B6F04E}" type="pres">
      <dgm:prSet presAssocID="{BF9630B4-AD2D-485D-861A-014EEC2DF78E}" presName="centerShape" presStyleLbl="vennNode1" presStyleIdx="0" presStyleCnt="5"/>
      <dgm:spPr/>
      <dgm:t>
        <a:bodyPr/>
        <a:lstStyle/>
        <a:p>
          <a:endParaRPr lang="ru-RU"/>
        </a:p>
      </dgm:t>
    </dgm:pt>
    <dgm:pt modelId="{44CAF06A-276D-4000-919A-0505FB692F72}" type="pres">
      <dgm:prSet presAssocID="{7F4BE52C-8D3A-43CA-935A-A7AB8DB00087}" presName="node" presStyleLbl="vennNode1" presStyleIdx="1" presStyleCnt="5" custScaleX="137484" custScaleY="130076">
        <dgm:presLayoutVars>
          <dgm:bulletEnabled val="1"/>
        </dgm:presLayoutVars>
      </dgm:prSet>
      <dgm:spPr/>
      <dgm:t>
        <a:bodyPr/>
        <a:lstStyle/>
        <a:p>
          <a:endParaRPr lang="ru-RU"/>
        </a:p>
      </dgm:t>
    </dgm:pt>
    <dgm:pt modelId="{025650FB-D199-4DFF-A1A3-9072E449E539}" type="pres">
      <dgm:prSet presAssocID="{DBA28830-03F9-4890-AD10-097F20051A96}" presName="node" presStyleLbl="vennNode1" presStyleIdx="2" presStyleCnt="5" custScaleX="146593" custScaleY="138878" custRadScaleRad="115649" custRadScaleInc="3508">
        <dgm:presLayoutVars>
          <dgm:bulletEnabled val="1"/>
        </dgm:presLayoutVars>
      </dgm:prSet>
      <dgm:spPr/>
      <dgm:t>
        <a:bodyPr/>
        <a:lstStyle/>
        <a:p>
          <a:endParaRPr lang="ru-RU"/>
        </a:p>
      </dgm:t>
    </dgm:pt>
    <dgm:pt modelId="{5035A417-4BD4-4B15-96EC-2CA17B7B98B6}" type="pres">
      <dgm:prSet presAssocID="{3F1F4B37-838E-4D8D-9CDD-CAC486BE268D}" presName="node" presStyleLbl="vennNode1" presStyleIdx="3" presStyleCnt="5" custScaleX="173932" custScaleY="136346">
        <dgm:presLayoutVars>
          <dgm:bulletEnabled val="1"/>
        </dgm:presLayoutVars>
      </dgm:prSet>
      <dgm:spPr/>
      <dgm:t>
        <a:bodyPr/>
        <a:lstStyle/>
        <a:p>
          <a:endParaRPr lang="ru-RU"/>
        </a:p>
      </dgm:t>
    </dgm:pt>
    <dgm:pt modelId="{5FF73895-8B20-4490-B72B-2DE46734B2E1}" type="pres">
      <dgm:prSet presAssocID="{F904EB38-7506-41F8-97A3-FCE8EA2F2B76}" presName="node" presStyleLbl="vennNode1" presStyleIdx="4" presStyleCnt="5" custScaleX="147951" custScaleY="146030" custRadScaleRad="114199" custRadScaleInc="-527">
        <dgm:presLayoutVars>
          <dgm:bulletEnabled val="1"/>
        </dgm:presLayoutVars>
      </dgm:prSet>
      <dgm:spPr/>
      <dgm:t>
        <a:bodyPr/>
        <a:lstStyle/>
        <a:p>
          <a:endParaRPr lang="ru-RU"/>
        </a:p>
      </dgm:t>
    </dgm:pt>
  </dgm:ptLst>
  <dgm:cxnLst>
    <dgm:cxn modelId="{F9306090-2BE2-4AF5-8C43-12823F7BF1A9}" type="presOf" srcId="{7F4BE52C-8D3A-43CA-935A-A7AB8DB00087}" destId="{44CAF06A-276D-4000-919A-0505FB692F72}" srcOrd="0" destOrd="0" presId="urn:microsoft.com/office/officeart/2005/8/layout/radial3"/>
    <dgm:cxn modelId="{E682E33C-59B6-4E30-86B3-AF3F56B3BF2F}" srcId="{BF9630B4-AD2D-485D-861A-014EEC2DF78E}" destId="{7F4BE52C-8D3A-43CA-935A-A7AB8DB00087}" srcOrd="0" destOrd="0" parTransId="{87F1466A-438E-4A5E-BD83-1425EC7687FA}" sibTransId="{BBBD5CB5-554D-4035-A906-C947A5A25DDB}"/>
    <dgm:cxn modelId="{2447DD44-EA5B-4F76-BF8B-BF2F6BDC8DD6}" type="presOf" srcId="{33C9AB67-50B5-4817-9EB6-E440B8B3AC40}" destId="{F23514DE-02D1-4A6A-B484-D9E511284E0C}" srcOrd="0" destOrd="0" presId="urn:microsoft.com/office/officeart/2005/8/layout/radial3"/>
    <dgm:cxn modelId="{C027FF12-BA59-4B3F-9C74-C278C86D8841}" type="presOf" srcId="{BF9630B4-AD2D-485D-861A-014EEC2DF78E}" destId="{3C084EBA-C741-4233-9E26-9A7862B6F04E}" srcOrd="0" destOrd="0" presId="urn:microsoft.com/office/officeart/2005/8/layout/radial3"/>
    <dgm:cxn modelId="{0D712FF7-161E-4A6A-988F-7CF09DB14E59}" srcId="{BF9630B4-AD2D-485D-861A-014EEC2DF78E}" destId="{F904EB38-7506-41F8-97A3-FCE8EA2F2B76}" srcOrd="3" destOrd="0" parTransId="{64A6A6C4-7C3F-4EE0-B0CC-635B91F528E7}" sibTransId="{CC801F25-D863-45EC-8B48-B6D5B2359411}"/>
    <dgm:cxn modelId="{C1C07F47-42B3-4876-BA71-B603003FE0BE}" type="presOf" srcId="{3F1F4B37-838E-4D8D-9CDD-CAC486BE268D}" destId="{5035A417-4BD4-4B15-96EC-2CA17B7B98B6}" srcOrd="0" destOrd="0" presId="urn:microsoft.com/office/officeart/2005/8/layout/radial3"/>
    <dgm:cxn modelId="{12ED5325-0C33-48D8-97A8-8C0ED28692EC}" srcId="{33C9AB67-50B5-4817-9EB6-E440B8B3AC40}" destId="{BF9630B4-AD2D-485D-861A-014EEC2DF78E}" srcOrd="0" destOrd="0" parTransId="{B996DF6C-7798-4007-9757-F46FA73A6D2D}" sibTransId="{A34A6AC6-642B-421A-82CB-6481D03C35FD}"/>
    <dgm:cxn modelId="{4E46C985-37DA-4F4B-9EA4-836A19A08DEF}" srcId="{BF9630B4-AD2D-485D-861A-014EEC2DF78E}" destId="{3F1F4B37-838E-4D8D-9CDD-CAC486BE268D}" srcOrd="2" destOrd="0" parTransId="{045D8AEF-50DE-4427-8407-FB938E4AC8F4}" sibTransId="{955EF18F-794F-4C9F-85EF-690F93BD84A8}"/>
    <dgm:cxn modelId="{E25BCFAE-DE12-41C6-ADBC-D62003886E30}" type="presOf" srcId="{F904EB38-7506-41F8-97A3-FCE8EA2F2B76}" destId="{5FF73895-8B20-4490-B72B-2DE46734B2E1}" srcOrd="0" destOrd="0" presId="urn:microsoft.com/office/officeart/2005/8/layout/radial3"/>
    <dgm:cxn modelId="{093A4D1E-F67D-4A9E-9713-9661BF935F5E}" type="presOf" srcId="{DBA28830-03F9-4890-AD10-097F20051A96}" destId="{025650FB-D199-4DFF-A1A3-9072E449E539}" srcOrd="0" destOrd="0" presId="urn:microsoft.com/office/officeart/2005/8/layout/radial3"/>
    <dgm:cxn modelId="{6EF3BFF1-19EA-4E7A-9D9E-E96A4D33E99B}" srcId="{BF9630B4-AD2D-485D-861A-014EEC2DF78E}" destId="{DBA28830-03F9-4890-AD10-097F20051A96}" srcOrd="1" destOrd="0" parTransId="{6F734FB3-174F-4782-8587-55B39094992D}" sibTransId="{99477DA5-5F8A-4A25-A1ED-3F41975C1778}"/>
    <dgm:cxn modelId="{590C8A3A-2632-4124-9F42-8FABBEACD204}" type="presParOf" srcId="{F23514DE-02D1-4A6A-B484-D9E511284E0C}" destId="{FB360B00-1FC8-4BB2-9D02-708A63EAF962}" srcOrd="0" destOrd="0" presId="urn:microsoft.com/office/officeart/2005/8/layout/radial3"/>
    <dgm:cxn modelId="{22AD77D8-C2B3-44C6-AFE2-0F893F8DBD66}" type="presParOf" srcId="{FB360B00-1FC8-4BB2-9D02-708A63EAF962}" destId="{3C084EBA-C741-4233-9E26-9A7862B6F04E}" srcOrd="0" destOrd="0" presId="urn:microsoft.com/office/officeart/2005/8/layout/radial3"/>
    <dgm:cxn modelId="{0409130B-F0B6-424C-8D73-40D671AB60A8}" type="presParOf" srcId="{FB360B00-1FC8-4BB2-9D02-708A63EAF962}" destId="{44CAF06A-276D-4000-919A-0505FB692F72}" srcOrd="1" destOrd="0" presId="urn:microsoft.com/office/officeart/2005/8/layout/radial3"/>
    <dgm:cxn modelId="{4BA547E4-56AD-45B1-BD0E-2F6E0D970B10}" type="presParOf" srcId="{FB360B00-1FC8-4BB2-9D02-708A63EAF962}" destId="{025650FB-D199-4DFF-A1A3-9072E449E539}" srcOrd="2" destOrd="0" presId="urn:microsoft.com/office/officeart/2005/8/layout/radial3"/>
    <dgm:cxn modelId="{EA45A4BC-D538-4F6D-97A3-8CAB3595AB6E}" type="presParOf" srcId="{FB360B00-1FC8-4BB2-9D02-708A63EAF962}" destId="{5035A417-4BD4-4B15-96EC-2CA17B7B98B6}" srcOrd="3" destOrd="0" presId="urn:microsoft.com/office/officeart/2005/8/layout/radial3"/>
    <dgm:cxn modelId="{DB1B3694-3B8B-4124-8FA7-8B9B345A299E}" type="presParOf" srcId="{FB360B00-1FC8-4BB2-9D02-708A63EAF962}" destId="{5FF73895-8B20-4490-B72B-2DE46734B2E1}" srcOrd="4" destOrd="0" presId="urn:microsoft.com/office/officeart/2005/8/layout/radial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5358DE-CA96-41CE-AEBB-0C125400ED7F}">
      <dsp:nvSpPr>
        <dsp:cNvPr id="0" name=""/>
        <dsp:cNvSpPr/>
      </dsp:nvSpPr>
      <dsp:spPr>
        <a:xfrm rot="21300000">
          <a:off x="46065" y="3061527"/>
          <a:ext cx="14919268" cy="1708481"/>
        </a:xfrm>
        <a:prstGeom prst="mathMinus">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CC3CCD-9866-4690-B774-2C71A54904F3}">
      <dsp:nvSpPr>
        <dsp:cNvPr id="0" name=""/>
        <dsp:cNvSpPr/>
      </dsp:nvSpPr>
      <dsp:spPr>
        <a:xfrm>
          <a:off x="1801368" y="391576"/>
          <a:ext cx="4503420" cy="3132614"/>
        </a:xfrm>
        <a:prstGeom prst="down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8BC64D-5F10-4B07-9109-832BBF2B2DB2}">
      <dsp:nvSpPr>
        <dsp:cNvPr id="0" name=""/>
        <dsp:cNvSpPr/>
      </dsp:nvSpPr>
      <dsp:spPr>
        <a:xfrm>
          <a:off x="6891673" y="0"/>
          <a:ext cx="6932384" cy="328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err="1" smtClean="0">
              <a:latin typeface="Barlow" pitchFamily="34" charset="0"/>
              <a:ea typeface="Barlow" pitchFamily="34" charset="-122"/>
              <a:cs typeface="Barlow" pitchFamily="34" charset="-120"/>
            </a:rPr>
            <a:t>Darsliklar</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mavzularni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mantiqiy</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ketma-ketlikda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tizimli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ravishda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ochib</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beradi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o'quvchilarga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turli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xil</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konsepsiyalarni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o'zaro</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bog'lashga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yordam</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beradi</a:t>
          </a:r>
          <a:r>
            <a:rPr lang="en-US" sz="2800" kern="1200" dirty="0" smtClean="0">
              <a:latin typeface="Barlow" pitchFamily="34" charset="0"/>
              <a:ea typeface="Barlow" pitchFamily="34" charset="-122"/>
              <a:cs typeface="Barlow" pitchFamily="34" charset="-120"/>
            </a:rPr>
            <a:t>.</a:t>
          </a:r>
          <a:endParaRPr lang="ru-RU" sz="2800" kern="1200" dirty="0"/>
        </a:p>
      </dsp:txBody>
      <dsp:txXfrm>
        <a:off x="6891673" y="0"/>
        <a:ext cx="6932384" cy="3289245"/>
      </dsp:txXfrm>
    </dsp:sp>
    <dsp:sp modelId="{BEAA9E74-8315-4465-BE00-FCFCBDBD4FC0}">
      <dsp:nvSpPr>
        <dsp:cNvPr id="0" name=""/>
        <dsp:cNvSpPr/>
      </dsp:nvSpPr>
      <dsp:spPr>
        <a:xfrm>
          <a:off x="8706611" y="4307345"/>
          <a:ext cx="4503420" cy="3132614"/>
        </a:xfrm>
        <a:prstGeom prst="up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603A06-5173-46CC-BE69-8DB4772D9392}">
      <dsp:nvSpPr>
        <dsp:cNvPr id="0" name=""/>
        <dsp:cNvSpPr/>
      </dsp:nvSpPr>
      <dsp:spPr>
        <a:xfrm>
          <a:off x="93839" y="4542291"/>
          <a:ext cx="7797137" cy="3289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dirty="0" err="1" smtClean="0">
              <a:latin typeface="Barlow" pitchFamily="34" charset="0"/>
              <a:ea typeface="Barlow" pitchFamily="34" charset="-122"/>
              <a:cs typeface="Barlow" pitchFamily="34" charset="-120"/>
            </a:rPr>
            <a:t>Geografiya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darsliklari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o'quvchilarga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o'zlarini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o'rab</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turgan</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dunyo</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haqida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keng</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miqyosda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ma'lumot</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beradi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ularni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geografik</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bilimlar</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bilan</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boyitadi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dunyoning</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turli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xil</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madaniyatlari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va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tabiiy</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boyliklari</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haqida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tushuncha</a:t>
          </a:r>
          <a:r>
            <a:rPr lang="en-US" sz="2800" kern="1200" dirty="0" smtClean="0">
              <a:latin typeface="Barlow" pitchFamily="34" charset="0"/>
              <a:ea typeface="Barlow" pitchFamily="34" charset="-122"/>
              <a:cs typeface="Barlow" pitchFamily="34" charset="-120"/>
            </a:rPr>
            <a:t> </a:t>
          </a:r>
          <a:r>
            <a:rPr lang="en-US" sz="2800" kern="1200" dirty="0" err="1" smtClean="0">
              <a:latin typeface="Barlow" pitchFamily="34" charset="0"/>
              <a:ea typeface="Barlow" pitchFamily="34" charset="-122"/>
              <a:cs typeface="Barlow" pitchFamily="34" charset="-120"/>
            </a:rPr>
            <a:t>beradi</a:t>
          </a:r>
          <a:r>
            <a:rPr lang="en-US" sz="2800" kern="1200" dirty="0" smtClean="0">
              <a:latin typeface="Barlow" pitchFamily="34" charset="0"/>
              <a:ea typeface="Barlow" pitchFamily="34" charset="-122"/>
              <a:cs typeface="Barlow" pitchFamily="34" charset="-120"/>
            </a:rPr>
            <a:t>.</a:t>
          </a:r>
          <a:endParaRPr lang="ru-RU" sz="2800" kern="1200" dirty="0"/>
        </a:p>
      </dsp:txBody>
      <dsp:txXfrm>
        <a:off x="93839" y="4542291"/>
        <a:ext cx="7797137" cy="32892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084EBA-C741-4233-9E26-9A7862B6F04E}">
      <dsp:nvSpPr>
        <dsp:cNvPr id="0" name=""/>
        <dsp:cNvSpPr/>
      </dsp:nvSpPr>
      <dsp:spPr>
        <a:xfrm>
          <a:off x="4776817" y="1824320"/>
          <a:ext cx="4635301" cy="463530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r>
            <a:rPr lang="uz-Latn-UZ" sz="3600" b="1" kern="1200" smtClean="0"/>
            <a:t>Geografiya darsligi bilan ishlash </a:t>
          </a:r>
          <a:r>
            <a:rPr lang="en-US" sz="3600" b="1" kern="1200" smtClean="0"/>
            <a:t>usullari</a:t>
          </a:r>
          <a:endParaRPr lang="ru-RU" sz="3600" b="1" kern="1200" dirty="0"/>
        </a:p>
      </dsp:txBody>
      <dsp:txXfrm>
        <a:off x="5455641" y="2503144"/>
        <a:ext cx="3277653" cy="3277653"/>
      </dsp:txXfrm>
    </dsp:sp>
    <dsp:sp modelId="{44CAF06A-276D-4000-919A-0505FB692F72}">
      <dsp:nvSpPr>
        <dsp:cNvPr id="0" name=""/>
        <dsp:cNvSpPr/>
      </dsp:nvSpPr>
      <dsp:spPr>
        <a:xfrm>
          <a:off x="5501268" y="-384030"/>
          <a:ext cx="3186399" cy="3014707"/>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smtClean="0"/>
            <a:t>Darslik matni bilan ishlash</a:t>
          </a:r>
          <a:endParaRPr lang="ru-RU" sz="2800" b="1" kern="1200" dirty="0"/>
        </a:p>
      </dsp:txBody>
      <dsp:txXfrm>
        <a:off x="5967905" y="57464"/>
        <a:ext cx="2253125" cy="2131719"/>
      </dsp:txXfrm>
    </dsp:sp>
    <dsp:sp modelId="{025650FB-D199-4DFF-A1A3-9072E449E539}">
      <dsp:nvSpPr>
        <dsp:cNvPr id="0" name=""/>
        <dsp:cNvSpPr/>
      </dsp:nvSpPr>
      <dsp:spPr>
        <a:xfrm>
          <a:off x="8881448" y="2724888"/>
          <a:ext cx="3397513" cy="3218707"/>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err="1" smtClean="0"/>
            <a:t>Xaritalar</a:t>
          </a:r>
          <a:r>
            <a:rPr lang="en-US" sz="2800" b="1" kern="1200" dirty="0" smtClean="0"/>
            <a:t>, </a:t>
          </a:r>
          <a:r>
            <a:rPr lang="en-US" sz="2800" b="1" kern="1200" dirty="0" err="1" smtClean="0"/>
            <a:t>sxemalar</a:t>
          </a:r>
          <a:r>
            <a:rPr lang="en-US" sz="2800" b="1" kern="1200" dirty="0" smtClean="0"/>
            <a:t> </a:t>
          </a:r>
          <a:r>
            <a:rPr lang="en-US" sz="2800" b="1" kern="1200" dirty="0" err="1" smtClean="0"/>
            <a:t>va</a:t>
          </a:r>
          <a:r>
            <a:rPr lang="en-US" sz="2800" b="1" kern="1200" dirty="0" smtClean="0"/>
            <a:t> </a:t>
          </a:r>
          <a:r>
            <a:rPr lang="en-US" sz="2800" b="1" kern="1200" dirty="0" err="1" smtClean="0"/>
            <a:t>grafiklar</a:t>
          </a:r>
          <a:r>
            <a:rPr lang="en-US" sz="2800" b="1" kern="1200" dirty="0" smtClean="0"/>
            <a:t> </a:t>
          </a:r>
          <a:r>
            <a:rPr lang="en-US" sz="2800" b="1" kern="1200" dirty="0" err="1" smtClean="0"/>
            <a:t>bilan</a:t>
          </a:r>
          <a:r>
            <a:rPr lang="en-US" sz="2800" b="1" kern="1200" dirty="0" smtClean="0"/>
            <a:t> </a:t>
          </a:r>
          <a:r>
            <a:rPr lang="en-US" sz="2800" b="1" kern="1200" dirty="0" err="1" smtClean="0"/>
            <a:t>ishlash</a:t>
          </a:r>
          <a:endParaRPr lang="ru-RU" sz="2800" b="1" kern="1200" dirty="0"/>
        </a:p>
      </dsp:txBody>
      <dsp:txXfrm>
        <a:off x="9379002" y="3196257"/>
        <a:ext cx="2402405" cy="2275969"/>
      </dsp:txXfrm>
    </dsp:sp>
    <dsp:sp modelId="{5035A417-4BD4-4B15-96EC-2CA17B7B98B6}">
      <dsp:nvSpPr>
        <dsp:cNvPr id="0" name=""/>
        <dsp:cNvSpPr/>
      </dsp:nvSpPr>
      <dsp:spPr>
        <a:xfrm>
          <a:off x="5078900" y="5580605"/>
          <a:ext cx="4031136" cy="3160024"/>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uz-Latn-UZ" sz="2800" b="1" kern="1200" smtClean="0"/>
            <a:t>Savol va topshiriqlar bilan ishlash</a:t>
          </a:r>
          <a:endParaRPr lang="ru-RU" sz="2800" b="1" kern="1200" dirty="0"/>
        </a:p>
      </dsp:txBody>
      <dsp:txXfrm>
        <a:off x="5669246" y="6043380"/>
        <a:ext cx="2850444" cy="2234474"/>
      </dsp:txXfrm>
    </dsp:sp>
    <dsp:sp modelId="{5FF73895-8B20-4490-B72B-2DE46734B2E1}">
      <dsp:nvSpPr>
        <dsp:cNvPr id="0" name=""/>
        <dsp:cNvSpPr/>
      </dsp:nvSpPr>
      <dsp:spPr>
        <a:xfrm>
          <a:off x="1932827" y="2478274"/>
          <a:ext cx="3428987" cy="3384465"/>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kern="1200" dirty="0" err="1" smtClean="0"/>
            <a:t>Rasm</a:t>
          </a:r>
          <a:r>
            <a:rPr lang="en-US" sz="2800" b="1" kern="1200" dirty="0" smtClean="0"/>
            <a:t> </a:t>
          </a:r>
          <a:r>
            <a:rPr lang="en-US" sz="2800" b="1" kern="1200" dirty="0" err="1" smtClean="0"/>
            <a:t>va</a:t>
          </a:r>
          <a:r>
            <a:rPr lang="en-US" sz="2800" b="1" kern="1200" dirty="0" smtClean="0"/>
            <a:t> </a:t>
          </a:r>
          <a:r>
            <a:rPr lang="en-US" sz="2800" b="1" kern="1200" dirty="0" err="1" smtClean="0"/>
            <a:t>illyustratsiyalar</a:t>
          </a:r>
          <a:r>
            <a:rPr lang="en-US" sz="2800" b="1" kern="1200" dirty="0" smtClean="0"/>
            <a:t>, statistic </a:t>
          </a:r>
          <a:r>
            <a:rPr lang="en-US" sz="2800" b="1" kern="1200" dirty="0" err="1" smtClean="0"/>
            <a:t>ma’lumotlar</a:t>
          </a:r>
          <a:r>
            <a:rPr lang="en-US" sz="2800" b="1" kern="1200" dirty="0" smtClean="0"/>
            <a:t> </a:t>
          </a:r>
          <a:r>
            <a:rPr lang="en-US" sz="2800" b="1" kern="1200" dirty="0" err="1" smtClean="0"/>
            <a:t>bilan</a:t>
          </a:r>
          <a:r>
            <a:rPr lang="en-US" sz="2800" b="1" kern="1200" dirty="0" smtClean="0"/>
            <a:t> </a:t>
          </a:r>
          <a:r>
            <a:rPr lang="en-US" sz="2800" b="1" kern="1200" dirty="0" err="1" smtClean="0"/>
            <a:t>ishlash</a:t>
          </a:r>
          <a:endParaRPr lang="ru-RU" sz="2800" b="1" kern="1200" dirty="0"/>
        </a:p>
      </dsp:txBody>
      <dsp:txXfrm>
        <a:off x="2434991" y="2973917"/>
        <a:ext cx="2424659" cy="2393179"/>
      </dsp:txXfrm>
    </dsp:sp>
  </dsp:spTree>
</dsp:drawing>
</file>

<file path=ppt/diagrams/layout1.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C075C1-CA4A-4F30-B27B-6FDCC1398762}" type="datetimeFigureOut">
              <a:rPr lang="en-US" smtClean="0"/>
              <a:t>5/4/2025</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EEF421-DB29-4274-912C-9009A68BF669}" type="slidenum">
              <a:rPr lang="en-US" smtClean="0"/>
              <a:t>‹#›</a:t>
            </a:fld>
            <a:endParaRPr lang="en-US"/>
          </a:p>
        </p:txBody>
      </p:sp>
    </p:spTree>
    <p:extLst>
      <p:ext uri="{BB962C8B-B14F-4D97-AF65-F5344CB8AC3E}">
        <p14:creationId xmlns:p14="http://schemas.microsoft.com/office/powerpoint/2010/main" val="992500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z-Cyrl-UZ" sz="1200" b="1" dirty="0">
                <a:solidFill>
                  <a:srgbClr val="7030A0"/>
                </a:solidFill>
                <a:effectLst/>
                <a:latin typeface="Arial" panose="020B0604020202020204" pitchFamily="34" charset="0"/>
                <a:ea typeface="Times New Roman" panose="02020603050405020304" pitchFamily="18" charset="0"/>
              </a:rPr>
              <a:t>Ўқитувчи китобида ҳар бир мавзуни ўқитиш ва ўқувчиларда амалий кўникмаларни ривожлантириш имконини берувчи илғор методлар берилади. </a:t>
            </a:r>
            <a:endParaRPr lang="en-US" dirty="0"/>
          </a:p>
          <a:p>
            <a:endParaRPr lang="en-US" dirty="0"/>
          </a:p>
        </p:txBody>
      </p:sp>
      <p:sp>
        <p:nvSpPr>
          <p:cNvPr id="4" name="Номер слайда 3"/>
          <p:cNvSpPr>
            <a:spLocks noGrp="1"/>
          </p:cNvSpPr>
          <p:nvPr>
            <p:ph type="sldNum" sz="quarter" idx="5"/>
          </p:nvPr>
        </p:nvSpPr>
        <p:spPr/>
        <p:txBody>
          <a:bodyPr/>
          <a:lstStyle/>
          <a:p>
            <a:fld id="{8A80E036-2AD3-40EE-8A71-C2A4E931E2BE}"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504492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A80E036-2AD3-40EE-8A71-C2A4E931E2BE}"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312461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A80E036-2AD3-40EE-8A71-C2A4E931E2BE}"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80963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A80E036-2AD3-40EE-8A71-C2A4E931E2B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46865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2"/>
        <p:cNvGrpSpPr/>
        <p:nvPr/>
      </p:nvGrpSpPr>
      <p:grpSpPr>
        <a:xfrm>
          <a:off x="0" y="0"/>
          <a:ext cx="0" cy="0"/>
          <a:chOff x="0" y="0"/>
          <a:chExt cx="0" cy="0"/>
        </a:xfrm>
      </p:grpSpPr>
      <p:sp>
        <p:nvSpPr>
          <p:cNvPr id="2443" name="Google Shape;2443;g806ada915c_0_2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4" name="Google Shape;2444;g806ada915c_0_2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4808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86000" y="1683545"/>
            <a:ext cx="13716000" cy="3581400"/>
          </a:xfrm>
        </p:spPr>
        <p:txBody>
          <a:bodyPr anchor="b"/>
          <a:lstStyle>
            <a:lvl1pPr algn="ctr">
              <a:defRPr sz="9000"/>
            </a:lvl1pPr>
          </a:lstStyle>
          <a:p>
            <a:r>
              <a:rPr lang="ru-RU"/>
              <a:t>Образец заголовка</a:t>
            </a:r>
          </a:p>
        </p:txBody>
      </p:sp>
      <p:sp>
        <p:nvSpPr>
          <p:cNvPr id="3" name="Подзаголовок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ru-RU"/>
              <a:t>Образец подзаголовка</a:t>
            </a:r>
          </a:p>
        </p:txBody>
      </p:sp>
      <p:sp>
        <p:nvSpPr>
          <p:cNvPr id="4" name="Дата 3"/>
          <p:cNvSpPr>
            <a:spLocks noGrp="1"/>
          </p:cNvSpPr>
          <p:nvPr>
            <p:ph type="dt" sz="half" idx="10"/>
          </p:nvPr>
        </p:nvSpPr>
        <p:spPr/>
        <p:txBody>
          <a:body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346027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150352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7775" y="2564608"/>
            <a:ext cx="15773400" cy="4279106"/>
          </a:xfrm>
        </p:spPr>
        <p:txBody>
          <a:bodyPr anchor="b"/>
          <a:lstStyle>
            <a:lvl1pPr>
              <a:defRPr sz="9000"/>
            </a:lvl1pPr>
          </a:lstStyle>
          <a:p>
            <a:r>
              <a:rPr lang="ru-RU"/>
              <a:t>Образец заголовка</a:t>
            </a:r>
          </a:p>
        </p:txBody>
      </p:sp>
      <p:sp>
        <p:nvSpPr>
          <p:cNvPr id="3" name="Текст 2"/>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39101260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1257300" y="2738438"/>
            <a:ext cx="7772400" cy="65270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9258300" y="2738438"/>
            <a:ext cx="7772400" cy="65270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9001CA-6B69-43D4-AF7B-92350BCFD1A6}" type="datetimeFigureOut">
              <a:rPr lang="ru-RU" smtClean="0"/>
              <a:t>04.05.2025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10782190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82" y="547688"/>
            <a:ext cx="15773400" cy="1988345"/>
          </a:xfrm>
        </p:spPr>
        <p:txBody>
          <a:bodyPr/>
          <a:lstStyle/>
          <a:p>
            <a:r>
              <a:rPr lang="ru-RU"/>
              <a:t>Образец заголовка</a:t>
            </a:r>
          </a:p>
        </p:txBody>
      </p:sp>
      <p:sp>
        <p:nvSpPr>
          <p:cNvPr id="3" name="Текст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ru-RU"/>
              <a:t>Образец текста</a:t>
            </a:r>
          </a:p>
        </p:txBody>
      </p:sp>
      <p:sp>
        <p:nvSpPr>
          <p:cNvPr id="4" name="Объект 3"/>
          <p:cNvSpPr>
            <a:spLocks noGrp="1"/>
          </p:cNvSpPr>
          <p:nvPr>
            <p:ph sz="half" idx="2"/>
          </p:nvPr>
        </p:nvSpPr>
        <p:spPr>
          <a:xfrm>
            <a:off x="1259683" y="3757613"/>
            <a:ext cx="7736681" cy="55268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ru-RU"/>
              <a:t>Образец текста</a:t>
            </a:r>
          </a:p>
        </p:txBody>
      </p:sp>
      <p:sp>
        <p:nvSpPr>
          <p:cNvPr id="6" name="Объект 5"/>
          <p:cNvSpPr>
            <a:spLocks noGrp="1"/>
          </p:cNvSpPr>
          <p:nvPr>
            <p:ph sz="quarter" idx="4"/>
          </p:nvPr>
        </p:nvSpPr>
        <p:spPr>
          <a:xfrm>
            <a:off x="9258300" y="3757613"/>
            <a:ext cx="7774782" cy="55268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9001CA-6B69-43D4-AF7B-92350BCFD1A6}" type="datetimeFigureOut">
              <a:rPr lang="ru-RU" smtClean="0"/>
              <a:t>04.05.2025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3045647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9001CA-6B69-43D4-AF7B-92350BCFD1A6}" type="datetimeFigureOut">
              <a:rPr lang="ru-RU" smtClean="0"/>
              <a:t>04.05.2025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33439862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9001CA-6B69-43D4-AF7B-92350BCFD1A6}" type="datetimeFigureOut">
              <a:rPr lang="ru-RU" smtClean="0"/>
              <a:t>04.05.2025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131195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83" y="685800"/>
            <a:ext cx="5898356" cy="2400300"/>
          </a:xfrm>
        </p:spPr>
        <p:txBody>
          <a:bodyPr anchor="b"/>
          <a:lstStyle>
            <a:lvl1pPr>
              <a:defRPr sz="4800"/>
            </a:lvl1pPr>
          </a:lstStyle>
          <a:p>
            <a:r>
              <a:rPr lang="ru-RU"/>
              <a:t>Образец заголовка</a:t>
            </a:r>
          </a:p>
        </p:txBody>
      </p:sp>
      <p:sp>
        <p:nvSpPr>
          <p:cNvPr id="3" name="Объект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ru-RU"/>
              <a:t>Образец текста</a:t>
            </a:r>
          </a:p>
        </p:txBody>
      </p:sp>
      <p:sp>
        <p:nvSpPr>
          <p:cNvPr id="5" name="Дата 4"/>
          <p:cNvSpPr>
            <a:spLocks noGrp="1"/>
          </p:cNvSpPr>
          <p:nvPr>
            <p:ph type="dt" sz="half" idx="10"/>
          </p:nvPr>
        </p:nvSpPr>
        <p:spPr/>
        <p:txBody>
          <a:bodyPr/>
          <a:lstStyle/>
          <a:p>
            <a:fld id="{7F9001CA-6B69-43D4-AF7B-92350BCFD1A6}" type="datetimeFigureOut">
              <a:rPr lang="ru-RU" smtClean="0"/>
              <a:t>04.05.2025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4200175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83" y="685800"/>
            <a:ext cx="5898356" cy="2400300"/>
          </a:xfrm>
        </p:spPr>
        <p:txBody>
          <a:bodyPr anchor="b"/>
          <a:lstStyle>
            <a:lvl1pPr>
              <a:defRPr sz="4800"/>
            </a:lvl1pPr>
          </a:lstStyle>
          <a:p>
            <a:r>
              <a:rPr lang="ru-RU"/>
              <a:t>Образец заголовка</a:t>
            </a:r>
          </a:p>
        </p:txBody>
      </p:sp>
      <p:sp>
        <p:nvSpPr>
          <p:cNvPr id="3" name="Рисунок 2"/>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ru-RU"/>
          </a:p>
        </p:txBody>
      </p:sp>
      <p:sp>
        <p:nvSpPr>
          <p:cNvPr id="4" name="Текст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ru-RU"/>
              <a:t>Образец текста</a:t>
            </a:r>
          </a:p>
        </p:txBody>
      </p:sp>
      <p:sp>
        <p:nvSpPr>
          <p:cNvPr id="5" name="Дата 4"/>
          <p:cNvSpPr>
            <a:spLocks noGrp="1"/>
          </p:cNvSpPr>
          <p:nvPr>
            <p:ph type="dt" sz="half" idx="10"/>
          </p:nvPr>
        </p:nvSpPr>
        <p:spPr/>
        <p:txBody>
          <a:bodyPr/>
          <a:lstStyle/>
          <a:p>
            <a:fld id="{7F9001CA-6B69-43D4-AF7B-92350BCFD1A6}" type="datetimeFigureOut">
              <a:rPr lang="ru-RU" smtClean="0"/>
              <a:t>04.05.2025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11230283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908726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3087350" y="547688"/>
            <a:ext cx="3943350" cy="871775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257300" y="547688"/>
            <a:ext cx="11601450" cy="871775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68FB8E6-CBEA-466C-882D-D38A8EA77794}" type="slidenum">
              <a:rPr lang="ru-RU" smtClean="0"/>
              <a:t>‹#›</a:t>
            </a:fld>
            <a:endParaRPr lang="ru-RU"/>
          </a:p>
        </p:txBody>
      </p:sp>
    </p:spTree>
    <p:extLst>
      <p:ext uri="{BB962C8B-B14F-4D97-AF65-F5344CB8AC3E}">
        <p14:creationId xmlns:p14="http://schemas.microsoft.com/office/powerpoint/2010/main" val="6296182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0790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485294" y="509264"/>
            <a:ext cx="17359796" cy="1086371"/>
          </a:xfrm>
          <a:prstGeom prst="rect">
            <a:avLst/>
          </a:prstGeom>
        </p:spPr>
        <p:txBody>
          <a:bodyPr anchor="ctr"/>
          <a:lstStyle>
            <a:lvl1pPr marL="0" indent="0" algn="ctr">
              <a:buNone/>
              <a:defRPr sz="81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2" name="Group 31">
            <a:extLst>
              <a:ext uri="{FF2B5EF4-FFF2-40B4-BE49-F238E27FC236}">
                <a16:creationId xmlns:a16="http://schemas.microsoft.com/office/drawing/2014/main" xmlns="" id="{36BA39E4-4787-4A57-95AF-71D0542315A0}"/>
              </a:ext>
            </a:extLst>
          </p:cNvPr>
          <p:cNvGrpSpPr/>
          <p:nvPr userDrawn="1"/>
        </p:nvGrpSpPr>
        <p:grpSpPr>
          <a:xfrm flipV="1">
            <a:off x="8141042" y="1714903"/>
            <a:ext cx="2005917" cy="330719"/>
            <a:chOff x="5809673" y="3008118"/>
            <a:chExt cx="2419398" cy="398889"/>
          </a:xfrm>
        </p:grpSpPr>
        <p:sp>
          <p:nvSpPr>
            <p:cNvPr id="33" name="Rectangle 32">
              <a:extLst>
                <a:ext uri="{FF2B5EF4-FFF2-40B4-BE49-F238E27FC236}">
                  <a16:creationId xmlns:a16="http://schemas.microsoft.com/office/drawing/2014/main" xmlns=""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34" name="Rectangle 33">
              <a:extLst>
                <a:ext uri="{FF2B5EF4-FFF2-40B4-BE49-F238E27FC236}">
                  <a16:creationId xmlns:a16="http://schemas.microsoft.com/office/drawing/2014/main" xmlns=""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35" name="Rectangle 34">
              <a:extLst>
                <a:ext uri="{FF2B5EF4-FFF2-40B4-BE49-F238E27FC236}">
                  <a16:creationId xmlns:a16="http://schemas.microsoft.com/office/drawing/2014/main" xmlns=""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36" name="Rectangle 35">
              <a:extLst>
                <a:ext uri="{FF2B5EF4-FFF2-40B4-BE49-F238E27FC236}">
                  <a16:creationId xmlns:a16="http://schemas.microsoft.com/office/drawing/2014/main" xmlns=""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37" name="Rectangle 36">
              <a:extLst>
                <a:ext uri="{FF2B5EF4-FFF2-40B4-BE49-F238E27FC236}">
                  <a16:creationId xmlns:a16="http://schemas.microsoft.com/office/drawing/2014/main" xmlns=""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grpSp>
    </p:spTree>
    <p:extLst>
      <p:ext uri="{BB962C8B-B14F-4D97-AF65-F5344CB8AC3E}">
        <p14:creationId xmlns:p14="http://schemas.microsoft.com/office/powerpoint/2010/main" val="17954068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963039" y="757328"/>
            <a:ext cx="16882050" cy="1086371"/>
          </a:xfrm>
          <a:prstGeom prst="rect">
            <a:avLst/>
          </a:prstGeom>
        </p:spPr>
        <p:txBody>
          <a:bodyPr anchor="ctr"/>
          <a:lstStyle>
            <a:lvl1pPr marL="0" indent="0" algn="l">
              <a:buNone/>
              <a:defRPr sz="81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86A0D6C2-A76A-4223-876B-8C7DB3EC30CF}"/>
              </a:ext>
            </a:extLst>
          </p:cNvPr>
          <p:cNvGrpSpPr/>
          <p:nvPr userDrawn="1"/>
        </p:nvGrpSpPr>
        <p:grpSpPr>
          <a:xfrm>
            <a:off x="401684" y="389834"/>
            <a:ext cx="17499840" cy="1505825"/>
            <a:chOff x="267789" y="259889"/>
            <a:chExt cx="11666560" cy="1003883"/>
          </a:xfrm>
        </p:grpSpPr>
        <p:sp>
          <p:nvSpPr>
            <p:cNvPr id="4" name="Rectangle 3">
              <a:extLst>
                <a:ext uri="{FF2B5EF4-FFF2-40B4-BE49-F238E27FC236}">
                  <a16:creationId xmlns:a16="http://schemas.microsoft.com/office/drawing/2014/main" xmlns="" id="{29326D76-7FBA-47E6-B315-5F8D19934DE4}"/>
                </a:ext>
              </a:extLst>
            </p:cNvPr>
            <p:cNvSpPr/>
            <p:nvPr/>
          </p:nvSpPr>
          <p:spPr>
            <a:xfrm>
              <a:off x="321468" y="1163862"/>
              <a:ext cx="11612881" cy="999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5" name="Rectangle 4">
              <a:extLst>
                <a:ext uri="{FF2B5EF4-FFF2-40B4-BE49-F238E27FC236}">
                  <a16:creationId xmlns:a16="http://schemas.microsoft.com/office/drawing/2014/main" xmlns="" id="{B153EEB3-473A-40B9-BE2D-726297E964B4}"/>
                </a:ext>
              </a:extLst>
            </p:cNvPr>
            <p:cNvSpPr/>
            <p:nvPr/>
          </p:nvSpPr>
          <p:spPr>
            <a:xfrm>
              <a:off x="321468" y="492850"/>
              <a:ext cx="102086"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6" name="Rectangle 5">
              <a:extLst>
                <a:ext uri="{FF2B5EF4-FFF2-40B4-BE49-F238E27FC236}">
                  <a16:creationId xmlns:a16="http://schemas.microsoft.com/office/drawing/2014/main" xmlns="" id="{956F8C27-F65A-4A86-BD24-83FF54F72259}"/>
                </a:ext>
              </a:extLst>
            </p:cNvPr>
            <p:cNvSpPr/>
            <p:nvPr/>
          </p:nvSpPr>
          <p:spPr>
            <a:xfrm>
              <a:off x="1234409" y="492850"/>
              <a:ext cx="102086" cy="1615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7" name="Rectangle 6">
              <a:extLst>
                <a:ext uri="{FF2B5EF4-FFF2-40B4-BE49-F238E27FC236}">
                  <a16:creationId xmlns:a16="http://schemas.microsoft.com/office/drawing/2014/main" xmlns="" id="{EE197040-221C-42EA-A4AA-2FFBFCB531C4}"/>
                </a:ext>
              </a:extLst>
            </p:cNvPr>
            <p:cNvSpPr/>
            <p:nvPr/>
          </p:nvSpPr>
          <p:spPr>
            <a:xfrm rot="2877153">
              <a:off x="557862" y="-30184"/>
              <a:ext cx="102086" cy="6822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sp>
          <p:nvSpPr>
            <p:cNvPr id="8" name="Rectangle 7">
              <a:extLst>
                <a:ext uri="{FF2B5EF4-FFF2-40B4-BE49-F238E27FC236}">
                  <a16:creationId xmlns:a16="http://schemas.microsoft.com/office/drawing/2014/main" xmlns="" id="{304EA981-E3BD-4EB2-9D20-1D105D29210D}"/>
                </a:ext>
              </a:extLst>
            </p:cNvPr>
            <p:cNvSpPr/>
            <p:nvPr userDrawn="1"/>
          </p:nvSpPr>
          <p:spPr>
            <a:xfrm rot="18722847" flipH="1">
              <a:off x="997957" y="-30184"/>
              <a:ext cx="102086" cy="6822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solidFill>
                  <a:prstClr val="white"/>
                </a:solidFill>
              </a:endParaRPr>
            </a:p>
          </p:txBody>
        </p:sp>
      </p:grpSp>
    </p:spTree>
    <p:extLst>
      <p:ext uri="{BB962C8B-B14F-4D97-AF65-F5344CB8AC3E}">
        <p14:creationId xmlns:p14="http://schemas.microsoft.com/office/powerpoint/2010/main" val="35075909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57300" y="159497"/>
            <a:ext cx="15773400" cy="1108584"/>
          </a:xfrm>
        </p:spPr>
        <p:txBody>
          <a:bodyPr>
            <a:normAutofit/>
          </a:bodyPr>
          <a:lstStyle>
            <a:lvl1pPr>
              <a:defRPr sz="5400"/>
            </a:lvl1pPr>
          </a:lstStyle>
          <a:p>
            <a:r>
              <a:rPr lang="en-US" dirty="0"/>
              <a:t>Click to edit Master title style</a:t>
            </a:r>
          </a:p>
        </p:txBody>
      </p:sp>
      <p:grpSp>
        <p:nvGrpSpPr>
          <p:cNvPr id="3" name="Group 2">
            <a:extLst>
              <a:ext uri="{FF2B5EF4-FFF2-40B4-BE49-F238E27FC236}">
                <a16:creationId xmlns:a16="http://schemas.microsoft.com/office/drawing/2014/main" xmlns="" id="{AEDF2B47-7C58-458B-A014-B081B81A8D06}"/>
              </a:ext>
            </a:extLst>
          </p:cNvPr>
          <p:cNvGrpSpPr/>
          <p:nvPr userDrawn="1"/>
        </p:nvGrpSpPr>
        <p:grpSpPr>
          <a:xfrm>
            <a:off x="18867963" y="2"/>
            <a:ext cx="3295046" cy="2724149"/>
            <a:chOff x="12554553" y="1"/>
            <a:chExt cx="1647523" cy="1816099"/>
          </a:xfrm>
        </p:grpSpPr>
        <p:sp>
          <p:nvSpPr>
            <p:cNvPr id="4" name="Rectangle: Folded Corner 3">
              <a:extLst>
                <a:ext uri="{FF2B5EF4-FFF2-40B4-BE49-F238E27FC236}">
                  <a16:creationId xmlns:a16="http://schemas.microsoft.com/office/drawing/2014/main" xmlns="" id="{C7ACA455-4437-4416-A6F0-33D534A6AE9F}"/>
                </a:ext>
              </a:extLst>
            </p:cNvPr>
            <p:cNvSpPr/>
            <p:nvPr userDrawn="1"/>
          </p:nvSpPr>
          <p:spPr>
            <a:xfrm>
              <a:off x="12554553" y="1"/>
              <a:ext cx="1644047" cy="1816099"/>
            </a:xfrm>
            <a:prstGeom prst="foldedCorner">
              <a:avLst/>
            </a:prstGeom>
            <a:ln>
              <a:noFill/>
            </a:ln>
            <a:effectLst>
              <a:outerShdw blurRad="101600" dist="635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rIns="0" rtlCol="0" anchor="t"/>
            <a:lstStyle/>
            <a:p>
              <a:r>
                <a:rPr lang="en-US" sz="2100">
                  <a:solidFill>
                    <a:schemeClr val="accent2">
                      <a:lumMod val="50000"/>
                    </a:schemeClr>
                  </a:solidFill>
                </a:rPr>
                <a:t>To insert your own icons*:</a:t>
              </a:r>
            </a:p>
            <a:p>
              <a:endParaRPr lang="en-US" sz="2100">
                <a:solidFill>
                  <a:schemeClr val="accent2">
                    <a:lumMod val="50000"/>
                  </a:schemeClr>
                </a:solidFill>
              </a:endParaRPr>
            </a:p>
            <a:p>
              <a:r>
                <a:rPr lang="en-US" sz="2100" b="1">
                  <a:solidFill>
                    <a:schemeClr val="accent2">
                      <a:lumMod val="50000"/>
                    </a:schemeClr>
                  </a:solidFill>
                </a:rPr>
                <a:t>Insert</a:t>
              </a:r>
              <a:r>
                <a:rPr lang="en-US" sz="2100">
                  <a:solidFill>
                    <a:schemeClr val="accent2">
                      <a:lumMod val="50000"/>
                    </a:schemeClr>
                  </a:solidFill>
                </a:rPr>
                <a:t> &gt;&gt; </a:t>
              </a:r>
              <a:r>
                <a:rPr lang="en-US" sz="2100" b="1">
                  <a:solidFill>
                    <a:schemeClr val="accent2">
                      <a:lumMod val="50000"/>
                    </a:schemeClr>
                  </a:solidFill>
                </a:rPr>
                <a:t>Icons</a:t>
              </a:r>
            </a:p>
            <a:p>
              <a:endParaRPr lang="en-US" sz="2100">
                <a:solidFill>
                  <a:schemeClr val="accent2">
                    <a:lumMod val="50000"/>
                  </a:schemeClr>
                </a:solidFill>
              </a:endParaRPr>
            </a:p>
            <a:p>
              <a:r>
                <a:rPr lang="en-US" sz="1800" i="1">
                  <a:solidFill>
                    <a:schemeClr val="accent2">
                      <a:lumMod val="50000"/>
                    </a:schemeClr>
                  </a:solidFill>
                </a:rPr>
                <a:t>(*Only available to Office 365 subscribers)</a:t>
              </a:r>
            </a:p>
          </p:txBody>
        </p:sp>
        <p:pic>
          <p:nvPicPr>
            <p:cNvPr id="5" name="Picture 4">
              <a:extLst>
                <a:ext uri="{FF2B5EF4-FFF2-40B4-BE49-F238E27FC236}">
                  <a16:creationId xmlns:a16="http://schemas.microsoft.com/office/drawing/2014/main" xmlns="" id="{7180DD64-6AC6-41B8-826F-6BE55763C657}"/>
                </a:ext>
              </a:extLst>
            </p:cNvPr>
            <p:cNvPicPr>
              <a:picLocks noChangeAspect="1"/>
            </p:cNvPicPr>
            <p:nvPr userDrawn="1"/>
          </p:nvPicPr>
          <p:blipFill>
            <a:blip r:embed="rId2"/>
            <a:stretch>
              <a:fillRect/>
            </a:stretch>
          </p:blipFill>
          <p:spPr>
            <a:xfrm>
              <a:off x="13802026" y="424090"/>
              <a:ext cx="400050" cy="657225"/>
            </a:xfrm>
            <a:prstGeom prst="rect">
              <a:avLst/>
            </a:prstGeom>
          </p:spPr>
        </p:pic>
      </p:grpSp>
    </p:spTree>
    <p:extLst>
      <p:ext uri="{BB962C8B-B14F-4D97-AF65-F5344CB8AC3E}">
        <p14:creationId xmlns:p14="http://schemas.microsoft.com/office/powerpoint/2010/main" val="1328765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26.xml"/><Relationship Id="rId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7F9001CA-6B69-43D4-AF7B-92350BCFD1A6}" type="datetimeFigureOut">
              <a:rPr lang="ru-RU" smtClean="0"/>
              <a:t>04.05.2025</a:t>
            </a:fld>
            <a:endParaRPr lang="ru-RU"/>
          </a:p>
        </p:txBody>
      </p:sp>
      <p:sp>
        <p:nvSpPr>
          <p:cNvPr id="5" name="Нижний колонтитул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F68FB8E6-CBEA-466C-882D-D38A8EA77794}" type="slidenum">
              <a:rPr lang="ru-RU" smtClean="0"/>
              <a:t>‹#›</a:t>
            </a:fld>
            <a:endParaRPr lang="ru-RU"/>
          </a:p>
        </p:txBody>
      </p:sp>
    </p:spTree>
    <p:extLst>
      <p:ext uri="{BB962C8B-B14F-4D97-AF65-F5344CB8AC3E}">
        <p14:creationId xmlns:p14="http://schemas.microsoft.com/office/powerpoint/2010/main" val="3124074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0" r:id="rId12"/>
    <p:sldLayoutId id="2147483691" r:id="rId13"/>
    <p:sldLayoutId id="2147483692" r:id="rId14"/>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ru-RU"/>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159498"/>
            <a:ext cx="15773400" cy="1108584"/>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1257300" y="1828801"/>
            <a:ext cx="15773400" cy="743664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9458866"/>
            <a:ext cx="18288000" cy="828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137160" rtlCol="0" anchor="ctr"/>
          <a:lstStyle/>
          <a:p>
            <a:pPr marL="0" marR="0" lvl="0" indent="0" algn="ctr" defTabSz="13716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225" normalizeH="0" baseline="0" noProof="0" dirty="0">
                <a:ln>
                  <a:noFill/>
                </a:ln>
                <a:solidFill>
                  <a:prstClr val="white">
                    <a:lumMod val="75000"/>
                  </a:prstClr>
                </a:solidFill>
                <a:effectLst/>
                <a:uLnTx/>
                <a:uFillTx/>
                <a:latin typeface="+mn-lt"/>
                <a:ea typeface="+mn-ea"/>
                <a:cs typeface="+mn-cs"/>
              </a:rPr>
              <a:t>www.</a:t>
            </a:r>
            <a:r>
              <a:rPr kumimoji="0" lang="en-US" sz="4800" b="0" i="0" u="none" strike="noStrike" kern="1200" cap="none" spc="225" normalizeH="0" baseline="0" noProof="0" dirty="0">
                <a:ln>
                  <a:noFill/>
                </a:ln>
                <a:solidFill>
                  <a:prstClr val="black">
                    <a:lumMod val="85000"/>
                    <a:lumOff val="15000"/>
                  </a:prstClr>
                </a:solidFill>
                <a:effectLst/>
                <a:uLnTx/>
                <a:uFillTx/>
                <a:latin typeface="+mn-lt"/>
                <a:ea typeface="+mn-ea"/>
                <a:cs typeface="+mn-cs"/>
              </a:rPr>
              <a:t>presentationgo</a:t>
            </a:r>
            <a:r>
              <a:rPr kumimoji="0" lang="en-US" sz="4800" b="0" i="0" u="none" strike="noStrike" kern="1200" cap="none" spc="225"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274730" y="31932"/>
            <a:ext cx="554244" cy="1141804"/>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2700"/>
          </a:p>
        </p:txBody>
      </p:sp>
      <p:grpSp>
        <p:nvGrpSpPr>
          <p:cNvPr id="8" name="Group 7"/>
          <p:cNvGrpSpPr/>
          <p:nvPr userDrawn="1"/>
        </p:nvGrpSpPr>
        <p:grpSpPr>
          <a:xfrm>
            <a:off x="-3309816" y="-110706"/>
            <a:ext cx="2966060" cy="872049"/>
            <a:chOff x="-2096383" y="21447"/>
            <a:chExt cx="1483030" cy="581366"/>
          </a:xfrm>
        </p:grpSpPr>
        <p:sp>
          <p:nvSpPr>
            <p:cNvPr id="10" name="TextBox 9"/>
            <p:cNvSpPr txBox="1"/>
            <p:nvPr userDrawn="1"/>
          </p:nvSpPr>
          <p:spPr>
            <a:xfrm>
              <a:off x="-2096383" y="21447"/>
              <a:ext cx="214963" cy="215443"/>
            </a:xfrm>
            <a:prstGeom prst="rect">
              <a:avLst/>
            </a:prstGeom>
            <a:noFill/>
          </p:spPr>
          <p:txBody>
            <a:bodyPr wrap="none" rtlCol="0">
              <a:spAutoFit/>
            </a:bodyPr>
            <a:lstStyle/>
            <a:p>
              <a:r>
                <a:rPr lang="en-US" sz="15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295915" cy="215443"/>
            </a:xfrm>
            <a:prstGeom prst="rect">
              <a:avLst/>
            </a:prstGeom>
            <a:noFill/>
          </p:spPr>
          <p:txBody>
            <a:bodyPr wrap="none" rtlCol="0">
              <a:spAutoFit/>
            </a:bodyPr>
            <a:lstStyle/>
            <a:p>
              <a:r>
                <a:rPr lang="en-US" sz="15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177798" y="10439402"/>
            <a:ext cx="2302618" cy="346249"/>
          </a:xfrm>
          <a:prstGeom prst="rect">
            <a:avLst/>
          </a:prstGeom>
        </p:spPr>
        <p:txBody>
          <a:bodyPr wrap="none">
            <a:spAutoFit/>
          </a:bodyPr>
          <a:lstStyle/>
          <a:p>
            <a:r>
              <a:rPr lang="en-US" sz="1650" b="0" i="0" dirty="0">
                <a:solidFill>
                  <a:srgbClr val="555555"/>
                </a:solidFill>
                <a:effectLst/>
                <a:latin typeface="Open Sans" panose="020B0606030504020204" pitchFamily="34" charset="0"/>
              </a:rPr>
              <a:t>© </a:t>
            </a:r>
            <a:r>
              <a:rPr lang="en-US" sz="1650" b="0" i="0" u="none" strike="noStrike" dirty="0">
                <a:solidFill>
                  <a:srgbClr val="A5CD28"/>
                </a:solidFill>
                <a:effectLst/>
                <a:latin typeface="Open Sans" panose="020B0606030504020204" pitchFamily="34" charset="0"/>
                <a:hlinkClick r:id="rId4" tooltip="PresentationGo!"/>
              </a:rPr>
              <a:t>presentationgo.com</a:t>
            </a:r>
            <a:endParaRPr lang="en-US" sz="1650" dirty="0"/>
          </a:p>
        </p:txBody>
      </p:sp>
    </p:spTree>
    <p:extLst>
      <p:ext uri="{BB962C8B-B14F-4D97-AF65-F5344CB8AC3E}">
        <p14:creationId xmlns:p14="http://schemas.microsoft.com/office/powerpoint/2010/main" val="1599710846"/>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1371600" rtl="0" eaLnBrk="1" latinLnBrk="0" hangingPunct="1">
        <a:lnSpc>
          <a:spcPct val="90000"/>
        </a:lnSpc>
        <a:spcBef>
          <a:spcPct val="0"/>
        </a:spcBef>
        <a:buNone/>
        <a:defRPr lang="en-US" sz="5400" b="1" kern="1200">
          <a:solidFill>
            <a:schemeClr val="tx1"/>
          </a:solidFill>
          <a:latin typeface="Helvetica" panose="020B0500000000000000" pitchFamily="34" charset="0"/>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3600" kern="1200">
          <a:solidFill>
            <a:schemeClr val="tx1"/>
          </a:solidFill>
          <a:latin typeface="+mj-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j-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j-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400" kern="1200">
          <a:solidFill>
            <a:schemeClr val="tx1"/>
          </a:solidFill>
          <a:latin typeface="+mj-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400" kern="1200">
          <a:solidFill>
            <a:schemeClr val="tx1"/>
          </a:solidFill>
          <a:latin typeface="+mj-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microsoft.com/office/2007/relationships/hdphoto" Target="../media/hdphoto2.wdp"/><Relationship Id="rId7" Type="http://schemas.openxmlformats.org/officeDocument/2006/relationships/image" Target="../media/image5.png"/><Relationship Id="rId12"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4.png"/><Relationship Id="rId11" Type="http://schemas.microsoft.com/office/2007/relationships/hdphoto" Target="../media/hdphoto1.wdp"/><Relationship Id="rId5" Type="http://schemas.openxmlformats.org/officeDocument/2006/relationships/image" Target="../media/image2.svg"/><Relationship Id="rId10" Type="http://schemas.openxmlformats.org/officeDocument/2006/relationships/image" Target="../media/image8.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0.jpe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7"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5.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5.png"/><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3.png"/><Relationship Id="rId7" Type="http://schemas.openxmlformats.org/officeDocument/2006/relationships/diagramData" Target="../diagrams/data2.xml"/><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5.png"/><Relationship Id="rId11" Type="http://schemas.microsoft.com/office/2007/relationships/diagramDrawing" Target="../diagrams/drawing2.xml"/><Relationship Id="rId5" Type="http://schemas.openxmlformats.org/officeDocument/2006/relationships/image" Target="../media/image4.png"/><Relationship Id="rId10" Type="http://schemas.openxmlformats.org/officeDocument/2006/relationships/diagramColors" Target="../diagrams/colors2.xml"/><Relationship Id="rId4" Type="http://schemas.openxmlformats.org/officeDocument/2006/relationships/image" Target="../media/image2.svg"/><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4.png"/><Relationship Id="rId11" Type="http://schemas.openxmlformats.org/officeDocument/2006/relationships/image" Target="../media/image16.png"/><Relationship Id="rId5" Type="http://schemas.openxmlformats.org/officeDocument/2006/relationships/image" Target="../media/image2.svg"/><Relationship Id="rId10" Type="http://schemas.openxmlformats.org/officeDocument/2006/relationships/image" Target="../media/image15.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4.png"/><Relationship Id="rId5" Type="http://schemas.openxmlformats.org/officeDocument/2006/relationships/image" Target="../media/image2.svg"/></Relationships>
</file>

<file path=ppt/slides/_rels/slide10.xml.rels><?xml version="1.0" encoding="UTF-8" standalone="yes"?>
<Relationships xmlns="http://schemas.openxmlformats.org/package/2006/relationships"><Relationship Id="rId18" Type="http://schemas.openxmlformats.org/officeDocument/2006/relationships/image" Target="../media/image19.png"/><Relationship Id="rId3" Type="http://schemas.openxmlformats.org/officeDocument/2006/relationships/image" Target="../media/image3.png"/><Relationship Id="rId17" Type="http://schemas.openxmlformats.org/officeDocument/2006/relationships/image" Target="../media/image18.png"/><Relationship Id="rId2" Type="http://schemas.openxmlformats.org/officeDocument/2006/relationships/notesSlide" Target="../notesSlides/notesSlide2.xml"/><Relationship Id="rId16" Type="http://schemas.openxmlformats.org/officeDocument/2006/relationships/image" Target="../media/image5.png"/><Relationship Id="rId1" Type="http://schemas.openxmlformats.org/officeDocument/2006/relationships/slideLayout" Target="../slideLayouts/slideLayout23.xml"/><Relationship Id="rId15" Type="http://schemas.openxmlformats.org/officeDocument/2006/relationships/image" Target="../media/image4.png"/><Relationship Id="rId19" Type="http://schemas.openxmlformats.org/officeDocument/2006/relationships/image" Target="../media/image20.png"/><Relationship Id="rId14" Type="http://schemas.openxmlformats.org/officeDocument/2006/relationships/image" Target="../media/image2.sv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1.png"/><Relationship Id="rId7" Type="http://schemas.openxmlformats.org/officeDocument/2006/relationships/image" Target="../media/image4.png"/><Relationship Id="rId12"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2.svg"/><Relationship Id="rId11" Type="http://schemas.openxmlformats.org/officeDocument/2006/relationships/image" Target="../media/image23.jpeg"/><Relationship Id="rId10"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5.png"/><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Layout" Target="../slideLayouts/slideLayout24.xml"/><Relationship Id="rId6" Type="http://schemas.openxmlformats.org/officeDocument/2006/relationships/image" Target="../media/image26.jpeg"/><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 Id="rId11" Type="http://schemas.openxmlformats.org/officeDocument/2006/relationships/image" Target="../media/image27.jpeg"/><Relationship Id="rId10" Type="http://schemas.openxmlformats.org/officeDocument/2006/relationships/image" Target="../media/image5.pn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Layout" Target="../slideLayouts/slideLayout17.xml"/><Relationship Id="rId10" Type="http://schemas.openxmlformats.org/officeDocument/2006/relationships/image" Target="../media/image5.png"/><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svg"/></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5"/>
              </a:ext>
            </a:extLst>
          </a:blip>
          <a:stretch>
            <a:fillRect/>
          </a:stretch>
        </p:blipFill>
        <p:spPr>
          <a:xfrm>
            <a:off x="0" y="-81642"/>
            <a:ext cx="18287999" cy="1378858"/>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52332" y="206750"/>
            <a:ext cx="3166846" cy="879125"/>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1310" y="207636"/>
            <a:ext cx="2249713" cy="879125"/>
          </a:xfrm>
          <a:prstGeom prst="rect">
            <a:avLst/>
          </a:prstGeom>
        </p:spPr>
      </p:pic>
      <p:sp>
        <p:nvSpPr>
          <p:cNvPr id="9" name="TextBox 12">
            <a:extLst>
              <a:ext uri="{FF2B5EF4-FFF2-40B4-BE49-F238E27FC236}">
                <a16:creationId xmlns:a16="http://schemas.microsoft.com/office/drawing/2014/main" xmlns="" id="{4E7CC1F8-F811-4CCA-90F6-CB75241F0BE1}"/>
              </a:ext>
            </a:extLst>
          </p:cNvPr>
          <p:cNvSpPr txBox="1"/>
          <p:nvPr/>
        </p:nvSpPr>
        <p:spPr>
          <a:xfrm>
            <a:off x="11725269" y="238455"/>
            <a:ext cx="6639696" cy="369332"/>
          </a:xfrm>
          <a:prstGeom prst="rect">
            <a:avLst/>
          </a:prstGeom>
        </p:spPr>
        <p:txBody>
          <a:bodyPr wrap="square" lIns="0" tIns="0" rIns="0" bIns="0" rtlCol="0" anchor="t">
            <a:spAutoFit/>
          </a:bodyPr>
          <a:lstStyle/>
          <a:p>
            <a:pPr algn="ctr"/>
            <a:r>
              <a:rPr lang="uz-Latn-UZ" sz="2400" dirty="0">
                <a:solidFill>
                  <a:schemeClr val="bg1"/>
                </a:solidFill>
                <a:cs typeface="Arial" panose="020B0604020202020204" pitchFamily="34" charset="0"/>
              </a:rPr>
              <a:t>FANNI O‘QITISHDA ZAMONAVIY </a:t>
            </a:r>
            <a:r>
              <a:rPr lang="uz-Latn-UZ" sz="2400" dirty="0" smtClean="0">
                <a:solidFill>
                  <a:schemeClr val="bg1"/>
                </a:solidFill>
                <a:cs typeface="Arial" panose="020B0604020202020204" pitchFamily="34" charset="0"/>
              </a:rPr>
              <a:t>YONDASHUVLAR</a:t>
            </a:r>
            <a:endParaRPr lang="uz-Cyrl-UZ" sz="2400" dirty="0">
              <a:solidFill>
                <a:schemeClr val="bg1"/>
              </a:solidFill>
            </a:endParaRPr>
          </a:p>
        </p:txBody>
      </p:sp>
      <p:sp>
        <p:nvSpPr>
          <p:cNvPr id="10" name="TextBox 12">
            <a:extLst>
              <a:ext uri="{FF2B5EF4-FFF2-40B4-BE49-F238E27FC236}">
                <a16:creationId xmlns:a16="http://schemas.microsoft.com/office/drawing/2014/main" xmlns="" id="{4E7CC1F8-F811-4CCA-90F6-CB75241F0BE1}"/>
              </a:ext>
            </a:extLst>
          </p:cNvPr>
          <p:cNvSpPr txBox="1"/>
          <p:nvPr/>
        </p:nvSpPr>
        <p:spPr>
          <a:xfrm>
            <a:off x="383139" y="9486900"/>
            <a:ext cx="8771494" cy="369332"/>
          </a:xfrm>
          <a:prstGeom prst="rect">
            <a:avLst/>
          </a:prstGeom>
        </p:spPr>
        <p:txBody>
          <a:bodyPr wrap="square" lIns="0" tIns="0" rIns="0" bIns="0" rtlCol="0" anchor="t">
            <a:spAutoFit/>
          </a:bodyPr>
          <a:lstStyle/>
          <a:p>
            <a:pPr algn="ctr"/>
            <a:r>
              <a:rPr lang="uz-Cyrl-UZ" sz="2400" b="1" dirty="0" smtClean="0">
                <a:cs typeface="Arial" panose="020B0604020202020204" pitchFamily="34" charset="0"/>
              </a:rPr>
              <a:t>“Geografiya fanining DTS va yangi avlod darsliklar tahlili” moduli</a:t>
            </a:r>
            <a:endParaRPr lang="uz-Cyrl-UZ" sz="2400" b="1" dirty="0"/>
          </a:p>
        </p:txBody>
      </p:sp>
      <p:sp>
        <p:nvSpPr>
          <p:cNvPr id="11" name="TextBox 2">
            <a:extLst>
              <a:ext uri="{FF2B5EF4-FFF2-40B4-BE49-F238E27FC236}">
                <a16:creationId xmlns:a16="http://schemas.microsoft.com/office/drawing/2014/main" xmlns="" id="{316FECB3-1E0A-4FC0-AB65-0B1AE916340B}"/>
              </a:ext>
            </a:extLst>
          </p:cNvPr>
          <p:cNvSpPr txBox="1"/>
          <p:nvPr/>
        </p:nvSpPr>
        <p:spPr>
          <a:xfrm>
            <a:off x="9725794" y="2258231"/>
            <a:ext cx="7676624" cy="2708434"/>
          </a:xfrm>
          <a:prstGeom prst="rect">
            <a:avLst/>
          </a:prstGeom>
        </p:spPr>
        <p:txBody>
          <a:bodyPr wrap="square" lIns="0" tIns="0" rIns="0" bIns="0" rtlCol="0" anchor="t">
            <a:spAutoFit/>
          </a:bodyPr>
          <a:lstStyle/>
          <a:p>
            <a:pPr algn="ctr"/>
            <a:r>
              <a:rPr lang="en-US" sz="4400" b="1" dirty="0" smtClean="0">
                <a:latin typeface="Arial" panose="020B0604020202020204" pitchFamily="34" charset="0"/>
                <a:cs typeface="Arial" panose="020B0604020202020204" pitchFamily="34" charset="0"/>
              </a:rPr>
              <a:t>MAVZU: </a:t>
            </a:r>
          </a:p>
          <a:p>
            <a:pPr algn="ctr"/>
            <a:r>
              <a:rPr lang="uz-Latn-UZ" sz="4400" b="1" dirty="0" smtClean="0">
                <a:solidFill>
                  <a:srgbClr val="1F295C"/>
                </a:solidFill>
                <a:latin typeface="Arial" panose="020B0604020202020204" pitchFamily="34" charset="0"/>
                <a:cs typeface="Arial" panose="020B0604020202020204" pitchFamily="34" charset="0"/>
              </a:rPr>
              <a:t>Geografiya faniga oid yangi avlod darsliklar</a:t>
            </a:r>
            <a:r>
              <a:rPr lang="en-US" sz="4400" b="1" dirty="0" err="1" smtClean="0">
                <a:solidFill>
                  <a:srgbClr val="1F295C"/>
                </a:solidFill>
                <a:latin typeface="Arial" panose="020B0604020202020204" pitchFamily="34" charset="0"/>
                <a:cs typeface="Arial" panose="020B0604020202020204" pitchFamily="34" charset="0"/>
              </a:rPr>
              <a:t>i</a:t>
            </a:r>
            <a:r>
              <a:rPr lang="uz-Latn-UZ" sz="4400" b="1" dirty="0" smtClean="0">
                <a:solidFill>
                  <a:srgbClr val="1F295C"/>
                </a:solidFill>
                <a:latin typeface="Arial" panose="020B0604020202020204" pitchFamily="34" charset="0"/>
                <a:cs typeface="Arial" panose="020B0604020202020204" pitchFamily="34" charset="0"/>
              </a:rPr>
              <a:t> bilan ishlash metodikasi</a:t>
            </a:r>
            <a:endParaRPr lang="en-US" sz="4400" b="1" i="1" dirty="0">
              <a:solidFill>
                <a:srgbClr val="1F295C"/>
              </a:solidFill>
              <a:latin typeface="Arial" panose="020B0604020202020204" pitchFamily="34" charset="0"/>
              <a:cs typeface="Arial" panose="020B0604020202020204" pitchFamily="34" charset="0"/>
            </a:endParaRPr>
          </a:p>
        </p:txBody>
      </p:sp>
      <p:pic>
        <p:nvPicPr>
          <p:cNvPr id="4" name="Рисунок 3"/>
          <p:cNvPicPr>
            <a:picLocks noChangeAspect="1"/>
          </p:cNvPicPr>
          <p:nvPr/>
        </p:nvPicPr>
        <p:blipFill rotWithShape="1">
          <a:blip r:embed="rId8"/>
          <a:srcRect l="51853"/>
          <a:stretch/>
        </p:blipFill>
        <p:spPr>
          <a:xfrm>
            <a:off x="10523823" y="5680728"/>
            <a:ext cx="3040283" cy="4403169"/>
          </a:xfrm>
          <a:prstGeom prst="rect">
            <a:avLst/>
          </a:prstGeom>
          <a:ln>
            <a:solidFill>
              <a:schemeClr val="accent1"/>
            </a:solidFill>
          </a:ln>
        </p:spPr>
      </p:pic>
      <p:pic>
        <p:nvPicPr>
          <p:cNvPr id="7" name="Рисунок 6"/>
          <p:cNvPicPr>
            <a:picLocks noChangeAspect="1"/>
          </p:cNvPicPr>
          <p:nvPr/>
        </p:nvPicPr>
        <p:blipFill rotWithShape="1">
          <a:blip r:embed="rId9"/>
          <a:srcRect l="50618" t="2212"/>
          <a:stretch/>
        </p:blipFill>
        <p:spPr>
          <a:xfrm>
            <a:off x="14138372" y="5768834"/>
            <a:ext cx="3121587" cy="4315063"/>
          </a:xfrm>
          <a:prstGeom prst="rect">
            <a:avLst/>
          </a:prstGeom>
          <a:ln>
            <a:solidFill>
              <a:schemeClr val="accent1"/>
            </a:solidFill>
          </a:ln>
        </p:spPr>
      </p:pic>
      <p:pic>
        <p:nvPicPr>
          <p:cNvPr id="13" name="Рисунок 12">
            <a:extLst>
              <a:ext uri="{FF2B5EF4-FFF2-40B4-BE49-F238E27FC236}">
                <a16:creationId xmlns:a16="http://schemas.microsoft.com/office/drawing/2014/main" xmlns="" id="{75BB503A-BC82-4899-BAB0-C2BC345A1CCD}"/>
              </a:ext>
            </a:extLst>
          </p:cNvPr>
          <p:cNvPicPr>
            <a:picLocks noChangeAspect="1"/>
          </p:cNvPicPr>
          <p:nvPr/>
        </p:nvPicPr>
        <p:blipFill rotWithShape="1">
          <a:blip r:embed="rId10" cstate="print">
            <a:extLst>
              <a:ext uri="{BEBA8EAE-BF5A-486C-A8C5-ECC9F3942E4B}">
                <a14:imgProps xmlns:a14="http://schemas.microsoft.com/office/drawing/2010/main">
                  <a14:imgLayer r:embed="rId11">
                    <a14:imgEffect>
                      <a14:backgroundRemoval t="2850" b="100000" l="14511" r="90326"/>
                    </a14:imgEffect>
                    <a14:imgEffect>
                      <a14:brightnessContrast contrast="40000"/>
                    </a14:imgEffect>
                  </a14:imgLayer>
                </a14:imgProps>
              </a:ext>
              <a:ext uri="{28A0092B-C50C-407E-A947-70E740481C1C}">
                <a14:useLocalDpi xmlns:a14="http://schemas.microsoft.com/office/drawing/2010/main" val="0"/>
              </a:ext>
            </a:extLst>
          </a:blip>
          <a:srcRect l="13546" t="3134" r="15534" b="359"/>
          <a:stretch/>
        </p:blipFill>
        <p:spPr>
          <a:xfrm rot="21105546">
            <a:off x="500754" y="1786824"/>
            <a:ext cx="4943544" cy="6727093"/>
          </a:xfrm>
          <a:prstGeom prst="rect">
            <a:avLst/>
          </a:prstGeom>
        </p:spPr>
      </p:pic>
      <p:pic>
        <p:nvPicPr>
          <p:cNvPr id="14" name="Рисунок 13">
            <a:extLst>
              <a:ext uri="{FF2B5EF4-FFF2-40B4-BE49-F238E27FC236}">
                <a16:creationId xmlns:a16="http://schemas.microsoft.com/office/drawing/2014/main" xmlns="" id="{BDA2A9FC-968A-469E-884D-618D638E625D}"/>
              </a:ext>
            </a:extLst>
          </p:cNvPr>
          <p:cNvPicPr>
            <a:picLocks noChangeAspect="1"/>
          </p:cNvPicPr>
          <p:nvPr/>
        </p:nvPicPr>
        <p:blipFill rotWithShape="1">
          <a:blip r:embed="rId12" cstate="print">
            <a:extLst>
              <a:ext uri="{BEBA8EAE-BF5A-486C-A8C5-ECC9F3942E4B}">
                <a14:imgProps xmlns:a14="http://schemas.microsoft.com/office/drawing/2010/main">
                  <a14:imgLayer r:embed="rId13">
                    <a14:imgEffect>
                      <a14:backgroundRemoval t="8700" b="93750" l="29867" r="74100"/>
                    </a14:imgEffect>
                    <a14:imgEffect>
                      <a14:brightnessContrast bright="20000" contrast="20000"/>
                    </a14:imgEffect>
                  </a14:imgLayer>
                </a14:imgProps>
              </a:ext>
              <a:ext uri="{28A0092B-C50C-407E-A947-70E740481C1C}">
                <a14:useLocalDpi xmlns:a14="http://schemas.microsoft.com/office/drawing/2010/main" val="0"/>
              </a:ext>
            </a:extLst>
          </a:blip>
          <a:srcRect l="29756" t="7155" r="27164" b="10000"/>
          <a:stretch/>
        </p:blipFill>
        <p:spPr>
          <a:xfrm rot="21089452">
            <a:off x="3890385" y="1678940"/>
            <a:ext cx="5626142" cy="6271609"/>
          </a:xfrm>
          <a:prstGeom prst="rect">
            <a:avLst/>
          </a:prstGeom>
        </p:spPr>
      </p:pic>
    </p:spTree>
    <p:extLst>
      <p:ext uri="{BB962C8B-B14F-4D97-AF65-F5344CB8AC3E}">
        <p14:creationId xmlns:p14="http://schemas.microsoft.com/office/powerpoint/2010/main" val="2340458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3" name="Рисунок 2">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4" name="Рисунок 3">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grpSp>
        <p:nvGrpSpPr>
          <p:cNvPr id="5" name="Google Shape;252;p19"/>
          <p:cNvGrpSpPr/>
          <p:nvPr/>
        </p:nvGrpSpPr>
        <p:grpSpPr>
          <a:xfrm>
            <a:off x="7807415" y="4882058"/>
            <a:ext cx="9361842" cy="1667337"/>
            <a:chOff x="3433276" y="2409276"/>
            <a:chExt cx="4723484" cy="847200"/>
          </a:xfrm>
        </p:grpSpPr>
        <p:sp>
          <p:nvSpPr>
            <p:cNvPr id="6" name="Google Shape;253;p19"/>
            <p:cNvSpPr/>
            <p:nvPr/>
          </p:nvSpPr>
          <p:spPr>
            <a:xfrm rot="-5400000">
              <a:off x="4121626" y="1720926"/>
              <a:ext cx="847200" cy="2223900"/>
            </a:xfrm>
            <a:prstGeom prst="round2SameRect">
              <a:avLst>
                <a:gd name="adj1" fmla="val 50000"/>
                <a:gd name="adj2" fmla="val 0"/>
              </a:avLst>
            </a:prstGeom>
            <a:solidFill>
              <a:srgbClr val="FF8B8B"/>
            </a:solidFill>
            <a:ln>
              <a:noFill/>
            </a:ln>
          </p:spPr>
          <p:txBody>
            <a:bodyPr spcFirstLastPara="1" wrap="square" lIns="179929" tIns="179929" rIns="179929" bIns="179929" anchor="ctr" anchorCtr="0">
              <a:noAutofit/>
            </a:bodyPr>
            <a:lstStyle/>
            <a:p>
              <a:endParaRPr sz="3543"/>
            </a:p>
          </p:txBody>
        </p:sp>
        <p:sp>
          <p:nvSpPr>
            <p:cNvPr id="7" name="Google Shape;254;p19"/>
            <p:cNvSpPr/>
            <p:nvPr/>
          </p:nvSpPr>
          <p:spPr>
            <a:xfrm>
              <a:off x="4288175" y="2639976"/>
              <a:ext cx="1369001" cy="385800"/>
            </a:xfrm>
            <a:prstGeom prst="roundRect">
              <a:avLst>
                <a:gd name="adj" fmla="val 50000"/>
              </a:avLst>
            </a:prstGeom>
            <a:solidFill>
              <a:srgbClr val="FFFFFF"/>
            </a:solidFill>
            <a:ln w="9525" cap="flat" cmpd="sng">
              <a:solidFill>
                <a:schemeClr val="accent2"/>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r>
                <a:rPr lang="en" sz="3346" dirty="0" smtClean="0">
                  <a:solidFill>
                    <a:schemeClr val="accent2"/>
                  </a:solidFill>
                  <a:latin typeface="Fira Sans Extra Condensed Medium"/>
                  <a:ea typeface="Fira Sans Extra Condensed Medium"/>
                  <a:cs typeface="Fira Sans Extra Condensed Medium"/>
                  <a:sym typeface="Fira Sans Extra Condensed Medium"/>
                </a:rPr>
                <a:t>B</a:t>
              </a:r>
              <a:endParaRPr sz="3543" dirty="0">
                <a:solidFill>
                  <a:schemeClr val="accent2"/>
                </a:solidFill>
              </a:endParaRPr>
            </a:p>
          </p:txBody>
        </p:sp>
        <p:sp>
          <p:nvSpPr>
            <p:cNvPr id="8" name="Google Shape;255;p19"/>
            <p:cNvSpPr txBox="1"/>
            <p:nvPr/>
          </p:nvSpPr>
          <p:spPr>
            <a:xfrm>
              <a:off x="5820148" y="2437403"/>
              <a:ext cx="2336612" cy="819073"/>
            </a:xfrm>
            <a:prstGeom prst="rect">
              <a:avLst/>
            </a:prstGeom>
            <a:solidFill>
              <a:srgbClr val="FF9999"/>
            </a:solidFill>
            <a:ln>
              <a:noFill/>
            </a:ln>
          </p:spPr>
          <p:txBody>
            <a:bodyPr spcFirstLastPara="1" wrap="square" lIns="179929" tIns="179929" rIns="179929" bIns="179929" anchor="t" anchorCtr="0">
              <a:noAutofit/>
            </a:bodyPr>
            <a:lstStyle/>
            <a:p>
              <a:pPr algn="ctr"/>
              <a:r>
                <a:rPr lang="uz-Cyrl-UZ" sz="2800" b="1" dirty="0" smtClean="0">
                  <a:latin typeface="Times New Roman" panose="02020603050405020304" pitchFamily="18" charset="0"/>
                  <a:cs typeface="Times New Roman" panose="02020603050405020304" pitchFamily="18" charset="0"/>
                </a:rPr>
                <a:t>Faol ishtirok etish uchun hamisha tayyor bo‘ling</a:t>
              </a:r>
              <a:r>
                <a:rPr lang="uz-Cyrl-UZ" sz="2362" dirty="0" smtClean="0">
                  <a:latin typeface="Roboto"/>
                  <a:cs typeface="Roboto"/>
                  <a:sym typeface="Roboto"/>
                </a:rPr>
                <a:t>!</a:t>
              </a:r>
              <a:endParaRPr lang="uz-Cyrl-UZ" sz="2800" b="1" dirty="0">
                <a:latin typeface="Times New Roman" panose="02020603050405020304" pitchFamily="18" charset="0"/>
                <a:cs typeface="Times New Roman" panose="02020603050405020304" pitchFamily="18" charset="0"/>
              </a:endParaRPr>
            </a:p>
          </p:txBody>
        </p:sp>
      </p:grpSp>
      <p:grpSp>
        <p:nvGrpSpPr>
          <p:cNvPr id="9" name="Google Shape;256;p19"/>
          <p:cNvGrpSpPr/>
          <p:nvPr/>
        </p:nvGrpSpPr>
        <p:grpSpPr>
          <a:xfrm>
            <a:off x="7706907" y="7147390"/>
            <a:ext cx="9447180" cy="1667337"/>
            <a:chOff x="3433276" y="3545638"/>
            <a:chExt cx="4800261" cy="847200"/>
          </a:xfrm>
        </p:grpSpPr>
        <p:sp>
          <p:nvSpPr>
            <p:cNvPr id="10" name="Google Shape;257;p19"/>
            <p:cNvSpPr/>
            <p:nvPr/>
          </p:nvSpPr>
          <p:spPr>
            <a:xfrm rot="-5400000">
              <a:off x="4121626" y="2857288"/>
              <a:ext cx="847200" cy="2223900"/>
            </a:xfrm>
            <a:prstGeom prst="round2SameRect">
              <a:avLst>
                <a:gd name="adj1" fmla="val 50000"/>
                <a:gd name="adj2" fmla="val 0"/>
              </a:avLst>
            </a:prstGeom>
            <a:solidFill>
              <a:srgbClr val="2CC8A1"/>
            </a:solidFill>
            <a:ln>
              <a:noFill/>
            </a:ln>
          </p:spPr>
          <p:txBody>
            <a:bodyPr spcFirstLastPara="1" wrap="square" lIns="179929" tIns="179929" rIns="179929" bIns="179929" anchor="ctr" anchorCtr="0">
              <a:noAutofit/>
            </a:bodyPr>
            <a:lstStyle/>
            <a:p>
              <a:endParaRPr sz="3543"/>
            </a:p>
          </p:txBody>
        </p:sp>
        <p:sp>
          <p:nvSpPr>
            <p:cNvPr id="11" name="Google Shape;258;p19"/>
            <p:cNvSpPr/>
            <p:nvPr/>
          </p:nvSpPr>
          <p:spPr>
            <a:xfrm>
              <a:off x="4288175" y="3776338"/>
              <a:ext cx="1411810" cy="385800"/>
            </a:xfrm>
            <a:prstGeom prst="roundRect">
              <a:avLst>
                <a:gd name="adj" fmla="val 50000"/>
              </a:avLst>
            </a:prstGeom>
            <a:solidFill>
              <a:srgbClr val="FFFFFF"/>
            </a:solidFill>
            <a:ln w="9525" cap="flat" cmpd="sng">
              <a:solidFill>
                <a:schemeClr val="accent3"/>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r>
                <a:rPr lang="en" sz="3346" dirty="0" smtClean="0">
                  <a:solidFill>
                    <a:srgbClr val="002060"/>
                  </a:solidFill>
                  <a:latin typeface="Fira Sans Extra Condensed Medium"/>
                  <a:ea typeface="Fira Sans Extra Condensed Medium"/>
                  <a:cs typeface="Fira Sans Extra Condensed Medium"/>
                  <a:sym typeface="Fira Sans Extra Condensed Medium"/>
                </a:rPr>
                <a:t>C</a:t>
              </a:r>
              <a:endParaRPr sz="3543" dirty="0">
                <a:solidFill>
                  <a:srgbClr val="002060"/>
                </a:solidFill>
              </a:endParaRPr>
            </a:p>
          </p:txBody>
        </p:sp>
        <p:sp>
          <p:nvSpPr>
            <p:cNvPr id="12" name="Google Shape;259;p19"/>
            <p:cNvSpPr txBox="1"/>
            <p:nvPr/>
          </p:nvSpPr>
          <p:spPr>
            <a:xfrm>
              <a:off x="5946044" y="3567663"/>
              <a:ext cx="2287493" cy="825175"/>
            </a:xfrm>
            <a:prstGeom prst="rect">
              <a:avLst/>
            </a:prstGeom>
            <a:solidFill>
              <a:srgbClr val="2CC8A1"/>
            </a:solidFill>
            <a:ln>
              <a:noFill/>
            </a:ln>
          </p:spPr>
          <p:txBody>
            <a:bodyPr spcFirstLastPara="1" wrap="square" lIns="179929" tIns="179929" rIns="179929" bIns="179929" anchor="t" anchorCtr="0">
              <a:noAutofit/>
            </a:bodyPr>
            <a:lstStyle/>
            <a:p>
              <a:pPr marL="303847" indent="-303847" algn="ctr" defTabSz="804652">
                <a:spcAft>
                  <a:spcPts val="600"/>
                </a:spcAft>
              </a:pPr>
              <a:r>
                <a:rPr lang="en-US" sz="2800" b="1" dirty="0" err="1" smtClean="0">
                  <a:latin typeface="Times New Roman" panose="02020603050405020304" pitchFamily="18" charset="0"/>
                  <a:cs typeface="Times New Roman" panose="02020603050405020304" pitchFamily="18" charset="0"/>
                </a:rPr>
                <a:t>Qanday</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mumkinligi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haqida</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o‘ylang</a:t>
              </a:r>
              <a:r>
                <a:rPr lang="en-US" sz="2800" b="1"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grpSp>
      <p:grpSp>
        <p:nvGrpSpPr>
          <p:cNvPr id="13" name="Google Shape;260;p19"/>
          <p:cNvGrpSpPr/>
          <p:nvPr/>
        </p:nvGrpSpPr>
        <p:grpSpPr>
          <a:xfrm>
            <a:off x="7760497" y="2658016"/>
            <a:ext cx="9393591" cy="1782391"/>
            <a:chOff x="3433276" y="1272915"/>
            <a:chExt cx="4876562" cy="847200"/>
          </a:xfrm>
        </p:grpSpPr>
        <p:sp>
          <p:nvSpPr>
            <p:cNvPr id="14" name="Google Shape;261;p19"/>
            <p:cNvSpPr/>
            <p:nvPr/>
          </p:nvSpPr>
          <p:spPr>
            <a:xfrm rot="-5400000">
              <a:off x="4121626" y="584565"/>
              <a:ext cx="847200" cy="2223900"/>
            </a:xfrm>
            <a:prstGeom prst="round2SameRect">
              <a:avLst>
                <a:gd name="adj1" fmla="val 50000"/>
                <a:gd name="adj2" fmla="val 0"/>
              </a:avLst>
            </a:prstGeom>
            <a:solidFill>
              <a:schemeClr val="accent1"/>
            </a:solidFill>
            <a:ln>
              <a:noFill/>
            </a:ln>
          </p:spPr>
          <p:txBody>
            <a:bodyPr spcFirstLastPara="1" wrap="square" lIns="179929" tIns="179929" rIns="179929" bIns="179929" anchor="ctr" anchorCtr="0">
              <a:noAutofit/>
            </a:bodyPr>
            <a:lstStyle/>
            <a:p>
              <a:endParaRPr sz="3543"/>
            </a:p>
          </p:txBody>
        </p:sp>
        <p:sp>
          <p:nvSpPr>
            <p:cNvPr id="15" name="Google Shape;262;p19"/>
            <p:cNvSpPr/>
            <p:nvPr/>
          </p:nvSpPr>
          <p:spPr>
            <a:xfrm>
              <a:off x="4288175" y="1503615"/>
              <a:ext cx="1417239" cy="385800"/>
            </a:xfrm>
            <a:prstGeom prst="roundRect">
              <a:avLst>
                <a:gd name="adj" fmla="val 50000"/>
              </a:avLst>
            </a:prstGeom>
            <a:solidFill>
              <a:srgbClr val="FFFFFF"/>
            </a:solidFill>
            <a:ln w="9525" cap="flat" cmpd="sng">
              <a:solidFill>
                <a:schemeClr val="accent1"/>
              </a:solidFill>
              <a:prstDash val="solid"/>
              <a:round/>
              <a:headEnd type="none" w="sm" len="sm"/>
              <a:tailEnd type="none" w="sm" len="sm"/>
            </a:ln>
          </p:spPr>
          <p:txBody>
            <a:bodyPr spcFirstLastPara="1" wrap="square" lIns="359908" tIns="179929" rIns="179929" bIns="179929" anchor="ctr" anchorCtr="0">
              <a:noAutofit/>
            </a:bodyPr>
            <a:lstStyle/>
            <a:p>
              <a:pPr algn="ctr">
                <a:buClr>
                  <a:schemeClr val="dk1"/>
                </a:buClr>
                <a:buSzPts val="1100"/>
              </a:pPr>
              <a:r>
                <a:rPr lang="en" sz="3346" dirty="0" smtClean="0">
                  <a:solidFill>
                    <a:schemeClr val="accent1"/>
                  </a:solidFill>
                  <a:latin typeface="Fira Sans Extra Condensed Medium"/>
                  <a:ea typeface="Fira Sans Extra Condensed Medium"/>
                  <a:cs typeface="Fira Sans Extra Condensed Medium"/>
                  <a:sym typeface="Fira Sans Extra Condensed Medium"/>
                </a:rPr>
                <a:t>A</a:t>
              </a:r>
              <a:endParaRPr sz="3346"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16" name="Google Shape;263;p19"/>
            <p:cNvSpPr txBox="1"/>
            <p:nvPr/>
          </p:nvSpPr>
          <p:spPr>
            <a:xfrm>
              <a:off x="5885744" y="1323149"/>
              <a:ext cx="2424094" cy="796966"/>
            </a:xfrm>
            <a:prstGeom prst="rect">
              <a:avLst/>
            </a:prstGeom>
            <a:solidFill>
              <a:srgbClr val="00B0F0"/>
            </a:solidFill>
            <a:ln>
              <a:noFill/>
            </a:ln>
          </p:spPr>
          <p:txBody>
            <a:bodyPr spcFirstLastPara="1" wrap="square" lIns="179929" tIns="179929" rIns="179929" bIns="179929" anchor="t" anchorCtr="0">
              <a:noAutofit/>
            </a:bodyPr>
            <a:lstStyle/>
            <a:p>
              <a:pPr algn="ctr"/>
              <a:r>
                <a:rPr lang="uz-Cyrl-UZ" sz="24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Agar nimadandir ikkilansangiz yoki shubha bo‘lsa, iltimos so‘rang!</a:t>
              </a:r>
              <a:endParaRPr lang="uz-Cyrl-UZ" sz="2800" b="1" dirty="0">
                <a:latin typeface="Times New Roman" panose="02020603050405020304" pitchFamily="18" charset="0"/>
                <a:cs typeface="Times New Roman" panose="02020603050405020304" pitchFamily="18" charset="0"/>
              </a:endParaRPr>
            </a:p>
          </p:txBody>
        </p:sp>
      </p:grpSp>
      <p:grpSp>
        <p:nvGrpSpPr>
          <p:cNvPr id="17" name="Google Shape;264;p19"/>
          <p:cNvGrpSpPr/>
          <p:nvPr/>
        </p:nvGrpSpPr>
        <p:grpSpPr>
          <a:xfrm>
            <a:off x="8229821" y="3208573"/>
            <a:ext cx="667669" cy="667669"/>
            <a:chOff x="3271200" y="1435075"/>
            <a:chExt cx="481825" cy="481825"/>
          </a:xfrm>
        </p:grpSpPr>
        <p:sp>
          <p:nvSpPr>
            <p:cNvPr id="18" name="Google Shape;265;p19"/>
            <p:cNvSpPr/>
            <p:nvPr/>
          </p:nvSpPr>
          <p:spPr>
            <a:xfrm>
              <a:off x="3271200" y="1435075"/>
              <a:ext cx="481825" cy="481825"/>
            </a:xfrm>
            <a:custGeom>
              <a:avLst/>
              <a:gdLst/>
              <a:ahLst/>
              <a:cxnLst/>
              <a:rect l="l" t="t" r="r" b="b"/>
              <a:pathLst>
                <a:path w="19273" h="19273" extrusionOk="0">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19" name="Google Shape;266;p19"/>
            <p:cNvSpPr/>
            <p:nvPr/>
          </p:nvSpPr>
          <p:spPr>
            <a:xfrm>
              <a:off x="3356575" y="1520525"/>
              <a:ext cx="311000" cy="311025"/>
            </a:xfrm>
            <a:custGeom>
              <a:avLst/>
              <a:gdLst/>
              <a:ahLst/>
              <a:cxnLst/>
              <a:rect l="l" t="t" r="r" b="b"/>
              <a:pathLst>
                <a:path w="12440" h="12441" extrusionOk="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grpSp>
      <p:grpSp>
        <p:nvGrpSpPr>
          <p:cNvPr id="20" name="Google Shape;267;p19"/>
          <p:cNvGrpSpPr/>
          <p:nvPr/>
        </p:nvGrpSpPr>
        <p:grpSpPr>
          <a:xfrm>
            <a:off x="8347276" y="5445150"/>
            <a:ext cx="432756" cy="667358"/>
            <a:chOff x="5726350" y="2028150"/>
            <a:chExt cx="312300" cy="481600"/>
          </a:xfrm>
        </p:grpSpPr>
        <p:sp>
          <p:nvSpPr>
            <p:cNvPr id="21" name="Google Shape;268;p19"/>
            <p:cNvSpPr/>
            <p:nvPr/>
          </p:nvSpPr>
          <p:spPr>
            <a:xfrm>
              <a:off x="5756075" y="2028150"/>
              <a:ext cx="252825" cy="83275"/>
            </a:xfrm>
            <a:custGeom>
              <a:avLst/>
              <a:gdLst/>
              <a:ahLst/>
              <a:cxnLst/>
              <a:rect l="l" t="t" r="r" b="b"/>
              <a:pathLst>
                <a:path w="10113" h="3331" extrusionOk="0">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2" name="Google Shape;269;p19"/>
            <p:cNvSpPr/>
            <p:nvPr/>
          </p:nvSpPr>
          <p:spPr>
            <a:xfrm>
              <a:off x="5726350" y="2139650"/>
              <a:ext cx="312300" cy="224425"/>
            </a:xfrm>
            <a:custGeom>
              <a:avLst/>
              <a:gdLst/>
              <a:ahLst/>
              <a:cxnLst/>
              <a:rect l="l" t="t" r="r" b="b"/>
              <a:pathLst>
                <a:path w="12492" h="8977" extrusionOk="0">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3" name="Google Shape;270;p19"/>
            <p:cNvSpPr/>
            <p:nvPr/>
          </p:nvSpPr>
          <p:spPr>
            <a:xfrm>
              <a:off x="5842500" y="2392350"/>
              <a:ext cx="79975" cy="117400"/>
            </a:xfrm>
            <a:custGeom>
              <a:avLst/>
              <a:gdLst/>
              <a:ahLst/>
              <a:cxnLst/>
              <a:rect l="l" t="t" r="r" b="b"/>
              <a:pathLst>
                <a:path w="3199" h="4696" extrusionOk="0">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grpSp>
      <p:grpSp>
        <p:nvGrpSpPr>
          <p:cNvPr id="24" name="Google Shape;271;p19"/>
          <p:cNvGrpSpPr/>
          <p:nvPr/>
        </p:nvGrpSpPr>
        <p:grpSpPr>
          <a:xfrm>
            <a:off x="8228522" y="7681399"/>
            <a:ext cx="670267" cy="667704"/>
            <a:chOff x="898875" y="4399275"/>
            <a:chExt cx="483700" cy="481850"/>
          </a:xfrm>
        </p:grpSpPr>
        <p:sp>
          <p:nvSpPr>
            <p:cNvPr id="25" name="Google Shape;272;p19"/>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6" name="Google Shape;273;p19"/>
            <p:cNvSpPr/>
            <p:nvPr/>
          </p:nvSpPr>
          <p:spPr>
            <a:xfrm>
              <a:off x="1138025" y="4763350"/>
              <a:ext cx="25" cy="25"/>
            </a:xfrm>
            <a:custGeom>
              <a:avLst/>
              <a:gdLst/>
              <a:ahLst/>
              <a:cxnLst/>
              <a:rect l="l" t="t" r="r" b="b"/>
              <a:pathLst>
                <a:path w="1" h="1" extrusionOk="0">
                  <a:moveTo>
                    <a:pt x="1" y="0"/>
                  </a:move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7" name="Google Shape;274;p19"/>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8" name="Google Shape;275;p19"/>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29" name="Google Shape;276;p19"/>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30" name="Google Shape;277;p19"/>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31" name="Google Shape;278;p19"/>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sp>
          <p:nvSpPr>
            <p:cNvPr id="32" name="Google Shape;279;p19"/>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rgbClr val="435D74"/>
                </a:solidFill>
              </a:endParaRPr>
            </a:p>
          </p:txBody>
        </p:sp>
      </p:grpSp>
      <p:grpSp>
        <p:nvGrpSpPr>
          <p:cNvPr id="33" name="Google Shape;280;p19"/>
          <p:cNvGrpSpPr/>
          <p:nvPr/>
        </p:nvGrpSpPr>
        <p:grpSpPr>
          <a:xfrm>
            <a:off x="1219200" y="3602054"/>
            <a:ext cx="6363315" cy="4473276"/>
            <a:chOff x="710275" y="1696445"/>
            <a:chExt cx="2460575" cy="2272942"/>
          </a:xfrm>
        </p:grpSpPr>
        <p:grpSp>
          <p:nvGrpSpPr>
            <p:cNvPr id="34" name="Google Shape;281;p19"/>
            <p:cNvGrpSpPr/>
            <p:nvPr/>
          </p:nvGrpSpPr>
          <p:grpSpPr>
            <a:xfrm>
              <a:off x="2288356" y="1696445"/>
              <a:ext cx="882450" cy="1136250"/>
              <a:chOff x="2288356" y="1696445"/>
              <a:chExt cx="882450" cy="1136250"/>
            </a:xfrm>
          </p:grpSpPr>
          <p:sp>
            <p:nvSpPr>
              <p:cNvPr id="43" name="Google Shape;282;p19"/>
              <p:cNvSpPr/>
              <p:nvPr/>
            </p:nvSpPr>
            <p:spPr>
              <a:xfrm flipH="1">
                <a:off x="2288356" y="1696445"/>
                <a:ext cx="773700" cy="7737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cxnSp>
            <p:nvCxnSpPr>
              <p:cNvPr id="44" name="Google Shape;283;p19"/>
              <p:cNvCxnSpPr>
                <a:stCxn id="43" idx="0"/>
              </p:cNvCxnSpPr>
              <p:nvPr/>
            </p:nvCxnSpPr>
            <p:spPr>
              <a:xfrm>
                <a:off x="2675206" y="1696445"/>
                <a:ext cx="495600" cy="0"/>
              </a:xfrm>
              <a:prstGeom prst="straightConnector1">
                <a:avLst/>
              </a:prstGeom>
              <a:noFill/>
              <a:ln w="9525" cap="flat" cmpd="sng">
                <a:solidFill>
                  <a:srgbClr val="000000"/>
                </a:solidFill>
                <a:prstDash val="solid"/>
                <a:round/>
                <a:headEnd type="none" w="med" len="med"/>
                <a:tailEnd type="oval" w="med" len="med"/>
              </a:ln>
            </p:spPr>
          </p:cxnSp>
          <p:cxnSp>
            <p:nvCxnSpPr>
              <p:cNvPr id="45" name="Google Shape;284;p19"/>
              <p:cNvCxnSpPr>
                <a:stCxn id="43" idx="2"/>
              </p:cNvCxnSpPr>
              <p:nvPr/>
            </p:nvCxnSpPr>
            <p:spPr>
              <a:xfrm>
                <a:off x="2288356" y="2083295"/>
                <a:ext cx="0" cy="749400"/>
              </a:xfrm>
              <a:prstGeom prst="straightConnector1">
                <a:avLst/>
              </a:prstGeom>
              <a:noFill/>
              <a:ln w="9525" cap="flat" cmpd="sng">
                <a:solidFill>
                  <a:srgbClr val="000000"/>
                </a:solidFill>
                <a:prstDash val="solid"/>
                <a:round/>
                <a:headEnd type="none" w="med" len="med"/>
                <a:tailEnd type="none" w="med" len="med"/>
              </a:ln>
            </p:spPr>
          </p:cxnSp>
        </p:grpSp>
        <p:grpSp>
          <p:nvGrpSpPr>
            <p:cNvPr id="35" name="Google Shape;285;p19"/>
            <p:cNvGrpSpPr/>
            <p:nvPr/>
          </p:nvGrpSpPr>
          <p:grpSpPr>
            <a:xfrm>
              <a:off x="2288412" y="2832906"/>
              <a:ext cx="882422" cy="1136481"/>
              <a:chOff x="7009125" y="3265500"/>
              <a:chExt cx="565800" cy="728700"/>
            </a:xfrm>
          </p:grpSpPr>
          <p:sp>
            <p:nvSpPr>
              <p:cNvPr id="40" name="Google Shape;286;p19"/>
              <p:cNvSpPr/>
              <p:nvPr/>
            </p:nvSpPr>
            <p:spPr>
              <a:xfrm rot="10800000">
                <a:off x="7009125" y="3498000"/>
                <a:ext cx="496200" cy="4962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cxnSp>
            <p:nvCxnSpPr>
              <p:cNvPr id="41" name="Google Shape;287;p19"/>
              <p:cNvCxnSpPr>
                <a:stCxn id="40" idx="0"/>
              </p:cNvCxnSpPr>
              <p:nvPr/>
            </p:nvCxnSpPr>
            <p:spPr>
              <a:xfrm>
                <a:off x="7257225" y="3994200"/>
                <a:ext cx="317700" cy="0"/>
              </a:xfrm>
              <a:prstGeom prst="straightConnector1">
                <a:avLst/>
              </a:prstGeom>
              <a:noFill/>
              <a:ln w="9525" cap="flat" cmpd="sng">
                <a:solidFill>
                  <a:srgbClr val="000000"/>
                </a:solidFill>
                <a:prstDash val="solid"/>
                <a:round/>
                <a:headEnd type="none" w="med" len="med"/>
                <a:tailEnd type="oval" w="med" len="med"/>
              </a:ln>
            </p:spPr>
          </p:cxnSp>
          <p:cxnSp>
            <p:nvCxnSpPr>
              <p:cNvPr id="42" name="Google Shape;288;p19"/>
              <p:cNvCxnSpPr>
                <a:stCxn id="40" idx="2"/>
              </p:cNvCxnSpPr>
              <p:nvPr/>
            </p:nvCxnSpPr>
            <p:spPr>
              <a:xfrm rot="10800000">
                <a:off x="7009125" y="3265500"/>
                <a:ext cx="0" cy="480600"/>
              </a:xfrm>
              <a:prstGeom prst="straightConnector1">
                <a:avLst/>
              </a:prstGeom>
              <a:noFill/>
              <a:ln w="9525" cap="flat" cmpd="sng">
                <a:solidFill>
                  <a:srgbClr val="000000"/>
                </a:solidFill>
                <a:prstDash val="solid"/>
                <a:round/>
                <a:headEnd type="none" w="med" len="med"/>
                <a:tailEnd type="none" w="med" len="med"/>
              </a:ln>
            </p:spPr>
          </p:cxnSp>
        </p:grpSp>
        <p:cxnSp>
          <p:nvCxnSpPr>
            <p:cNvPr id="36" name="Google Shape;289;p19"/>
            <p:cNvCxnSpPr/>
            <p:nvPr/>
          </p:nvCxnSpPr>
          <p:spPr>
            <a:xfrm>
              <a:off x="1602150" y="2832788"/>
              <a:ext cx="1568700" cy="0"/>
            </a:xfrm>
            <a:prstGeom prst="straightConnector1">
              <a:avLst/>
            </a:prstGeom>
            <a:noFill/>
            <a:ln w="9525" cap="flat" cmpd="sng">
              <a:solidFill>
                <a:srgbClr val="000000"/>
              </a:solidFill>
              <a:prstDash val="solid"/>
              <a:round/>
              <a:headEnd type="none" w="med" len="med"/>
              <a:tailEnd type="oval" w="med" len="med"/>
            </a:ln>
          </p:spPr>
        </p:cxnSp>
        <p:sp>
          <p:nvSpPr>
            <p:cNvPr id="37" name="Google Shape;290;p19"/>
            <p:cNvSpPr/>
            <p:nvPr/>
          </p:nvSpPr>
          <p:spPr>
            <a:xfrm>
              <a:off x="2215781" y="2760409"/>
              <a:ext cx="144900" cy="144900"/>
            </a:xfrm>
            <a:prstGeom prst="ellipse">
              <a:avLst/>
            </a:prstGeom>
            <a:solidFill>
              <a:srgbClr val="FFFFFF"/>
            </a:solidFill>
            <a:ln w="28575" cap="flat" cmpd="sng">
              <a:solidFill>
                <a:schemeClr val="accent6"/>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sp>
          <p:nvSpPr>
            <p:cNvPr id="38" name="Google Shape;291;p19"/>
            <p:cNvSpPr/>
            <p:nvPr/>
          </p:nvSpPr>
          <p:spPr>
            <a:xfrm>
              <a:off x="710275" y="2181958"/>
              <a:ext cx="1301700" cy="1301700"/>
            </a:xfrm>
            <a:prstGeom prst="ellipse">
              <a:avLst/>
            </a:prstGeom>
            <a:solidFill>
              <a:schemeClr val="accent6"/>
            </a:solidFill>
            <a:ln>
              <a:noFill/>
            </a:ln>
          </p:spPr>
          <p:txBody>
            <a:bodyPr spcFirstLastPara="1" wrap="square" lIns="179929" tIns="179929" rIns="179929" bIns="179929" anchor="ctr" anchorCtr="0">
              <a:noAutofit/>
            </a:bodyPr>
            <a:lstStyle/>
            <a:p>
              <a:endParaRPr sz="3543"/>
            </a:p>
          </p:txBody>
        </p:sp>
        <p:sp>
          <p:nvSpPr>
            <p:cNvPr id="39" name="Google Shape;292;p19"/>
            <p:cNvSpPr/>
            <p:nvPr/>
          </p:nvSpPr>
          <p:spPr>
            <a:xfrm>
              <a:off x="848097" y="2319958"/>
              <a:ext cx="1025700" cy="1025700"/>
            </a:xfrm>
            <a:prstGeom prst="ellipse">
              <a:avLst/>
            </a:prstGeom>
            <a:solidFill>
              <a:srgbClr val="FFFFFF"/>
            </a:solidFill>
            <a:ln>
              <a:noFill/>
            </a:ln>
          </p:spPr>
          <p:txBody>
            <a:bodyPr spcFirstLastPara="1" wrap="square" lIns="179929" tIns="179929" rIns="179929" bIns="179929" anchor="ctr" anchorCtr="0">
              <a:noAutofit/>
            </a:bodyPr>
            <a:lstStyle/>
            <a:p>
              <a:pPr algn="ctr">
                <a:buClr>
                  <a:schemeClr val="dk1"/>
                </a:buClr>
                <a:buSzPts val="1100"/>
              </a:pPr>
              <a:r>
                <a:rPr lang="en" sz="3346" dirty="0" smtClean="0">
                  <a:solidFill>
                    <a:schemeClr val="accent6"/>
                  </a:solidFill>
                  <a:latin typeface="Fira Sans Extra Condensed Medium"/>
                  <a:ea typeface="Fira Sans Extra Condensed Medium"/>
                  <a:cs typeface="Fira Sans Extra Condensed Medium"/>
                  <a:sym typeface="Fira Sans Extra Condensed Medium"/>
                </a:rPr>
                <a:t>Asosiy qoidalar</a:t>
              </a:r>
              <a:endParaRPr sz="3346" dirty="0">
                <a:solidFill>
                  <a:schemeClr val="accent6"/>
                </a:solidFill>
                <a:latin typeface="Fira Sans Extra Condensed Medium"/>
                <a:ea typeface="Fira Sans Extra Condensed Medium"/>
                <a:cs typeface="Fira Sans Extra Condensed Medium"/>
                <a:sym typeface="Fira Sans Extra Condensed Medium"/>
              </a:endParaRPr>
            </a:p>
          </p:txBody>
        </p:sp>
      </p:grpSp>
    </p:spTree>
    <p:extLst>
      <p:ext uri="{BB962C8B-B14F-4D97-AF65-F5344CB8AC3E}">
        <p14:creationId xmlns:p14="http://schemas.microsoft.com/office/powerpoint/2010/main" val="32052082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3" name="Рисунок 2">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4" name="Рисунок 3">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5" name="TextBox 74">
            <a:extLst>
              <a:ext uri="{FF2B5EF4-FFF2-40B4-BE49-F238E27FC236}">
                <a16:creationId xmlns="" xmlns:a16="http://schemas.microsoft.com/office/drawing/2014/main" id="{1B549B2B-7BEA-4B25-8A91-93DC6B9CA470}"/>
              </a:ext>
            </a:extLst>
          </p:cNvPr>
          <p:cNvSpPr txBox="1">
            <a:spLocks noChangeArrowheads="1"/>
          </p:cNvSpPr>
          <p:nvPr/>
        </p:nvSpPr>
        <p:spPr bwMode="auto">
          <a:xfrm>
            <a:off x="6384888" y="1717423"/>
            <a:ext cx="11086140"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Font typeface="Arial" panose="020B0604020202020204" pitchFamily="34" charset="0"/>
              <a:buNone/>
            </a:pPr>
            <a:r>
              <a:rPr lang="en-US" sz="2400" b="1" dirty="0" err="1" smtClean="0">
                <a:solidFill>
                  <a:prstClr val="black"/>
                </a:solidFill>
                <a:latin typeface="Arial"/>
                <a:ea typeface="Cambria" panose="02040503050406030204" pitchFamily="18" charset="0"/>
              </a:rPr>
              <a:t>Birinchi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doiraga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hozir</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foydalanilmayotgan</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ikkinchi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doiraga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esa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amaldagi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darsliklarning</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o‘ziga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xos</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xususiyatlarni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yozing</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Ularning</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o‘xshash</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xususiyatlarini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esa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ikkalasi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kesishgan</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aylanaga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yozing</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Fikrlaringizni</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boshqa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guruhdoshlaringiz</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bilan</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muhokama</a:t>
            </a:r>
            <a:r>
              <a:rPr lang="en-US" sz="2400" b="1" dirty="0" smtClean="0">
                <a:solidFill>
                  <a:prstClr val="black"/>
                </a:solidFill>
                <a:latin typeface="Arial"/>
                <a:ea typeface="Cambria" panose="02040503050406030204" pitchFamily="18" charset="0"/>
              </a:rPr>
              <a:t> </a:t>
            </a:r>
            <a:r>
              <a:rPr lang="en-US" sz="2400" b="1" dirty="0" err="1" smtClean="0">
                <a:solidFill>
                  <a:prstClr val="black"/>
                </a:solidFill>
                <a:latin typeface="Arial"/>
                <a:ea typeface="Cambria" panose="02040503050406030204" pitchFamily="18" charset="0"/>
              </a:rPr>
              <a:t>qiling</a:t>
            </a:r>
            <a:r>
              <a:rPr lang="en-US" sz="2400" b="1" dirty="0" smtClean="0">
                <a:solidFill>
                  <a:prstClr val="black"/>
                </a:solidFill>
                <a:latin typeface="Arial"/>
                <a:ea typeface="Cambria" panose="02040503050406030204" pitchFamily="18" charset="0"/>
              </a:rPr>
              <a:t>.</a:t>
            </a:r>
            <a:endParaRPr lang="uz-Cyrl-UZ" sz="2400" b="1" dirty="0">
              <a:solidFill>
                <a:srgbClr val="ED7D1F">
                  <a:lumMod val="75000"/>
                </a:srgbClr>
              </a:solidFill>
              <a:latin typeface="Arial"/>
              <a:ea typeface="Cambria" panose="02040503050406030204" pitchFamily="18" charset="0"/>
            </a:endParaRPr>
          </a:p>
        </p:txBody>
      </p:sp>
      <p:pic>
        <p:nvPicPr>
          <p:cNvPr id="1026" name="Picture 2" descr="https://avatars.mds.yandex.net/i?id=bbefbfd9f97de078ae9f982c9bddf579_l-10491983-images-thumbs&amp;n=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96200" y="3250483"/>
            <a:ext cx="8805177" cy="6694484"/>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7"/>
          <a:stretch>
            <a:fillRect/>
          </a:stretch>
        </p:blipFill>
        <p:spPr>
          <a:xfrm>
            <a:off x="0" y="1339925"/>
            <a:ext cx="5715000" cy="5715000"/>
          </a:xfrm>
          <a:prstGeom prst="rect">
            <a:avLst/>
          </a:prstGeom>
        </p:spPr>
      </p:pic>
      <p:sp>
        <p:nvSpPr>
          <p:cNvPr id="8" name="TextBox 74">
            <a:extLst>
              <a:ext uri="{FF2B5EF4-FFF2-40B4-BE49-F238E27FC236}">
                <a16:creationId xmlns="" xmlns:a16="http://schemas.microsoft.com/office/drawing/2014/main" id="{1B549B2B-7BEA-4B25-8A91-93DC6B9CA470}"/>
              </a:ext>
            </a:extLst>
          </p:cNvPr>
          <p:cNvSpPr txBox="1">
            <a:spLocks noChangeArrowheads="1"/>
          </p:cNvSpPr>
          <p:nvPr/>
        </p:nvSpPr>
        <p:spPr bwMode="auto">
          <a:xfrm>
            <a:off x="190500" y="7285498"/>
            <a:ext cx="53340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uz-Cyrl-UZ" sz="3000" b="1" dirty="0" smtClean="0">
                <a:solidFill>
                  <a:prstClr val="black"/>
                </a:solidFill>
                <a:latin typeface="Arial"/>
                <a:ea typeface="Cambria" panose="02040503050406030204" pitchFamily="18" charset="0"/>
              </a:rPr>
              <a:t>A4 o‘lchamdagi qog‘oz oling va </a:t>
            </a:r>
            <a:r>
              <a:rPr lang="en-US" sz="3000" b="1" dirty="0" err="1" smtClean="0">
                <a:solidFill>
                  <a:prstClr val="black"/>
                </a:solidFill>
                <a:latin typeface="Arial"/>
                <a:ea typeface="Cambria" panose="02040503050406030204" pitchFamily="18" charset="0"/>
              </a:rPr>
              <a:t>unga</a:t>
            </a:r>
            <a:r>
              <a:rPr lang="en-US" sz="3000" b="1" dirty="0" smtClean="0">
                <a:solidFill>
                  <a:prstClr val="black"/>
                </a:solidFill>
                <a:latin typeface="Arial"/>
                <a:ea typeface="Cambria" panose="02040503050406030204" pitchFamily="18" charset="0"/>
              </a:rPr>
              <a:t> </a:t>
            </a:r>
            <a:r>
              <a:rPr lang="en-US" sz="3000" b="1" dirty="0" err="1" smtClean="0">
                <a:solidFill>
                  <a:prstClr val="black"/>
                </a:solidFill>
                <a:latin typeface="Arial"/>
                <a:ea typeface="Cambria" panose="02040503050406030204" pitchFamily="18" charset="0"/>
              </a:rPr>
              <a:t>quyidagi</a:t>
            </a:r>
            <a:r>
              <a:rPr lang="en-US" sz="3000" b="1" dirty="0" smtClean="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rasmda</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ko‘rsatilgani</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kabi</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bir-biri</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bilan</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kesishgan</a:t>
            </a:r>
            <a:r>
              <a:rPr lang="en-US" sz="3000" b="1" dirty="0">
                <a:solidFill>
                  <a:prstClr val="black"/>
                </a:solidFill>
                <a:latin typeface="Arial"/>
                <a:ea typeface="Cambria" panose="02040503050406030204" pitchFamily="18" charset="0"/>
              </a:rPr>
              <a:t> 2 ta </a:t>
            </a:r>
            <a:r>
              <a:rPr lang="en-US" sz="3000" b="1" dirty="0" err="1">
                <a:solidFill>
                  <a:prstClr val="black"/>
                </a:solidFill>
                <a:latin typeface="Arial"/>
                <a:ea typeface="Cambria" panose="02040503050406030204" pitchFamily="18" charset="0"/>
              </a:rPr>
              <a:t>doira</a:t>
            </a:r>
            <a:r>
              <a:rPr lang="en-US" sz="3000" b="1" dirty="0">
                <a:solidFill>
                  <a:prstClr val="black"/>
                </a:solidFill>
                <a:latin typeface="Arial"/>
                <a:ea typeface="Cambria" panose="02040503050406030204" pitchFamily="18" charset="0"/>
              </a:rPr>
              <a:t> </a:t>
            </a:r>
            <a:r>
              <a:rPr lang="en-US" sz="3000" b="1" dirty="0" err="1">
                <a:solidFill>
                  <a:prstClr val="black"/>
                </a:solidFill>
                <a:latin typeface="Arial"/>
                <a:ea typeface="Cambria" panose="02040503050406030204" pitchFamily="18" charset="0"/>
              </a:rPr>
              <a:t>chizing</a:t>
            </a:r>
            <a:r>
              <a:rPr lang="en-US" sz="3000" b="1" dirty="0">
                <a:solidFill>
                  <a:prstClr val="black"/>
                </a:solidFill>
                <a:latin typeface="Arial"/>
                <a:ea typeface="Cambria" panose="02040503050406030204" pitchFamily="18" charset="0"/>
              </a:rPr>
              <a:t>.</a:t>
            </a:r>
            <a:endParaRPr lang="uz-Cyrl-UZ" sz="3000" b="1" dirty="0">
              <a:solidFill>
                <a:srgbClr val="ED7D1F">
                  <a:lumMod val="75000"/>
                </a:srgbClr>
              </a:solidFill>
              <a:latin typeface="Arial"/>
              <a:ea typeface="Cambria" panose="02040503050406030204" pitchFamily="18" charset="0"/>
            </a:endParaRPr>
          </a:p>
        </p:txBody>
      </p:sp>
    </p:spTree>
    <p:extLst>
      <p:ext uri="{BB962C8B-B14F-4D97-AF65-F5344CB8AC3E}">
        <p14:creationId xmlns:p14="http://schemas.microsoft.com/office/powerpoint/2010/main" val="1183130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3" name="Рисунок 2">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4" name="Рисунок 3">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8" name="Прямоугольник 7"/>
          <p:cNvSpPr/>
          <p:nvPr/>
        </p:nvSpPr>
        <p:spPr>
          <a:xfrm>
            <a:off x="6678941" y="2133303"/>
            <a:ext cx="11009941" cy="7417415"/>
          </a:xfrm>
          <a:prstGeom prst="rect">
            <a:avLst/>
          </a:prstGeom>
        </p:spPr>
        <p:txBody>
          <a:bodyPr wrap="square">
            <a:spAutoFit/>
          </a:bodyPr>
          <a:lstStyle/>
          <a:p>
            <a:pPr algn="just"/>
            <a:r>
              <a:rPr lang="en-US" sz="2400" b="1" dirty="0" smtClean="0">
                <a:latin typeface="Arial" panose="020B0604020202020204" pitchFamily="34" charset="0"/>
                <a:cs typeface="Arial" panose="020B0604020202020204" pitchFamily="34" charset="0"/>
              </a:rPr>
              <a:t>     </a:t>
            </a:r>
            <a:r>
              <a:rPr lang="uz-Latn-UZ" sz="2800" b="1" dirty="0" smtClean="0">
                <a:latin typeface="Arial" panose="020B0604020202020204" pitchFamily="34" charset="0"/>
                <a:cs typeface="Arial" panose="020B0604020202020204" pitchFamily="34" charset="0"/>
              </a:rPr>
              <a:t>Darslik </a:t>
            </a:r>
            <a:r>
              <a:rPr lang="uz-Latn-UZ" sz="2800" dirty="0">
                <a:latin typeface="Arial" panose="020B0604020202020204" pitchFamily="34" charset="0"/>
                <a:cs typeface="Arial" panose="020B0604020202020204" pitchFamily="34" charset="0"/>
              </a:rPr>
              <a:t>— muayyan fanga doir bilim asoslarini maʼlum tartibda bayon etadigan va yuqori maʼnaviy-gʻoyaviy, ilmiy uslubiy saviyada yozilgan kitob, oʻquv adabiyotining asosiy va yetakchi turi. Darsliklar 2 asosiy guruhga boʻlinadi: oʻquvchilar uchun darsliklar va talabalar uchun darsliklar. Oʻzbekistonda oʻquvchilar uchun moʻljallangan darsliklardan umumiy oʻrta taʼlim maktabi, ixtisoslashtirilgan maktab, </a:t>
            </a:r>
            <a:r>
              <a:rPr lang="uz-Latn-UZ" sz="2800" dirty="0" smtClean="0">
                <a:latin typeface="Arial" panose="020B0604020202020204" pitchFamily="34" charset="0"/>
                <a:cs typeface="Arial" panose="020B0604020202020204" pitchFamily="34" charset="0"/>
              </a:rPr>
              <a:t>maxsus </a:t>
            </a:r>
            <a:r>
              <a:rPr lang="uz-Latn-UZ" sz="2800" dirty="0">
                <a:latin typeface="Arial" panose="020B0604020202020204" pitchFamily="34" charset="0"/>
                <a:cs typeface="Arial" panose="020B0604020202020204" pitchFamily="34" charset="0"/>
              </a:rPr>
              <a:t>taʼlim maktablari va maxsus internat maktablarning </a:t>
            </a:r>
            <a:r>
              <a:rPr lang="uz-Latn-UZ" sz="2800" dirty="0" smtClean="0">
                <a:latin typeface="Arial" panose="020B0604020202020204" pitchFamily="34" charset="0"/>
                <a:cs typeface="Arial" panose="020B0604020202020204" pitchFamily="34" charset="0"/>
              </a:rPr>
              <a:t>oʻquvchilari</a:t>
            </a:r>
            <a:r>
              <a:rPr lang="en-US" sz="2800" dirty="0" smtClean="0">
                <a:latin typeface="Arial" panose="020B0604020202020204" pitchFamily="34" charset="0"/>
                <a:cs typeface="Arial" panose="020B0604020202020204" pitchFamily="34" charset="0"/>
              </a:rPr>
              <a:t> </a:t>
            </a:r>
            <a:r>
              <a:rPr lang="uz-Latn-UZ" sz="2800" dirty="0" smtClean="0">
                <a:latin typeface="Arial" panose="020B0604020202020204" pitchFamily="34" charset="0"/>
                <a:cs typeface="Arial" panose="020B0604020202020204" pitchFamily="34" charset="0"/>
              </a:rPr>
              <a:t>mustaqil </a:t>
            </a:r>
            <a:r>
              <a:rPr lang="uz-Latn-UZ" sz="2800" dirty="0">
                <a:latin typeface="Arial" panose="020B0604020202020204" pitchFamily="34" charset="0"/>
                <a:cs typeface="Arial" panose="020B0604020202020204" pitchFamily="34" charset="0"/>
              </a:rPr>
              <a:t>hamda oʻqituvchilar rahbarligida foydalanadilar.</a:t>
            </a:r>
          </a:p>
          <a:p>
            <a:pPr algn="just"/>
            <a:r>
              <a:rPr lang="en-US" sz="2800" dirty="0" smtClean="0">
                <a:latin typeface="Arial" panose="020B0604020202020204" pitchFamily="34" charset="0"/>
                <a:cs typeface="Arial" panose="020B0604020202020204" pitchFamily="34" charset="0"/>
              </a:rPr>
              <a:t>      </a:t>
            </a:r>
            <a:r>
              <a:rPr lang="uz-Latn-UZ" sz="2800" dirty="0" smtClean="0">
                <a:latin typeface="Arial" panose="020B0604020202020204" pitchFamily="34" charset="0"/>
                <a:cs typeface="Arial" panose="020B0604020202020204" pitchFamily="34" charset="0"/>
              </a:rPr>
              <a:t>Darsliklar muayyan fanga oid asosiy fakt, ilmiy tushuncha, qonun va nazariyalar mazmunini tegishli oʻquv yurtining dasturi hajmida taʼlim vazifalari hamda oʻquvchilarga mos tarzda ochib beradi. Darsliklar taʼlim, tarbiya vazifalarining imkoni bor darajada hal etilishiga, yaʼni bilimning muntazam, mustahkam va ongli oʻzlashtirilishiga, oʻquvchilarda fanning muayyan sohasiga qiziqish uygʻotishga, ularda ilmiy tafakkurning tarkib topishiga yordam beradi. Darslikning tili ravon va tushunarli boʻlishi, oʻquvchilar nutqining oʻsishiga yordam berishi lozim.</a:t>
            </a:r>
            <a:endParaRPr lang="ru-RU" sz="2800" dirty="0">
              <a:latin typeface="Arial" panose="020B0604020202020204" pitchFamily="34" charset="0"/>
              <a:cs typeface="Arial" panose="020B0604020202020204" pitchFamily="34" charset="0"/>
            </a:endParaRPr>
          </a:p>
        </p:txBody>
      </p:sp>
      <p:pic>
        <p:nvPicPr>
          <p:cNvPr id="13" name="Рисунок 12">
            <a:extLst>
              <a:ext uri="{FF2B5EF4-FFF2-40B4-BE49-F238E27FC236}">
                <a16:creationId xmlns:a16="http://schemas.microsoft.com/office/drawing/2014/main" xmlns="" id="{BDA2A9FC-968A-469E-884D-618D638E625D}"/>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8700" b="93750" l="29867" r="74100"/>
                    </a14:imgEffect>
                    <a14:imgEffect>
                      <a14:brightnessContrast bright="20000" contrast="20000"/>
                    </a14:imgEffect>
                  </a14:imgLayer>
                </a14:imgProps>
              </a:ext>
              <a:ext uri="{28A0092B-C50C-407E-A947-70E740481C1C}">
                <a14:useLocalDpi xmlns:a14="http://schemas.microsoft.com/office/drawing/2010/main" val="0"/>
              </a:ext>
            </a:extLst>
          </a:blip>
          <a:srcRect l="29756" t="7155" r="27164" b="10000"/>
          <a:stretch/>
        </p:blipFill>
        <p:spPr>
          <a:xfrm rot="21089452">
            <a:off x="628628" y="2502847"/>
            <a:ext cx="5626142" cy="6271609"/>
          </a:xfrm>
          <a:prstGeom prst="rect">
            <a:avLst/>
          </a:prstGeom>
        </p:spPr>
      </p:pic>
    </p:spTree>
    <p:extLst>
      <p:ext uri="{BB962C8B-B14F-4D97-AF65-F5344CB8AC3E}">
        <p14:creationId xmlns:p14="http://schemas.microsoft.com/office/powerpoint/2010/main" val="39857515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750" y="3543300"/>
            <a:ext cx="8077200" cy="4056495"/>
          </a:xfrm>
          <a:prstGeom prst="rect">
            <a:avLst/>
          </a:prstGeom>
        </p:spPr>
        <p:txBody>
          <a:bodyPr wrap="square">
            <a:spAutoFit/>
          </a:bodyPr>
          <a:lstStyle/>
          <a:p>
            <a:pPr indent="457200" algn="ctr">
              <a:lnSpc>
                <a:spcPct val="115000"/>
              </a:lnSpc>
              <a:spcAft>
                <a:spcPts val="0"/>
              </a:spcAft>
              <a:tabLst>
                <a:tab pos="270510" algn="l"/>
              </a:tabLst>
            </a:pPr>
            <a:r>
              <a:rPr lang="uz-Latn-UZ" sz="3200" b="1" dirty="0">
                <a:latin typeface="Arial" panose="020B0604020202020204" pitchFamily="34" charset="0"/>
                <a:ea typeface="Times New Roman" panose="02020603050405020304" pitchFamily="18" charset="0"/>
                <a:cs typeface="Arial" panose="020B0604020202020204" pitchFamily="34" charset="0"/>
              </a:rPr>
              <a:t>Oʻquv qoʻllanma –</a:t>
            </a:r>
            <a:r>
              <a:rPr lang="uz-Latn-UZ" sz="3200" dirty="0">
                <a:latin typeface="Arial" panose="020B0604020202020204" pitchFamily="34" charset="0"/>
                <a:ea typeface="Times New Roman" panose="02020603050405020304" pitchFamily="18" charset="0"/>
                <a:cs typeface="Arial" panose="020B0604020202020204" pitchFamily="34" charset="0"/>
              </a:rPr>
              <a:t> bilimlarni kengaytirish, chuqurlashtirish va yaxshiroq oʻzlashtirishga xizmat qiladigan vosita. Oʻquv jarayonida foydalaniladigan tabiiy </a:t>
            </a:r>
            <a:r>
              <a:rPr lang="en-US" sz="3200" dirty="0" err="1" smtClean="0">
                <a:latin typeface="Arial" panose="020B0604020202020204" pitchFamily="34" charset="0"/>
                <a:ea typeface="Times New Roman" panose="02020603050405020304" pitchFamily="18" charset="0"/>
                <a:cs typeface="Arial" panose="020B0604020202020204" pitchFamily="34" charset="0"/>
              </a:rPr>
              <a:t>ko‘rgazma</a:t>
            </a:r>
            <a:r>
              <a:rPr lang="uz-Latn-UZ" sz="3200" dirty="0" smtClean="0">
                <a:latin typeface="Arial" panose="020B0604020202020204" pitchFamily="34" charset="0"/>
                <a:ea typeface="Times New Roman" panose="02020603050405020304" pitchFamily="18" charset="0"/>
                <a:cs typeface="Arial" panose="020B0604020202020204" pitchFamily="34" charset="0"/>
              </a:rPr>
              <a:t>lar</a:t>
            </a:r>
            <a:r>
              <a:rPr lang="uz-Latn-UZ" sz="3200" dirty="0">
                <a:latin typeface="Arial" panose="020B0604020202020204" pitchFamily="34" charset="0"/>
                <a:ea typeface="Times New Roman" panose="02020603050405020304" pitchFamily="18" charset="0"/>
                <a:cs typeface="Arial" panose="020B0604020202020204" pitchFamily="34" charset="0"/>
              </a:rPr>
              <a:t>, asbob-uskunalar, jadvallar, xarita, kinofilm, audio va boshqalar ham oʻquv qoʻllanma hisoblanishi mumkin</a:t>
            </a:r>
            <a:r>
              <a:rPr lang="uz-Latn-UZ" sz="3200" dirty="0" smtClean="0">
                <a:latin typeface="Arial" panose="020B0604020202020204" pitchFamily="34" charset="0"/>
                <a:ea typeface="Times New Roman" panose="02020603050405020304" pitchFamily="18" charset="0"/>
                <a:cs typeface="Arial" panose="020B0604020202020204" pitchFamily="34" charset="0"/>
              </a:rPr>
              <a:t>.</a:t>
            </a:r>
            <a:endParaRPr lang="ru-RU" sz="2400" dirty="0">
              <a:latin typeface="Arial" panose="020B0604020202020204" pitchFamily="34" charset="0"/>
              <a:ea typeface="Calibri" panose="020F0502020204030204" pitchFamily="34" charset="0"/>
              <a:cs typeface="Arial" panose="020B0604020202020204" pitchFamily="34" charset="0"/>
            </a:endParaRPr>
          </a:p>
        </p:txBody>
      </p:sp>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pic>
        <p:nvPicPr>
          <p:cNvPr id="6" name="Рисунок 5"/>
          <p:cNvPicPr>
            <a:picLocks noChangeAspect="1"/>
          </p:cNvPicPr>
          <p:nvPr/>
        </p:nvPicPr>
        <p:blipFill rotWithShape="1">
          <a:blip r:embed="rId6"/>
          <a:srcRect l="51853"/>
          <a:stretch/>
        </p:blipFill>
        <p:spPr>
          <a:xfrm>
            <a:off x="9145772" y="1866900"/>
            <a:ext cx="4724400" cy="6842235"/>
          </a:xfrm>
          <a:prstGeom prst="rect">
            <a:avLst/>
          </a:prstGeom>
          <a:ln>
            <a:solidFill>
              <a:schemeClr val="accent1"/>
            </a:solidFill>
          </a:ln>
        </p:spPr>
      </p:pic>
      <p:pic>
        <p:nvPicPr>
          <p:cNvPr id="7" name="Рисунок 6"/>
          <p:cNvPicPr>
            <a:picLocks noChangeAspect="1"/>
          </p:cNvPicPr>
          <p:nvPr/>
        </p:nvPicPr>
        <p:blipFill rotWithShape="1">
          <a:blip r:embed="rId7"/>
          <a:srcRect l="50618" t="2212"/>
          <a:stretch/>
        </p:blipFill>
        <p:spPr>
          <a:xfrm rot="999651">
            <a:off x="12747369" y="3515833"/>
            <a:ext cx="4424934" cy="6116719"/>
          </a:xfrm>
          <a:prstGeom prst="rect">
            <a:avLst/>
          </a:prstGeom>
          <a:ln>
            <a:solidFill>
              <a:schemeClr val="accent1"/>
            </a:solidFill>
          </a:ln>
        </p:spPr>
      </p:pic>
    </p:spTree>
    <p:extLst>
      <p:ext uri="{BB962C8B-B14F-4D97-AF65-F5344CB8AC3E}">
        <p14:creationId xmlns:p14="http://schemas.microsoft.com/office/powerpoint/2010/main" val="32385568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744507430"/>
              </p:ext>
            </p:extLst>
          </p:nvPr>
        </p:nvGraphicFramePr>
        <p:xfrm>
          <a:off x="1219200" y="2115591"/>
          <a:ext cx="15011400" cy="78315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0" y="0"/>
            <a:ext cx="18288000" cy="2171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a:p>
        </p:txBody>
      </p:sp>
      <p:pic>
        <p:nvPicPr>
          <p:cNvPr id="25" name="Graphic 2">
            <a:extLst>
              <a:ext uri="{FF2B5EF4-FFF2-40B4-BE49-F238E27FC236}">
                <a16:creationId xmlns="" xmlns:a16="http://schemas.microsoft.com/office/drawing/2014/main" id="{4E2A1289-1747-4292-9749-13F12B9F7961}"/>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0" y="-85725"/>
            <a:ext cx="18288000" cy="1447801"/>
          </a:xfrm>
          <a:prstGeom prst="rect">
            <a:avLst/>
          </a:prstGeom>
        </p:spPr>
      </p:pic>
      <p:pic>
        <p:nvPicPr>
          <p:cNvPr id="31" name="Рисунок 30">
            <a:extLst>
              <a:ext uri="{FF2B5EF4-FFF2-40B4-BE49-F238E27FC236}">
                <a16:creationId xmlns="" xmlns:a16="http://schemas.microsoft.com/office/drawing/2014/main" id="{5B572CE6-5563-45A9-9EE3-760D52EDB9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32" name="Рисунок 31">
            <a:extLst>
              <a:ext uri="{FF2B5EF4-FFF2-40B4-BE49-F238E27FC236}">
                <a16:creationId xmlns="" xmlns:a16="http://schemas.microsoft.com/office/drawing/2014/main" id="{286A97B6-2A6C-4AF1-A8F6-DF3B05C1FC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22" name="Text 0"/>
          <p:cNvSpPr/>
          <p:nvPr/>
        </p:nvSpPr>
        <p:spPr>
          <a:xfrm rot="21248078">
            <a:off x="2429642" y="5333117"/>
            <a:ext cx="13428714" cy="916166"/>
          </a:xfrm>
          <a:prstGeom prst="rect">
            <a:avLst/>
          </a:prstGeom>
          <a:solidFill>
            <a:schemeClr val="accent1">
              <a:lumMod val="60000"/>
              <a:lumOff val="40000"/>
            </a:schemeClr>
          </a:solid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5400"/>
              </a:lnSpc>
              <a:buNone/>
            </a:pPr>
            <a:r>
              <a:rPr lang="en-US" sz="4800" b="1" dirty="0">
                <a:latin typeface="Arial" panose="020B0604020202020204" pitchFamily="34" charset="0"/>
                <a:ea typeface="Barlow Medium" pitchFamily="34" charset="-122"/>
                <a:cs typeface="Arial" panose="020B0604020202020204" pitchFamily="34" charset="0"/>
              </a:rPr>
              <a:t>Geografiya darsliklarining o'rni va ahamiyati</a:t>
            </a:r>
            <a:endParaRPr lang="en-US" sz="4800" b="1" dirty="0">
              <a:latin typeface="Arial" panose="020B0604020202020204" pitchFamily="34" charset="0"/>
              <a:cs typeface="Arial" panose="020B0604020202020204" pitchFamily="34" charset="0"/>
            </a:endParaRPr>
          </a:p>
        </p:txBody>
      </p:sp>
      <p:sp>
        <p:nvSpPr>
          <p:cNvPr id="24" name="Text 1"/>
          <p:cNvSpPr/>
          <p:nvPr/>
        </p:nvSpPr>
        <p:spPr>
          <a:xfrm>
            <a:off x="1773690" y="1989871"/>
            <a:ext cx="5227320" cy="167758"/>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700"/>
              </a:lnSpc>
              <a:buNone/>
            </a:pPr>
            <a:r>
              <a:rPr lang="en-US" sz="3600" b="1" dirty="0">
                <a:solidFill>
                  <a:srgbClr val="002060"/>
                </a:solidFill>
                <a:latin typeface="Arial" panose="020B0604020202020204" pitchFamily="34" charset="0"/>
                <a:ea typeface="Barlow Medium" pitchFamily="34" charset="-122"/>
                <a:cs typeface="Arial" panose="020B0604020202020204" pitchFamily="34" charset="0"/>
              </a:rPr>
              <a:t>Ta'limning asosini tashkil etadi</a:t>
            </a:r>
            <a:endParaRPr lang="en-US" sz="3600" b="1" dirty="0">
              <a:solidFill>
                <a:srgbClr val="002060"/>
              </a:solidFill>
              <a:latin typeface="Arial" panose="020B0604020202020204" pitchFamily="34" charset="0"/>
              <a:cs typeface="Arial" panose="020B0604020202020204" pitchFamily="34" charset="0"/>
            </a:endParaRPr>
          </a:p>
        </p:txBody>
      </p:sp>
      <p:sp>
        <p:nvSpPr>
          <p:cNvPr id="33" name="Text 2"/>
          <p:cNvSpPr/>
          <p:nvPr/>
        </p:nvSpPr>
        <p:spPr>
          <a:xfrm>
            <a:off x="1524000" y="7356229"/>
            <a:ext cx="6413380" cy="2590899"/>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3100"/>
              </a:lnSpc>
              <a:buNone/>
            </a:pPr>
            <a:endParaRPr lang="en-US" sz="2400" dirty="0"/>
          </a:p>
        </p:txBody>
      </p:sp>
      <p:sp>
        <p:nvSpPr>
          <p:cNvPr id="34" name="Text 3"/>
          <p:cNvSpPr/>
          <p:nvPr/>
        </p:nvSpPr>
        <p:spPr>
          <a:xfrm>
            <a:off x="10363200" y="9788672"/>
            <a:ext cx="4343400" cy="536428"/>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700"/>
              </a:lnSpc>
              <a:buNone/>
            </a:pPr>
            <a:r>
              <a:rPr lang="en-US" sz="3600" b="1" dirty="0">
                <a:solidFill>
                  <a:srgbClr val="7030A0"/>
                </a:solidFill>
                <a:latin typeface="Arial" panose="020B0604020202020204" pitchFamily="34" charset="0"/>
                <a:ea typeface="Barlow Medium" pitchFamily="34" charset="-122"/>
                <a:cs typeface="Arial" panose="020B0604020202020204" pitchFamily="34" charset="0"/>
              </a:rPr>
              <a:t>Tizimli bilim beradi</a:t>
            </a:r>
            <a:endParaRPr lang="en-US" sz="3600" b="1" dirty="0">
              <a:solidFill>
                <a:srgbClr val="7030A0"/>
              </a:solidFill>
              <a:latin typeface="Arial" panose="020B0604020202020204" pitchFamily="34" charset="0"/>
              <a:cs typeface="Arial" panose="020B0604020202020204" pitchFamily="34" charset="0"/>
            </a:endParaRPr>
          </a:p>
        </p:txBody>
      </p:sp>
      <p:sp>
        <p:nvSpPr>
          <p:cNvPr id="35" name="Text 4"/>
          <p:cNvSpPr/>
          <p:nvPr/>
        </p:nvSpPr>
        <p:spPr>
          <a:xfrm>
            <a:off x="11353800" y="1887971"/>
            <a:ext cx="5361027" cy="2133600"/>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3100"/>
              </a:lnSpc>
              <a:buNone/>
            </a:pPr>
            <a:endParaRPr lang="en-US" sz="2400" dirty="0"/>
          </a:p>
        </p:txBody>
      </p:sp>
    </p:spTree>
    <p:extLst>
      <p:ext uri="{BB962C8B-B14F-4D97-AF65-F5344CB8AC3E}">
        <p14:creationId xmlns:p14="http://schemas.microsoft.com/office/powerpoint/2010/main" val="2706260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8288000" cy="1447801"/>
          </a:xfrm>
          <a:prstGeom prst="rect">
            <a:avLst/>
          </a:prstGeom>
        </p:spPr>
      </p:pic>
      <p:pic>
        <p:nvPicPr>
          <p:cNvPr id="37" name="Рисунок 36">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38" name="Рисунок 37">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graphicFrame>
        <p:nvGraphicFramePr>
          <p:cNvPr id="27" name="Схема 26"/>
          <p:cNvGraphicFramePr/>
          <p:nvPr>
            <p:extLst>
              <p:ext uri="{D42A27DB-BD31-4B8C-83A1-F6EECF244321}">
                <p14:modId xmlns:p14="http://schemas.microsoft.com/office/powerpoint/2010/main" val="2696984702"/>
              </p:ext>
            </p:extLst>
          </p:nvPr>
        </p:nvGraphicFramePr>
        <p:xfrm>
          <a:off x="4419600" y="1638300"/>
          <a:ext cx="14173200" cy="8356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9" name="Прямоугольник 28"/>
          <p:cNvSpPr/>
          <p:nvPr/>
        </p:nvSpPr>
        <p:spPr>
          <a:xfrm>
            <a:off x="978195" y="1735899"/>
            <a:ext cx="8153400" cy="1754326"/>
          </a:xfrm>
          <a:prstGeom prst="rect">
            <a:avLst/>
          </a:prstGeom>
        </p:spPr>
        <p:txBody>
          <a:bodyPr wrap="square">
            <a:spAutoFit/>
          </a:bodyPr>
          <a:lstStyle/>
          <a:p>
            <a:r>
              <a:rPr lang="uz-Latn-UZ" sz="3600" b="1" dirty="0"/>
              <a:t>Geografiya darsligi bilan ishlash metodlari nihoyatda xilma-xil bo‘lib, ular quyidagilardan iborat.</a:t>
            </a:r>
            <a:endParaRPr lang="ru-RU" sz="3600" b="1" dirty="0"/>
          </a:p>
        </p:txBody>
      </p:sp>
      <p:pic>
        <p:nvPicPr>
          <p:cNvPr id="42" name="Рисунок 41"/>
          <p:cNvPicPr>
            <a:picLocks noChangeAspect="1"/>
          </p:cNvPicPr>
          <p:nvPr/>
        </p:nvPicPr>
        <p:blipFill>
          <a:blip r:embed="rId12"/>
          <a:stretch>
            <a:fillRect/>
          </a:stretch>
        </p:blipFill>
        <p:spPr>
          <a:xfrm>
            <a:off x="1036364" y="3848100"/>
            <a:ext cx="4450036" cy="6351186"/>
          </a:xfrm>
          <a:prstGeom prst="rect">
            <a:avLst/>
          </a:prstGeom>
          <a:ln>
            <a:solidFill>
              <a:schemeClr val="accent1"/>
            </a:solidFill>
          </a:ln>
        </p:spPr>
      </p:pic>
    </p:spTree>
    <p:extLst>
      <p:ext uri="{BB962C8B-B14F-4D97-AF65-F5344CB8AC3E}">
        <p14:creationId xmlns:p14="http://schemas.microsoft.com/office/powerpoint/2010/main" val="1155048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9200" y="1591581"/>
            <a:ext cx="15849600" cy="2554545"/>
          </a:xfrm>
          <a:prstGeom prst="rect">
            <a:avLst/>
          </a:prstGeom>
        </p:spPr>
        <p:txBody>
          <a:bodyPr wrap="square">
            <a:spAutoFit/>
          </a:bodyPr>
          <a:lstStyle/>
          <a:p>
            <a:pPr algn="just"/>
            <a:r>
              <a:rPr lang="en-US" sz="4000" dirty="0" smtClean="0"/>
              <a:t>    </a:t>
            </a:r>
            <a:r>
              <a:rPr lang="uz-Latn-UZ" sz="4000" dirty="0" smtClean="0"/>
              <a:t>Darslik </a:t>
            </a:r>
            <a:r>
              <a:rPr lang="uz-Latn-UZ" sz="4000" dirty="0"/>
              <a:t>bilan ishlashga kirishishdan oldin darslik nomi, mualliflar haqida ayrim maʼlumotlar, darslikning yirik mavzulari, mazmuni, ilovalari, rasmlari xaritalari bilan </a:t>
            </a:r>
            <a:r>
              <a:rPr lang="uz-Latn-UZ" sz="4000" dirty="0" smtClean="0"/>
              <a:t>o‘quvchilarni </a:t>
            </a:r>
            <a:r>
              <a:rPr lang="uz-Latn-UZ" sz="4000" dirty="0"/>
              <a:t>tanishtiradi va ular bilan qanday ishlash zarurligi va yo‘llarini uqtiradi.</a:t>
            </a:r>
          </a:p>
        </p:txBody>
      </p:sp>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5"/>
              </a:ext>
            </a:extLst>
          </a:blip>
          <a:stretch>
            <a:fillRect/>
          </a:stretch>
        </p:blipFill>
        <p:spPr>
          <a:xfrm>
            <a:off x="0" y="-85725"/>
            <a:ext cx="18288000"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pic>
        <p:nvPicPr>
          <p:cNvPr id="8" name="Рисунок 7"/>
          <p:cNvPicPr>
            <a:picLocks noChangeAspect="1"/>
          </p:cNvPicPr>
          <p:nvPr/>
        </p:nvPicPr>
        <p:blipFill>
          <a:blip r:embed="rId8"/>
          <a:stretch>
            <a:fillRect/>
          </a:stretch>
        </p:blipFill>
        <p:spPr>
          <a:xfrm>
            <a:off x="9030629" y="4310436"/>
            <a:ext cx="4075771" cy="5368089"/>
          </a:xfrm>
          <a:prstGeom prst="rect">
            <a:avLst/>
          </a:prstGeom>
          <a:ln>
            <a:solidFill>
              <a:schemeClr val="accent1">
                <a:lumMod val="60000"/>
                <a:lumOff val="40000"/>
              </a:schemeClr>
            </a:solidFill>
          </a:ln>
        </p:spPr>
      </p:pic>
      <p:pic>
        <p:nvPicPr>
          <p:cNvPr id="9" name="Рисунок 8"/>
          <p:cNvPicPr>
            <a:picLocks noChangeAspect="1"/>
          </p:cNvPicPr>
          <p:nvPr/>
        </p:nvPicPr>
        <p:blipFill>
          <a:blip r:embed="rId9"/>
          <a:stretch>
            <a:fillRect/>
          </a:stretch>
        </p:blipFill>
        <p:spPr>
          <a:xfrm>
            <a:off x="13487401" y="4310436"/>
            <a:ext cx="4038599" cy="5333938"/>
          </a:xfrm>
          <a:prstGeom prst="rect">
            <a:avLst/>
          </a:prstGeom>
          <a:ln>
            <a:solidFill>
              <a:schemeClr val="accent1">
                <a:lumMod val="60000"/>
                <a:lumOff val="40000"/>
              </a:schemeClr>
            </a:solidFill>
          </a:ln>
        </p:spPr>
      </p:pic>
      <p:pic>
        <p:nvPicPr>
          <p:cNvPr id="10" name="Рисунок 9"/>
          <p:cNvPicPr>
            <a:picLocks noChangeAspect="1"/>
          </p:cNvPicPr>
          <p:nvPr/>
        </p:nvPicPr>
        <p:blipFill>
          <a:blip r:embed="rId10"/>
          <a:stretch>
            <a:fillRect/>
          </a:stretch>
        </p:blipFill>
        <p:spPr>
          <a:xfrm>
            <a:off x="525573" y="4341075"/>
            <a:ext cx="3771900" cy="5400675"/>
          </a:xfrm>
          <a:prstGeom prst="rect">
            <a:avLst/>
          </a:prstGeom>
          <a:ln>
            <a:solidFill>
              <a:schemeClr val="accent1">
                <a:lumMod val="60000"/>
                <a:lumOff val="40000"/>
              </a:schemeClr>
            </a:solidFill>
          </a:ln>
        </p:spPr>
      </p:pic>
      <p:pic>
        <p:nvPicPr>
          <p:cNvPr id="11" name="Рисунок 10"/>
          <p:cNvPicPr>
            <a:picLocks noChangeAspect="1"/>
          </p:cNvPicPr>
          <p:nvPr/>
        </p:nvPicPr>
        <p:blipFill>
          <a:blip r:embed="rId11"/>
          <a:stretch>
            <a:fillRect/>
          </a:stretch>
        </p:blipFill>
        <p:spPr>
          <a:xfrm>
            <a:off x="4778101" y="4341075"/>
            <a:ext cx="3771900" cy="5337450"/>
          </a:xfrm>
          <a:prstGeom prst="rect">
            <a:avLst/>
          </a:prstGeom>
          <a:ln>
            <a:solidFill>
              <a:schemeClr val="accent1">
                <a:lumMod val="60000"/>
                <a:lumOff val="40000"/>
              </a:schemeClr>
            </a:solidFill>
          </a:ln>
        </p:spPr>
      </p:pic>
    </p:spTree>
    <p:extLst>
      <p:ext uri="{BB962C8B-B14F-4D97-AF65-F5344CB8AC3E}">
        <p14:creationId xmlns:p14="http://schemas.microsoft.com/office/powerpoint/2010/main" val="3254204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5"/>
              </a:ext>
            </a:extLst>
          </a:blip>
          <a:stretch>
            <a:fillRect/>
          </a:stretch>
        </p:blipFill>
        <p:spPr>
          <a:xfrm>
            <a:off x="0" y="-85725"/>
            <a:ext cx="18288000"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pic>
        <p:nvPicPr>
          <p:cNvPr id="8" name="Рисунок 7"/>
          <p:cNvPicPr>
            <a:picLocks noChangeAspect="1"/>
          </p:cNvPicPr>
          <p:nvPr/>
        </p:nvPicPr>
        <p:blipFill>
          <a:blip r:embed="rId8"/>
          <a:stretch>
            <a:fillRect/>
          </a:stretch>
        </p:blipFill>
        <p:spPr>
          <a:xfrm>
            <a:off x="922335" y="1606605"/>
            <a:ext cx="5841768" cy="8337495"/>
          </a:xfrm>
          <a:prstGeom prst="rect">
            <a:avLst/>
          </a:prstGeom>
        </p:spPr>
      </p:pic>
      <p:sp>
        <p:nvSpPr>
          <p:cNvPr id="10" name="Выноска-облако 9"/>
          <p:cNvSpPr/>
          <p:nvPr/>
        </p:nvSpPr>
        <p:spPr>
          <a:xfrm>
            <a:off x="8001000" y="1790700"/>
            <a:ext cx="9372600" cy="7134224"/>
          </a:xfrm>
          <a:prstGeom prst="cloudCallout">
            <a:avLst>
              <a:gd name="adj1" fmla="val -66271"/>
              <a:gd name="adj2" fmla="val -333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Arial" panose="020B0604020202020204" pitchFamily="34" charset="0"/>
                <a:cs typeface="Arial" panose="020B0604020202020204" pitchFamily="34" charset="0"/>
              </a:rPr>
              <a:t>Mundarija</a:t>
            </a:r>
            <a:r>
              <a:rPr lang="en-US" sz="3600" dirty="0">
                <a:solidFill>
                  <a:schemeClr val="tx1"/>
                </a:solidFill>
                <a:latin typeface="Arial" panose="020B0604020202020204" pitchFamily="34" charset="0"/>
                <a:cs typeface="Arial" panose="020B0604020202020204" pitchFamily="34" charset="0"/>
              </a:rPr>
              <a:t> – k</a:t>
            </a:r>
            <a:r>
              <a:rPr lang="uz-Latn-UZ" sz="3600" dirty="0">
                <a:solidFill>
                  <a:schemeClr val="tx1"/>
                </a:solidFill>
                <a:latin typeface="Arial" panose="020B0604020202020204" pitchFamily="34" charset="0"/>
                <a:cs typeface="Arial" panose="020B0604020202020204" pitchFamily="34" charset="0"/>
              </a:rPr>
              <a:t>itob yoki qoʻlyozmaning boshida yoki oxirida uning </a:t>
            </a:r>
            <a:r>
              <a:rPr lang="en-US" sz="3600" dirty="0" err="1">
                <a:solidFill>
                  <a:schemeClr val="tx1"/>
                </a:solidFill>
                <a:latin typeface="Arial" panose="020B0604020202020204" pitchFamily="34" charset="0"/>
                <a:cs typeface="Arial" panose="020B0604020202020204" pitchFamily="34" charset="0"/>
              </a:rPr>
              <a:t>bo‘lim</a:t>
            </a:r>
            <a:r>
              <a:rPr lang="uz-Latn-UZ" sz="3600" dirty="0">
                <a:solidFill>
                  <a:schemeClr val="tx1"/>
                </a:solidFill>
                <a:latin typeface="Arial" panose="020B0604020202020204" pitchFamily="34" charset="0"/>
                <a:cs typeface="Arial" panose="020B0604020202020204" pitchFamily="34" charset="0"/>
              </a:rPr>
              <a:t> va </a:t>
            </a:r>
            <a:r>
              <a:rPr lang="en-US" sz="3600" dirty="0" err="1">
                <a:solidFill>
                  <a:schemeClr val="tx1"/>
                </a:solidFill>
                <a:latin typeface="Arial" panose="020B0604020202020204" pitchFamily="34" charset="0"/>
                <a:cs typeface="Arial" panose="020B0604020202020204" pitchFamily="34" charset="0"/>
              </a:rPr>
              <a:t>bobl</a:t>
            </a:r>
            <a:r>
              <a:rPr lang="uz-Latn-UZ" sz="3600" dirty="0">
                <a:solidFill>
                  <a:schemeClr val="tx1"/>
                </a:solidFill>
                <a:latin typeface="Arial" panose="020B0604020202020204" pitchFamily="34" charset="0"/>
                <a:cs typeface="Arial" panose="020B0604020202020204" pitchFamily="34" charset="0"/>
              </a:rPr>
              <a:t>arini, odatda betlari bilan koʻrsatuvchi roʻyxat</a:t>
            </a:r>
            <a:r>
              <a:rPr lang="en-US" sz="3600" dirty="0" smtClean="0">
                <a:solidFill>
                  <a:schemeClr val="tx1"/>
                </a:solidFill>
                <a:latin typeface="Arial" panose="020B0604020202020204" pitchFamily="34" charset="0"/>
                <a:cs typeface="Arial" panose="020B0604020202020204" pitchFamily="34" charset="0"/>
              </a:rPr>
              <a:t>.</a:t>
            </a:r>
            <a:endParaRPr lang="ru-RU" sz="3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26482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14"/>
              </a:ext>
            </a:extLst>
          </a:blip>
          <a:stretch>
            <a:fillRect/>
          </a:stretch>
        </p:blipFill>
        <p:spPr>
          <a:xfrm>
            <a:off x="0" y="-85725"/>
            <a:ext cx="18288000" cy="1447801"/>
          </a:xfrm>
          <a:prstGeom prst="rect">
            <a:avLst/>
          </a:prstGeom>
        </p:spPr>
      </p:pic>
      <p:pic>
        <p:nvPicPr>
          <p:cNvPr id="10" name="Рисунок 9">
            <a:extLst>
              <a:ext uri="{FF2B5EF4-FFF2-40B4-BE49-F238E27FC236}">
                <a16:creationId xmlns="" xmlns:a16="http://schemas.microsoft.com/office/drawing/2014/main" id="{5B572CE6-5563-45A9-9EE3-760D52EDB9D7}"/>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11" name="Рисунок 10">
            <a:extLst>
              <a:ext uri="{FF2B5EF4-FFF2-40B4-BE49-F238E27FC236}">
                <a16:creationId xmlns="" xmlns:a16="http://schemas.microsoft.com/office/drawing/2014/main" id="{286A97B6-2A6C-4AF1-A8F6-DF3B05C1FCA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2" name="Прямоугольник 1"/>
          <p:cNvSpPr/>
          <p:nvPr/>
        </p:nvSpPr>
        <p:spPr>
          <a:xfrm>
            <a:off x="7088987" y="1564086"/>
            <a:ext cx="10058400" cy="3970318"/>
          </a:xfrm>
          <a:prstGeom prst="rect">
            <a:avLst/>
          </a:prstGeom>
        </p:spPr>
        <p:txBody>
          <a:bodyPr wrap="square">
            <a:spAutoFit/>
          </a:bodyPr>
          <a:lstStyle/>
          <a:p>
            <a:pPr algn="just"/>
            <a:r>
              <a:rPr lang="en-US" sz="3600" dirty="0" smtClean="0"/>
              <a:t>      </a:t>
            </a:r>
            <a:r>
              <a:rPr lang="uz-Latn-UZ" sz="3600" dirty="0" smtClean="0"/>
              <a:t>Darslik </a:t>
            </a:r>
            <a:r>
              <a:rPr lang="uz-Latn-UZ" sz="3600" dirty="0"/>
              <a:t>bilan ishlashdagi eng muhim xususiyat uning </a:t>
            </a:r>
            <a:r>
              <a:rPr lang="uz-Latn-UZ" sz="3600" b="1" dirty="0">
                <a:solidFill>
                  <a:srgbClr val="002060"/>
                </a:solidFill>
              </a:rPr>
              <a:t>metodik tuzilishi </a:t>
            </a:r>
            <a:r>
              <a:rPr lang="uz-Latn-UZ" sz="3600" dirty="0"/>
              <a:t>hisoblanadi. Bular quyidagilarda namoyon bo‘ladi. Avvalo har bir matn geografik xaritalar bilan uzviy bog‘langanligi, geografik atama va nomlar, raqamli ko‘rsatkichlar va illyustrativ materiallarning mavjudligi bilan ajralib turadi.</a:t>
            </a:r>
          </a:p>
        </p:txBody>
      </p:sp>
      <p:pic>
        <p:nvPicPr>
          <p:cNvPr id="3" name="Рисунок 2"/>
          <p:cNvPicPr>
            <a:picLocks noChangeAspect="1"/>
          </p:cNvPicPr>
          <p:nvPr/>
        </p:nvPicPr>
        <p:blipFill>
          <a:blip r:embed="rId17"/>
          <a:stretch>
            <a:fillRect/>
          </a:stretch>
        </p:blipFill>
        <p:spPr>
          <a:xfrm>
            <a:off x="778831" y="1525986"/>
            <a:ext cx="6042028" cy="8623310"/>
          </a:xfrm>
          <a:prstGeom prst="rect">
            <a:avLst/>
          </a:prstGeom>
        </p:spPr>
      </p:pic>
      <p:pic>
        <p:nvPicPr>
          <p:cNvPr id="14" name="Рисунок 13"/>
          <p:cNvPicPr>
            <a:picLocks noChangeAspect="1"/>
          </p:cNvPicPr>
          <p:nvPr/>
        </p:nvPicPr>
        <p:blipFill>
          <a:blip r:embed="rId18"/>
          <a:stretch>
            <a:fillRect/>
          </a:stretch>
        </p:blipFill>
        <p:spPr>
          <a:xfrm>
            <a:off x="8991600" y="5448300"/>
            <a:ext cx="3750194" cy="4614163"/>
          </a:xfrm>
          <a:prstGeom prst="rect">
            <a:avLst/>
          </a:prstGeom>
          <a:ln>
            <a:solidFill>
              <a:schemeClr val="accent1">
                <a:lumMod val="60000"/>
                <a:lumOff val="40000"/>
              </a:schemeClr>
            </a:solidFill>
          </a:ln>
        </p:spPr>
      </p:pic>
      <p:pic>
        <p:nvPicPr>
          <p:cNvPr id="16" name="Рисунок 15"/>
          <p:cNvPicPr>
            <a:picLocks noChangeAspect="1"/>
          </p:cNvPicPr>
          <p:nvPr/>
        </p:nvPicPr>
        <p:blipFill>
          <a:blip r:embed="rId19"/>
          <a:stretch>
            <a:fillRect/>
          </a:stretch>
        </p:blipFill>
        <p:spPr>
          <a:xfrm>
            <a:off x="13422018" y="5448299"/>
            <a:ext cx="3725369" cy="4614163"/>
          </a:xfrm>
          <a:prstGeom prst="rect">
            <a:avLst/>
          </a:prstGeom>
          <a:ln>
            <a:solidFill>
              <a:schemeClr val="accent1">
                <a:lumMod val="60000"/>
                <a:lumOff val="40000"/>
              </a:schemeClr>
            </a:solidFill>
          </a:ln>
        </p:spPr>
      </p:pic>
    </p:spTree>
    <p:extLst>
      <p:ext uri="{BB962C8B-B14F-4D97-AF65-F5344CB8AC3E}">
        <p14:creationId xmlns:p14="http://schemas.microsoft.com/office/powerpoint/2010/main" val="31810293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Рисунок 17"/>
          <p:cNvPicPr>
            <a:picLocks noChangeAspect="1"/>
          </p:cNvPicPr>
          <p:nvPr/>
        </p:nvPicPr>
        <p:blipFill>
          <a:blip r:embed="rId3"/>
          <a:stretch>
            <a:fillRect/>
          </a:stretch>
        </p:blipFill>
        <p:spPr>
          <a:xfrm>
            <a:off x="17110620" y="191984"/>
            <a:ext cx="1133955" cy="996783"/>
          </a:xfrm>
          <a:prstGeom prst="rect">
            <a:avLst/>
          </a:prstGeom>
        </p:spPr>
      </p:pic>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0" y="-85725"/>
            <a:ext cx="18288000"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pic>
        <p:nvPicPr>
          <p:cNvPr id="8" name="Рисунок 7"/>
          <p:cNvPicPr>
            <a:picLocks noChangeAspect="1"/>
          </p:cNvPicPr>
          <p:nvPr/>
        </p:nvPicPr>
        <p:blipFill>
          <a:blip r:embed="rId9"/>
          <a:stretch>
            <a:fillRect/>
          </a:stretch>
        </p:blipFill>
        <p:spPr>
          <a:xfrm>
            <a:off x="11887200" y="1552106"/>
            <a:ext cx="5986734" cy="8544394"/>
          </a:xfrm>
          <a:prstGeom prst="rect">
            <a:avLst/>
          </a:prstGeom>
        </p:spPr>
      </p:pic>
      <p:pic>
        <p:nvPicPr>
          <p:cNvPr id="2" name="Рисунок 1"/>
          <p:cNvPicPr>
            <a:picLocks noChangeAspect="1"/>
          </p:cNvPicPr>
          <p:nvPr/>
        </p:nvPicPr>
        <p:blipFill>
          <a:blip r:embed="rId10"/>
          <a:stretch>
            <a:fillRect/>
          </a:stretch>
        </p:blipFill>
        <p:spPr>
          <a:xfrm>
            <a:off x="467517" y="1664888"/>
            <a:ext cx="5948362" cy="8489628"/>
          </a:xfrm>
          <a:prstGeom prst="rect">
            <a:avLst/>
          </a:prstGeom>
        </p:spPr>
      </p:pic>
      <p:sp>
        <p:nvSpPr>
          <p:cNvPr id="4" name="Прямоугольник 3"/>
          <p:cNvSpPr/>
          <p:nvPr/>
        </p:nvSpPr>
        <p:spPr>
          <a:xfrm>
            <a:off x="685800" y="4076700"/>
            <a:ext cx="1371600" cy="10668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11887200" y="8648700"/>
            <a:ext cx="1371600" cy="1066800"/>
          </a:xfrm>
          <a:prstGeom prst="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0" name="Прямая соединительная линия 9"/>
          <p:cNvCxnSpPr/>
          <p:nvPr/>
        </p:nvCxnSpPr>
        <p:spPr>
          <a:xfrm flipV="1">
            <a:off x="2057400" y="3162300"/>
            <a:ext cx="4763459" cy="19812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flipH="1" flipV="1">
            <a:off x="10591800" y="3695700"/>
            <a:ext cx="2667000" cy="4953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026" name="Picture 2" descr="https://avatars.mds.yandex.net/i?id=bdb3d43628f5588e30bbb991bf9fb01eb0be19f5-4569449-images-thumbs&amp;n=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62118" y="1362076"/>
            <a:ext cx="3629682" cy="36296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cture background"/>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774073" y="6949926"/>
            <a:ext cx="4465427" cy="2972013"/>
          </a:xfrm>
          <a:prstGeom prst="rect">
            <a:avLst/>
          </a:prstGeom>
          <a:noFill/>
          <a:extLst>
            <a:ext uri="{909E8E84-426E-40DD-AFC4-6F175D3DCCD1}">
              <a14:hiddenFill xmlns:a14="http://schemas.microsoft.com/office/drawing/2010/main">
                <a:solidFill>
                  <a:srgbClr val="FFFFFF"/>
                </a:solidFill>
              </a14:hiddenFill>
            </a:ext>
          </a:extLst>
        </p:spPr>
      </p:pic>
      <p:sp>
        <p:nvSpPr>
          <p:cNvPr id="20" name="Прямоугольник 19"/>
          <p:cNvSpPr/>
          <p:nvPr/>
        </p:nvSpPr>
        <p:spPr>
          <a:xfrm>
            <a:off x="6314351" y="5083283"/>
            <a:ext cx="4823621" cy="1815882"/>
          </a:xfrm>
          <a:prstGeom prst="rect">
            <a:avLst/>
          </a:prstGeom>
        </p:spPr>
        <p:txBody>
          <a:bodyPr wrap="square">
            <a:spAutoFit/>
          </a:bodyPr>
          <a:lstStyle/>
          <a:p>
            <a:pPr algn="ctr"/>
            <a:r>
              <a:rPr lang="en-US" sz="2800" b="1" dirty="0" smtClean="0"/>
              <a:t>QR-</a:t>
            </a:r>
            <a:r>
              <a:rPr lang="en-US" sz="2800" b="1" dirty="0" err="1" smtClean="0"/>
              <a:t>kodlarni</a:t>
            </a:r>
            <a:r>
              <a:rPr lang="en-US" sz="2800" b="1" dirty="0" smtClean="0"/>
              <a:t> </a:t>
            </a:r>
            <a:r>
              <a:rPr lang="en-US" sz="2800" b="1" dirty="0" err="1" smtClean="0"/>
              <a:t>skanerlash</a:t>
            </a:r>
            <a:r>
              <a:rPr lang="en-US" sz="2800" b="1" dirty="0" smtClean="0"/>
              <a:t> </a:t>
            </a:r>
            <a:r>
              <a:rPr lang="en-US" sz="2800" b="1" dirty="0" err="1" smtClean="0"/>
              <a:t>orqali</a:t>
            </a:r>
            <a:r>
              <a:rPr lang="en-US" sz="2800" b="1" dirty="0" smtClean="0"/>
              <a:t> </a:t>
            </a:r>
            <a:r>
              <a:rPr lang="en-US" sz="2800" b="1" dirty="0" err="1" smtClean="0"/>
              <a:t>mavzuga</a:t>
            </a:r>
            <a:r>
              <a:rPr lang="en-US" sz="2800" b="1" dirty="0" smtClean="0"/>
              <a:t> </a:t>
            </a:r>
            <a:r>
              <a:rPr lang="en-US" sz="2800" b="1" dirty="0" err="1" smtClean="0"/>
              <a:t>oid</a:t>
            </a:r>
            <a:r>
              <a:rPr lang="en-US" sz="2800" b="1" dirty="0" smtClean="0"/>
              <a:t> </a:t>
            </a:r>
            <a:r>
              <a:rPr lang="en-US" sz="2800" b="1" dirty="0" err="1" smtClean="0"/>
              <a:t>videomateriallarni</a:t>
            </a:r>
            <a:r>
              <a:rPr lang="en-US" sz="2800" b="1" dirty="0" smtClean="0"/>
              <a:t> </a:t>
            </a:r>
            <a:r>
              <a:rPr lang="en-US" sz="2800" b="1" dirty="0" err="1" smtClean="0"/>
              <a:t>tomosha</a:t>
            </a:r>
            <a:r>
              <a:rPr lang="en-US" sz="2800" b="1" dirty="0" smtClean="0"/>
              <a:t> </a:t>
            </a:r>
            <a:r>
              <a:rPr lang="en-US" sz="2800" b="1" dirty="0" err="1" smtClean="0"/>
              <a:t>qilish</a:t>
            </a:r>
            <a:r>
              <a:rPr lang="en-US" sz="2800" b="1" dirty="0" smtClean="0"/>
              <a:t> </a:t>
            </a:r>
            <a:r>
              <a:rPr lang="en-US" sz="2800" b="1" dirty="0" err="1" smtClean="0"/>
              <a:t>mumkin</a:t>
            </a:r>
            <a:r>
              <a:rPr lang="en-US" sz="2800" b="1" dirty="0" smtClean="0"/>
              <a:t>.</a:t>
            </a:r>
            <a:endParaRPr lang="ru-RU" sz="2800" b="1" dirty="0"/>
          </a:p>
        </p:txBody>
      </p:sp>
    </p:spTree>
    <p:extLst>
      <p:ext uri="{BB962C8B-B14F-4D97-AF65-F5344CB8AC3E}">
        <p14:creationId xmlns:p14="http://schemas.microsoft.com/office/powerpoint/2010/main" val="6196560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7" name="Рисунок 6">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8" name="Рисунок 7">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9" name="Прямоугольник 8"/>
          <p:cNvSpPr/>
          <p:nvPr/>
        </p:nvSpPr>
        <p:spPr>
          <a:xfrm>
            <a:off x="1219200" y="1703682"/>
            <a:ext cx="9465668" cy="1323439"/>
          </a:xfrm>
          <a:prstGeom prst="rect">
            <a:avLst/>
          </a:prstGeom>
        </p:spPr>
        <p:txBody>
          <a:bodyPr wrap="none">
            <a:spAutoFit/>
          </a:bodyPr>
          <a:lstStyle/>
          <a:p>
            <a:r>
              <a:rPr lang="uz-Latn-UZ" sz="4000" b="1" dirty="0"/>
              <a:t>Xaritalar bilan ishlash quyidagi tartibda </a:t>
            </a:r>
            <a:r>
              <a:rPr lang="uz-Latn-UZ" sz="4000" b="1" dirty="0" smtClean="0"/>
              <a:t>olib</a:t>
            </a:r>
            <a:endParaRPr lang="en-US" sz="4000" b="1" dirty="0" smtClean="0"/>
          </a:p>
          <a:p>
            <a:r>
              <a:rPr lang="uz-Latn-UZ" sz="4000" b="1" dirty="0" smtClean="0"/>
              <a:t>borilishi </a:t>
            </a:r>
            <a:r>
              <a:rPr lang="uz-Latn-UZ" sz="4000" b="1" dirty="0"/>
              <a:t>kerak:</a:t>
            </a:r>
            <a:endParaRPr lang="ru-RU" sz="4000" b="1" dirty="0"/>
          </a:p>
        </p:txBody>
      </p:sp>
      <p:sp>
        <p:nvSpPr>
          <p:cNvPr id="10" name="Прямоугольник 9"/>
          <p:cNvSpPr/>
          <p:nvPr/>
        </p:nvSpPr>
        <p:spPr>
          <a:xfrm>
            <a:off x="1219200" y="3009900"/>
            <a:ext cx="10210800" cy="6986528"/>
          </a:xfrm>
          <a:prstGeom prst="rect">
            <a:avLst/>
          </a:prstGeom>
        </p:spPr>
        <p:txBody>
          <a:bodyPr wrap="square">
            <a:spAutoFit/>
          </a:bodyPr>
          <a:lstStyle/>
          <a:p>
            <a:r>
              <a:rPr lang="uz-Latn-UZ" sz="3200" dirty="0"/>
              <a:t>•Yer yuzasi elementlari, relyef shakllari, vulqonlar, dengiz, qo‘ltiq, buloqlar, daryolar, ko‘llar bilan </a:t>
            </a:r>
            <a:r>
              <a:rPr lang="uz-Latn-UZ" sz="3200" dirty="0" smtClean="0"/>
              <a:t>o‘quvchilarni </a:t>
            </a:r>
            <a:r>
              <a:rPr lang="uz-Latn-UZ" sz="3200" dirty="0"/>
              <a:t>tanishtirish;</a:t>
            </a:r>
          </a:p>
          <a:p>
            <a:endParaRPr lang="uz-Latn-UZ" sz="3200" dirty="0"/>
          </a:p>
          <a:p>
            <a:r>
              <a:rPr lang="uz-Latn-UZ" sz="3200" dirty="0"/>
              <a:t>•O‘quvchi-talabalarni xaritalarni shartli belgilari bilan tanishtirish;</a:t>
            </a:r>
          </a:p>
          <a:p>
            <a:endParaRPr lang="uz-Latn-UZ" sz="3200" dirty="0"/>
          </a:p>
          <a:p>
            <a:r>
              <a:rPr lang="uz-Latn-UZ" sz="3200" dirty="0"/>
              <a:t>•Geografik obyektning kattaligini ko‘z bilan chamalab aniqlashga o‘rgatish;</a:t>
            </a:r>
          </a:p>
          <a:p>
            <a:endParaRPr lang="uz-Latn-UZ" sz="3200" dirty="0"/>
          </a:p>
          <a:p>
            <a:r>
              <a:rPr lang="uz-Latn-UZ" sz="3200" dirty="0"/>
              <a:t>•Geografik koordinatalarni mashq qilishga o‘rgatish;</a:t>
            </a:r>
          </a:p>
          <a:p>
            <a:endParaRPr lang="uz-Latn-UZ" sz="3200" dirty="0"/>
          </a:p>
          <a:p>
            <a:r>
              <a:rPr lang="uz-Latn-UZ" sz="3200" dirty="0"/>
              <a:t>•Turli masshtabdagi xaritalardan geografik </a:t>
            </a:r>
            <a:r>
              <a:rPr lang="uz-Latn-UZ" sz="3200" dirty="0" smtClean="0"/>
              <a:t>obyektni</a:t>
            </a:r>
            <a:endParaRPr lang="en-US" sz="3200" dirty="0" smtClean="0"/>
          </a:p>
          <a:p>
            <a:r>
              <a:rPr lang="uz-Latn-UZ" sz="3200" dirty="0" smtClean="0"/>
              <a:t>topishni </a:t>
            </a:r>
            <a:r>
              <a:rPr lang="uz-Latn-UZ" sz="3200" dirty="0"/>
              <a:t>o‘rgatish.</a:t>
            </a:r>
            <a:endParaRPr lang="ru-RU" sz="3200" dirty="0"/>
          </a:p>
        </p:txBody>
      </p:sp>
      <p:pic>
        <p:nvPicPr>
          <p:cNvPr id="11" name="Рисунок 10"/>
          <p:cNvPicPr>
            <a:picLocks noChangeAspect="1"/>
          </p:cNvPicPr>
          <p:nvPr/>
        </p:nvPicPr>
        <p:blipFill rotWithShape="1">
          <a:blip r:embed="rId6"/>
          <a:srcRect l="6579" t="4197" r="9211" b="8502"/>
          <a:stretch/>
        </p:blipFill>
        <p:spPr>
          <a:xfrm>
            <a:off x="11449493" y="1348785"/>
            <a:ext cx="5943600" cy="8822531"/>
          </a:xfrm>
          <a:prstGeom prst="rect">
            <a:avLst/>
          </a:prstGeom>
        </p:spPr>
      </p:pic>
    </p:spTree>
    <p:extLst>
      <p:ext uri="{BB962C8B-B14F-4D97-AF65-F5344CB8AC3E}">
        <p14:creationId xmlns:p14="http://schemas.microsoft.com/office/powerpoint/2010/main" val="26281774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8288000" cy="1447801"/>
          </a:xfrm>
          <a:prstGeom prst="rect">
            <a:avLst/>
          </a:prstGeom>
        </p:spPr>
      </p:pic>
      <p:pic>
        <p:nvPicPr>
          <p:cNvPr id="8" name="Рисунок 7">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9" name="Рисунок 8">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pic>
        <p:nvPicPr>
          <p:cNvPr id="10" name="Рисунок 9"/>
          <p:cNvPicPr>
            <a:picLocks noChangeAspect="1"/>
          </p:cNvPicPr>
          <p:nvPr/>
        </p:nvPicPr>
        <p:blipFill rotWithShape="1">
          <a:blip r:embed="rId7"/>
          <a:srcRect l="50618" t="2212"/>
          <a:stretch/>
        </p:blipFill>
        <p:spPr>
          <a:xfrm>
            <a:off x="4876800" y="1464099"/>
            <a:ext cx="5209669" cy="7201482"/>
          </a:xfrm>
          <a:prstGeom prst="rect">
            <a:avLst/>
          </a:prstGeom>
          <a:ln>
            <a:solidFill>
              <a:schemeClr val="accent1"/>
            </a:solidFill>
          </a:ln>
        </p:spPr>
      </p:pic>
      <p:sp>
        <p:nvSpPr>
          <p:cNvPr id="11" name="Прямоугольник 10"/>
          <p:cNvSpPr/>
          <p:nvPr/>
        </p:nvSpPr>
        <p:spPr>
          <a:xfrm>
            <a:off x="10537320" y="3390900"/>
            <a:ext cx="7293480" cy="4832092"/>
          </a:xfrm>
          <a:prstGeom prst="rect">
            <a:avLst/>
          </a:prstGeom>
        </p:spPr>
        <p:txBody>
          <a:bodyPr wrap="square">
            <a:spAutoFit/>
          </a:bodyPr>
          <a:lstStyle/>
          <a:p>
            <a:pPr algn="ctr"/>
            <a:r>
              <a:rPr lang="uz-Cyrl-UZ" sz="4400" dirty="0" smtClean="0">
                <a:solidFill>
                  <a:schemeClr val="tx1">
                    <a:lumMod val="95000"/>
                    <a:lumOff val="5000"/>
                  </a:schemeClr>
                </a:solidFill>
                <a:latin typeface="Arial" panose="020B0604020202020204" pitchFamily="34" charset="0"/>
                <a:cs typeface="Arial" panose="020B0604020202020204" pitchFamily="34" charset="0"/>
              </a:rPr>
              <a:t>Geografiya fanidan darslik materiallari asosida dars mashg‘ulotini qanday tashkil etishda o‘qituvchilar uchun metodik qo‘llanmalardan foydalanish ham samarali bo‘ladi.</a:t>
            </a:r>
            <a:endParaRPr lang="uz-Cyrl-UZ" sz="4400" dirty="0">
              <a:solidFill>
                <a:schemeClr val="tx1">
                  <a:lumMod val="95000"/>
                  <a:lumOff val="5000"/>
                </a:schemeClr>
              </a:solidFill>
              <a:latin typeface="Arial" panose="020B0604020202020204" pitchFamily="34" charset="0"/>
              <a:cs typeface="Arial" panose="020B0604020202020204" pitchFamily="34" charset="0"/>
            </a:endParaRPr>
          </a:p>
        </p:txBody>
      </p:sp>
      <p:pic>
        <p:nvPicPr>
          <p:cNvPr id="7" name="Рисунок 6"/>
          <p:cNvPicPr>
            <a:picLocks noChangeAspect="1"/>
          </p:cNvPicPr>
          <p:nvPr/>
        </p:nvPicPr>
        <p:blipFill rotWithShape="1">
          <a:blip r:embed="rId8"/>
          <a:srcRect l="51853"/>
          <a:stretch/>
        </p:blipFill>
        <p:spPr>
          <a:xfrm>
            <a:off x="914400" y="2950806"/>
            <a:ext cx="4724400" cy="6842235"/>
          </a:xfrm>
          <a:prstGeom prst="rect">
            <a:avLst/>
          </a:prstGeom>
          <a:ln>
            <a:solidFill>
              <a:schemeClr val="accent1"/>
            </a:solidFill>
          </a:ln>
        </p:spPr>
      </p:pic>
    </p:spTree>
    <p:extLst>
      <p:ext uri="{BB962C8B-B14F-4D97-AF65-F5344CB8AC3E}">
        <p14:creationId xmlns:p14="http://schemas.microsoft.com/office/powerpoint/2010/main" val="1642897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8288000" cy="1447801"/>
          </a:xfrm>
          <a:prstGeom prst="rect">
            <a:avLst/>
          </a:prstGeom>
        </p:spPr>
      </p:pic>
      <p:pic>
        <p:nvPicPr>
          <p:cNvPr id="42" name="Рисунок 41">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43" name="Рисунок 42">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61" name="Text 0"/>
          <p:cNvSpPr/>
          <p:nvPr/>
        </p:nvSpPr>
        <p:spPr>
          <a:xfrm>
            <a:off x="9601200" y="2705100"/>
            <a:ext cx="7710011" cy="1138238"/>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4450"/>
              </a:lnSpc>
              <a:buNone/>
            </a:pPr>
            <a:r>
              <a:rPr lang="en-US" sz="3550" b="1" dirty="0">
                <a:latin typeface="Arial" panose="020B0604020202020204" pitchFamily="34" charset="0"/>
                <a:ea typeface="Barlow Medium" pitchFamily="34" charset="-122"/>
                <a:cs typeface="Arial" panose="020B0604020202020204" pitchFamily="34" charset="0"/>
              </a:rPr>
              <a:t>Geografiya darsliklaridan samarali foydalanish uchun me'yorlar</a:t>
            </a:r>
            <a:endParaRPr lang="en-US" sz="3550" b="1" dirty="0">
              <a:latin typeface="Arial" panose="020B0604020202020204" pitchFamily="34" charset="0"/>
              <a:cs typeface="Arial" panose="020B0604020202020204" pitchFamily="34" charset="0"/>
            </a:endParaRPr>
          </a:p>
        </p:txBody>
      </p:sp>
      <p:sp>
        <p:nvSpPr>
          <p:cNvPr id="62" name="Shape 1"/>
          <p:cNvSpPr/>
          <p:nvPr/>
        </p:nvSpPr>
        <p:spPr>
          <a:xfrm>
            <a:off x="9418915" y="4457700"/>
            <a:ext cx="460891" cy="460891"/>
          </a:xfrm>
          <a:prstGeom prst="roundRect">
            <a:avLst>
              <a:gd name="adj" fmla="val 18671"/>
            </a:avLst>
          </a:prstGeom>
          <a:solidFill>
            <a:srgbClr val="790709"/>
          </a:solidFill>
          <a:ln w="7620">
            <a:solidFill>
              <a:srgbClr val="922022"/>
            </a:solidFill>
            <a:prstDash val="solid"/>
          </a:ln>
        </p:spPr>
        <p:txBody>
          <a:bodyPr/>
          <a:lstStyle/>
          <a:p>
            <a:endParaRPr lang="ru-RU">
              <a:solidFill>
                <a:schemeClr val="bg1"/>
              </a:solidFill>
              <a:latin typeface="Arial" panose="020B0604020202020204" pitchFamily="34" charset="0"/>
              <a:cs typeface="Arial" panose="020B0604020202020204" pitchFamily="34" charset="0"/>
            </a:endParaRPr>
          </a:p>
        </p:txBody>
      </p:sp>
      <p:sp>
        <p:nvSpPr>
          <p:cNvPr id="63" name="Text 2"/>
          <p:cNvSpPr/>
          <p:nvPr/>
        </p:nvSpPr>
        <p:spPr>
          <a:xfrm>
            <a:off x="9601200" y="4551521"/>
            <a:ext cx="96203" cy="27312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150"/>
              </a:lnSpc>
              <a:buNone/>
            </a:pPr>
            <a:r>
              <a:rPr lang="en-US" sz="2150" dirty="0">
                <a:solidFill>
                  <a:schemeClr val="bg1"/>
                </a:solidFill>
                <a:latin typeface="Arial" panose="020B0604020202020204" pitchFamily="34" charset="0"/>
                <a:ea typeface="Barlow Medium" pitchFamily="34" charset="-122"/>
                <a:cs typeface="Arial" panose="020B0604020202020204" pitchFamily="34" charset="0"/>
              </a:rPr>
              <a:t>1</a:t>
            </a:r>
            <a:endParaRPr lang="en-US" sz="2150" dirty="0">
              <a:solidFill>
                <a:schemeClr val="bg1"/>
              </a:solidFill>
              <a:latin typeface="Arial" panose="020B0604020202020204" pitchFamily="34" charset="0"/>
              <a:cs typeface="Arial" panose="020B0604020202020204" pitchFamily="34" charset="0"/>
            </a:endParaRPr>
          </a:p>
        </p:txBody>
      </p:sp>
      <p:sp>
        <p:nvSpPr>
          <p:cNvPr id="64" name="Text 3"/>
          <p:cNvSpPr/>
          <p:nvPr/>
        </p:nvSpPr>
        <p:spPr>
          <a:xfrm>
            <a:off x="10084594" y="4457700"/>
            <a:ext cx="3086933" cy="569119"/>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200"/>
              </a:lnSpc>
              <a:buNone/>
            </a:pPr>
            <a:r>
              <a:rPr lang="en-US" sz="2000" b="1" dirty="0">
                <a:latin typeface="Arial" panose="020B0604020202020204" pitchFamily="34" charset="0"/>
                <a:ea typeface="Barlow Medium" pitchFamily="34" charset="-122"/>
                <a:cs typeface="Arial" panose="020B0604020202020204" pitchFamily="34" charset="0"/>
              </a:rPr>
              <a:t>Darslikning mazmuniga chuqur kirib borish</a:t>
            </a:r>
            <a:endParaRPr lang="en-US" sz="2000" b="1" dirty="0">
              <a:latin typeface="Arial" panose="020B0604020202020204" pitchFamily="34" charset="0"/>
              <a:cs typeface="Arial" panose="020B0604020202020204" pitchFamily="34" charset="0"/>
            </a:endParaRPr>
          </a:p>
        </p:txBody>
      </p:sp>
      <p:sp>
        <p:nvSpPr>
          <p:cNvPr id="65" name="Text 4"/>
          <p:cNvSpPr/>
          <p:nvPr/>
        </p:nvSpPr>
        <p:spPr>
          <a:xfrm>
            <a:off x="10084594" y="5309414"/>
            <a:ext cx="3086933" cy="1638895"/>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550"/>
              </a:lnSpc>
              <a:buNone/>
            </a:pPr>
            <a:r>
              <a:rPr lang="en-US" dirty="0">
                <a:latin typeface="Arial" panose="020B0604020202020204" pitchFamily="34" charset="0"/>
                <a:ea typeface="Barlow" pitchFamily="34" charset="-122"/>
                <a:cs typeface="Arial" panose="020B0604020202020204" pitchFamily="34" charset="0"/>
              </a:rPr>
              <a:t>Darslikning mazmunini to'liq tahlil qilish, mavzular o'rtasidagi bog'liqlikni tushunish, darslikning o'quv rejasiga mosligini tekshirish muhimdir.</a:t>
            </a:r>
            <a:endParaRPr lang="en-US" dirty="0">
              <a:latin typeface="Arial" panose="020B0604020202020204" pitchFamily="34" charset="0"/>
              <a:cs typeface="Arial" panose="020B0604020202020204" pitchFamily="34" charset="0"/>
            </a:endParaRPr>
          </a:p>
        </p:txBody>
      </p:sp>
      <p:sp>
        <p:nvSpPr>
          <p:cNvPr id="66" name="Shape 5"/>
          <p:cNvSpPr/>
          <p:nvPr/>
        </p:nvSpPr>
        <p:spPr>
          <a:xfrm>
            <a:off x="13376315" y="4457700"/>
            <a:ext cx="460891" cy="460891"/>
          </a:xfrm>
          <a:prstGeom prst="roundRect">
            <a:avLst>
              <a:gd name="adj" fmla="val 18671"/>
            </a:avLst>
          </a:prstGeom>
          <a:solidFill>
            <a:srgbClr val="790709"/>
          </a:solidFill>
          <a:ln w="7620">
            <a:solidFill>
              <a:srgbClr val="922022"/>
            </a:solidFill>
            <a:prstDash val="solid"/>
          </a:ln>
        </p:spPr>
        <p:txBody>
          <a:bodyPr/>
          <a:lstStyle/>
          <a:p>
            <a:endParaRPr lang="ru-RU">
              <a:solidFill>
                <a:schemeClr val="bg1"/>
              </a:solidFill>
              <a:latin typeface="Arial" panose="020B0604020202020204" pitchFamily="34" charset="0"/>
              <a:cs typeface="Arial" panose="020B0604020202020204" pitchFamily="34" charset="0"/>
            </a:endParaRPr>
          </a:p>
        </p:txBody>
      </p:sp>
      <p:sp>
        <p:nvSpPr>
          <p:cNvPr id="67" name="Text 6"/>
          <p:cNvSpPr/>
          <p:nvPr/>
        </p:nvSpPr>
        <p:spPr>
          <a:xfrm>
            <a:off x="13532406" y="4551521"/>
            <a:ext cx="148590" cy="27312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150"/>
              </a:lnSpc>
              <a:buNone/>
            </a:pPr>
            <a:r>
              <a:rPr lang="en-US" sz="2150" dirty="0">
                <a:solidFill>
                  <a:schemeClr val="bg1"/>
                </a:solidFill>
                <a:latin typeface="Arial" panose="020B0604020202020204" pitchFamily="34" charset="0"/>
                <a:ea typeface="Barlow Medium" pitchFamily="34" charset="-122"/>
                <a:cs typeface="Arial" panose="020B0604020202020204" pitchFamily="34" charset="0"/>
              </a:rPr>
              <a:t>2</a:t>
            </a:r>
            <a:endParaRPr lang="en-US" sz="2150" dirty="0">
              <a:solidFill>
                <a:schemeClr val="bg1"/>
              </a:solidFill>
              <a:latin typeface="Arial" panose="020B0604020202020204" pitchFamily="34" charset="0"/>
              <a:cs typeface="Arial" panose="020B0604020202020204" pitchFamily="34" charset="0"/>
            </a:endParaRPr>
          </a:p>
        </p:txBody>
      </p:sp>
      <p:sp>
        <p:nvSpPr>
          <p:cNvPr id="68" name="Text 7"/>
          <p:cNvSpPr/>
          <p:nvPr/>
        </p:nvSpPr>
        <p:spPr>
          <a:xfrm>
            <a:off x="14041993" y="4457700"/>
            <a:ext cx="3086933" cy="569119"/>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200"/>
              </a:lnSpc>
              <a:buNone/>
            </a:pPr>
            <a:r>
              <a:rPr lang="en-US" sz="2000" b="1" dirty="0">
                <a:latin typeface="Arial" panose="020B0604020202020204" pitchFamily="34" charset="0"/>
                <a:ea typeface="Barlow Medium" pitchFamily="34" charset="-122"/>
                <a:cs typeface="Arial" panose="020B0604020202020204" pitchFamily="34" charset="0"/>
              </a:rPr>
              <a:t>O'qituvchining tayyorgarlik darajasi</a:t>
            </a:r>
            <a:endParaRPr lang="en-US" sz="2000" b="1" dirty="0">
              <a:latin typeface="Arial" panose="020B0604020202020204" pitchFamily="34" charset="0"/>
              <a:cs typeface="Arial" panose="020B0604020202020204" pitchFamily="34" charset="0"/>
            </a:endParaRPr>
          </a:p>
        </p:txBody>
      </p:sp>
      <p:sp>
        <p:nvSpPr>
          <p:cNvPr id="69" name="Text 8"/>
          <p:cNvSpPr/>
          <p:nvPr/>
        </p:nvSpPr>
        <p:spPr>
          <a:xfrm>
            <a:off x="14041993" y="5309414"/>
            <a:ext cx="3484007" cy="1966674"/>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550"/>
              </a:lnSpc>
              <a:buNone/>
            </a:pPr>
            <a:r>
              <a:rPr lang="en-US" dirty="0">
                <a:latin typeface="Arial" panose="020B0604020202020204" pitchFamily="34" charset="0"/>
                <a:ea typeface="Barlow" pitchFamily="34" charset="-122"/>
                <a:cs typeface="Arial" panose="020B0604020202020204" pitchFamily="34" charset="0"/>
              </a:rPr>
              <a:t>O'qituvchi darslikdagi mavzularni chuqur o'rganishi, qo'shimcha materiallar va manbalar bilan ishlash, o'quvchilarga tushunarli tarzda darslik materialini etkazishga tayyor bo'lishi lozim.</a:t>
            </a:r>
            <a:endParaRPr lang="en-US" dirty="0">
              <a:latin typeface="Arial" panose="020B0604020202020204" pitchFamily="34" charset="0"/>
              <a:cs typeface="Arial" panose="020B0604020202020204" pitchFamily="34" charset="0"/>
            </a:endParaRPr>
          </a:p>
        </p:txBody>
      </p:sp>
      <p:sp>
        <p:nvSpPr>
          <p:cNvPr id="70" name="Shape 9"/>
          <p:cNvSpPr/>
          <p:nvPr/>
        </p:nvSpPr>
        <p:spPr>
          <a:xfrm>
            <a:off x="9418915" y="7711262"/>
            <a:ext cx="460891" cy="460891"/>
          </a:xfrm>
          <a:prstGeom prst="roundRect">
            <a:avLst>
              <a:gd name="adj" fmla="val 18671"/>
            </a:avLst>
          </a:prstGeom>
          <a:solidFill>
            <a:srgbClr val="790709"/>
          </a:solidFill>
          <a:ln w="7620">
            <a:solidFill>
              <a:srgbClr val="922022"/>
            </a:solidFill>
            <a:prstDash val="solid"/>
          </a:ln>
        </p:spPr>
        <p:txBody>
          <a:bodyPr/>
          <a:lstStyle/>
          <a:p>
            <a:endParaRPr lang="ru-RU">
              <a:latin typeface="Arial" panose="020B0604020202020204" pitchFamily="34" charset="0"/>
              <a:cs typeface="Arial" panose="020B0604020202020204" pitchFamily="34" charset="0"/>
            </a:endParaRPr>
          </a:p>
        </p:txBody>
      </p:sp>
      <p:sp>
        <p:nvSpPr>
          <p:cNvPr id="71" name="Text 10"/>
          <p:cNvSpPr/>
          <p:nvPr/>
        </p:nvSpPr>
        <p:spPr>
          <a:xfrm>
            <a:off x="9577745" y="7805083"/>
            <a:ext cx="143232" cy="27312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2150"/>
              </a:lnSpc>
              <a:buNone/>
            </a:pPr>
            <a:r>
              <a:rPr lang="en-US" sz="2150" dirty="0">
                <a:solidFill>
                  <a:schemeClr val="bg1"/>
                </a:solidFill>
                <a:latin typeface="Arial" panose="020B0604020202020204" pitchFamily="34" charset="0"/>
                <a:ea typeface="Barlow Medium" pitchFamily="34" charset="-122"/>
                <a:cs typeface="Arial" panose="020B0604020202020204" pitchFamily="34" charset="0"/>
              </a:rPr>
              <a:t>3</a:t>
            </a:r>
            <a:endParaRPr lang="en-US" sz="2150" dirty="0">
              <a:solidFill>
                <a:schemeClr val="bg1"/>
              </a:solidFill>
              <a:latin typeface="Arial" panose="020B0604020202020204" pitchFamily="34" charset="0"/>
              <a:cs typeface="Arial" panose="020B0604020202020204" pitchFamily="34" charset="0"/>
            </a:endParaRPr>
          </a:p>
        </p:txBody>
      </p:sp>
      <p:sp>
        <p:nvSpPr>
          <p:cNvPr id="72" name="Text 11"/>
          <p:cNvSpPr/>
          <p:nvPr/>
        </p:nvSpPr>
        <p:spPr>
          <a:xfrm>
            <a:off x="10084594" y="7711262"/>
            <a:ext cx="4001810" cy="28455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200"/>
              </a:lnSpc>
              <a:buNone/>
            </a:pPr>
            <a:r>
              <a:rPr lang="en-US" sz="2000" b="1" dirty="0">
                <a:latin typeface="Arial" panose="020B0604020202020204" pitchFamily="34" charset="0"/>
                <a:ea typeface="Barlow Medium" pitchFamily="34" charset="-122"/>
                <a:cs typeface="Arial" panose="020B0604020202020204" pitchFamily="34" charset="0"/>
              </a:rPr>
              <a:t>O'quvchilarning faolligiga e'tibor qaratish</a:t>
            </a:r>
            <a:endParaRPr lang="en-US" sz="2000" b="1" dirty="0">
              <a:latin typeface="Arial" panose="020B0604020202020204" pitchFamily="34" charset="0"/>
              <a:cs typeface="Arial" panose="020B0604020202020204" pitchFamily="34" charset="0"/>
            </a:endParaRPr>
          </a:p>
        </p:txBody>
      </p:sp>
      <p:sp>
        <p:nvSpPr>
          <p:cNvPr id="73" name="Text 12"/>
          <p:cNvSpPr/>
          <p:nvPr/>
        </p:nvSpPr>
        <p:spPr>
          <a:xfrm>
            <a:off x="10084594" y="8118694"/>
            <a:ext cx="7044333" cy="983337"/>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550"/>
              </a:lnSpc>
              <a:buNone/>
            </a:pPr>
            <a:r>
              <a:rPr lang="en-US" dirty="0">
                <a:latin typeface="Arial" panose="020B0604020202020204" pitchFamily="34" charset="0"/>
                <a:ea typeface="Barlow" pitchFamily="34" charset="-122"/>
                <a:cs typeface="Arial" panose="020B0604020202020204" pitchFamily="34" charset="0"/>
              </a:rPr>
              <a:t>Darslik materialini faqat o'qib o'tish kifoya emas. O'quvchilarni faol ishtirok etishga, savol-javoblar, amaliy mashg'ulotlar, topshiriqlar orqali o'qish jarayonini yanada samaraliroq qilish kerak.</a:t>
            </a:r>
            <a:endParaRPr lang="en-US" dirty="0">
              <a:latin typeface="Arial" panose="020B0604020202020204" pitchFamily="34" charset="0"/>
              <a:cs typeface="Arial" panose="020B0604020202020204" pitchFamily="34" charset="0"/>
            </a:endParaRPr>
          </a:p>
        </p:txBody>
      </p:sp>
      <p:pic>
        <p:nvPicPr>
          <p:cNvPr id="2050" name="Picture 2" descr="Picture backgrou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7715" y="2705100"/>
            <a:ext cx="8809537" cy="587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7208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45"/>
        <p:cNvGrpSpPr/>
        <p:nvPr/>
      </p:nvGrpSpPr>
      <p:grpSpPr>
        <a:xfrm>
          <a:off x="0" y="0"/>
          <a:ext cx="0" cy="0"/>
          <a:chOff x="0" y="0"/>
          <a:chExt cx="0" cy="0"/>
        </a:xfrm>
      </p:grpSpPr>
      <p:pic>
        <p:nvPicPr>
          <p:cNvPr id="44"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0" y="-85725"/>
            <a:ext cx="18288000" cy="1447801"/>
          </a:xfrm>
          <a:prstGeom prst="rect">
            <a:avLst/>
          </a:prstGeom>
        </p:spPr>
      </p:pic>
      <p:pic>
        <p:nvPicPr>
          <p:cNvPr id="45" name="Рисунок 44">
            <a:extLst>
              <a:ext uri="{FF2B5EF4-FFF2-40B4-BE49-F238E27FC236}">
                <a16:creationId xmlns="" xmlns:a16="http://schemas.microsoft.com/office/drawing/2014/main" id="{5B572CE6-5563-45A9-9EE3-760D52EDB9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46" name="Рисунок 45">
            <a:extLst>
              <a:ext uri="{FF2B5EF4-FFF2-40B4-BE49-F238E27FC236}">
                <a16:creationId xmlns="" xmlns:a16="http://schemas.microsoft.com/office/drawing/2014/main" id="{286A97B6-2A6C-4AF1-A8F6-DF3B05C1FC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
        <p:nvSpPr>
          <p:cNvPr id="36" name="Text 0"/>
          <p:cNvSpPr/>
          <p:nvPr/>
        </p:nvSpPr>
        <p:spPr>
          <a:xfrm>
            <a:off x="369695" y="1666508"/>
            <a:ext cx="17918305" cy="1371600"/>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5400"/>
              </a:lnSpc>
              <a:buNone/>
            </a:pPr>
            <a:r>
              <a:rPr lang="en-US" sz="4800" b="1" dirty="0">
                <a:solidFill>
                  <a:schemeClr val="tx1">
                    <a:lumMod val="95000"/>
                    <a:lumOff val="5000"/>
                  </a:schemeClr>
                </a:solidFill>
                <a:latin typeface="Barlow Medium" pitchFamily="34" charset="0"/>
                <a:ea typeface="Barlow Medium" pitchFamily="34" charset="-122"/>
                <a:cs typeface="Barlow Medium" pitchFamily="34" charset="-120"/>
              </a:rPr>
              <a:t>Geografiya darsliklaridan foydalanishda o'qituvchi va o'quvchining roli</a:t>
            </a:r>
            <a:endParaRPr lang="en-US" sz="4800" b="1" dirty="0">
              <a:solidFill>
                <a:schemeClr val="tx1">
                  <a:lumMod val="95000"/>
                  <a:lumOff val="5000"/>
                </a:schemeClr>
              </a:solidFill>
            </a:endParaRPr>
          </a:p>
        </p:txBody>
      </p:sp>
      <p:sp>
        <p:nvSpPr>
          <p:cNvPr id="37" name="Text 1"/>
          <p:cNvSpPr/>
          <p:nvPr/>
        </p:nvSpPr>
        <p:spPr>
          <a:xfrm>
            <a:off x="707946" y="3483176"/>
            <a:ext cx="2743200" cy="342900"/>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700"/>
              </a:lnSpc>
              <a:buNone/>
            </a:pPr>
            <a:r>
              <a:rPr lang="en-US" sz="2800" b="1" dirty="0">
                <a:solidFill>
                  <a:schemeClr val="tx1">
                    <a:lumMod val="95000"/>
                    <a:lumOff val="5000"/>
                  </a:schemeClr>
                </a:solidFill>
                <a:latin typeface="Barlow Medium" pitchFamily="34" charset="0"/>
                <a:ea typeface="Barlow Medium" pitchFamily="34" charset="-122"/>
                <a:cs typeface="Barlow Medium" pitchFamily="34" charset="-120"/>
              </a:rPr>
              <a:t>O'qituvchining roli</a:t>
            </a:r>
            <a:endParaRPr lang="en-US" sz="2800" b="1" dirty="0">
              <a:solidFill>
                <a:schemeClr val="tx1">
                  <a:lumMod val="95000"/>
                  <a:lumOff val="5000"/>
                </a:schemeClr>
              </a:solidFill>
            </a:endParaRPr>
          </a:p>
        </p:txBody>
      </p:sp>
      <p:sp>
        <p:nvSpPr>
          <p:cNvPr id="38" name="Text 2"/>
          <p:cNvSpPr/>
          <p:nvPr/>
        </p:nvSpPr>
        <p:spPr>
          <a:xfrm>
            <a:off x="707946" y="3951670"/>
            <a:ext cx="6150054" cy="1580198"/>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3100"/>
              </a:lnSpc>
              <a:buNone/>
            </a:pPr>
            <a:r>
              <a:rPr lang="en-US" sz="2400" dirty="0">
                <a:solidFill>
                  <a:schemeClr val="tx1">
                    <a:lumMod val="95000"/>
                    <a:lumOff val="5000"/>
                  </a:schemeClr>
                </a:solidFill>
                <a:latin typeface="Barlow" pitchFamily="34" charset="0"/>
                <a:ea typeface="Barlow" pitchFamily="34" charset="-122"/>
                <a:cs typeface="Barlow" pitchFamily="34" charset="-120"/>
              </a:rPr>
              <a:t>O'qituvchi o'quvchilarga darslik materialini tushunarli va qiziqarli tarzda yetkazish, amaliy mashg'ulotlar, topshiriqlar berish, o'quvchilarning faolligini rag'batlantirish vazifasini bajaradi.</a:t>
            </a:r>
            <a:endParaRPr lang="en-US" sz="2400" dirty="0">
              <a:solidFill>
                <a:schemeClr val="tx1">
                  <a:lumMod val="95000"/>
                  <a:lumOff val="5000"/>
                </a:schemeClr>
              </a:solidFill>
            </a:endParaRPr>
          </a:p>
        </p:txBody>
      </p:sp>
      <p:sp>
        <p:nvSpPr>
          <p:cNvPr id="39" name="Text 3"/>
          <p:cNvSpPr/>
          <p:nvPr/>
        </p:nvSpPr>
        <p:spPr>
          <a:xfrm>
            <a:off x="3759678" y="7107804"/>
            <a:ext cx="2743200" cy="342900"/>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ts val="2700"/>
              </a:lnSpc>
              <a:buNone/>
            </a:pPr>
            <a:r>
              <a:rPr lang="en-US" sz="2800" b="1" dirty="0">
                <a:solidFill>
                  <a:schemeClr val="tx1">
                    <a:lumMod val="95000"/>
                    <a:lumOff val="5000"/>
                  </a:schemeClr>
                </a:solidFill>
                <a:latin typeface="Barlow Medium" pitchFamily="34" charset="0"/>
                <a:ea typeface="Barlow Medium" pitchFamily="34" charset="-122"/>
                <a:cs typeface="Barlow Medium" pitchFamily="34" charset="-120"/>
              </a:rPr>
              <a:t>O'quvchining roli</a:t>
            </a:r>
            <a:endParaRPr lang="en-US" sz="2800" b="1" dirty="0">
              <a:solidFill>
                <a:schemeClr val="tx1">
                  <a:lumMod val="95000"/>
                  <a:lumOff val="5000"/>
                </a:schemeClr>
              </a:solidFill>
            </a:endParaRPr>
          </a:p>
        </p:txBody>
      </p:sp>
      <p:sp>
        <p:nvSpPr>
          <p:cNvPr id="40" name="Text 4"/>
          <p:cNvSpPr/>
          <p:nvPr/>
        </p:nvSpPr>
        <p:spPr>
          <a:xfrm>
            <a:off x="647768" y="7886700"/>
            <a:ext cx="6150054" cy="1580198"/>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r">
              <a:lnSpc>
                <a:spcPts val="3100"/>
              </a:lnSpc>
              <a:buNone/>
            </a:pPr>
            <a:r>
              <a:rPr lang="en-US" sz="2400" dirty="0">
                <a:solidFill>
                  <a:schemeClr val="tx1">
                    <a:lumMod val="95000"/>
                    <a:lumOff val="5000"/>
                  </a:schemeClr>
                </a:solidFill>
                <a:latin typeface="Barlow" pitchFamily="34" charset="0"/>
                <a:ea typeface="Barlow" pitchFamily="34" charset="-122"/>
                <a:cs typeface="Barlow" pitchFamily="34" charset="-120"/>
              </a:rPr>
              <a:t>O'quvchilar darslik materialini e'tibor bilan o'qish, savol berish, amaliy mashg'ulotlarda faol ishtirok etish, o'z bilimlarini mustaqil ravishda boyitish va rivojlantirish vazifasini bajaradi.</a:t>
            </a:r>
            <a:endParaRPr lang="en-US" sz="2400" dirty="0">
              <a:solidFill>
                <a:schemeClr val="tx1">
                  <a:lumMod val="95000"/>
                  <a:lumOff val="5000"/>
                </a:schemeClr>
              </a:solidFill>
            </a:endParaRPr>
          </a:p>
        </p:txBody>
      </p:sp>
      <p:pic>
        <p:nvPicPr>
          <p:cNvPr id="3074" name="Picture 2" descr="Picture backgroun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58000" y="2647949"/>
            <a:ext cx="11430000" cy="7639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7344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914399" y="1660674"/>
            <a:ext cx="17187776" cy="1046617"/>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4800"/>
              </a:lnSpc>
              <a:buNone/>
            </a:pPr>
            <a:r>
              <a:rPr lang="en-US" sz="4000" b="1" dirty="0">
                <a:solidFill>
                  <a:schemeClr val="tx1">
                    <a:lumMod val="95000"/>
                    <a:lumOff val="5000"/>
                  </a:schemeClr>
                </a:solidFill>
                <a:latin typeface="Barlow Medium" pitchFamily="34" charset="0"/>
                <a:ea typeface="Barlow Medium" pitchFamily="34" charset="-122"/>
                <a:cs typeface="Barlow Medium" pitchFamily="34" charset="-120"/>
              </a:rPr>
              <a:t>Geografiya darsliklaridan </a:t>
            </a:r>
            <a:r>
              <a:rPr lang="en-US" sz="4000" b="1" dirty="0" err="1">
                <a:solidFill>
                  <a:schemeClr val="tx1">
                    <a:lumMod val="95000"/>
                    <a:lumOff val="5000"/>
                  </a:schemeClr>
                </a:solidFill>
                <a:latin typeface="Barlow Medium" pitchFamily="34" charset="0"/>
                <a:ea typeface="Barlow Medium" pitchFamily="34" charset="-122"/>
                <a:cs typeface="Barlow Medium" pitchFamily="34" charset="-120"/>
              </a:rPr>
              <a:t>foydalanish</a:t>
            </a:r>
            <a:r>
              <a:rPr lang="en-US" sz="4000" b="1" dirty="0">
                <a:solidFill>
                  <a:schemeClr val="tx1">
                    <a:lumMod val="95000"/>
                    <a:lumOff val="5000"/>
                  </a:schemeClr>
                </a:solidFill>
                <a:latin typeface="Barlow Medium" pitchFamily="34" charset="0"/>
                <a:ea typeface="Barlow Medium" pitchFamily="34" charset="-122"/>
                <a:cs typeface="Barlow Medium" pitchFamily="34" charset="-120"/>
              </a:rPr>
              <a:t> </a:t>
            </a:r>
            <a:r>
              <a:rPr lang="en-US" sz="4000" b="1" dirty="0" err="1" smtClean="0">
                <a:solidFill>
                  <a:schemeClr val="tx1">
                    <a:lumMod val="95000"/>
                    <a:lumOff val="5000"/>
                  </a:schemeClr>
                </a:solidFill>
                <a:latin typeface="Barlow Medium" pitchFamily="34" charset="0"/>
                <a:ea typeface="Barlow Medium" pitchFamily="34" charset="-122"/>
                <a:cs typeface="Barlow Medium" pitchFamily="34" charset="-120"/>
              </a:rPr>
              <a:t>orqali</a:t>
            </a:r>
            <a:endParaRPr lang="en-US" sz="4000" b="1" dirty="0" smtClean="0">
              <a:solidFill>
                <a:schemeClr val="tx1">
                  <a:lumMod val="95000"/>
                  <a:lumOff val="5000"/>
                </a:schemeClr>
              </a:solidFill>
              <a:latin typeface="Barlow Medium" pitchFamily="34" charset="0"/>
              <a:ea typeface="Barlow Medium" pitchFamily="34" charset="-122"/>
              <a:cs typeface="Barlow Medium" pitchFamily="34" charset="-120"/>
            </a:endParaRPr>
          </a:p>
          <a:p>
            <a:pPr marL="0" indent="0" algn="ctr">
              <a:lnSpc>
                <a:spcPts val="4800"/>
              </a:lnSpc>
              <a:buNone/>
            </a:pPr>
            <a:r>
              <a:rPr lang="en-US" sz="4000" b="1" dirty="0" err="1" smtClean="0">
                <a:solidFill>
                  <a:schemeClr val="tx1">
                    <a:lumMod val="95000"/>
                    <a:lumOff val="5000"/>
                  </a:schemeClr>
                </a:solidFill>
                <a:latin typeface="Barlow Medium" pitchFamily="34" charset="0"/>
                <a:ea typeface="Barlow Medium" pitchFamily="34" charset="-122"/>
                <a:cs typeface="Barlow Medium" pitchFamily="34" charset="-120"/>
              </a:rPr>
              <a:t>ta'limni</a:t>
            </a:r>
            <a:r>
              <a:rPr lang="en-US" sz="4000" b="1" dirty="0" smtClean="0">
                <a:solidFill>
                  <a:schemeClr val="tx1">
                    <a:lumMod val="95000"/>
                    <a:lumOff val="5000"/>
                  </a:schemeClr>
                </a:solidFill>
                <a:latin typeface="Barlow Medium" pitchFamily="34" charset="0"/>
                <a:ea typeface="Barlow Medium" pitchFamily="34" charset="-122"/>
                <a:cs typeface="Barlow Medium" pitchFamily="34" charset="-120"/>
              </a:rPr>
              <a:t> </a:t>
            </a:r>
            <a:r>
              <a:rPr lang="en-US" sz="4000" b="1" dirty="0">
                <a:solidFill>
                  <a:schemeClr val="tx1">
                    <a:lumMod val="95000"/>
                    <a:lumOff val="5000"/>
                  </a:schemeClr>
                </a:solidFill>
                <a:latin typeface="Barlow Medium" pitchFamily="34" charset="0"/>
                <a:ea typeface="Barlow Medium" pitchFamily="34" charset="-122"/>
                <a:cs typeface="Barlow Medium" pitchFamily="34" charset="-120"/>
              </a:rPr>
              <a:t>yaxshilash yo'llari</a:t>
            </a:r>
            <a:endParaRPr lang="en-US" sz="4000" b="1" dirty="0">
              <a:solidFill>
                <a:schemeClr val="tx1">
                  <a:lumMod val="95000"/>
                  <a:lumOff val="5000"/>
                </a:schemeClr>
              </a:solidFill>
            </a:endParaRPr>
          </a:p>
        </p:txBody>
      </p:sp>
      <p:sp>
        <p:nvSpPr>
          <p:cNvPr id="4" name="Shape 1"/>
          <p:cNvSpPr/>
          <p:nvPr/>
        </p:nvSpPr>
        <p:spPr>
          <a:xfrm>
            <a:off x="914400" y="3133045"/>
            <a:ext cx="2699432" cy="1963506"/>
          </a:xfrm>
          <a:prstGeom prst="roundRect">
            <a:avLst>
              <a:gd name="adj" fmla="val 7517"/>
            </a:avLst>
          </a:prstGeom>
          <a:solidFill>
            <a:srgbClr val="790709"/>
          </a:solidFill>
          <a:ln w="7620">
            <a:solidFill>
              <a:srgbClr val="922022"/>
            </a:solidFill>
            <a:prstDash val="solid"/>
          </a:ln>
        </p:spPr>
        <p:txBody>
          <a:bodyPr/>
          <a:lstStyle/>
          <a:p>
            <a:endParaRPr lang="ru-RU">
              <a:solidFill>
                <a:schemeClr val="tx1">
                  <a:lumMod val="95000"/>
                  <a:lumOff val="5000"/>
                </a:schemeClr>
              </a:solidFill>
            </a:endParaRPr>
          </a:p>
        </p:txBody>
      </p:sp>
      <p:sp>
        <p:nvSpPr>
          <p:cNvPr id="5" name="Text 2"/>
          <p:cNvSpPr/>
          <p:nvPr/>
        </p:nvSpPr>
        <p:spPr>
          <a:xfrm>
            <a:off x="2211824" y="3881258"/>
            <a:ext cx="97274" cy="44207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3450"/>
              </a:lnSpc>
              <a:buNone/>
            </a:pPr>
            <a:r>
              <a:rPr lang="en-US" sz="3600" dirty="0">
                <a:solidFill>
                  <a:srgbClr val="E5E0DF"/>
                </a:solidFill>
                <a:latin typeface="Barlow Medium" pitchFamily="34" charset="0"/>
                <a:ea typeface="Barlow Medium" pitchFamily="34" charset="-122"/>
                <a:cs typeface="Barlow Medium" pitchFamily="34" charset="-120"/>
              </a:rPr>
              <a:t>1</a:t>
            </a:r>
            <a:endParaRPr lang="en-US" sz="3600" dirty="0"/>
          </a:p>
        </p:txBody>
      </p:sp>
      <p:sp>
        <p:nvSpPr>
          <p:cNvPr id="6" name="Text 3"/>
          <p:cNvSpPr/>
          <p:nvPr/>
        </p:nvSpPr>
        <p:spPr>
          <a:xfrm>
            <a:off x="3902892" y="3398267"/>
            <a:ext cx="3041263" cy="487896"/>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400"/>
              </a:lnSpc>
              <a:buNone/>
            </a:pPr>
            <a:r>
              <a:rPr lang="en-US" sz="2800" b="1" dirty="0">
                <a:solidFill>
                  <a:schemeClr val="tx1">
                    <a:lumMod val="95000"/>
                    <a:lumOff val="5000"/>
                  </a:schemeClr>
                </a:solidFill>
                <a:latin typeface="Barlow Medium" pitchFamily="34" charset="0"/>
                <a:ea typeface="Barlow Medium" pitchFamily="34" charset="-122"/>
                <a:cs typeface="Barlow Medium" pitchFamily="34" charset="-120"/>
              </a:rPr>
              <a:t>Amaliy mashg'ulotlar</a:t>
            </a:r>
            <a:endParaRPr lang="en-US" sz="2800" b="1" dirty="0">
              <a:solidFill>
                <a:schemeClr val="tx1">
                  <a:lumMod val="95000"/>
                  <a:lumOff val="5000"/>
                </a:schemeClr>
              </a:solidFill>
            </a:endParaRPr>
          </a:p>
        </p:txBody>
      </p:sp>
      <p:sp>
        <p:nvSpPr>
          <p:cNvPr id="7" name="Text 4"/>
          <p:cNvSpPr/>
          <p:nvPr/>
        </p:nvSpPr>
        <p:spPr>
          <a:xfrm>
            <a:off x="3902892" y="3954184"/>
            <a:ext cx="12935100" cy="562273"/>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750"/>
              </a:lnSpc>
              <a:buNone/>
            </a:pPr>
            <a:r>
              <a:rPr lang="en-US" sz="2000" dirty="0">
                <a:solidFill>
                  <a:schemeClr val="tx1">
                    <a:lumMod val="95000"/>
                    <a:lumOff val="5000"/>
                  </a:schemeClr>
                </a:solidFill>
                <a:latin typeface="Barlow" pitchFamily="34" charset="0"/>
                <a:ea typeface="Barlow" pitchFamily="34" charset="-122"/>
                <a:cs typeface="Barlow" pitchFamily="34" charset="-120"/>
              </a:rPr>
              <a:t>Darsliklarda berilgan amaliy mashg'ulotlarni bajarib, o'quvchilar nazariy bilimlarni amalda qo'llashni o'rganadilar.</a:t>
            </a:r>
            <a:endParaRPr lang="en-US" sz="2000" dirty="0">
              <a:solidFill>
                <a:schemeClr val="tx1">
                  <a:lumMod val="95000"/>
                  <a:lumOff val="5000"/>
                </a:schemeClr>
              </a:solidFill>
            </a:endParaRPr>
          </a:p>
        </p:txBody>
      </p:sp>
      <p:sp>
        <p:nvSpPr>
          <p:cNvPr id="8" name="Shape 5"/>
          <p:cNvSpPr/>
          <p:nvPr/>
        </p:nvSpPr>
        <p:spPr>
          <a:xfrm>
            <a:off x="3613832" y="4488181"/>
            <a:ext cx="13224160" cy="45719"/>
          </a:xfrm>
          <a:prstGeom prst="roundRect">
            <a:avLst>
              <a:gd name="adj" fmla="val 609312"/>
            </a:avLst>
          </a:prstGeom>
          <a:solidFill>
            <a:srgbClr val="922022"/>
          </a:solidFill>
          <a:ln/>
        </p:spPr>
        <p:txBody>
          <a:bodyPr/>
          <a:lstStyle/>
          <a:p>
            <a:endParaRPr lang="ru-RU">
              <a:solidFill>
                <a:schemeClr val="tx1">
                  <a:lumMod val="95000"/>
                  <a:lumOff val="5000"/>
                </a:schemeClr>
              </a:solidFill>
            </a:endParaRPr>
          </a:p>
        </p:txBody>
      </p:sp>
      <p:sp>
        <p:nvSpPr>
          <p:cNvPr id="9" name="Shape 6"/>
          <p:cNvSpPr/>
          <p:nvPr/>
        </p:nvSpPr>
        <p:spPr>
          <a:xfrm>
            <a:off x="914399" y="4478808"/>
            <a:ext cx="5399009" cy="2525779"/>
          </a:xfrm>
          <a:prstGeom prst="roundRect">
            <a:avLst>
              <a:gd name="adj" fmla="val 5844"/>
            </a:avLst>
          </a:prstGeom>
          <a:solidFill>
            <a:srgbClr val="790709"/>
          </a:solidFill>
          <a:ln w="7620">
            <a:solidFill>
              <a:srgbClr val="922022"/>
            </a:solidFill>
            <a:prstDash val="solid"/>
          </a:ln>
        </p:spPr>
        <p:txBody>
          <a:bodyPr/>
          <a:lstStyle/>
          <a:p>
            <a:endParaRPr lang="ru-RU">
              <a:solidFill>
                <a:schemeClr val="tx1">
                  <a:lumMod val="95000"/>
                  <a:lumOff val="5000"/>
                </a:schemeClr>
              </a:solidFill>
            </a:endParaRPr>
          </a:p>
        </p:txBody>
      </p:sp>
      <p:sp>
        <p:nvSpPr>
          <p:cNvPr id="10" name="Text 7"/>
          <p:cNvSpPr/>
          <p:nvPr/>
        </p:nvSpPr>
        <p:spPr>
          <a:xfrm>
            <a:off x="2211824" y="5403830"/>
            <a:ext cx="150376" cy="44207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3450"/>
              </a:lnSpc>
              <a:buNone/>
            </a:pPr>
            <a:r>
              <a:rPr lang="en-US" sz="3600" dirty="0">
                <a:solidFill>
                  <a:srgbClr val="E5E0DF"/>
                </a:solidFill>
                <a:latin typeface="Barlow Medium" pitchFamily="34" charset="0"/>
                <a:ea typeface="Barlow Medium" pitchFamily="34" charset="-122"/>
                <a:cs typeface="Barlow Medium" pitchFamily="34" charset="-120"/>
              </a:rPr>
              <a:t>2</a:t>
            </a:r>
            <a:endParaRPr lang="en-US" sz="3600" dirty="0"/>
          </a:p>
        </p:txBody>
      </p:sp>
      <p:sp>
        <p:nvSpPr>
          <p:cNvPr id="11" name="Text 8"/>
          <p:cNvSpPr/>
          <p:nvPr/>
        </p:nvSpPr>
        <p:spPr>
          <a:xfrm>
            <a:off x="6770783" y="4629625"/>
            <a:ext cx="3041263" cy="487896"/>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400"/>
              </a:lnSpc>
              <a:buNone/>
            </a:pPr>
            <a:r>
              <a:rPr lang="en-US" sz="2800" b="1" dirty="0">
                <a:solidFill>
                  <a:schemeClr val="tx1">
                    <a:lumMod val="95000"/>
                    <a:lumOff val="5000"/>
                  </a:schemeClr>
                </a:solidFill>
                <a:latin typeface="Barlow Medium" pitchFamily="34" charset="0"/>
                <a:ea typeface="Barlow Medium" pitchFamily="34" charset="-122"/>
                <a:cs typeface="Barlow Medium" pitchFamily="34" charset="-120"/>
              </a:rPr>
              <a:t>Loyiha ishlari</a:t>
            </a:r>
            <a:endParaRPr lang="en-US" sz="2800" b="1" dirty="0">
              <a:solidFill>
                <a:schemeClr val="tx1">
                  <a:lumMod val="95000"/>
                  <a:lumOff val="5000"/>
                </a:schemeClr>
              </a:solidFill>
            </a:endParaRPr>
          </a:p>
        </p:txBody>
      </p:sp>
      <p:sp>
        <p:nvSpPr>
          <p:cNvPr id="12" name="Text 9"/>
          <p:cNvSpPr/>
          <p:nvPr/>
        </p:nvSpPr>
        <p:spPr>
          <a:xfrm>
            <a:off x="6770783" y="5151155"/>
            <a:ext cx="10250998" cy="1124545"/>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750"/>
              </a:lnSpc>
              <a:buNone/>
            </a:pPr>
            <a:r>
              <a:rPr lang="en-US" sz="2000" dirty="0">
                <a:solidFill>
                  <a:schemeClr val="tx1">
                    <a:lumMod val="95000"/>
                    <a:lumOff val="5000"/>
                  </a:schemeClr>
                </a:solidFill>
                <a:latin typeface="Barlow" pitchFamily="34" charset="0"/>
                <a:ea typeface="Barlow" pitchFamily="34" charset="-122"/>
                <a:cs typeface="Barlow" pitchFamily="34" charset="-120"/>
              </a:rPr>
              <a:t>O'quvchilarni o'zlari tanlagan mavzular bo'yicha tadqiqot olib borishga, ma'lumot to'plashga va natijalarni taqdim etishga undaydi.</a:t>
            </a:r>
            <a:endParaRPr lang="en-US" sz="2000" dirty="0">
              <a:solidFill>
                <a:schemeClr val="tx1">
                  <a:lumMod val="95000"/>
                  <a:lumOff val="5000"/>
                </a:schemeClr>
              </a:solidFill>
            </a:endParaRPr>
          </a:p>
        </p:txBody>
      </p:sp>
      <p:sp>
        <p:nvSpPr>
          <p:cNvPr id="13" name="Shape 10"/>
          <p:cNvSpPr/>
          <p:nvPr/>
        </p:nvSpPr>
        <p:spPr>
          <a:xfrm>
            <a:off x="6248400" y="6164581"/>
            <a:ext cx="10524582" cy="45719"/>
          </a:xfrm>
          <a:prstGeom prst="roundRect">
            <a:avLst>
              <a:gd name="adj" fmla="val 609312"/>
            </a:avLst>
          </a:prstGeom>
          <a:solidFill>
            <a:srgbClr val="922022"/>
          </a:solidFill>
          <a:ln/>
        </p:spPr>
        <p:txBody>
          <a:bodyPr/>
          <a:lstStyle/>
          <a:p>
            <a:endParaRPr lang="ru-RU">
              <a:solidFill>
                <a:schemeClr val="tx1">
                  <a:lumMod val="95000"/>
                  <a:lumOff val="5000"/>
                </a:schemeClr>
              </a:solidFill>
            </a:endParaRPr>
          </a:p>
        </p:txBody>
      </p:sp>
      <p:sp>
        <p:nvSpPr>
          <p:cNvPr id="14" name="Shape 11"/>
          <p:cNvSpPr/>
          <p:nvPr/>
        </p:nvSpPr>
        <p:spPr>
          <a:xfrm>
            <a:off x="914400" y="6178307"/>
            <a:ext cx="8098588" cy="3088053"/>
          </a:xfrm>
          <a:prstGeom prst="roundRect">
            <a:avLst>
              <a:gd name="adj" fmla="val 4780"/>
            </a:avLst>
          </a:prstGeom>
          <a:solidFill>
            <a:srgbClr val="790709"/>
          </a:solidFill>
          <a:ln w="7620">
            <a:solidFill>
              <a:srgbClr val="922022"/>
            </a:solidFill>
            <a:prstDash val="solid"/>
          </a:ln>
        </p:spPr>
        <p:txBody>
          <a:bodyPr/>
          <a:lstStyle/>
          <a:p>
            <a:endParaRPr lang="ru-RU">
              <a:solidFill>
                <a:schemeClr val="tx1">
                  <a:lumMod val="95000"/>
                  <a:lumOff val="5000"/>
                </a:schemeClr>
              </a:solidFill>
            </a:endParaRPr>
          </a:p>
        </p:txBody>
      </p:sp>
      <p:sp>
        <p:nvSpPr>
          <p:cNvPr id="15" name="Text 12"/>
          <p:cNvSpPr/>
          <p:nvPr/>
        </p:nvSpPr>
        <p:spPr>
          <a:xfrm>
            <a:off x="2211824" y="7280255"/>
            <a:ext cx="144780" cy="442079"/>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ts val="3450"/>
              </a:lnSpc>
              <a:buNone/>
            </a:pPr>
            <a:r>
              <a:rPr lang="en-US" sz="3600" dirty="0">
                <a:solidFill>
                  <a:srgbClr val="E5E0DF"/>
                </a:solidFill>
                <a:latin typeface="Barlow Medium" pitchFamily="34" charset="0"/>
                <a:ea typeface="Barlow Medium" pitchFamily="34" charset="-122"/>
                <a:cs typeface="Barlow Medium" pitchFamily="34" charset="-120"/>
              </a:rPr>
              <a:t>3</a:t>
            </a:r>
            <a:endParaRPr lang="en-US" sz="3600" dirty="0"/>
          </a:p>
        </p:txBody>
      </p:sp>
      <p:sp>
        <p:nvSpPr>
          <p:cNvPr id="16" name="Text 13"/>
          <p:cNvSpPr/>
          <p:nvPr/>
        </p:nvSpPr>
        <p:spPr>
          <a:xfrm>
            <a:off x="9181275" y="6439346"/>
            <a:ext cx="3041263" cy="487896"/>
          </a:xfrm>
          <a:prstGeom prst="rect">
            <a:avLst/>
          </a:prstGeom>
          <a:noFill/>
          <a:ln/>
        </p:spPr>
        <p:txBody>
          <a:bodyPr wrap="non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400"/>
              </a:lnSpc>
              <a:buNone/>
            </a:pPr>
            <a:r>
              <a:rPr lang="en-US" sz="2800" b="1" dirty="0">
                <a:solidFill>
                  <a:schemeClr val="tx1">
                    <a:lumMod val="95000"/>
                    <a:lumOff val="5000"/>
                  </a:schemeClr>
                </a:solidFill>
                <a:latin typeface="Barlow Medium" pitchFamily="34" charset="0"/>
                <a:ea typeface="Barlow Medium" pitchFamily="34" charset="-122"/>
                <a:cs typeface="Barlow Medium" pitchFamily="34" charset="-120"/>
              </a:rPr>
              <a:t>Ekskursiyalar</a:t>
            </a:r>
            <a:endParaRPr lang="en-US" sz="2800" b="1" dirty="0">
              <a:solidFill>
                <a:schemeClr val="tx1">
                  <a:lumMod val="95000"/>
                  <a:lumOff val="5000"/>
                </a:schemeClr>
              </a:solidFill>
            </a:endParaRPr>
          </a:p>
        </p:txBody>
      </p:sp>
      <p:sp>
        <p:nvSpPr>
          <p:cNvPr id="17" name="Text 14"/>
          <p:cNvSpPr/>
          <p:nvPr/>
        </p:nvSpPr>
        <p:spPr>
          <a:xfrm>
            <a:off x="9181275" y="7365614"/>
            <a:ext cx="7551420" cy="1686818"/>
          </a:xfrm>
          <a:prstGeom prst="rect">
            <a:avLst/>
          </a:prstGeom>
          <a:noFill/>
          <a:ln/>
        </p:spPr>
        <p:txBody>
          <a:bodyPr wrap="square" lIns="0" tIns="0" rIns="0" bIns="0" rtlCol="0" anchor="t"/>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a:lnSpc>
                <a:spcPts val="2750"/>
              </a:lnSpc>
              <a:buNone/>
            </a:pPr>
            <a:r>
              <a:rPr lang="en-US" sz="2000" dirty="0">
                <a:solidFill>
                  <a:schemeClr val="tx1">
                    <a:lumMod val="95000"/>
                    <a:lumOff val="5000"/>
                  </a:schemeClr>
                </a:solidFill>
                <a:latin typeface="Barlow" pitchFamily="34" charset="0"/>
                <a:ea typeface="Barlow" pitchFamily="34" charset="-122"/>
                <a:cs typeface="Barlow" pitchFamily="34" charset="-120"/>
              </a:rPr>
              <a:t>Tabiatga, muzeylarga va boshqa joylarga ekskursiyalar o'quvchilarning geografik bilimlarini chuqurlashtirishga, ularni atrof-muhitga yaqinlashtirishga yordam beradi.</a:t>
            </a:r>
            <a:endParaRPr lang="en-US" sz="2000" dirty="0">
              <a:solidFill>
                <a:schemeClr val="tx1">
                  <a:lumMod val="95000"/>
                  <a:lumOff val="5000"/>
                </a:schemeClr>
              </a:solidFill>
            </a:endParaRPr>
          </a:p>
        </p:txBody>
      </p:sp>
      <p:pic>
        <p:nvPicPr>
          <p:cNvPr id="18"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0" y="-85725"/>
            <a:ext cx="18288000" cy="1447801"/>
          </a:xfrm>
          <a:prstGeom prst="rect">
            <a:avLst/>
          </a:prstGeom>
        </p:spPr>
      </p:pic>
      <p:pic>
        <p:nvPicPr>
          <p:cNvPr id="19" name="Рисунок 18">
            <a:extLst>
              <a:ext uri="{FF2B5EF4-FFF2-40B4-BE49-F238E27FC236}">
                <a16:creationId xmlns="" xmlns:a16="http://schemas.microsoft.com/office/drawing/2014/main" id="{5B572CE6-5563-45A9-9EE3-760D52EDB9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41698" y="217087"/>
            <a:ext cx="3379161" cy="923081"/>
          </a:xfrm>
          <a:prstGeom prst="rect">
            <a:avLst/>
          </a:prstGeom>
        </p:spPr>
      </p:pic>
      <p:pic>
        <p:nvPicPr>
          <p:cNvPr id="20" name="Рисунок 19">
            <a:extLst>
              <a:ext uri="{FF2B5EF4-FFF2-40B4-BE49-F238E27FC236}">
                <a16:creationId xmlns="" xmlns:a16="http://schemas.microsoft.com/office/drawing/2014/main" id="{286A97B6-2A6C-4AF1-A8F6-DF3B05C1FC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750" y="186271"/>
            <a:ext cx="2400541" cy="923081"/>
          </a:xfrm>
          <a:prstGeom prst="rect">
            <a:avLst/>
          </a:prstGeom>
        </p:spPr>
      </p:pic>
    </p:spTree>
    <p:extLst>
      <p:ext uri="{BB962C8B-B14F-4D97-AF65-F5344CB8AC3E}">
        <p14:creationId xmlns:p14="http://schemas.microsoft.com/office/powerpoint/2010/main" val="2763696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44371" y="-43117"/>
            <a:ext cx="18243629" cy="1378858"/>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52332" y="206750"/>
            <a:ext cx="3166846" cy="879125"/>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88572" y="177401"/>
            <a:ext cx="2249713" cy="879125"/>
          </a:xfrm>
          <a:prstGeom prst="rect">
            <a:avLst/>
          </a:prstGeom>
        </p:spPr>
      </p:pic>
      <p:sp>
        <p:nvSpPr>
          <p:cNvPr id="7" name="Овал 6"/>
          <p:cNvSpPr/>
          <p:nvPr/>
        </p:nvSpPr>
        <p:spPr>
          <a:xfrm>
            <a:off x="1814287" y="2500104"/>
            <a:ext cx="4898571" cy="4395812"/>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14" b="1" dirty="0" err="1">
                <a:solidFill>
                  <a:srgbClr val="C00000"/>
                </a:solidFill>
              </a:rPr>
              <a:t>Qiziqarli</a:t>
            </a:r>
            <a:endParaRPr lang="ru-RU" sz="5714" b="1" dirty="0">
              <a:solidFill>
                <a:srgbClr val="C00000"/>
              </a:solidFill>
            </a:endParaRPr>
          </a:p>
        </p:txBody>
      </p:sp>
      <p:sp>
        <p:nvSpPr>
          <p:cNvPr id="9" name="Овал 8"/>
          <p:cNvSpPr/>
          <p:nvPr/>
        </p:nvSpPr>
        <p:spPr>
          <a:xfrm>
            <a:off x="5996773" y="2399062"/>
            <a:ext cx="5152571" cy="4136571"/>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14" b="1" dirty="0" err="1">
                <a:solidFill>
                  <a:srgbClr val="C00000"/>
                </a:solidFill>
              </a:rPr>
              <a:t>Kutilmagan</a:t>
            </a:r>
            <a:endParaRPr lang="ru-RU" sz="5714" b="1" dirty="0">
              <a:solidFill>
                <a:srgbClr val="C00000"/>
              </a:solidFill>
            </a:endParaRPr>
          </a:p>
        </p:txBody>
      </p:sp>
      <p:sp>
        <p:nvSpPr>
          <p:cNvPr id="10" name="Овал 9"/>
          <p:cNvSpPr/>
          <p:nvPr/>
        </p:nvSpPr>
        <p:spPr>
          <a:xfrm>
            <a:off x="10361103" y="2223483"/>
            <a:ext cx="5007086" cy="448773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14" b="1" dirty="0" err="1">
                <a:solidFill>
                  <a:srgbClr val="C00000"/>
                </a:solidFill>
              </a:rPr>
              <a:t>Muhim</a:t>
            </a:r>
            <a:endParaRPr lang="ru-RU" sz="5714" b="1" dirty="0">
              <a:solidFill>
                <a:srgbClr val="C00000"/>
              </a:solidFill>
            </a:endParaRPr>
          </a:p>
        </p:txBody>
      </p:sp>
      <p:sp>
        <p:nvSpPr>
          <p:cNvPr id="11" name="Овал 10"/>
          <p:cNvSpPr/>
          <p:nvPr/>
        </p:nvSpPr>
        <p:spPr>
          <a:xfrm>
            <a:off x="4322317" y="5152095"/>
            <a:ext cx="4644571" cy="4136571"/>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143" b="1" dirty="0" err="1">
                <a:solidFill>
                  <a:srgbClr val="C00000"/>
                </a:solidFill>
              </a:rPr>
              <a:t>Yangi</a:t>
            </a:r>
            <a:endParaRPr lang="ru-RU" sz="5143" b="1" dirty="0">
              <a:solidFill>
                <a:srgbClr val="C00000"/>
              </a:solidFill>
            </a:endParaRPr>
          </a:p>
        </p:txBody>
      </p:sp>
      <p:sp>
        <p:nvSpPr>
          <p:cNvPr id="12" name="Овал 11"/>
          <p:cNvSpPr/>
          <p:nvPr/>
        </p:nvSpPr>
        <p:spPr>
          <a:xfrm>
            <a:off x="8485607" y="5051055"/>
            <a:ext cx="4551750" cy="4136571"/>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14" b="1" dirty="0" err="1">
                <a:solidFill>
                  <a:srgbClr val="C00000"/>
                </a:solidFill>
              </a:rPr>
              <a:t>Foydali</a:t>
            </a:r>
            <a:endParaRPr lang="ru-RU" sz="5714" b="1" dirty="0">
              <a:solidFill>
                <a:srgbClr val="C00000"/>
              </a:solidFill>
            </a:endParaRPr>
          </a:p>
        </p:txBody>
      </p:sp>
      <p:sp>
        <p:nvSpPr>
          <p:cNvPr id="13" name="Прямоугольник 12"/>
          <p:cNvSpPr/>
          <p:nvPr/>
        </p:nvSpPr>
        <p:spPr>
          <a:xfrm>
            <a:off x="6628564" y="1226816"/>
            <a:ext cx="3629520" cy="1059649"/>
          </a:xfrm>
          <a:prstGeom prst="rect">
            <a:avLst/>
          </a:prstGeom>
        </p:spPr>
        <p:txBody>
          <a:bodyPr wrap="none">
            <a:spAutoFit/>
          </a:bodyPr>
          <a:lstStyle/>
          <a:p>
            <a:r>
              <a:rPr lang="en-US" sz="6286" kern="0" dirty="0" err="1">
                <a:latin typeface="Times New Roman" panose="02020603050405020304" pitchFamily="18" charset="0"/>
                <a:ea typeface="Times New Roman" panose="02020603050405020304" pitchFamily="18" charset="0"/>
              </a:rPr>
              <a:t>Refleksiya</a:t>
            </a:r>
            <a:endParaRPr lang="ru-RU" sz="6286" dirty="0"/>
          </a:p>
        </p:txBody>
      </p:sp>
    </p:spTree>
    <p:extLst>
      <p:ext uri="{BB962C8B-B14F-4D97-AF65-F5344CB8AC3E}">
        <p14:creationId xmlns:p14="http://schemas.microsoft.com/office/powerpoint/2010/main" val="28200752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1642"/>
            <a:ext cx="18287999" cy="1378858"/>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52332" y="206750"/>
            <a:ext cx="3166846" cy="879125"/>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8572" y="177401"/>
            <a:ext cx="2249713" cy="879125"/>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3625" y="3247571"/>
            <a:ext cx="6560748" cy="7039429"/>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57800" y="2781300"/>
            <a:ext cx="7376928" cy="3263593"/>
          </a:xfrm>
          <a:prstGeom prst="rect">
            <a:avLst/>
          </a:prstGeom>
          <a:noFill/>
        </p:spPr>
        <p:txBody>
          <a:bodyPr spcFirstLastPara="1" wrap="none" lIns="87086" tIns="43543" rIns="87086" bIns="43543" numCol="1">
            <a:prstTxWarp prst="textArchUp">
              <a:avLst>
                <a:gd name="adj" fmla="val 10455975"/>
              </a:avLst>
            </a:prstTxWarp>
            <a:spAutoFit/>
          </a:bodyPr>
          <a:lstStyle/>
          <a:p>
            <a:pPr algn="ctr"/>
            <a:r>
              <a:rPr lang="en-US" sz="13143" dirty="0">
                <a:ln w="0"/>
                <a:effectLst>
                  <a:outerShdw blurRad="38100" dist="19050" dir="2700000" algn="tl" rotWithShape="0">
                    <a:schemeClr val="dk1">
                      <a:alpha val="40000"/>
                    </a:schemeClr>
                  </a:outerShdw>
                </a:effectLst>
              </a:rPr>
              <a:t>X U L O S A </a:t>
            </a:r>
            <a:endParaRPr lang="ru-RU" sz="13143"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2990448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1" y="-81642"/>
            <a:ext cx="18288001" cy="1378858"/>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52332" y="206750"/>
            <a:ext cx="3166846" cy="879125"/>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8572" y="177401"/>
            <a:ext cx="2249713" cy="879125"/>
          </a:xfrm>
          <a:prstGeom prst="rect">
            <a:avLst/>
          </a:prstGeom>
        </p:spPr>
      </p:pic>
      <p:sp>
        <p:nvSpPr>
          <p:cNvPr id="7" name="Прямоугольник 6"/>
          <p:cNvSpPr/>
          <p:nvPr/>
        </p:nvSpPr>
        <p:spPr>
          <a:xfrm>
            <a:off x="1656418" y="3692072"/>
            <a:ext cx="14975162" cy="4283498"/>
          </a:xfrm>
          <a:prstGeom prst="rect">
            <a:avLst/>
          </a:prstGeom>
          <a:noFill/>
        </p:spPr>
        <p:txBody>
          <a:bodyPr wrap="none" lIns="128542" tIns="64271" rIns="128542" bIns="64271">
            <a:spAutoFit/>
          </a:bodyPr>
          <a:lstStyle/>
          <a:p>
            <a:pPr algn="ctr" defTabSz="1285410">
              <a:defRPr/>
            </a:pPr>
            <a:r>
              <a:rPr lang="en-US" sz="13496"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3496"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3496"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3496"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285410">
              <a:defRPr/>
            </a:pPr>
            <a:r>
              <a:rPr lang="en-US" sz="13496"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3496"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3496"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3496"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3496"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33283640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2560</TotalTime>
  <Words>839</Words>
  <Application>Microsoft Office PowerPoint</Application>
  <PresentationFormat>Произвольный</PresentationFormat>
  <Paragraphs>84</Paragraphs>
  <Slides>19</Slides>
  <Notes>5</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3</vt:i4>
      </vt:variant>
      <vt:variant>
        <vt:lpstr>Заголовки слайдов</vt:lpstr>
      </vt:variant>
      <vt:variant>
        <vt:i4>19</vt:i4>
      </vt:variant>
    </vt:vector>
  </HeadingPairs>
  <TitlesOfParts>
    <vt:vector size="34" baseType="lpstr">
      <vt:lpstr>Fira Sans Extra Condensed Medium</vt:lpstr>
      <vt:lpstr>Open Sans</vt:lpstr>
      <vt:lpstr>Calibri</vt:lpstr>
      <vt:lpstr>Arial</vt:lpstr>
      <vt:lpstr>Helvetica</vt:lpstr>
      <vt:lpstr>Barlow Medium</vt:lpstr>
      <vt:lpstr>Roboto</vt:lpstr>
      <vt:lpstr>Times New Roman</vt:lpstr>
      <vt:lpstr>Barlow</vt:lpstr>
      <vt:lpstr>Calibri Light</vt:lpstr>
      <vt:lpstr>Cambria</vt:lpstr>
      <vt:lpstr>맑은 고딕</vt:lpstr>
      <vt:lpstr>Office Theme</vt:lpstr>
      <vt:lpstr>Тема Office</vt:lpstr>
      <vt:lpstr>Template PresentationGo</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Белый и Фиолетовый Школьные Принадлежности 3D Доклад по Книге Бланк Презентация на Тему Образования</dc:title>
  <dc:creator>LENOVO</dc:creator>
  <cp:lastModifiedBy>Пользователь Windows</cp:lastModifiedBy>
  <cp:revision>153</cp:revision>
  <cp:lastPrinted>2023-08-01T06:12:08Z</cp:lastPrinted>
  <dcterms:created xsi:type="dcterms:W3CDTF">2006-08-16T00:00:00Z</dcterms:created>
  <dcterms:modified xsi:type="dcterms:W3CDTF">2025-05-04T16:11:15Z</dcterms:modified>
  <dc:identifier>DAFpo5KBeA0</dc:identifier>
</cp:coreProperties>
</file>