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sldIdLst>
    <p:sldId id="256" r:id="rId2"/>
    <p:sldId id="27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72" d="100"/>
          <a:sy n="72" d="100"/>
        </p:scale>
        <p:origin x="6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36202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528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8016" cy="6858000"/>
          </a:xfrm>
          <a:prstGeom prst="rect">
            <a:avLst/>
          </a:prstGeom>
          <a:solidFill>
            <a:srgbClr val="138896"/>
          </a:solidFill>
          <a:ln w="12700">
            <a:solidFill>
              <a:srgbClr val="138896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749808" y="676656"/>
            <a:ext cx="10058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kern="0" spc="200" dirty="0">
                <a:solidFill>
                  <a:srgbClr val="87DAD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3.7 MODUL  •  3-MAVZU  •  2 SOAT AMALIY MASHG‘ULOT</a:t>
            </a:r>
            <a:endParaRPr lang="en-US" sz="1050" dirty="0"/>
          </a:p>
        </p:txBody>
      </p:sp>
      <p:sp>
        <p:nvSpPr>
          <p:cNvPr id="4" name="Text 2"/>
          <p:cNvSpPr/>
          <p:nvPr/>
        </p:nvSpPr>
        <p:spPr>
          <a:xfrm>
            <a:off x="749808" y="1353312"/>
            <a:ext cx="9921240" cy="6949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Sinfdan tashqari tadbirlar orqali</a:t>
            </a:r>
            <a:endParaRPr lang="en-US" sz="3100" dirty="0"/>
          </a:p>
        </p:txBody>
      </p:sp>
      <p:sp>
        <p:nvSpPr>
          <p:cNvPr id="5" name="Text 3"/>
          <p:cNvSpPr/>
          <p:nvPr/>
        </p:nvSpPr>
        <p:spPr>
          <a:xfrm>
            <a:off x="749808" y="2084832"/>
            <a:ext cx="100126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32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o‘quvchilarda 4K ko‘nikmalarini</a:t>
            </a:r>
            <a:endParaRPr lang="en-US" sz="3200" dirty="0"/>
          </a:p>
        </p:txBody>
      </p:sp>
      <p:sp>
        <p:nvSpPr>
          <p:cNvPr id="6" name="Text 4"/>
          <p:cNvSpPr/>
          <p:nvPr/>
        </p:nvSpPr>
        <p:spPr>
          <a:xfrm>
            <a:off x="749808" y="2816352"/>
            <a:ext cx="9692640" cy="8321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4000" b="1" dirty="0">
                <a:solidFill>
                  <a:srgbClr val="F9D88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shakllantirish</a:t>
            </a:r>
            <a:endParaRPr lang="en-US" sz="4000" dirty="0"/>
          </a:p>
        </p:txBody>
      </p:sp>
      <p:sp>
        <p:nvSpPr>
          <p:cNvPr id="7" name="Shape 5"/>
          <p:cNvSpPr/>
          <p:nvPr/>
        </p:nvSpPr>
        <p:spPr>
          <a:xfrm>
            <a:off x="777240" y="4133088"/>
            <a:ext cx="576072" cy="576072"/>
          </a:xfrm>
          <a:prstGeom prst="ellipse">
            <a:avLst/>
          </a:prstGeom>
          <a:solidFill>
            <a:srgbClr val="138896"/>
          </a:solidFill>
          <a:ln w="12700">
            <a:solidFill>
              <a:srgbClr val="138896">
                <a:alpha val="0"/>
              </a:srgbClr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777240" y="4197096"/>
            <a:ext cx="57607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3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</a:t>
            </a:r>
            <a:endParaRPr lang="en-US" sz="2300" dirty="0"/>
          </a:p>
        </p:txBody>
      </p:sp>
      <p:sp>
        <p:nvSpPr>
          <p:cNvPr id="9" name="Text 7"/>
          <p:cNvSpPr/>
          <p:nvPr/>
        </p:nvSpPr>
        <p:spPr>
          <a:xfrm>
            <a:off x="1499616" y="4261104"/>
            <a:ext cx="2029968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710" b="1" dirty="0">
                <a:solidFill>
                  <a:srgbClr val="EDF5F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Kreativlik</a:t>
            </a:r>
            <a:endParaRPr lang="en-US" sz="1710" dirty="0"/>
          </a:p>
        </p:txBody>
      </p:sp>
      <p:sp>
        <p:nvSpPr>
          <p:cNvPr id="10" name="Shape 8"/>
          <p:cNvSpPr/>
          <p:nvPr/>
        </p:nvSpPr>
        <p:spPr>
          <a:xfrm>
            <a:off x="3547872" y="4133088"/>
            <a:ext cx="576072" cy="576072"/>
          </a:xfrm>
          <a:prstGeom prst="ellipse">
            <a:avLst/>
          </a:prstGeom>
          <a:solidFill>
            <a:srgbClr val="4675BB"/>
          </a:solidFill>
          <a:ln w="12700">
            <a:solidFill>
              <a:srgbClr val="4675BB">
                <a:alpha val="0"/>
              </a:srgbClr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3547872" y="4197096"/>
            <a:ext cx="57607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3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</a:t>
            </a:r>
            <a:endParaRPr lang="en-US" sz="2300" dirty="0"/>
          </a:p>
        </p:txBody>
      </p:sp>
      <p:sp>
        <p:nvSpPr>
          <p:cNvPr id="12" name="Text 10"/>
          <p:cNvSpPr/>
          <p:nvPr/>
        </p:nvSpPr>
        <p:spPr>
          <a:xfrm>
            <a:off x="4270248" y="4261104"/>
            <a:ext cx="2029968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710" b="1" dirty="0">
                <a:solidFill>
                  <a:srgbClr val="EDF5F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Kritik fikrlash</a:t>
            </a:r>
            <a:endParaRPr lang="en-US" sz="1710" dirty="0"/>
          </a:p>
        </p:txBody>
      </p:sp>
      <p:sp>
        <p:nvSpPr>
          <p:cNvPr id="13" name="Shape 11"/>
          <p:cNvSpPr/>
          <p:nvPr/>
        </p:nvSpPr>
        <p:spPr>
          <a:xfrm>
            <a:off x="6318504" y="4133088"/>
            <a:ext cx="576072" cy="576072"/>
          </a:xfrm>
          <a:prstGeom prst="ellipse">
            <a:avLst/>
          </a:prstGeom>
          <a:solidFill>
            <a:srgbClr val="E9786A"/>
          </a:solidFill>
          <a:ln w="12700">
            <a:solidFill>
              <a:srgbClr val="E9786A">
                <a:alpha val="0"/>
              </a:srgbClr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6318504" y="4197096"/>
            <a:ext cx="57607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3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</a:t>
            </a:r>
            <a:endParaRPr lang="en-US" sz="2300" dirty="0"/>
          </a:p>
        </p:txBody>
      </p:sp>
      <p:sp>
        <p:nvSpPr>
          <p:cNvPr id="15" name="Text 13"/>
          <p:cNvSpPr/>
          <p:nvPr/>
        </p:nvSpPr>
        <p:spPr>
          <a:xfrm>
            <a:off x="7040880" y="4261104"/>
            <a:ext cx="2029968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710" b="1" dirty="0">
                <a:solidFill>
                  <a:srgbClr val="EDF5F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Kommunikatsiya</a:t>
            </a:r>
            <a:endParaRPr lang="en-US" sz="1710" dirty="0"/>
          </a:p>
        </p:txBody>
      </p:sp>
      <p:sp>
        <p:nvSpPr>
          <p:cNvPr id="16" name="Shape 14"/>
          <p:cNvSpPr/>
          <p:nvPr/>
        </p:nvSpPr>
        <p:spPr>
          <a:xfrm>
            <a:off x="9089136" y="4133088"/>
            <a:ext cx="576072" cy="576072"/>
          </a:xfrm>
          <a:prstGeom prst="ellipse">
            <a:avLst/>
          </a:prstGeom>
          <a:solidFill>
            <a:srgbClr val="816CC2"/>
          </a:solidFill>
          <a:ln w="12700">
            <a:solidFill>
              <a:srgbClr val="816CC2">
                <a:alpha val="0"/>
              </a:srgbClr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9089136" y="4197096"/>
            <a:ext cx="57607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3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</a:t>
            </a:r>
            <a:endParaRPr lang="en-US" sz="2300" dirty="0"/>
          </a:p>
        </p:txBody>
      </p:sp>
      <p:sp>
        <p:nvSpPr>
          <p:cNvPr id="18" name="Text 16"/>
          <p:cNvSpPr/>
          <p:nvPr/>
        </p:nvSpPr>
        <p:spPr>
          <a:xfrm>
            <a:off x="9811512" y="4261104"/>
            <a:ext cx="2029968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710" b="1" dirty="0">
                <a:solidFill>
                  <a:srgbClr val="EDF5F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Kollaboratsiya</a:t>
            </a:r>
            <a:endParaRPr lang="en-US" sz="1710" dirty="0"/>
          </a:p>
        </p:txBody>
      </p:sp>
      <p:sp>
        <p:nvSpPr>
          <p:cNvPr id="19" name="Shape 17"/>
          <p:cNvSpPr/>
          <p:nvPr/>
        </p:nvSpPr>
        <p:spPr>
          <a:xfrm>
            <a:off x="768096" y="5404104"/>
            <a:ext cx="10643616" cy="0"/>
          </a:xfrm>
          <a:prstGeom prst="line">
            <a:avLst/>
          </a:prstGeom>
          <a:noFill/>
          <a:ln w="12700">
            <a:solidFill>
              <a:srgbClr val="577187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777240" y="5715000"/>
            <a:ext cx="91440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900" dirty="0">
                <a:solidFill>
                  <a:srgbClr val="DBE7F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Tuzuvchi: Xusanova Madina Askarovna</a:t>
            </a:r>
            <a:endParaRPr lang="en-US" sz="1900" dirty="0"/>
          </a:p>
        </p:txBody>
      </p:sp>
      <p:sp>
        <p:nvSpPr>
          <p:cNvPr id="21" name="Text 19"/>
          <p:cNvSpPr/>
          <p:nvPr/>
        </p:nvSpPr>
        <p:spPr>
          <a:xfrm>
            <a:off x="777240" y="6144768"/>
            <a:ext cx="91440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400" dirty="0">
                <a:solidFill>
                  <a:srgbClr val="A6BFC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Boshlang‘ich ta’limda zamonaviy yondashuvlar</a:t>
            </a:r>
            <a:endParaRPr lang="en-US" sz="1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678608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6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96012"/>
          </a:xfrm>
          <a:prstGeom prst="rect">
            <a:avLst/>
          </a:prstGeom>
          <a:solidFill>
            <a:srgbClr val="138896"/>
          </a:solidFill>
          <a:ln w="12700">
            <a:solidFill>
              <a:srgbClr val="138896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320040"/>
            <a:ext cx="10058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kern="0" spc="200" dirty="0">
                <a:solidFill>
                  <a:srgbClr val="13889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3.7 MODUL  /  MAQSAD</a:t>
            </a:r>
            <a:endParaRPr lang="en-US" sz="1050" dirty="0"/>
          </a:p>
        </p:txBody>
      </p:sp>
      <p:sp>
        <p:nvSpPr>
          <p:cNvPr id="4" name="Text 2"/>
          <p:cNvSpPr/>
          <p:nvPr/>
        </p:nvSpPr>
        <p:spPr>
          <a:xfrm>
            <a:off x="594360" y="713232"/>
            <a:ext cx="11018520" cy="7223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Mashg‘ulotning maqsadi va kutiladigan natijalar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594360" y="6373368"/>
            <a:ext cx="10972800" cy="0"/>
          </a:xfrm>
          <a:prstGeom prst="line">
            <a:avLst/>
          </a:prstGeom>
          <a:noFill/>
          <a:ln w="10795">
            <a:solidFill>
              <a:srgbClr val="DEE7EF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21792" y="6455664"/>
            <a:ext cx="9509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60" dirty="0">
                <a:solidFill>
                  <a:srgbClr val="687B9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Boshlang‘ich ta’lim  •  4K va sinfdan tashqari faoliyat</a:t>
            </a:r>
            <a:endParaRPr lang="en-US" sz="1060" dirty="0"/>
          </a:p>
        </p:txBody>
      </p:sp>
      <p:sp>
        <p:nvSpPr>
          <p:cNvPr id="7" name="Text 5"/>
          <p:cNvSpPr/>
          <p:nvPr/>
        </p:nvSpPr>
        <p:spPr>
          <a:xfrm>
            <a:off x="11000232" y="6446520"/>
            <a:ext cx="5486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buNone/>
            </a:pPr>
            <a:r>
              <a:rPr lang="en-US" sz="1050" b="1" dirty="0">
                <a:solidFill>
                  <a:srgbClr val="687B9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02</a:t>
            </a:r>
            <a:endParaRPr lang="en-US" sz="1050" dirty="0"/>
          </a:p>
        </p:txBody>
      </p:sp>
      <p:sp>
        <p:nvSpPr>
          <p:cNvPr id="8" name="Text 6"/>
          <p:cNvSpPr/>
          <p:nvPr/>
        </p:nvSpPr>
        <p:spPr>
          <a:xfrm>
            <a:off x="667512" y="1682496"/>
            <a:ext cx="10058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kern="0" spc="200" dirty="0">
                <a:solidFill>
                  <a:srgbClr val="13889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80 DAQIQA  •  GURUHLARDA AMALIY ISH</a:t>
            </a:r>
            <a:endParaRPr lang="en-US" sz="1050" dirty="0"/>
          </a:p>
        </p:txBody>
      </p:sp>
      <p:sp>
        <p:nvSpPr>
          <p:cNvPr id="9" name="Shape 7"/>
          <p:cNvSpPr/>
          <p:nvPr/>
        </p:nvSpPr>
        <p:spPr>
          <a:xfrm>
            <a:off x="621792" y="2093976"/>
            <a:ext cx="3611880" cy="3355848"/>
          </a:xfrm>
          <a:prstGeom prst="roundRect">
            <a:avLst>
              <a:gd name="adj" fmla="val 3542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914400" y="2423160"/>
            <a:ext cx="621792" cy="621792"/>
          </a:xfrm>
          <a:prstGeom prst="ellipse">
            <a:avLst/>
          </a:prstGeom>
          <a:solidFill>
            <a:srgbClr val="138896"/>
          </a:solidFill>
          <a:ln w="12700">
            <a:solidFill>
              <a:srgbClr val="138896">
                <a:alpha val="0"/>
              </a:srgbClr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914400" y="2587752"/>
            <a:ext cx="621792" cy="2651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01</a:t>
            </a:r>
            <a:endParaRPr lang="en-US" sz="1900" dirty="0"/>
          </a:p>
        </p:txBody>
      </p:sp>
      <p:sp>
        <p:nvSpPr>
          <p:cNvPr id="12" name="Text 10"/>
          <p:cNvSpPr/>
          <p:nvPr/>
        </p:nvSpPr>
        <p:spPr>
          <a:xfrm>
            <a:off x="896112" y="3264408"/>
            <a:ext cx="3090672" cy="4846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4K ko‘nikmalari</a:t>
            </a:r>
            <a:endParaRPr lang="en-US" sz="2400" dirty="0"/>
          </a:p>
        </p:txBody>
      </p:sp>
      <p:sp>
        <p:nvSpPr>
          <p:cNvPr id="13" name="Text 11"/>
          <p:cNvSpPr/>
          <p:nvPr/>
        </p:nvSpPr>
        <p:spPr>
          <a:xfrm>
            <a:off x="896112" y="3831336"/>
            <a:ext cx="3035808" cy="13258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840" dirty="0">
                <a:solidFill>
                  <a:srgbClr val="253D5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Kreativlik, kritik fikrlash, kommunikatsiya va kollaboratsiyani amaliy faoliyat orqali rivojlantirish.</a:t>
            </a:r>
            <a:endParaRPr lang="en-US" sz="1840" dirty="0"/>
          </a:p>
        </p:txBody>
      </p:sp>
      <p:sp>
        <p:nvSpPr>
          <p:cNvPr id="14" name="Shape 12"/>
          <p:cNvSpPr/>
          <p:nvPr/>
        </p:nvSpPr>
        <p:spPr>
          <a:xfrm>
            <a:off x="4489704" y="2093976"/>
            <a:ext cx="3611880" cy="3355848"/>
          </a:xfrm>
          <a:prstGeom prst="roundRect">
            <a:avLst>
              <a:gd name="adj" fmla="val 3542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4782312" y="2423160"/>
            <a:ext cx="621792" cy="621792"/>
          </a:xfrm>
          <a:prstGeom prst="ellipse">
            <a:avLst/>
          </a:prstGeom>
          <a:solidFill>
            <a:srgbClr val="4675BB"/>
          </a:solidFill>
          <a:ln w="12700">
            <a:solidFill>
              <a:srgbClr val="4675BB">
                <a:alpha val="0"/>
              </a:srgbClr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4782312" y="2587752"/>
            <a:ext cx="621792" cy="2651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02</a:t>
            </a:r>
            <a:endParaRPr lang="en-US" sz="1900" dirty="0"/>
          </a:p>
        </p:txBody>
      </p:sp>
      <p:sp>
        <p:nvSpPr>
          <p:cNvPr id="17" name="Text 15"/>
          <p:cNvSpPr/>
          <p:nvPr/>
        </p:nvSpPr>
        <p:spPr>
          <a:xfrm>
            <a:off x="4764024" y="3264408"/>
            <a:ext cx="3090672" cy="4846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Kasbiy qiziqish</a:t>
            </a:r>
            <a:endParaRPr lang="en-US" sz="2400" dirty="0"/>
          </a:p>
        </p:txBody>
      </p:sp>
      <p:sp>
        <p:nvSpPr>
          <p:cNvPr id="18" name="Text 16"/>
          <p:cNvSpPr/>
          <p:nvPr/>
        </p:nvSpPr>
        <p:spPr>
          <a:xfrm>
            <a:off x="4764024" y="3831336"/>
            <a:ext cx="3035808" cy="13258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840" dirty="0">
                <a:solidFill>
                  <a:srgbClr val="253D5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Fan to‘garagi, musobaqa va ko‘rik-tanlovlarni kasblar olami bilan bog‘lash.</a:t>
            </a:r>
            <a:endParaRPr lang="en-US" sz="1840" dirty="0"/>
          </a:p>
        </p:txBody>
      </p:sp>
      <p:sp>
        <p:nvSpPr>
          <p:cNvPr id="19" name="Shape 17"/>
          <p:cNvSpPr/>
          <p:nvPr/>
        </p:nvSpPr>
        <p:spPr>
          <a:xfrm>
            <a:off x="8357616" y="2093976"/>
            <a:ext cx="3611880" cy="3355848"/>
          </a:xfrm>
          <a:prstGeom prst="roundRect">
            <a:avLst>
              <a:gd name="adj" fmla="val 3542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8650224" y="2423160"/>
            <a:ext cx="621792" cy="621792"/>
          </a:xfrm>
          <a:prstGeom prst="ellipse">
            <a:avLst/>
          </a:prstGeom>
          <a:solidFill>
            <a:srgbClr val="E9786A"/>
          </a:solidFill>
          <a:ln w="12700">
            <a:solidFill>
              <a:srgbClr val="E9786A">
                <a:alpha val="0"/>
              </a:srgbClr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8650224" y="2587752"/>
            <a:ext cx="621792" cy="2651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03</a:t>
            </a:r>
            <a:endParaRPr lang="en-US" sz="1900" dirty="0"/>
          </a:p>
        </p:txBody>
      </p:sp>
      <p:sp>
        <p:nvSpPr>
          <p:cNvPr id="22" name="Text 20"/>
          <p:cNvSpPr/>
          <p:nvPr/>
        </p:nvSpPr>
        <p:spPr>
          <a:xfrm>
            <a:off x="8631936" y="3264408"/>
            <a:ext cx="3090672" cy="4846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Hamkorlik</a:t>
            </a:r>
            <a:endParaRPr lang="en-US" sz="2400" dirty="0"/>
          </a:p>
        </p:txBody>
      </p:sp>
      <p:sp>
        <p:nvSpPr>
          <p:cNvPr id="23" name="Text 21"/>
          <p:cNvSpPr/>
          <p:nvPr/>
        </p:nvSpPr>
        <p:spPr>
          <a:xfrm>
            <a:off x="8631936" y="3831336"/>
            <a:ext cx="3035808" cy="13258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840" dirty="0">
                <a:solidFill>
                  <a:srgbClr val="253D5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Maktab, ota-ona va mahalla ishtirokida o‘quvchi markazidagi tadbir modelini loyihalash.</a:t>
            </a:r>
            <a:endParaRPr lang="en-US" sz="184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6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96012"/>
          </a:xfrm>
          <a:prstGeom prst="rect">
            <a:avLst/>
          </a:prstGeom>
          <a:solidFill>
            <a:srgbClr val="138896"/>
          </a:solidFill>
          <a:ln w="12700">
            <a:solidFill>
              <a:srgbClr val="138896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320040"/>
            <a:ext cx="10058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kern="0" spc="200" dirty="0">
                <a:solidFill>
                  <a:srgbClr val="13889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3.7 MODUL  /  REJA</a:t>
            </a:r>
            <a:endParaRPr lang="en-US" sz="1050" dirty="0"/>
          </a:p>
        </p:txBody>
      </p:sp>
      <p:sp>
        <p:nvSpPr>
          <p:cNvPr id="4" name="Text 2"/>
          <p:cNvSpPr/>
          <p:nvPr/>
        </p:nvSpPr>
        <p:spPr>
          <a:xfrm>
            <a:off x="594360" y="713232"/>
            <a:ext cx="11018520" cy="7223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Amaliy mashg‘ulot rejasi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594360" y="6373368"/>
            <a:ext cx="10972800" cy="0"/>
          </a:xfrm>
          <a:prstGeom prst="line">
            <a:avLst/>
          </a:prstGeom>
          <a:noFill/>
          <a:ln w="10795">
            <a:solidFill>
              <a:srgbClr val="DEE7EF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21792" y="6455664"/>
            <a:ext cx="9509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60" dirty="0">
                <a:solidFill>
                  <a:srgbClr val="687B9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Boshlang‘ich ta’lim  •  4K va sinfdan tashqari faoliyat</a:t>
            </a:r>
            <a:endParaRPr lang="en-US" sz="1060" dirty="0"/>
          </a:p>
        </p:txBody>
      </p:sp>
      <p:sp>
        <p:nvSpPr>
          <p:cNvPr id="7" name="Text 5"/>
          <p:cNvSpPr/>
          <p:nvPr/>
        </p:nvSpPr>
        <p:spPr>
          <a:xfrm>
            <a:off x="11000232" y="6446520"/>
            <a:ext cx="5486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buNone/>
            </a:pPr>
            <a:r>
              <a:rPr lang="en-US" sz="1050" b="1" dirty="0">
                <a:solidFill>
                  <a:srgbClr val="687B9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04</a:t>
            </a:r>
            <a:endParaRPr lang="en-US" sz="1050" dirty="0"/>
          </a:p>
        </p:txBody>
      </p:sp>
      <p:sp>
        <p:nvSpPr>
          <p:cNvPr id="8" name="Shape 6"/>
          <p:cNvSpPr/>
          <p:nvPr/>
        </p:nvSpPr>
        <p:spPr>
          <a:xfrm>
            <a:off x="640080" y="1645920"/>
            <a:ext cx="10872216" cy="694944"/>
          </a:xfrm>
          <a:prstGeom prst="roundRect">
            <a:avLst>
              <a:gd name="adj" fmla="val 17105"/>
            </a:avLst>
          </a:prstGeom>
          <a:solidFill>
            <a:srgbClr val="ECF2F8"/>
          </a:solidFill>
          <a:ln w="12700">
            <a:solidFill>
              <a:srgbClr val="ECF2F8">
                <a:alpha val="0"/>
              </a:srgbClr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877824" y="1773936"/>
            <a:ext cx="429768" cy="429768"/>
          </a:xfrm>
          <a:prstGeom prst="ellipse">
            <a:avLst/>
          </a:prstGeom>
          <a:solidFill>
            <a:srgbClr val="138896"/>
          </a:solidFill>
          <a:ln w="12700">
            <a:solidFill>
              <a:srgbClr val="138896">
                <a:alpha val="0"/>
              </a:srgbClr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877824" y="1783080"/>
            <a:ext cx="429768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7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</a:t>
            </a:r>
            <a:endParaRPr lang="en-US" sz="1750" dirty="0"/>
          </a:p>
        </p:txBody>
      </p:sp>
      <p:sp>
        <p:nvSpPr>
          <p:cNvPr id="11" name="Text 9"/>
          <p:cNvSpPr/>
          <p:nvPr/>
        </p:nvSpPr>
        <p:spPr>
          <a:xfrm>
            <a:off x="1517904" y="1755648"/>
            <a:ext cx="9656064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060" b="1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O‘quvchilarni sinfdan tashqari tadbirlarga qiziqtirish yo‘llari</a:t>
            </a:r>
            <a:endParaRPr lang="en-US" sz="2060" dirty="0"/>
          </a:p>
        </p:txBody>
      </p:sp>
      <p:sp>
        <p:nvSpPr>
          <p:cNvPr id="12" name="Shape 10"/>
          <p:cNvSpPr/>
          <p:nvPr/>
        </p:nvSpPr>
        <p:spPr>
          <a:xfrm>
            <a:off x="640080" y="2478024"/>
            <a:ext cx="10872216" cy="694944"/>
          </a:xfrm>
          <a:prstGeom prst="roundRect">
            <a:avLst>
              <a:gd name="adj" fmla="val 17105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877824" y="2606040"/>
            <a:ext cx="429768" cy="429768"/>
          </a:xfrm>
          <a:prstGeom prst="ellipse">
            <a:avLst/>
          </a:prstGeom>
          <a:solidFill>
            <a:srgbClr val="4675BB"/>
          </a:solidFill>
          <a:ln w="12700">
            <a:solidFill>
              <a:srgbClr val="4675BB">
                <a:alpha val="0"/>
              </a:srgbClr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877824" y="2615184"/>
            <a:ext cx="429768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7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</a:t>
            </a:r>
            <a:endParaRPr lang="en-US" sz="1750" dirty="0"/>
          </a:p>
        </p:txBody>
      </p:sp>
      <p:sp>
        <p:nvSpPr>
          <p:cNvPr id="15" name="Text 13"/>
          <p:cNvSpPr/>
          <p:nvPr/>
        </p:nvSpPr>
        <p:spPr>
          <a:xfrm>
            <a:off x="1517904" y="2587752"/>
            <a:ext cx="9656064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060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Sinfdan tashqari tadbirlarda 4K ko‘nikmalarini rivojlantirish</a:t>
            </a:r>
            <a:endParaRPr lang="en-US" sz="2060" dirty="0"/>
          </a:p>
        </p:txBody>
      </p:sp>
      <p:sp>
        <p:nvSpPr>
          <p:cNvPr id="16" name="Shape 14"/>
          <p:cNvSpPr/>
          <p:nvPr/>
        </p:nvSpPr>
        <p:spPr>
          <a:xfrm>
            <a:off x="640080" y="3310128"/>
            <a:ext cx="10872216" cy="694944"/>
          </a:xfrm>
          <a:prstGeom prst="roundRect">
            <a:avLst>
              <a:gd name="adj" fmla="val 17105"/>
            </a:avLst>
          </a:prstGeom>
          <a:solidFill>
            <a:srgbClr val="ECF2F8"/>
          </a:solidFill>
          <a:ln w="12700">
            <a:solidFill>
              <a:srgbClr val="ECF2F8">
                <a:alpha val="0"/>
              </a:srgbClr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877824" y="3438144"/>
            <a:ext cx="429768" cy="429768"/>
          </a:xfrm>
          <a:prstGeom prst="ellipse">
            <a:avLst/>
          </a:prstGeom>
          <a:solidFill>
            <a:srgbClr val="E9786A"/>
          </a:solidFill>
          <a:ln w="12700">
            <a:solidFill>
              <a:srgbClr val="E9786A">
                <a:alpha val="0"/>
              </a:srgbClr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877824" y="3447288"/>
            <a:ext cx="429768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7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</a:t>
            </a:r>
            <a:endParaRPr lang="en-US" sz="1750" dirty="0"/>
          </a:p>
        </p:txBody>
      </p:sp>
      <p:sp>
        <p:nvSpPr>
          <p:cNvPr id="19" name="Text 17"/>
          <p:cNvSpPr/>
          <p:nvPr/>
        </p:nvSpPr>
        <p:spPr>
          <a:xfrm>
            <a:off x="1517904" y="3419856"/>
            <a:ext cx="9656064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060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Fan to‘garaklari, musobaqa va ko‘rik-tanlovlar orqali kasbga yo‘naltirish</a:t>
            </a:r>
            <a:endParaRPr lang="en-US" sz="2060" dirty="0"/>
          </a:p>
        </p:txBody>
      </p:sp>
      <p:sp>
        <p:nvSpPr>
          <p:cNvPr id="20" name="Shape 18"/>
          <p:cNvSpPr/>
          <p:nvPr/>
        </p:nvSpPr>
        <p:spPr>
          <a:xfrm>
            <a:off x="640080" y="4142232"/>
            <a:ext cx="10872216" cy="694944"/>
          </a:xfrm>
          <a:prstGeom prst="roundRect">
            <a:avLst>
              <a:gd name="adj" fmla="val 17105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877824" y="4270248"/>
            <a:ext cx="429768" cy="429768"/>
          </a:xfrm>
          <a:prstGeom prst="ellipse">
            <a:avLst/>
          </a:prstGeom>
          <a:solidFill>
            <a:srgbClr val="D8A43E"/>
          </a:solidFill>
          <a:ln w="12700">
            <a:solidFill>
              <a:srgbClr val="D8A43E">
                <a:alpha val="0"/>
              </a:srgbClr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877824" y="4279392"/>
            <a:ext cx="429768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7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</a:t>
            </a:r>
            <a:endParaRPr lang="en-US" sz="1750" dirty="0"/>
          </a:p>
        </p:txBody>
      </p:sp>
      <p:sp>
        <p:nvSpPr>
          <p:cNvPr id="23" name="Text 21"/>
          <p:cNvSpPr/>
          <p:nvPr/>
        </p:nvSpPr>
        <p:spPr>
          <a:xfrm>
            <a:off x="1517904" y="4251960"/>
            <a:ext cx="9656064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060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Maktab, ota-ona va mahalla hamkorligida tadbirlar tashkil etish</a:t>
            </a:r>
            <a:endParaRPr lang="en-US" sz="2060" dirty="0"/>
          </a:p>
        </p:txBody>
      </p:sp>
      <p:sp>
        <p:nvSpPr>
          <p:cNvPr id="24" name="Shape 22"/>
          <p:cNvSpPr/>
          <p:nvPr/>
        </p:nvSpPr>
        <p:spPr>
          <a:xfrm>
            <a:off x="640080" y="4974336"/>
            <a:ext cx="10872216" cy="694944"/>
          </a:xfrm>
          <a:prstGeom prst="roundRect">
            <a:avLst>
              <a:gd name="adj" fmla="val 17105"/>
            </a:avLst>
          </a:prstGeom>
          <a:solidFill>
            <a:srgbClr val="ECF2F8"/>
          </a:solidFill>
          <a:ln w="12700">
            <a:solidFill>
              <a:srgbClr val="ECF2F8">
                <a:alpha val="0"/>
              </a:srgbClr>
            </a:solidFill>
            <a:prstDash val="solid"/>
          </a:ln>
        </p:spPr>
      </p:sp>
      <p:sp>
        <p:nvSpPr>
          <p:cNvPr id="25" name="Shape 23"/>
          <p:cNvSpPr/>
          <p:nvPr/>
        </p:nvSpPr>
        <p:spPr>
          <a:xfrm>
            <a:off x="877824" y="5102352"/>
            <a:ext cx="429768" cy="429768"/>
          </a:xfrm>
          <a:prstGeom prst="ellipse">
            <a:avLst/>
          </a:prstGeom>
          <a:solidFill>
            <a:srgbClr val="816CC2"/>
          </a:solidFill>
          <a:ln w="12700">
            <a:solidFill>
              <a:srgbClr val="816CC2">
                <a:alpha val="0"/>
              </a:srgbClr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877824" y="5111496"/>
            <a:ext cx="429768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7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5</a:t>
            </a:r>
            <a:endParaRPr lang="en-US" sz="1750" dirty="0"/>
          </a:p>
        </p:txBody>
      </p:sp>
      <p:sp>
        <p:nvSpPr>
          <p:cNvPr id="27" name="Text 25"/>
          <p:cNvSpPr/>
          <p:nvPr/>
        </p:nvSpPr>
        <p:spPr>
          <a:xfrm>
            <a:off x="1517904" y="5084064"/>
            <a:ext cx="9656064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060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O‘qituvchi–ota-ona–o‘quvchi hamkorligini mustahkamlash</a:t>
            </a:r>
            <a:endParaRPr lang="en-US" sz="206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6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96012"/>
          </a:xfrm>
          <a:prstGeom prst="rect">
            <a:avLst/>
          </a:prstGeom>
          <a:solidFill>
            <a:srgbClr val="138896"/>
          </a:solidFill>
          <a:ln w="12700">
            <a:solidFill>
              <a:srgbClr val="138896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320040"/>
            <a:ext cx="10058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kern="0" spc="200" dirty="0">
                <a:solidFill>
                  <a:srgbClr val="13889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3.7 MODUL  /  MOTIVATSIYA</a:t>
            </a:r>
            <a:endParaRPr lang="en-US" sz="1050" dirty="0"/>
          </a:p>
        </p:txBody>
      </p:sp>
      <p:sp>
        <p:nvSpPr>
          <p:cNvPr id="4" name="Text 2"/>
          <p:cNvSpPr/>
          <p:nvPr/>
        </p:nvSpPr>
        <p:spPr>
          <a:xfrm>
            <a:off x="594360" y="713232"/>
            <a:ext cx="11018520" cy="7223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O‘quvchini tadbirga qanday qiziqtiramiz?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594360" y="6373368"/>
            <a:ext cx="10972800" cy="0"/>
          </a:xfrm>
          <a:prstGeom prst="line">
            <a:avLst/>
          </a:prstGeom>
          <a:noFill/>
          <a:ln w="10795">
            <a:solidFill>
              <a:srgbClr val="DEE7EF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21792" y="6455664"/>
            <a:ext cx="9509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60" dirty="0">
                <a:solidFill>
                  <a:srgbClr val="687B9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Boshlang‘ich ta’lim  •  4K va sinfdan tashqari faoliyat</a:t>
            </a:r>
            <a:endParaRPr lang="en-US" sz="1060" dirty="0"/>
          </a:p>
        </p:txBody>
      </p:sp>
      <p:sp>
        <p:nvSpPr>
          <p:cNvPr id="7" name="Text 5"/>
          <p:cNvSpPr/>
          <p:nvPr/>
        </p:nvSpPr>
        <p:spPr>
          <a:xfrm>
            <a:off x="11000232" y="6446520"/>
            <a:ext cx="5486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buNone/>
            </a:pPr>
            <a:r>
              <a:rPr lang="en-US" sz="1050" b="1" dirty="0">
                <a:solidFill>
                  <a:srgbClr val="687B9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05</a:t>
            </a:r>
            <a:endParaRPr lang="en-US" sz="1050" dirty="0"/>
          </a:p>
        </p:txBody>
      </p:sp>
      <p:sp>
        <p:nvSpPr>
          <p:cNvPr id="8" name="Shape 6"/>
          <p:cNvSpPr/>
          <p:nvPr/>
        </p:nvSpPr>
        <p:spPr>
          <a:xfrm>
            <a:off x="621792" y="1773936"/>
            <a:ext cx="3547872" cy="1892808"/>
          </a:xfrm>
          <a:prstGeom prst="roundRect">
            <a:avLst>
              <a:gd name="adj" fmla="val 6280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621792" y="1938528"/>
            <a:ext cx="50292" cy="1563624"/>
          </a:xfrm>
          <a:prstGeom prst="rect">
            <a:avLst/>
          </a:prstGeom>
          <a:solidFill>
            <a:srgbClr val="138896"/>
          </a:solidFill>
          <a:ln w="12700">
            <a:solidFill>
              <a:srgbClr val="138896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941832" y="2002536"/>
            <a:ext cx="2980944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120" b="1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Qiziqishga mos</a:t>
            </a:r>
            <a:endParaRPr lang="en-US" sz="2120" dirty="0"/>
          </a:p>
        </p:txBody>
      </p:sp>
      <p:sp>
        <p:nvSpPr>
          <p:cNvPr id="11" name="Text 9"/>
          <p:cNvSpPr/>
          <p:nvPr/>
        </p:nvSpPr>
        <p:spPr>
          <a:xfrm>
            <a:off x="941832" y="2578608"/>
            <a:ext cx="2971800" cy="8138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750" dirty="0">
                <a:solidFill>
                  <a:srgbClr val="253D5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Mavzuni bolaning kundalik hayoti bilan bog‘lang.</a:t>
            </a:r>
            <a:endParaRPr lang="en-US" sz="1750" dirty="0"/>
          </a:p>
        </p:txBody>
      </p:sp>
      <p:sp>
        <p:nvSpPr>
          <p:cNvPr id="12" name="Shape 10"/>
          <p:cNvSpPr/>
          <p:nvPr/>
        </p:nvSpPr>
        <p:spPr>
          <a:xfrm>
            <a:off x="4443984" y="1773936"/>
            <a:ext cx="3547872" cy="1892808"/>
          </a:xfrm>
          <a:prstGeom prst="roundRect">
            <a:avLst>
              <a:gd name="adj" fmla="val 6280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4443984" y="1938528"/>
            <a:ext cx="50292" cy="1563624"/>
          </a:xfrm>
          <a:prstGeom prst="rect">
            <a:avLst/>
          </a:prstGeom>
          <a:solidFill>
            <a:srgbClr val="4675BB"/>
          </a:solidFill>
          <a:ln w="12700">
            <a:solidFill>
              <a:srgbClr val="4675BB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4764024" y="2002536"/>
            <a:ext cx="2980944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120" b="1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Tanlov bering</a:t>
            </a:r>
            <a:endParaRPr lang="en-US" sz="2120" dirty="0"/>
          </a:p>
        </p:txBody>
      </p:sp>
      <p:sp>
        <p:nvSpPr>
          <p:cNvPr id="15" name="Text 13"/>
          <p:cNvSpPr/>
          <p:nvPr/>
        </p:nvSpPr>
        <p:spPr>
          <a:xfrm>
            <a:off x="4764024" y="2578608"/>
            <a:ext cx="2971800" cy="8138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750" dirty="0">
                <a:solidFill>
                  <a:srgbClr val="253D5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Mavzu, rol va yakuniy mahsulotni tanlashga imkon yarating.</a:t>
            </a:r>
            <a:endParaRPr lang="en-US" sz="1750" dirty="0"/>
          </a:p>
        </p:txBody>
      </p:sp>
      <p:sp>
        <p:nvSpPr>
          <p:cNvPr id="16" name="Shape 14"/>
          <p:cNvSpPr/>
          <p:nvPr/>
        </p:nvSpPr>
        <p:spPr>
          <a:xfrm>
            <a:off x="8266176" y="1773936"/>
            <a:ext cx="3547872" cy="1892808"/>
          </a:xfrm>
          <a:prstGeom prst="roundRect">
            <a:avLst>
              <a:gd name="adj" fmla="val 6280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8266176" y="1938528"/>
            <a:ext cx="50292" cy="1563624"/>
          </a:xfrm>
          <a:prstGeom prst="rect">
            <a:avLst/>
          </a:prstGeom>
          <a:solidFill>
            <a:srgbClr val="E9786A"/>
          </a:solidFill>
          <a:ln w="12700">
            <a:solidFill>
              <a:srgbClr val="E9786A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8586216" y="2002536"/>
            <a:ext cx="2980944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120" b="1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Qobiliyatni hisobga oling</a:t>
            </a:r>
            <a:endParaRPr lang="en-US" sz="2120" dirty="0"/>
          </a:p>
        </p:txBody>
      </p:sp>
      <p:sp>
        <p:nvSpPr>
          <p:cNvPr id="19" name="Text 17"/>
          <p:cNvSpPr/>
          <p:nvPr/>
        </p:nvSpPr>
        <p:spPr>
          <a:xfrm>
            <a:off x="8586216" y="2578608"/>
            <a:ext cx="2971800" cy="8138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750" dirty="0">
                <a:solidFill>
                  <a:srgbClr val="253D5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Topshiriq va rollarni yoshiga hamda imkoniyatiga moslang.</a:t>
            </a:r>
            <a:endParaRPr lang="en-US" sz="1750" dirty="0"/>
          </a:p>
        </p:txBody>
      </p:sp>
      <p:sp>
        <p:nvSpPr>
          <p:cNvPr id="20" name="Shape 18"/>
          <p:cNvSpPr/>
          <p:nvPr/>
        </p:nvSpPr>
        <p:spPr>
          <a:xfrm>
            <a:off x="2560320" y="3977640"/>
            <a:ext cx="3547872" cy="1892808"/>
          </a:xfrm>
          <a:prstGeom prst="roundRect">
            <a:avLst>
              <a:gd name="adj" fmla="val 6280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2560320" y="4142232"/>
            <a:ext cx="50292" cy="1563624"/>
          </a:xfrm>
          <a:prstGeom prst="rect">
            <a:avLst/>
          </a:prstGeom>
          <a:solidFill>
            <a:srgbClr val="816CC2"/>
          </a:solidFill>
          <a:ln w="12700">
            <a:solidFill>
              <a:srgbClr val="816CC2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2880360" y="4206240"/>
            <a:ext cx="2980944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120" b="1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Muvaffaqiyatni tan oling</a:t>
            </a:r>
            <a:endParaRPr lang="en-US" sz="2120" dirty="0"/>
          </a:p>
        </p:txBody>
      </p:sp>
      <p:sp>
        <p:nvSpPr>
          <p:cNvPr id="23" name="Text 21"/>
          <p:cNvSpPr/>
          <p:nvPr/>
        </p:nvSpPr>
        <p:spPr>
          <a:xfrm>
            <a:off x="2880360" y="4782312"/>
            <a:ext cx="2971800" cy="8138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750" dirty="0">
                <a:solidFill>
                  <a:srgbClr val="253D5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Kichik yutuqlarni ham e’tirof eting.</a:t>
            </a:r>
            <a:endParaRPr lang="en-US" sz="1750" dirty="0"/>
          </a:p>
        </p:txBody>
      </p:sp>
      <p:sp>
        <p:nvSpPr>
          <p:cNvPr id="24" name="Shape 22"/>
          <p:cNvSpPr/>
          <p:nvPr/>
        </p:nvSpPr>
        <p:spPr>
          <a:xfrm>
            <a:off x="6382512" y="3977640"/>
            <a:ext cx="3547872" cy="1892808"/>
          </a:xfrm>
          <a:prstGeom prst="roundRect">
            <a:avLst>
              <a:gd name="adj" fmla="val 6280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5" name="Shape 23"/>
          <p:cNvSpPr/>
          <p:nvPr/>
        </p:nvSpPr>
        <p:spPr>
          <a:xfrm>
            <a:off x="6382512" y="4142232"/>
            <a:ext cx="50292" cy="1563624"/>
          </a:xfrm>
          <a:prstGeom prst="rect">
            <a:avLst/>
          </a:prstGeom>
          <a:solidFill>
            <a:srgbClr val="D8A43E"/>
          </a:solidFill>
          <a:ln w="12700">
            <a:solidFill>
              <a:srgbClr val="D8A43E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6702552" y="4206240"/>
            <a:ext cx="2980944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120" b="1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Natijani ko‘rsating</a:t>
            </a:r>
            <a:endParaRPr lang="en-US" sz="2120" dirty="0"/>
          </a:p>
        </p:txBody>
      </p:sp>
      <p:sp>
        <p:nvSpPr>
          <p:cNvPr id="27" name="Text 25"/>
          <p:cNvSpPr/>
          <p:nvPr/>
        </p:nvSpPr>
        <p:spPr>
          <a:xfrm>
            <a:off x="6702552" y="4782312"/>
            <a:ext cx="2971800" cy="8138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750" dirty="0">
                <a:solidFill>
                  <a:srgbClr val="253D5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Ish yakunida tayyor mahsulot yoki taqdimot bo‘lsin.</a:t>
            </a:r>
            <a:endParaRPr lang="en-US" sz="17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6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96012"/>
          </a:xfrm>
          <a:prstGeom prst="rect">
            <a:avLst/>
          </a:prstGeom>
          <a:solidFill>
            <a:srgbClr val="138896"/>
          </a:solidFill>
          <a:ln w="12700">
            <a:solidFill>
              <a:srgbClr val="138896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320040"/>
            <a:ext cx="10058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kern="0" spc="200" dirty="0">
                <a:solidFill>
                  <a:srgbClr val="13889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3.7 MODUL  /  NAMUNALAR</a:t>
            </a:r>
            <a:endParaRPr lang="en-US" sz="1050" dirty="0"/>
          </a:p>
        </p:txBody>
      </p:sp>
      <p:sp>
        <p:nvSpPr>
          <p:cNvPr id="4" name="Text 2"/>
          <p:cNvSpPr/>
          <p:nvPr/>
        </p:nvSpPr>
        <p:spPr>
          <a:xfrm>
            <a:off x="594360" y="713232"/>
            <a:ext cx="11018520" cy="7223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Ishtirokchidan faol ijodkorga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594360" y="6373368"/>
            <a:ext cx="10972800" cy="0"/>
          </a:xfrm>
          <a:prstGeom prst="line">
            <a:avLst/>
          </a:prstGeom>
          <a:noFill/>
          <a:ln w="10795">
            <a:solidFill>
              <a:srgbClr val="DEE7EF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21792" y="6455664"/>
            <a:ext cx="9509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60" dirty="0">
                <a:solidFill>
                  <a:srgbClr val="687B9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Boshlang‘ich ta’lim  •  4K va sinfdan tashqari faoliyat</a:t>
            </a:r>
            <a:endParaRPr lang="en-US" sz="1060" dirty="0"/>
          </a:p>
        </p:txBody>
      </p:sp>
      <p:sp>
        <p:nvSpPr>
          <p:cNvPr id="7" name="Text 5"/>
          <p:cNvSpPr/>
          <p:nvPr/>
        </p:nvSpPr>
        <p:spPr>
          <a:xfrm>
            <a:off x="11000232" y="6446520"/>
            <a:ext cx="5486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buNone/>
            </a:pPr>
            <a:r>
              <a:rPr lang="en-US" sz="1050" b="1" dirty="0">
                <a:solidFill>
                  <a:srgbClr val="687B9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06</a:t>
            </a:r>
            <a:endParaRPr lang="en-US" sz="1050" dirty="0"/>
          </a:p>
        </p:txBody>
      </p:sp>
      <p:sp>
        <p:nvSpPr>
          <p:cNvPr id="8" name="Shape 6"/>
          <p:cNvSpPr/>
          <p:nvPr/>
        </p:nvSpPr>
        <p:spPr>
          <a:xfrm>
            <a:off x="658368" y="1783080"/>
            <a:ext cx="5349240" cy="3182112"/>
          </a:xfrm>
          <a:prstGeom prst="roundRect">
            <a:avLst>
              <a:gd name="adj" fmla="val 3736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658368" y="1947672"/>
            <a:ext cx="50292" cy="2852928"/>
          </a:xfrm>
          <a:prstGeom prst="rect">
            <a:avLst/>
          </a:prstGeom>
          <a:solidFill>
            <a:srgbClr val="138896"/>
          </a:solidFill>
          <a:ln w="12700">
            <a:solidFill>
              <a:srgbClr val="138896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950976" y="2057400"/>
            <a:ext cx="3346704" cy="365760"/>
          </a:xfrm>
          <a:prstGeom prst="roundRect">
            <a:avLst>
              <a:gd name="adj" fmla="val 40000"/>
            </a:avLst>
          </a:prstGeom>
          <a:solidFill>
            <a:srgbClr val="D9F3F0"/>
          </a:solidFill>
          <a:ln w="12700">
            <a:solidFill>
              <a:srgbClr val="D9F3F0">
                <a:alpha val="0"/>
              </a:srgbClr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1024128" y="2103120"/>
            <a:ext cx="3200400" cy="2651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40" b="1" dirty="0">
                <a:solidFill>
                  <a:srgbClr val="13889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“YOSH TADQIQOTCHILAR”</a:t>
            </a:r>
            <a:endParaRPr lang="en-US" sz="1440" dirty="0"/>
          </a:p>
        </p:txBody>
      </p:sp>
      <p:sp>
        <p:nvSpPr>
          <p:cNvPr id="12" name="Text 10"/>
          <p:cNvSpPr/>
          <p:nvPr/>
        </p:nvSpPr>
        <p:spPr>
          <a:xfrm>
            <a:off x="932688" y="2679192"/>
            <a:ext cx="455371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Savolni o‘quvchining o‘zi tuzadi</a:t>
            </a:r>
            <a:endParaRPr lang="en-US" sz="2500" dirty="0"/>
          </a:p>
        </p:txBody>
      </p:sp>
      <p:sp>
        <p:nvSpPr>
          <p:cNvPr id="13" name="Text 11"/>
          <p:cNvSpPr/>
          <p:nvPr/>
        </p:nvSpPr>
        <p:spPr>
          <a:xfrm>
            <a:off x="932688" y="3931920"/>
            <a:ext cx="45720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900" dirty="0">
                <a:solidFill>
                  <a:srgbClr val="253D5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Kuzatadi • taxmin qiladi • xulosa chiqaradi</a:t>
            </a:r>
            <a:endParaRPr lang="en-US" sz="1900" dirty="0"/>
          </a:p>
        </p:txBody>
      </p:sp>
      <p:sp>
        <p:nvSpPr>
          <p:cNvPr id="14" name="Shape 12"/>
          <p:cNvSpPr/>
          <p:nvPr/>
        </p:nvSpPr>
        <p:spPr>
          <a:xfrm>
            <a:off x="6190488" y="1783080"/>
            <a:ext cx="5349240" cy="3182112"/>
          </a:xfrm>
          <a:prstGeom prst="roundRect">
            <a:avLst>
              <a:gd name="adj" fmla="val 3736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6190488" y="1947672"/>
            <a:ext cx="50292" cy="2852928"/>
          </a:xfrm>
          <a:prstGeom prst="rect">
            <a:avLst/>
          </a:prstGeom>
          <a:solidFill>
            <a:srgbClr val="E9786A"/>
          </a:solidFill>
          <a:ln w="12700">
            <a:solidFill>
              <a:srgbClr val="E9786A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6501384" y="2057400"/>
            <a:ext cx="4178808" cy="365760"/>
          </a:xfrm>
          <a:prstGeom prst="roundRect">
            <a:avLst>
              <a:gd name="adj" fmla="val 40000"/>
            </a:avLst>
          </a:prstGeom>
          <a:solidFill>
            <a:srgbClr val="FDEBE6"/>
          </a:solidFill>
          <a:ln w="12700">
            <a:solidFill>
              <a:srgbClr val="FDEBE6">
                <a:alpha val="0"/>
              </a:srgbClr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6574536" y="2103120"/>
            <a:ext cx="4032504" cy="2651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40" b="1" dirty="0">
                <a:solidFill>
                  <a:srgbClr val="E9786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“ENG YAXSHI KITOB TAVSIYASI”</a:t>
            </a:r>
            <a:endParaRPr lang="en-US" sz="1440" dirty="0"/>
          </a:p>
        </p:txBody>
      </p:sp>
      <p:sp>
        <p:nvSpPr>
          <p:cNvPr id="18" name="Text 16"/>
          <p:cNvSpPr/>
          <p:nvPr/>
        </p:nvSpPr>
        <p:spPr>
          <a:xfrm>
            <a:off x="6483096" y="2651760"/>
            <a:ext cx="457200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Kitobni boshqalarga original usulda tavsiya etadi</a:t>
            </a:r>
            <a:endParaRPr lang="en-US" sz="2400" dirty="0"/>
          </a:p>
        </p:txBody>
      </p:sp>
      <p:sp>
        <p:nvSpPr>
          <p:cNvPr id="19" name="Text 17"/>
          <p:cNvSpPr/>
          <p:nvPr/>
        </p:nvSpPr>
        <p:spPr>
          <a:xfrm>
            <a:off x="6483096" y="4023360"/>
            <a:ext cx="4663440" cy="4663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820" dirty="0">
                <a:solidFill>
                  <a:srgbClr val="253D5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Fikrini dalillaydi • auditoriyaga murojaat qiladi</a:t>
            </a:r>
            <a:endParaRPr lang="en-US" sz="1820" dirty="0"/>
          </a:p>
        </p:txBody>
      </p:sp>
      <p:sp>
        <p:nvSpPr>
          <p:cNvPr id="20" name="Shape 18"/>
          <p:cNvSpPr/>
          <p:nvPr/>
        </p:nvSpPr>
        <p:spPr>
          <a:xfrm>
            <a:off x="685800" y="5221224"/>
            <a:ext cx="10844784" cy="694944"/>
          </a:xfrm>
          <a:prstGeom prst="roundRect">
            <a:avLst>
              <a:gd name="adj" fmla="val 26316"/>
            </a:avLst>
          </a:prstGeom>
          <a:solidFill>
            <a:srgbClr val="FCF2D8"/>
          </a:solidFill>
          <a:ln w="12700">
            <a:solidFill>
              <a:srgbClr val="FCF2D8">
                <a:alpha val="0"/>
              </a:srgbClr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905256" y="5376672"/>
            <a:ext cx="1040587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900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Asosiy tamoyil: tayyor javobni takrorlash emas, o‘quvchining mustaqil g‘oyasi va mahsuloti.</a:t>
            </a:r>
            <a:endParaRPr lang="en-US" sz="19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6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96012"/>
          </a:xfrm>
          <a:prstGeom prst="rect">
            <a:avLst/>
          </a:prstGeom>
          <a:solidFill>
            <a:srgbClr val="138896"/>
          </a:solidFill>
          <a:ln w="12700">
            <a:solidFill>
              <a:srgbClr val="138896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320040"/>
            <a:ext cx="10058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kern="0" spc="200" dirty="0">
                <a:solidFill>
                  <a:srgbClr val="13889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3.7 MODUL  /  4K MODELI</a:t>
            </a:r>
            <a:endParaRPr lang="en-US" sz="1050" dirty="0"/>
          </a:p>
        </p:txBody>
      </p:sp>
      <p:sp>
        <p:nvSpPr>
          <p:cNvPr id="4" name="Text 2"/>
          <p:cNvSpPr/>
          <p:nvPr/>
        </p:nvSpPr>
        <p:spPr>
          <a:xfrm>
            <a:off x="594360" y="713232"/>
            <a:ext cx="11018520" cy="7223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4K modeli: to‘rtta ko‘nikma — yagona natija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594360" y="6373368"/>
            <a:ext cx="10972800" cy="0"/>
          </a:xfrm>
          <a:prstGeom prst="line">
            <a:avLst/>
          </a:prstGeom>
          <a:noFill/>
          <a:ln w="10795">
            <a:solidFill>
              <a:srgbClr val="DEE7EF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21792" y="6455664"/>
            <a:ext cx="9509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60" dirty="0">
                <a:solidFill>
                  <a:srgbClr val="687B9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Boshlang‘ich ta’lim  •  4K va sinfdan tashqari faoliyat</a:t>
            </a:r>
            <a:endParaRPr lang="en-US" sz="1060" dirty="0"/>
          </a:p>
        </p:txBody>
      </p:sp>
      <p:sp>
        <p:nvSpPr>
          <p:cNvPr id="7" name="Text 5"/>
          <p:cNvSpPr/>
          <p:nvPr/>
        </p:nvSpPr>
        <p:spPr>
          <a:xfrm>
            <a:off x="11000232" y="6446520"/>
            <a:ext cx="5486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buNone/>
            </a:pPr>
            <a:r>
              <a:rPr lang="en-US" sz="1050" b="1" dirty="0">
                <a:solidFill>
                  <a:srgbClr val="687B9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07</a:t>
            </a:r>
            <a:endParaRPr lang="en-US" sz="1050" dirty="0"/>
          </a:p>
        </p:txBody>
      </p:sp>
      <p:sp>
        <p:nvSpPr>
          <p:cNvPr id="8" name="Shape 6"/>
          <p:cNvSpPr/>
          <p:nvPr/>
        </p:nvSpPr>
        <p:spPr>
          <a:xfrm>
            <a:off x="4809744" y="2578608"/>
            <a:ext cx="2011680" cy="2011680"/>
          </a:xfrm>
          <a:prstGeom prst="ellipse">
            <a:avLst/>
          </a:prstGeom>
          <a:solidFill>
            <a:srgbClr val="15283F"/>
          </a:solidFill>
          <a:ln w="12700">
            <a:solidFill>
              <a:srgbClr val="15283F">
                <a:alpha val="0"/>
              </a:srgbClr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4809744" y="3236976"/>
            <a:ext cx="2011680" cy="6949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56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4K</a:t>
            </a:r>
            <a:endParaRPr lang="en-US" sz="5600" dirty="0"/>
          </a:p>
        </p:txBody>
      </p:sp>
      <p:sp>
        <p:nvSpPr>
          <p:cNvPr id="10" name="Shape 8"/>
          <p:cNvSpPr/>
          <p:nvPr/>
        </p:nvSpPr>
        <p:spPr>
          <a:xfrm>
            <a:off x="4306824" y="2185416"/>
            <a:ext cx="603504" cy="804672"/>
          </a:xfrm>
          <a:prstGeom prst="line">
            <a:avLst/>
          </a:prstGeom>
          <a:noFill/>
          <a:ln w="30480">
            <a:solidFill>
              <a:srgbClr val="138896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722376" y="1737360"/>
            <a:ext cx="3749040" cy="1490472"/>
          </a:xfrm>
          <a:prstGeom prst="roundRect">
            <a:avLst>
              <a:gd name="adj" fmla="val 7975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722376" y="1901952"/>
            <a:ext cx="50292" cy="1161288"/>
          </a:xfrm>
          <a:prstGeom prst="rect">
            <a:avLst/>
          </a:prstGeom>
          <a:solidFill>
            <a:srgbClr val="138896"/>
          </a:solidFill>
          <a:ln w="12700">
            <a:solidFill>
              <a:srgbClr val="138896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1024128" y="1975104"/>
            <a:ext cx="32004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900" b="1" dirty="0">
                <a:solidFill>
                  <a:srgbClr val="13889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KREATIVLIK</a:t>
            </a:r>
            <a:endParaRPr lang="en-US" sz="1900" dirty="0"/>
          </a:p>
        </p:txBody>
      </p:sp>
      <p:sp>
        <p:nvSpPr>
          <p:cNvPr id="14" name="Text 12"/>
          <p:cNvSpPr/>
          <p:nvPr/>
        </p:nvSpPr>
        <p:spPr>
          <a:xfrm>
            <a:off x="1024128" y="2423160"/>
            <a:ext cx="3209544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690" dirty="0">
                <a:solidFill>
                  <a:srgbClr val="253D5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Yangi g‘oya va mahsulot yaratish</a:t>
            </a:r>
            <a:endParaRPr lang="en-US" sz="1690" dirty="0"/>
          </a:p>
        </p:txBody>
      </p:sp>
      <p:sp>
        <p:nvSpPr>
          <p:cNvPr id="15" name="Shape 13"/>
          <p:cNvSpPr/>
          <p:nvPr/>
        </p:nvSpPr>
        <p:spPr>
          <a:xfrm>
            <a:off x="7781544" y="2185416"/>
            <a:ext cx="0" cy="804672"/>
          </a:xfrm>
          <a:prstGeom prst="line">
            <a:avLst/>
          </a:prstGeom>
          <a:noFill/>
          <a:ln w="30480">
            <a:solidFill>
              <a:srgbClr val="4675BB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7781544" y="1737360"/>
            <a:ext cx="3749040" cy="1490472"/>
          </a:xfrm>
          <a:prstGeom prst="roundRect">
            <a:avLst>
              <a:gd name="adj" fmla="val 7975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7781544" y="1901952"/>
            <a:ext cx="50292" cy="1161288"/>
          </a:xfrm>
          <a:prstGeom prst="rect">
            <a:avLst/>
          </a:prstGeom>
          <a:solidFill>
            <a:srgbClr val="4675BB"/>
          </a:solidFill>
          <a:ln w="12700">
            <a:solidFill>
              <a:srgbClr val="4675BB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8083296" y="1975104"/>
            <a:ext cx="32004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900" b="1" dirty="0">
                <a:solidFill>
                  <a:srgbClr val="4675B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KRITIK FIKRLASH</a:t>
            </a:r>
            <a:endParaRPr lang="en-US" sz="1900" dirty="0"/>
          </a:p>
        </p:txBody>
      </p:sp>
      <p:sp>
        <p:nvSpPr>
          <p:cNvPr id="19" name="Text 17"/>
          <p:cNvSpPr/>
          <p:nvPr/>
        </p:nvSpPr>
        <p:spPr>
          <a:xfrm>
            <a:off x="8083296" y="2423160"/>
            <a:ext cx="3209544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690" dirty="0">
                <a:solidFill>
                  <a:srgbClr val="253D5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Axborotni saralash va qarorni asoslash</a:t>
            </a:r>
            <a:endParaRPr lang="en-US" sz="1690" dirty="0"/>
          </a:p>
        </p:txBody>
      </p:sp>
      <p:sp>
        <p:nvSpPr>
          <p:cNvPr id="20" name="Shape 18"/>
          <p:cNvSpPr/>
          <p:nvPr/>
        </p:nvSpPr>
        <p:spPr>
          <a:xfrm>
            <a:off x="4306824" y="4727448"/>
            <a:ext cx="603504" cy="0"/>
          </a:xfrm>
          <a:prstGeom prst="line">
            <a:avLst/>
          </a:prstGeom>
          <a:noFill/>
          <a:ln w="30480">
            <a:solidFill>
              <a:srgbClr val="E9786A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722376" y="4279392"/>
            <a:ext cx="3749040" cy="1490472"/>
          </a:xfrm>
          <a:prstGeom prst="roundRect">
            <a:avLst>
              <a:gd name="adj" fmla="val 7975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2" name="Shape 20"/>
          <p:cNvSpPr/>
          <p:nvPr/>
        </p:nvSpPr>
        <p:spPr>
          <a:xfrm>
            <a:off x="722376" y="4443984"/>
            <a:ext cx="50292" cy="1161288"/>
          </a:xfrm>
          <a:prstGeom prst="rect">
            <a:avLst/>
          </a:prstGeom>
          <a:solidFill>
            <a:srgbClr val="E9786A"/>
          </a:solidFill>
          <a:ln w="12700">
            <a:solidFill>
              <a:srgbClr val="E9786A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1024128" y="4517136"/>
            <a:ext cx="32004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900" b="1" dirty="0">
                <a:solidFill>
                  <a:srgbClr val="E9786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KOMMUNIKATSIYA</a:t>
            </a:r>
            <a:endParaRPr lang="en-US" sz="1900" dirty="0"/>
          </a:p>
        </p:txBody>
      </p:sp>
      <p:sp>
        <p:nvSpPr>
          <p:cNvPr id="24" name="Text 22"/>
          <p:cNvSpPr/>
          <p:nvPr/>
        </p:nvSpPr>
        <p:spPr>
          <a:xfrm>
            <a:off x="1024128" y="4965192"/>
            <a:ext cx="3209544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690" dirty="0">
                <a:solidFill>
                  <a:srgbClr val="253D5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Fikrini aniq bayon etish va tinglash</a:t>
            </a:r>
            <a:endParaRPr lang="en-US" sz="1690" dirty="0"/>
          </a:p>
        </p:txBody>
      </p:sp>
      <p:sp>
        <p:nvSpPr>
          <p:cNvPr id="25" name="Shape 23"/>
          <p:cNvSpPr/>
          <p:nvPr/>
        </p:nvSpPr>
        <p:spPr>
          <a:xfrm>
            <a:off x="7781544" y="4727448"/>
            <a:ext cx="0" cy="0"/>
          </a:xfrm>
          <a:prstGeom prst="line">
            <a:avLst/>
          </a:prstGeom>
          <a:noFill/>
          <a:ln w="30480">
            <a:solidFill>
              <a:srgbClr val="816CC2"/>
            </a:solidFill>
            <a:prstDash val="solid"/>
          </a:ln>
        </p:spPr>
      </p:sp>
      <p:sp>
        <p:nvSpPr>
          <p:cNvPr id="26" name="Shape 24"/>
          <p:cNvSpPr/>
          <p:nvPr/>
        </p:nvSpPr>
        <p:spPr>
          <a:xfrm>
            <a:off x="7781544" y="4279392"/>
            <a:ext cx="3749040" cy="1490472"/>
          </a:xfrm>
          <a:prstGeom prst="roundRect">
            <a:avLst>
              <a:gd name="adj" fmla="val 7975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7" name="Shape 25"/>
          <p:cNvSpPr/>
          <p:nvPr/>
        </p:nvSpPr>
        <p:spPr>
          <a:xfrm>
            <a:off x="7781544" y="4443984"/>
            <a:ext cx="50292" cy="1161288"/>
          </a:xfrm>
          <a:prstGeom prst="rect">
            <a:avLst/>
          </a:prstGeom>
          <a:solidFill>
            <a:srgbClr val="816CC2"/>
          </a:solidFill>
          <a:ln w="12700">
            <a:solidFill>
              <a:srgbClr val="816CC2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8083296" y="4517136"/>
            <a:ext cx="32004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900" b="1" dirty="0">
                <a:solidFill>
                  <a:srgbClr val="816CC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KOLLABORATSIYA</a:t>
            </a:r>
            <a:endParaRPr lang="en-US" sz="1900" dirty="0"/>
          </a:p>
        </p:txBody>
      </p:sp>
      <p:sp>
        <p:nvSpPr>
          <p:cNvPr id="29" name="Text 27"/>
          <p:cNvSpPr/>
          <p:nvPr/>
        </p:nvSpPr>
        <p:spPr>
          <a:xfrm>
            <a:off x="8083296" y="4965192"/>
            <a:ext cx="3209544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690" dirty="0">
                <a:solidFill>
                  <a:srgbClr val="253D5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Guruh bilan umumiy natija yaratish</a:t>
            </a:r>
            <a:endParaRPr lang="en-US" sz="169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6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96012"/>
          </a:xfrm>
          <a:prstGeom prst="rect">
            <a:avLst/>
          </a:prstGeom>
          <a:solidFill>
            <a:srgbClr val="138896"/>
          </a:solidFill>
          <a:ln w="12700">
            <a:solidFill>
              <a:srgbClr val="138896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320040"/>
            <a:ext cx="10058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kern="0" spc="200" dirty="0">
                <a:solidFill>
                  <a:srgbClr val="13889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3.7 MODUL  /  4K AMALIYOTDA</a:t>
            </a:r>
            <a:endParaRPr lang="en-US" sz="1050" dirty="0"/>
          </a:p>
        </p:txBody>
      </p:sp>
      <p:sp>
        <p:nvSpPr>
          <p:cNvPr id="4" name="Text 2"/>
          <p:cNvSpPr/>
          <p:nvPr/>
        </p:nvSpPr>
        <p:spPr>
          <a:xfrm>
            <a:off x="594360" y="713232"/>
            <a:ext cx="11018520" cy="7223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4K ko‘nikmalari qachon namoyon bo‘ladi?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594360" y="6373368"/>
            <a:ext cx="10972800" cy="0"/>
          </a:xfrm>
          <a:prstGeom prst="line">
            <a:avLst/>
          </a:prstGeom>
          <a:noFill/>
          <a:ln w="10795">
            <a:solidFill>
              <a:srgbClr val="DEE7EF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21792" y="6455664"/>
            <a:ext cx="9509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60" dirty="0">
                <a:solidFill>
                  <a:srgbClr val="687B9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Boshlang‘ich ta’lim  •  4K va sinfdan tashqari faoliyat</a:t>
            </a:r>
            <a:endParaRPr lang="en-US" sz="1060" dirty="0"/>
          </a:p>
        </p:txBody>
      </p:sp>
      <p:sp>
        <p:nvSpPr>
          <p:cNvPr id="7" name="Text 5"/>
          <p:cNvSpPr/>
          <p:nvPr/>
        </p:nvSpPr>
        <p:spPr>
          <a:xfrm>
            <a:off x="11000232" y="6446520"/>
            <a:ext cx="5486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buNone/>
            </a:pPr>
            <a:r>
              <a:rPr lang="en-US" sz="1050" b="1" dirty="0">
                <a:solidFill>
                  <a:srgbClr val="687B9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08</a:t>
            </a:r>
            <a:endParaRPr lang="en-US" sz="1050" dirty="0"/>
          </a:p>
        </p:txBody>
      </p:sp>
      <p:sp>
        <p:nvSpPr>
          <p:cNvPr id="8" name="Shape 6"/>
          <p:cNvSpPr/>
          <p:nvPr/>
        </p:nvSpPr>
        <p:spPr>
          <a:xfrm>
            <a:off x="640080" y="1673352"/>
            <a:ext cx="10890504" cy="91440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640080" y="1673352"/>
            <a:ext cx="2807208" cy="914400"/>
          </a:xfrm>
          <a:prstGeom prst="roundRect">
            <a:avLst>
              <a:gd name="adj" fmla="val 12000"/>
            </a:avLst>
          </a:prstGeom>
          <a:solidFill>
            <a:srgbClr val="138896"/>
          </a:solidFill>
          <a:ln w="12700">
            <a:solidFill>
              <a:srgbClr val="138896">
                <a:alpha val="0"/>
              </a:srgbClr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868680" y="1837944"/>
            <a:ext cx="230428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02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KREATIVLIK</a:t>
            </a:r>
            <a:endParaRPr lang="en-US" sz="2020" dirty="0"/>
          </a:p>
        </p:txBody>
      </p:sp>
      <p:sp>
        <p:nvSpPr>
          <p:cNvPr id="11" name="Text 9"/>
          <p:cNvSpPr/>
          <p:nvPr/>
        </p:nvSpPr>
        <p:spPr>
          <a:xfrm>
            <a:off x="3712464" y="1828800"/>
            <a:ext cx="7397496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030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Tadbir uchun yangi g‘oya yoki dizayn yaratsa</a:t>
            </a:r>
            <a:endParaRPr lang="en-US" sz="2030" dirty="0"/>
          </a:p>
        </p:txBody>
      </p:sp>
      <p:sp>
        <p:nvSpPr>
          <p:cNvPr id="12" name="Shape 10"/>
          <p:cNvSpPr/>
          <p:nvPr/>
        </p:nvSpPr>
        <p:spPr>
          <a:xfrm>
            <a:off x="640080" y="2706624"/>
            <a:ext cx="10890504" cy="91440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640080" y="2706624"/>
            <a:ext cx="2807208" cy="914400"/>
          </a:xfrm>
          <a:prstGeom prst="roundRect">
            <a:avLst>
              <a:gd name="adj" fmla="val 12000"/>
            </a:avLst>
          </a:prstGeom>
          <a:solidFill>
            <a:srgbClr val="4675BB"/>
          </a:solidFill>
          <a:ln w="12700">
            <a:solidFill>
              <a:srgbClr val="4675BB">
                <a:alpha val="0"/>
              </a:srgbClr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868680" y="2871216"/>
            <a:ext cx="230428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02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KRITIK FIKRLASH</a:t>
            </a:r>
            <a:endParaRPr lang="en-US" sz="2020" dirty="0"/>
          </a:p>
        </p:txBody>
      </p:sp>
      <p:sp>
        <p:nvSpPr>
          <p:cNvPr id="15" name="Text 13"/>
          <p:cNvSpPr/>
          <p:nvPr/>
        </p:nvSpPr>
        <p:spPr>
          <a:xfrm>
            <a:off x="3712464" y="2862072"/>
            <a:ext cx="7397496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030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Ma’lumotni taqqoslasa va tanlovini asoslab bersa</a:t>
            </a:r>
            <a:endParaRPr lang="en-US" sz="2030" dirty="0"/>
          </a:p>
        </p:txBody>
      </p:sp>
      <p:sp>
        <p:nvSpPr>
          <p:cNvPr id="16" name="Shape 14"/>
          <p:cNvSpPr/>
          <p:nvPr/>
        </p:nvSpPr>
        <p:spPr>
          <a:xfrm>
            <a:off x="640080" y="3739896"/>
            <a:ext cx="10890504" cy="91440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640080" y="3739896"/>
            <a:ext cx="2807208" cy="914400"/>
          </a:xfrm>
          <a:prstGeom prst="roundRect">
            <a:avLst>
              <a:gd name="adj" fmla="val 12000"/>
            </a:avLst>
          </a:prstGeom>
          <a:solidFill>
            <a:srgbClr val="E9786A"/>
          </a:solidFill>
          <a:ln w="12700">
            <a:solidFill>
              <a:srgbClr val="E9786A">
                <a:alpha val="0"/>
              </a:srgbClr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868680" y="3904488"/>
            <a:ext cx="230428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02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KOMMUNIKATSIYA</a:t>
            </a:r>
            <a:endParaRPr lang="en-US" sz="2020" dirty="0"/>
          </a:p>
        </p:txBody>
      </p:sp>
      <p:sp>
        <p:nvSpPr>
          <p:cNvPr id="19" name="Text 17"/>
          <p:cNvSpPr/>
          <p:nvPr/>
        </p:nvSpPr>
        <p:spPr>
          <a:xfrm>
            <a:off x="3712464" y="3895344"/>
            <a:ext cx="7397496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030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Savol bersa, intervyu olsa yoki natijasini taqdim etsa</a:t>
            </a:r>
            <a:endParaRPr lang="en-US" sz="2030" dirty="0"/>
          </a:p>
        </p:txBody>
      </p:sp>
      <p:sp>
        <p:nvSpPr>
          <p:cNvPr id="20" name="Shape 18"/>
          <p:cNvSpPr/>
          <p:nvPr/>
        </p:nvSpPr>
        <p:spPr>
          <a:xfrm>
            <a:off x="640080" y="4773168"/>
            <a:ext cx="10890504" cy="91440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640080" y="4773168"/>
            <a:ext cx="2807208" cy="914400"/>
          </a:xfrm>
          <a:prstGeom prst="roundRect">
            <a:avLst>
              <a:gd name="adj" fmla="val 12000"/>
            </a:avLst>
          </a:prstGeom>
          <a:solidFill>
            <a:srgbClr val="816CC2"/>
          </a:solidFill>
          <a:ln w="12700">
            <a:solidFill>
              <a:srgbClr val="816CC2">
                <a:alpha val="0"/>
              </a:srgbClr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868680" y="4937760"/>
            <a:ext cx="230428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02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KOLLABORATSIYA</a:t>
            </a:r>
            <a:endParaRPr lang="en-US" sz="2020" dirty="0"/>
          </a:p>
        </p:txBody>
      </p:sp>
      <p:sp>
        <p:nvSpPr>
          <p:cNvPr id="23" name="Text 21"/>
          <p:cNvSpPr/>
          <p:nvPr/>
        </p:nvSpPr>
        <p:spPr>
          <a:xfrm>
            <a:off x="3712464" y="4928616"/>
            <a:ext cx="7397496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030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Vazifalarni taqsimlab, guruh bilan ishni yakunlasa</a:t>
            </a:r>
            <a:endParaRPr lang="en-US" sz="2030" dirty="0"/>
          </a:p>
        </p:txBody>
      </p:sp>
      <p:sp>
        <p:nvSpPr>
          <p:cNvPr id="24" name="Shape 22"/>
          <p:cNvSpPr/>
          <p:nvPr/>
        </p:nvSpPr>
        <p:spPr>
          <a:xfrm>
            <a:off x="649224" y="5852160"/>
            <a:ext cx="10872216" cy="320040"/>
          </a:xfrm>
          <a:prstGeom prst="roundRect">
            <a:avLst>
              <a:gd name="adj" fmla="val 57143"/>
            </a:avLst>
          </a:prstGeom>
          <a:solidFill>
            <a:srgbClr val="D9F3F0"/>
          </a:solidFill>
          <a:ln w="12700">
            <a:solidFill>
              <a:srgbClr val="D9F3F0">
                <a:alpha val="0"/>
              </a:srgbClr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868680" y="6007608"/>
            <a:ext cx="10433304" cy="91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470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4K — shior emas, o‘quvchi tomonidan bajariladigan kuzatiladigan faoliyat.</a:t>
            </a:r>
            <a:endParaRPr lang="en-US" sz="147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6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96012"/>
          </a:xfrm>
          <a:prstGeom prst="rect">
            <a:avLst/>
          </a:prstGeom>
          <a:solidFill>
            <a:srgbClr val="138896"/>
          </a:solidFill>
          <a:ln w="12700">
            <a:solidFill>
              <a:srgbClr val="138896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320040"/>
            <a:ext cx="10058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kern="0" spc="200" dirty="0">
                <a:solidFill>
                  <a:srgbClr val="13889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3.7 MODUL  /  20 DAQIQA</a:t>
            </a:r>
            <a:endParaRPr lang="en-US" sz="1050" dirty="0"/>
          </a:p>
        </p:txBody>
      </p:sp>
      <p:sp>
        <p:nvSpPr>
          <p:cNvPr id="4" name="Text 2"/>
          <p:cNvSpPr/>
          <p:nvPr/>
        </p:nvSpPr>
        <p:spPr>
          <a:xfrm>
            <a:off x="594360" y="713232"/>
            <a:ext cx="11018520" cy="7223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1-amaliy ish: “4K konstruktor”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594360" y="6373368"/>
            <a:ext cx="10972800" cy="0"/>
          </a:xfrm>
          <a:prstGeom prst="line">
            <a:avLst/>
          </a:prstGeom>
          <a:noFill/>
          <a:ln w="10795">
            <a:solidFill>
              <a:srgbClr val="DEE7EF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21792" y="6455664"/>
            <a:ext cx="9509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60" dirty="0">
                <a:solidFill>
                  <a:srgbClr val="687B9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Boshlang‘ich ta’lim  •  4K va sinfdan tashqari faoliyat</a:t>
            </a:r>
            <a:endParaRPr lang="en-US" sz="1060" dirty="0"/>
          </a:p>
        </p:txBody>
      </p:sp>
      <p:sp>
        <p:nvSpPr>
          <p:cNvPr id="7" name="Text 5"/>
          <p:cNvSpPr/>
          <p:nvPr/>
        </p:nvSpPr>
        <p:spPr>
          <a:xfrm>
            <a:off x="11000232" y="6446520"/>
            <a:ext cx="5486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buNone/>
            </a:pPr>
            <a:r>
              <a:rPr lang="en-US" sz="1050" b="1" dirty="0">
                <a:solidFill>
                  <a:srgbClr val="687B9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09</a:t>
            </a:r>
            <a:endParaRPr lang="en-US" sz="1050" dirty="0"/>
          </a:p>
        </p:txBody>
      </p:sp>
      <p:sp>
        <p:nvSpPr>
          <p:cNvPr id="8" name="Text 6"/>
          <p:cNvSpPr/>
          <p:nvPr/>
        </p:nvSpPr>
        <p:spPr>
          <a:xfrm>
            <a:off x="704088" y="1618488"/>
            <a:ext cx="103327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060" b="1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Tadbir turi: fan to‘garagi, musobaqa yoki ko‘rik-tanlov</a:t>
            </a:r>
            <a:endParaRPr lang="en-US" sz="2060" dirty="0"/>
          </a:p>
        </p:txBody>
      </p:sp>
      <p:sp>
        <p:nvSpPr>
          <p:cNvPr id="9" name="Shape 7"/>
          <p:cNvSpPr/>
          <p:nvPr/>
        </p:nvSpPr>
        <p:spPr>
          <a:xfrm>
            <a:off x="694944" y="2395728"/>
            <a:ext cx="5276088" cy="1252728"/>
          </a:xfrm>
          <a:prstGeom prst="roundRect">
            <a:avLst>
              <a:gd name="adj" fmla="val 9489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694944" y="2560320"/>
            <a:ext cx="50292" cy="923544"/>
          </a:xfrm>
          <a:prstGeom prst="rect">
            <a:avLst/>
          </a:prstGeom>
          <a:solidFill>
            <a:srgbClr val="138896"/>
          </a:solidFill>
          <a:ln w="12700">
            <a:solidFill>
              <a:srgbClr val="138896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969264" y="2587752"/>
            <a:ext cx="4608576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050" b="1" dirty="0">
                <a:solidFill>
                  <a:srgbClr val="13889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KREATIVLIK</a:t>
            </a:r>
            <a:endParaRPr lang="en-US" sz="2050" dirty="0"/>
          </a:p>
        </p:txBody>
      </p:sp>
      <p:sp>
        <p:nvSpPr>
          <p:cNvPr id="12" name="Text 10"/>
          <p:cNvSpPr/>
          <p:nvPr/>
        </p:nvSpPr>
        <p:spPr>
          <a:xfrm>
            <a:off x="969264" y="3072384"/>
            <a:ext cx="460857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770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Yangi g‘oya yoki mahsulot</a:t>
            </a:r>
            <a:endParaRPr lang="en-US" sz="1770" dirty="0"/>
          </a:p>
        </p:txBody>
      </p:sp>
      <p:sp>
        <p:nvSpPr>
          <p:cNvPr id="13" name="Shape 11"/>
          <p:cNvSpPr/>
          <p:nvPr/>
        </p:nvSpPr>
        <p:spPr>
          <a:xfrm>
            <a:off x="6208776" y="2395728"/>
            <a:ext cx="5276088" cy="1252728"/>
          </a:xfrm>
          <a:prstGeom prst="roundRect">
            <a:avLst>
              <a:gd name="adj" fmla="val 9489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6208776" y="2560320"/>
            <a:ext cx="50292" cy="923544"/>
          </a:xfrm>
          <a:prstGeom prst="rect">
            <a:avLst/>
          </a:prstGeom>
          <a:solidFill>
            <a:srgbClr val="4675BB"/>
          </a:solidFill>
          <a:ln w="12700">
            <a:solidFill>
              <a:srgbClr val="4675BB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483096" y="2587752"/>
            <a:ext cx="4608576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050" b="1" dirty="0">
                <a:solidFill>
                  <a:srgbClr val="4675B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KRITIK FIKRLASH</a:t>
            </a:r>
            <a:endParaRPr lang="en-US" sz="2050" dirty="0"/>
          </a:p>
        </p:txBody>
      </p:sp>
      <p:sp>
        <p:nvSpPr>
          <p:cNvPr id="16" name="Text 14"/>
          <p:cNvSpPr/>
          <p:nvPr/>
        </p:nvSpPr>
        <p:spPr>
          <a:xfrm>
            <a:off x="6483096" y="3072384"/>
            <a:ext cx="460857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770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Tanlash va asoslash</a:t>
            </a:r>
            <a:endParaRPr lang="en-US" sz="1770" dirty="0"/>
          </a:p>
        </p:txBody>
      </p:sp>
      <p:sp>
        <p:nvSpPr>
          <p:cNvPr id="17" name="Shape 15"/>
          <p:cNvSpPr/>
          <p:nvPr/>
        </p:nvSpPr>
        <p:spPr>
          <a:xfrm>
            <a:off x="694944" y="3886200"/>
            <a:ext cx="5276088" cy="1252728"/>
          </a:xfrm>
          <a:prstGeom prst="roundRect">
            <a:avLst>
              <a:gd name="adj" fmla="val 9489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694944" y="4050792"/>
            <a:ext cx="50292" cy="923544"/>
          </a:xfrm>
          <a:prstGeom prst="rect">
            <a:avLst/>
          </a:prstGeom>
          <a:solidFill>
            <a:srgbClr val="E9786A"/>
          </a:solidFill>
          <a:ln w="12700">
            <a:solidFill>
              <a:srgbClr val="E9786A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969264" y="4078224"/>
            <a:ext cx="4608576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050" b="1" dirty="0">
                <a:solidFill>
                  <a:srgbClr val="E9786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KOMMUNIKATSIYA</a:t>
            </a:r>
            <a:endParaRPr lang="en-US" sz="2050" dirty="0"/>
          </a:p>
        </p:txBody>
      </p:sp>
      <p:sp>
        <p:nvSpPr>
          <p:cNvPr id="20" name="Text 18"/>
          <p:cNvSpPr/>
          <p:nvPr/>
        </p:nvSpPr>
        <p:spPr>
          <a:xfrm>
            <a:off x="969264" y="4562856"/>
            <a:ext cx="460857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770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Savol va taqdimot</a:t>
            </a:r>
            <a:endParaRPr lang="en-US" sz="1770" dirty="0"/>
          </a:p>
        </p:txBody>
      </p:sp>
      <p:sp>
        <p:nvSpPr>
          <p:cNvPr id="21" name="Shape 19"/>
          <p:cNvSpPr/>
          <p:nvPr/>
        </p:nvSpPr>
        <p:spPr>
          <a:xfrm>
            <a:off x="6208776" y="3886200"/>
            <a:ext cx="5276088" cy="1252728"/>
          </a:xfrm>
          <a:prstGeom prst="roundRect">
            <a:avLst>
              <a:gd name="adj" fmla="val 9489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2" name="Shape 20"/>
          <p:cNvSpPr/>
          <p:nvPr/>
        </p:nvSpPr>
        <p:spPr>
          <a:xfrm>
            <a:off x="6208776" y="4050792"/>
            <a:ext cx="50292" cy="923544"/>
          </a:xfrm>
          <a:prstGeom prst="rect">
            <a:avLst/>
          </a:prstGeom>
          <a:solidFill>
            <a:srgbClr val="816CC2"/>
          </a:solidFill>
          <a:ln w="12700">
            <a:solidFill>
              <a:srgbClr val="816CC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6483096" y="4078224"/>
            <a:ext cx="4608576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050" b="1" dirty="0">
                <a:solidFill>
                  <a:srgbClr val="816CC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KOLLABORATSIYA</a:t>
            </a:r>
            <a:endParaRPr lang="en-US" sz="2050" dirty="0"/>
          </a:p>
        </p:txBody>
      </p:sp>
      <p:sp>
        <p:nvSpPr>
          <p:cNvPr id="24" name="Text 22"/>
          <p:cNvSpPr/>
          <p:nvPr/>
        </p:nvSpPr>
        <p:spPr>
          <a:xfrm>
            <a:off x="6483096" y="4562856"/>
            <a:ext cx="460857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770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Guruhli vazifa</a:t>
            </a:r>
            <a:endParaRPr lang="en-US" sz="1770" dirty="0"/>
          </a:p>
        </p:txBody>
      </p:sp>
      <p:sp>
        <p:nvSpPr>
          <p:cNvPr id="25" name="Shape 23"/>
          <p:cNvSpPr/>
          <p:nvPr/>
        </p:nvSpPr>
        <p:spPr>
          <a:xfrm>
            <a:off x="704088" y="5532120"/>
            <a:ext cx="10799064" cy="521208"/>
          </a:xfrm>
          <a:prstGeom prst="roundRect">
            <a:avLst>
              <a:gd name="adj" fmla="val 35088"/>
            </a:avLst>
          </a:prstGeom>
          <a:solidFill>
            <a:srgbClr val="FCF2D8"/>
          </a:solidFill>
          <a:ln w="12700">
            <a:solidFill>
              <a:srgbClr val="FCF2D8">
                <a:alpha val="0"/>
              </a:srgbClr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923544" y="5687568"/>
            <a:ext cx="10360152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720" b="1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Guruh vazifasi: har bir “K” uchun bittadan aniq o‘quvchi faoliyatini loyihalang.</a:t>
            </a:r>
            <a:endParaRPr lang="en-US" sz="172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6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96012"/>
          </a:xfrm>
          <a:prstGeom prst="rect">
            <a:avLst/>
          </a:prstGeom>
          <a:solidFill>
            <a:srgbClr val="138896"/>
          </a:solidFill>
          <a:ln w="12700">
            <a:solidFill>
              <a:srgbClr val="138896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320040"/>
            <a:ext cx="10058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kern="0" spc="200" dirty="0">
                <a:solidFill>
                  <a:srgbClr val="13889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3.7 MODUL  /  KASBIY YO‘NALISH</a:t>
            </a:r>
            <a:endParaRPr lang="en-US" sz="1050" dirty="0"/>
          </a:p>
        </p:txBody>
      </p:sp>
      <p:sp>
        <p:nvSpPr>
          <p:cNvPr id="4" name="Text 2"/>
          <p:cNvSpPr/>
          <p:nvPr/>
        </p:nvSpPr>
        <p:spPr>
          <a:xfrm>
            <a:off x="594360" y="713232"/>
            <a:ext cx="11018520" cy="7223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Kasbga yo‘naltirish: qiziqishni kashf etish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594360" y="6373368"/>
            <a:ext cx="10972800" cy="0"/>
          </a:xfrm>
          <a:prstGeom prst="line">
            <a:avLst/>
          </a:prstGeom>
          <a:noFill/>
          <a:ln w="10795">
            <a:solidFill>
              <a:srgbClr val="DEE7EF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21792" y="6455664"/>
            <a:ext cx="9509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60" dirty="0">
                <a:solidFill>
                  <a:srgbClr val="687B9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Boshlang‘ich ta’lim  •  4K va sinfdan tashqari faoliyat</a:t>
            </a:r>
            <a:endParaRPr lang="en-US" sz="1060" dirty="0"/>
          </a:p>
        </p:txBody>
      </p:sp>
      <p:sp>
        <p:nvSpPr>
          <p:cNvPr id="7" name="Text 5"/>
          <p:cNvSpPr/>
          <p:nvPr/>
        </p:nvSpPr>
        <p:spPr>
          <a:xfrm>
            <a:off x="11000232" y="6446520"/>
            <a:ext cx="5486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buNone/>
            </a:pPr>
            <a:r>
              <a:rPr lang="en-US" sz="1050" b="1" dirty="0">
                <a:solidFill>
                  <a:srgbClr val="687B9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10</a:t>
            </a:r>
            <a:endParaRPr lang="en-US" sz="1050" dirty="0"/>
          </a:p>
        </p:txBody>
      </p:sp>
      <p:sp>
        <p:nvSpPr>
          <p:cNvPr id="8" name="Shape 6"/>
          <p:cNvSpPr/>
          <p:nvPr/>
        </p:nvSpPr>
        <p:spPr>
          <a:xfrm>
            <a:off x="676656" y="1591056"/>
            <a:ext cx="10835640" cy="886968"/>
          </a:xfrm>
          <a:prstGeom prst="roundRect">
            <a:avLst>
              <a:gd name="adj" fmla="val 20619"/>
            </a:avLst>
          </a:prstGeom>
          <a:solidFill>
            <a:srgbClr val="D9F3F0"/>
          </a:solidFill>
          <a:ln w="12700">
            <a:solidFill>
              <a:srgbClr val="D9F3F0">
                <a:alpha val="0"/>
              </a:srgbClr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896112" y="1746504"/>
            <a:ext cx="10396728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950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Boshlang‘ich sinfda maqsad — boladan kasb tanlashni talab qilish emas, o‘z qiziqishi va kuchli tomonlarini anglashiga ko‘maklashish.</a:t>
            </a:r>
            <a:endParaRPr lang="en-US" sz="1950" dirty="0"/>
          </a:p>
        </p:txBody>
      </p:sp>
      <p:sp>
        <p:nvSpPr>
          <p:cNvPr id="10" name="Shape 8"/>
          <p:cNvSpPr/>
          <p:nvPr/>
        </p:nvSpPr>
        <p:spPr>
          <a:xfrm>
            <a:off x="722376" y="2734056"/>
            <a:ext cx="10707624" cy="502920"/>
          </a:xfrm>
          <a:prstGeom prst="roundRect">
            <a:avLst>
              <a:gd name="adj" fmla="val 23636"/>
            </a:avLst>
          </a:prstGeom>
          <a:solidFill>
            <a:srgbClr val="EAF1F6"/>
          </a:solidFill>
          <a:ln w="12700">
            <a:solidFill>
              <a:srgbClr val="EAF1F6">
                <a:alpha val="0"/>
              </a:srgbClr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914400" y="2843784"/>
            <a:ext cx="256032" cy="256032"/>
          </a:xfrm>
          <a:prstGeom prst="ellipse">
            <a:avLst/>
          </a:prstGeom>
          <a:solidFill>
            <a:srgbClr val="138896"/>
          </a:solidFill>
          <a:ln w="12700">
            <a:solidFill>
              <a:srgbClr val="138896">
                <a:alpha val="0"/>
              </a:srgbClr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1335024" y="2825496"/>
            <a:ext cx="46177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780" b="1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Tabiiy fan to‘garagi</a:t>
            </a:r>
            <a:endParaRPr lang="en-US" sz="1780" dirty="0"/>
          </a:p>
        </p:txBody>
      </p:sp>
      <p:sp>
        <p:nvSpPr>
          <p:cNvPr id="13" name="Text 11"/>
          <p:cNvSpPr/>
          <p:nvPr/>
        </p:nvSpPr>
        <p:spPr>
          <a:xfrm>
            <a:off x="6419088" y="2779776"/>
            <a:ext cx="502920" cy="3931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500" b="1" dirty="0">
                <a:solidFill>
                  <a:srgbClr val="13889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→</a:t>
            </a:r>
            <a:endParaRPr lang="en-US" sz="2500" dirty="0"/>
          </a:p>
        </p:txBody>
      </p:sp>
      <p:sp>
        <p:nvSpPr>
          <p:cNvPr id="14" name="Text 12"/>
          <p:cNvSpPr/>
          <p:nvPr/>
        </p:nvSpPr>
        <p:spPr>
          <a:xfrm>
            <a:off x="7095744" y="2825496"/>
            <a:ext cx="38404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830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Tadqiqotchi</a:t>
            </a:r>
            <a:endParaRPr lang="en-US" sz="1830" dirty="0"/>
          </a:p>
        </p:txBody>
      </p:sp>
      <p:sp>
        <p:nvSpPr>
          <p:cNvPr id="15" name="Shape 13"/>
          <p:cNvSpPr/>
          <p:nvPr/>
        </p:nvSpPr>
        <p:spPr>
          <a:xfrm>
            <a:off x="722376" y="3346704"/>
            <a:ext cx="10707624" cy="502920"/>
          </a:xfrm>
          <a:prstGeom prst="roundRect">
            <a:avLst>
              <a:gd name="adj" fmla="val 23636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914400" y="3456432"/>
            <a:ext cx="256032" cy="256032"/>
          </a:xfrm>
          <a:prstGeom prst="ellipse">
            <a:avLst/>
          </a:prstGeom>
          <a:solidFill>
            <a:srgbClr val="4675BB"/>
          </a:solidFill>
          <a:ln w="12700">
            <a:solidFill>
              <a:srgbClr val="4675BB">
                <a:alpha val="0"/>
              </a:srgbClr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1335024" y="3438144"/>
            <a:ext cx="46177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780" b="1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Model yoki robot yaratish</a:t>
            </a:r>
            <a:endParaRPr lang="en-US" sz="1780" dirty="0"/>
          </a:p>
        </p:txBody>
      </p:sp>
      <p:sp>
        <p:nvSpPr>
          <p:cNvPr id="18" name="Text 16"/>
          <p:cNvSpPr/>
          <p:nvPr/>
        </p:nvSpPr>
        <p:spPr>
          <a:xfrm>
            <a:off x="6419088" y="3392424"/>
            <a:ext cx="502920" cy="3931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500" b="1" dirty="0">
                <a:solidFill>
                  <a:srgbClr val="4675B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→</a:t>
            </a:r>
            <a:endParaRPr lang="en-US" sz="2500" dirty="0"/>
          </a:p>
        </p:txBody>
      </p:sp>
      <p:sp>
        <p:nvSpPr>
          <p:cNvPr id="19" name="Text 17"/>
          <p:cNvSpPr/>
          <p:nvPr/>
        </p:nvSpPr>
        <p:spPr>
          <a:xfrm>
            <a:off x="7095744" y="3438144"/>
            <a:ext cx="38404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830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Muhandis / dasturchi</a:t>
            </a:r>
            <a:endParaRPr lang="en-US" sz="1830" dirty="0"/>
          </a:p>
        </p:txBody>
      </p:sp>
      <p:sp>
        <p:nvSpPr>
          <p:cNvPr id="20" name="Shape 18"/>
          <p:cNvSpPr/>
          <p:nvPr/>
        </p:nvSpPr>
        <p:spPr>
          <a:xfrm>
            <a:off x="722376" y="3959352"/>
            <a:ext cx="10707624" cy="502920"/>
          </a:xfrm>
          <a:prstGeom prst="roundRect">
            <a:avLst>
              <a:gd name="adj" fmla="val 23636"/>
            </a:avLst>
          </a:prstGeom>
          <a:solidFill>
            <a:srgbClr val="EAF1F6"/>
          </a:solidFill>
          <a:ln w="12700">
            <a:solidFill>
              <a:srgbClr val="EAF1F6">
                <a:alpha val="0"/>
              </a:srgbClr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914400" y="4069080"/>
            <a:ext cx="256032" cy="256032"/>
          </a:xfrm>
          <a:prstGeom prst="ellipse">
            <a:avLst/>
          </a:prstGeom>
          <a:solidFill>
            <a:srgbClr val="E9786A"/>
          </a:solidFill>
          <a:ln w="12700">
            <a:solidFill>
              <a:srgbClr val="E9786A">
                <a:alpha val="0"/>
              </a:srgbClr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1335024" y="4050792"/>
            <a:ext cx="46177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780" b="1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Devoriy gazeta, intervyu</a:t>
            </a:r>
            <a:endParaRPr lang="en-US" sz="1780" dirty="0"/>
          </a:p>
        </p:txBody>
      </p:sp>
      <p:sp>
        <p:nvSpPr>
          <p:cNvPr id="23" name="Text 21"/>
          <p:cNvSpPr/>
          <p:nvPr/>
        </p:nvSpPr>
        <p:spPr>
          <a:xfrm>
            <a:off x="6419088" y="4005072"/>
            <a:ext cx="502920" cy="3931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500" b="1" dirty="0">
                <a:solidFill>
                  <a:srgbClr val="E9786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→</a:t>
            </a:r>
            <a:endParaRPr lang="en-US" sz="2500" dirty="0"/>
          </a:p>
        </p:txBody>
      </p:sp>
      <p:sp>
        <p:nvSpPr>
          <p:cNvPr id="24" name="Text 22"/>
          <p:cNvSpPr/>
          <p:nvPr/>
        </p:nvSpPr>
        <p:spPr>
          <a:xfrm>
            <a:off x="7095744" y="4050792"/>
            <a:ext cx="38404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830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Jurnalist</a:t>
            </a:r>
            <a:endParaRPr lang="en-US" sz="1830" dirty="0"/>
          </a:p>
        </p:txBody>
      </p:sp>
      <p:sp>
        <p:nvSpPr>
          <p:cNvPr id="25" name="Shape 23"/>
          <p:cNvSpPr/>
          <p:nvPr/>
        </p:nvSpPr>
        <p:spPr>
          <a:xfrm>
            <a:off x="722376" y="4572000"/>
            <a:ext cx="10707624" cy="502920"/>
          </a:xfrm>
          <a:prstGeom prst="roundRect">
            <a:avLst>
              <a:gd name="adj" fmla="val 23636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6" name="Shape 24"/>
          <p:cNvSpPr/>
          <p:nvPr/>
        </p:nvSpPr>
        <p:spPr>
          <a:xfrm>
            <a:off x="914400" y="4681728"/>
            <a:ext cx="256032" cy="256032"/>
          </a:xfrm>
          <a:prstGeom prst="ellipse">
            <a:avLst/>
          </a:prstGeom>
          <a:solidFill>
            <a:srgbClr val="816CC2"/>
          </a:solidFill>
          <a:ln w="12700">
            <a:solidFill>
              <a:srgbClr val="816CC2">
                <a:alpha val="0"/>
              </a:srgbClr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1335024" y="4663440"/>
            <a:ext cx="46177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780" b="1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Sahna ko‘rinishi</a:t>
            </a:r>
            <a:endParaRPr lang="en-US" sz="1780" dirty="0"/>
          </a:p>
        </p:txBody>
      </p:sp>
      <p:sp>
        <p:nvSpPr>
          <p:cNvPr id="28" name="Text 26"/>
          <p:cNvSpPr/>
          <p:nvPr/>
        </p:nvSpPr>
        <p:spPr>
          <a:xfrm>
            <a:off x="6419088" y="4617720"/>
            <a:ext cx="502920" cy="3931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500" b="1" dirty="0">
                <a:solidFill>
                  <a:srgbClr val="816CC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→</a:t>
            </a:r>
            <a:endParaRPr lang="en-US" sz="2500" dirty="0"/>
          </a:p>
        </p:txBody>
      </p:sp>
      <p:sp>
        <p:nvSpPr>
          <p:cNvPr id="29" name="Text 27"/>
          <p:cNvSpPr/>
          <p:nvPr/>
        </p:nvSpPr>
        <p:spPr>
          <a:xfrm>
            <a:off x="7095744" y="4663440"/>
            <a:ext cx="38404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830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Aktyor / rejissyor</a:t>
            </a:r>
            <a:endParaRPr lang="en-US" sz="1830" dirty="0"/>
          </a:p>
        </p:txBody>
      </p:sp>
      <p:sp>
        <p:nvSpPr>
          <p:cNvPr id="30" name="Shape 28"/>
          <p:cNvSpPr/>
          <p:nvPr/>
        </p:nvSpPr>
        <p:spPr>
          <a:xfrm>
            <a:off x="722376" y="5184648"/>
            <a:ext cx="10707624" cy="502920"/>
          </a:xfrm>
          <a:prstGeom prst="roundRect">
            <a:avLst>
              <a:gd name="adj" fmla="val 23636"/>
            </a:avLst>
          </a:prstGeom>
          <a:solidFill>
            <a:srgbClr val="EAF1F6"/>
          </a:solidFill>
          <a:ln w="12700">
            <a:solidFill>
              <a:srgbClr val="EAF1F6">
                <a:alpha val="0"/>
              </a:srgbClr>
            </a:solidFill>
            <a:prstDash val="solid"/>
          </a:ln>
        </p:spPr>
      </p:sp>
      <p:sp>
        <p:nvSpPr>
          <p:cNvPr id="31" name="Shape 29"/>
          <p:cNvSpPr/>
          <p:nvPr/>
        </p:nvSpPr>
        <p:spPr>
          <a:xfrm>
            <a:off x="914400" y="5294376"/>
            <a:ext cx="256032" cy="256032"/>
          </a:xfrm>
          <a:prstGeom prst="ellipse">
            <a:avLst/>
          </a:prstGeom>
          <a:solidFill>
            <a:srgbClr val="D8A43E"/>
          </a:solidFill>
          <a:ln w="12700">
            <a:solidFill>
              <a:srgbClr val="D8A43E">
                <a:alpha val="0"/>
              </a:srgbClr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1335024" y="5276088"/>
            <a:ext cx="46177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780" b="1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Ko‘rik-tanlov va dizayn</a:t>
            </a:r>
            <a:endParaRPr lang="en-US" sz="1780" dirty="0"/>
          </a:p>
        </p:txBody>
      </p:sp>
      <p:sp>
        <p:nvSpPr>
          <p:cNvPr id="33" name="Text 31"/>
          <p:cNvSpPr/>
          <p:nvPr/>
        </p:nvSpPr>
        <p:spPr>
          <a:xfrm>
            <a:off x="6419088" y="5230368"/>
            <a:ext cx="502920" cy="3931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500" b="1" dirty="0">
                <a:solidFill>
                  <a:srgbClr val="D8A43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→</a:t>
            </a:r>
            <a:endParaRPr lang="en-US" sz="2500" dirty="0"/>
          </a:p>
        </p:txBody>
      </p:sp>
      <p:sp>
        <p:nvSpPr>
          <p:cNvPr id="34" name="Text 32"/>
          <p:cNvSpPr/>
          <p:nvPr/>
        </p:nvSpPr>
        <p:spPr>
          <a:xfrm>
            <a:off x="7095744" y="5276088"/>
            <a:ext cx="38404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830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Dizayner / ijodkor</a:t>
            </a:r>
            <a:endParaRPr lang="en-US" sz="183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6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96012"/>
          </a:xfrm>
          <a:prstGeom prst="rect">
            <a:avLst/>
          </a:prstGeom>
          <a:solidFill>
            <a:srgbClr val="138896"/>
          </a:solidFill>
          <a:ln w="12700">
            <a:solidFill>
              <a:srgbClr val="138896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320040"/>
            <a:ext cx="10058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kern="0" spc="200" dirty="0">
                <a:solidFill>
                  <a:srgbClr val="13889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3.7 MODUL  /  TADBIR MODELI</a:t>
            </a:r>
            <a:endParaRPr lang="en-US" sz="1050" dirty="0"/>
          </a:p>
        </p:txBody>
      </p:sp>
      <p:sp>
        <p:nvSpPr>
          <p:cNvPr id="4" name="Text 2"/>
          <p:cNvSpPr/>
          <p:nvPr/>
        </p:nvSpPr>
        <p:spPr>
          <a:xfrm>
            <a:off x="594360" y="713232"/>
            <a:ext cx="11018520" cy="7223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Amaliy namuna: “Kasblar festivali — 4K maydoni”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594360" y="6373368"/>
            <a:ext cx="10972800" cy="0"/>
          </a:xfrm>
          <a:prstGeom prst="line">
            <a:avLst/>
          </a:prstGeom>
          <a:noFill/>
          <a:ln w="10795">
            <a:solidFill>
              <a:srgbClr val="DEE7EF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21792" y="6455664"/>
            <a:ext cx="9509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60" dirty="0">
                <a:solidFill>
                  <a:srgbClr val="687B9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Boshlang‘ich ta’lim  •  4K va sinfdan tashqari faoliyat</a:t>
            </a:r>
            <a:endParaRPr lang="en-US" sz="1060" dirty="0"/>
          </a:p>
        </p:txBody>
      </p:sp>
      <p:sp>
        <p:nvSpPr>
          <p:cNvPr id="7" name="Text 5"/>
          <p:cNvSpPr/>
          <p:nvPr/>
        </p:nvSpPr>
        <p:spPr>
          <a:xfrm>
            <a:off x="11000232" y="6446520"/>
            <a:ext cx="5486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buNone/>
            </a:pPr>
            <a:r>
              <a:rPr lang="en-US" sz="1050" b="1" dirty="0">
                <a:solidFill>
                  <a:srgbClr val="687B9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11</a:t>
            </a:r>
            <a:endParaRPr lang="en-US" sz="1050" dirty="0"/>
          </a:p>
        </p:txBody>
      </p:sp>
      <p:sp>
        <p:nvSpPr>
          <p:cNvPr id="8" name="Text 6"/>
          <p:cNvSpPr/>
          <p:nvPr/>
        </p:nvSpPr>
        <p:spPr>
          <a:xfrm>
            <a:off x="694944" y="1609344"/>
            <a:ext cx="106984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060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O‘quvchilar 4 ta kichik maydonda kasbiy faoliyatni sinab ko‘radi.</a:t>
            </a:r>
            <a:endParaRPr lang="en-US" sz="2060" dirty="0"/>
          </a:p>
        </p:txBody>
      </p:sp>
      <p:sp>
        <p:nvSpPr>
          <p:cNvPr id="9" name="Shape 7"/>
          <p:cNvSpPr/>
          <p:nvPr/>
        </p:nvSpPr>
        <p:spPr>
          <a:xfrm>
            <a:off x="713232" y="2249424"/>
            <a:ext cx="5257800" cy="1307592"/>
          </a:xfrm>
          <a:prstGeom prst="roundRect">
            <a:avLst>
              <a:gd name="adj" fmla="val 9091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713232" y="2414016"/>
            <a:ext cx="50292" cy="978408"/>
          </a:xfrm>
          <a:prstGeom prst="rect">
            <a:avLst/>
          </a:prstGeom>
          <a:solidFill>
            <a:srgbClr val="138896"/>
          </a:solidFill>
          <a:ln w="12700">
            <a:solidFill>
              <a:srgbClr val="138896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996696" y="2505456"/>
            <a:ext cx="640080" cy="640080"/>
          </a:xfrm>
          <a:prstGeom prst="ellipse">
            <a:avLst/>
          </a:prstGeom>
          <a:solidFill>
            <a:srgbClr val="138896"/>
          </a:solidFill>
          <a:ln w="12700">
            <a:solidFill>
              <a:srgbClr val="138896">
                <a:alpha val="0"/>
              </a:srgbClr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996696" y="2642616"/>
            <a:ext cx="6400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01</a:t>
            </a:r>
            <a:endParaRPr lang="en-US" sz="2200" dirty="0"/>
          </a:p>
        </p:txBody>
      </p:sp>
      <p:sp>
        <p:nvSpPr>
          <p:cNvPr id="13" name="Text 11"/>
          <p:cNvSpPr/>
          <p:nvPr/>
        </p:nvSpPr>
        <p:spPr>
          <a:xfrm>
            <a:off x="1828800" y="2432304"/>
            <a:ext cx="374904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TADQIQOTCHI</a:t>
            </a:r>
            <a:endParaRPr lang="en-US" sz="2200" dirty="0"/>
          </a:p>
        </p:txBody>
      </p:sp>
      <p:sp>
        <p:nvSpPr>
          <p:cNvPr id="14" name="Text 12"/>
          <p:cNvSpPr/>
          <p:nvPr/>
        </p:nvSpPr>
        <p:spPr>
          <a:xfrm>
            <a:off x="1828800" y="2944368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780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Kuzatish va xulosa</a:t>
            </a:r>
            <a:endParaRPr lang="en-US" sz="1780" dirty="0"/>
          </a:p>
        </p:txBody>
      </p:sp>
      <p:sp>
        <p:nvSpPr>
          <p:cNvPr id="15" name="Shape 13"/>
          <p:cNvSpPr/>
          <p:nvPr/>
        </p:nvSpPr>
        <p:spPr>
          <a:xfrm>
            <a:off x="6236208" y="2249424"/>
            <a:ext cx="5257800" cy="1307592"/>
          </a:xfrm>
          <a:prstGeom prst="roundRect">
            <a:avLst>
              <a:gd name="adj" fmla="val 9091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6236208" y="2414016"/>
            <a:ext cx="50292" cy="978408"/>
          </a:xfrm>
          <a:prstGeom prst="rect">
            <a:avLst/>
          </a:prstGeom>
          <a:solidFill>
            <a:srgbClr val="E9786A"/>
          </a:solidFill>
          <a:ln w="12700">
            <a:solidFill>
              <a:srgbClr val="E9786A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6519672" y="2505456"/>
            <a:ext cx="640080" cy="640080"/>
          </a:xfrm>
          <a:prstGeom prst="ellipse">
            <a:avLst/>
          </a:prstGeom>
          <a:solidFill>
            <a:srgbClr val="E9786A"/>
          </a:solidFill>
          <a:ln w="12700">
            <a:solidFill>
              <a:srgbClr val="E9786A">
                <a:alpha val="0"/>
              </a:srgbClr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6519672" y="2642616"/>
            <a:ext cx="6400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02</a:t>
            </a:r>
            <a:endParaRPr lang="en-US" sz="2200" dirty="0"/>
          </a:p>
        </p:txBody>
      </p:sp>
      <p:sp>
        <p:nvSpPr>
          <p:cNvPr id="19" name="Text 17"/>
          <p:cNvSpPr/>
          <p:nvPr/>
        </p:nvSpPr>
        <p:spPr>
          <a:xfrm>
            <a:off x="7351776" y="2432304"/>
            <a:ext cx="374904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DIZAYNER</a:t>
            </a:r>
            <a:endParaRPr lang="en-US" sz="2200" dirty="0"/>
          </a:p>
        </p:txBody>
      </p:sp>
      <p:sp>
        <p:nvSpPr>
          <p:cNvPr id="20" name="Text 18"/>
          <p:cNvSpPr/>
          <p:nvPr/>
        </p:nvSpPr>
        <p:spPr>
          <a:xfrm>
            <a:off x="7351776" y="2944368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780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Logotip yaratish</a:t>
            </a:r>
            <a:endParaRPr lang="en-US" sz="1780" dirty="0"/>
          </a:p>
        </p:txBody>
      </p:sp>
      <p:sp>
        <p:nvSpPr>
          <p:cNvPr id="21" name="Shape 19"/>
          <p:cNvSpPr/>
          <p:nvPr/>
        </p:nvSpPr>
        <p:spPr>
          <a:xfrm>
            <a:off x="713232" y="3803904"/>
            <a:ext cx="5257800" cy="1307592"/>
          </a:xfrm>
          <a:prstGeom prst="roundRect">
            <a:avLst>
              <a:gd name="adj" fmla="val 9091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2" name="Shape 20"/>
          <p:cNvSpPr/>
          <p:nvPr/>
        </p:nvSpPr>
        <p:spPr>
          <a:xfrm>
            <a:off x="713232" y="3968496"/>
            <a:ext cx="50292" cy="978408"/>
          </a:xfrm>
          <a:prstGeom prst="rect">
            <a:avLst/>
          </a:prstGeom>
          <a:solidFill>
            <a:srgbClr val="4675BB"/>
          </a:solidFill>
          <a:ln w="12700">
            <a:solidFill>
              <a:srgbClr val="4675BB"/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996696" y="4059936"/>
            <a:ext cx="640080" cy="640080"/>
          </a:xfrm>
          <a:prstGeom prst="ellipse">
            <a:avLst/>
          </a:prstGeom>
          <a:solidFill>
            <a:srgbClr val="4675BB"/>
          </a:solidFill>
          <a:ln w="12700">
            <a:solidFill>
              <a:srgbClr val="4675BB">
                <a:alpha val="0"/>
              </a:srgbClr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996696" y="4197096"/>
            <a:ext cx="6400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03</a:t>
            </a:r>
            <a:endParaRPr lang="en-US" sz="2200" dirty="0"/>
          </a:p>
        </p:txBody>
      </p:sp>
      <p:sp>
        <p:nvSpPr>
          <p:cNvPr id="25" name="Text 23"/>
          <p:cNvSpPr/>
          <p:nvPr/>
        </p:nvSpPr>
        <p:spPr>
          <a:xfrm>
            <a:off x="1828800" y="3986784"/>
            <a:ext cx="374904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MUHANDIS</a:t>
            </a:r>
            <a:endParaRPr lang="en-US" sz="2200" dirty="0"/>
          </a:p>
        </p:txBody>
      </p:sp>
      <p:sp>
        <p:nvSpPr>
          <p:cNvPr id="26" name="Text 24"/>
          <p:cNvSpPr/>
          <p:nvPr/>
        </p:nvSpPr>
        <p:spPr>
          <a:xfrm>
            <a:off x="1828800" y="4498848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780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Konstruksiya qurish</a:t>
            </a:r>
            <a:endParaRPr lang="en-US" sz="1780" dirty="0"/>
          </a:p>
        </p:txBody>
      </p:sp>
      <p:sp>
        <p:nvSpPr>
          <p:cNvPr id="27" name="Shape 25"/>
          <p:cNvSpPr/>
          <p:nvPr/>
        </p:nvSpPr>
        <p:spPr>
          <a:xfrm>
            <a:off x="6236208" y="3803904"/>
            <a:ext cx="5257800" cy="1307592"/>
          </a:xfrm>
          <a:prstGeom prst="roundRect">
            <a:avLst>
              <a:gd name="adj" fmla="val 9091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8" name="Shape 26"/>
          <p:cNvSpPr/>
          <p:nvPr/>
        </p:nvSpPr>
        <p:spPr>
          <a:xfrm>
            <a:off x="6236208" y="3968496"/>
            <a:ext cx="50292" cy="978408"/>
          </a:xfrm>
          <a:prstGeom prst="rect">
            <a:avLst/>
          </a:prstGeom>
          <a:solidFill>
            <a:srgbClr val="816CC2"/>
          </a:solidFill>
          <a:ln w="12700">
            <a:solidFill>
              <a:srgbClr val="816CC2"/>
            </a:solidFill>
            <a:prstDash val="solid"/>
          </a:ln>
        </p:spPr>
      </p:sp>
      <p:sp>
        <p:nvSpPr>
          <p:cNvPr id="29" name="Shape 27"/>
          <p:cNvSpPr/>
          <p:nvPr/>
        </p:nvSpPr>
        <p:spPr>
          <a:xfrm>
            <a:off x="6519672" y="4059936"/>
            <a:ext cx="640080" cy="640080"/>
          </a:xfrm>
          <a:prstGeom prst="ellipse">
            <a:avLst/>
          </a:prstGeom>
          <a:solidFill>
            <a:srgbClr val="816CC2"/>
          </a:solidFill>
          <a:ln w="12700">
            <a:solidFill>
              <a:srgbClr val="816CC2">
                <a:alpha val="0"/>
              </a:srgbClr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6519672" y="4197096"/>
            <a:ext cx="6400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04</a:t>
            </a:r>
            <a:endParaRPr lang="en-US" sz="2200" dirty="0"/>
          </a:p>
        </p:txBody>
      </p:sp>
      <p:sp>
        <p:nvSpPr>
          <p:cNvPr id="31" name="Text 29"/>
          <p:cNvSpPr/>
          <p:nvPr/>
        </p:nvSpPr>
        <p:spPr>
          <a:xfrm>
            <a:off x="7351776" y="3986784"/>
            <a:ext cx="374904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JURNALIST</a:t>
            </a:r>
            <a:endParaRPr lang="en-US" sz="2200" dirty="0"/>
          </a:p>
        </p:txBody>
      </p:sp>
      <p:sp>
        <p:nvSpPr>
          <p:cNvPr id="32" name="Text 30"/>
          <p:cNvSpPr/>
          <p:nvPr/>
        </p:nvSpPr>
        <p:spPr>
          <a:xfrm>
            <a:off x="7351776" y="4498848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780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Intervyu olish</a:t>
            </a:r>
            <a:endParaRPr lang="en-US" sz="1780" dirty="0"/>
          </a:p>
        </p:txBody>
      </p:sp>
      <p:sp>
        <p:nvSpPr>
          <p:cNvPr id="33" name="Shape 31"/>
          <p:cNvSpPr/>
          <p:nvPr/>
        </p:nvSpPr>
        <p:spPr>
          <a:xfrm>
            <a:off x="713232" y="5577840"/>
            <a:ext cx="10780776" cy="512064"/>
          </a:xfrm>
          <a:prstGeom prst="roundRect">
            <a:avLst>
              <a:gd name="adj" fmla="val 35714"/>
            </a:avLst>
          </a:prstGeom>
          <a:solidFill>
            <a:srgbClr val="FCF2D8"/>
          </a:solidFill>
          <a:ln w="12700">
            <a:solidFill>
              <a:srgbClr val="FCF2D8">
                <a:alpha val="0"/>
              </a:srgbClr>
            </a:solidFill>
            <a:prstDash val="solid"/>
          </a:ln>
        </p:spPr>
      </p:sp>
      <p:sp>
        <p:nvSpPr>
          <p:cNvPr id="34" name="Text 32"/>
          <p:cNvSpPr/>
          <p:nvPr/>
        </p:nvSpPr>
        <p:spPr>
          <a:xfrm>
            <a:off x="932688" y="5733288"/>
            <a:ext cx="1034186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690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Yakun: har bir guruh mahsulotini taqdim etadi va qaysi 4K ko‘nikmasidan foydalanganini izohlaydi.</a:t>
            </a:r>
            <a:endParaRPr lang="en-US" sz="169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6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96012"/>
          </a:xfrm>
          <a:prstGeom prst="rect">
            <a:avLst/>
          </a:prstGeom>
          <a:solidFill>
            <a:srgbClr val="138896"/>
          </a:solidFill>
          <a:ln w="12700">
            <a:solidFill>
              <a:srgbClr val="138896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320040"/>
            <a:ext cx="10058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kern="0" spc="200" dirty="0">
                <a:solidFill>
                  <a:srgbClr val="13889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3.7 MODUL  /  YAKUNIY MAHSUL</a:t>
            </a:r>
            <a:endParaRPr lang="en-US" sz="1050" dirty="0"/>
          </a:p>
        </p:txBody>
      </p:sp>
      <p:sp>
        <p:nvSpPr>
          <p:cNvPr id="4" name="Text 2"/>
          <p:cNvSpPr/>
          <p:nvPr/>
        </p:nvSpPr>
        <p:spPr>
          <a:xfrm>
            <a:off x="594360" y="713232"/>
            <a:ext cx="11018520" cy="7223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Festivalda nimalar yaratiladi?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594360" y="6373368"/>
            <a:ext cx="10972800" cy="0"/>
          </a:xfrm>
          <a:prstGeom prst="line">
            <a:avLst/>
          </a:prstGeom>
          <a:noFill/>
          <a:ln w="10795">
            <a:solidFill>
              <a:srgbClr val="DEE7EF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21792" y="6455664"/>
            <a:ext cx="9509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60" dirty="0">
                <a:solidFill>
                  <a:srgbClr val="687B9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Boshlang‘ich ta’lim  •  4K va sinfdan tashqari faoliyat</a:t>
            </a:r>
            <a:endParaRPr lang="en-US" sz="1060" dirty="0"/>
          </a:p>
        </p:txBody>
      </p:sp>
      <p:sp>
        <p:nvSpPr>
          <p:cNvPr id="7" name="Text 5"/>
          <p:cNvSpPr/>
          <p:nvPr/>
        </p:nvSpPr>
        <p:spPr>
          <a:xfrm>
            <a:off x="11000232" y="6446520"/>
            <a:ext cx="5486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buNone/>
            </a:pPr>
            <a:r>
              <a:rPr lang="en-US" sz="1050" b="1" dirty="0">
                <a:solidFill>
                  <a:srgbClr val="687B9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12</a:t>
            </a:r>
            <a:endParaRPr lang="en-US" sz="1050" dirty="0"/>
          </a:p>
        </p:txBody>
      </p:sp>
      <p:sp>
        <p:nvSpPr>
          <p:cNvPr id="8" name="Shape 6"/>
          <p:cNvSpPr/>
          <p:nvPr/>
        </p:nvSpPr>
        <p:spPr>
          <a:xfrm>
            <a:off x="685800" y="1655064"/>
            <a:ext cx="10789920" cy="932688"/>
          </a:xfrm>
          <a:prstGeom prst="roundRect">
            <a:avLst>
              <a:gd name="adj" fmla="val 12745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685800" y="1655064"/>
            <a:ext cx="2276856" cy="932688"/>
          </a:xfrm>
          <a:prstGeom prst="roundRect">
            <a:avLst>
              <a:gd name="adj" fmla="val 10784"/>
            </a:avLst>
          </a:prstGeom>
          <a:solidFill>
            <a:srgbClr val="138896"/>
          </a:solidFill>
          <a:ln w="12700">
            <a:solidFill>
              <a:srgbClr val="138896">
                <a:alpha val="0"/>
              </a:srgbClr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877824" y="1874520"/>
            <a:ext cx="192938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02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Tadqiqotchi</a:t>
            </a:r>
            <a:endParaRPr lang="en-US" sz="2020" dirty="0"/>
          </a:p>
        </p:txBody>
      </p:sp>
      <p:sp>
        <p:nvSpPr>
          <p:cNvPr id="11" name="Text 9"/>
          <p:cNvSpPr/>
          <p:nvPr/>
        </p:nvSpPr>
        <p:spPr>
          <a:xfrm>
            <a:off x="3255264" y="1892808"/>
            <a:ext cx="4663440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840" b="1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Kuzatish natijasi va xulosa</a:t>
            </a:r>
            <a:endParaRPr lang="en-US" sz="1840" dirty="0"/>
          </a:p>
        </p:txBody>
      </p:sp>
      <p:sp>
        <p:nvSpPr>
          <p:cNvPr id="12" name="Shape 10"/>
          <p:cNvSpPr/>
          <p:nvPr/>
        </p:nvSpPr>
        <p:spPr>
          <a:xfrm>
            <a:off x="8311896" y="1929384"/>
            <a:ext cx="2752344" cy="365760"/>
          </a:xfrm>
          <a:prstGeom prst="roundRect">
            <a:avLst>
              <a:gd name="adj" fmla="val 40000"/>
            </a:avLst>
          </a:prstGeom>
          <a:solidFill>
            <a:srgbClr val="D9F3F0"/>
          </a:solidFill>
          <a:ln w="12700">
            <a:solidFill>
              <a:srgbClr val="D9F3F0">
                <a:alpha val="0"/>
              </a:srgbClr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8385048" y="1975104"/>
            <a:ext cx="2606040" cy="2651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40" b="1" dirty="0">
                <a:solidFill>
                  <a:srgbClr val="13889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“Nimani bildik?”</a:t>
            </a:r>
            <a:endParaRPr lang="en-US" sz="1440" dirty="0"/>
          </a:p>
        </p:txBody>
      </p:sp>
      <p:sp>
        <p:nvSpPr>
          <p:cNvPr id="14" name="Shape 12"/>
          <p:cNvSpPr/>
          <p:nvPr/>
        </p:nvSpPr>
        <p:spPr>
          <a:xfrm>
            <a:off x="685800" y="2697480"/>
            <a:ext cx="10789920" cy="932688"/>
          </a:xfrm>
          <a:prstGeom prst="roundRect">
            <a:avLst>
              <a:gd name="adj" fmla="val 12745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685800" y="2697480"/>
            <a:ext cx="2276856" cy="932688"/>
          </a:xfrm>
          <a:prstGeom prst="roundRect">
            <a:avLst>
              <a:gd name="adj" fmla="val 10784"/>
            </a:avLst>
          </a:prstGeom>
          <a:solidFill>
            <a:srgbClr val="E9786A"/>
          </a:solidFill>
          <a:ln w="12700">
            <a:solidFill>
              <a:srgbClr val="E9786A">
                <a:alpha val="0"/>
              </a:srgbClr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877824" y="2916936"/>
            <a:ext cx="192938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02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Dizayner</a:t>
            </a:r>
            <a:endParaRPr lang="en-US" sz="2020" dirty="0"/>
          </a:p>
        </p:txBody>
      </p:sp>
      <p:sp>
        <p:nvSpPr>
          <p:cNvPr id="17" name="Text 15"/>
          <p:cNvSpPr/>
          <p:nvPr/>
        </p:nvSpPr>
        <p:spPr>
          <a:xfrm>
            <a:off x="3255264" y="2935224"/>
            <a:ext cx="4663440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840" b="1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Festival logotipi yoki afisha</a:t>
            </a:r>
            <a:endParaRPr lang="en-US" sz="1840" dirty="0"/>
          </a:p>
        </p:txBody>
      </p:sp>
      <p:sp>
        <p:nvSpPr>
          <p:cNvPr id="18" name="Shape 16"/>
          <p:cNvSpPr/>
          <p:nvPr/>
        </p:nvSpPr>
        <p:spPr>
          <a:xfrm>
            <a:off x="8311896" y="2971800"/>
            <a:ext cx="2752344" cy="365760"/>
          </a:xfrm>
          <a:prstGeom prst="roundRect">
            <a:avLst>
              <a:gd name="adj" fmla="val 40000"/>
            </a:avLst>
          </a:prstGeom>
          <a:solidFill>
            <a:srgbClr val="FDEBE6"/>
          </a:solidFill>
          <a:ln w="12700">
            <a:solidFill>
              <a:srgbClr val="FDEBE6">
                <a:alpha val="0"/>
              </a:srgbClr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8385048" y="3017520"/>
            <a:ext cx="2606040" cy="2651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40" b="1" dirty="0">
                <a:solidFill>
                  <a:srgbClr val="E9786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“Nega shu dizayn?”</a:t>
            </a:r>
            <a:endParaRPr lang="en-US" sz="1440" dirty="0"/>
          </a:p>
        </p:txBody>
      </p:sp>
      <p:sp>
        <p:nvSpPr>
          <p:cNvPr id="20" name="Shape 18"/>
          <p:cNvSpPr/>
          <p:nvPr/>
        </p:nvSpPr>
        <p:spPr>
          <a:xfrm>
            <a:off x="685800" y="3739896"/>
            <a:ext cx="10789920" cy="932688"/>
          </a:xfrm>
          <a:prstGeom prst="roundRect">
            <a:avLst>
              <a:gd name="adj" fmla="val 12745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685800" y="3739896"/>
            <a:ext cx="2276856" cy="932688"/>
          </a:xfrm>
          <a:prstGeom prst="roundRect">
            <a:avLst>
              <a:gd name="adj" fmla="val 10784"/>
            </a:avLst>
          </a:prstGeom>
          <a:solidFill>
            <a:srgbClr val="4675BB"/>
          </a:solidFill>
          <a:ln w="12700">
            <a:solidFill>
              <a:srgbClr val="4675BB">
                <a:alpha val="0"/>
              </a:srgbClr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877824" y="3959352"/>
            <a:ext cx="192938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02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Muhandis</a:t>
            </a:r>
            <a:endParaRPr lang="en-US" sz="2020" dirty="0"/>
          </a:p>
        </p:txBody>
      </p:sp>
      <p:sp>
        <p:nvSpPr>
          <p:cNvPr id="23" name="Text 21"/>
          <p:cNvSpPr/>
          <p:nvPr/>
        </p:nvSpPr>
        <p:spPr>
          <a:xfrm>
            <a:off x="3255264" y="3977640"/>
            <a:ext cx="4663440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840" b="1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Oddiy mustahkam model</a:t>
            </a:r>
            <a:endParaRPr lang="en-US" sz="1840" dirty="0"/>
          </a:p>
        </p:txBody>
      </p:sp>
      <p:sp>
        <p:nvSpPr>
          <p:cNvPr id="24" name="Shape 22"/>
          <p:cNvSpPr/>
          <p:nvPr/>
        </p:nvSpPr>
        <p:spPr>
          <a:xfrm>
            <a:off x="8311896" y="4014216"/>
            <a:ext cx="2752344" cy="365760"/>
          </a:xfrm>
          <a:prstGeom prst="roundRect">
            <a:avLst>
              <a:gd name="adj" fmla="val 40000"/>
            </a:avLst>
          </a:prstGeom>
          <a:solidFill>
            <a:srgbClr val="E6EEFB"/>
          </a:solidFill>
          <a:ln w="12700">
            <a:solidFill>
              <a:srgbClr val="E6EEFB">
                <a:alpha val="0"/>
              </a:srgbClr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8385048" y="4059936"/>
            <a:ext cx="2606040" cy="2651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40" b="1" dirty="0">
                <a:solidFill>
                  <a:srgbClr val="4675B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“Nega bu yechim?”</a:t>
            </a:r>
            <a:endParaRPr lang="en-US" sz="1440" dirty="0"/>
          </a:p>
        </p:txBody>
      </p:sp>
      <p:sp>
        <p:nvSpPr>
          <p:cNvPr id="26" name="Shape 24"/>
          <p:cNvSpPr/>
          <p:nvPr/>
        </p:nvSpPr>
        <p:spPr>
          <a:xfrm>
            <a:off x="685800" y="4782312"/>
            <a:ext cx="10789920" cy="932688"/>
          </a:xfrm>
          <a:prstGeom prst="roundRect">
            <a:avLst>
              <a:gd name="adj" fmla="val 12745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7" name="Shape 25"/>
          <p:cNvSpPr/>
          <p:nvPr/>
        </p:nvSpPr>
        <p:spPr>
          <a:xfrm>
            <a:off x="685800" y="4782312"/>
            <a:ext cx="2276856" cy="932688"/>
          </a:xfrm>
          <a:prstGeom prst="roundRect">
            <a:avLst>
              <a:gd name="adj" fmla="val 10784"/>
            </a:avLst>
          </a:prstGeom>
          <a:solidFill>
            <a:srgbClr val="816CC2"/>
          </a:solidFill>
          <a:ln w="12700">
            <a:solidFill>
              <a:srgbClr val="816CC2">
                <a:alpha val="0"/>
              </a:srgbClr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877824" y="5001768"/>
            <a:ext cx="192938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02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Jurnalist</a:t>
            </a:r>
            <a:endParaRPr lang="en-US" sz="2020" dirty="0"/>
          </a:p>
        </p:txBody>
      </p:sp>
      <p:sp>
        <p:nvSpPr>
          <p:cNvPr id="29" name="Text 27"/>
          <p:cNvSpPr/>
          <p:nvPr/>
        </p:nvSpPr>
        <p:spPr>
          <a:xfrm>
            <a:off x="3255264" y="5020056"/>
            <a:ext cx="4663440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840" b="1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 savolli qisqa intervyu</a:t>
            </a:r>
            <a:endParaRPr lang="en-US" sz="1840" dirty="0"/>
          </a:p>
        </p:txBody>
      </p:sp>
      <p:sp>
        <p:nvSpPr>
          <p:cNvPr id="30" name="Shape 28"/>
          <p:cNvSpPr/>
          <p:nvPr/>
        </p:nvSpPr>
        <p:spPr>
          <a:xfrm>
            <a:off x="8311896" y="5056632"/>
            <a:ext cx="2752344" cy="365760"/>
          </a:xfrm>
          <a:prstGeom prst="roundRect">
            <a:avLst>
              <a:gd name="adj" fmla="val 40000"/>
            </a:avLst>
          </a:prstGeom>
          <a:solidFill>
            <a:srgbClr val="EEEAF8"/>
          </a:solidFill>
          <a:ln w="12700">
            <a:solidFill>
              <a:srgbClr val="EEEAF8">
                <a:alpha val="0"/>
              </a:srgbClr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8385048" y="5102352"/>
            <a:ext cx="2606040" cy="2651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40" b="1" dirty="0">
                <a:solidFill>
                  <a:srgbClr val="816CC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“Eng muhim javob?”</a:t>
            </a:r>
            <a:endParaRPr lang="en-US" sz="144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6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96012"/>
          </a:xfrm>
          <a:prstGeom prst="rect">
            <a:avLst/>
          </a:prstGeom>
          <a:solidFill>
            <a:srgbClr val="138896"/>
          </a:solidFill>
          <a:ln w="12700">
            <a:solidFill>
              <a:srgbClr val="138896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320040"/>
            <a:ext cx="10058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kern="0" spc="200" dirty="0">
                <a:solidFill>
                  <a:srgbClr val="13889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3.7 MODUL  /  HAMKORLIK</a:t>
            </a:r>
            <a:endParaRPr lang="en-US" sz="1050" dirty="0"/>
          </a:p>
        </p:txBody>
      </p:sp>
      <p:sp>
        <p:nvSpPr>
          <p:cNvPr id="4" name="Text 2"/>
          <p:cNvSpPr/>
          <p:nvPr/>
        </p:nvSpPr>
        <p:spPr>
          <a:xfrm>
            <a:off x="594360" y="713232"/>
            <a:ext cx="11018520" cy="7223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Maktab – oila – mahalla hamkorligi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594360" y="6373368"/>
            <a:ext cx="10972800" cy="0"/>
          </a:xfrm>
          <a:prstGeom prst="line">
            <a:avLst/>
          </a:prstGeom>
          <a:noFill/>
          <a:ln w="10795">
            <a:solidFill>
              <a:srgbClr val="DEE7EF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21792" y="6455664"/>
            <a:ext cx="9509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60" dirty="0">
                <a:solidFill>
                  <a:srgbClr val="687B9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Boshlang‘ich ta’lim  •  4K va sinfdan tashqari faoliyat</a:t>
            </a:r>
            <a:endParaRPr lang="en-US" sz="1060" dirty="0"/>
          </a:p>
        </p:txBody>
      </p:sp>
      <p:sp>
        <p:nvSpPr>
          <p:cNvPr id="7" name="Text 5"/>
          <p:cNvSpPr/>
          <p:nvPr/>
        </p:nvSpPr>
        <p:spPr>
          <a:xfrm>
            <a:off x="11000232" y="6446520"/>
            <a:ext cx="5486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buNone/>
            </a:pPr>
            <a:r>
              <a:rPr lang="en-US" sz="1050" b="1" dirty="0">
                <a:solidFill>
                  <a:srgbClr val="687B9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13</a:t>
            </a:r>
            <a:endParaRPr lang="en-US" sz="1050" dirty="0"/>
          </a:p>
        </p:txBody>
      </p:sp>
      <p:sp>
        <p:nvSpPr>
          <p:cNvPr id="8" name="Shape 6"/>
          <p:cNvSpPr/>
          <p:nvPr/>
        </p:nvSpPr>
        <p:spPr>
          <a:xfrm>
            <a:off x="5806440" y="2478024"/>
            <a:ext cx="0" cy="2258568"/>
          </a:xfrm>
          <a:prstGeom prst="line">
            <a:avLst/>
          </a:prstGeom>
          <a:noFill/>
          <a:ln w="39370">
            <a:solidFill>
              <a:srgbClr val="4675BB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5806440" y="2478024"/>
            <a:ext cx="3520440" cy="2258568"/>
          </a:xfrm>
          <a:prstGeom prst="line">
            <a:avLst/>
          </a:prstGeom>
          <a:noFill/>
          <a:ln w="39370">
            <a:solidFill>
              <a:srgbClr val="138896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2898648" y="5065776"/>
            <a:ext cx="5833872" cy="0"/>
          </a:xfrm>
          <a:prstGeom prst="line">
            <a:avLst/>
          </a:prstGeom>
          <a:noFill/>
          <a:ln w="39370">
            <a:solidFill>
              <a:srgbClr val="E9786A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4919472" y="1856232"/>
            <a:ext cx="1755648" cy="1755648"/>
          </a:xfrm>
          <a:prstGeom prst="ellipse">
            <a:avLst/>
          </a:prstGeom>
          <a:solidFill>
            <a:srgbClr val="4675BB"/>
          </a:solidFill>
          <a:ln w="12700">
            <a:solidFill>
              <a:srgbClr val="4675BB">
                <a:alpha val="0"/>
              </a:srgbClr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5020056" y="2404872"/>
            <a:ext cx="155448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MAKTAB</a:t>
            </a:r>
            <a:endParaRPr lang="en-US" sz="2200" dirty="0"/>
          </a:p>
        </p:txBody>
      </p:sp>
      <p:sp>
        <p:nvSpPr>
          <p:cNvPr id="13" name="Shape 11"/>
          <p:cNvSpPr/>
          <p:nvPr/>
        </p:nvSpPr>
        <p:spPr>
          <a:xfrm>
            <a:off x="1435608" y="4151376"/>
            <a:ext cx="1755648" cy="1755648"/>
          </a:xfrm>
          <a:prstGeom prst="ellipse">
            <a:avLst/>
          </a:prstGeom>
          <a:solidFill>
            <a:srgbClr val="E9786A"/>
          </a:solidFill>
          <a:ln w="12700">
            <a:solidFill>
              <a:srgbClr val="E9786A">
                <a:alpha val="0"/>
              </a:srgbClr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1627632" y="4681728"/>
            <a:ext cx="137160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3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OILA</a:t>
            </a:r>
            <a:endParaRPr lang="en-US" sz="2300" dirty="0"/>
          </a:p>
        </p:txBody>
      </p:sp>
      <p:sp>
        <p:nvSpPr>
          <p:cNvPr id="15" name="Shape 13"/>
          <p:cNvSpPr/>
          <p:nvPr/>
        </p:nvSpPr>
        <p:spPr>
          <a:xfrm>
            <a:off x="8458200" y="4151376"/>
            <a:ext cx="1755648" cy="1755648"/>
          </a:xfrm>
          <a:prstGeom prst="ellipse">
            <a:avLst/>
          </a:prstGeom>
          <a:solidFill>
            <a:srgbClr val="138896"/>
          </a:solidFill>
          <a:ln w="12700">
            <a:solidFill>
              <a:srgbClr val="138896">
                <a:alpha val="0"/>
              </a:srgbClr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8613648" y="4700016"/>
            <a:ext cx="14630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0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MAHALLA</a:t>
            </a:r>
            <a:endParaRPr lang="en-US" sz="2050" dirty="0"/>
          </a:p>
        </p:txBody>
      </p:sp>
      <p:sp>
        <p:nvSpPr>
          <p:cNvPr id="17" name="Shape 15"/>
          <p:cNvSpPr/>
          <p:nvPr/>
        </p:nvSpPr>
        <p:spPr>
          <a:xfrm>
            <a:off x="4242816" y="4114800"/>
            <a:ext cx="3136392" cy="1106424"/>
          </a:xfrm>
          <a:prstGeom prst="roundRect">
            <a:avLst>
              <a:gd name="adj" fmla="val 19008"/>
            </a:avLst>
          </a:prstGeom>
          <a:solidFill>
            <a:srgbClr val="FCF2D8"/>
          </a:solidFill>
          <a:ln w="12700">
            <a:solidFill>
              <a:srgbClr val="FCF2D8">
                <a:alpha val="0"/>
              </a:srgbClr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4434840" y="4251960"/>
            <a:ext cx="2752344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O‘QUVCHI</a:t>
            </a:r>
            <a:endParaRPr lang="en-US" sz="2600" dirty="0"/>
          </a:p>
          <a:p>
            <a:pPr marL="0" indent="0" algn="ctr">
              <a:buNone/>
            </a:pPr>
            <a:r>
              <a:rPr lang="en-US" sz="2600" b="1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RIVOJI</a:t>
            </a:r>
            <a:endParaRPr lang="en-US" sz="2600" dirty="0"/>
          </a:p>
        </p:txBody>
      </p:sp>
      <p:sp>
        <p:nvSpPr>
          <p:cNvPr id="19" name="Text 17"/>
          <p:cNvSpPr/>
          <p:nvPr/>
        </p:nvSpPr>
        <p:spPr>
          <a:xfrm>
            <a:off x="822960" y="5815584"/>
            <a:ext cx="10515600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760" b="1" dirty="0">
                <a:solidFill>
                  <a:srgbClr val="253D5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Hamkorlikning markazida o‘quvchining qiziqishi, qobiliyati va faol ishtiroki turadi.</a:t>
            </a:r>
            <a:endParaRPr lang="en-US" sz="176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6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96012"/>
          </a:xfrm>
          <a:prstGeom prst="rect">
            <a:avLst/>
          </a:prstGeom>
          <a:solidFill>
            <a:srgbClr val="138896"/>
          </a:solidFill>
          <a:ln w="12700">
            <a:solidFill>
              <a:srgbClr val="138896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320040"/>
            <a:ext cx="10058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kern="0" spc="200" dirty="0">
                <a:solidFill>
                  <a:srgbClr val="13889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3.7 MODUL  /  RO‘LLAR TAQSIMOTI</a:t>
            </a:r>
            <a:endParaRPr lang="en-US" sz="1050" dirty="0"/>
          </a:p>
        </p:txBody>
      </p:sp>
      <p:sp>
        <p:nvSpPr>
          <p:cNvPr id="4" name="Text 2"/>
          <p:cNvSpPr/>
          <p:nvPr/>
        </p:nvSpPr>
        <p:spPr>
          <a:xfrm>
            <a:off x="594360" y="713232"/>
            <a:ext cx="11018520" cy="7223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Har bir ishtirokchining vazifasi aniq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594360" y="6373368"/>
            <a:ext cx="10972800" cy="0"/>
          </a:xfrm>
          <a:prstGeom prst="line">
            <a:avLst/>
          </a:prstGeom>
          <a:noFill/>
          <a:ln w="10795">
            <a:solidFill>
              <a:srgbClr val="DEE7EF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21792" y="6455664"/>
            <a:ext cx="9509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60" dirty="0">
                <a:solidFill>
                  <a:srgbClr val="687B9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Boshlang‘ich ta’lim  •  4K va sinfdan tashqari faoliyat</a:t>
            </a:r>
            <a:endParaRPr lang="en-US" sz="1060" dirty="0"/>
          </a:p>
        </p:txBody>
      </p:sp>
      <p:sp>
        <p:nvSpPr>
          <p:cNvPr id="7" name="Text 5"/>
          <p:cNvSpPr/>
          <p:nvPr/>
        </p:nvSpPr>
        <p:spPr>
          <a:xfrm>
            <a:off x="11000232" y="6446520"/>
            <a:ext cx="5486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buNone/>
            </a:pPr>
            <a:r>
              <a:rPr lang="en-US" sz="1050" b="1" dirty="0">
                <a:solidFill>
                  <a:srgbClr val="687B9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14</a:t>
            </a:r>
            <a:endParaRPr lang="en-US" sz="1050" dirty="0"/>
          </a:p>
        </p:txBody>
      </p:sp>
      <p:sp>
        <p:nvSpPr>
          <p:cNvPr id="8" name="Shape 6"/>
          <p:cNvSpPr/>
          <p:nvPr/>
        </p:nvSpPr>
        <p:spPr>
          <a:xfrm>
            <a:off x="676656" y="1783080"/>
            <a:ext cx="3611880" cy="3621024"/>
          </a:xfrm>
          <a:prstGeom prst="roundRect">
            <a:avLst>
              <a:gd name="adj" fmla="val 3291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676656" y="1947672"/>
            <a:ext cx="50292" cy="3291840"/>
          </a:xfrm>
          <a:prstGeom prst="rect">
            <a:avLst/>
          </a:prstGeom>
          <a:solidFill>
            <a:srgbClr val="4675BB"/>
          </a:solidFill>
          <a:ln w="12700">
            <a:solidFill>
              <a:srgbClr val="4675BB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960120" y="2084832"/>
            <a:ext cx="676656" cy="676656"/>
          </a:xfrm>
          <a:prstGeom prst="ellipse">
            <a:avLst/>
          </a:prstGeom>
          <a:solidFill>
            <a:srgbClr val="4675BB"/>
          </a:solidFill>
          <a:ln w="12700">
            <a:solidFill>
              <a:srgbClr val="4675BB">
                <a:alpha val="0"/>
              </a:srgbClr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960120" y="2258568"/>
            <a:ext cx="67665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1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</a:t>
            </a:r>
            <a:endParaRPr lang="en-US" sz="2150" dirty="0"/>
          </a:p>
        </p:txBody>
      </p:sp>
      <p:sp>
        <p:nvSpPr>
          <p:cNvPr id="12" name="Text 10"/>
          <p:cNvSpPr/>
          <p:nvPr/>
        </p:nvSpPr>
        <p:spPr>
          <a:xfrm>
            <a:off x="914400" y="2926080"/>
            <a:ext cx="3145536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270" b="1" dirty="0">
                <a:solidFill>
                  <a:srgbClr val="4675B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O‘QITUVCHI</a:t>
            </a:r>
            <a:endParaRPr lang="en-US" sz="2270" dirty="0"/>
          </a:p>
        </p:txBody>
      </p:sp>
      <p:sp>
        <p:nvSpPr>
          <p:cNvPr id="13" name="Shape 11"/>
          <p:cNvSpPr/>
          <p:nvPr/>
        </p:nvSpPr>
        <p:spPr>
          <a:xfrm>
            <a:off x="987552" y="3611880"/>
            <a:ext cx="109728" cy="109728"/>
          </a:xfrm>
          <a:prstGeom prst="ellipse">
            <a:avLst/>
          </a:prstGeom>
          <a:solidFill>
            <a:srgbClr val="4675BB"/>
          </a:solidFill>
          <a:ln w="12700">
            <a:solidFill>
              <a:srgbClr val="4675BB">
                <a:alpha val="0"/>
              </a:srgbClr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1216152" y="3520440"/>
            <a:ext cx="281635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670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Jarayonni rejalashtiradi</a:t>
            </a:r>
            <a:endParaRPr lang="en-US" sz="1670" dirty="0"/>
          </a:p>
        </p:txBody>
      </p:sp>
      <p:sp>
        <p:nvSpPr>
          <p:cNvPr id="15" name="Shape 13"/>
          <p:cNvSpPr/>
          <p:nvPr/>
        </p:nvSpPr>
        <p:spPr>
          <a:xfrm>
            <a:off x="987552" y="4123944"/>
            <a:ext cx="109728" cy="109728"/>
          </a:xfrm>
          <a:prstGeom prst="ellipse">
            <a:avLst/>
          </a:prstGeom>
          <a:solidFill>
            <a:srgbClr val="4675BB"/>
          </a:solidFill>
          <a:ln w="12700">
            <a:solidFill>
              <a:srgbClr val="4675BB">
                <a:alpha val="0"/>
              </a:srgbClr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1216152" y="4032504"/>
            <a:ext cx="281635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670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Mezonlarni tushuntiradi</a:t>
            </a:r>
            <a:endParaRPr lang="en-US" sz="1670" dirty="0"/>
          </a:p>
        </p:txBody>
      </p:sp>
      <p:sp>
        <p:nvSpPr>
          <p:cNvPr id="17" name="Shape 15"/>
          <p:cNvSpPr/>
          <p:nvPr/>
        </p:nvSpPr>
        <p:spPr>
          <a:xfrm>
            <a:off x="987552" y="4636008"/>
            <a:ext cx="109728" cy="109728"/>
          </a:xfrm>
          <a:prstGeom prst="ellipse">
            <a:avLst/>
          </a:prstGeom>
          <a:solidFill>
            <a:srgbClr val="4675BB"/>
          </a:solidFill>
          <a:ln w="12700">
            <a:solidFill>
              <a:srgbClr val="4675BB">
                <a:alpha val="0"/>
              </a:srgbClr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1216152" y="4544568"/>
            <a:ext cx="281635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670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Xavfsizlik va refleksiyani tashkil etadi</a:t>
            </a:r>
            <a:endParaRPr lang="en-US" sz="1670" dirty="0"/>
          </a:p>
        </p:txBody>
      </p:sp>
      <p:sp>
        <p:nvSpPr>
          <p:cNvPr id="19" name="Shape 17"/>
          <p:cNvSpPr/>
          <p:nvPr/>
        </p:nvSpPr>
        <p:spPr>
          <a:xfrm>
            <a:off x="4517136" y="1783080"/>
            <a:ext cx="3611880" cy="3621024"/>
          </a:xfrm>
          <a:prstGeom prst="roundRect">
            <a:avLst>
              <a:gd name="adj" fmla="val 3291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4517136" y="1947672"/>
            <a:ext cx="50292" cy="3291840"/>
          </a:xfrm>
          <a:prstGeom prst="rect">
            <a:avLst/>
          </a:prstGeom>
          <a:solidFill>
            <a:srgbClr val="E9786A"/>
          </a:solidFill>
          <a:ln w="12700">
            <a:solidFill>
              <a:srgbClr val="E9786A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4800600" y="2084832"/>
            <a:ext cx="676656" cy="676656"/>
          </a:xfrm>
          <a:prstGeom prst="ellipse">
            <a:avLst/>
          </a:prstGeom>
          <a:solidFill>
            <a:srgbClr val="E9786A"/>
          </a:solidFill>
          <a:ln w="12700">
            <a:solidFill>
              <a:srgbClr val="E9786A">
                <a:alpha val="0"/>
              </a:srgbClr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4800600" y="2258568"/>
            <a:ext cx="67665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1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</a:t>
            </a:r>
            <a:endParaRPr lang="en-US" sz="2150" dirty="0"/>
          </a:p>
        </p:txBody>
      </p:sp>
      <p:sp>
        <p:nvSpPr>
          <p:cNvPr id="23" name="Text 21"/>
          <p:cNvSpPr/>
          <p:nvPr/>
        </p:nvSpPr>
        <p:spPr>
          <a:xfrm>
            <a:off x="4754880" y="2926080"/>
            <a:ext cx="3145536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270" b="1" dirty="0">
                <a:solidFill>
                  <a:srgbClr val="E9786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OTA-ONA</a:t>
            </a:r>
            <a:endParaRPr lang="en-US" sz="2270" dirty="0"/>
          </a:p>
        </p:txBody>
      </p:sp>
      <p:sp>
        <p:nvSpPr>
          <p:cNvPr id="24" name="Shape 22"/>
          <p:cNvSpPr/>
          <p:nvPr/>
        </p:nvSpPr>
        <p:spPr>
          <a:xfrm>
            <a:off x="4828032" y="3611880"/>
            <a:ext cx="109728" cy="109728"/>
          </a:xfrm>
          <a:prstGeom prst="ellipse">
            <a:avLst/>
          </a:prstGeom>
          <a:solidFill>
            <a:srgbClr val="E9786A"/>
          </a:solidFill>
          <a:ln w="12700">
            <a:solidFill>
              <a:srgbClr val="E9786A">
                <a:alpha val="0"/>
              </a:srgbClr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5056632" y="3520440"/>
            <a:ext cx="281635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670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Resurs topishga ko‘maklashadi</a:t>
            </a:r>
            <a:endParaRPr lang="en-US" sz="1670" dirty="0"/>
          </a:p>
        </p:txBody>
      </p:sp>
      <p:sp>
        <p:nvSpPr>
          <p:cNvPr id="26" name="Shape 24"/>
          <p:cNvSpPr/>
          <p:nvPr/>
        </p:nvSpPr>
        <p:spPr>
          <a:xfrm>
            <a:off x="4828032" y="4123944"/>
            <a:ext cx="109728" cy="109728"/>
          </a:xfrm>
          <a:prstGeom prst="ellipse">
            <a:avLst/>
          </a:prstGeom>
          <a:solidFill>
            <a:srgbClr val="E9786A"/>
          </a:solidFill>
          <a:ln w="12700">
            <a:solidFill>
              <a:srgbClr val="E9786A">
                <a:alpha val="0"/>
              </a:srgbClr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5056632" y="4032504"/>
            <a:ext cx="281635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670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Savol berib tayyorlaydi</a:t>
            </a:r>
            <a:endParaRPr lang="en-US" sz="1670" dirty="0"/>
          </a:p>
        </p:txBody>
      </p:sp>
      <p:sp>
        <p:nvSpPr>
          <p:cNvPr id="28" name="Shape 26"/>
          <p:cNvSpPr/>
          <p:nvPr/>
        </p:nvSpPr>
        <p:spPr>
          <a:xfrm>
            <a:off x="4828032" y="4636008"/>
            <a:ext cx="109728" cy="109728"/>
          </a:xfrm>
          <a:prstGeom prst="ellipse">
            <a:avLst/>
          </a:prstGeom>
          <a:solidFill>
            <a:srgbClr val="E9786A"/>
          </a:solidFill>
          <a:ln w="12700">
            <a:solidFill>
              <a:srgbClr val="E9786A">
                <a:alpha val="0"/>
              </a:srgbClr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5056632" y="4544568"/>
            <a:ext cx="281635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670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Ishni bola o‘rniga bajarmaydi</a:t>
            </a:r>
            <a:endParaRPr lang="en-US" sz="1670" dirty="0"/>
          </a:p>
        </p:txBody>
      </p:sp>
      <p:sp>
        <p:nvSpPr>
          <p:cNvPr id="30" name="Shape 28"/>
          <p:cNvSpPr/>
          <p:nvPr/>
        </p:nvSpPr>
        <p:spPr>
          <a:xfrm>
            <a:off x="8357616" y="1783080"/>
            <a:ext cx="3611880" cy="3621024"/>
          </a:xfrm>
          <a:prstGeom prst="roundRect">
            <a:avLst>
              <a:gd name="adj" fmla="val 3291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1" name="Shape 29"/>
          <p:cNvSpPr/>
          <p:nvPr/>
        </p:nvSpPr>
        <p:spPr>
          <a:xfrm>
            <a:off x="8357616" y="1947672"/>
            <a:ext cx="50292" cy="3291840"/>
          </a:xfrm>
          <a:prstGeom prst="rect">
            <a:avLst/>
          </a:prstGeom>
          <a:solidFill>
            <a:srgbClr val="138896"/>
          </a:solidFill>
          <a:ln w="12700">
            <a:solidFill>
              <a:srgbClr val="138896"/>
            </a:solidFill>
            <a:prstDash val="solid"/>
          </a:ln>
        </p:spPr>
      </p:sp>
      <p:sp>
        <p:nvSpPr>
          <p:cNvPr id="32" name="Shape 30"/>
          <p:cNvSpPr/>
          <p:nvPr/>
        </p:nvSpPr>
        <p:spPr>
          <a:xfrm>
            <a:off x="8641080" y="2084832"/>
            <a:ext cx="676656" cy="676656"/>
          </a:xfrm>
          <a:prstGeom prst="ellipse">
            <a:avLst/>
          </a:prstGeom>
          <a:solidFill>
            <a:srgbClr val="138896"/>
          </a:solidFill>
          <a:ln w="12700">
            <a:solidFill>
              <a:srgbClr val="138896">
                <a:alpha val="0"/>
              </a:srgbClr>
            </a:solidFill>
            <a:prstDash val="solid"/>
          </a:ln>
        </p:spPr>
      </p:sp>
      <p:sp>
        <p:nvSpPr>
          <p:cNvPr id="33" name="Text 31"/>
          <p:cNvSpPr/>
          <p:nvPr/>
        </p:nvSpPr>
        <p:spPr>
          <a:xfrm>
            <a:off x="8641080" y="2258568"/>
            <a:ext cx="67665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1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</a:t>
            </a:r>
            <a:endParaRPr lang="en-US" sz="2150" dirty="0"/>
          </a:p>
        </p:txBody>
      </p:sp>
      <p:sp>
        <p:nvSpPr>
          <p:cNvPr id="34" name="Text 32"/>
          <p:cNvSpPr/>
          <p:nvPr/>
        </p:nvSpPr>
        <p:spPr>
          <a:xfrm>
            <a:off x="8595360" y="2926080"/>
            <a:ext cx="3145536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270" b="1" dirty="0">
                <a:solidFill>
                  <a:srgbClr val="13889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O‘QUVCHI</a:t>
            </a:r>
            <a:endParaRPr lang="en-US" sz="2270" dirty="0"/>
          </a:p>
        </p:txBody>
      </p:sp>
      <p:sp>
        <p:nvSpPr>
          <p:cNvPr id="35" name="Shape 33"/>
          <p:cNvSpPr/>
          <p:nvPr/>
        </p:nvSpPr>
        <p:spPr>
          <a:xfrm>
            <a:off x="8668512" y="3611880"/>
            <a:ext cx="109728" cy="109728"/>
          </a:xfrm>
          <a:prstGeom prst="ellipse">
            <a:avLst/>
          </a:prstGeom>
          <a:solidFill>
            <a:srgbClr val="138896"/>
          </a:solidFill>
          <a:ln w="12700">
            <a:solidFill>
              <a:srgbClr val="138896">
                <a:alpha val="0"/>
              </a:srgbClr>
            </a:solidFill>
            <a:prstDash val="solid"/>
          </a:ln>
        </p:spPr>
      </p:sp>
      <p:sp>
        <p:nvSpPr>
          <p:cNvPr id="36" name="Text 34"/>
          <p:cNvSpPr/>
          <p:nvPr/>
        </p:nvSpPr>
        <p:spPr>
          <a:xfrm>
            <a:off x="8897112" y="3520440"/>
            <a:ext cx="281635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670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G‘oya va rol tanlaydi</a:t>
            </a:r>
            <a:endParaRPr lang="en-US" sz="1670" dirty="0"/>
          </a:p>
        </p:txBody>
      </p:sp>
      <p:sp>
        <p:nvSpPr>
          <p:cNvPr id="37" name="Shape 35"/>
          <p:cNvSpPr/>
          <p:nvPr/>
        </p:nvSpPr>
        <p:spPr>
          <a:xfrm>
            <a:off x="8668512" y="4123944"/>
            <a:ext cx="109728" cy="109728"/>
          </a:xfrm>
          <a:prstGeom prst="ellipse">
            <a:avLst/>
          </a:prstGeom>
          <a:solidFill>
            <a:srgbClr val="138896"/>
          </a:solidFill>
          <a:ln w="12700">
            <a:solidFill>
              <a:srgbClr val="138896">
                <a:alpha val="0"/>
              </a:srgbClr>
            </a:solidFill>
            <a:prstDash val="solid"/>
          </a:ln>
        </p:spPr>
      </p:sp>
      <p:sp>
        <p:nvSpPr>
          <p:cNvPr id="38" name="Text 36"/>
          <p:cNvSpPr/>
          <p:nvPr/>
        </p:nvSpPr>
        <p:spPr>
          <a:xfrm>
            <a:off x="8897112" y="4032504"/>
            <a:ext cx="281635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670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Mahsulotni mustaqil yaratadi</a:t>
            </a:r>
            <a:endParaRPr lang="en-US" sz="1670" dirty="0"/>
          </a:p>
        </p:txBody>
      </p:sp>
      <p:sp>
        <p:nvSpPr>
          <p:cNvPr id="39" name="Shape 37"/>
          <p:cNvSpPr/>
          <p:nvPr/>
        </p:nvSpPr>
        <p:spPr>
          <a:xfrm>
            <a:off x="8668512" y="4636008"/>
            <a:ext cx="109728" cy="109728"/>
          </a:xfrm>
          <a:prstGeom prst="ellipse">
            <a:avLst/>
          </a:prstGeom>
          <a:solidFill>
            <a:srgbClr val="138896"/>
          </a:solidFill>
          <a:ln w="12700">
            <a:solidFill>
              <a:srgbClr val="138896">
                <a:alpha val="0"/>
              </a:srgbClr>
            </a:solidFill>
            <a:prstDash val="solid"/>
          </a:ln>
        </p:spPr>
      </p:sp>
      <p:sp>
        <p:nvSpPr>
          <p:cNvPr id="40" name="Text 38"/>
          <p:cNvSpPr/>
          <p:nvPr/>
        </p:nvSpPr>
        <p:spPr>
          <a:xfrm>
            <a:off x="8897112" y="4544568"/>
            <a:ext cx="281635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670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Natijani taqdim etadi</a:t>
            </a:r>
            <a:endParaRPr lang="en-US" sz="1670" dirty="0"/>
          </a:p>
        </p:txBody>
      </p:sp>
      <p:sp>
        <p:nvSpPr>
          <p:cNvPr id="41" name="Shape 39"/>
          <p:cNvSpPr/>
          <p:nvPr/>
        </p:nvSpPr>
        <p:spPr>
          <a:xfrm>
            <a:off x="694944" y="5641848"/>
            <a:ext cx="10762488" cy="484632"/>
          </a:xfrm>
          <a:prstGeom prst="roundRect">
            <a:avLst>
              <a:gd name="adj" fmla="val 37736"/>
            </a:avLst>
          </a:prstGeom>
          <a:solidFill>
            <a:srgbClr val="D9F3F0"/>
          </a:solidFill>
          <a:ln w="12700">
            <a:solidFill>
              <a:srgbClr val="D9F3F0">
                <a:alpha val="0"/>
              </a:srgbClr>
            </a:solidFill>
            <a:prstDash val="solid"/>
          </a:ln>
        </p:spPr>
      </p:sp>
      <p:sp>
        <p:nvSpPr>
          <p:cNvPr id="42" name="Text 40"/>
          <p:cNvSpPr/>
          <p:nvPr/>
        </p:nvSpPr>
        <p:spPr>
          <a:xfrm>
            <a:off x="914400" y="5797296"/>
            <a:ext cx="10323576" cy="1737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840" b="1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Tamoyil: kattalar yo‘l ko‘rsatadi, asosiy ishni o‘quvchi bajaradi.</a:t>
            </a:r>
            <a:endParaRPr lang="en-US" sz="184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6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96012"/>
          </a:xfrm>
          <a:prstGeom prst="rect">
            <a:avLst/>
          </a:prstGeom>
          <a:solidFill>
            <a:srgbClr val="138896"/>
          </a:solidFill>
          <a:ln w="12700">
            <a:solidFill>
              <a:srgbClr val="138896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320040"/>
            <a:ext cx="10058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kern="0" spc="200" dirty="0">
                <a:solidFill>
                  <a:srgbClr val="13889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3.7 MODUL  /  GURUHLI LOYIHA</a:t>
            </a:r>
            <a:endParaRPr lang="en-US" sz="1050" dirty="0"/>
          </a:p>
        </p:txBody>
      </p:sp>
      <p:sp>
        <p:nvSpPr>
          <p:cNvPr id="4" name="Text 2"/>
          <p:cNvSpPr/>
          <p:nvPr/>
        </p:nvSpPr>
        <p:spPr>
          <a:xfrm>
            <a:off x="594360" y="713232"/>
            <a:ext cx="11018520" cy="7223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Uchta amaliy ish — bitta tadbir loyihasi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594360" y="6373368"/>
            <a:ext cx="10972800" cy="0"/>
          </a:xfrm>
          <a:prstGeom prst="line">
            <a:avLst/>
          </a:prstGeom>
          <a:noFill/>
          <a:ln w="10795">
            <a:solidFill>
              <a:srgbClr val="DEE7EF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21792" y="6455664"/>
            <a:ext cx="9509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60" dirty="0">
                <a:solidFill>
                  <a:srgbClr val="687B9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Boshlang‘ich ta’lim  •  4K va sinfdan tashqari faoliyat</a:t>
            </a:r>
            <a:endParaRPr lang="en-US" sz="1060" dirty="0"/>
          </a:p>
        </p:txBody>
      </p:sp>
      <p:sp>
        <p:nvSpPr>
          <p:cNvPr id="7" name="Text 5"/>
          <p:cNvSpPr/>
          <p:nvPr/>
        </p:nvSpPr>
        <p:spPr>
          <a:xfrm>
            <a:off x="11000232" y="6446520"/>
            <a:ext cx="5486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buNone/>
            </a:pPr>
            <a:r>
              <a:rPr lang="en-US" sz="1050" b="1" dirty="0">
                <a:solidFill>
                  <a:srgbClr val="687B9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15</a:t>
            </a:r>
            <a:endParaRPr lang="en-US" sz="1050" dirty="0"/>
          </a:p>
        </p:txBody>
      </p:sp>
      <p:sp>
        <p:nvSpPr>
          <p:cNvPr id="8" name="Shape 6"/>
          <p:cNvSpPr/>
          <p:nvPr/>
        </p:nvSpPr>
        <p:spPr>
          <a:xfrm>
            <a:off x="667512" y="1847088"/>
            <a:ext cx="3584448" cy="3511296"/>
          </a:xfrm>
          <a:prstGeom prst="roundRect">
            <a:avLst>
              <a:gd name="adj" fmla="val 3385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667512" y="2011680"/>
            <a:ext cx="50292" cy="3182112"/>
          </a:xfrm>
          <a:prstGeom prst="rect">
            <a:avLst/>
          </a:prstGeom>
          <a:solidFill>
            <a:srgbClr val="138896"/>
          </a:solidFill>
          <a:ln w="12700">
            <a:solidFill>
              <a:srgbClr val="138896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950976" y="2103120"/>
            <a:ext cx="1325880" cy="365760"/>
          </a:xfrm>
          <a:prstGeom prst="roundRect">
            <a:avLst>
              <a:gd name="adj" fmla="val 40000"/>
            </a:avLst>
          </a:prstGeom>
          <a:solidFill>
            <a:srgbClr val="D9F3F0"/>
          </a:solidFill>
          <a:ln w="12700">
            <a:solidFill>
              <a:srgbClr val="D9F3F0">
                <a:alpha val="0"/>
              </a:srgbClr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1024128" y="2148840"/>
            <a:ext cx="1179576" cy="2651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40" b="1" dirty="0">
                <a:solidFill>
                  <a:srgbClr val="13889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20 daqiqa</a:t>
            </a:r>
            <a:endParaRPr lang="en-US" sz="1440" dirty="0"/>
          </a:p>
        </p:txBody>
      </p:sp>
      <p:sp>
        <p:nvSpPr>
          <p:cNvPr id="12" name="Text 10"/>
          <p:cNvSpPr/>
          <p:nvPr/>
        </p:nvSpPr>
        <p:spPr>
          <a:xfrm>
            <a:off x="950976" y="2688336"/>
            <a:ext cx="3035808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13889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1-AMALIY ISH</a:t>
            </a:r>
            <a:endParaRPr lang="en-US" sz="2200" dirty="0"/>
          </a:p>
        </p:txBody>
      </p:sp>
      <p:sp>
        <p:nvSpPr>
          <p:cNvPr id="13" name="Text 11"/>
          <p:cNvSpPr/>
          <p:nvPr/>
        </p:nvSpPr>
        <p:spPr>
          <a:xfrm>
            <a:off x="941832" y="3401568"/>
            <a:ext cx="3054096" cy="98755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830" dirty="0">
                <a:solidFill>
                  <a:srgbClr val="253D5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4K faoliyatlarini tadbirga joylashtirish</a:t>
            </a:r>
            <a:endParaRPr lang="en-US" sz="1830" dirty="0"/>
          </a:p>
        </p:txBody>
      </p:sp>
      <p:sp>
        <p:nvSpPr>
          <p:cNvPr id="14" name="Shape 12"/>
          <p:cNvSpPr/>
          <p:nvPr/>
        </p:nvSpPr>
        <p:spPr>
          <a:xfrm>
            <a:off x="941832" y="4572000"/>
            <a:ext cx="2926080" cy="0"/>
          </a:xfrm>
          <a:prstGeom prst="line">
            <a:avLst/>
          </a:prstGeom>
          <a:noFill/>
          <a:ln w="12700">
            <a:solidFill>
              <a:srgbClr val="DEE7EF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950976" y="4745736"/>
            <a:ext cx="30175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630" b="1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NATIJA: 4K tadbir modeli</a:t>
            </a:r>
            <a:endParaRPr lang="en-US" sz="1630" dirty="0"/>
          </a:p>
        </p:txBody>
      </p:sp>
      <p:sp>
        <p:nvSpPr>
          <p:cNvPr id="16" name="Shape 14"/>
          <p:cNvSpPr/>
          <p:nvPr/>
        </p:nvSpPr>
        <p:spPr>
          <a:xfrm>
            <a:off x="4517136" y="1847088"/>
            <a:ext cx="3584448" cy="3511296"/>
          </a:xfrm>
          <a:prstGeom prst="roundRect">
            <a:avLst>
              <a:gd name="adj" fmla="val 3385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4517136" y="2011680"/>
            <a:ext cx="50292" cy="3182112"/>
          </a:xfrm>
          <a:prstGeom prst="rect">
            <a:avLst/>
          </a:prstGeom>
          <a:solidFill>
            <a:srgbClr val="4675BB"/>
          </a:solidFill>
          <a:ln w="12700">
            <a:solidFill>
              <a:srgbClr val="4675BB"/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4800600" y="2103120"/>
            <a:ext cx="1325880" cy="365760"/>
          </a:xfrm>
          <a:prstGeom prst="roundRect">
            <a:avLst>
              <a:gd name="adj" fmla="val 40000"/>
            </a:avLst>
          </a:prstGeom>
          <a:solidFill>
            <a:srgbClr val="E6EEFB"/>
          </a:solidFill>
          <a:ln w="12700">
            <a:solidFill>
              <a:srgbClr val="E6EEFB">
                <a:alpha val="0"/>
              </a:srgbClr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4873752" y="2148840"/>
            <a:ext cx="1179576" cy="2651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40" b="1" dirty="0">
                <a:solidFill>
                  <a:srgbClr val="4675B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15 daqiqa</a:t>
            </a:r>
            <a:endParaRPr lang="en-US" sz="1440" dirty="0"/>
          </a:p>
        </p:txBody>
      </p:sp>
      <p:sp>
        <p:nvSpPr>
          <p:cNvPr id="20" name="Text 18"/>
          <p:cNvSpPr/>
          <p:nvPr/>
        </p:nvSpPr>
        <p:spPr>
          <a:xfrm>
            <a:off x="4800600" y="2688336"/>
            <a:ext cx="3035808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4675B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2-AMALIY ISH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4791456" y="3401568"/>
            <a:ext cx="3054096" cy="98755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830" dirty="0">
                <a:solidFill>
                  <a:srgbClr val="253D5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Kasb, rol, topshiriq va mahsulotni belgilash</a:t>
            </a:r>
            <a:endParaRPr lang="en-US" sz="1830" dirty="0"/>
          </a:p>
        </p:txBody>
      </p:sp>
      <p:sp>
        <p:nvSpPr>
          <p:cNvPr id="22" name="Shape 20"/>
          <p:cNvSpPr/>
          <p:nvPr/>
        </p:nvSpPr>
        <p:spPr>
          <a:xfrm>
            <a:off x="4791456" y="4572000"/>
            <a:ext cx="2926080" cy="0"/>
          </a:xfrm>
          <a:prstGeom prst="line">
            <a:avLst/>
          </a:prstGeom>
          <a:noFill/>
          <a:ln w="12700">
            <a:solidFill>
              <a:srgbClr val="DEE7EF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4800600" y="4745736"/>
            <a:ext cx="30175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630" b="1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NATIJA: Kasbiy keys</a:t>
            </a:r>
            <a:endParaRPr lang="en-US" sz="1630" dirty="0"/>
          </a:p>
        </p:txBody>
      </p:sp>
      <p:sp>
        <p:nvSpPr>
          <p:cNvPr id="24" name="Shape 22"/>
          <p:cNvSpPr/>
          <p:nvPr/>
        </p:nvSpPr>
        <p:spPr>
          <a:xfrm>
            <a:off x="8366760" y="1847088"/>
            <a:ext cx="3584448" cy="3511296"/>
          </a:xfrm>
          <a:prstGeom prst="roundRect">
            <a:avLst>
              <a:gd name="adj" fmla="val 3385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5" name="Shape 23"/>
          <p:cNvSpPr/>
          <p:nvPr/>
        </p:nvSpPr>
        <p:spPr>
          <a:xfrm>
            <a:off x="8366760" y="2011680"/>
            <a:ext cx="50292" cy="3182112"/>
          </a:xfrm>
          <a:prstGeom prst="rect">
            <a:avLst/>
          </a:prstGeom>
          <a:solidFill>
            <a:srgbClr val="E9786A"/>
          </a:solidFill>
          <a:ln w="12700">
            <a:solidFill>
              <a:srgbClr val="E9786A"/>
            </a:solidFill>
            <a:prstDash val="solid"/>
          </a:ln>
        </p:spPr>
      </p:sp>
      <p:sp>
        <p:nvSpPr>
          <p:cNvPr id="26" name="Shape 24"/>
          <p:cNvSpPr/>
          <p:nvPr/>
        </p:nvSpPr>
        <p:spPr>
          <a:xfrm>
            <a:off x="8650224" y="2103120"/>
            <a:ext cx="1325880" cy="365760"/>
          </a:xfrm>
          <a:prstGeom prst="roundRect">
            <a:avLst>
              <a:gd name="adj" fmla="val 40000"/>
            </a:avLst>
          </a:prstGeom>
          <a:solidFill>
            <a:srgbClr val="FDEBE6"/>
          </a:solidFill>
          <a:ln w="12700">
            <a:solidFill>
              <a:srgbClr val="FDEBE6">
                <a:alpha val="0"/>
              </a:srgbClr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8723376" y="2148840"/>
            <a:ext cx="1179576" cy="2651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40" b="1" dirty="0">
                <a:solidFill>
                  <a:srgbClr val="E9786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15 daqiqa</a:t>
            </a:r>
            <a:endParaRPr lang="en-US" sz="1440" dirty="0"/>
          </a:p>
        </p:txBody>
      </p:sp>
      <p:sp>
        <p:nvSpPr>
          <p:cNvPr id="28" name="Text 26"/>
          <p:cNvSpPr/>
          <p:nvPr/>
        </p:nvSpPr>
        <p:spPr>
          <a:xfrm>
            <a:off x="8650224" y="2688336"/>
            <a:ext cx="3035808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E9786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3-AMALIY ISH</a:t>
            </a:r>
            <a:endParaRPr lang="en-US" sz="2200" dirty="0"/>
          </a:p>
        </p:txBody>
      </p:sp>
      <p:sp>
        <p:nvSpPr>
          <p:cNvPr id="29" name="Text 27"/>
          <p:cNvSpPr/>
          <p:nvPr/>
        </p:nvSpPr>
        <p:spPr>
          <a:xfrm>
            <a:off x="8641080" y="3401568"/>
            <a:ext cx="3054096" cy="98755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830" dirty="0">
                <a:solidFill>
                  <a:srgbClr val="253D5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Maktab–oila–mahalla vazifalarini taqsimlash</a:t>
            </a:r>
            <a:endParaRPr lang="en-US" sz="1830" dirty="0"/>
          </a:p>
        </p:txBody>
      </p:sp>
      <p:sp>
        <p:nvSpPr>
          <p:cNvPr id="30" name="Shape 28"/>
          <p:cNvSpPr/>
          <p:nvPr/>
        </p:nvSpPr>
        <p:spPr>
          <a:xfrm>
            <a:off x="8641080" y="4572000"/>
            <a:ext cx="2926080" cy="0"/>
          </a:xfrm>
          <a:prstGeom prst="line">
            <a:avLst/>
          </a:prstGeom>
          <a:noFill/>
          <a:ln w="12700">
            <a:solidFill>
              <a:srgbClr val="DEE7EF"/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8650224" y="4745736"/>
            <a:ext cx="30175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630" b="1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NATIJA: Hamkorlik xaritasi</a:t>
            </a:r>
            <a:endParaRPr lang="en-US" sz="163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6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96012"/>
          </a:xfrm>
          <a:prstGeom prst="rect">
            <a:avLst/>
          </a:prstGeom>
          <a:solidFill>
            <a:srgbClr val="138896"/>
          </a:solidFill>
          <a:ln w="12700">
            <a:solidFill>
              <a:srgbClr val="138896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320040"/>
            <a:ext cx="10058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kern="0" spc="200" dirty="0">
                <a:solidFill>
                  <a:srgbClr val="13889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3.7 MODUL  /  AMALIY TOPSHIRIQ</a:t>
            </a:r>
            <a:endParaRPr lang="en-US" sz="1050" dirty="0"/>
          </a:p>
        </p:txBody>
      </p:sp>
      <p:sp>
        <p:nvSpPr>
          <p:cNvPr id="4" name="Text 2"/>
          <p:cNvSpPr/>
          <p:nvPr/>
        </p:nvSpPr>
        <p:spPr>
          <a:xfrm>
            <a:off x="594360" y="713232"/>
            <a:ext cx="11018520" cy="7223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15 daqiqalik mini-ssenariy tuzing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594360" y="6373368"/>
            <a:ext cx="10972800" cy="0"/>
          </a:xfrm>
          <a:prstGeom prst="line">
            <a:avLst/>
          </a:prstGeom>
          <a:noFill/>
          <a:ln w="10795">
            <a:solidFill>
              <a:srgbClr val="DEE7EF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21792" y="6455664"/>
            <a:ext cx="9509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60" dirty="0">
                <a:solidFill>
                  <a:srgbClr val="687B9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Boshlang‘ich ta’lim  •  4K va sinfdan tashqari faoliyat</a:t>
            </a:r>
            <a:endParaRPr lang="en-US" sz="1060" dirty="0"/>
          </a:p>
        </p:txBody>
      </p:sp>
      <p:sp>
        <p:nvSpPr>
          <p:cNvPr id="7" name="Text 5"/>
          <p:cNvSpPr/>
          <p:nvPr/>
        </p:nvSpPr>
        <p:spPr>
          <a:xfrm>
            <a:off x="11000232" y="6446520"/>
            <a:ext cx="5486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buNone/>
            </a:pPr>
            <a:r>
              <a:rPr lang="en-US" sz="1050" b="1" dirty="0">
                <a:solidFill>
                  <a:srgbClr val="687B9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16</a:t>
            </a:r>
            <a:endParaRPr lang="en-US" sz="1050" dirty="0"/>
          </a:p>
        </p:txBody>
      </p:sp>
      <p:sp>
        <p:nvSpPr>
          <p:cNvPr id="8" name="Text 6"/>
          <p:cNvSpPr/>
          <p:nvPr/>
        </p:nvSpPr>
        <p:spPr>
          <a:xfrm>
            <a:off x="704088" y="1664208"/>
            <a:ext cx="10607040" cy="3931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070" b="1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Tadbirning mantiqiy ketma-ketligi</a:t>
            </a:r>
            <a:endParaRPr lang="en-US" sz="2070" dirty="0"/>
          </a:p>
        </p:txBody>
      </p:sp>
      <p:sp>
        <p:nvSpPr>
          <p:cNvPr id="9" name="Shape 7"/>
          <p:cNvSpPr/>
          <p:nvPr/>
        </p:nvSpPr>
        <p:spPr>
          <a:xfrm>
            <a:off x="1261872" y="2286000"/>
            <a:ext cx="1024128" cy="1024128"/>
          </a:xfrm>
          <a:prstGeom prst="ellipse">
            <a:avLst/>
          </a:prstGeom>
          <a:solidFill>
            <a:srgbClr val="138896"/>
          </a:solidFill>
          <a:ln w="12700">
            <a:solidFill>
              <a:srgbClr val="138896">
                <a:alpha val="0"/>
              </a:srgbClr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1261872" y="2478024"/>
            <a:ext cx="1024128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9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</a:t>
            </a:r>
            <a:endParaRPr lang="en-US" sz="2900" dirty="0"/>
          </a:p>
        </p:txBody>
      </p:sp>
      <p:sp>
        <p:nvSpPr>
          <p:cNvPr id="11" name="Text 9"/>
          <p:cNvSpPr/>
          <p:nvPr/>
        </p:nvSpPr>
        <p:spPr>
          <a:xfrm>
            <a:off x="2615184" y="2596896"/>
            <a:ext cx="25603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687B9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→</a:t>
            </a:r>
            <a:endParaRPr lang="en-US" sz="2400" dirty="0"/>
          </a:p>
        </p:txBody>
      </p:sp>
      <p:sp>
        <p:nvSpPr>
          <p:cNvPr id="12" name="Text 10"/>
          <p:cNvSpPr/>
          <p:nvPr/>
        </p:nvSpPr>
        <p:spPr>
          <a:xfrm>
            <a:off x="667512" y="3566160"/>
            <a:ext cx="2203704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80" b="1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KIRISH</a:t>
            </a:r>
            <a:endParaRPr lang="en-US" sz="1680" dirty="0"/>
          </a:p>
        </p:txBody>
      </p:sp>
      <p:sp>
        <p:nvSpPr>
          <p:cNvPr id="13" name="Text 11"/>
          <p:cNvSpPr/>
          <p:nvPr/>
        </p:nvSpPr>
        <p:spPr>
          <a:xfrm>
            <a:off x="667512" y="4187952"/>
            <a:ext cx="2203704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70" dirty="0">
                <a:solidFill>
                  <a:srgbClr val="253D5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Mavzu va qiziqarli savol</a:t>
            </a:r>
            <a:endParaRPr lang="en-US" sz="1670" dirty="0"/>
          </a:p>
        </p:txBody>
      </p:sp>
      <p:sp>
        <p:nvSpPr>
          <p:cNvPr id="14" name="Shape 12"/>
          <p:cNvSpPr/>
          <p:nvPr/>
        </p:nvSpPr>
        <p:spPr>
          <a:xfrm>
            <a:off x="3566160" y="2286000"/>
            <a:ext cx="1024128" cy="1024128"/>
          </a:xfrm>
          <a:prstGeom prst="ellipse">
            <a:avLst/>
          </a:prstGeom>
          <a:solidFill>
            <a:srgbClr val="4675BB"/>
          </a:solidFill>
          <a:ln w="12700">
            <a:solidFill>
              <a:srgbClr val="4675BB">
                <a:alpha val="0"/>
              </a:srgbClr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3566160" y="2478024"/>
            <a:ext cx="1024128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9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</a:t>
            </a:r>
            <a:endParaRPr lang="en-US" sz="2900" dirty="0"/>
          </a:p>
        </p:txBody>
      </p:sp>
      <p:sp>
        <p:nvSpPr>
          <p:cNvPr id="16" name="Text 14"/>
          <p:cNvSpPr/>
          <p:nvPr/>
        </p:nvSpPr>
        <p:spPr>
          <a:xfrm>
            <a:off x="4919472" y="2596896"/>
            <a:ext cx="25603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687B9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→</a:t>
            </a:r>
            <a:endParaRPr lang="en-US" sz="2400" dirty="0"/>
          </a:p>
        </p:txBody>
      </p:sp>
      <p:sp>
        <p:nvSpPr>
          <p:cNvPr id="17" name="Text 15"/>
          <p:cNvSpPr/>
          <p:nvPr/>
        </p:nvSpPr>
        <p:spPr>
          <a:xfrm>
            <a:off x="2971800" y="3566160"/>
            <a:ext cx="2203704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80" b="1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VAZIFA</a:t>
            </a:r>
            <a:endParaRPr lang="en-US" sz="1680" dirty="0"/>
          </a:p>
        </p:txBody>
      </p:sp>
      <p:sp>
        <p:nvSpPr>
          <p:cNvPr id="18" name="Text 16"/>
          <p:cNvSpPr/>
          <p:nvPr/>
        </p:nvSpPr>
        <p:spPr>
          <a:xfrm>
            <a:off x="2971800" y="4187952"/>
            <a:ext cx="2203704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70" dirty="0">
                <a:solidFill>
                  <a:srgbClr val="253D5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Maqsad va ish sharti</a:t>
            </a:r>
            <a:endParaRPr lang="en-US" sz="1670" dirty="0"/>
          </a:p>
        </p:txBody>
      </p:sp>
      <p:sp>
        <p:nvSpPr>
          <p:cNvPr id="19" name="Shape 17"/>
          <p:cNvSpPr/>
          <p:nvPr/>
        </p:nvSpPr>
        <p:spPr>
          <a:xfrm>
            <a:off x="5870448" y="2286000"/>
            <a:ext cx="1024128" cy="1024128"/>
          </a:xfrm>
          <a:prstGeom prst="ellipse">
            <a:avLst/>
          </a:prstGeom>
          <a:solidFill>
            <a:srgbClr val="E9786A"/>
          </a:solidFill>
          <a:ln w="12700">
            <a:solidFill>
              <a:srgbClr val="E9786A">
                <a:alpha val="0"/>
              </a:srgbClr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5870448" y="2478024"/>
            <a:ext cx="1024128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9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</a:t>
            </a:r>
            <a:endParaRPr lang="en-US" sz="2900" dirty="0"/>
          </a:p>
        </p:txBody>
      </p:sp>
      <p:sp>
        <p:nvSpPr>
          <p:cNvPr id="21" name="Text 19"/>
          <p:cNvSpPr/>
          <p:nvPr/>
        </p:nvSpPr>
        <p:spPr>
          <a:xfrm>
            <a:off x="7223760" y="2596896"/>
            <a:ext cx="25603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687B9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→</a:t>
            </a:r>
            <a:endParaRPr lang="en-US" sz="2400" dirty="0"/>
          </a:p>
        </p:txBody>
      </p:sp>
      <p:sp>
        <p:nvSpPr>
          <p:cNvPr id="22" name="Text 20"/>
          <p:cNvSpPr/>
          <p:nvPr/>
        </p:nvSpPr>
        <p:spPr>
          <a:xfrm>
            <a:off x="5276088" y="3566160"/>
            <a:ext cx="2203704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80" b="1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GURUH FAOLIYATI</a:t>
            </a:r>
            <a:endParaRPr lang="en-US" sz="1680" dirty="0"/>
          </a:p>
        </p:txBody>
      </p:sp>
      <p:sp>
        <p:nvSpPr>
          <p:cNvPr id="23" name="Text 21"/>
          <p:cNvSpPr/>
          <p:nvPr/>
        </p:nvSpPr>
        <p:spPr>
          <a:xfrm>
            <a:off x="5276088" y="4187952"/>
            <a:ext cx="2203704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70" dirty="0">
                <a:solidFill>
                  <a:srgbClr val="253D5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Yaratish, izlanish, hamkorlik</a:t>
            </a:r>
            <a:endParaRPr lang="en-US" sz="1670" dirty="0"/>
          </a:p>
        </p:txBody>
      </p:sp>
      <p:sp>
        <p:nvSpPr>
          <p:cNvPr id="24" name="Shape 22"/>
          <p:cNvSpPr/>
          <p:nvPr/>
        </p:nvSpPr>
        <p:spPr>
          <a:xfrm>
            <a:off x="8174736" y="2286000"/>
            <a:ext cx="1024128" cy="1024128"/>
          </a:xfrm>
          <a:prstGeom prst="ellipse">
            <a:avLst/>
          </a:prstGeom>
          <a:solidFill>
            <a:srgbClr val="816CC2"/>
          </a:solidFill>
          <a:ln w="12700">
            <a:solidFill>
              <a:srgbClr val="816CC2">
                <a:alpha val="0"/>
              </a:srgbClr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8174736" y="2478024"/>
            <a:ext cx="1024128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9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</a:t>
            </a:r>
            <a:endParaRPr lang="en-US" sz="2900" dirty="0"/>
          </a:p>
        </p:txBody>
      </p:sp>
      <p:sp>
        <p:nvSpPr>
          <p:cNvPr id="26" name="Text 24"/>
          <p:cNvSpPr/>
          <p:nvPr/>
        </p:nvSpPr>
        <p:spPr>
          <a:xfrm>
            <a:off x="9528048" y="2596896"/>
            <a:ext cx="25603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687B9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→</a:t>
            </a:r>
            <a:endParaRPr lang="en-US" sz="2400" dirty="0"/>
          </a:p>
        </p:txBody>
      </p:sp>
      <p:sp>
        <p:nvSpPr>
          <p:cNvPr id="27" name="Text 25"/>
          <p:cNvSpPr/>
          <p:nvPr/>
        </p:nvSpPr>
        <p:spPr>
          <a:xfrm>
            <a:off x="7580376" y="3566160"/>
            <a:ext cx="2203704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80" b="1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TAQDIMOT</a:t>
            </a:r>
            <a:endParaRPr lang="en-US" sz="1680" dirty="0"/>
          </a:p>
        </p:txBody>
      </p:sp>
      <p:sp>
        <p:nvSpPr>
          <p:cNvPr id="28" name="Text 26"/>
          <p:cNvSpPr/>
          <p:nvPr/>
        </p:nvSpPr>
        <p:spPr>
          <a:xfrm>
            <a:off x="7580376" y="4187952"/>
            <a:ext cx="2203704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70" dirty="0">
                <a:solidFill>
                  <a:srgbClr val="253D5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Mahsulot va asoslash</a:t>
            </a:r>
            <a:endParaRPr lang="en-US" sz="1670" dirty="0"/>
          </a:p>
        </p:txBody>
      </p:sp>
      <p:sp>
        <p:nvSpPr>
          <p:cNvPr id="29" name="Shape 27"/>
          <p:cNvSpPr/>
          <p:nvPr/>
        </p:nvSpPr>
        <p:spPr>
          <a:xfrm>
            <a:off x="10479024" y="2286000"/>
            <a:ext cx="1024128" cy="1024128"/>
          </a:xfrm>
          <a:prstGeom prst="ellipse">
            <a:avLst/>
          </a:prstGeom>
          <a:solidFill>
            <a:srgbClr val="D8A43E"/>
          </a:solidFill>
          <a:ln w="12700">
            <a:solidFill>
              <a:srgbClr val="D8A43E">
                <a:alpha val="0"/>
              </a:srgbClr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10479024" y="2478024"/>
            <a:ext cx="1024128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9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5</a:t>
            </a:r>
            <a:endParaRPr lang="en-US" sz="2900" dirty="0"/>
          </a:p>
        </p:txBody>
      </p:sp>
      <p:sp>
        <p:nvSpPr>
          <p:cNvPr id="31" name="Text 29"/>
          <p:cNvSpPr/>
          <p:nvPr/>
        </p:nvSpPr>
        <p:spPr>
          <a:xfrm>
            <a:off x="9884664" y="3566160"/>
            <a:ext cx="2203704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80" b="1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REFLEKSIYA</a:t>
            </a:r>
            <a:endParaRPr lang="en-US" sz="1680" dirty="0"/>
          </a:p>
        </p:txBody>
      </p:sp>
      <p:sp>
        <p:nvSpPr>
          <p:cNvPr id="32" name="Text 30"/>
          <p:cNvSpPr/>
          <p:nvPr/>
        </p:nvSpPr>
        <p:spPr>
          <a:xfrm>
            <a:off x="9884664" y="4187952"/>
            <a:ext cx="2203704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70" dirty="0">
                <a:solidFill>
                  <a:srgbClr val="253D5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4K va qiziqishni baholash</a:t>
            </a:r>
            <a:endParaRPr lang="en-US" sz="1670" dirty="0"/>
          </a:p>
        </p:txBody>
      </p:sp>
      <p:sp>
        <p:nvSpPr>
          <p:cNvPr id="33" name="Shape 31"/>
          <p:cNvSpPr/>
          <p:nvPr/>
        </p:nvSpPr>
        <p:spPr>
          <a:xfrm>
            <a:off x="722376" y="5449824"/>
            <a:ext cx="10707624" cy="685800"/>
          </a:xfrm>
          <a:prstGeom prst="roundRect">
            <a:avLst>
              <a:gd name="adj" fmla="val 26667"/>
            </a:avLst>
          </a:prstGeom>
          <a:solidFill>
            <a:srgbClr val="D9F3F0"/>
          </a:solidFill>
          <a:ln w="12700">
            <a:solidFill>
              <a:srgbClr val="D9F3F0">
                <a:alpha val="0"/>
              </a:srgbClr>
            </a:solidFill>
            <a:prstDash val="solid"/>
          </a:ln>
        </p:spPr>
      </p:sp>
      <p:sp>
        <p:nvSpPr>
          <p:cNvPr id="34" name="Text 32"/>
          <p:cNvSpPr/>
          <p:nvPr/>
        </p:nvSpPr>
        <p:spPr>
          <a:xfrm>
            <a:off x="941832" y="5605272"/>
            <a:ext cx="10268712" cy="3749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920" b="1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Tinglovchi vazifasi: har bir bosqichda o‘quvchi nima qilishini aniq yozing.</a:t>
            </a:r>
            <a:endParaRPr lang="en-US" sz="192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6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96012"/>
          </a:xfrm>
          <a:prstGeom prst="rect">
            <a:avLst/>
          </a:prstGeom>
          <a:solidFill>
            <a:srgbClr val="138896"/>
          </a:solidFill>
          <a:ln w="12700">
            <a:solidFill>
              <a:srgbClr val="138896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320040"/>
            <a:ext cx="10058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kern="0" spc="200" dirty="0">
                <a:solidFill>
                  <a:srgbClr val="13889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3.7 MODUL  /  TOPSHIRIQLAR 1–3</a:t>
            </a:r>
            <a:endParaRPr lang="en-US" sz="1050" dirty="0"/>
          </a:p>
        </p:txBody>
      </p:sp>
      <p:sp>
        <p:nvSpPr>
          <p:cNvPr id="4" name="Text 2"/>
          <p:cNvSpPr/>
          <p:nvPr/>
        </p:nvSpPr>
        <p:spPr>
          <a:xfrm>
            <a:off x="594360" y="713232"/>
            <a:ext cx="11018520" cy="7223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Tinglovchilar uchun amaliy topshiriqlar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594360" y="6373368"/>
            <a:ext cx="10972800" cy="0"/>
          </a:xfrm>
          <a:prstGeom prst="line">
            <a:avLst/>
          </a:prstGeom>
          <a:noFill/>
          <a:ln w="10795">
            <a:solidFill>
              <a:srgbClr val="DEE7EF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21792" y="6455664"/>
            <a:ext cx="9509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60" dirty="0">
                <a:solidFill>
                  <a:srgbClr val="687B9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Boshlang‘ich ta’lim  •  4K va sinfdan tashqari faoliyat</a:t>
            </a:r>
            <a:endParaRPr lang="en-US" sz="1060" dirty="0"/>
          </a:p>
        </p:txBody>
      </p:sp>
      <p:sp>
        <p:nvSpPr>
          <p:cNvPr id="7" name="Text 5"/>
          <p:cNvSpPr/>
          <p:nvPr/>
        </p:nvSpPr>
        <p:spPr>
          <a:xfrm>
            <a:off x="11000232" y="6446520"/>
            <a:ext cx="5486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buNone/>
            </a:pPr>
            <a:r>
              <a:rPr lang="en-US" sz="1050" b="1" dirty="0">
                <a:solidFill>
                  <a:srgbClr val="687B9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17</a:t>
            </a:r>
            <a:endParaRPr lang="en-US" sz="1050" dirty="0"/>
          </a:p>
        </p:txBody>
      </p:sp>
      <p:sp>
        <p:nvSpPr>
          <p:cNvPr id="8" name="Shape 6"/>
          <p:cNvSpPr/>
          <p:nvPr/>
        </p:nvSpPr>
        <p:spPr>
          <a:xfrm>
            <a:off x="694944" y="1664208"/>
            <a:ext cx="10780776" cy="1179576"/>
          </a:xfrm>
          <a:prstGeom prst="roundRect">
            <a:avLst>
              <a:gd name="adj" fmla="val 10078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694944" y="1828800"/>
            <a:ext cx="50292" cy="850392"/>
          </a:xfrm>
          <a:prstGeom prst="rect">
            <a:avLst/>
          </a:prstGeom>
          <a:solidFill>
            <a:srgbClr val="138896"/>
          </a:solidFill>
          <a:ln w="12700">
            <a:solidFill>
              <a:srgbClr val="138896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950976" y="1947672"/>
            <a:ext cx="630936" cy="630936"/>
          </a:xfrm>
          <a:prstGeom prst="ellipse">
            <a:avLst/>
          </a:prstGeom>
          <a:solidFill>
            <a:srgbClr val="138896"/>
          </a:solidFill>
          <a:ln w="12700">
            <a:solidFill>
              <a:srgbClr val="138896">
                <a:alpha val="0"/>
              </a:srgbClr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950976" y="2103120"/>
            <a:ext cx="630936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01</a:t>
            </a:r>
            <a:endParaRPr lang="en-US" sz="2000" dirty="0"/>
          </a:p>
        </p:txBody>
      </p:sp>
      <p:sp>
        <p:nvSpPr>
          <p:cNvPr id="12" name="Text 10"/>
          <p:cNvSpPr/>
          <p:nvPr/>
        </p:nvSpPr>
        <p:spPr>
          <a:xfrm>
            <a:off x="1783080" y="1819656"/>
            <a:ext cx="9043416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220" b="1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“4K konstruktor”</a:t>
            </a:r>
            <a:endParaRPr lang="en-US" sz="2220" dirty="0"/>
          </a:p>
        </p:txBody>
      </p:sp>
      <p:sp>
        <p:nvSpPr>
          <p:cNvPr id="13" name="Text 11"/>
          <p:cNvSpPr/>
          <p:nvPr/>
        </p:nvSpPr>
        <p:spPr>
          <a:xfrm>
            <a:off x="1783080" y="2286000"/>
            <a:ext cx="907999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810" dirty="0">
                <a:solidFill>
                  <a:srgbClr val="253D5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Tanlangan tadbirda har bir K uchun bittadan faoliyat ishlab chiqing.</a:t>
            </a:r>
            <a:endParaRPr lang="en-US" sz="1810" dirty="0"/>
          </a:p>
        </p:txBody>
      </p:sp>
      <p:sp>
        <p:nvSpPr>
          <p:cNvPr id="14" name="Shape 12"/>
          <p:cNvSpPr/>
          <p:nvPr/>
        </p:nvSpPr>
        <p:spPr>
          <a:xfrm>
            <a:off x="694944" y="3026664"/>
            <a:ext cx="10780776" cy="1179576"/>
          </a:xfrm>
          <a:prstGeom prst="roundRect">
            <a:avLst>
              <a:gd name="adj" fmla="val 10078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694944" y="3191256"/>
            <a:ext cx="50292" cy="850392"/>
          </a:xfrm>
          <a:prstGeom prst="rect">
            <a:avLst/>
          </a:prstGeom>
          <a:solidFill>
            <a:srgbClr val="4675BB"/>
          </a:solidFill>
          <a:ln w="12700">
            <a:solidFill>
              <a:srgbClr val="4675BB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950976" y="3310128"/>
            <a:ext cx="630936" cy="630936"/>
          </a:xfrm>
          <a:prstGeom prst="ellipse">
            <a:avLst/>
          </a:prstGeom>
          <a:solidFill>
            <a:srgbClr val="4675BB"/>
          </a:solidFill>
          <a:ln w="12700">
            <a:solidFill>
              <a:srgbClr val="4675BB">
                <a:alpha val="0"/>
              </a:srgbClr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950976" y="3465576"/>
            <a:ext cx="630936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02</a:t>
            </a:r>
            <a:endParaRPr lang="en-US" sz="2000" dirty="0"/>
          </a:p>
        </p:txBody>
      </p:sp>
      <p:sp>
        <p:nvSpPr>
          <p:cNvPr id="18" name="Text 16"/>
          <p:cNvSpPr/>
          <p:nvPr/>
        </p:nvSpPr>
        <p:spPr>
          <a:xfrm>
            <a:off x="1783080" y="3182112"/>
            <a:ext cx="9043416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220" b="1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“Kasb bilan bog‘la”</a:t>
            </a:r>
            <a:endParaRPr lang="en-US" sz="2220" dirty="0"/>
          </a:p>
        </p:txBody>
      </p:sp>
      <p:sp>
        <p:nvSpPr>
          <p:cNvPr id="19" name="Text 17"/>
          <p:cNvSpPr/>
          <p:nvPr/>
        </p:nvSpPr>
        <p:spPr>
          <a:xfrm>
            <a:off x="1783080" y="3648456"/>
            <a:ext cx="907999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810" dirty="0">
                <a:solidFill>
                  <a:srgbClr val="253D5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Tadbirni kamida 2 kasb bilan bog‘lab, amaliy vazifalarni belgilang.</a:t>
            </a:r>
            <a:endParaRPr lang="en-US" sz="1810" dirty="0"/>
          </a:p>
        </p:txBody>
      </p:sp>
      <p:sp>
        <p:nvSpPr>
          <p:cNvPr id="20" name="Shape 18"/>
          <p:cNvSpPr/>
          <p:nvPr/>
        </p:nvSpPr>
        <p:spPr>
          <a:xfrm>
            <a:off x="694944" y="4389120"/>
            <a:ext cx="10780776" cy="1179576"/>
          </a:xfrm>
          <a:prstGeom prst="roundRect">
            <a:avLst>
              <a:gd name="adj" fmla="val 10078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694944" y="4553712"/>
            <a:ext cx="50292" cy="850392"/>
          </a:xfrm>
          <a:prstGeom prst="rect">
            <a:avLst/>
          </a:prstGeom>
          <a:solidFill>
            <a:srgbClr val="E9786A"/>
          </a:solidFill>
          <a:ln w="12700">
            <a:solidFill>
              <a:srgbClr val="E9786A"/>
            </a:solidFill>
            <a:prstDash val="solid"/>
          </a:ln>
        </p:spPr>
      </p:sp>
      <p:sp>
        <p:nvSpPr>
          <p:cNvPr id="22" name="Shape 20"/>
          <p:cNvSpPr/>
          <p:nvPr/>
        </p:nvSpPr>
        <p:spPr>
          <a:xfrm>
            <a:off x="950976" y="4672584"/>
            <a:ext cx="630936" cy="630936"/>
          </a:xfrm>
          <a:prstGeom prst="ellipse">
            <a:avLst/>
          </a:prstGeom>
          <a:solidFill>
            <a:srgbClr val="E9786A"/>
          </a:solidFill>
          <a:ln w="12700">
            <a:solidFill>
              <a:srgbClr val="E9786A">
                <a:alpha val="0"/>
              </a:srgbClr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950976" y="4828032"/>
            <a:ext cx="630936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03</a:t>
            </a:r>
            <a:endParaRPr lang="en-US" sz="2000" dirty="0"/>
          </a:p>
        </p:txBody>
      </p:sp>
      <p:sp>
        <p:nvSpPr>
          <p:cNvPr id="24" name="Text 22"/>
          <p:cNvSpPr/>
          <p:nvPr/>
        </p:nvSpPr>
        <p:spPr>
          <a:xfrm>
            <a:off x="1783080" y="4544568"/>
            <a:ext cx="9043416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220" b="1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“Hamkorlik xaritasi”</a:t>
            </a:r>
            <a:endParaRPr lang="en-US" sz="2220" dirty="0"/>
          </a:p>
        </p:txBody>
      </p:sp>
      <p:sp>
        <p:nvSpPr>
          <p:cNvPr id="25" name="Text 23"/>
          <p:cNvSpPr/>
          <p:nvPr/>
        </p:nvSpPr>
        <p:spPr>
          <a:xfrm>
            <a:off x="1783080" y="5010912"/>
            <a:ext cx="907999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810" dirty="0">
                <a:solidFill>
                  <a:srgbClr val="253D5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Maktab, ota-ona va mahallaning aniq vazifalarini taqsimlang.</a:t>
            </a:r>
            <a:endParaRPr lang="en-US" sz="181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6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96012"/>
          </a:xfrm>
          <a:prstGeom prst="rect">
            <a:avLst/>
          </a:prstGeom>
          <a:solidFill>
            <a:srgbClr val="138896"/>
          </a:solidFill>
          <a:ln w="12700">
            <a:solidFill>
              <a:srgbClr val="138896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320040"/>
            <a:ext cx="10058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kern="0" spc="200" dirty="0">
                <a:solidFill>
                  <a:srgbClr val="13889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3.7 MODUL  /  TOPSHIRIQLAR 4–6</a:t>
            </a:r>
            <a:endParaRPr lang="en-US" sz="1050" dirty="0"/>
          </a:p>
        </p:txBody>
      </p:sp>
      <p:sp>
        <p:nvSpPr>
          <p:cNvPr id="4" name="Text 2"/>
          <p:cNvSpPr/>
          <p:nvPr/>
        </p:nvSpPr>
        <p:spPr>
          <a:xfrm>
            <a:off x="594360" y="713232"/>
            <a:ext cx="11018520" cy="7223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Tinglovchilar uchun amaliy topshiriqlar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594360" y="6373368"/>
            <a:ext cx="10972800" cy="0"/>
          </a:xfrm>
          <a:prstGeom prst="line">
            <a:avLst/>
          </a:prstGeom>
          <a:noFill/>
          <a:ln w="10795">
            <a:solidFill>
              <a:srgbClr val="DEE7EF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21792" y="6455664"/>
            <a:ext cx="9509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60" dirty="0">
                <a:solidFill>
                  <a:srgbClr val="687B9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Boshlang‘ich ta’lim  •  4K va sinfdan tashqari faoliyat</a:t>
            </a:r>
            <a:endParaRPr lang="en-US" sz="1060" dirty="0"/>
          </a:p>
        </p:txBody>
      </p:sp>
      <p:sp>
        <p:nvSpPr>
          <p:cNvPr id="7" name="Text 5"/>
          <p:cNvSpPr/>
          <p:nvPr/>
        </p:nvSpPr>
        <p:spPr>
          <a:xfrm>
            <a:off x="11000232" y="6446520"/>
            <a:ext cx="5486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buNone/>
            </a:pPr>
            <a:r>
              <a:rPr lang="en-US" sz="1050" b="1" dirty="0">
                <a:solidFill>
                  <a:srgbClr val="687B9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18</a:t>
            </a:r>
            <a:endParaRPr lang="en-US" sz="1050" dirty="0"/>
          </a:p>
        </p:txBody>
      </p:sp>
      <p:sp>
        <p:nvSpPr>
          <p:cNvPr id="8" name="Shape 6"/>
          <p:cNvSpPr/>
          <p:nvPr/>
        </p:nvSpPr>
        <p:spPr>
          <a:xfrm>
            <a:off x="694944" y="1664208"/>
            <a:ext cx="10780776" cy="1179576"/>
          </a:xfrm>
          <a:prstGeom prst="roundRect">
            <a:avLst>
              <a:gd name="adj" fmla="val 10078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694944" y="1828800"/>
            <a:ext cx="50292" cy="850392"/>
          </a:xfrm>
          <a:prstGeom prst="rect">
            <a:avLst/>
          </a:prstGeom>
          <a:solidFill>
            <a:srgbClr val="816CC2"/>
          </a:solidFill>
          <a:ln w="12700">
            <a:solidFill>
              <a:srgbClr val="816CC2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950976" y="1947672"/>
            <a:ext cx="630936" cy="630936"/>
          </a:xfrm>
          <a:prstGeom prst="ellipse">
            <a:avLst/>
          </a:prstGeom>
          <a:solidFill>
            <a:srgbClr val="816CC2"/>
          </a:solidFill>
          <a:ln w="12700">
            <a:solidFill>
              <a:srgbClr val="816CC2">
                <a:alpha val="0"/>
              </a:srgbClr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950976" y="2103120"/>
            <a:ext cx="630936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04</a:t>
            </a:r>
            <a:endParaRPr lang="en-US" sz="2000" dirty="0"/>
          </a:p>
        </p:txBody>
      </p:sp>
      <p:sp>
        <p:nvSpPr>
          <p:cNvPr id="12" name="Text 10"/>
          <p:cNvSpPr/>
          <p:nvPr/>
        </p:nvSpPr>
        <p:spPr>
          <a:xfrm>
            <a:off x="1783080" y="1819656"/>
            <a:ext cx="9043416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220" b="1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“O‘quvchi markazda”</a:t>
            </a:r>
            <a:endParaRPr lang="en-US" sz="2220" dirty="0"/>
          </a:p>
        </p:txBody>
      </p:sp>
      <p:sp>
        <p:nvSpPr>
          <p:cNvPr id="13" name="Text 11"/>
          <p:cNvSpPr/>
          <p:nvPr/>
        </p:nvSpPr>
        <p:spPr>
          <a:xfrm>
            <a:off x="1783080" y="2286000"/>
            <a:ext cx="907999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810" dirty="0">
                <a:solidFill>
                  <a:srgbClr val="253D5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Kattalar bajarib qo‘yadigan ishni o‘quvchining mustaqil vazifasiga aylantiring.</a:t>
            </a:r>
            <a:endParaRPr lang="en-US" sz="1810" dirty="0"/>
          </a:p>
        </p:txBody>
      </p:sp>
      <p:sp>
        <p:nvSpPr>
          <p:cNvPr id="14" name="Shape 12"/>
          <p:cNvSpPr/>
          <p:nvPr/>
        </p:nvSpPr>
        <p:spPr>
          <a:xfrm>
            <a:off x="694944" y="3026664"/>
            <a:ext cx="10780776" cy="1179576"/>
          </a:xfrm>
          <a:prstGeom prst="roundRect">
            <a:avLst>
              <a:gd name="adj" fmla="val 10078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694944" y="3191256"/>
            <a:ext cx="50292" cy="850392"/>
          </a:xfrm>
          <a:prstGeom prst="rect">
            <a:avLst/>
          </a:prstGeom>
          <a:solidFill>
            <a:srgbClr val="D8A43E"/>
          </a:solidFill>
          <a:ln w="12700">
            <a:solidFill>
              <a:srgbClr val="D8A43E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950976" y="3310128"/>
            <a:ext cx="630936" cy="630936"/>
          </a:xfrm>
          <a:prstGeom prst="ellipse">
            <a:avLst/>
          </a:prstGeom>
          <a:solidFill>
            <a:srgbClr val="D8A43E"/>
          </a:solidFill>
          <a:ln w="12700">
            <a:solidFill>
              <a:srgbClr val="D8A43E">
                <a:alpha val="0"/>
              </a:srgbClr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950976" y="3465576"/>
            <a:ext cx="630936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05</a:t>
            </a:r>
            <a:endParaRPr lang="en-US" sz="2000" dirty="0"/>
          </a:p>
        </p:txBody>
      </p:sp>
      <p:sp>
        <p:nvSpPr>
          <p:cNvPr id="18" name="Text 16"/>
          <p:cNvSpPr/>
          <p:nvPr/>
        </p:nvSpPr>
        <p:spPr>
          <a:xfrm>
            <a:off x="1783080" y="3182112"/>
            <a:ext cx="9043416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220" b="1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“Mini-ssenariy”</a:t>
            </a:r>
            <a:endParaRPr lang="en-US" sz="2220" dirty="0"/>
          </a:p>
        </p:txBody>
      </p:sp>
      <p:sp>
        <p:nvSpPr>
          <p:cNvPr id="19" name="Text 17"/>
          <p:cNvSpPr/>
          <p:nvPr/>
        </p:nvSpPr>
        <p:spPr>
          <a:xfrm>
            <a:off x="1783080" y="3648456"/>
            <a:ext cx="907999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810" dirty="0">
                <a:solidFill>
                  <a:srgbClr val="253D5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15 daqiqalik 4K tadbirini 5 bosqich asosida rejalashtiring.</a:t>
            </a:r>
            <a:endParaRPr lang="en-US" sz="1810" dirty="0"/>
          </a:p>
        </p:txBody>
      </p:sp>
      <p:sp>
        <p:nvSpPr>
          <p:cNvPr id="20" name="Shape 18"/>
          <p:cNvSpPr/>
          <p:nvPr/>
        </p:nvSpPr>
        <p:spPr>
          <a:xfrm>
            <a:off x="694944" y="4389120"/>
            <a:ext cx="10780776" cy="1179576"/>
          </a:xfrm>
          <a:prstGeom prst="roundRect">
            <a:avLst>
              <a:gd name="adj" fmla="val 10078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694944" y="4553712"/>
            <a:ext cx="50292" cy="850392"/>
          </a:xfrm>
          <a:prstGeom prst="rect">
            <a:avLst/>
          </a:prstGeom>
          <a:solidFill>
            <a:srgbClr val="248568"/>
          </a:solidFill>
          <a:ln w="12700">
            <a:solidFill>
              <a:srgbClr val="248568"/>
            </a:solidFill>
            <a:prstDash val="solid"/>
          </a:ln>
        </p:spPr>
      </p:sp>
      <p:sp>
        <p:nvSpPr>
          <p:cNvPr id="22" name="Shape 20"/>
          <p:cNvSpPr/>
          <p:nvPr/>
        </p:nvSpPr>
        <p:spPr>
          <a:xfrm>
            <a:off x="950976" y="4672584"/>
            <a:ext cx="630936" cy="630936"/>
          </a:xfrm>
          <a:prstGeom prst="ellipse">
            <a:avLst/>
          </a:prstGeom>
          <a:solidFill>
            <a:srgbClr val="248568"/>
          </a:solidFill>
          <a:ln w="12700">
            <a:solidFill>
              <a:srgbClr val="248568">
                <a:alpha val="0"/>
              </a:srgbClr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950976" y="4828032"/>
            <a:ext cx="630936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06</a:t>
            </a:r>
            <a:endParaRPr lang="en-US" sz="2000" dirty="0"/>
          </a:p>
        </p:txBody>
      </p:sp>
      <p:sp>
        <p:nvSpPr>
          <p:cNvPr id="24" name="Text 22"/>
          <p:cNvSpPr/>
          <p:nvPr/>
        </p:nvSpPr>
        <p:spPr>
          <a:xfrm>
            <a:off x="1783080" y="4544568"/>
            <a:ext cx="9043416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220" b="1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“Refleksiya”</a:t>
            </a:r>
            <a:endParaRPr lang="en-US" sz="2220" dirty="0"/>
          </a:p>
        </p:txBody>
      </p:sp>
      <p:sp>
        <p:nvSpPr>
          <p:cNvPr id="25" name="Text 23"/>
          <p:cNvSpPr/>
          <p:nvPr/>
        </p:nvSpPr>
        <p:spPr>
          <a:xfrm>
            <a:off x="1783080" y="5010912"/>
            <a:ext cx="907999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810" dirty="0">
                <a:solidFill>
                  <a:srgbClr val="253D5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Ko‘nikma va kasbiy qiziqishni aniqlash uchun 3 savol tuzing.</a:t>
            </a:r>
            <a:endParaRPr lang="en-US" sz="181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6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96012"/>
          </a:xfrm>
          <a:prstGeom prst="rect">
            <a:avLst/>
          </a:prstGeom>
          <a:solidFill>
            <a:srgbClr val="138896"/>
          </a:solidFill>
          <a:ln w="12700">
            <a:solidFill>
              <a:srgbClr val="138896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320040"/>
            <a:ext cx="10058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kern="0" spc="200" dirty="0">
                <a:solidFill>
                  <a:srgbClr val="13889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3.7 MODUL  /  10 + 5 DAQIQA</a:t>
            </a:r>
            <a:endParaRPr lang="en-US" sz="1050" dirty="0"/>
          </a:p>
        </p:txBody>
      </p:sp>
      <p:sp>
        <p:nvSpPr>
          <p:cNvPr id="4" name="Text 2"/>
          <p:cNvSpPr/>
          <p:nvPr/>
        </p:nvSpPr>
        <p:spPr>
          <a:xfrm>
            <a:off x="594360" y="713232"/>
            <a:ext cx="11018520" cy="7223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Taqdimot, o‘zaro baholash va refleksiya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594360" y="6373368"/>
            <a:ext cx="10972800" cy="0"/>
          </a:xfrm>
          <a:prstGeom prst="line">
            <a:avLst/>
          </a:prstGeom>
          <a:noFill/>
          <a:ln w="10795">
            <a:solidFill>
              <a:srgbClr val="DEE7EF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21792" y="6455664"/>
            <a:ext cx="9509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60" dirty="0">
                <a:solidFill>
                  <a:srgbClr val="687B9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Boshlang‘ich ta’lim  •  4K va sinfdan tashqari faoliyat</a:t>
            </a:r>
            <a:endParaRPr lang="en-US" sz="1060" dirty="0"/>
          </a:p>
        </p:txBody>
      </p:sp>
      <p:sp>
        <p:nvSpPr>
          <p:cNvPr id="7" name="Text 5"/>
          <p:cNvSpPr/>
          <p:nvPr/>
        </p:nvSpPr>
        <p:spPr>
          <a:xfrm>
            <a:off x="11000232" y="6446520"/>
            <a:ext cx="5486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buNone/>
            </a:pPr>
            <a:r>
              <a:rPr lang="en-US" sz="1050" b="1" dirty="0">
                <a:solidFill>
                  <a:srgbClr val="687B9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19</a:t>
            </a:r>
            <a:endParaRPr lang="en-US" sz="1050" dirty="0"/>
          </a:p>
        </p:txBody>
      </p:sp>
      <p:sp>
        <p:nvSpPr>
          <p:cNvPr id="8" name="Text 6"/>
          <p:cNvSpPr/>
          <p:nvPr/>
        </p:nvSpPr>
        <p:spPr>
          <a:xfrm>
            <a:off x="713232" y="1691640"/>
            <a:ext cx="10058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kern="0" spc="200" dirty="0">
                <a:solidFill>
                  <a:srgbClr val="13889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BAHOLASH UCHUN SAVOLLAR</a:t>
            </a:r>
            <a:endParaRPr lang="en-US" sz="1050" dirty="0"/>
          </a:p>
        </p:txBody>
      </p:sp>
      <p:sp>
        <p:nvSpPr>
          <p:cNvPr id="9" name="Shape 7"/>
          <p:cNvSpPr/>
          <p:nvPr/>
        </p:nvSpPr>
        <p:spPr>
          <a:xfrm>
            <a:off x="704088" y="2066544"/>
            <a:ext cx="10725912" cy="731520"/>
          </a:xfrm>
          <a:prstGeom prst="roundRect">
            <a:avLst>
              <a:gd name="adj" fmla="val 16250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704088" y="2231136"/>
            <a:ext cx="50292" cy="402336"/>
          </a:xfrm>
          <a:prstGeom prst="rect">
            <a:avLst/>
          </a:prstGeom>
          <a:solidFill>
            <a:srgbClr val="138896"/>
          </a:solidFill>
          <a:ln w="12700">
            <a:solidFill>
              <a:srgbClr val="138896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1005840" y="2240280"/>
            <a:ext cx="192024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100" b="1" dirty="0">
                <a:solidFill>
                  <a:srgbClr val="13889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4K</a:t>
            </a:r>
            <a:endParaRPr lang="en-US" sz="2100" dirty="0"/>
          </a:p>
        </p:txBody>
      </p:sp>
      <p:sp>
        <p:nvSpPr>
          <p:cNvPr id="12" name="Text 10"/>
          <p:cNvSpPr/>
          <p:nvPr/>
        </p:nvSpPr>
        <p:spPr>
          <a:xfrm>
            <a:off x="2944368" y="2221992"/>
            <a:ext cx="775411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000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To‘rtta ko‘nikma faoliyatda ko‘rinadimi?</a:t>
            </a:r>
            <a:endParaRPr lang="en-US" sz="2000" dirty="0"/>
          </a:p>
        </p:txBody>
      </p:sp>
      <p:sp>
        <p:nvSpPr>
          <p:cNvPr id="13" name="Shape 11"/>
          <p:cNvSpPr/>
          <p:nvPr/>
        </p:nvSpPr>
        <p:spPr>
          <a:xfrm>
            <a:off x="704088" y="2980944"/>
            <a:ext cx="10725912" cy="731520"/>
          </a:xfrm>
          <a:prstGeom prst="roundRect">
            <a:avLst>
              <a:gd name="adj" fmla="val 16250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704088" y="3145536"/>
            <a:ext cx="50292" cy="402336"/>
          </a:xfrm>
          <a:prstGeom prst="rect">
            <a:avLst/>
          </a:prstGeom>
          <a:solidFill>
            <a:srgbClr val="4675BB"/>
          </a:solidFill>
          <a:ln w="12700">
            <a:solidFill>
              <a:srgbClr val="4675BB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1005840" y="3154680"/>
            <a:ext cx="192024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100" b="1" dirty="0">
                <a:solidFill>
                  <a:srgbClr val="4675B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Kasb</a:t>
            </a:r>
            <a:endParaRPr lang="en-US" sz="2100" dirty="0"/>
          </a:p>
        </p:txBody>
      </p:sp>
      <p:sp>
        <p:nvSpPr>
          <p:cNvPr id="16" name="Text 14"/>
          <p:cNvSpPr/>
          <p:nvPr/>
        </p:nvSpPr>
        <p:spPr>
          <a:xfrm>
            <a:off x="2944368" y="3136392"/>
            <a:ext cx="775411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000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Kasb va o‘quvchi vazifasi bog‘langanmi?</a:t>
            </a:r>
            <a:endParaRPr lang="en-US" sz="2000" dirty="0"/>
          </a:p>
        </p:txBody>
      </p:sp>
      <p:sp>
        <p:nvSpPr>
          <p:cNvPr id="17" name="Shape 15"/>
          <p:cNvSpPr/>
          <p:nvPr/>
        </p:nvSpPr>
        <p:spPr>
          <a:xfrm>
            <a:off x="704088" y="3895344"/>
            <a:ext cx="10725912" cy="731520"/>
          </a:xfrm>
          <a:prstGeom prst="roundRect">
            <a:avLst>
              <a:gd name="adj" fmla="val 16250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704088" y="4059936"/>
            <a:ext cx="50292" cy="402336"/>
          </a:xfrm>
          <a:prstGeom prst="rect">
            <a:avLst/>
          </a:prstGeom>
          <a:solidFill>
            <a:srgbClr val="E9786A"/>
          </a:solidFill>
          <a:ln w="12700">
            <a:solidFill>
              <a:srgbClr val="E9786A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1005840" y="4069080"/>
            <a:ext cx="192024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100" b="1" dirty="0">
                <a:solidFill>
                  <a:srgbClr val="E9786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Hamkorlik</a:t>
            </a:r>
            <a:endParaRPr lang="en-US" sz="2100" dirty="0"/>
          </a:p>
        </p:txBody>
      </p:sp>
      <p:sp>
        <p:nvSpPr>
          <p:cNvPr id="20" name="Text 18"/>
          <p:cNvSpPr/>
          <p:nvPr/>
        </p:nvSpPr>
        <p:spPr>
          <a:xfrm>
            <a:off x="2944368" y="4050792"/>
            <a:ext cx="775411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000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Maktab, oila, mahalla vazifalari aniqmi?</a:t>
            </a:r>
            <a:endParaRPr lang="en-US" sz="2000" dirty="0"/>
          </a:p>
        </p:txBody>
      </p:sp>
      <p:sp>
        <p:nvSpPr>
          <p:cNvPr id="21" name="Shape 19"/>
          <p:cNvSpPr/>
          <p:nvPr/>
        </p:nvSpPr>
        <p:spPr>
          <a:xfrm>
            <a:off x="694944" y="5202936"/>
            <a:ext cx="10780776" cy="850392"/>
          </a:xfrm>
          <a:prstGeom prst="roundRect">
            <a:avLst>
              <a:gd name="adj" fmla="val 21505"/>
            </a:avLst>
          </a:prstGeom>
          <a:solidFill>
            <a:srgbClr val="FCF2D8"/>
          </a:solidFill>
          <a:ln w="12700">
            <a:solidFill>
              <a:srgbClr val="FCF2D8">
                <a:alpha val="0"/>
              </a:srgbClr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914400" y="5358384"/>
            <a:ext cx="10341864" cy="5394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890" b="1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Refleksiya: “Nimani yaratdim?”  •  “Kim bilan hamkorlik qildim?”  •  “Nima uchun shu qarorni tanladim?”</a:t>
            </a:r>
            <a:endParaRPr lang="en-US" sz="189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6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96012"/>
          </a:xfrm>
          <a:prstGeom prst="rect">
            <a:avLst/>
          </a:prstGeom>
          <a:solidFill>
            <a:srgbClr val="138896"/>
          </a:solidFill>
          <a:ln w="12700">
            <a:solidFill>
              <a:srgbClr val="138896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320040"/>
            <a:ext cx="10058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50" b="1" kern="0" spc="200" dirty="0">
                <a:solidFill>
                  <a:srgbClr val="13889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3.7 MODUL  /  XULOSA</a:t>
            </a:r>
            <a:endParaRPr lang="en-US" sz="1050" dirty="0"/>
          </a:p>
        </p:txBody>
      </p:sp>
      <p:sp>
        <p:nvSpPr>
          <p:cNvPr id="4" name="Text 2"/>
          <p:cNvSpPr/>
          <p:nvPr/>
        </p:nvSpPr>
        <p:spPr>
          <a:xfrm>
            <a:off x="594360" y="713232"/>
            <a:ext cx="11018520" cy="7223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Xulosa: tadbir – 4K – kasb – hamkorlik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594360" y="6373368"/>
            <a:ext cx="10972800" cy="0"/>
          </a:xfrm>
          <a:prstGeom prst="line">
            <a:avLst/>
          </a:prstGeom>
          <a:noFill/>
          <a:ln w="10795">
            <a:solidFill>
              <a:srgbClr val="DEE7EF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21792" y="6455664"/>
            <a:ext cx="9509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060" dirty="0">
                <a:solidFill>
                  <a:srgbClr val="687B9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Boshlang‘ich ta’lim  •  4K va sinfdan tashqari faoliyat</a:t>
            </a:r>
            <a:endParaRPr lang="en-US" sz="1060" dirty="0"/>
          </a:p>
        </p:txBody>
      </p:sp>
      <p:sp>
        <p:nvSpPr>
          <p:cNvPr id="7" name="Text 5"/>
          <p:cNvSpPr/>
          <p:nvPr/>
        </p:nvSpPr>
        <p:spPr>
          <a:xfrm>
            <a:off x="11000232" y="6446520"/>
            <a:ext cx="5486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buNone/>
            </a:pPr>
            <a:r>
              <a:rPr lang="en-US" sz="1050" b="1" dirty="0">
                <a:solidFill>
                  <a:srgbClr val="687B9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20</a:t>
            </a:r>
            <a:endParaRPr lang="en-US" sz="1050" dirty="0"/>
          </a:p>
        </p:txBody>
      </p:sp>
      <p:sp>
        <p:nvSpPr>
          <p:cNvPr id="8" name="Text 6"/>
          <p:cNvSpPr/>
          <p:nvPr/>
        </p:nvSpPr>
        <p:spPr>
          <a:xfrm>
            <a:off x="713232" y="1673352"/>
            <a:ext cx="10698480" cy="4663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Samarali sinfdan tashqari tadbir</a:t>
            </a:r>
            <a:endParaRPr lang="en-US" sz="2500" dirty="0"/>
          </a:p>
        </p:txBody>
      </p:sp>
      <p:sp>
        <p:nvSpPr>
          <p:cNvPr id="9" name="Shape 7"/>
          <p:cNvSpPr/>
          <p:nvPr/>
        </p:nvSpPr>
        <p:spPr>
          <a:xfrm>
            <a:off x="713232" y="2459736"/>
            <a:ext cx="2688336" cy="2121408"/>
          </a:xfrm>
          <a:prstGeom prst="roundRect">
            <a:avLst>
              <a:gd name="adj" fmla="val 5603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713232" y="2624328"/>
            <a:ext cx="50292" cy="1792224"/>
          </a:xfrm>
          <a:prstGeom prst="rect">
            <a:avLst/>
          </a:prstGeom>
          <a:solidFill>
            <a:srgbClr val="138896"/>
          </a:solidFill>
          <a:ln w="12700">
            <a:solidFill>
              <a:srgbClr val="138896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969264" y="2825496"/>
            <a:ext cx="2203704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220" b="1" dirty="0">
                <a:solidFill>
                  <a:srgbClr val="13889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G‘OYA</a:t>
            </a:r>
            <a:endParaRPr lang="en-US" sz="2220" dirty="0"/>
          </a:p>
        </p:txBody>
      </p:sp>
      <p:sp>
        <p:nvSpPr>
          <p:cNvPr id="12" name="Text 10"/>
          <p:cNvSpPr/>
          <p:nvPr/>
        </p:nvSpPr>
        <p:spPr>
          <a:xfrm>
            <a:off x="969264" y="3502152"/>
            <a:ext cx="2231136" cy="6309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940" b="1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O‘quvchi yaratadi</a:t>
            </a:r>
            <a:endParaRPr lang="en-US" sz="1940" dirty="0"/>
          </a:p>
        </p:txBody>
      </p:sp>
      <p:sp>
        <p:nvSpPr>
          <p:cNvPr id="13" name="Shape 11"/>
          <p:cNvSpPr/>
          <p:nvPr/>
        </p:nvSpPr>
        <p:spPr>
          <a:xfrm>
            <a:off x="3575304" y="2459736"/>
            <a:ext cx="2688336" cy="2121408"/>
          </a:xfrm>
          <a:prstGeom prst="roundRect">
            <a:avLst>
              <a:gd name="adj" fmla="val 5603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3575304" y="2624328"/>
            <a:ext cx="50292" cy="1792224"/>
          </a:xfrm>
          <a:prstGeom prst="rect">
            <a:avLst/>
          </a:prstGeom>
          <a:solidFill>
            <a:srgbClr val="4675BB"/>
          </a:solidFill>
          <a:ln w="12700">
            <a:solidFill>
              <a:srgbClr val="4675BB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3831336" y="2825496"/>
            <a:ext cx="2203704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220" b="1" dirty="0">
                <a:solidFill>
                  <a:srgbClr val="4675B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TANLOV</a:t>
            </a:r>
            <a:endParaRPr lang="en-US" sz="2220" dirty="0"/>
          </a:p>
        </p:txBody>
      </p:sp>
      <p:sp>
        <p:nvSpPr>
          <p:cNvPr id="16" name="Text 14"/>
          <p:cNvSpPr/>
          <p:nvPr/>
        </p:nvSpPr>
        <p:spPr>
          <a:xfrm>
            <a:off x="3831336" y="3502152"/>
            <a:ext cx="2231136" cy="6309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940" b="1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Dalil bilan asoslaydi</a:t>
            </a:r>
            <a:endParaRPr lang="en-US" sz="1940" dirty="0"/>
          </a:p>
        </p:txBody>
      </p:sp>
      <p:sp>
        <p:nvSpPr>
          <p:cNvPr id="17" name="Shape 15"/>
          <p:cNvSpPr/>
          <p:nvPr/>
        </p:nvSpPr>
        <p:spPr>
          <a:xfrm>
            <a:off x="6437376" y="2459736"/>
            <a:ext cx="2688336" cy="2121408"/>
          </a:xfrm>
          <a:prstGeom prst="roundRect">
            <a:avLst>
              <a:gd name="adj" fmla="val 5603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6437376" y="2624328"/>
            <a:ext cx="50292" cy="1792224"/>
          </a:xfrm>
          <a:prstGeom prst="rect">
            <a:avLst/>
          </a:prstGeom>
          <a:solidFill>
            <a:srgbClr val="E9786A"/>
          </a:solidFill>
          <a:ln w="12700">
            <a:solidFill>
              <a:srgbClr val="E9786A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6693408" y="2825496"/>
            <a:ext cx="2203704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220" b="1" dirty="0">
                <a:solidFill>
                  <a:srgbClr val="E9786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MULOQOT</a:t>
            </a:r>
            <a:endParaRPr lang="en-US" sz="2220" dirty="0"/>
          </a:p>
        </p:txBody>
      </p:sp>
      <p:sp>
        <p:nvSpPr>
          <p:cNvPr id="20" name="Text 18"/>
          <p:cNvSpPr/>
          <p:nvPr/>
        </p:nvSpPr>
        <p:spPr>
          <a:xfrm>
            <a:off x="6693408" y="3502152"/>
            <a:ext cx="2231136" cy="6309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940" b="1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Fikrini ifodalaydi</a:t>
            </a:r>
            <a:endParaRPr lang="en-US" sz="1940" dirty="0"/>
          </a:p>
        </p:txBody>
      </p:sp>
      <p:sp>
        <p:nvSpPr>
          <p:cNvPr id="21" name="Shape 19"/>
          <p:cNvSpPr/>
          <p:nvPr/>
        </p:nvSpPr>
        <p:spPr>
          <a:xfrm>
            <a:off x="9299448" y="2459736"/>
            <a:ext cx="2688336" cy="2121408"/>
          </a:xfrm>
          <a:prstGeom prst="roundRect">
            <a:avLst>
              <a:gd name="adj" fmla="val 5603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2" name="Shape 20"/>
          <p:cNvSpPr/>
          <p:nvPr/>
        </p:nvSpPr>
        <p:spPr>
          <a:xfrm>
            <a:off x="9299448" y="2624328"/>
            <a:ext cx="50292" cy="1792224"/>
          </a:xfrm>
          <a:prstGeom prst="rect">
            <a:avLst/>
          </a:prstGeom>
          <a:solidFill>
            <a:srgbClr val="816CC2"/>
          </a:solidFill>
          <a:ln w="12700">
            <a:solidFill>
              <a:srgbClr val="816CC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9555480" y="2825496"/>
            <a:ext cx="2203704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220" b="1" dirty="0">
                <a:solidFill>
                  <a:srgbClr val="816CC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JAMOA</a:t>
            </a:r>
            <a:endParaRPr lang="en-US" sz="2220" dirty="0"/>
          </a:p>
        </p:txBody>
      </p:sp>
      <p:sp>
        <p:nvSpPr>
          <p:cNvPr id="24" name="Text 22"/>
          <p:cNvSpPr/>
          <p:nvPr/>
        </p:nvSpPr>
        <p:spPr>
          <a:xfrm>
            <a:off x="9555480" y="3502152"/>
            <a:ext cx="2231136" cy="6309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940" b="1" dirty="0">
                <a:solidFill>
                  <a:srgbClr val="1B2C4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Umumiy natijaga erishadi</a:t>
            </a:r>
            <a:endParaRPr lang="en-US" sz="1940" dirty="0"/>
          </a:p>
        </p:txBody>
      </p:sp>
      <p:sp>
        <p:nvSpPr>
          <p:cNvPr id="25" name="Shape 23"/>
          <p:cNvSpPr/>
          <p:nvPr/>
        </p:nvSpPr>
        <p:spPr>
          <a:xfrm>
            <a:off x="704088" y="5038344"/>
            <a:ext cx="10789920" cy="914400"/>
          </a:xfrm>
          <a:prstGeom prst="roundRect">
            <a:avLst>
              <a:gd name="adj" fmla="val 20000"/>
            </a:avLst>
          </a:prstGeom>
          <a:solidFill>
            <a:srgbClr val="D9F3F0"/>
          </a:solidFill>
          <a:ln w="12700">
            <a:solidFill>
              <a:srgbClr val="D9F3F0">
                <a:alpha val="0"/>
              </a:srgbClr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923544" y="5193792"/>
            <a:ext cx="10351008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020" b="1" dirty="0">
                <a:solidFill>
                  <a:srgbClr val="15283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O‘quvchi rivoji hamkorlik markazida turganida, tadbir mazmunli, ijodiy va hayot bilan bog‘liq bo‘ladi.</a:t>
            </a:r>
            <a:endParaRPr lang="en-US" sz="202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Inter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1354</Words>
  <Application>Microsoft Office PowerPoint</Application>
  <PresentationFormat>Широкоэкранный</PresentationFormat>
  <Paragraphs>303</Paragraphs>
  <Slides>20</Slides>
  <Notes>19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3" baseType="lpstr">
      <vt:lpstr>Aptos</vt:lpstr>
      <vt:lpstr>Arial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Sinfdan tashqari tadbirlar orqali o‘quvchilarda 4K ko‘nikmalarini shakllantirish</dc:title>
  <dc:subject>3.7 modul: Sinfdan tashqari tadbirlarda 4K</dc:subject>
  <dc:creator>Taqdimot: Xusanova Madina Askarovna</dc:creator>
  <cp:lastModifiedBy>MX_Computers</cp:lastModifiedBy>
  <cp:revision>3</cp:revision>
  <dcterms:created xsi:type="dcterms:W3CDTF">2026-10-21T17:34:49Z</dcterms:created>
  <dcterms:modified xsi:type="dcterms:W3CDTF">2026-10-22T06:34:48Z</dcterms:modified>
</cp:coreProperties>
</file>