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79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lassroom.jpg"/>
          <p:cNvPicPr>
            <a:picLocks noChangeAspect="1"/>
          </p:cNvPicPr>
          <p:nvPr/>
        </p:nvPicPr>
        <p:blipFill>
          <a:blip r:embed="rId2"/>
          <a:srcRect l="21638" r="21638"/>
          <a:stretch>
            <a:fillRect/>
          </a:stretch>
        </p:blipFill>
        <p:spPr>
          <a:xfrm>
            <a:off x="5806440" y="502920"/>
            <a:ext cx="5852160" cy="580644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685800" y="713232"/>
            <a:ext cx="3566160" cy="384048"/>
          </a:xfrm>
          <a:prstGeom prst="roundRect">
            <a:avLst/>
          </a:prstGeom>
          <a:solidFill>
            <a:srgbClr val="DDF5E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656961" y="614756"/>
            <a:ext cx="3419856" cy="529376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lang="en-US" sz="1600" b="1" i="0" dirty="0">
                <a:solidFill>
                  <a:srgbClr val="0F766E"/>
                </a:solidFill>
                <a:latin typeface="Arial"/>
              </a:rPr>
              <a:t>3.4.Matematika </a:t>
            </a:r>
            <a:r>
              <a:rPr lang="en-US" sz="1600" b="1" i="0" dirty="0" err="1">
                <a:solidFill>
                  <a:srgbClr val="0F766E"/>
                </a:solidFill>
                <a:latin typeface="Arial"/>
              </a:rPr>
              <a:t>va</a:t>
            </a:r>
            <a:r>
              <a:rPr lang="en-US" sz="1600" b="1" i="0" dirty="0">
                <a:solidFill>
                  <a:srgbClr val="0F766E"/>
                </a:solidFill>
                <a:latin typeface="Arial"/>
              </a:rPr>
              <a:t> </a:t>
            </a:r>
            <a:r>
              <a:rPr lang="en-US" sz="1600" b="1" i="0" dirty="0" err="1">
                <a:solidFill>
                  <a:srgbClr val="0F766E"/>
                </a:solidFill>
                <a:latin typeface="Arial"/>
              </a:rPr>
              <a:t>mantiqiy</a:t>
            </a:r>
            <a:r>
              <a:rPr lang="en-US" sz="1600" b="1" i="0" dirty="0">
                <a:solidFill>
                  <a:srgbClr val="0F766E"/>
                </a:solidFill>
                <a:latin typeface="Arial"/>
              </a:rPr>
              <a:t> </a:t>
            </a:r>
            <a:r>
              <a:rPr lang="en-US" sz="1600" b="1" i="0" dirty="0" err="1">
                <a:solidFill>
                  <a:srgbClr val="0F766E"/>
                </a:solidFill>
                <a:latin typeface="Arial"/>
              </a:rPr>
              <a:t>fikrlash</a:t>
            </a:r>
            <a:r>
              <a:rPr lang="en-US" sz="1600" b="1" i="0" dirty="0">
                <a:solidFill>
                  <a:srgbClr val="0F766E"/>
                </a:solidFill>
                <a:latin typeface="Arial"/>
              </a:rPr>
              <a:t> moduli</a:t>
            </a:r>
            <a:endParaRPr sz="1600" b="1" i="0" dirty="0">
              <a:solidFill>
                <a:srgbClr val="0F766E"/>
              </a:solidFill>
              <a:latin typeface="Arial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5800" y="1740884"/>
            <a:ext cx="4892040" cy="1329595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lang="en-US" sz="2800" b="1" i="0" dirty="0">
                <a:solidFill>
                  <a:srgbClr val="16324F"/>
                </a:solidFill>
                <a:latin typeface="Arial"/>
              </a:rPr>
              <a:t>3.4.1.</a:t>
            </a:r>
            <a:r>
              <a:rPr sz="2800" b="1" i="0" dirty="0">
                <a:solidFill>
                  <a:srgbClr val="16324F"/>
                </a:solidFill>
                <a:latin typeface="Arial"/>
              </a:rPr>
              <a:t>Boshlang‘ich </a:t>
            </a:r>
            <a:r>
              <a:rPr sz="2800" b="1" i="0" dirty="0" err="1">
                <a:solidFill>
                  <a:srgbClr val="16324F"/>
                </a:solidFill>
                <a:latin typeface="Arial"/>
              </a:rPr>
              <a:t>sinflarda</a:t>
            </a:r>
            <a:r>
              <a:rPr sz="2800" b="1" i="0" dirty="0">
                <a:solidFill>
                  <a:srgbClr val="16324F"/>
                </a:solidFill>
                <a:latin typeface="Arial"/>
              </a:rPr>
              <a:t>
</a:t>
            </a:r>
            <a:r>
              <a:rPr sz="2800" b="1" i="0" dirty="0" err="1">
                <a:solidFill>
                  <a:srgbClr val="16324F"/>
                </a:solidFill>
                <a:latin typeface="Arial"/>
              </a:rPr>
              <a:t>algebraik</a:t>
            </a:r>
            <a:r>
              <a:rPr sz="2800" b="1" i="0" dirty="0">
                <a:solidFill>
                  <a:srgbClr val="16324F"/>
                </a:solidFill>
                <a:latin typeface="Arial"/>
              </a:rPr>
              <a:t> </a:t>
            </a:r>
            <a:r>
              <a:rPr sz="2800" b="1" i="0" dirty="0" err="1">
                <a:solidFill>
                  <a:srgbClr val="16324F"/>
                </a:solidFill>
                <a:latin typeface="Arial"/>
              </a:rPr>
              <a:t>va</a:t>
            </a:r>
            <a:r>
              <a:rPr sz="2800" b="1" i="0" dirty="0">
                <a:solidFill>
                  <a:srgbClr val="16324F"/>
                </a:solidFill>
                <a:latin typeface="Arial"/>
              </a:rPr>
              <a:t> </a:t>
            </a:r>
            <a:r>
              <a:rPr sz="2800" b="1" i="0" dirty="0" err="1">
                <a:solidFill>
                  <a:srgbClr val="16324F"/>
                </a:solidFill>
                <a:latin typeface="Arial"/>
              </a:rPr>
              <a:t>geometrik</a:t>
            </a:r>
            <a:r>
              <a:rPr sz="2800" b="1" i="0" dirty="0">
                <a:solidFill>
                  <a:srgbClr val="16324F"/>
                </a:solidFill>
                <a:latin typeface="Arial"/>
              </a:rPr>
              <a:t>
</a:t>
            </a:r>
            <a:r>
              <a:rPr sz="2800" b="1" i="0" dirty="0" err="1">
                <a:solidFill>
                  <a:srgbClr val="16324F"/>
                </a:solidFill>
                <a:latin typeface="Arial"/>
              </a:rPr>
              <a:t>materiallar</a:t>
            </a:r>
            <a:r>
              <a:rPr sz="2800" b="1" i="0" dirty="0">
                <a:solidFill>
                  <a:srgbClr val="16324F"/>
                </a:solidFill>
                <a:latin typeface="Arial"/>
              </a:rPr>
              <a:t> </a:t>
            </a:r>
            <a:r>
              <a:rPr sz="2800" b="1" i="0" dirty="0" err="1">
                <a:solidFill>
                  <a:srgbClr val="16324F"/>
                </a:solidFill>
                <a:latin typeface="Arial"/>
              </a:rPr>
              <a:t>ustida</a:t>
            </a:r>
            <a:r>
              <a:rPr sz="2800" b="1" i="0" dirty="0">
                <a:solidFill>
                  <a:srgbClr val="16324F"/>
                </a:solidFill>
                <a:latin typeface="Arial"/>
              </a:rPr>
              <a:t> </a:t>
            </a:r>
            <a:r>
              <a:rPr sz="2800" b="1" i="0" dirty="0" err="1">
                <a:solidFill>
                  <a:srgbClr val="16324F"/>
                </a:solidFill>
                <a:latin typeface="Arial"/>
              </a:rPr>
              <a:t>ishlash</a:t>
            </a:r>
            <a:endParaRPr sz="2800" b="1" i="0" dirty="0">
              <a:solidFill>
                <a:srgbClr val="16324F"/>
              </a:solidFill>
              <a:latin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3232" y="3401568"/>
            <a:ext cx="4709160" cy="1406539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lang="en-US" dirty="0">
                <a:latin typeface="Arial"/>
              </a:rPr>
              <a:t>2 </a:t>
            </a:r>
            <a:r>
              <a:rPr lang="en-US" dirty="0" err="1">
                <a:latin typeface="Arial"/>
              </a:rPr>
              <a:t>soat</a:t>
            </a:r>
            <a:r>
              <a:rPr lang="en-US" dirty="0">
                <a:latin typeface="Arial"/>
              </a:rPr>
              <a:t> </a:t>
            </a:r>
            <a:r>
              <a:rPr lang="en-US" dirty="0" err="1">
                <a:latin typeface="Arial"/>
              </a:rPr>
              <a:t>nazariy</a:t>
            </a:r>
            <a:r>
              <a:rPr lang="en-US" dirty="0">
                <a:latin typeface="Arial"/>
              </a:rPr>
              <a:t> </a:t>
            </a:r>
            <a:r>
              <a:rPr lang="en-US" dirty="0" err="1">
                <a:latin typeface="Arial"/>
              </a:rPr>
              <a:t>mashg`ulot</a:t>
            </a:r>
            <a:endParaRPr lang="en-US" dirty="0">
              <a:latin typeface="Arial"/>
            </a:endParaRPr>
          </a:p>
          <a:p>
            <a:pPr algn="l"/>
            <a:endParaRPr lang="en-US" sz="1700" dirty="0">
              <a:solidFill>
                <a:srgbClr val="243447"/>
              </a:solidFill>
              <a:latin typeface="Arial"/>
            </a:endParaRPr>
          </a:p>
          <a:p>
            <a:pPr algn="l"/>
            <a:r>
              <a:rPr lang="en-US" sz="2000" dirty="0" err="1">
                <a:latin typeface="Arial"/>
              </a:rPr>
              <a:t>Ma’ruzachi:Xusanova</a:t>
            </a:r>
            <a:r>
              <a:rPr lang="en-US" sz="2000" dirty="0">
                <a:latin typeface="Arial"/>
              </a:rPr>
              <a:t> Madina </a:t>
            </a:r>
            <a:r>
              <a:rPr lang="en-US" sz="2000" dirty="0" err="1">
                <a:latin typeface="Arial"/>
              </a:rPr>
              <a:t>Askarovna</a:t>
            </a:r>
            <a:endParaRPr lang="en-US" sz="2000" dirty="0">
              <a:latin typeface="Arial"/>
            </a:endParaRPr>
          </a:p>
          <a:p>
            <a:pPr algn="l"/>
            <a:endParaRPr lang="en-US" sz="1700" b="0" i="0" dirty="0">
              <a:solidFill>
                <a:srgbClr val="243447"/>
              </a:solidFill>
              <a:latin typeface="Arial"/>
            </a:endParaRPr>
          </a:p>
          <a:p>
            <a:pPr algn="l"/>
            <a:endParaRPr sz="1700" b="0" i="0" dirty="0">
              <a:solidFill>
                <a:srgbClr val="243447"/>
              </a:solidFill>
              <a:latin typeface="Arial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13232" y="4819712"/>
            <a:ext cx="4572000" cy="547816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8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Oval 7"/>
          <p:cNvSpPr/>
          <p:nvPr/>
        </p:nvSpPr>
        <p:spPr>
          <a:xfrm>
            <a:off x="877824" y="4306824"/>
            <a:ext cx="347472" cy="347472"/>
          </a:xfrm>
          <a:prstGeom prst="ellipse">
            <a:avLst/>
          </a:prstGeom>
          <a:solidFill>
            <a:srgbClr val="2A9D8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77824" y="4727456"/>
            <a:ext cx="347472" cy="16459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000" b="1" i="0" dirty="0">
                <a:solidFill>
                  <a:srgbClr val="FFFFFF"/>
                </a:solidFill>
                <a:latin typeface="Arial"/>
              </a:rPr>
              <a:t>✓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335024" y="4658507"/>
            <a:ext cx="3767328" cy="34471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2000" b="1" i="0" dirty="0" err="1">
                <a:solidFill>
                  <a:srgbClr val="16324F"/>
                </a:solidFill>
                <a:latin typeface="Arial"/>
              </a:rPr>
              <a:t>Asosiy</a:t>
            </a:r>
            <a:r>
              <a:rPr sz="2000" b="1" i="0" dirty="0">
                <a:solidFill>
                  <a:srgbClr val="16324F"/>
                </a:solidFill>
                <a:latin typeface="Arial"/>
              </a:rPr>
              <a:t> </a:t>
            </a:r>
            <a:r>
              <a:rPr sz="2000" b="1" i="0" dirty="0" err="1">
                <a:solidFill>
                  <a:srgbClr val="16324F"/>
                </a:solidFill>
                <a:latin typeface="Arial"/>
              </a:rPr>
              <a:t>g‘oya</a:t>
            </a:r>
            <a:endParaRPr sz="2000" b="1" i="0" dirty="0">
              <a:solidFill>
                <a:srgbClr val="16324F"/>
              </a:solidFill>
              <a:latin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14400" y="5219823"/>
            <a:ext cx="4169663" cy="1144929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b="0" i="0" dirty="0" err="1">
                <a:latin typeface="Arial"/>
              </a:rPr>
              <a:t>Algebraik</a:t>
            </a:r>
            <a:r>
              <a:rPr b="0" i="0" dirty="0">
                <a:latin typeface="Arial"/>
              </a:rPr>
              <a:t> </a:t>
            </a:r>
            <a:r>
              <a:rPr b="0" i="0" dirty="0" err="1">
                <a:latin typeface="Arial"/>
              </a:rPr>
              <a:t>fikrlash</a:t>
            </a:r>
            <a:r>
              <a:rPr b="0" i="0" dirty="0">
                <a:latin typeface="Arial"/>
              </a:rPr>
              <a:t> </a:t>
            </a:r>
            <a:r>
              <a:rPr b="0" i="0" dirty="0" err="1">
                <a:latin typeface="Arial"/>
              </a:rPr>
              <a:t>va</a:t>
            </a:r>
            <a:r>
              <a:rPr b="0" i="0" dirty="0">
                <a:latin typeface="Arial"/>
              </a:rPr>
              <a:t> </a:t>
            </a:r>
            <a:r>
              <a:rPr b="0" i="0" dirty="0" err="1">
                <a:latin typeface="Arial"/>
              </a:rPr>
              <a:t>fazoviy</a:t>
            </a:r>
            <a:r>
              <a:rPr b="0" i="0" dirty="0">
                <a:latin typeface="Arial"/>
              </a:rPr>
              <a:t> </a:t>
            </a:r>
            <a:r>
              <a:rPr b="0" i="0" dirty="0" err="1">
                <a:latin typeface="Arial"/>
              </a:rPr>
              <a:t>tasavvurni</a:t>
            </a:r>
            <a:r>
              <a:rPr b="0" i="0" dirty="0">
                <a:latin typeface="Arial"/>
              </a:rPr>
              <a:t> </a:t>
            </a:r>
            <a:r>
              <a:rPr b="0" i="0" dirty="0" err="1">
                <a:latin typeface="Arial"/>
              </a:rPr>
              <a:t>arifmetik</a:t>
            </a:r>
            <a:r>
              <a:rPr b="0" i="0" dirty="0">
                <a:latin typeface="Arial"/>
              </a:rPr>
              <a:t>, masala </a:t>
            </a:r>
            <a:r>
              <a:rPr b="0" i="0" dirty="0" err="1">
                <a:latin typeface="Arial"/>
              </a:rPr>
              <a:t>va</a:t>
            </a:r>
            <a:r>
              <a:rPr b="0" i="0" dirty="0">
                <a:latin typeface="Arial"/>
              </a:rPr>
              <a:t> </a:t>
            </a:r>
            <a:r>
              <a:rPr b="0" i="0" dirty="0" err="1">
                <a:latin typeface="Arial"/>
              </a:rPr>
              <a:t>geometrik</a:t>
            </a:r>
            <a:r>
              <a:rPr b="0" i="0" dirty="0">
                <a:latin typeface="Arial"/>
              </a:rPr>
              <a:t> </a:t>
            </a:r>
            <a:r>
              <a:rPr b="0" i="0" dirty="0" err="1">
                <a:latin typeface="Arial"/>
              </a:rPr>
              <a:t>faoliyatlar</a:t>
            </a:r>
            <a:r>
              <a:rPr b="0" i="0" dirty="0">
                <a:latin typeface="Arial"/>
              </a:rPr>
              <a:t> </a:t>
            </a:r>
            <a:r>
              <a:rPr b="0" i="0" dirty="0" err="1">
                <a:latin typeface="Arial"/>
              </a:rPr>
              <a:t>orqali</a:t>
            </a:r>
            <a:r>
              <a:rPr b="0" i="0" dirty="0">
                <a:latin typeface="Arial"/>
              </a:rPr>
              <a:t> </a:t>
            </a:r>
            <a:r>
              <a:rPr b="0" i="0" dirty="0" err="1">
                <a:latin typeface="Arial"/>
              </a:rPr>
              <a:t>bosqichma-bosqich</a:t>
            </a:r>
            <a:r>
              <a:rPr b="0" i="0" dirty="0">
                <a:latin typeface="Arial"/>
              </a:rPr>
              <a:t> </a:t>
            </a:r>
            <a:r>
              <a:rPr b="0" i="0" dirty="0" err="1">
                <a:latin typeface="Arial"/>
              </a:rPr>
              <a:t>rivojlantirish</a:t>
            </a:r>
            <a:r>
              <a:rPr b="0" i="0" dirty="0">
                <a:latin typeface="Arial"/>
              </a:rPr>
              <a:t>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30352" y="6547104"/>
            <a:ext cx="8229600" cy="20116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750" b="0" i="0">
                <a:solidFill>
                  <a:srgbClr val="5F6B7A"/>
                </a:solidFill>
                <a:latin typeface="Arial"/>
              </a:rPr>
              <a:t>Boshlang‘ich sinflarda algebraik va geometrik materiallar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109960" y="6446520"/>
            <a:ext cx="54864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r"/>
            <a:r>
              <a:rPr sz="1000" b="1" i="0">
                <a:solidFill>
                  <a:srgbClr val="0F766E"/>
                </a:solidFill>
                <a:latin typeface="Arial"/>
              </a:rPr>
              <a:t>01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6928" y="256032"/>
            <a:ext cx="6400800" cy="25603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950" b="1" i="0">
                <a:solidFill>
                  <a:srgbClr val="0F766E"/>
                </a:solidFill>
                <a:latin typeface="Arial"/>
              </a:rPr>
              <a:t>MA’RUZA XARITASI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66928" y="530352"/>
            <a:ext cx="11064240" cy="56692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2700" b="1" i="0">
                <a:solidFill>
                  <a:srgbClr val="16324F"/>
                </a:solidFill>
                <a:latin typeface="Arial"/>
              </a:rPr>
              <a:t>4 reja bo‘yicha metodik marshrut</a:t>
            </a:r>
          </a:p>
        </p:txBody>
      </p:sp>
      <p:cxnSp>
        <p:nvCxnSpPr>
          <p:cNvPr id="4" name="Connector 3"/>
          <p:cNvCxnSpPr/>
          <p:nvPr/>
        </p:nvCxnSpPr>
        <p:spPr>
          <a:xfrm>
            <a:off x="566928" y="1133856"/>
            <a:ext cx="11091672" cy="0"/>
          </a:xfrm>
          <a:prstGeom prst="line">
            <a:avLst/>
          </a:prstGeom>
          <a:ln w="12700">
            <a:solidFill>
              <a:srgbClr val="D8E1E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530352" y="6547104"/>
            <a:ext cx="8229600" cy="20116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750" b="0" i="0">
                <a:solidFill>
                  <a:srgbClr val="5F6B7A"/>
                </a:solidFill>
                <a:latin typeface="Arial"/>
              </a:rPr>
              <a:t>Boshlang‘ich sinflarda algebraik va geometrik materiallar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09960" y="6446520"/>
            <a:ext cx="54864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r"/>
            <a:r>
              <a:rPr sz="1000" b="1" i="0">
                <a:solidFill>
                  <a:srgbClr val="0F766E"/>
                </a:solidFill>
                <a:latin typeface="Arial"/>
              </a:rPr>
              <a:t>03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68680" y="1508760"/>
            <a:ext cx="10442448" cy="804672"/>
          </a:xfrm>
          <a:prstGeom prst="roundRect">
            <a:avLst/>
          </a:prstGeom>
          <a:solidFill>
            <a:srgbClr val="DDF5EF"/>
          </a:solidFill>
          <a:ln w="12700">
            <a:solidFill>
              <a:srgbClr val="0F76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Oval 7"/>
          <p:cNvSpPr/>
          <p:nvPr/>
        </p:nvSpPr>
        <p:spPr>
          <a:xfrm>
            <a:off x="1060704" y="1655063"/>
            <a:ext cx="502920" cy="502920"/>
          </a:xfrm>
          <a:prstGeom prst="ellipse">
            <a:avLst/>
          </a:prstGeom>
          <a:solidFill>
            <a:srgbClr val="FFFFFF"/>
          </a:solidFill>
          <a:ln w="19050">
            <a:solidFill>
              <a:srgbClr val="0F76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1060704" y="1755648"/>
            <a:ext cx="502920" cy="22860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400" b="1" i="0">
                <a:solidFill>
                  <a:srgbClr val="0F766E"/>
                </a:solidFill>
                <a:latin typeface="Arial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783080" y="1618488"/>
            <a:ext cx="4937760" cy="29260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600" b="1" i="0">
                <a:solidFill>
                  <a:srgbClr val="16324F"/>
                </a:solidFill>
                <a:latin typeface="Arial"/>
              </a:rPr>
              <a:t>Arifmetik amallar va algebraik ko‘nikmalar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783080" y="1965960"/>
            <a:ext cx="8046720" cy="237744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320" b="0" i="0">
                <a:solidFill>
                  <a:srgbClr val="243447"/>
                </a:solidFill>
                <a:latin typeface="Arial"/>
              </a:rPr>
              <a:t>amal → ifoda → xossa → umumlashtirish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68680" y="2624328"/>
            <a:ext cx="10442448" cy="804672"/>
          </a:xfrm>
          <a:prstGeom prst="roundRect">
            <a:avLst/>
          </a:prstGeom>
          <a:solidFill>
            <a:srgbClr val="FFF2CF"/>
          </a:solidFill>
          <a:ln w="12700">
            <a:solidFill>
              <a:srgbClr val="F18F0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1060704" y="2770632"/>
            <a:ext cx="502920" cy="502920"/>
          </a:xfrm>
          <a:prstGeom prst="ellipse">
            <a:avLst/>
          </a:prstGeom>
          <a:solidFill>
            <a:srgbClr val="FFFFFF"/>
          </a:solidFill>
          <a:ln w="19050">
            <a:solidFill>
              <a:srgbClr val="F18F0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1060704" y="2871216"/>
            <a:ext cx="502920" cy="22860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400" b="1" i="0">
                <a:solidFill>
                  <a:srgbClr val="F18F01"/>
                </a:solidFill>
                <a:latin typeface="Arial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783080" y="2734056"/>
            <a:ext cx="4937760" cy="29260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600" b="1" i="0">
                <a:solidFill>
                  <a:srgbClr val="16324F"/>
                </a:solidFill>
                <a:latin typeface="Arial"/>
              </a:rPr>
              <a:t>Tenglamalar va ularning turlari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783080" y="3081528"/>
            <a:ext cx="8046720" cy="237744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320" b="0" i="0">
                <a:solidFill>
                  <a:srgbClr val="243447"/>
                </a:solidFill>
                <a:latin typeface="Arial"/>
              </a:rPr>
              <a:t>noma’lum komponent → yechim → tekshirish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68680" y="3739896"/>
            <a:ext cx="10442448" cy="804672"/>
          </a:xfrm>
          <a:prstGeom prst="roundRect">
            <a:avLst/>
          </a:prstGeom>
          <a:solidFill>
            <a:srgbClr val="E7F0FF"/>
          </a:solidFill>
          <a:ln w="12700">
            <a:solidFill>
              <a:srgbClr val="2D6CD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Oval 17"/>
          <p:cNvSpPr/>
          <p:nvPr/>
        </p:nvSpPr>
        <p:spPr>
          <a:xfrm>
            <a:off x="1060704" y="3886200"/>
            <a:ext cx="502920" cy="502920"/>
          </a:xfrm>
          <a:prstGeom prst="ellipse">
            <a:avLst/>
          </a:prstGeom>
          <a:solidFill>
            <a:srgbClr val="FFFFFF"/>
          </a:solidFill>
          <a:ln w="19050">
            <a:solidFill>
              <a:srgbClr val="2D6CD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1060704" y="3986784"/>
            <a:ext cx="502920" cy="22860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400" b="1" i="0">
                <a:solidFill>
                  <a:srgbClr val="2D6CDF"/>
                </a:solidFill>
                <a:latin typeface="Arial"/>
              </a:rPr>
              <a:t>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783080" y="3849624"/>
            <a:ext cx="4937760" cy="29260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600" b="1" i="0">
                <a:solidFill>
                  <a:srgbClr val="16324F"/>
                </a:solidFill>
                <a:latin typeface="Arial"/>
              </a:rPr>
              <a:t>Masalalar yechishga o‘rgatish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783080" y="4197096"/>
            <a:ext cx="8046720" cy="237744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320" b="0" i="0">
                <a:solidFill>
                  <a:srgbClr val="243447"/>
                </a:solidFill>
                <a:latin typeface="Arial"/>
              </a:rPr>
              <a:t>matn → model → reja → yechim → javob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868680" y="4855464"/>
            <a:ext cx="10442448" cy="804672"/>
          </a:xfrm>
          <a:prstGeom prst="roundRect">
            <a:avLst/>
          </a:prstGeom>
          <a:solidFill>
            <a:srgbClr val="DDF5EF"/>
          </a:solidFill>
          <a:ln w="12700">
            <a:solidFill>
              <a:srgbClr val="2A9D8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Oval 22"/>
          <p:cNvSpPr/>
          <p:nvPr/>
        </p:nvSpPr>
        <p:spPr>
          <a:xfrm>
            <a:off x="1060704" y="5001768"/>
            <a:ext cx="502920" cy="502920"/>
          </a:xfrm>
          <a:prstGeom prst="ellipse">
            <a:avLst/>
          </a:prstGeom>
          <a:solidFill>
            <a:srgbClr val="FFFFFF"/>
          </a:solidFill>
          <a:ln w="19050">
            <a:solidFill>
              <a:srgbClr val="2A9D8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1060704" y="5102352"/>
            <a:ext cx="502920" cy="22860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400" b="1" i="0">
                <a:solidFill>
                  <a:srgbClr val="2A9D8F"/>
                </a:solidFill>
                <a:latin typeface="Arial"/>
              </a:rPr>
              <a:t>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783080" y="4965192"/>
            <a:ext cx="4937760" cy="29260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600" b="1" i="0">
                <a:solidFill>
                  <a:srgbClr val="16324F"/>
                </a:solidFill>
                <a:latin typeface="Arial"/>
              </a:rPr>
              <a:t>Sodda geometrik shakllar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783080" y="5312664"/>
            <a:ext cx="8046720" cy="237744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320" b="0" i="0">
                <a:solidFill>
                  <a:srgbClr val="243447"/>
                </a:solidFill>
                <a:latin typeface="Arial"/>
              </a:rPr>
              <a:t>ko‘rish → yasash → chizish → o‘lchash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60120" y="6016752"/>
            <a:ext cx="10241280" cy="310896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600" b="1" i="0">
                <a:solidFill>
                  <a:srgbClr val="0F766E"/>
                </a:solidFill>
                <a:latin typeface="Arial"/>
              </a:rPr>
              <a:t>Har bir bo‘limda: nazariy asos + metodik yo‘l + amaliy topshiriq.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6928" y="256032"/>
            <a:ext cx="6400800" cy="25603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950" b="1" i="0">
                <a:solidFill>
                  <a:srgbClr val="0F766E"/>
                </a:solidFill>
                <a:latin typeface="Arial"/>
              </a:rPr>
              <a:t>1-REJA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66928" y="530352"/>
            <a:ext cx="11064240" cy="56692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2700" b="1" i="0">
                <a:solidFill>
                  <a:srgbClr val="16324F"/>
                </a:solidFill>
                <a:latin typeface="Arial"/>
              </a:rPr>
              <a:t>Arifmetik amallarning tasnifi</a:t>
            </a:r>
          </a:p>
        </p:txBody>
      </p:sp>
      <p:cxnSp>
        <p:nvCxnSpPr>
          <p:cNvPr id="4" name="Connector 3"/>
          <p:cNvCxnSpPr/>
          <p:nvPr/>
        </p:nvCxnSpPr>
        <p:spPr>
          <a:xfrm>
            <a:off x="566928" y="1133856"/>
            <a:ext cx="11091672" cy="0"/>
          </a:xfrm>
          <a:prstGeom prst="line">
            <a:avLst/>
          </a:prstGeom>
          <a:ln w="12700">
            <a:solidFill>
              <a:srgbClr val="D8E1E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530352" y="6547104"/>
            <a:ext cx="8229600" cy="20116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750" b="0" i="0">
                <a:solidFill>
                  <a:srgbClr val="5F6B7A"/>
                </a:solidFill>
                <a:latin typeface="Arial"/>
              </a:rPr>
              <a:t>Boshlang‘ich sinflarda algebraik va geometrik materiallar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09960" y="6446520"/>
            <a:ext cx="54864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r"/>
            <a:r>
              <a:rPr sz="1000" b="1" i="0">
                <a:solidFill>
                  <a:srgbClr val="0F766E"/>
                </a:solidFill>
                <a:latin typeface="Arial"/>
              </a:rPr>
              <a:t>04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7454029"/>
              </p:ext>
            </p:extLst>
          </p:nvPr>
        </p:nvGraphicFramePr>
        <p:xfrm>
          <a:off x="731520" y="1417320"/>
          <a:ext cx="10808208" cy="39502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66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210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210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90041">
                <a:tc>
                  <a:txBody>
                    <a:bodyPr/>
                    <a:lstStyle/>
                    <a:p>
                      <a:pPr algn="ctr"/>
                      <a:r>
                        <a:rPr sz="1210" b="1">
                          <a:solidFill>
                            <a:srgbClr val="FFFFFF"/>
                          </a:solidFill>
                          <a:latin typeface="Arial"/>
                        </a:rPr>
                        <a:t>Amal</a:t>
                      </a:r>
                    </a:p>
                  </a:txBody>
                  <a:tcPr marL="45720" marR="45720" marT="27432" marB="27432" anchor="ctr">
                    <a:solidFill>
                      <a:srgbClr val="0F76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210" b="1">
                          <a:solidFill>
                            <a:srgbClr val="FFFFFF"/>
                          </a:solidFill>
                          <a:latin typeface="Arial"/>
                        </a:rPr>
                        <a:t>Komponentlar</a:t>
                      </a:r>
                    </a:p>
                  </a:txBody>
                  <a:tcPr marL="45720" marR="45720" marT="27432" marB="27432" anchor="ctr">
                    <a:solidFill>
                      <a:srgbClr val="0F766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210" b="1">
                          <a:solidFill>
                            <a:srgbClr val="FFFFFF"/>
                          </a:solidFill>
                          <a:latin typeface="Arial"/>
                        </a:rPr>
                        <a:t>Boshlang‘ich sinfdagi mazmuni</a:t>
                      </a:r>
                    </a:p>
                  </a:txBody>
                  <a:tcPr marL="45720" marR="45720" marT="27432" marB="27432" anchor="ctr">
                    <a:solidFill>
                      <a:srgbClr val="0F76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0041">
                <a:tc>
                  <a:txBody>
                    <a:bodyPr/>
                    <a:lstStyle/>
                    <a:p>
                      <a:pPr algn="l"/>
                      <a:r>
                        <a:rPr sz="1160" b="0" dirty="0" err="1">
                          <a:solidFill>
                            <a:srgbClr val="243447"/>
                          </a:solidFill>
                          <a:latin typeface="Arial"/>
                        </a:rPr>
                        <a:t>Qo‘shish</a:t>
                      </a:r>
                      <a:endParaRPr sz="1160" b="0" dirty="0">
                        <a:solidFill>
                          <a:srgbClr val="243447"/>
                        </a:solidFill>
                        <a:latin typeface="Arial"/>
                      </a:endParaRPr>
                    </a:p>
                  </a:txBody>
                  <a:tcPr marL="45720" marR="45720"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60" b="0">
                          <a:solidFill>
                            <a:srgbClr val="243447"/>
                          </a:solidFill>
                          <a:latin typeface="Arial"/>
                        </a:rPr>
                        <a:t>qo‘shiluvchi + qo‘shiluvchi = yig‘indi</a:t>
                      </a:r>
                    </a:p>
                  </a:txBody>
                  <a:tcPr marL="45720" marR="45720"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60" b="0">
                          <a:solidFill>
                            <a:srgbClr val="243447"/>
                          </a:solidFill>
                          <a:latin typeface="Arial"/>
                        </a:rPr>
                        <a:t>birlashtirish, orttirish, jami sonni topish</a:t>
                      </a:r>
                    </a:p>
                  </a:txBody>
                  <a:tcPr marL="45720" marR="45720" marT="27432" marB="27432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0041">
                <a:tc>
                  <a:txBody>
                    <a:bodyPr/>
                    <a:lstStyle/>
                    <a:p>
                      <a:pPr algn="l"/>
                      <a:r>
                        <a:rPr sz="1160" b="0">
                          <a:solidFill>
                            <a:srgbClr val="243447"/>
                          </a:solidFill>
                          <a:latin typeface="Arial"/>
                        </a:rPr>
                        <a:t>Ayirish</a:t>
                      </a:r>
                    </a:p>
                  </a:txBody>
                  <a:tcPr marL="45720" marR="45720"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60" b="0">
                          <a:solidFill>
                            <a:srgbClr val="243447"/>
                          </a:solidFill>
                          <a:latin typeface="Arial"/>
                        </a:rPr>
                        <a:t>kamayuvchi − ayriluvchi = ayirma</a:t>
                      </a:r>
                    </a:p>
                  </a:txBody>
                  <a:tcPr marL="45720" marR="45720"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60" b="0">
                          <a:solidFill>
                            <a:srgbClr val="243447"/>
                          </a:solidFill>
                          <a:latin typeface="Arial"/>
                        </a:rPr>
                        <a:t>kamaytirish, qoldiqni yoki farqni topish</a:t>
                      </a:r>
                    </a:p>
                  </a:txBody>
                  <a:tcPr marL="45720" marR="45720" marT="27432" marB="27432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90041">
                <a:tc>
                  <a:txBody>
                    <a:bodyPr/>
                    <a:lstStyle/>
                    <a:p>
                      <a:pPr algn="l"/>
                      <a:r>
                        <a:rPr sz="1160" b="0">
                          <a:solidFill>
                            <a:srgbClr val="243447"/>
                          </a:solidFill>
                          <a:latin typeface="Arial"/>
                        </a:rPr>
                        <a:t>Ko‘paytirish</a:t>
                      </a:r>
                    </a:p>
                  </a:txBody>
                  <a:tcPr marL="45720" marR="45720"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60" b="0">
                          <a:solidFill>
                            <a:srgbClr val="243447"/>
                          </a:solidFill>
                          <a:latin typeface="Arial"/>
                        </a:rPr>
                        <a:t>ko‘payuvchi × ko‘paytiruvchi = ko‘paytma</a:t>
                      </a:r>
                    </a:p>
                  </a:txBody>
                  <a:tcPr marL="45720" marR="45720"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60" b="0">
                          <a:solidFill>
                            <a:srgbClr val="243447"/>
                          </a:solidFill>
                          <a:latin typeface="Arial"/>
                        </a:rPr>
                        <a:t>teng qo‘shiluvchilar yig‘indisini qisqa yozish</a:t>
                      </a:r>
                    </a:p>
                  </a:txBody>
                  <a:tcPr marL="45720" marR="45720" marT="27432" marB="27432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90044">
                <a:tc>
                  <a:txBody>
                    <a:bodyPr/>
                    <a:lstStyle/>
                    <a:p>
                      <a:pPr algn="l"/>
                      <a:r>
                        <a:rPr sz="1160" b="0">
                          <a:solidFill>
                            <a:srgbClr val="243447"/>
                          </a:solidFill>
                          <a:latin typeface="Arial"/>
                        </a:rPr>
                        <a:t>Bo‘lish</a:t>
                      </a:r>
                    </a:p>
                  </a:txBody>
                  <a:tcPr marL="45720" marR="45720"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60" b="0">
                          <a:solidFill>
                            <a:srgbClr val="243447"/>
                          </a:solidFill>
                          <a:latin typeface="Arial"/>
                        </a:rPr>
                        <a:t>bo‘linuvchi : bo‘luvchi = bo‘linma</a:t>
                      </a:r>
                    </a:p>
                  </a:txBody>
                  <a:tcPr marL="45720" marR="45720" marT="27432" marB="27432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1160" b="0" dirty="0" err="1">
                          <a:solidFill>
                            <a:srgbClr val="243447"/>
                          </a:solidFill>
                          <a:latin typeface="Arial"/>
                        </a:rPr>
                        <a:t>teng</a:t>
                      </a:r>
                      <a:r>
                        <a:rPr sz="1160" b="0" dirty="0">
                          <a:solidFill>
                            <a:srgbClr val="243447"/>
                          </a:solidFill>
                          <a:latin typeface="Arial"/>
                        </a:rPr>
                        <a:t> </a:t>
                      </a:r>
                      <a:r>
                        <a:rPr sz="1160" b="0" dirty="0" err="1">
                          <a:solidFill>
                            <a:srgbClr val="243447"/>
                          </a:solidFill>
                          <a:latin typeface="Arial"/>
                        </a:rPr>
                        <a:t>qismlarga</a:t>
                      </a:r>
                      <a:r>
                        <a:rPr sz="1160" b="0" dirty="0">
                          <a:solidFill>
                            <a:srgbClr val="243447"/>
                          </a:solidFill>
                          <a:latin typeface="Arial"/>
                        </a:rPr>
                        <a:t> </a:t>
                      </a:r>
                      <a:r>
                        <a:rPr sz="1160" b="0" dirty="0" err="1">
                          <a:solidFill>
                            <a:srgbClr val="243447"/>
                          </a:solidFill>
                          <a:latin typeface="Arial"/>
                        </a:rPr>
                        <a:t>ajratish</a:t>
                      </a:r>
                      <a:r>
                        <a:rPr sz="1160" b="0" dirty="0">
                          <a:solidFill>
                            <a:srgbClr val="243447"/>
                          </a:solidFill>
                          <a:latin typeface="Arial"/>
                        </a:rPr>
                        <a:t> </a:t>
                      </a:r>
                      <a:r>
                        <a:rPr sz="1160" b="0" dirty="0" err="1">
                          <a:solidFill>
                            <a:srgbClr val="243447"/>
                          </a:solidFill>
                          <a:latin typeface="Arial"/>
                        </a:rPr>
                        <a:t>yoki</a:t>
                      </a:r>
                      <a:r>
                        <a:rPr sz="1160" b="0" dirty="0">
                          <a:solidFill>
                            <a:srgbClr val="243447"/>
                          </a:solidFill>
                          <a:latin typeface="Arial"/>
                        </a:rPr>
                        <a:t> </a:t>
                      </a:r>
                      <a:r>
                        <a:rPr sz="1160" b="0" dirty="0" err="1">
                          <a:solidFill>
                            <a:srgbClr val="243447"/>
                          </a:solidFill>
                          <a:latin typeface="Arial"/>
                        </a:rPr>
                        <a:t>necha</a:t>
                      </a:r>
                      <a:r>
                        <a:rPr sz="1160" b="0" dirty="0">
                          <a:solidFill>
                            <a:srgbClr val="243447"/>
                          </a:solidFill>
                          <a:latin typeface="Arial"/>
                        </a:rPr>
                        <a:t> </a:t>
                      </a:r>
                      <a:r>
                        <a:rPr sz="1160" b="0" dirty="0" err="1">
                          <a:solidFill>
                            <a:srgbClr val="243447"/>
                          </a:solidFill>
                          <a:latin typeface="Arial"/>
                        </a:rPr>
                        <a:t>marta</a:t>
                      </a:r>
                      <a:r>
                        <a:rPr sz="1160" b="0" dirty="0">
                          <a:solidFill>
                            <a:srgbClr val="243447"/>
                          </a:solidFill>
                          <a:latin typeface="Arial"/>
                        </a:rPr>
                        <a:t> </a:t>
                      </a:r>
                      <a:r>
                        <a:rPr sz="1160" b="0" dirty="0" err="1">
                          <a:solidFill>
                            <a:srgbClr val="243447"/>
                          </a:solidFill>
                          <a:latin typeface="Arial"/>
                        </a:rPr>
                        <a:t>borligini</a:t>
                      </a:r>
                      <a:r>
                        <a:rPr sz="1160" b="0" dirty="0">
                          <a:solidFill>
                            <a:srgbClr val="243447"/>
                          </a:solidFill>
                          <a:latin typeface="Arial"/>
                        </a:rPr>
                        <a:t> </a:t>
                      </a:r>
                      <a:r>
                        <a:rPr sz="1160" b="0" dirty="0" err="1">
                          <a:solidFill>
                            <a:srgbClr val="243447"/>
                          </a:solidFill>
                          <a:latin typeface="Arial"/>
                        </a:rPr>
                        <a:t>aniqlash</a:t>
                      </a:r>
                      <a:endParaRPr sz="1160" b="0" dirty="0">
                        <a:solidFill>
                          <a:srgbClr val="243447"/>
                        </a:solidFill>
                        <a:latin typeface="Arial"/>
                      </a:endParaRPr>
                    </a:p>
                  </a:txBody>
                  <a:tcPr marL="45720" marR="45720" marT="27432" marB="27432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" name="Rounded Rectangle 7"/>
          <p:cNvSpPr/>
          <p:nvPr/>
        </p:nvSpPr>
        <p:spPr>
          <a:xfrm>
            <a:off x="777240" y="5596128"/>
            <a:ext cx="10607040" cy="566928"/>
          </a:xfrm>
          <a:prstGeom prst="roundRect">
            <a:avLst/>
          </a:prstGeom>
          <a:solidFill>
            <a:srgbClr val="FFE6DE"/>
          </a:solidFill>
          <a:ln w="12700">
            <a:solidFill>
              <a:srgbClr val="C64C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960120" y="5705856"/>
            <a:ext cx="10241280" cy="36576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450" b="1" i="0">
                <a:solidFill>
                  <a:srgbClr val="C64C3B"/>
                </a:solidFill>
                <a:latin typeface="Arial"/>
              </a:rPr>
              <a:t>Topshiriq: har bir amal uchun hayotiy vaziyat tuzing va o‘quvchiga savol shaklida bering.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6928" y="256032"/>
            <a:ext cx="6400800" cy="25603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950" b="1" i="0">
                <a:solidFill>
                  <a:srgbClr val="0F766E"/>
                </a:solidFill>
                <a:latin typeface="Arial"/>
              </a:rPr>
              <a:t>1-REJA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66928" y="530352"/>
            <a:ext cx="11064240" cy="56692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2700" b="1" i="0">
                <a:solidFill>
                  <a:srgbClr val="16324F"/>
                </a:solidFill>
                <a:latin typeface="Arial"/>
              </a:rPr>
              <a:t>Amal xossalari — algebraik fikrlash poydevori</a:t>
            </a:r>
          </a:p>
        </p:txBody>
      </p:sp>
      <p:cxnSp>
        <p:nvCxnSpPr>
          <p:cNvPr id="4" name="Connector 3"/>
          <p:cNvCxnSpPr/>
          <p:nvPr/>
        </p:nvCxnSpPr>
        <p:spPr>
          <a:xfrm>
            <a:off x="566928" y="1133856"/>
            <a:ext cx="11091672" cy="0"/>
          </a:xfrm>
          <a:prstGeom prst="line">
            <a:avLst/>
          </a:prstGeom>
          <a:ln w="12700">
            <a:solidFill>
              <a:srgbClr val="D8E1E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530352" y="6547104"/>
            <a:ext cx="8229600" cy="20116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750" b="0" i="0">
                <a:solidFill>
                  <a:srgbClr val="5F6B7A"/>
                </a:solidFill>
                <a:latin typeface="Arial"/>
              </a:rPr>
              <a:t>Boshlang‘ich sinflarda algebraik va geometrik materiallar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09960" y="6446520"/>
            <a:ext cx="54864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r"/>
            <a:r>
              <a:rPr sz="1000" b="1" i="0">
                <a:solidFill>
                  <a:srgbClr val="0F766E"/>
                </a:solidFill>
                <a:latin typeface="Arial"/>
              </a:rPr>
              <a:t>05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58368" y="1417320"/>
            <a:ext cx="3520440" cy="1170432"/>
          </a:xfrm>
          <a:prstGeom prst="roundRect">
            <a:avLst/>
          </a:prstGeom>
          <a:solidFill>
            <a:srgbClr val="DDF5EF"/>
          </a:solidFill>
          <a:ln w="12700">
            <a:solidFill>
              <a:srgbClr val="D8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859536" y="1563624"/>
            <a:ext cx="3118104" cy="38404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00" b="1" i="0">
                <a:solidFill>
                  <a:srgbClr val="16324F"/>
                </a:solidFill>
                <a:latin typeface="Arial"/>
              </a:rPr>
              <a:t>O‘rin almashtirish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59536" y="1984248"/>
            <a:ext cx="3118104" cy="47548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700" b="0" i="0">
                <a:solidFill>
                  <a:srgbClr val="243447"/>
                </a:solidFill>
                <a:latin typeface="Arial"/>
              </a:rPr>
              <a:t>a + b = b + a
a × b = b × a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370832" y="1417320"/>
            <a:ext cx="3520440" cy="1170432"/>
          </a:xfrm>
          <a:prstGeom prst="roundRect">
            <a:avLst/>
          </a:prstGeom>
          <a:solidFill>
            <a:srgbClr val="E7F0FF"/>
          </a:solidFill>
          <a:ln w="12700">
            <a:solidFill>
              <a:srgbClr val="D8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4572000" y="1563624"/>
            <a:ext cx="3118104" cy="38404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00" b="1" i="0">
                <a:solidFill>
                  <a:srgbClr val="16324F"/>
                </a:solidFill>
                <a:latin typeface="Arial"/>
              </a:rPr>
              <a:t>Guruhlash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72000" y="1984248"/>
            <a:ext cx="3118104" cy="47548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600" b="0" i="0">
                <a:solidFill>
                  <a:srgbClr val="243447"/>
                </a:solidFill>
                <a:latin typeface="Arial"/>
              </a:rPr>
              <a:t>(a + b) + c = a + (b + c)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083296" y="1417320"/>
            <a:ext cx="3520440" cy="1170432"/>
          </a:xfrm>
          <a:prstGeom prst="roundRect">
            <a:avLst/>
          </a:prstGeom>
          <a:solidFill>
            <a:srgbClr val="FFF2CF"/>
          </a:solidFill>
          <a:ln w="12700">
            <a:solidFill>
              <a:srgbClr val="D8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8284464" y="1563624"/>
            <a:ext cx="3118104" cy="38404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00" b="1" i="0">
                <a:solidFill>
                  <a:srgbClr val="16324F"/>
                </a:solidFill>
                <a:latin typeface="Arial"/>
              </a:rPr>
              <a:t>Taqsimot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84464" y="1984248"/>
            <a:ext cx="3118104" cy="47548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600" b="0" i="0">
                <a:solidFill>
                  <a:srgbClr val="243447"/>
                </a:solidFill>
                <a:latin typeface="Arial"/>
              </a:rPr>
              <a:t>a × (b + c) = a×b + a×c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04672" y="3154680"/>
            <a:ext cx="201168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600" b="1" i="0">
                <a:solidFill>
                  <a:srgbClr val="0F766E"/>
                </a:solidFill>
                <a:latin typeface="Arial"/>
              </a:rPr>
              <a:t>Metodik izoh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41248" y="3520440"/>
            <a:ext cx="5486400" cy="1645920"/>
          </a:xfrm>
          <a:prstGeom prst="rect">
            <a:avLst/>
          </a:prstGeom>
          <a:noFill/>
        </p:spPr>
        <p:txBody>
          <a:bodyPr wrap="square" lIns="54864" tIns="18288" rIns="54864" bIns="18288">
            <a:spAutoFit/>
          </a:bodyPr>
          <a:lstStyle/>
          <a:p>
            <a:pPr>
              <a:lnSpc>
                <a:spcPct val="105000"/>
              </a:lnSpc>
              <a:spcAft>
                <a:spcPts val="400"/>
              </a:spcAft>
            </a:pPr>
            <a:r>
              <a:rPr sz="1400">
                <a:solidFill>
                  <a:srgbClr val="243447"/>
                </a:solidFill>
                <a:latin typeface="Arial"/>
              </a:rPr>
              <a:t>• Xossa qoida sifatida yodlatilmaydi; misollarni solishtirish orqali kashf ettiriladi.</a:t>
            </a:r>
          </a:p>
          <a:p>
            <a:pPr>
              <a:lnSpc>
                <a:spcPct val="105000"/>
              </a:lnSpc>
              <a:spcAft>
                <a:spcPts val="400"/>
              </a:spcAft>
            </a:pPr>
            <a:r>
              <a:rPr sz="1400">
                <a:solidFill>
                  <a:srgbClr val="243447"/>
                </a:solidFill>
                <a:latin typeface="Arial"/>
              </a:rPr>
              <a:t>• Avval konkret predmetlar bilan, keyin sonli ifodalar bilan, so‘ng umumiy yozuv bilan ishlanadi.</a:t>
            </a:r>
          </a:p>
          <a:p>
            <a:pPr>
              <a:lnSpc>
                <a:spcPct val="105000"/>
              </a:lnSpc>
              <a:spcAft>
                <a:spcPts val="400"/>
              </a:spcAft>
            </a:pPr>
            <a:r>
              <a:rPr sz="1400">
                <a:solidFill>
                  <a:srgbClr val="243447"/>
                </a:solidFill>
                <a:latin typeface="Arial"/>
              </a:rPr>
              <a:t>• Har bir xossa hisoblashni qulaylashtirish vositasi sifatida ko‘rsatiladi.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720840" y="3246120"/>
            <a:ext cx="4462272" cy="17830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8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6967728" y="3438144"/>
            <a:ext cx="164592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00" b="1" i="0">
                <a:solidFill>
                  <a:srgbClr val="F18F01"/>
                </a:solidFill>
                <a:latin typeface="Arial"/>
              </a:rPr>
              <a:t>Mini-mashq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7086600" y="3858768"/>
            <a:ext cx="2926080" cy="438912"/>
          </a:xfrm>
          <a:prstGeom prst="roundRect">
            <a:avLst/>
          </a:prstGeom>
          <a:solidFill>
            <a:srgbClr val="FFF2CF"/>
          </a:solidFill>
          <a:ln w="12700">
            <a:solidFill>
              <a:srgbClr val="F18F0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7141464" y="3986783"/>
            <a:ext cx="2816352" cy="237744"/>
          </a:xfrm>
          <a:prstGeom prst="rect">
            <a:avLst/>
          </a:prstGeom>
          <a:noFill/>
        </p:spPr>
        <p:txBody>
          <a:bodyPr wrap="square" lIns="45720" tIns="18288" rIns="45720" bIns="18288" anchor="ctr">
            <a:spAutoFit/>
          </a:bodyPr>
          <a:lstStyle/>
          <a:p>
            <a:pPr algn="ctr"/>
            <a:r>
              <a:rPr sz="1800" b="1" i="0">
                <a:solidFill>
                  <a:srgbClr val="16324F"/>
                </a:solidFill>
                <a:latin typeface="Arial"/>
              </a:rPr>
              <a:t>7 + 5 = 5 + 7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995160" y="4462272"/>
            <a:ext cx="3977639" cy="32004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280" b="0" i="0">
                <a:solidFill>
                  <a:srgbClr val="243447"/>
                </a:solidFill>
                <a:latin typeface="Arial"/>
              </a:rPr>
              <a:t>O‘quvchilardan: “Nima o‘zgardi? Natija nega o‘zgarmadi?” deb so‘rang.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6928" y="256032"/>
            <a:ext cx="6400800" cy="25603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950" b="1" i="0">
                <a:solidFill>
                  <a:srgbClr val="0F766E"/>
                </a:solidFill>
                <a:latin typeface="Arial"/>
              </a:rPr>
              <a:t>1-REJA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66928" y="530352"/>
            <a:ext cx="11064240" cy="56692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2700" b="1" i="0">
                <a:solidFill>
                  <a:srgbClr val="16324F"/>
                </a:solidFill>
                <a:latin typeface="Arial"/>
              </a:rPr>
              <a:t>Algebraik ko‘nikmalarni shakllantirish</a:t>
            </a:r>
          </a:p>
        </p:txBody>
      </p:sp>
      <p:cxnSp>
        <p:nvCxnSpPr>
          <p:cNvPr id="4" name="Connector 3"/>
          <p:cNvCxnSpPr/>
          <p:nvPr/>
        </p:nvCxnSpPr>
        <p:spPr>
          <a:xfrm>
            <a:off x="566928" y="1133856"/>
            <a:ext cx="11091672" cy="0"/>
          </a:xfrm>
          <a:prstGeom prst="line">
            <a:avLst/>
          </a:prstGeom>
          <a:ln w="12700">
            <a:solidFill>
              <a:srgbClr val="D8E1E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530352" y="6547104"/>
            <a:ext cx="8229600" cy="20116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750" b="0" i="0">
                <a:solidFill>
                  <a:srgbClr val="5F6B7A"/>
                </a:solidFill>
                <a:latin typeface="Arial"/>
              </a:rPr>
              <a:t>Boshlang‘ich sinflarda algebraik va geometrik materiallar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09960" y="6446520"/>
            <a:ext cx="54864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r"/>
            <a:r>
              <a:rPr sz="1000" b="1" i="0">
                <a:solidFill>
                  <a:srgbClr val="0F766E"/>
                </a:solidFill>
                <a:latin typeface="Arial"/>
              </a:rPr>
              <a:t>06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417320"/>
            <a:ext cx="2560320" cy="1874519"/>
          </a:xfrm>
          <a:prstGeom prst="roundRect">
            <a:avLst/>
          </a:prstGeom>
          <a:solidFill>
            <a:srgbClr val="E7F0FF"/>
          </a:solidFill>
          <a:ln w="12700">
            <a:solidFill>
              <a:srgbClr val="D8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886968" y="1563624"/>
            <a:ext cx="2157984" cy="38404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00" b="1" i="0">
                <a:solidFill>
                  <a:srgbClr val="16324F"/>
                </a:solidFill>
                <a:latin typeface="Arial"/>
              </a:rPr>
              <a:t>Sonli ifoda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86968" y="1984248"/>
            <a:ext cx="2157984" cy="1179575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2000" b="0" i="0">
                <a:solidFill>
                  <a:srgbClr val="243447"/>
                </a:solidFill>
                <a:latin typeface="Arial"/>
              </a:rPr>
              <a:t>8 + 4 − 3
24 : 3 + 5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557016" y="1417320"/>
            <a:ext cx="2560320" cy="1874519"/>
          </a:xfrm>
          <a:prstGeom prst="roundRect">
            <a:avLst/>
          </a:prstGeom>
          <a:solidFill>
            <a:srgbClr val="DDF5EF"/>
          </a:solidFill>
          <a:ln w="12700">
            <a:solidFill>
              <a:srgbClr val="D8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3758184" y="1563624"/>
            <a:ext cx="2157984" cy="38404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00" b="1" i="0">
                <a:solidFill>
                  <a:srgbClr val="16324F"/>
                </a:solidFill>
                <a:latin typeface="Arial"/>
              </a:rPr>
              <a:t>Harfiy ifoda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58184" y="1984248"/>
            <a:ext cx="2157984" cy="1179575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2000" b="0" i="0">
                <a:solidFill>
                  <a:srgbClr val="243447"/>
                </a:solidFill>
                <a:latin typeface="Arial"/>
              </a:rPr>
              <a:t>a + 5
4 × b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428232" y="1417320"/>
            <a:ext cx="2560320" cy="1874519"/>
          </a:xfrm>
          <a:prstGeom prst="roundRect">
            <a:avLst/>
          </a:prstGeom>
          <a:solidFill>
            <a:srgbClr val="FFF2CF"/>
          </a:solidFill>
          <a:ln w="12700">
            <a:solidFill>
              <a:srgbClr val="D8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6629400" y="1563624"/>
            <a:ext cx="2157984" cy="38404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00" b="1" i="0">
                <a:solidFill>
                  <a:srgbClr val="16324F"/>
                </a:solidFill>
                <a:latin typeface="Arial"/>
              </a:rPr>
              <a:t>Tenglik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629400" y="1984248"/>
            <a:ext cx="2157984" cy="1179575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2000" b="0" i="0">
                <a:solidFill>
                  <a:srgbClr val="243447"/>
                </a:solidFill>
                <a:latin typeface="Arial"/>
              </a:rPr>
              <a:t>6 + 2 = 5 + 3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9299448" y="1417320"/>
            <a:ext cx="2560320" cy="1874519"/>
          </a:xfrm>
          <a:prstGeom prst="roundRect">
            <a:avLst/>
          </a:prstGeom>
          <a:solidFill>
            <a:srgbClr val="FFE6DE"/>
          </a:solidFill>
          <a:ln w="12700">
            <a:solidFill>
              <a:srgbClr val="D8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9500616" y="1563624"/>
            <a:ext cx="2157984" cy="38404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00" b="1" i="0">
                <a:solidFill>
                  <a:srgbClr val="16324F"/>
                </a:solidFill>
                <a:latin typeface="Arial"/>
              </a:rPr>
              <a:t>Tengsizlik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500616" y="1984248"/>
            <a:ext cx="2157984" cy="1179575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2000" b="0" i="0">
                <a:solidFill>
                  <a:srgbClr val="243447"/>
                </a:solidFill>
                <a:latin typeface="Arial"/>
              </a:rPr>
              <a:t>9 − 2 &lt; 10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68680" y="3703320"/>
            <a:ext cx="5669280" cy="310896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650" b="1" i="0">
                <a:solidFill>
                  <a:srgbClr val="0F766E"/>
                </a:solidFill>
                <a:latin typeface="Arial"/>
              </a:rPr>
              <a:t>O‘qituvchi uchun uslubiy qadamlar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68680" y="4096512"/>
            <a:ext cx="10424160" cy="1371600"/>
          </a:xfrm>
          <a:prstGeom prst="rect">
            <a:avLst/>
          </a:prstGeom>
          <a:noFill/>
        </p:spPr>
        <p:txBody>
          <a:bodyPr wrap="square" lIns="54864" tIns="18288" rIns="54864" bIns="18288">
            <a:spAutoFit/>
          </a:bodyPr>
          <a:lstStyle/>
          <a:p>
            <a:pPr>
              <a:lnSpc>
                <a:spcPct val="105000"/>
              </a:lnSpc>
              <a:spcAft>
                <a:spcPts val="400"/>
              </a:spcAft>
            </a:pPr>
            <a:r>
              <a:rPr sz="1430">
                <a:solidFill>
                  <a:srgbClr val="243447"/>
                </a:solidFill>
                <a:latin typeface="Arial"/>
              </a:rPr>
              <a:t>• Belgi va harflar ma’nosi konkret vaziyat bilan bog‘lanadi.</a:t>
            </a:r>
          </a:p>
          <a:p>
            <a:pPr>
              <a:lnSpc>
                <a:spcPct val="105000"/>
              </a:lnSpc>
              <a:spcAft>
                <a:spcPts val="400"/>
              </a:spcAft>
            </a:pPr>
            <a:r>
              <a:rPr sz="1430">
                <a:solidFill>
                  <a:srgbClr val="243447"/>
                </a:solidFill>
                <a:latin typeface="Arial"/>
              </a:rPr>
              <a:t>• “=” belgisi faqat “javob” emas, ikki tomon tengligini bildirishi tushuntiriladi.</a:t>
            </a:r>
          </a:p>
          <a:p>
            <a:pPr>
              <a:lnSpc>
                <a:spcPct val="105000"/>
              </a:lnSpc>
              <a:spcAft>
                <a:spcPts val="400"/>
              </a:spcAft>
            </a:pPr>
            <a:r>
              <a:rPr sz="1430">
                <a:solidFill>
                  <a:srgbClr val="243447"/>
                </a:solidFill>
                <a:latin typeface="Arial"/>
              </a:rPr>
              <a:t>• Bo‘sh katakcha: □ + 4 = 9 → keyin x + 4 = 9 ko‘rinishiga o‘tiladi.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868680" y="5806440"/>
            <a:ext cx="10378440" cy="566928"/>
          </a:xfrm>
          <a:prstGeom prst="roundRect">
            <a:avLst/>
          </a:prstGeom>
          <a:solidFill>
            <a:srgbClr val="DDF5EF"/>
          </a:solidFill>
          <a:ln w="12700">
            <a:solidFill>
              <a:srgbClr val="0F76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1051560" y="5916168"/>
            <a:ext cx="10012680" cy="36576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400" b="1" i="0">
                <a:solidFill>
                  <a:srgbClr val="0F766E"/>
                </a:solidFill>
                <a:latin typeface="Arial"/>
              </a:rPr>
              <a:t>Topshiriq: a = 6, 9, 12 qiymatlarida a + 4 ifodaning qiymatini topdiring; xulosa chiqaring.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6928" y="256032"/>
            <a:ext cx="6400800" cy="25603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950" b="1" i="0">
                <a:solidFill>
                  <a:srgbClr val="0F766E"/>
                </a:solidFill>
                <a:latin typeface="Arial"/>
              </a:rPr>
              <a:t>1-REJA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66928" y="530352"/>
            <a:ext cx="11064240" cy="56692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2700" b="1" i="0">
                <a:solidFill>
                  <a:srgbClr val="16324F"/>
                </a:solidFill>
                <a:latin typeface="Arial"/>
              </a:rPr>
              <a:t>“Predmet → rasm → sxema → belgi” metodik yo‘li</a:t>
            </a:r>
          </a:p>
        </p:txBody>
      </p:sp>
      <p:cxnSp>
        <p:nvCxnSpPr>
          <p:cNvPr id="4" name="Connector 3"/>
          <p:cNvCxnSpPr/>
          <p:nvPr/>
        </p:nvCxnSpPr>
        <p:spPr>
          <a:xfrm>
            <a:off x="566928" y="1133856"/>
            <a:ext cx="11091672" cy="0"/>
          </a:xfrm>
          <a:prstGeom prst="line">
            <a:avLst/>
          </a:prstGeom>
          <a:ln w="12700">
            <a:solidFill>
              <a:srgbClr val="D8E1E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530352" y="6547104"/>
            <a:ext cx="8229600" cy="20116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750" b="0" i="0">
                <a:solidFill>
                  <a:srgbClr val="5F6B7A"/>
                </a:solidFill>
                <a:latin typeface="Arial"/>
              </a:rPr>
              <a:t>Boshlang‘ich sinflarda algebraik va geometrik materiallar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09960" y="6446520"/>
            <a:ext cx="54864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r"/>
            <a:r>
              <a:rPr sz="1000" b="1" i="0">
                <a:solidFill>
                  <a:srgbClr val="0F766E"/>
                </a:solidFill>
                <a:latin typeface="Arial"/>
              </a:rPr>
              <a:t>07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572768"/>
            <a:ext cx="2487168" cy="199339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0F76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Oval 7"/>
          <p:cNvSpPr/>
          <p:nvPr/>
        </p:nvSpPr>
        <p:spPr>
          <a:xfrm>
            <a:off x="850392" y="1773936"/>
            <a:ext cx="502920" cy="502920"/>
          </a:xfrm>
          <a:prstGeom prst="ellipse">
            <a:avLst/>
          </a:prstGeom>
          <a:solidFill>
            <a:srgbClr val="FFFFFF"/>
          </a:solidFill>
          <a:ln w="19050">
            <a:solidFill>
              <a:srgbClr val="0F76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50392" y="1874519"/>
            <a:ext cx="502920" cy="22860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400" b="1" i="0">
                <a:solidFill>
                  <a:srgbClr val="0F766E"/>
                </a:solidFill>
                <a:latin typeface="Arial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68680" y="2414016"/>
            <a:ext cx="2121408" cy="32004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500" b="1" i="0">
                <a:solidFill>
                  <a:srgbClr val="16324F"/>
                </a:solidFill>
                <a:latin typeface="Arial"/>
              </a:rPr>
              <a:t>Predmetli harakat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86968" y="2834640"/>
            <a:ext cx="2084831" cy="5029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260" b="0" i="0">
                <a:solidFill>
                  <a:srgbClr val="243447"/>
                </a:solidFill>
                <a:latin typeface="Arial"/>
              </a:rPr>
              <a:t>sanash cho‘plari, kubiklar, kartochkalar</a:t>
            </a:r>
          </a:p>
        </p:txBody>
      </p:sp>
      <p:cxnSp>
        <p:nvCxnSpPr>
          <p:cNvPr id="12" name="Connector 11"/>
          <p:cNvCxnSpPr/>
          <p:nvPr/>
        </p:nvCxnSpPr>
        <p:spPr>
          <a:xfrm>
            <a:off x="3182112" y="2560320"/>
            <a:ext cx="338328" cy="0"/>
          </a:xfrm>
          <a:prstGeom prst="line">
            <a:avLst/>
          </a:prstGeom>
          <a:ln w="19050">
            <a:solidFill>
              <a:srgbClr val="5F6B7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Rounded Rectangle 12"/>
          <p:cNvSpPr/>
          <p:nvPr/>
        </p:nvSpPr>
        <p:spPr>
          <a:xfrm>
            <a:off x="3538728" y="1572768"/>
            <a:ext cx="2487168" cy="199339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2D6CD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Oval 13"/>
          <p:cNvSpPr/>
          <p:nvPr/>
        </p:nvSpPr>
        <p:spPr>
          <a:xfrm>
            <a:off x="3703320" y="1773936"/>
            <a:ext cx="502920" cy="502920"/>
          </a:xfrm>
          <a:prstGeom prst="ellipse">
            <a:avLst/>
          </a:prstGeom>
          <a:solidFill>
            <a:srgbClr val="FFFFFF"/>
          </a:solidFill>
          <a:ln w="19050">
            <a:solidFill>
              <a:srgbClr val="2D6CD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3703320" y="1874519"/>
            <a:ext cx="502920" cy="22860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400" b="1" i="0">
                <a:solidFill>
                  <a:srgbClr val="2D6CDF"/>
                </a:solidFill>
                <a:latin typeface="Arial"/>
              </a:rPr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721608" y="2414016"/>
            <a:ext cx="2121408" cy="32004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500" b="1" i="0">
                <a:solidFill>
                  <a:srgbClr val="16324F"/>
                </a:solidFill>
                <a:latin typeface="Arial"/>
              </a:rPr>
              <a:t>Rasmli model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739896" y="2834640"/>
            <a:ext cx="2084831" cy="5029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260" b="0" i="0">
                <a:solidFill>
                  <a:srgbClr val="243447"/>
                </a:solidFill>
                <a:latin typeface="Arial"/>
              </a:rPr>
              <a:t>rasm yoki piktogramma orqali miqdorlar</a:t>
            </a:r>
          </a:p>
        </p:txBody>
      </p:sp>
      <p:cxnSp>
        <p:nvCxnSpPr>
          <p:cNvPr id="18" name="Connector 17"/>
          <p:cNvCxnSpPr/>
          <p:nvPr/>
        </p:nvCxnSpPr>
        <p:spPr>
          <a:xfrm>
            <a:off x="6035040" y="2560320"/>
            <a:ext cx="338328" cy="0"/>
          </a:xfrm>
          <a:prstGeom prst="line">
            <a:avLst/>
          </a:prstGeom>
          <a:ln w="19050">
            <a:solidFill>
              <a:srgbClr val="5F6B7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Rounded Rectangle 18"/>
          <p:cNvSpPr/>
          <p:nvPr/>
        </p:nvSpPr>
        <p:spPr>
          <a:xfrm>
            <a:off x="6391656" y="1572768"/>
            <a:ext cx="2487168" cy="199339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F18F0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Oval 19"/>
          <p:cNvSpPr/>
          <p:nvPr/>
        </p:nvSpPr>
        <p:spPr>
          <a:xfrm>
            <a:off x="6556248" y="1773936"/>
            <a:ext cx="502920" cy="502920"/>
          </a:xfrm>
          <a:prstGeom prst="ellipse">
            <a:avLst/>
          </a:prstGeom>
          <a:solidFill>
            <a:srgbClr val="FFFFFF"/>
          </a:solidFill>
          <a:ln w="19050">
            <a:solidFill>
              <a:srgbClr val="F18F0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6556248" y="1874519"/>
            <a:ext cx="502920" cy="22860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400" b="1" i="0">
                <a:solidFill>
                  <a:srgbClr val="F18F01"/>
                </a:solidFill>
                <a:latin typeface="Arial"/>
              </a:rPr>
              <a:t>3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574536" y="2414016"/>
            <a:ext cx="2121408" cy="32004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500" b="1" i="0">
                <a:solidFill>
                  <a:srgbClr val="16324F"/>
                </a:solidFill>
                <a:latin typeface="Arial"/>
              </a:rPr>
              <a:t>Sxema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592824" y="2834640"/>
            <a:ext cx="2084831" cy="5029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260" b="0" i="0">
                <a:solidFill>
                  <a:srgbClr val="243447"/>
                </a:solidFill>
                <a:latin typeface="Arial"/>
              </a:rPr>
              <a:t>kesma, jadval, qisqa yozuv</a:t>
            </a:r>
          </a:p>
        </p:txBody>
      </p:sp>
      <p:cxnSp>
        <p:nvCxnSpPr>
          <p:cNvPr id="24" name="Connector 23"/>
          <p:cNvCxnSpPr/>
          <p:nvPr/>
        </p:nvCxnSpPr>
        <p:spPr>
          <a:xfrm>
            <a:off x="8887968" y="2560320"/>
            <a:ext cx="338328" cy="0"/>
          </a:xfrm>
          <a:prstGeom prst="line">
            <a:avLst/>
          </a:prstGeom>
          <a:ln w="19050">
            <a:solidFill>
              <a:srgbClr val="5F6B7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Rounded Rectangle 24"/>
          <p:cNvSpPr/>
          <p:nvPr/>
        </p:nvSpPr>
        <p:spPr>
          <a:xfrm>
            <a:off x="9244584" y="1572768"/>
            <a:ext cx="2487168" cy="199339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7B61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Oval 25"/>
          <p:cNvSpPr/>
          <p:nvPr/>
        </p:nvSpPr>
        <p:spPr>
          <a:xfrm>
            <a:off x="9409176" y="1773936"/>
            <a:ext cx="502920" cy="502920"/>
          </a:xfrm>
          <a:prstGeom prst="ellipse">
            <a:avLst/>
          </a:prstGeom>
          <a:solidFill>
            <a:srgbClr val="FFFFFF"/>
          </a:solidFill>
          <a:ln w="19050">
            <a:solidFill>
              <a:srgbClr val="7B61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9409176" y="1874519"/>
            <a:ext cx="502920" cy="22860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400" b="1" i="0">
                <a:solidFill>
                  <a:srgbClr val="7B61FF"/>
                </a:solidFill>
                <a:latin typeface="Arial"/>
              </a:rPr>
              <a:t>4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427463" y="2414016"/>
            <a:ext cx="2121408" cy="32004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500" b="1" i="0">
                <a:solidFill>
                  <a:srgbClr val="16324F"/>
                </a:solidFill>
                <a:latin typeface="Arial"/>
              </a:rPr>
              <a:t>Belgili yozuv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9445752" y="2834640"/>
            <a:ext cx="2084831" cy="5029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260" b="0" i="0">
                <a:solidFill>
                  <a:srgbClr val="243447"/>
                </a:solidFill>
                <a:latin typeface="Arial"/>
              </a:rPr>
              <a:t>ifoda, tenglik, tenglama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960120" y="4251960"/>
            <a:ext cx="10259568" cy="1078992"/>
          </a:xfrm>
          <a:prstGeom prst="roundRect">
            <a:avLst/>
          </a:prstGeom>
          <a:solidFill>
            <a:srgbClr val="E7F0FF"/>
          </a:solidFill>
          <a:ln w="12700">
            <a:solidFill>
              <a:srgbClr val="2D6CD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1170432" y="4590288"/>
            <a:ext cx="9857232" cy="32004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600" b="1" i="0">
                <a:solidFill>
                  <a:srgbClr val="16324F"/>
                </a:solidFill>
                <a:latin typeface="Arial"/>
              </a:rPr>
              <a:t>Metodik maqsad: o‘quvchi avval miqdorni ko‘radi, keyin uni chizma va matematik belgilar orqali ifodalaydi.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6928" y="256032"/>
            <a:ext cx="6400800" cy="25603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950" b="1" i="0">
                <a:solidFill>
                  <a:srgbClr val="0F766E"/>
                </a:solidFill>
                <a:latin typeface="Arial"/>
              </a:rPr>
              <a:t>1-REJA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66928" y="530352"/>
            <a:ext cx="11064240" cy="56692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2700" b="1" i="0">
                <a:solidFill>
                  <a:srgbClr val="16324F"/>
                </a:solidFill>
                <a:latin typeface="Arial"/>
              </a:rPr>
              <a:t>Amaliy topshiriqlar: algebraik ko‘nikma</a:t>
            </a:r>
          </a:p>
        </p:txBody>
      </p:sp>
      <p:cxnSp>
        <p:nvCxnSpPr>
          <p:cNvPr id="4" name="Connector 3"/>
          <p:cNvCxnSpPr/>
          <p:nvPr/>
        </p:nvCxnSpPr>
        <p:spPr>
          <a:xfrm>
            <a:off x="566928" y="1133856"/>
            <a:ext cx="11091672" cy="0"/>
          </a:xfrm>
          <a:prstGeom prst="line">
            <a:avLst/>
          </a:prstGeom>
          <a:ln w="12700">
            <a:solidFill>
              <a:srgbClr val="D8E1E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530352" y="6547104"/>
            <a:ext cx="8229600" cy="20116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750" b="0" i="0">
                <a:solidFill>
                  <a:srgbClr val="5F6B7A"/>
                </a:solidFill>
                <a:latin typeface="Arial"/>
              </a:rPr>
              <a:t>Boshlang‘ich sinflarda algebraik va geometrik materiallar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09960" y="6446520"/>
            <a:ext cx="54864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r"/>
            <a:r>
              <a:rPr sz="1000" b="1" i="0">
                <a:solidFill>
                  <a:srgbClr val="0F766E"/>
                </a:solidFill>
                <a:latin typeface="Arial"/>
              </a:rPr>
              <a:t>08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22960" y="1417320"/>
            <a:ext cx="2743200" cy="29260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600" b="1" i="0">
                <a:solidFill>
                  <a:srgbClr val="0F766E"/>
                </a:solidFill>
                <a:latin typeface="Arial"/>
              </a:rPr>
              <a:t>Juftlikda bajarish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77240" y="1847088"/>
            <a:ext cx="3474720" cy="13258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8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978408" y="1993392"/>
            <a:ext cx="3072384" cy="38404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50" b="1" i="0">
                <a:solidFill>
                  <a:srgbClr val="16324F"/>
                </a:solidFill>
                <a:latin typeface="Arial"/>
              </a:rPr>
              <a:t>1-topshiriq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78408" y="2414016"/>
            <a:ext cx="3072384" cy="630936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00" b="0" i="0">
                <a:solidFill>
                  <a:srgbClr val="243447"/>
                </a:solidFill>
                <a:latin typeface="Arial"/>
              </a:rPr>
              <a:t>Ifodalarni ikki usulda hisoblang:
25 + 16 + 4
6 × (5 + 3)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434840" y="1847088"/>
            <a:ext cx="3474720" cy="13258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8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4636007" y="1993392"/>
            <a:ext cx="3072384" cy="38404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50" b="1" i="0">
                <a:solidFill>
                  <a:srgbClr val="16324F"/>
                </a:solidFill>
                <a:latin typeface="Arial"/>
              </a:rPr>
              <a:t>2-topshiriq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636007" y="2414016"/>
            <a:ext cx="3072384" cy="630936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00" b="0" i="0">
                <a:solidFill>
                  <a:srgbClr val="243447"/>
                </a:solidFill>
                <a:latin typeface="Arial"/>
              </a:rPr>
              <a:t>Bo‘sh joyni to‘ldiring:
□ + 7 = 15
18 − □ = 9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092440" y="1847088"/>
            <a:ext cx="3474720" cy="13258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8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8293608" y="1993392"/>
            <a:ext cx="3072384" cy="38404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50" b="1" i="0">
                <a:solidFill>
                  <a:srgbClr val="16324F"/>
                </a:solidFill>
                <a:latin typeface="Arial"/>
              </a:rPr>
              <a:t>3-topshiriq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293608" y="2414016"/>
            <a:ext cx="3072384" cy="630936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00" b="0" i="0">
                <a:solidFill>
                  <a:srgbClr val="243447"/>
                </a:solidFill>
                <a:latin typeface="Arial"/>
              </a:rPr>
              <a:t>Harfiy ifoda qiymatini toping:
a + 8, agar a = 6
3 × b, agar b = 7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22960" y="3886200"/>
            <a:ext cx="2743200" cy="29260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600" b="1" i="0">
                <a:solidFill>
                  <a:srgbClr val="F18F01"/>
                </a:solidFill>
                <a:latin typeface="Arial"/>
              </a:rPr>
              <a:t>Muhokama savollari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60120" y="4297680"/>
            <a:ext cx="6400800" cy="1051560"/>
          </a:xfrm>
          <a:prstGeom prst="rect">
            <a:avLst/>
          </a:prstGeom>
          <a:noFill/>
        </p:spPr>
        <p:txBody>
          <a:bodyPr wrap="square" lIns="54864" tIns="18288" rIns="54864" bIns="18288">
            <a:spAutoFit/>
          </a:bodyPr>
          <a:lstStyle/>
          <a:p>
            <a:pPr>
              <a:lnSpc>
                <a:spcPct val="105000"/>
              </a:lnSpc>
              <a:spcAft>
                <a:spcPts val="400"/>
              </a:spcAft>
            </a:pPr>
            <a:r>
              <a:rPr sz="1450">
                <a:solidFill>
                  <a:srgbClr val="243447"/>
                </a:solidFill>
                <a:latin typeface="Arial"/>
              </a:rPr>
              <a:t>• O‘quvchi qaysi joyda qiynalishi mumkin?</a:t>
            </a:r>
          </a:p>
          <a:p>
            <a:pPr>
              <a:lnSpc>
                <a:spcPct val="105000"/>
              </a:lnSpc>
              <a:spcAft>
                <a:spcPts val="400"/>
              </a:spcAft>
            </a:pPr>
            <a:r>
              <a:rPr sz="1450">
                <a:solidFill>
                  <a:srgbClr val="243447"/>
                </a:solidFill>
                <a:latin typeface="Arial"/>
              </a:rPr>
              <a:t>• Qaysi topshiriqni predmetli model bilan tushuntirish qulay?</a:t>
            </a:r>
          </a:p>
          <a:p>
            <a:pPr>
              <a:lnSpc>
                <a:spcPct val="105000"/>
              </a:lnSpc>
              <a:spcAft>
                <a:spcPts val="400"/>
              </a:spcAft>
            </a:pPr>
            <a:r>
              <a:rPr sz="1450">
                <a:solidFill>
                  <a:srgbClr val="243447"/>
                </a:solidFill>
                <a:latin typeface="Arial"/>
              </a:rPr>
              <a:t>• Noto‘g‘ri javobni tuzatishda qanday savol beriladi?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680960" y="4160520"/>
            <a:ext cx="3547872" cy="1207008"/>
          </a:xfrm>
          <a:prstGeom prst="roundRect">
            <a:avLst/>
          </a:prstGeom>
          <a:solidFill>
            <a:srgbClr val="DDF5EF"/>
          </a:solidFill>
          <a:ln w="12700">
            <a:solidFill>
              <a:srgbClr val="0F76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7882127" y="4389120"/>
            <a:ext cx="315468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450" b="1" i="0">
                <a:solidFill>
                  <a:srgbClr val="0F766E"/>
                </a:solidFill>
                <a:latin typeface="Arial"/>
              </a:rPr>
              <a:t>O‘qituvchi eslatmasi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882127" y="4754880"/>
            <a:ext cx="3154680" cy="38404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250" b="0" i="0">
                <a:solidFill>
                  <a:srgbClr val="243447"/>
                </a:solidFill>
                <a:latin typeface="Arial"/>
              </a:rPr>
              <a:t>Javobni aytib bermang; yo‘naltiruvchi savol orqali o‘quvchini yechimga olib boring.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6928" y="256032"/>
            <a:ext cx="6400800" cy="25603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950" b="1" i="0">
                <a:solidFill>
                  <a:srgbClr val="0F766E"/>
                </a:solidFill>
                <a:latin typeface="Arial"/>
              </a:rPr>
              <a:t>2-REJA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66928" y="530352"/>
            <a:ext cx="11064240" cy="56692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2700" b="1" i="0">
                <a:solidFill>
                  <a:srgbClr val="16324F"/>
                </a:solidFill>
                <a:latin typeface="Arial"/>
              </a:rPr>
              <a:t>Tenglama: noma’lum sonni topish modeli</a:t>
            </a:r>
          </a:p>
        </p:txBody>
      </p:sp>
      <p:cxnSp>
        <p:nvCxnSpPr>
          <p:cNvPr id="4" name="Connector 3"/>
          <p:cNvCxnSpPr/>
          <p:nvPr/>
        </p:nvCxnSpPr>
        <p:spPr>
          <a:xfrm>
            <a:off x="566928" y="1133856"/>
            <a:ext cx="11091672" cy="0"/>
          </a:xfrm>
          <a:prstGeom prst="line">
            <a:avLst/>
          </a:prstGeom>
          <a:ln w="12700">
            <a:solidFill>
              <a:srgbClr val="D8E1E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530352" y="6547104"/>
            <a:ext cx="8229600" cy="20116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750" b="0" i="0">
                <a:solidFill>
                  <a:srgbClr val="5F6B7A"/>
                </a:solidFill>
                <a:latin typeface="Arial"/>
              </a:rPr>
              <a:t>Boshlang‘ich sinflarda algebraik va geometrik materiallar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09960" y="6446520"/>
            <a:ext cx="54864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r"/>
            <a:r>
              <a:rPr sz="1000" b="1" i="0">
                <a:solidFill>
                  <a:srgbClr val="0F766E"/>
                </a:solidFill>
                <a:latin typeface="Arial"/>
              </a:rPr>
              <a:t>09</a:t>
            </a:r>
          </a:p>
        </p:txBody>
      </p:sp>
      <p:pic>
        <p:nvPicPr>
          <p:cNvPr id="7" name="Picture 6" descr="balance.jpg"/>
          <p:cNvPicPr>
            <a:picLocks noChangeAspect="1"/>
          </p:cNvPicPr>
          <p:nvPr/>
        </p:nvPicPr>
        <p:blipFill>
          <a:blip r:embed="rId2"/>
          <a:srcRect l="6320" r="6320"/>
          <a:stretch>
            <a:fillRect/>
          </a:stretch>
        </p:blipFill>
        <p:spPr>
          <a:xfrm>
            <a:off x="685800" y="1417320"/>
            <a:ext cx="4754880" cy="3063240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5715000" y="1417320"/>
            <a:ext cx="5669280" cy="306324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8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5989320" y="1719072"/>
            <a:ext cx="5074920" cy="39319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800" b="1" i="0">
                <a:solidFill>
                  <a:srgbClr val="16324F"/>
                </a:solidFill>
                <a:latin typeface="Arial"/>
              </a:rPr>
              <a:t>Tenglama — tarkibida noma’lum son qatnashgan tenglik.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446520" y="2423160"/>
            <a:ext cx="2423160" cy="566928"/>
          </a:xfrm>
          <a:prstGeom prst="roundRect">
            <a:avLst/>
          </a:prstGeom>
          <a:solidFill>
            <a:srgbClr val="FFF2CF"/>
          </a:solidFill>
          <a:ln w="12700">
            <a:solidFill>
              <a:srgbClr val="F18F0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6501383" y="2551176"/>
            <a:ext cx="2313432" cy="365760"/>
          </a:xfrm>
          <a:prstGeom prst="rect">
            <a:avLst/>
          </a:prstGeom>
          <a:noFill/>
        </p:spPr>
        <p:txBody>
          <a:bodyPr wrap="square" lIns="45720" tIns="18288" rIns="45720" bIns="18288" anchor="ctr">
            <a:spAutoFit/>
          </a:bodyPr>
          <a:lstStyle/>
          <a:p>
            <a:pPr algn="ctr"/>
            <a:r>
              <a:rPr sz="2300" b="1" i="0">
                <a:solidFill>
                  <a:srgbClr val="16324F"/>
                </a:solidFill>
                <a:latin typeface="Arial"/>
              </a:rPr>
              <a:t>x + 5 = 12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80760" y="3246120"/>
            <a:ext cx="2514600" cy="22860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450" b="0" i="0">
                <a:solidFill>
                  <a:srgbClr val="243447"/>
                </a:solidFill>
                <a:latin typeface="Arial"/>
              </a:rPr>
              <a:t>Noma’lum qo‘shiluvchi: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458200" y="3127248"/>
            <a:ext cx="2514600" cy="420624"/>
          </a:xfrm>
          <a:prstGeom prst="roundRect">
            <a:avLst/>
          </a:prstGeom>
          <a:solidFill>
            <a:srgbClr val="DDF5EF"/>
          </a:solidFill>
          <a:ln w="12700">
            <a:solidFill>
              <a:srgbClr val="0F76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8513064" y="3255264"/>
            <a:ext cx="2404872" cy="219456"/>
          </a:xfrm>
          <a:prstGeom prst="rect">
            <a:avLst/>
          </a:prstGeom>
          <a:noFill/>
        </p:spPr>
        <p:txBody>
          <a:bodyPr wrap="square" lIns="45720" tIns="18288" rIns="45720" bIns="18288" anchor="ctr">
            <a:spAutoFit/>
          </a:bodyPr>
          <a:lstStyle/>
          <a:p>
            <a:pPr algn="ctr"/>
            <a:r>
              <a:rPr sz="1600" b="1" i="0">
                <a:solidFill>
                  <a:srgbClr val="0F766E"/>
                </a:solidFill>
                <a:latin typeface="Arial"/>
              </a:rPr>
              <a:t>x = 12 − 5 = 7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68680" y="5166360"/>
            <a:ext cx="10515600" cy="566928"/>
          </a:xfrm>
          <a:prstGeom prst="roundRect">
            <a:avLst/>
          </a:prstGeom>
          <a:solidFill>
            <a:srgbClr val="FFE6DE"/>
          </a:solidFill>
          <a:ln w="12700">
            <a:solidFill>
              <a:srgbClr val="C64C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1051560" y="5276088"/>
            <a:ext cx="10149840" cy="36576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450" b="1" i="0">
                <a:solidFill>
                  <a:srgbClr val="C64C3B"/>
                </a:solidFill>
                <a:latin typeface="Arial"/>
              </a:rPr>
              <a:t>Topshiriq: tenglikni tarozi modeli bilan tushuntiring: chap va o‘ng tomon nega teng?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6928" y="256032"/>
            <a:ext cx="6400800" cy="25603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950" b="1" i="0">
                <a:solidFill>
                  <a:srgbClr val="0F766E"/>
                </a:solidFill>
                <a:latin typeface="Arial"/>
              </a:rPr>
              <a:t>2-REJA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66928" y="530352"/>
            <a:ext cx="11064240" cy="56692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2700" b="1" i="0">
                <a:solidFill>
                  <a:srgbClr val="16324F"/>
                </a:solidFill>
                <a:latin typeface="Arial"/>
              </a:rPr>
              <a:t>Tenglamalarning turlari</a:t>
            </a:r>
          </a:p>
        </p:txBody>
      </p:sp>
      <p:cxnSp>
        <p:nvCxnSpPr>
          <p:cNvPr id="4" name="Connector 3"/>
          <p:cNvCxnSpPr/>
          <p:nvPr/>
        </p:nvCxnSpPr>
        <p:spPr>
          <a:xfrm>
            <a:off x="566928" y="1133856"/>
            <a:ext cx="11091672" cy="0"/>
          </a:xfrm>
          <a:prstGeom prst="line">
            <a:avLst/>
          </a:prstGeom>
          <a:ln w="12700">
            <a:solidFill>
              <a:srgbClr val="D8E1E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530352" y="6547104"/>
            <a:ext cx="8229600" cy="20116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750" b="0" i="0">
                <a:solidFill>
                  <a:srgbClr val="5F6B7A"/>
                </a:solidFill>
                <a:latin typeface="Arial"/>
              </a:rPr>
              <a:t>Boshlang‘ich sinflarda algebraik va geometrik materiallar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09960" y="6446520"/>
            <a:ext cx="54864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r"/>
            <a:r>
              <a:rPr sz="1000" b="1" i="0">
                <a:solidFill>
                  <a:srgbClr val="0F766E"/>
                </a:solidFill>
                <a:latin typeface="Arial"/>
              </a:rPr>
              <a:t>10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463040"/>
            <a:ext cx="5257800" cy="1417320"/>
          </a:xfrm>
          <a:prstGeom prst="roundRect">
            <a:avLst/>
          </a:prstGeom>
          <a:solidFill>
            <a:srgbClr val="DDF5EF"/>
          </a:solidFill>
          <a:ln w="12700">
            <a:solidFill>
              <a:srgbClr val="D8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886968" y="1609344"/>
            <a:ext cx="4855464" cy="38404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50" b="1" i="0">
                <a:solidFill>
                  <a:srgbClr val="16324F"/>
                </a:solidFill>
                <a:latin typeface="Arial"/>
              </a:rPr>
              <a:t>Qo‘shishga doir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86968" y="2029968"/>
            <a:ext cx="4855464" cy="722376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2000" b="0" i="0">
                <a:solidFill>
                  <a:srgbClr val="243447"/>
                </a:solidFill>
                <a:latin typeface="Arial"/>
              </a:rPr>
              <a:t>x + a = b
a + x = b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55080" y="1463040"/>
            <a:ext cx="5257800" cy="1417320"/>
          </a:xfrm>
          <a:prstGeom prst="roundRect">
            <a:avLst/>
          </a:prstGeom>
          <a:solidFill>
            <a:srgbClr val="FFF2CF"/>
          </a:solidFill>
          <a:ln w="12700">
            <a:solidFill>
              <a:srgbClr val="D8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6556248" y="1609344"/>
            <a:ext cx="4855464" cy="38404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50" b="1" i="0">
                <a:solidFill>
                  <a:srgbClr val="16324F"/>
                </a:solidFill>
                <a:latin typeface="Arial"/>
              </a:rPr>
              <a:t>Ayirishga doir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556248" y="2029968"/>
            <a:ext cx="4855464" cy="722376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2000" b="0" i="0">
                <a:solidFill>
                  <a:srgbClr val="243447"/>
                </a:solidFill>
                <a:latin typeface="Arial"/>
              </a:rPr>
              <a:t>x − a = b
a − x = b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85800" y="3337560"/>
            <a:ext cx="5257800" cy="1417320"/>
          </a:xfrm>
          <a:prstGeom prst="roundRect">
            <a:avLst/>
          </a:prstGeom>
          <a:solidFill>
            <a:srgbClr val="E7F0FF"/>
          </a:solidFill>
          <a:ln w="12700">
            <a:solidFill>
              <a:srgbClr val="D8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886968" y="3483864"/>
            <a:ext cx="4855464" cy="38404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50" b="1" i="0">
                <a:solidFill>
                  <a:srgbClr val="16324F"/>
                </a:solidFill>
                <a:latin typeface="Arial"/>
              </a:rPr>
              <a:t>Ko‘paytirishga doir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86968" y="3904487"/>
            <a:ext cx="4855464" cy="722376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2000" b="0" i="0">
                <a:solidFill>
                  <a:srgbClr val="243447"/>
                </a:solidFill>
                <a:latin typeface="Arial"/>
              </a:rPr>
              <a:t>x × a = b
a × x = b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355080" y="3337560"/>
            <a:ext cx="5257800" cy="1417320"/>
          </a:xfrm>
          <a:prstGeom prst="roundRect">
            <a:avLst/>
          </a:prstGeom>
          <a:solidFill>
            <a:srgbClr val="EFEAFF"/>
          </a:solidFill>
          <a:ln w="12700">
            <a:solidFill>
              <a:srgbClr val="D8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6556248" y="3483864"/>
            <a:ext cx="4855464" cy="38404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50" b="1" i="0">
                <a:solidFill>
                  <a:srgbClr val="16324F"/>
                </a:solidFill>
                <a:latin typeface="Arial"/>
              </a:rPr>
              <a:t>Bo‘lishga doir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56248" y="3904487"/>
            <a:ext cx="4855464" cy="722376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2000" b="0" i="0">
                <a:solidFill>
                  <a:srgbClr val="243447"/>
                </a:solidFill>
                <a:latin typeface="Arial"/>
              </a:rPr>
              <a:t>x : a = b
a : x = b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68680" y="5349240"/>
            <a:ext cx="10424160" cy="32004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600" b="1" i="0">
                <a:solidFill>
                  <a:srgbClr val="0F766E"/>
                </a:solidFill>
                <a:latin typeface="Arial"/>
              </a:rPr>
              <a:t>Boshlang‘ich sinfda asosiy yo‘l: amal komponentlari orasidagi bog‘lanishni tushuntirish.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1560" y="5779008"/>
            <a:ext cx="1001268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450" b="0" i="0">
                <a:solidFill>
                  <a:srgbClr val="243447"/>
                </a:solidFill>
                <a:latin typeface="Arial"/>
              </a:rPr>
              <a:t>Masalan: noma’lum qo‘shiluvchi = yig‘indi − ma’lum qo‘shiluvchi.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6928" y="256032"/>
            <a:ext cx="6400800" cy="25603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950" b="1" i="0">
                <a:solidFill>
                  <a:srgbClr val="0F766E"/>
                </a:solidFill>
                <a:latin typeface="Arial"/>
              </a:rPr>
              <a:t>2-REJA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66928" y="530352"/>
            <a:ext cx="11064240" cy="56692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2700" b="1" i="0">
                <a:solidFill>
                  <a:srgbClr val="16324F"/>
                </a:solidFill>
                <a:latin typeface="Arial"/>
              </a:rPr>
              <a:t>Tenglama yechish algoritmi</a:t>
            </a:r>
          </a:p>
        </p:txBody>
      </p:sp>
      <p:cxnSp>
        <p:nvCxnSpPr>
          <p:cNvPr id="4" name="Connector 3"/>
          <p:cNvCxnSpPr/>
          <p:nvPr/>
        </p:nvCxnSpPr>
        <p:spPr>
          <a:xfrm>
            <a:off x="566928" y="1133856"/>
            <a:ext cx="11091672" cy="0"/>
          </a:xfrm>
          <a:prstGeom prst="line">
            <a:avLst/>
          </a:prstGeom>
          <a:ln w="12700">
            <a:solidFill>
              <a:srgbClr val="D8E1E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530352" y="6547104"/>
            <a:ext cx="8229600" cy="20116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750" b="0" i="0">
                <a:solidFill>
                  <a:srgbClr val="5F6B7A"/>
                </a:solidFill>
                <a:latin typeface="Arial"/>
              </a:rPr>
              <a:t>Boshlang‘ich sinflarda algebraik va geometrik materiallar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09960" y="6446520"/>
            <a:ext cx="54864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r"/>
            <a:r>
              <a:rPr sz="1000" b="1" i="0">
                <a:solidFill>
                  <a:srgbClr val="0F766E"/>
                </a:solidFill>
                <a:latin typeface="Arial"/>
              </a:rPr>
              <a:t>11</a:t>
            </a:r>
          </a:p>
        </p:txBody>
      </p:sp>
      <p:sp>
        <p:nvSpPr>
          <p:cNvPr id="7" name="Oval 6"/>
          <p:cNvSpPr/>
          <p:nvPr/>
        </p:nvSpPr>
        <p:spPr>
          <a:xfrm>
            <a:off x="914400" y="1499616"/>
            <a:ext cx="502920" cy="502920"/>
          </a:xfrm>
          <a:prstGeom prst="ellipse">
            <a:avLst/>
          </a:prstGeom>
          <a:solidFill>
            <a:srgbClr val="FFFFFF"/>
          </a:solidFill>
          <a:ln w="19050">
            <a:solidFill>
              <a:srgbClr val="0F76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914400" y="1600200"/>
            <a:ext cx="502920" cy="22860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400" b="1" i="0">
                <a:solidFill>
                  <a:srgbClr val="0F766E"/>
                </a:solidFill>
                <a:latin typeface="Arial"/>
              </a:rPr>
              <a:t>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627632" y="1444752"/>
            <a:ext cx="420624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50" b="1" i="0">
                <a:solidFill>
                  <a:srgbClr val="16324F"/>
                </a:solidFill>
                <a:latin typeface="Arial"/>
              </a:rPr>
              <a:t>Tenglamani o‘qi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27632" y="1773936"/>
            <a:ext cx="5029200" cy="22860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320" b="0" i="0">
                <a:solidFill>
                  <a:srgbClr val="243447"/>
                </a:solidFill>
                <a:latin typeface="Arial"/>
              </a:rPr>
              <a:t>Nima ma’lum? Nima noma’lum?</a:t>
            </a:r>
          </a:p>
        </p:txBody>
      </p:sp>
      <p:sp>
        <p:nvSpPr>
          <p:cNvPr id="11" name="Oval 10"/>
          <p:cNvSpPr/>
          <p:nvPr/>
        </p:nvSpPr>
        <p:spPr>
          <a:xfrm>
            <a:off x="914400" y="2441448"/>
            <a:ext cx="502920" cy="502920"/>
          </a:xfrm>
          <a:prstGeom prst="ellipse">
            <a:avLst/>
          </a:prstGeom>
          <a:solidFill>
            <a:srgbClr val="FFFFFF"/>
          </a:solidFill>
          <a:ln w="19050">
            <a:solidFill>
              <a:srgbClr val="F18F0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914400" y="2542032"/>
            <a:ext cx="502920" cy="22860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400" b="1" i="0">
                <a:solidFill>
                  <a:srgbClr val="F18F01"/>
                </a:solidFill>
                <a:latin typeface="Arial"/>
              </a:rPr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627632" y="2386584"/>
            <a:ext cx="420624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50" b="1" i="0">
                <a:solidFill>
                  <a:srgbClr val="16324F"/>
                </a:solidFill>
                <a:latin typeface="Arial"/>
              </a:rPr>
              <a:t>Amal turini aniqlang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627632" y="2715768"/>
            <a:ext cx="5029200" cy="22860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320" b="0" i="0">
                <a:solidFill>
                  <a:srgbClr val="243447"/>
                </a:solidFill>
                <a:latin typeface="Arial"/>
              </a:rPr>
              <a:t>Qo‘shish, ayirish, ko‘paytirish yoki bo‘lish</a:t>
            </a:r>
          </a:p>
        </p:txBody>
      </p:sp>
      <p:sp>
        <p:nvSpPr>
          <p:cNvPr id="15" name="Oval 14"/>
          <p:cNvSpPr/>
          <p:nvPr/>
        </p:nvSpPr>
        <p:spPr>
          <a:xfrm>
            <a:off x="914400" y="3383280"/>
            <a:ext cx="502920" cy="502920"/>
          </a:xfrm>
          <a:prstGeom prst="ellipse">
            <a:avLst/>
          </a:prstGeom>
          <a:solidFill>
            <a:srgbClr val="FFFFFF"/>
          </a:solidFill>
          <a:ln w="19050">
            <a:solidFill>
              <a:srgbClr val="2D6CD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914400" y="3483864"/>
            <a:ext cx="502920" cy="22860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400" b="1" i="0">
                <a:solidFill>
                  <a:srgbClr val="2D6CDF"/>
                </a:solidFill>
                <a:latin typeface="Arial"/>
              </a:rPr>
              <a:t>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627632" y="3328416"/>
            <a:ext cx="420624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50" b="1" i="0">
                <a:solidFill>
                  <a:srgbClr val="16324F"/>
                </a:solidFill>
                <a:latin typeface="Arial"/>
              </a:rPr>
              <a:t>Teskari amaldan foydalaning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627632" y="3657600"/>
            <a:ext cx="5029200" cy="22860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320" b="0" i="0">
                <a:solidFill>
                  <a:srgbClr val="243447"/>
                </a:solidFill>
                <a:latin typeface="Arial"/>
              </a:rPr>
              <a:t>Komponentlar bog‘lanishini qo‘llang</a:t>
            </a:r>
          </a:p>
        </p:txBody>
      </p:sp>
      <p:sp>
        <p:nvSpPr>
          <p:cNvPr id="19" name="Oval 18"/>
          <p:cNvSpPr/>
          <p:nvPr/>
        </p:nvSpPr>
        <p:spPr>
          <a:xfrm>
            <a:off x="914400" y="4325112"/>
            <a:ext cx="502920" cy="502920"/>
          </a:xfrm>
          <a:prstGeom prst="ellipse">
            <a:avLst/>
          </a:prstGeom>
          <a:solidFill>
            <a:srgbClr val="FFFFFF"/>
          </a:solidFill>
          <a:ln w="19050">
            <a:solidFill>
              <a:srgbClr val="2A9D8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914400" y="4425696"/>
            <a:ext cx="502920" cy="22860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400" b="1" i="0">
                <a:solidFill>
                  <a:srgbClr val="2A9D8F"/>
                </a:solidFill>
                <a:latin typeface="Arial"/>
              </a:rPr>
              <a:t>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627632" y="4270248"/>
            <a:ext cx="420624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50" b="1" i="0">
                <a:solidFill>
                  <a:srgbClr val="16324F"/>
                </a:solidFill>
                <a:latin typeface="Arial"/>
              </a:rPr>
              <a:t>Tekshiring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627632" y="4599432"/>
            <a:ext cx="5029200" cy="22860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320" b="0" i="0">
                <a:solidFill>
                  <a:srgbClr val="243447"/>
                </a:solidFill>
                <a:latin typeface="Arial"/>
              </a:rPr>
              <a:t>Topilgan qiymatni tenglamaga qo‘ying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086600" y="1627632"/>
            <a:ext cx="4160520" cy="233172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8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7315200" y="1847088"/>
            <a:ext cx="1280160" cy="25603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00" b="1" i="0">
                <a:solidFill>
                  <a:srgbClr val="F18F01"/>
                </a:solidFill>
                <a:latin typeface="Arial"/>
              </a:rPr>
              <a:t>Namuna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7479792" y="2286000"/>
            <a:ext cx="2971800" cy="475488"/>
          </a:xfrm>
          <a:prstGeom prst="roundRect">
            <a:avLst/>
          </a:prstGeom>
          <a:solidFill>
            <a:srgbClr val="E7F0FF"/>
          </a:solidFill>
          <a:ln w="12700">
            <a:solidFill>
              <a:srgbClr val="2D6CD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7534656" y="2414016"/>
            <a:ext cx="2862072" cy="274320"/>
          </a:xfrm>
          <a:prstGeom prst="rect">
            <a:avLst/>
          </a:prstGeom>
          <a:noFill/>
        </p:spPr>
        <p:txBody>
          <a:bodyPr wrap="square" lIns="45720" tIns="18288" rIns="45720" bIns="18288" anchor="ctr">
            <a:spAutoFit/>
          </a:bodyPr>
          <a:lstStyle/>
          <a:p>
            <a:pPr algn="ctr"/>
            <a:r>
              <a:rPr sz="2000" b="1" i="0">
                <a:solidFill>
                  <a:srgbClr val="16324F"/>
                </a:solidFill>
                <a:latin typeface="Arial"/>
              </a:rPr>
              <a:t>x − 6 = 14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479792" y="2907792"/>
            <a:ext cx="2971800" cy="475488"/>
          </a:xfrm>
          <a:prstGeom prst="roundRect">
            <a:avLst/>
          </a:prstGeom>
          <a:solidFill>
            <a:srgbClr val="DDF5EF"/>
          </a:solidFill>
          <a:ln w="12700">
            <a:solidFill>
              <a:srgbClr val="0F76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7534656" y="3035808"/>
            <a:ext cx="2862072" cy="274320"/>
          </a:xfrm>
          <a:prstGeom prst="rect">
            <a:avLst/>
          </a:prstGeom>
          <a:noFill/>
        </p:spPr>
        <p:txBody>
          <a:bodyPr wrap="square" lIns="45720" tIns="18288" rIns="45720" bIns="18288" anchor="ctr">
            <a:spAutoFit/>
          </a:bodyPr>
          <a:lstStyle/>
          <a:p>
            <a:pPr algn="ctr"/>
            <a:r>
              <a:rPr sz="1700" b="1" i="0">
                <a:solidFill>
                  <a:srgbClr val="0F766E"/>
                </a:solidFill>
                <a:latin typeface="Arial"/>
              </a:rPr>
              <a:t>x = 14 + 6 = 20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543800" y="3547872"/>
            <a:ext cx="2880360" cy="237744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350" b="0" i="0">
                <a:solidFill>
                  <a:srgbClr val="243447"/>
                </a:solidFill>
                <a:latin typeface="Arial"/>
              </a:rPr>
              <a:t>Tekshirish: 20 − 6 = 14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868680" y="5532120"/>
            <a:ext cx="10469880" cy="566928"/>
          </a:xfrm>
          <a:prstGeom prst="roundRect">
            <a:avLst/>
          </a:prstGeom>
          <a:solidFill>
            <a:srgbClr val="FFE6DE"/>
          </a:solidFill>
          <a:ln w="12700">
            <a:solidFill>
              <a:srgbClr val="C64C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1051560" y="5641848"/>
            <a:ext cx="10104119" cy="36576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380" b="1" i="0">
                <a:solidFill>
                  <a:srgbClr val="C64C3B"/>
                </a:solidFill>
                <a:latin typeface="Arial"/>
              </a:rPr>
              <a:t>Topshiriq: o‘quvchi xatosini toping: x + 8 = 19; x = 19 + 8. Qanday savol berasiz?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6928" y="256032"/>
            <a:ext cx="6400800" cy="25603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950" b="1" i="0">
                <a:solidFill>
                  <a:srgbClr val="0F766E"/>
                </a:solidFill>
                <a:latin typeface="Arial"/>
              </a:rPr>
              <a:t>2-REJA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66928" y="530352"/>
            <a:ext cx="11064240" cy="56692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2700" b="1" i="0">
                <a:solidFill>
                  <a:srgbClr val="16324F"/>
                </a:solidFill>
                <a:latin typeface="Arial"/>
              </a:rPr>
              <a:t>Guruh bilan ishlash: tenglama stansiyalari</a:t>
            </a:r>
          </a:p>
        </p:txBody>
      </p:sp>
      <p:cxnSp>
        <p:nvCxnSpPr>
          <p:cNvPr id="4" name="Connector 3"/>
          <p:cNvCxnSpPr/>
          <p:nvPr/>
        </p:nvCxnSpPr>
        <p:spPr>
          <a:xfrm>
            <a:off x="566928" y="1133856"/>
            <a:ext cx="11091672" cy="0"/>
          </a:xfrm>
          <a:prstGeom prst="line">
            <a:avLst/>
          </a:prstGeom>
          <a:ln w="12700">
            <a:solidFill>
              <a:srgbClr val="D8E1E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530352" y="6547104"/>
            <a:ext cx="8229600" cy="20116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750" b="0" i="0">
                <a:solidFill>
                  <a:srgbClr val="5F6B7A"/>
                </a:solidFill>
                <a:latin typeface="Arial"/>
              </a:rPr>
              <a:t>Boshlang‘ich sinflarda algebraik va geometrik materiallar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09960" y="6446520"/>
            <a:ext cx="54864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r"/>
            <a:r>
              <a:rPr sz="1000" b="1" i="0">
                <a:solidFill>
                  <a:srgbClr val="0F766E"/>
                </a:solidFill>
                <a:latin typeface="Arial"/>
              </a:rPr>
              <a:t>12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77240" y="1554480"/>
            <a:ext cx="3429000" cy="1874519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8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978408" y="1700784"/>
            <a:ext cx="3026664" cy="38404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600" b="1" i="0">
                <a:solidFill>
                  <a:srgbClr val="16324F"/>
                </a:solidFill>
                <a:latin typeface="Arial"/>
              </a:rPr>
              <a:t>A-stansiya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78408" y="2121408"/>
            <a:ext cx="3026664" cy="1179575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2200" b="0" i="0">
                <a:solidFill>
                  <a:srgbClr val="243447"/>
                </a:solidFill>
                <a:latin typeface="Arial"/>
              </a:rPr>
              <a:t>x + 9 = 17
23 − x = 8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544568" y="1554480"/>
            <a:ext cx="3429000" cy="1874519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8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4745736" y="1700784"/>
            <a:ext cx="3026664" cy="38404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600" b="1" i="0">
                <a:solidFill>
                  <a:srgbClr val="16324F"/>
                </a:solidFill>
                <a:latin typeface="Arial"/>
              </a:rPr>
              <a:t>B-stansiya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745736" y="2121408"/>
            <a:ext cx="3026664" cy="1179575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2200" b="0" i="0">
                <a:solidFill>
                  <a:srgbClr val="243447"/>
                </a:solidFill>
                <a:latin typeface="Arial"/>
              </a:rPr>
              <a:t>4 × x = 28
x : 6 = 5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311896" y="1554480"/>
            <a:ext cx="3429000" cy="1874519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8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8513064" y="1700784"/>
            <a:ext cx="3026664" cy="38404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600" b="1" i="0">
                <a:solidFill>
                  <a:srgbClr val="16324F"/>
                </a:solidFill>
                <a:latin typeface="Arial"/>
              </a:rPr>
              <a:t>C-stansiya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513064" y="2121408"/>
            <a:ext cx="3026664" cy="1179575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2200" b="0" i="0">
                <a:solidFill>
                  <a:srgbClr val="243447"/>
                </a:solidFill>
                <a:latin typeface="Arial"/>
              </a:rPr>
              <a:t>x − 12 = 15
36 : x = 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68680" y="3913632"/>
            <a:ext cx="182880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600" b="1" i="0">
                <a:solidFill>
                  <a:srgbClr val="0F766E"/>
                </a:solidFill>
                <a:latin typeface="Arial"/>
              </a:rPr>
              <a:t>Ish tartibi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0120" y="4297680"/>
            <a:ext cx="6492240" cy="1234440"/>
          </a:xfrm>
          <a:prstGeom prst="rect">
            <a:avLst/>
          </a:prstGeom>
          <a:noFill/>
        </p:spPr>
        <p:txBody>
          <a:bodyPr wrap="square" lIns="54864" tIns="18288" rIns="54864" bIns="18288">
            <a:spAutoFit/>
          </a:bodyPr>
          <a:lstStyle/>
          <a:p>
            <a:pPr>
              <a:lnSpc>
                <a:spcPct val="105000"/>
              </a:lnSpc>
              <a:spcAft>
                <a:spcPts val="400"/>
              </a:spcAft>
            </a:pPr>
            <a:r>
              <a:rPr sz="1430">
                <a:solidFill>
                  <a:srgbClr val="243447"/>
                </a:solidFill>
                <a:latin typeface="Arial"/>
              </a:rPr>
              <a:t>• Har guruh 3 daqiqada ikkita tenglamani yechadi.</a:t>
            </a:r>
          </a:p>
          <a:p>
            <a:pPr>
              <a:lnSpc>
                <a:spcPct val="105000"/>
              </a:lnSpc>
              <a:spcAft>
                <a:spcPts val="400"/>
              </a:spcAft>
            </a:pPr>
            <a:r>
              <a:rPr sz="1430">
                <a:solidFill>
                  <a:srgbClr val="243447"/>
                </a:solidFill>
                <a:latin typeface="Arial"/>
              </a:rPr>
              <a:t>• Keyingi guruh yechimni tekshiradi va izoh beradi.</a:t>
            </a:r>
          </a:p>
          <a:p>
            <a:pPr>
              <a:lnSpc>
                <a:spcPct val="105000"/>
              </a:lnSpc>
              <a:spcAft>
                <a:spcPts val="400"/>
              </a:spcAft>
            </a:pPr>
            <a:r>
              <a:rPr sz="1430">
                <a:solidFill>
                  <a:srgbClr val="243447"/>
                </a:solidFill>
                <a:latin typeface="Arial"/>
              </a:rPr>
              <a:t>• Oxirida o‘qituvchi umumiy xatolarni doskada muhokama qiladi.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818120" y="4069080"/>
            <a:ext cx="3337560" cy="1298448"/>
          </a:xfrm>
          <a:prstGeom prst="roundRect">
            <a:avLst/>
          </a:prstGeom>
          <a:solidFill>
            <a:srgbClr val="FFF2CF"/>
          </a:solidFill>
          <a:ln w="12700">
            <a:solidFill>
              <a:srgbClr val="F18F0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8019288" y="4315968"/>
            <a:ext cx="2971800" cy="25603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500" b="1" i="0">
                <a:solidFill>
                  <a:srgbClr val="F18F01"/>
                </a:solidFill>
                <a:latin typeface="Arial"/>
              </a:rPr>
              <a:t>Kreativ usul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001000" y="4681728"/>
            <a:ext cx="2999232" cy="47548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280" b="0" i="0">
                <a:solidFill>
                  <a:srgbClr val="243447"/>
                </a:solidFill>
                <a:latin typeface="Arial"/>
              </a:rPr>
              <a:t>Tenglamani “sirli quti” modeli bilan ifodalang: qutida nechta buyum bor?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6928" y="256032"/>
            <a:ext cx="6400800" cy="25603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950" b="1" i="0">
                <a:solidFill>
                  <a:srgbClr val="0F766E"/>
                </a:solidFill>
                <a:latin typeface="Arial"/>
              </a:rPr>
              <a:t>3-REJA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66928" y="530352"/>
            <a:ext cx="11064240" cy="56692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2700" b="1" i="0">
                <a:solidFill>
                  <a:srgbClr val="16324F"/>
                </a:solidFill>
                <a:latin typeface="Arial"/>
              </a:rPr>
              <a:t>Boshlang‘ich sinflarda masalalar yechishga o‘rgatish</a:t>
            </a:r>
          </a:p>
        </p:txBody>
      </p:sp>
      <p:cxnSp>
        <p:nvCxnSpPr>
          <p:cNvPr id="4" name="Connector 3"/>
          <p:cNvCxnSpPr/>
          <p:nvPr/>
        </p:nvCxnSpPr>
        <p:spPr>
          <a:xfrm>
            <a:off x="566928" y="1133856"/>
            <a:ext cx="11091672" cy="0"/>
          </a:xfrm>
          <a:prstGeom prst="line">
            <a:avLst/>
          </a:prstGeom>
          <a:ln w="12700">
            <a:solidFill>
              <a:srgbClr val="D8E1E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530352" y="6547104"/>
            <a:ext cx="8229600" cy="20116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750" b="0" i="0">
                <a:solidFill>
                  <a:srgbClr val="5F6B7A"/>
                </a:solidFill>
                <a:latin typeface="Arial"/>
              </a:rPr>
              <a:t>Boshlang‘ich sinflarda algebraik va geometrik materiallar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09960" y="6446520"/>
            <a:ext cx="54864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r"/>
            <a:r>
              <a:rPr sz="1000" b="1" i="0">
                <a:solidFill>
                  <a:srgbClr val="0F766E"/>
                </a:solidFill>
                <a:latin typeface="Arial"/>
              </a:rPr>
              <a:t>13</a:t>
            </a:r>
          </a:p>
        </p:txBody>
      </p:sp>
      <p:pic>
        <p:nvPicPr>
          <p:cNvPr id="7" name="Picture 6" descr="group.jpg"/>
          <p:cNvPicPr>
            <a:picLocks noChangeAspect="1"/>
          </p:cNvPicPr>
          <p:nvPr/>
        </p:nvPicPr>
        <p:blipFill>
          <a:blip r:embed="rId2"/>
          <a:srcRect l="8216" r="8216"/>
          <a:stretch>
            <a:fillRect/>
          </a:stretch>
        </p:blipFill>
        <p:spPr>
          <a:xfrm>
            <a:off x="685800" y="1417320"/>
            <a:ext cx="4480560" cy="3017520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5532120" y="1481328"/>
            <a:ext cx="502920" cy="502920"/>
          </a:xfrm>
          <a:prstGeom prst="ellipse">
            <a:avLst/>
          </a:prstGeom>
          <a:solidFill>
            <a:srgbClr val="FFFFFF"/>
          </a:solidFill>
          <a:ln w="19050">
            <a:solidFill>
              <a:srgbClr val="0F76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5532120" y="1581912"/>
            <a:ext cx="502920" cy="22860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400" b="1" i="0">
                <a:solidFill>
                  <a:srgbClr val="0F766E"/>
                </a:solidFill>
                <a:latin typeface="Arial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72200" y="1572768"/>
            <a:ext cx="4983480" cy="25603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00" b="1" i="0">
                <a:solidFill>
                  <a:srgbClr val="16324F"/>
                </a:solidFill>
                <a:latin typeface="Arial"/>
              </a:rPr>
              <a:t>Matnni tushunish</a:t>
            </a:r>
          </a:p>
        </p:txBody>
      </p:sp>
      <p:sp>
        <p:nvSpPr>
          <p:cNvPr id="11" name="Oval 10"/>
          <p:cNvSpPr/>
          <p:nvPr/>
        </p:nvSpPr>
        <p:spPr>
          <a:xfrm>
            <a:off x="5532120" y="2057400"/>
            <a:ext cx="502920" cy="502920"/>
          </a:xfrm>
          <a:prstGeom prst="ellipse">
            <a:avLst/>
          </a:prstGeom>
          <a:solidFill>
            <a:srgbClr val="FFFFFF"/>
          </a:solidFill>
          <a:ln w="19050">
            <a:solidFill>
              <a:srgbClr val="F18F0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5532120" y="2157984"/>
            <a:ext cx="502920" cy="22860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400" b="1" i="0">
                <a:solidFill>
                  <a:srgbClr val="F18F01"/>
                </a:solidFill>
                <a:latin typeface="Arial"/>
              </a:rPr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72200" y="2148840"/>
            <a:ext cx="4983480" cy="25603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00" b="1" i="0">
                <a:solidFill>
                  <a:srgbClr val="16324F"/>
                </a:solidFill>
                <a:latin typeface="Arial"/>
              </a:rPr>
              <a:t>Ma’lum va noma’lumni ajratish</a:t>
            </a:r>
          </a:p>
        </p:txBody>
      </p:sp>
      <p:sp>
        <p:nvSpPr>
          <p:cNvPr id="14" name="Oval 13"/>
          <p:cNvSpPr/>
          <p:nvPr/>
        </p:nvSpPr>
        <p:spPr>
          <a:xfrm>
            <a:off x="5532120" y="2633472"/>
            <a:ext cx="502920" cy="502920"/>
          </a:xfrm>
          <a:prstGeom prst="ellipse">
            <a:avLst/>
          </a:prstGeom>
          <a:solidFill>
            <a:srgbClr val="FFFFFF"/>
          </a:solidFill>
          <a:ln w="19050">
            <a:solidFill>
              <a:srgbClr val="2D6CD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5532120" y="2734056"/>
            <a:ext cx="502920" cy="22860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400" b="1" i="0">
                <a:solidFill>
                  <a:srgbClr val="2D6CDF"/>
                </a:solidFill>
                <a:latin typeface="Arial"/>
              </a:rPr>
              <a:t>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172200" y="2724912"/>
            <a:ext cx="4983480" cy="25603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00" b="1" i="0">
                <a:solidFill>
                  <a:srgbClr val="16324F"/>
                </a:solidFill>
                <a:latin typeface="Arial"/>
              </a:rPr>
              <a:t>Qisqa yozuv yoki model tuzish</a:t>
            </a:r>
          </a:p>
        </p:txBody>
      </p:sp>
      <p:sp>
        <p:nvSpPr>
          <p:cNvPr id="17" name="Oval 16"/>
          <p:cNvSpPr/>
          <p:nvPr/>
        </p:nvSpPr>
        <p:spPr>
          <a:xfrm>
            <a:off x="5532120" y="3209544"/>
            <a:ext cx="502920" cy="502920"/>
          </a:xfrm>
          <a:prstGeom prst="ellipse">
            <a:avLst/>
          </a:prstGeom>
          <a:solidFill>
            <a:srgbClr val="FFFFFF"/>
          </a:solidFill>
          <a:ln w="19050">
            <a:solidFill>
              <a:srgbClr val="2A9D8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5532120" y="3310128"/>
            <a:ext cx="502920" cy="22860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400" b="1" i="0">
                <a:solidFill>
                  <a:srgbClr val="2A9D8F"/>
                </a:solidFill>
                <a:latin typeface="Arial"/>
              </a:rPr>
              <a:t>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72200" y="3300984"/>
            <a:ext cx="4983480" cy="25603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00" b="1" i="0">
                <a:solidFill>
                  <a:srgbClr val="16324F"/>
                </a:solidFill>
                <a:latin typeface="Arial"/>
              </a:rPr>
              <a:t>Yechim rejasini tanlash</a:t>
            </a:r>
          </a:p>
        </p:txBody>
      </p:sp>
      <p:sp>
        <p:nvSpPr>
          <p:cNvPr id="20" name="Oval 19"/>
          <p:cNvSpPr/>
          <p:nvPr/>
        </p:nvSpPr>
        <p:spPr>
          <a:xfrm>
            <a:off x="5532120" y="3785616"/>
            <a:ext cx="502920" cy="502920"/>
          </a:xfrm>
          <a:prstGeom prst="ellipse">
            <a:avLst/>
          </a:prstGeom>
          <a:solidFill>
            <a:srgbClr val="FFFFFF"/>
          </a:solidFill>
          <a:ln w="19050">
            <a:solidFill>
              <a:srgbClr val="7B61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5532120" y="3886200"/>
            <a:ext cx="502920" cy="22860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400" b="1" i="0">
                <a:solidFill>
                  <a:srgbClr val="7B61FF"/>
                </a:solidFill>
                <a:latin typeface="Arial"/>
              </a:rPr>
              <a:t>5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172200" y="3877056"/>
            <a:ext cx="4983480" cy="25603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00" b="1" i="0">
                <a:solidFill>
                  <a:srgbClr val="16324F"/>
                </a:solidFill>
                <a:latin typeface="Arial"/>
              </a:rPr>
              <a:t>Hisoblash va javobni tekshirish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868680" y="5257800"/>
            <a:ext cx="10469880" cy="566928"/>
          </a:xfrm>
          <a:prstGeom prst="roundRect">
            <a:avLst/>
          </a:prstGeom>
          <a:solidFill>
            <a:srgbClr val="DDF5EF"/>
          </a:solidFill>
          <a:ln w="12700">
            <a:solidFill>
              <a:srgbClr val="0F76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1051560" y="5367528"/>
            <a:ext cx="10104119" cy="36576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430" b="1" i="0">
                <a:solidFill>
                  <a:srgbClr val="0F766E"/>
                </a:solidFill>
                <a:latin typeface="Arial"/>
              </a:rPr>
              <a:t>Topshiriq: bir masalani uch xil modelda ko‘rsating: qisqa yozuv, kesma sxema, rasm.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6928" y="256032"/>
            <a:ext cx="6400800" cy="25603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950" b="1" i="0">
                <a:solidFill>
                  <a:srgbClr val="0F766E"/>
                </a:solidFill>
                <a:latin typeface="Arial"/>
              </a:rPr>
              <a:t>3-REJA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66928" y="530352"/>
            <a:ext cx="11064240" cy="56692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2700" b="1" i="0">
                <a:solidFill>
                  <a:srgbClr val="16324F"/>
                </a:solidFill>
                <a:latin typeface="Arial"/>
              </a:rPr>
              <a:t>Masala turlari va modellashtirish</a:t>
            </a:r>
          </a:p>
        </p:txBody>
      </p:sp>
      <p:cxnSp>
        <p:nvCxnSpPr>
          <p:cNvPr id="4" name="Connector 3"/>
          <p:cNvCxnSpPr/>
          <p:nvPr/>
        </p:nvCxnSpPr>
        <p:spPr>
          <a:xfrm>
            <a:off x="566928" y="1133856"/>
            <a:ext cx="11091672" cy="0"/>
          </a:xfrm>
          <a:prstGeom prst="line">
            <a:avLst/>
          </a:prstGeom>
          <a:ln w="12700">
            <a:solidFill>
              <a:srgbClr val="D8E1E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530352" y="6547104"/>
            <a:ext cx="8229600" cy="20116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750" b="0" i="0">
                <a:solidFill>
                  <a:srgbClr val="5F6B7A"/>
                </a:solidFill>
                <a:latin typeface="Arial"/>
              </a:rPr>
              <a:t>Boshlang‘ich sinflarda algebraik va geometrik materiallar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09960" y="6446520"/>
            <a:ext cx="54864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r"/>
            <a:r>
              <a:rPr sz="1000" b="1" i="0">
                <a:solidFill>
                  <a:srgbClr val="0F766E"/>
                </a:solidFill>
                <a:latin typeface="Arial"/>
              </a:rPr>
              <a:t>14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417320"/>
            <a:ext cx="3520440" cy="1481328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8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886968" y="1563624"/>
            <a:ext cx="3118104" cy="38404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50" b="1" i="0">
                <a:solidFill>
                  <a:srgbClr val="16324F"/>
                </a:solidFill>
                <a:latin typeface="Arial"/>
              </a:rPr>
              <a:t>Sodda masalalar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86968" y="1984248"/>
            <a:ext cx="3118104" cy="786384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350" b="0" i="0">
                <a:solidFill>
                  <a:srgbClr val="243447"/>
                </a:solidFill>
                <a:latin typeface="Arial"/>
              </a:rPr>
              <a:t>Bitta amal bilan yechiladi: jami, qoldiq, farq, ko‘paytirish yoki bo‘lish.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343400" y="1417320"/>
            <a:ext cx="3520440" cy="1481328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8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4544568" y="1563624"/>
            <a:ext cx="3118104" cy="38404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50" b="1" i="0">
                <a:solidFill>
                  <a:srgbClr val="16324F"/>
                </a:solidFill>
                <a:latin typeface="Arial"/>
              </a:rPr>
              <a:t>Murakkab masalalar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44568" y="1984248"/>
            <a:ext cx="3118104" cy="786384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350" b="0" i="0">
                <a:solidFill>
                  <a:srgbClr val="243447"/>
                </a:solidFill>
                <a:latin typeface="Arial"/>
              </a:rPr>
              <a:t>Ikki yoki undan ortiq amal talab qiladi; yechim rejasini tuzish zarur.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001000" y="1417320"/>
            <a:ext cx="3520440" cy="1481328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8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8202168" y="1563624"/>
            <a:ext cx="3118104" cy="38404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50" b="1" i="0">
                <a:solidFill>
                  <a:srgbClr val="16324F"/>
                </a:solidFill>
                <a:latin typeface="Arial"/>
              </a:rPr>
              <a:t>Tenglama orqali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02168" y="1984248"/>
            <a:ext cx="3118104" cy="786384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350" b="0" i="0">
                <a:solidFill>
                  <a:srgbClr val="243447"/>
                </a:solidFill>
                <a:latin typeface="Arial"/>
              </a:rPr>
              <a:t>Noma’lum miqdor x bilan belgilanadi va vaziyat tenglama ko‘rinishida yoziladi.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68680" y="3337560"/>
            <a:ext cx="201168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600" b="1" i="0">
                <a:solidFill>
                  <a:srgbClr val="0F766E"/>
                </a:solidFill>
                <a:latin typeface="Arial"/>
              </a:rPr>
              <a:t>Model turlari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77240" y="3703320"/>
            <a:ext cx="2487168" cy="1207008"/>
          </a:xfrm>
          <a:prstGeom prst="roundRect">
            <a:avLst/>
          </a:prstGeom>
          <a:solidFill>
            <a:srgbClr val="DDF5EF"/>
          </a:solidFill>
          <a:ln w="12700">
            <a:solidFill>
              <a:srgbClr val="0F76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941832" y="3858768"/>
            <a:ext cx="2157984" cy="25603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400" b="1" i="0">
                <a:solidFill>
                  <a:srgbClr val="16324F"/>
                </a:solidFill>
                <a:latin typeface="Arial"/>
              </a:rPr>
              <a:t>Qisqa yozuv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41832" y="4224528"/>
            <a:ext cx="2157984" cy="45720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150" b="0" i="0">
                <a:solidFill>
                  <a:srgbClr val="243447"/>
                </a:solidFill>
                <a:latin typeface="Arial"/>
              </a:rPr>
              <a:t>Bor edi — 12 ta
Qo‘shildi — 5 ta
Bo‘ldi — ?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547872" y="3703320"/>
            <a:ext cx="2487168" cy="1207008"/>
          </a:xfrm>
          <a:prstGeom prst="roundRect">
            <a:avLst/>
          </a:prstGeom>
          <a:solidFill>
            <a:srgbClr val="E7F0FF"/>
          </a:solidFill>
          <a:ln w="12700">
            <a:solidFill>
              <a:srgbClr val="2D6CD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3712463" y="3858768"/>
            <a:ext cx="2157984" cy="25603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400" b="1" i="0">
                <a:solidFill>
                  <a:srgbClr val="16324F"/>
                </a:solidFill>
                <a:latin typeface="Arial"/>
              </a:rPr>
              <a:t>Jadval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712463" y="4224528"/>
            <a:ext cx="2157984" cy="45720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150" b="0" i="0">
                <a:solidFill>
                  <a:srgbClr val="243447"/>
                </a:solidFill>
                <a:latin typeface="Arial"/>
              </a:rPr>
              <a:t>Miqdor | Son | Jami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318503" y="3703320"/>
            <a:ext cx="2487168" cy="1207008"/>
          </a:xfrm>
          <a:prstGeom prst="roundRect">
            <a:avLst/>
          </a:prstGeom>
          <a:solidFill>
            <a:srgbClr val="FFF2CF"/>
          </a:solidFill>
          <a:ln w="12700">
            <a:solidFill>
              <a:srgbClr val="F18F0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6483095" y="3858768"/>
            <a:ext cx="2157984" cy="25603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400" b="1" i="0">
                <a:solidFill>
                  <a:srgbClr val="16324F"/>
                </a:solidFill>
                <a:latin typeface="Arial"/>
              </a:rPr>
              <a:t>Kesma sxema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483095" y="4224528"/>
            <a:ext cx="2157984" cy="45720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150" b="0" i="0">
                <a:solidFill>
                  <a:srgbClr val="243447"/>
                </a:solidFill>
                <a:latin typeface="Arial"/>
              </a:rPr>
              <a:t>[ 12 ] + [ 5 ] = ?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9089136" y="3703320"/>
            <a:ext cx="2487168" cy="1207008"/>
          </a:xfrm>
          <a:prstGeom prst="roundRect">
            <a:avLst/>
          </a:prstGeom>
          <a:solidFill>
            <a:srgbClr val="FFE6DE"/>
          </a:solidFill>
          <a:ln w="12700">
            <a:solidFill>
              <a:srgbClr val="C64C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9253728" y="3858768"/>
            <a:ext cx="2157984" cy="25603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400" b="1" i="0">
                <a:solidFill>
                  <a:srgbClr val="16324F"/>
                </a:solidFill>
                <a:latin typeface="Arial"/>
              </a:rPr>
              <a:t>Rasmli model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253728" y="4224528"/>
            <a:ext cx="2157984" cy="45720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150" b="0" i="0">
                <a:solidFill>
                  <a:srgbClr val="243447"/>
                </a:solidFill>
                <a:latin typeface="Arial"/>
              </a:rPr>
              <a:t>doira, kvadrat, kubiklar bilan ifodalash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914400" y="5806440"/>
            <a:ext cx="10332720" cy="310896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550" b="1" i="0">
                <a:solidFill>
                  <a:srgbClr val="F18F01"/>
                </a:solidFill>
                <a:latin typeface="Arial"/>
              </a:rPr>
              <a:t>Muhim: model masala mazmunini ko‘rsatishi, yechimni tayyor aytib bermasligi kerak.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6928" y="256032"/>
            <a:ext cx="6400800" cy="25603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950" b="1" i="0">
                <a:solidFill>
                  <a:srgbClr val="0F766E"/>
                </a:solidFill>
                <a:latin typeface="Arial"/>
              </a:rPr>
              <a:t>3-REJA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66928" y="530352"/>
            <a:ext cx="11064240" cy="56692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2700" b="1" i="0">
                <a:solidFill>
                  <a:srgbClr val="16324F"/>
                </a:solidFill>
                <a:latin typeface="Arial"/>
              </a:rPr>
              <a:t>Masalalar ustida ishlashda kreativ yondashuv</a:t>
            </a:r>
          </a:p>
        </p:txBody>
      </p:sp>
      <p:cxnSp>
        <p:nvCxnSpPr>
          <p:cNvPr id="4" name="Connector 3"/>
          <p:cNvCxnSpPr/>
          <p:nvPr/>
        </p:nvCxnSpPr>
        <p:spPr>
          <a:xfrm>
            <a:off x="566928" y="1133856"/>
            <a:ext cx="11091672" cy="0"/>
          </a:xfrm>
          <a:prstGeom prst="line">
            <a:avLst/>
          </a:prstGeom>
          <a:ln w="12700">
            <a:solidFill>
              <a:srgbClr val="D8E1E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530352" y="6547104"/>
            <a:ext cx="8229600" cy="20116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750" b="0" i="0">
                <a:solidFill>
                  <a:srgbClr val="5F6B7A"/>
                </a:solidFill>
                <a:latin typeface="Arial"/>
              </a:rPr>
              <a:t>Boshlang‘ich sinflarda algebraik va geometrik materiallar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09960" y="6446520"/>
            <a:ext cx="54864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r"/>
            <a:r>
              <a:rPr sz="1000" b="1" i="0">
                <a:solidFill>
                  <a:srgbClr val="0F766E"/>
                </a:solidFill>
                <a:latin typeface="Arial"/>
              </a:rPr>
              <a:t>15</a:t>
            </a:r>
          </a:p>
        </p:txBody>
      </p:sp>
      <p:pic>
        <p:nvPicPr>
          <p:cNvPr id="7" name="Picture 6" descr="classroom.jpg"/>
          <p:cNvPicPr>
            <a:picLocks noChangeAspect="1"/>
          </p:cNvPicPr>
          <p:nvPr/>
        </p:nvPicPr>
        <p:blipFill>
          <a:blip r:embed="rId2"/>
          <a:srcRect l="6708" r="6708"/>
          <a:stretch>
            <a:fillRect/>
          </a:stretch>
        </p:blipFill>
        <p:spPr>
          <a:xfrm>
            <a:off x="6720840" y="1417320"/>
            <a:ext cx="4572000" cy="2971800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749808" y="1444752"/>
            <a:ext cx="5349240" cy="62179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8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950976" y="1591056"/>
            <a:ext cx="4946903" cy="38404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350" b="1" i="0">
                <a:solidFill>
                  <a:srgbClr val="16324F"/>
                </a:solidFill>
                <a:latin typeface="Arial"/>
              </a:rPr>
              <a:t>Hikoya kartalari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50976" y="2011680"/>
            <a:ext cx="4946903" cy="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170" b="0" i="0">
                <a:solidFill>
                  <a:srgbClr val="243447"/>
                </a:solidFill>
                <a:latin typeface="Arial"/>
              </a:rPr>
              <a:t>masala matnini rasm, personaj va voqea asosida yaratish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49808" y="2240280"/>
            <a:ext cx="5349240" cy="62179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8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950976" y="2386584"/>
            <a:ext cx="4946903" cy="38404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350" b="1" i="0">
                <a:solidFill>
                  <a:srgbClr val="16324F"/>
                </a:solidFill>
                <a:latin typeface="Arial"/>
              </a:rPr>
              <a:t>Rolli o‘yin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50976" y="2807208"/>
            <a:ext cx="4946903" cy="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170" b="0" i="0">
                <a:solidFill>
                  <a:srgbClr val="243447"/>
                </a:solidFill>
                <a:latin typeface="Arial"/>
              </a:rPr>
              <a:t>sotuvchi–xaridor, bog‘bon–o‘quvchi, kutubxonachi kabi rollar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49808" y="3035808"/>
            <a:ext cx="5349240" cy="62179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8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950976" y="3182112"/>
            <a:ext cx="4946903" cy="38404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350" b="1" i="0">
                <a:solidFill>
                  <a:srgbClr val="16324F"/>
                </a:solidFill>
                <a:latin typeface="Arial"/>
              </a:rPr>
              <a:t>Real predmetlar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50976" y="3602736"/>
            <a:ext cx="4946903" cy="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170" b="0" i="0">
                <a:solidFill>
                  <a:srgbClr val="243447"/>
                </a:solidFill>
                <a:latin typeface="Arial"/>
              </a:rPr>
              <a:t>kubik, qalam, daftar, tangram va o‘lchov vositalari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49808" y="3831335"/>
            <a:ext cx="5349240" cy="621792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8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950976" y="3977639"/>
            <a:ext cx="4946903" cy="38404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350" b="1" i="0">
                <a:solidFill>
                  <a:srgbClr val="16324F"/>
                </a:solidFill>
                <a:latin typeface="Arial"/>
              </a:rPr>
              <a:t>Teskari masala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50976" y="4398264"/>
            <a:ext cx="4946903" cy="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170" b="0" i="0">
                <a:solidFill>
                  <a:srgbClr val="243447"/>
                </a:solidFill>
                <a:latin typeface="Arial"/>
              </a:rPr>
              <a:t>berilgan yechimga mos masala tuzish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68680" y="5166360"/>
            <a:ext cx="10469880" cy="566928"/>
          </a:xfrm>
          <a:prstGeom prst="roundRect">
            <a:avLst/>
          </a:prstGeom>
          <a:solidFill>
            <a:srgbClr val="FFF2CF"/>
          </a:solidFill>
          <a:ln w="12700">
            <a:solidFill>
              <a:srgbClr val="F18F0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1051560" y="5276088"/>
            <a:ext cx="10104119" cy="36576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420" b="1" i="0">
                <a:solidFill>
                  <a:srgbClr val="F18F01"/>
                </a:solidFill>
                <a:latin typeface="Arial"/>
              </a:rPr>
              <a:t>Topshiriq: “Do‘konda 3 ta qalam va 2 ta daftar olindi” vaziyatidan kamida 3 xil masala tuzing.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6928" y="256032"/>
            <a:ext cx="6400800" cy="25603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950" b="1" i="0">
                <a:solidFill>
                  <a:srgbClr val="0F766E"/>
                </a:solidFill>
                <a:latin typeface="Arial"/>
              </a:rPr>
              <a:t>3-REJA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66928" y="530352"/>
            <a:ext cx="11064240" cy="56692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2700" b="1" i="0">
                <a:solidFill>
                  <a:srgbClr val="16324F"/>
                </a:solidFill>
                <a:latin typeface="Arial"/>
              </a:rPr>
              <a:t>Topshiriqli amaliy blok: masala ustida ishlash</a:t>
            </a:r>
          </a:p>
        </p:txBody>
      </p:sp>
      <p:cxnSp>
        <p:nvCxnSpPr>
          <p:cNvPr id="4" name="Connector 3"/>
          <p:cNvCxnSpPr/>
          <p:nvPr/>
        </p:nvCxnSpPr>
        <p:spPr>
          <a:xfrm>
            <a:off x="566928" y="1133856"/>
            <a:ext cx="11091672" cy="0"/>
          </a:xfrm>
          <a:prstGeom prst="line">
            <a:avLst/>
          </a:prstGeom>
          <a:ln w="12700">
            <a:solidFill>
              <a:srgbClr val="D8E1E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530352" y="6547104"/>
            <a:ext cx="8229600" cy="20116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750" b="0" i="0">
                <a:solidFill>
                  <a:srgbClr val="5F6B7A"/>
                </a:solidFill>
                <a:latin typeface="Arial"/>
              </a:rPr>
              <a:t>Boshlang‘ich sinflarda algebraik va geometrik materiallar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09960" y="6446520"/>
            <a:ext cx="54864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r"/>
            <a:r>
              <a:rPr sz="1000" b="1" i="0">
                <a:solidFill>
                  <a:srgbClr val="0F766E"/>
                </a:solidFill>
                <a:latin typeface="Arial"/>
              </a:rPr>
              <a:t>16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77240" y="1417320"/>
            <a:ext cx="137160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00" b="1" i="0">
                <a:solidFill>
                  <a:srgbClr val="0F766E"/>
                </a:solidFill>
                <a:latin typeface="Arial"/>
              </a:rPr>
              <a:t>1-masala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77240" y="1737360"/>
            <a:ext cx="5349240" cy="960120"/>
          </a:xfrm>
          <a:prstGeom prst="roundRect">
            <a:avLst/>
          </a:prstGeom>
          <a:solidFill>
            <a:srgbClr val="DDF5EF"/>
          </a:solidFill>
          <a:ln w="12700">
            <a:solidFill>
              <a:srgbClr val="D8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978408" y="1883664"/>
            <a:ext cx="4946903" cy="38404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50" b="1" i="0">
                <a:solidFill>
                  <a:srgbClr val="16324F"/>
                </a:solidFill>
                <a:latin typeface="Arial"/>
              </a:rPr>
              <a:t>Matn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78408" y="2304288"/>
            <a:ext cx="4946903" cy="265176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350" b="0" i="0">
                <a:solidFill>
                  <a:srgbClr val="243447"/>
                </a:solidFill>
                <a:latin typeface="Arial"/>
              </a:rPr>
              <a:t>Savatda 18 ta olma bor edi. 7 tasi bolalarga tarqatildi. Savatda nechta olma qoldi?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55080" y="1417320"/>
            <a:ext cx="137160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00" b="1" i="0">
                <a:solidFill>
                  <a:srgbClr val="F18F01"/>
                </a:solidFill>
                <a:latin typeface="Arial"/>
              </a:rPr>
              <a:t>2-masala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355080" y="1737360"/>
            <a:ext cx="4983480" cy="960120"/>
          </a:xfrm>
          <a:prstGeom prst="roundRect">
            <a:avLst/>
          </a:prstGeom>
          <a:solidFill>
            <a:srgbClr val="FFF2CF"/>
          </a:solidFill>
          <a:ln w="12700">
            <a:solidFill>
              <a:srgbClr val="D8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6556248" y="1883664"/>
            <a:ext cx="4581144" cy="38404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50" b="1" i="0">
                <a:solidFill>
                  <a:srgbClr val="16324F"/>
                </a:solidFill>
                <a:latin typeface="Arial"/>
              </a:rPr>
              <a:t>Matn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56248" y="2304288"/>
            <a:ext cx="4581144" cy="265176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350" b="0" i="0">
                <a:solidFill>
                  <a:srgbClr val="243447"/>
                </a:solidFill>
                <a:latin typeface="Arial"/>
              </a:rPr>
              <a:t>Ali 4 qatorga 6 tadan kubik joylashtirdi. Jami nechta kubik joylashtirildi?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68680" y="3063240"/>
            <a:ext cx="365760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600" b="1" i="0">
                <a:solidFill>
                  <a:srgbClr val="2D6CDF"/>
                </a:solidFill>
                <a:latin typeface="Arial"/>
              </a:rPr>
              <a:t>O‘qituvchi bajaradigan ishlar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60120" y="3456432"/>
            <a:ext cx="6035040" cy="1325880"/>
          </a:xfrm>
          <a:prstGeom prst="rect">
            <a:avLst/>
          </a:prstGeom>
          <a:noFill/>
        </p:spPr>
        <p:txBody>
          <a:bodyPr wrap="square" lIns="54864" tIns="18288" rIns="54864" bIns="18288">
            <a:spAutoFit/>
          </a:bodyPr>
          <a:lstStyle/>
          <a:p>
            <a:pPr>
              <a:lnSpc>
                <a:spcPct val="105000"/>
              </a:lnSpc>
              <a:spcAft>
                <a:spcPts val="400"/>
              </a:spcAft>
            </a:pPr>
            <a:r>
              <a:rPr sz="1400">
                <a:solidFill>
                  <a:srgbClr val="243447"/>
                </a:solidFill>
                <a:latin typeface="Arial"/>
              </a:rPr>
              <a:t>• Masala matnini qayta hikoya qildirish.</a:t>
            </a:r>
          </a:p>
          <a:p>
            <a:pPr>
              <a:lnSpc>
                <a:spcPct val="105000"/>
              </a:lnSpc>
              <a:spcAft>
                <a:spcPts val="400"/>
              </a:spcAft>
            </a:pPr>
            <a:r>
              <a:rPr sz="1400">
                <a:solidFill>
                  <a:srgbClr val="243447"/>
                </a:solidFill>
                <a:latin typeface="Arial"/>
              </a:rPr>
              <a:t>• Ma’lum va noma’lumni rang bilan ajratish.</a:t>
            </a:r>
          </a:p>
          <a:p>
            <a:pPr>
              <a:lnSpc>
                <a:spcPct val="105000"/>
              </a:lnSpc>
              <a:spcAft>
                <a:spcPts val="400"/>
              </a:spcAft>
            </a:pPr>
            <a:r>
              <a:rPr sz="1400">
                <a:solidFill>
                  <a:srgbClr val="243447"/>
                </a:solidFill>
                <a:latin typeface="Arial"/>
              </a:rPr>
              <a:t>• Qisqa yozuv yoki kesma sxema tuzdirish.</a:t>
            </a:r>
          </a:p>
          <a:p>
            <a:pPr>
              <a:lnSpc>
                <a:spcPct val="105000"/>
              </a:lnSpc>
              <a:spcAft>
                <a:spcPts val="400"/>
              </a:spcAft>
            </a:pPr>
            <a:r>
              <a:rPr sz="1400">
                <a:solidFill>
                  <a:srgbClr val="243447"/>
                </a:solidFill>
                <a:latin typeface="Arial"/>
              </a:rPr>
              <a:t>• Yechimni tekshirtirish va javobni gap bilan yozdirish.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360920" y="3273552"/>
            <a:ext cx="3611880" cy="1508760"/>
          </a:xfrm>
          <a:prstGeom prst="roundRect">
            <a:avLst/>
          </a:prstGeom>
          <a:solidFill>
            <a:srgbClr val="E7F0FF"/>
          </a:solidFill>
          <a:ln w="12700">
            <a:solidFill>
              <a:srgbClr val="2D6CD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7589520" y="3547872"/>
            <a:ext cx="3154680" cy="25603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450" b="1" i="0">
                <a:solidFill>
                  <a:srgbClr val="2D6CDF"/>
                </a:solidFill>
                <a:latin typeface="Arial"/>
              </a:rPr>
              <a:t>Differensial yondashuv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571231" y="3931920"/>
            <a:ext cx="3182112" cy="5029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220" b="0" i="0">
                <a:solidFill>
                  <a:srgbClr val="243447"/>
                </a:solidFill>
                <a:latin typeface="Arial"/>
              </a:rPr>
              <a:t>Kuchli o‘quvchi: teskari masala tuzadi.
Qiynalayotgan o‘quvchi: predmetli model bilan ishlaydi.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68680" y="5623560"/>
            <a:ext cx="10469880" cy="566928"/>
          </a:xfrm>
          <a:prstGeom prst="roundRect">
            <a:avLst/>
          </a:prstGeom>
          <a:solidFill>
            <a:srgbClr val="FFE6DE"/>
          </a:solidFill>
          <a:ln w="12700">
            <a:solidFill>
              <a:srgbClr val="C64C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1051560" y="5733288"/>
            <a:ext cx="10104119" cy="36576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420" b="1" i="0">
                <a:solidFill>
                  <a:srgbClr val="C64C3B"/>
                </a:solidFill>
                <a:latin typeface="Arial"/>
              </a:rPr>
              <a:t>Topshiriq: bir masala uchun 2 ta savol va 1 ta teskari masala tuzing.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6928" y="256032"/>
            <a:ext cx="6400800" cy="25603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950" b="1" i="0">
                <a:solidFill>
                  <a:srgbClr val="0F766E"/>
                </a:solidFill>
                <a:latin typeface="Arial"/>
              </a:rPr>
              <a:t>4-REJA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66928" y="530352"/>
            <a:ext cx="11064240" cy="56692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2700" b="1" i="0">
                <a:solidFill>
                  <a:srgbClr val="16324F"/>
                </a:solidFill>
                <a:latin typeface="Arial"/>
              </a:rPr>
              <a:t>Sodda geometrik shakllar bilan tanishtirish</a:t>
            </a:r>
          </a:p>
        </p:txBody>
      </p:sp>
      <p:cxnSp>
        <p:nvCxnSpPr>
          <p:cNvPr id="4" name="Connector 3"/>
          <p:cNvCxnSpPr/>
          <p:nvPr/>
        </p:nvCxnSpPr>
        <p:spPr>
          <a:xfrm>
            <a:off x="566928" y="1133856"/>
            <a:ext cx="11091672" cy="0"/>
          </a:xfrm>
          <a:prstGeom prst="line">
            <a:avLst/>
          </a:prstGeom>
          <a:ln w="12700">
            <a:solidFill>
              <a:srgbClr val="D8E1E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530352" y="6547104"/>
            <a:ext cx="8229600" cy="20116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750" b="0" i="0">
                <a:solidFill>
                  <a:srgbClr val="5F6B7A"/>
                </a:solidFill>
                <a:latin typeface="Arial"/>
              </a:rPr>
              <a:t>Boshlang‘ich sinflarda algebraik va geometrik materiallar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09960" y="6446520"/>
            <a:ext cx="54864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r"/>
            <a:r>
              <a:rPr sz="1000" b="1" i="0">
                <a:solidFill>
                  <a:srgbClr val="0F766E"/>
                </a:solidFill>
                <a:latin typeface="Arial"/>
              </a:rPr>
              <a:t>17</a:t>
            </a:r>
          </a:p>
        </p:txBody>
      </p:sp>
      <p:pic>
        <p:nvPicPr>
          <p:cNvPr id="7" name="Picture 6" descr="geo.jpg"/>
          <p:cNvPicPr>
            <a:picLocks noChangeAspect="1"/>
          </p:cNvPicPr>
          <p:nvPr/>
        </p:nvPicPr>
        <p:blipFill>
          <a:blip r:embed="rId2"/>
          <a:srcRect l="6740" r="6740"/>
          <a:stretch>
            <a:fillRect/>
          </a:stretch>
        </p:blipFill>
        <p:spPr>
          <a:xfrm>
            <a:off x="685800" y="1417320"/>
            <a:ext cx="4709160" cy="3063240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5715000" y="1508760"/>
            <a:ext cx="2514600" cy="1005840"/>
          </a:xfrm>
          <a:prstGeom prst="roundRect">
            <a:avLst/>
          </a:prstGeom>
          <a:solidFill>
            <a:srgbClr val="DDF5EF"/>
          </a:solidFill>
          <a:ln w="12700">
            <a:solidFill>
              <a:srgbClr val="0F76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5824728" y="1673351"/>
            <a:ext cx="2286000" cy="25603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500" b="1" i="0">
                <a:solidFill>
                  <a:srgbClr val="16324F"/>
                </a:solidFill>
                <a:latin typeface="Arial"/>
              </a:rPr>
              <a:t>Nuqta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824728" y="2039112"/>
            <a:ext cx="2286000" cy="22860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180" b="0" i="0">
                <a:solidFill>
                  <a:srgbClr val="243447"/>
                </a:solidFill>
                <a:latin typeface="Arial"/>
              </a:rPr>
              <a:t>A, B nuqtalar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503920" y="1508760"/>
            <a:ext cx="2514600" cy="1005840"/>
          </a:xfrm>
          <a:prstGeom prst="roundRect">
            <a:avLst/>
          </a:prstGeom>
          <a:solidFill>
            <a:srgbClr val="E7F0FF"/>
          </a:solidFill>
          <a:ln w="12700">
            <a:solidFill>
              <a:srgbClr val="2D6CD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8613648" y="1673351"/>
            <a:ext cx="2286000" cy="25603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500" b="1" i="0">
                <a:solidFill>
                  <a:srgbClr val="16324F"/>
                </a:solidFill>
                <a:latin typeface="Arial"/>
              </a:rPr>
              <a:t>Kesma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613648" y="2039112"/>
            <a:ext cx="2286000" cy="22860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180" b="0" i="0">
                <a:solidFill>
                  <a:srgbClr val="243447"/>
                </a:solidFill>
                <a:latin typeface="Arial"/>
              </a:rPr>
              <a:t>ikki nuqtani tutashtirish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715000" y="2944368"/>
            <a:ext cx="2514600" cy="1005840"/>
          </a:xfrm>
          <a:prstGeom prst="roundRect">
            <a:avLst/>
          </a:prstGeom>
          <a:solidFill>
            <a:srgbClr val="FFF2CF"/>
          </a:solidFill>
          <a:ln w="12700">
            <a:solidFill>
              <a:srgbClr val="F18F0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5824728" y="3108960"/>
            <a:ext cx="2286000" cy="25603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500" b="1" i="0">
                <a:solidFill>
                  <a:srgbClr val="16324F"/>
                </a:solidFill>
                <a:latin typeface="Arial"/>
              </a:rPr>
              <a:t>Burchak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824728" y="3474720"/>
            <a:ext cx="2286000" cy="22860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180" b="0" i="0">
                <a:solidFill>
                  <a:srgbClr val="243447"/>
                </a:solidFill>
                <a:latin typeface="Arial"/>
              </a:rPr>
              <a:t>to‘g‘ri, o‘tkir, o‘tmas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503920" y="2944368"/>
            <a:ext cx="2514600" cy="1005840"/>
          </a:xfrm>
          <a:prstGeom prst="roundRect">
            <a:avLst/>
          </a:prstGeom>
          <a:solidFill>
            <a:srgbClr val="FFE6DE"/>
          </a:solidFill>
          <a:ln w="12700">
            <a:solidFill>
              <a:srgbClr val="C64C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613648" y="3108960"/>
            <a:ext cx="2286000" cy="25603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500" b="1" i="0">
                <a:solidFill>
                  <a:srgbClr val="16324F"/>
                </a:solidFill>
                <a:latin typeface="Arial"/>
              </a:rPr>
              <a:t>Shakllar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613648" y="3474720"/>
            <a:ext cx="2286000" cy="22860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180" b="0" i="0">
                <a:solidFill>
                  <a:srgbClr val="243447"/>
                </a:solidFill>
                <a:latin typeface="Arial"/>
              </a:rPr>
              <a:t>uchburchak, kvadrat, aylana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60120" y="4983480"/>
            <a:ext cx="10241280" cy="32004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600" b="1" i="0">
                <a:solidFill>
                  <a:srgbClr val="0F766E"/>
                </a:solidFill>
                <a:latin typeface="Arial"/>
              </a:rPr>
              <a:t>Metodik yo‘l: ko‘rsatish → nomlash → taqqoslash → yasash → chizish → o‘lchash.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868680" y="5532120"/>
            <a:ext cx="10469880" cy="566928"/>
          </a:xfrm>
          <a:prstGeom prst="roundRect">
            <a:avLst/>
          </a:prstGeom>
          <a:solidFill>
            <a:srgbClr val="DDF5EF"/>
          </a:solidFill>
          <a:ln w="12700">
            <a:solidFill>
              <a:srgbClr val="0F76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1051560" y="5641848"/>
            <a:ext cx="10104119" cy="36576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410" b="1" i="0">
                <a:solidFill>
                  <a:srgbClr val="0F766E"/>
                </a:solidFill>
                <a:latin typeface="Arial"/>
              </a:rPr>
              <a:t>Topshiriq: sinf xonasidan kvadrat, to‘g‘ri to‘rtburchak va aylana shakliga o‘xshash buyumlarni toping.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6928" y="256032"/>
            <a:ext cx="6400800" cy="25603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950" b="1" i="0">
                <a:solidFill>
                  <a:srgbClr val="0F766E"/>
                </a:solidFill>
                <a:latin typeface="Arial"/>
              </a:rPr>
              <a:t>4-REJA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66928" y="530352"/>
            <a:ext cx="11064240" cy="56692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2700" b="1" i="0">
                <a:solidFill>
                  <a:srgbClr val="16324F"/>
                </a:solidFill>
                <a:latin typeface="Arial"/>
              </a:rPr>
              <a:t>Fazoviy tasavvurlarni rivojlantirish</a:t>
            </a:r>
          </a:p>
        </p:txBody>
      </p:sp>
      <p:cxnSp>
        <p:nvCxnSpPr>
          <p:cNvPr id="4" name="Connector 3"/>
          <p:cNvCxnSpPr/>
          <p:nvPr/>
        </p:nvCxnSpPr>
        <p:spPr>
          <a:xfrm>
            <a:off x="566928" y="1133856"/>
            <a:ext cx="11091672" cy="0"/>
          </a:xfrm>
          <a:prstGeom prst="line">
            <a:avLst/>
          </a:prstGeom>
          <a:ln w="12700">
            <a:solidFill>
              <a:srgbClr val="D8E1E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530352" y="6547104"/>
            <a:ext cx="8229600" cy="20116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750" b="0" i="0">
                <a:solidFill>
                  <a:srgbClr val="5F6B7A"/>
                </a:solidFill>
                <a:latin typeface="Arial"/>
              </a:rPr>
              <a:t>Boshlang‘ich sinflarda algebraik va geometrik materiallar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09960" y="6446520"/>
            <a:ext cx="54864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r"/>
            <a:r>
              <a:rPr sz="1000" b="1" i="0">
                <a:solidFill>
                  <a:srgbClr val="0F766E"/>
                </a:solidFill>
                <a:latin typeface="Arial"/>
              </a:rPr>
              <a:t>18</a:t>
            </a:r>
          </a:p>
        </p:txBody>
      </p:sp>
      <p:pic>
        <p:nvPicPr>
          <p:cNvPr id="7" name="Picture 6" descr="spatial.jpg"/>
          <p:cNvPicPr>
            <a:picLocks noChangeAspect="1"/>
          </p:cNvPicPr>
          <p:nvPr/>
        </p:nvPicPr>
        <p:blipFill>
          <a:blip r:embed="rId2"/>
          <a:srcRect l="10681" r="10681"/>
          <a:stretch>
            <a:fillRect/>
          </a:stretch>
        </p:blipFill>
        <p:spPr>
          <a:xfrm>
            <a:off x="6629400" y="1417320"/>
            <a:ext cx="4663440" cy="333756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77240" y="1463040"/>
            <a:ext cx="5303520" cy="29260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600" b="1" i="0">
                <a:solidFill>
                  <a:srgbClr val="0F766E"/>
                </a:solidFill>
                <a:latin typeface="Arial"/>
              </a:rPr>
              <a:t>Rivojlantiriladigan tasavvurlar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8680" y="1847088"/>
            <a:ext cx="5394960" cy="1508760"/>
          </a:xfrm>
          <a:prstGeom prst="rect">
            <a:avLst/>
          </a:prstGeom>
          <a:noFill/>
        </p:spPr>
        <p:txBody>
          <a:bodyPr wrap="square" lIns="54864" tIns="18288" rIns="54864" bIns="18288">
            <a:spAutoFit/>
          </a:bodyPr>
          <a:lstStyle/>
          <a:p>
            <a:pPr>
              <a:lnSpc>
                <a:spcPct val="105000"/>
              </a:lnSpc>
              <a:spcAft>
                <a:spcPts val="400"/>
              </a:spcAft>
            </a:pPr>
            <a:r>
              <a:rPr sz="1450">
                <a:solidFill>
                  <a:srgbClr val="243447"/>
                </a:solidFill>
                <a:latin typeface="Arial"/>
              </a:rPr>
              <a:t>• chap–o‘ng, yuqori–past, old–orqa munosabatlari;</a:t>
            </a:r>
          </a:p>
          <a:p>
            <a:pPr>
              <a:lnSpc>
                <a:spcPct val="105000"/>
              </a:lnSpc>
              <a:spcAft>
                <a:spcPts val="400"/>
              </a:spcAft>
            </a:pPr>
            <a:r>
              <a:rPr sz="1450">
                <a:solidFill>
                  <a:srgbClr val="243447"/>
                </a:solidFill>
                <a:latin typeface="Arial"/>
              </a:rPr>
              <a:t>• shaklni burish, siljitish, joylashtirish;</a:t>
            </a:r>
          </a:p>
          <a:p>
            <a:pPr>
              <a:lnSpc>
                <a:spcPct val="105000"/>
              </a:lnSpc>
              <a:spcAft>
                <a:spcPts val="400"/>
              </a:spcAft>
            </a:pPr>
            <a:r>
              <a:rPr sz="1450">
                <a:solidFill>
                  <a:srgbClr val="243447"/>
                </a:solidFill>
                <a:latin typeface="Arial"/>
              </a:rPr>
              <a:t>• kubiklardan model qurish va ko‘rinishini tasvirlash;</a:t>
            </a:r>
          </a:p>
          <a:p>
            <a:pPr>
              <a:lnSpc>
                <a:spcPct val="105000"/>
              </a:lnSpc>
              <a:spcAft>
                <a:spcPts val="400"/>
              </a:spcAft>
            </a:pPr>
            <a:r>
              <a:rPr sz="1450">
                <a:solidFill>
                  <a:srgbClr val="243447"/>
                </a:solidFill>
                <a:latin typeface="Arial"/>
              </a:rPr>
              <a:t>• katakli daftar, tangram, mozaika bilan ishlash.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68680" y="3886200"/>
            <a:ext cx="5349240" cy="1078992"/>
          </a:xfrm>
          <a:prstGeom prst="roundRect">
            <a:avLst/>
          </a:prstGeom>
          <a:solidFill>
            <a:srgbClr val="E7F0FF"/>
          </a:solidFill>
          <a:ln w="12700">
            <a:solidFill>
              <a:srgbClr val="2D6CD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1097280" y="4151376"/>
            <a:ext cx="4892040" cy="25603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450" b="1" i="0">
                <a:solidFill>
                  <a:srgbClr val="2D6CDF"/>
                </a:solidFill>
                <a:latin typeface="Arial"/>
              </a:rPr>
              <a:t>O‘qituvchi savoli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97280" y="4498848"/>
            <a:ext cx="489204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250" b="0" i="0">
                <a:solidFill>
                  <a:srgbClr val="243447"/>
                </a:solidFill>
                <a:latin typeface="Arial"/>
              </a:rPr>
              <a:t>“Shaklni 90° burilsa, u qanday ko‘rinadi? Qaysi tomoni yuqoriga chiqadi?”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68680" y="5577840"/>
            <a:ext cx="10469880" cy="566928"/>
          </a:xfrm>
          <a:prstGeom prst="roundRect">
            <a:avLst/>
          </a:prstGeom>
          <a:solidFill>
            <a:srgbClr val="FFF2CF"/>
          </a:solidFill>
          <a:ln w="12700">
            <a:solidFill>
              <a:srgbClr val="F18F0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1051560" y="5687568"/>
            <a:ext cx="10104119" cy="36576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420" b="1" i="0">
                <a:solidFill>
                  <a:srgbClr val="F18F01"/>
                </a:solidFill>
                <a:latin typeface="Arial"/>
              </a:rPr>
              <a:t>Topshiriq: 3 ta kubikdan ikki xil figura yasang va ularni taqqoslang.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6928" y="256032"/>
            <a:ext cx="6400800" cy="25603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950" b="1" i="0">
                <a:solidFill>
                  <a:srgbClr val="0F766E"/>
                </a:solidFill>
                <a:latin typeface="Arial"/>
              </a:rPr>
              <a:t>4-REJA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66928" y="530352"/>
            <a:ext cx="11064240" cy="56692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2700" b="1" i="0">
                <a:solidFill>
                  <a:srgbClr val="16324F"/>
                </a:solidFill>
                <a:latin typeface="Arial"/>
              </a:rPr>
              <a:t>Geometrik topshiriqlar va baholash mezonlari</a:t>
            </a:r>
          </a:p>
        </p:txBody>
      </p:sp>
      <p:cxnSp>
        <p:nvCxnSpPr>
          <p:cNvPr id="4" name="Connector 3"/>
          <p:cNvCxnSpPr/>
          <p:nvPr/>
        </p:nvCxnSpPr>
        <p:spPr>
          <a:xfrm>
            <a:off x="566928" y="1133856"/>
            <a:ext cx="11091672" cy="0"/>
          </a:xfrm>
          <a:prstGeom prst="line">
            <a:avLst/>
          </a:prstGeom>
          <a:ln w="12700">
            <a:solidFill>
              <a:srgbClr val="D8E1E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530352" y="6547104"/>
            <a:ext cx="8229600" cy="20116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750" b="0" i="0">
                <a:solidFill>
                  <a:srgbClr val="5F6B7A"/>
                </a:solidFill>
                <a:latin typeface="Arial"/>
              </a:rPr>
              <a:t>Boshlang‘ich sinflarda algebraik va geometrik materiallar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09960" y="6446520"/>
            <a:ext cx="54864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r"/>
            <a:r>
              <a:rPr sz="1000" b="1" i="0">
                <a:solidFill>
                  <a:srgbClr val="0F766E"/>
                </a:solidFill>
                <a:latin typeface="Arial"/>
              </a:rPr>
              <a:t>19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31520" y="1417320"/>
            <a:ext cx="3566160" cy="1389888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8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932688" y="1563624"/>
            <a:ext cx="3163824" cy="38404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50" b="1" i="0">
                <a:solidFill>
                  <a:srgbClr val="16324F"/>
                </a:solidFill>
                <a:latin typeface="Arial"/>
              </a:rPr>
              <a:t>1-topshiriq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32688" y="1984248"/>
            <a:ext cx="3163824" cy="694944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380" b="0" i="0">
                <a:solidFill>
                  <a:srgbClr val="243447"/>
                </a:solidFill>
                <a:latin typeface="Arial"/>
              </a:rPr>
              <a:t>Tomoni 4 sm bo‘lgan kvadrat chizing. Perimetrini toping.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434840" y="1417320"/>
            <a:ext cx="3566160" cy="1389888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8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4636007" y="1563624"/>
            <a:ext cx="3163824" cy="38404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50" b="1" i="0">
                <a:solidFill>
                  <a:srgbClr val="16324F"/>
                </a:solidFill>
                <a:latin typeface="Arial"/>
              </a:rPr>
              <a:t>2-topshiriq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36007" y="1984248"/>
            <a:ext cx="3163824" cy="694944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380" b="0" i="0">
                <a:solidFill>
                  <a:srgbClr val="243447"/>
                </a:solidFill>
                <a:latin typeface="Arial"/>
              </a:rPr>
              <a:t>Uzunligi 6 sm, eni 3 sm bo‘lgan to‘g‘ri to‘rtburchak chizing.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38160" y="1417320"/>
            <a:ext cx="3246120" cy="1389888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D8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8339328" y="1563624"/>
            <a:ext cx="2843784" cy="38404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50" b="1" i="0">
                <a:solidFill>
                  <a:srgbClr val="16324F"/>
                </a:solidFill>
                <a:latin typeface="Arial"/>
              </a:rPr>
              <a:t>3-topshiriq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39328" y="1984248"/>
            <a:ext cx="2843784" cy="694944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380" b="0" i="0">
                <a:solidFill>
                  <a:srgbClr val="243447"/>
                </a:solidFill>
                <a:latin typeface="Arial"/>
              </a:rPr>
              <a:t>Uchburchak, kvadrat va aylananing farqlarini ayting.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68680" y="3246120"/>
            <a:ext cx="274320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600" b="1" i="0">
                <a:solidFill>
                  <a:srgbClr val="0F766E"/>
                </a:solidFill>
                <a:latin typeface="Arial"/>
              </a:rPr>
              <a:t>Baholash mezonlari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77240" y="3657600"/>
            <a:ext cx="2514600" cy="1078992"/>
          </a:xfrm>
          <a:prstGeom prst="roundRect">
            <a:avLst/>
          </a:prstGeom>
          <a:solidFill>
            <a:srgbClr val="DDF5EF"/>
          </a:solidFill>
          <a:ln w="12700">
            <a:solidFill>
              <a:srgbClr val="0F766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914400" y="3840480"/>
            <a:ext cx="2240280" cy="22860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400" b="1" i="0">
                <a:solidFill>
                  <a:srgbClr val="16324F"/>
                </a:solidFill>
                <a:latin typeface="Arial"/>
              </a:rPr>
              <a:t>Aniqlik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14400" y="4169663"/>
            <a:ext cx="224028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150" b="0" i="0">
                <a:solidFill>
                  <a:srgbClr val="243447"/>
                </a:solidFill>
                <a:latin typeface="Arial"/>
              </a:rPr>
              <a:t>chizg‘ichdan to‘g‘ri foydalanish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547872" y="3657600"/>
            <a:ext cx="2514600" cy="1078992"/>
          </a:xfrm>
          <a:prstGeom prst="roundRect">
            <a:avLst/>
          </a:prstGeom>
          <a:solidFill>
            <a:srgbClr val="E7F0FF"/>
          </a:solidFill>
          <a:ln w="12700">
            <a:solidFill>
              <a:srgbClr val="2D6CD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3685032" y="3840480"/>
            <a:ext cx="2240280" cy="22860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400" b="1" i="0">
                <a:solidFill>
                  <a:srgbClr val="16324F"/>
                </a:solidFill>
                <a:latin typeface="Arial"/>
              </a:rPr>
              <a:t>Tushunish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685032" y="4169663"/>
            <a:ext cx="224028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150" b="0" i="0">
                <a:solidFill>
                  <a:srgbClr val="243447"/>
                </a:solidFill>
                <a:latin typeface="Arial"/>
              </a:rPr>
              <a:t>shakl belgilarini izohlash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318503" y="3657600"/>
            <a:ext cx="2514600" cy="1078992"/>
          </a:xfrm>
          <a:prstGeom prst="roundRect">
            <a:avLst/>
          </a:prstGeom>
          <a:solidFill>
            <a:srgbClr val="FFF2CF"/>
          </a:solidFill>
          <a:ln w="12700">
            <a:solidFill>
              <a:srgbClr val="F18F0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6455664" y="3840480"/>
            <a:ext cx="2240280" cy="22860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400" b="1" i="0">
                <a:solidFill>
                  <a:srgbClr val="16324F"/>
                </a:solidFill>
                <a:latin typeface="Arial"/>
              </a:rPr>
              <a:t>Hisoblash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455664" y="4169663"/>
            <a:ext cx="224028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150" b="0" i="0">
                <a:solidFill>
                  <a:srgbClr val="243447"/>
                </a:solidFill>
                <a:latin typeface="Arial"/>
              </a:rPr>
              <a:t>perimetrni to‘g‘ri topish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9089136" y="3657600"/>
            <a:ext cx="2514600" cy="1078992"/>
          </a:xfrm>
          <a:prstGeom prst="roundRect">
            <a:avLst/>
          </a:prstGeom>
          <a:solidFill>
            <a:srgbClr val="FFE6DE"/>
          </a:solidFill>
          <a:ln w="12700">
            <a:solidFill>
              <a:srgbClr val="C64C3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9226296" y="3840480"/>
            <a:ext cx="2240280" cy="22860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400" b="1" i="0">
                <a:solidFill>
                  <a:srgbClr val="16324F"/>
                </a:solidFill>
                <a:latin typeface="Arial"/>
              </a:rPr>
              <a:t>Nutq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226296" y="4169663"/>
            <a:ext cx="224028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150" b="0" i="0">
                <a:solidFill>
                  <a:srgbClr val="243447"/>
                </a:solidFill>
                <a:latin typeface="Arial"/>
              </a:rPr>
              <a:t>javobni matematik til bilan bayon qilish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914400" y="5715000"/>
            <a:ext cx="10378440" cy="310896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ctr"/>
            <a:r>
              <a:rPr sz="1500" b="1" i="0">
                <a:solidFill>
                  <a:srgbClr val="F18F01"/>
                </a:solidFill>
                <a:latin typeface="Arial"/>
              </a:rPr>
              <a:t>Perimetr formulasi o‘quvchiga tayyor berilmaydi; avval tomonlar yig‘indisi sifatida kashf ettiriladi.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9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6928" y="256032"/>
            <a:ext cx="6400800" cy="256032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950" b="1" i="0">
                <a:solidFill>
                  <a:srgbClr val="0F766E"/>
                </a:solidFill>
                <a:latin typeface="Arial"/>
              </a:rPr>
              <a:t>XULOSA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66928" y="530352"/>
            <a:ext cx="11064240" cy="56692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2700" b="1" i="0">
                <a:solidFill>
                  <a:srgbClr val="16324F"/>
                </a:solidFill>
                <a:latin typeface="Arial"/>
              </a:rPr>
              <a:t>Dars amaliyotiga tatbiq etish</a:t>
            </a:r>
          </a:p>
        </p:txBody>
      </p:sp>
      <p:cxnSp>
        <p:nvCxnSpPr>
          <p:cNvPr id="4" name="Connector 3"/>
          <p:cNvCxnSpPr/>
          <p:nvPr/>
        </p:nvCxnSpPr>
        <p:spPr>
          <a:xfrm>
            <a:off x="566928" y="1133856"/>
            <a:ext cx="11091672" cy="0"/>
          </a:xfrm>
          <a:prstGeom prst="line">
            <a:avLst/>
          </a:prstGeom>
          <a:ln w="12700">
            <a:solidFill>
              <a:srgbClr val="D8E1EA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530352" y="6547104"/>
            <a:ext cx="8229600" cy="20116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750" b="0" i="0">
                <a:solidFill>
                  <a:srgbClr val="5F6B7A"/>
                </a:solidFill>
                <a:latin typeface="Arial"/>
              </a:rPr>
              <a:t>Boshlang‘ich sinflarda algebraik va geometrik materiallar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09960" y="6446520"/>
            <a:ext cx="548640" cy="27432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r"/>
            <a:r>
              <a:rPr sz="1000" b="1" i="0">
                <a:solidFill>
                  <a:srgbClr val="0F766E"/>
                </a:solidFill>
                <a:latin typeface="Arial"/>
              </a:rPr>
              <a:t>20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77240" y="1371600"/>
            <a:ext cx="5257800" cy="1234440"/>
          </a:xfrm>
          <a:prstGeom prst="roundRect">
            <a:avLst/>
          </a:prstGeom>
          <a:solidFill>
            <a:srgbClr val="DDF5EF"/>
          </a:solidFill>
          <a:ln w="12700">
            <a:solidFill>
              <a:srgbClr val="D8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978408" y="1517904"/>
            <a:ext cx="4855464" cy="38404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50" b="1" i="0">
                <a:solidFill>
                  <a:srgbClr val="16324F"/>
                </a:solidFill>
                <a:latin typeface="Arial"/>
              </a:rPr>
              <a:t>Asosiy xulosa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78408" y="1938528"/>
            <a:ext cx="4855464" cy="539496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340" b="0" i="0">
                <a:solidFill>
                  <a:srgbClr val="243447"/>
                </a:solidFill>
                <a:latin typeface="Arial"/>
              </a:rPr>
              <a:t>Algebraik va geometrik materiallar alohida mavzu emas, balki arifmetika, masala va amaliy faoliyat bilan bog‘langan holda o‘rgatilganda samarali natija beradi.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355080" y="1371600"/>
            <a:ext cx="4983480" cy="1234440"/>
          </a:xfrm>
          <a:prstGeom prst="roundRect">
            <a:avLst/>
          </a:prstGeom>
          <a:solidFill>
            <a:srgbClr val="FFF2CF"/>
          </a:solidFill>
          <a:ln w="12700">
            <a:solidFill>
              <a:srgbClr val="D8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6556248" y="1517904"/>
            <a:ext cx="4581144" cy="38404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550" b="1" i="0">
                <a:solidFill>
                  <a:srgbClr val="16324F"/>
                </a:solidFill>
                <a:latin typeface="Arial"/>
              </a:rPr>
              <a:t>O‘qituvchining vazifasi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556248" y="1938528"/>
            <a:ext cx="4581144" cy="539496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340" b="0" i="0">
                <a:solidFill>
                  <a:srgbClr val="243447"/>
                </a:solidFill>
                <a:latin typeface="Arial"/>
              </a:rPr>
              <a:t>O‘quvchini tayyor qoidaga emas, kuzatish, izohlash, model tuzish va tekshirish orqali mustaqil xulosaga olib kelish.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68680" y="2971800"/>
            <a:ext cx="3657600" cy="292608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600" b="1" i="0">
                <a:solidFill>
                  <a:srgbClr val="16324F"/>
                </a:solidFill>
                <a:latin typeface="Arial"/>
              </a:rPr>
              <a:t>Foydalanilgan adabiyotlar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14400" y="3383280"/>
            <a:ext cx="10378440" cy="1417320"/>
          </a:xfrm>
          <a:prstGeom prst="rect">
            <a:avLst/>
          </a:prstGeom>
          <a:noFill/>
        </p:spPr>
        <p:txBody>
          <a:bodyPr wrap="square" lIns="54864" tIns="18288" rIns="54864" bIns="18288">
            <a:spAutoFit/>
          </a:bodyPr>
          <a:lstStyle/>
          <a:p>
            <a:pPr>
              <a:lnSpc>
                <a:spcPct val="105000"/>
              </a:lnSpc>
              <a:spcAft>
                <a:spcPts val="400"/>
              </a:spcAft>
            </a:pPr>
            <a:r>
              <a:rPr sz="1050">
                <a:solidFill>
                  <a:srgbClr val="243447"/>
                </a:solidFill>
                <a:latin typeface="Arial"/>
              </a:rPr>
              <a:t>• Djumayev M. Matematika o‘qitish metodikasi. Toshkent: “Bayoz”, 2023.</a:t>
            </a:r>
          </a:p>
          <a:p>
            <a:pPr>
              <a:lnSpc>
                <a:spcPct val="105000"/>
              </a:lnSpc>
              <a:spcAft>
                <a:spcPts val="400"/>
              </a:spcAft>
            </a:pPr>
            <a:r>
              <a:rPr sz="1050">
                <a:solidFill>
                  <a:srgbClr val="243447"/>
                </a:solidFill>
                <a:latin typeface="Arial"/>
              </a:rPr>
              <a:t>• Djumayev M. Matematika o‘qitish metodikasi. Toshkent: “Bayoz”, 2022.</a:t>
            </a:r>
          </a:p>
          <a:p>
            <a:pPr>
              <a:lnSpc>
                <a:spcPct val="105000"/>
              </a:lnSpc>
              <a:spcAft>
                <a:spcPts val="400"/>
              </a:spcAft>
            </a:pPr>
            <a:r>
              <a:rPr sz="1050">
                <a:solidFill>
                  <a:srgbClr val="243447"/>
                </a:solidFill>
                <a:latin typeface="Arial"/>
              </a:rPr>
              <a:t>• Jumayev M. Matematika o‘qitish metodikasi. Toshkent: “Turon-Iqbol”, 2016.</a:t>
            </a:r>
          </a:p>
          <a:p>
            <a:pPr>
              <a:lnSpc>
                <a:spcPct val="105000"/>
              </a:lnSpc>
              <a:spcAft>
                <a:spcPts val="400"/>
              </a:spcAft>
            </a:pPr>
            <a:r>
              <a:rPr sz="1050">
                <a:solidFill>
                  <a:srgbClr val="243447"/>
                </a:solidFill>
                <a:latin typeface="Arial"/>
              </a:rPr>
              <a:t>• Qo‘ldosheva D.A., Ergashev J.M. Boshlang‘ich ta’limda algebraik materiallarni o‘rganish metodikasi. Toshkent: “Bayoz”, 2025.</a:t>
            </a:r>
          </a:p>
          <a:p>
            <a:pPr>
              <a:lnSpc>
                <a:spcPct val="105000"/>
              </a:lnSpc>
              <a:spcAft>
                <a:spcPts val="400"/>
              </a:spcAft>
            </a:pPr>
            <a:r>
              <a:rPr sz="1050">
                <a:solidFill>
                  <a:srgbClr val="243447"/>
                </a:solidFill>
                <a:latin typeface="Arial"/>
              </a:rPr>
              <a:t>• Qo‘ldosheva D.A., Asrayev S. Boshlang‘ich sinflarda geometrik materiallarni o‘qitish metodikasi. Toshkent: “Bayoz”, 2025.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68680" y="5715000"/>
            <a:ext cx="10469880" cy="566928"/>
          </a:xfrm>
          <a:prstGeom prst="roundRect">
            <a:avLst/>
          </a:prstGeom>
          <a:solidFill>
            <a:srgbClr val="E7F0FF"/>
          </a:solidFill>
          <a:ln w="12700">
            <a:solidFill>
              <a:srgbClr val="2D6CD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1051560" y="5824728"/>
            <a:ext cx="10104119" cy="365760"/>
          </a:xfrm>
          <a:prstGeom prst="rect">
            <a:avLst/>
          </a:prstGeom>
          <a:noFill/>
        </p:spPr>
        <p:txBody>
          <a:bodyPr wrap="square" lIns="45720" tIns="18288" rIns="45720" bIns="18288" anchor="t">
            <a:spAutoFit/>
          </a:bodyPr>
          <a:lstStyle/>
          <a:p>
            <a:pPr algn="l"/>
            <a:r>
              <a:rPr sz="1350" b="1" i="0">
                <a:solidFill>
                  <a:srgbClr val="2D6CDF"/>
                </a:solidFill>
                <a:latin typeface="Arial"/>
              </a:rPr>
              <a:t>Topshiriq: keyingi darsingiz uchun bitta algebraik va bitta geometrik topshiriqni kreativ shaklda loyihalang.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2001</Words>
  <Application>Microsoft Office PowerPoint</Application>
  <PresentationFormat>Широкоэкранный</PresentationFormat>
  <Paragraphs>302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2" baseType="lpstr"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MX_Computers</dc:creator>
  <cp:keywords/>
  <dc:description>generated using python-pptx</dc:description>
  <cp:lastModifiedBy>MX_Computers</cp:lastModifiedBy>
  <cp:revision>4</cp:revision>
  <dcterms:created xsi:type="dcterms:W3CDTF">2013-01-27T09:14:16Z</dcterms:created>
  <dcterms:modified xsi:type="dcterms:W3CDTF">2026-10-05T16:06:42Z</dcterms:modified>
  <cp:category/>
</cp:coreProperties>
</file>