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charts/chart1.xml" ContentType="application/vnd.openxmlformats-officedocument.drawingml.chart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notesMasterIdLst>
    <p:notesMasterId r:id="rId20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notesMaster" Target="notesMasters/notesMaster1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/Relationships>
</file>

<file path=ppt/charts/_rels/chart1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Ball</c:v>
                </c:pt>
              </c:strCache>
            </c:strRef>
          </c:tx>
          <c:spPr>
            <a:solidFill>
              <a:srgbClr val="0E7490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Sheet1!$A$2:$A$3</c:f>
              <c:multiLvlStrCache>
                <c:ptCount val="2"/>
                <c:lvl>
                  <c:pt idx="0">
                    <c:v>Matematika</c:v>
                  </c:pt>
                  <c:pt idx="1">
                    <c:v>Tabiiy fanlar</c:v>
                  </c:pt>
                </c:lvl>
              </c:multiLvlStrCache>
            </c:multiLvl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443</c:v>
                </c:pt>
                <c:pt idx="1">
                  <c:v>412</c:v>
                </c:pt>
              </c:numCache>
            </c:numRef>
          </c:val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Arial"/>
                </a:defRPr>
              </a:pPr>
            </a:p>
          </c:txPr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  <c:max val="500"/>
          <c:min val="350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  <c:majorUnit val="25"/>
      </c:valAx>
      <c:spPr>
        <a:noFill/>
        <a:ln>
          <a:noFill/>
        </a:ln>
        <a:effectLst/>
      </c:spPr>
    </c:plotArea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1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0F9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clean_modern_educational_business_infographic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58368" y="603504"/>
            <a:ext cx="5577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5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Xalqaro baholash dasturlari</a:t>
            </a:r>
            <a:endParaRPr lang="en-US" sz="2500" dirty="0"/>
          </a:p>
        </p:txBody>
      </p:sp>
      <p:sp>
        <p:nvSpPr>
          <p:cNvPr id="4" name="Text 1"/>
          <p:cNvSpPr/>
          <p:nvPr/>
        </p:nvSpPr>
        <p:spPr>
          <a:xfrm>
            <a:off x="658368" y="1115568"/>
            <a:ext cx="60350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46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va TIMSS</a:t>
            </a:r>
            <a:endParaRPr lang="en-US" sz="4600" dirty="0"/>
          </a:p>
        </p:txBody>
      </p:sp>
      <p:sp>
        <p:nvSpPr>
          <p:cNvPr id="5" name="Text 2"/>
          <p:cNvSpPr/>
          <p:nvPr/>
        </p:nvSpPr>
        <p:spPr>
          <a:xfrm>
            <a:off x="694944" y="1874520"/>
            <a:ext cx="55778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O‘tkazishning maqsad va vazifalari</a:t>
            </a:r>
            <a:endParaRPr lang="en-US" sz="2100" dirty="0"/>
          </a:p>
        </p:txBody>
      </p:sp>
      <p:sp>
        <p:nvSpPr>
          <p:cNvPr id="6" name="Text 3"/>
          <p:cNvSpPr/>
          <p:nvPr/>
        </p:nvSpPr>
        <p:spPr>
          <a:xfrm>
            <a:off x="713232" y="2487168"/>
            <a:ext cx="3566160" cy="384048"/>
          </a:xfrm>
          <a:prstGeom prst="rect">
            <a:avLst/>
          </a:prstGeom>
          <a:solidFill>
            <a:srgbClr val="0E7490"/>
          </a:solidFill>
          <a:ln>
            <a:solidFill>
              <a:srgbClr val="0E7490"/>
            </a:solidFill>
          </a:ln>
        </p:spPr>
        <p:txBody>
          <a:bodyPr wrap="square" lIns="254" tIns="254" rIns="254" bIns="254" rtlCol="0" anchor="ctr"/>
          <a:lstStyle/>
          <a:p>
            <a:pPr algn="ctr" indent="0" marL="0">
              <a:buNone/>
            </a:pPr>
            <a:r>
              <a:rPr lang="en-US" sz="17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 soat nazariy mashg‘ulot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731520" y="6272784"/>
            <a:ext cx="5394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Boshlang‘ich ta’lim o‘qituvchilari uchun</a:t>
            </a:r>
            <a:endParaRPr lang="en-US" sz="10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KUTILADIGAN NATIJA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Mashg‘ulot yo‘nalishi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777240" y="1444752"/>
            <a:ext cx="10424160" cy="658368"/>
          </a:xfrm>
          <a:prstGeom prst="rect">
            <a:avLst/>
          </a:prstGeom>
          <a:solidFill>
            <a:srgbClr val="E0F2FE"/>
          </a:solidFill>
          <a:ln w="12700">
            <a:solidFill>
              <a:srgbClr val="BAE6FD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205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Tinglovchi xalqaro baholash dasturlarining mazmuni, maqsadi va dars jarayoniga tatbiq etish yo‘llarini tushuntira oladi.</a:t>
            </a:r>
            <a:endParaRPr lang="en-US" sz="2050" dirty="0"/>
          </a:p>
        </p:txBody>
      </p:sp>
      <p:sp>
        <p:nvSpPr>
          <p:cNvPr id="8" name="Text 6"/>
          <p:cNvSpPr/>
          <p:nvPr/>
        </p:nvSpPr>
        <p:spPr>
          <a:xfrm>
            <a:off x="731520" y="2651760"/>
            <a:ext cx="1874520" cy="1417320"/>
          </a:xfrm>
          <a:prstGeom prst="rect">
            <a:avLst/>
          </a:prstGeom>
          <a:solidFill>
            <a:srgbClr val="F0F9FF"/>
          </a:solidFill>
          <a:ln w="13970">
            <a:solidFill>
              <a:srgbClr val="0E7490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500" dirty="0"/>
          </a:p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Xalqaro baholash</a:t>
            </a:r>
            <a:endParaRPr lang="en-US" sz="1500" dirty="0"/>
          </a:p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ta’lim sifatini ko‘rish oynasi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3154680" y="2651760"/>
            <a:ext cx="1874520" cy="1417320"/>
          </a:xfrm>
          <a:prstGeom prst="rect">
            <a:avLst/>
          </a:prstGeom>
          <a:solidFill>
            <a:srgbClr val="DCFCE7"/>
          </a:solidFill>
          <a:ln w="13970">
            <a:solidFill>
              <a:srgbClr val="16A34A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500" dirty="0"/>
          </a:p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</a:t>
            </a:r>
            <a:endParaRPr lang="en-US" sz="1500" dirty="0"/>
          </a:p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o‘qish va matnni tushunish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5577840" y="2651760"/>
            <a:ext cx="1874520" cy="1417320"/>
          </a:xfrm>
          <a:prstGeom prst="rect">
            <a:avLst/>
          </a:prstGeom>
          <a:solidFill>
            <a:srgbClr val="FEF3C7"/>
          </a:solidFill>
          <a:ln w="13970">
            <a:solidFill>
              <a:srgbClr val="F59E0B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500" dirty="0"/>
          </a:p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</a:t>
            </a:r>
            <a:endParaRPr lang="en-US" sz="1500" dirty="0"/>
          </a:p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matematika va tabiiy fanlar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8001000" y="2651760"/>
            <a:ext cx="1874520" cy="1417320"/>
          </a:xfrm>
          <a:prstGeom prst="rect">
            <a:avLst/>
          </a:prstGeom>
          <a:solidFill>
            <a:srgbClr val="FFE4E6"/>
          </a:solidFill>
          <a:ln w="13970">
            <a:solidFill>
              <a:srgbClr val="E11D48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500" dirty="0"/>
          </a:p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Tatbiq</a:t>
            </a:r>
            <a:endParaRPr lang="en-US" sz="1500" dirty="0"/>
          </a:p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darsdagi topshiriqlarni yangilash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1280160" y="4773168"/>
            <a:ext cx="9509760" cy="566928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850" b="1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120 daqiqalik reja: kirish → PIRLS → TIMSS → xalqaro tajriba → metodik xulosa</a:t>
            </a:r>
            <a:endParaRPr lang="en-US" sz="1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MAZMUN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Asosiy g‘oya: baholash — rivojlantirish vositasi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713232" y="1517904"/>
            <a:ext cx="4846320" cy="1645920"/>
          </a:xfrm>
          <a:prstGeom prst="rect">
            <a:avLst/>
          </a:prstGeom>
          <a:solidFill>
            <a:srgbClr val="F0F9FF"/>
          </a:solidFill>
          <a:ln w="12700">
            <a:solidFill>
              <a:srgbClr val="BAE6FD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215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Xalqaro baholash faqat reyting emas. U o‘quvchi nimani bilishi, bilimdan qanday foydalanishi va qaysi ko‘nikmalarda yordamga muhtojligini ko‘rsatadi.</a:t>
            </a:r>
            <a:endParaRPr lang="en-US" sz="2150" dirty="0"/>
          </a:p>
        </p:txBody>
      </p:sp>
      <p:sp>
        <p:nvSpPr>
          <p:cNvPr id="8" name="Text 6"/>
          <p:cNvSpPr/>
          <p:nvPr/>
        </p:nvSpPr>
        <p:spPr>
          <a:xfrm>
            <a:off x="6080760" y="1536192"/>
            <a:ext cx="1508760" cy="530352"/>
          </a:xfrm>
          <a:prstGeom prst="rect">
            <a:avLst/>
          </a:prstGeom>
          <a:solidFill>
            <a:srgbClr val="E0F2FE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Bilim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7845552" y="2359152"/>
            <a:ext cx="1600200" cy="530352"/>
          </a:xfrm>
          <a:prstGeom prst="rect">
            <a:avLst/>
          </a:prstGeom>
          <a:solidFill>
            <a:srgbClr val="DCFCE7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Qo‘llash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9555480" y="3182112"/>
            <a:ext cx="1508760" cy="530352"/>
          </a:xfrm>
          <a:prstGeom prst="rect">
            <a:avLst/>
          </a:prstGeom>
          <a:solidFill>
            <a:srgbClr val="FEF3C7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Tahlil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7845552" y="4251960"/>
            <a:ext cx="1600200" cy="530352"/>
          </a:xfrm>
          <a:prstGeom prst="rect">
            <a:avLst/>
          </a:prstGeom>
          <a:solidFill>
            <a:srgbClr val="FFE4E6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Xulosa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896112" y="5074920"/>
            <a:ext cx="10149840" cy="658368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Darsda savol o‘zgaradi: “To‘g‘ri javob nima?” emas, “Nima uchun shunday deb o‘ylaysan?”</a:t>
            </a:r>
            <a:endParaRPr lang="en-US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QIYOSIY KO‘RINISH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PIRLS, TIMSS va PISA: farqli yo‘nalishlar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731520" y="1463040"/>
            <a:ext cx="1645920" cy="457200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Tadqiqot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2788920" y="1463040"/>
            <a:ext cx="1417320" cy="457200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Tashkilot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4663440" y="1463040"/>
            <a:ext cx="2331720" cy="457200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Baholash yo‘nalishi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7406640" y="1463040"/>
            <a:ext cx="2971800" cy="457200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Kimlar qatnashadi?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731520" y="2057400"/>
            <a:ext cx="16459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</a:t>
            </a:r>
            <a:endParaRPr lang="en-US" sz="1550" dirty="0"/>
          </a:p>
        </p:txBody>
      </p:sp>
      <p:sp>
        <p:nvSpPr>
          <p:cNvPr id="12" name="Text 10"/>
          <p:cNvSpPr/>
          <p:nvPr/>
        </p:nvSpPr>
        <p:spPr>
          <a:xfrm>
            <a:off x="2788920" y="2057400"/>
            <a:ext cx="14173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IEA</a:t>
            </a:r>
            <a:endParaRPr lang="en-US" sz="1550" dirty="0"/>
          </a:p>
        </p:txBody>
      </p:sp>
      <p:sp>
        <p:nvSpPr>
          <p:cNvPr id="13" name="Text 11"/>
          <p:cNvSpPr/>
          <p:nvPr/>
        </p:nvSpPr>
        <p:spPr>
          <a:xfrm>
            <a:off x="4663440" y="2057400"/>
            <a:ext cx="23317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O‘qish savodxonligi</a:t>
            </a:r>
            <a:endParaRPr lang="en-US" sz="1550" dirty="0"/>
          </a:p>
        </p:txBody>
      </p:sp>
      <p:sp>
        <p:nvSpPr>
          <p:cNvPr id="14" name="Text 12"/>
          <p:cNvSpPr/>
          <p:nvPr/>
        </p:nvSpPr>
        <p:spPr>
          <a:xfrm>
            <a:off x="7406640" y="2057400"/>
            <a:ext cx="2971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Asosan 4-sinf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731520" y="2679192"/>
            <a:ext cx="1645920" cy="457200"/>
          </a:xfrm>
          <a:prstGeom prst="rect">
            <a:avLst/>
          </a:prstGeom>
          <a:solidFill>
            <a:srgbClr val="F0F9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</a:t>
            </a:r>
            <a:endParaRPr lang="en-US" sz="1550" dirty="0"/>
          </a:p>
        </p:txBody>
      </p:sp>
      <p:sp>
        <p:nvSpPr>
          <p:cNvPr id="16" name="Text 14"/>
          <p:cNvSpPr/>
          <p:nvPr/>
        </p:nvSpPr>
        <p:spPr>
          <a:xfrm>
            <a:off x="2788920" y="2679192"/>
            <a:ext cx="1417320" cy="457200"/>
          </a:xfrm>
          <a:prstGeom prst="rect">
            <a:avLst/>
          </a:prstGeom>
          <a:solidFill>
            <a:srgbClr val="F0F9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IEA</a:t>
            </a:r>
            <a:endParaRPr lang="en-US" sz="1550" dirty="0"/>
          </a:p>
        </p:txBody>
      </p:sp>
      <p:sp>
        <p:nvSpPr>
          <p:cNvPr id="17" name="Text 15"/>
          <p:cNvSpPr/>
          <p:nvPr/>
        </p:nvSpPr>
        <p:spPr>
          <a:xfrm>
            <a:off x="4663440" y="2679192"/>
            <a:ext cx="2331720" cy="457200"/>
          </a:xfrm>
          <a:prstGeom prst="rect">
            <a:avLst/>
          </a:prstGeom>
          <a:solidFill>
            <a:srgbClr val="F0F9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Matematika va tabiiy fanlar</a:t>
            </a:r>
            <a:endParaRPr lang="en-US" sz="1550" dirty="0"/>
          </a:p>
        </p:txBody>
      </p:sp>
      <p:sp>
        <p:nvSpPr>
          <p:cNvPr id="18" name="Text 16"/>
          <p:cNvSpPr/>
          <p:nvPr/>
        </p:nvSpPr>
        <p:spPr>
          <a:xfrm>
            <a:off x="7406640" y="2679192"/>
            <a:ext cx="2971800" cy="457200"/>
          </a:xfrm>
          <a:prstGeom prst="rect">
            <a:avLst/>
          </a:prstGeom>
          <a:solidFill>
            <a:srgbClr val="F0F9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4- va 8-sinf</a:t>
            </a:r>
            <a:endParaRPr lang="en-US" sz="1550" dirty="0"/>
          </a:p>
        </p:txBody>
      </p:sp>
      <p:sp>
        <p:nvSpPr>
          <p:cNvPr id="19" name="Text 17"/>
          <p:cNvSpPr/>
          <p:nvPr/>
        </p:nvSpPr>
        <p:spPr>
          <a:xfrm>
            <a:off x="731520" y="3300984"/>
            <a:ext cx="16459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PISA</a:t>
            </a:r>
            <a:endParaRPr lang="en-US" sz="1550" dirty="0"/>
          </a:p>
        </p:txBody>
      </p:sp>
      <p:sp>
        <p:nvSpPr>
          <p:cNvPr id="20" name="Text 18"/>
          <p:cNvSpPr/>
          <p:nvPr/>
        </p:nvSpPr>
        <p:spPr>
          <a:xfrm>
            <a:off x="2788920" y="3300984"/>
            <a:ext cx="14173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OECD</a:t>
            </a:r>
            <a:endParaRPr lang="en-US" sz="1550" dirty="0"/>
          </a:p>
        </p:txBody>
      </p:sp>
      <p:sp>
        <p:nvSpPr>
          <p:cNvPr id="21" name="Text 19"/>
          <p:cNvSpPr/>
          <p:nvPr/>
        </p:nvSpPr>
        <p:spPr>
          <a:xfrm>
            <a:off x="4663440" y="3300984"/>
            <a:ext cx="23317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Funksional savodxonlik</a:t>
            </a:r>
            <a:endParaRPr lang="en-US" sz="1550" dirty="0"/>
          </a:p>
        </p:txBody>
      </p:sp>
      <p:sp>
        <p:nvSpPr>
          <p:cNvPr id="22" name="Text 20"/>
          <p:cNvSpPr/>
          <p:nvPr/>
        </p:nvSpPr>
        <p:spPr>
          <a:xfrm>
            <a:off x="7406640" y="3300984"/>
            <a:ext cx="2971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 yoshli o‘quvchilar</a:t>
            </a:r>
            <a:endParaRPr lang="en-US" sz="1550" dirty="0"/>
          </a:p>
        </p:txBody>
      </p:sp>
      <p:sp>
        <p:nvSpPr>
          <p:cNvPr id="23" name="Text 21"/>
          <p:cNvSpPr/>
          <p:nvPr/>
        </p:nvSpPr>
        <p:spPr>
          <a:xfrm>
            <a:off x="960120" y="4343400"/>
            <a:ext cx="9921240" cy="585216"/>
          </a:xfrm>
          <a:prstGeom prst="rect">
            <a:avLst/>
          </a:prstGeom>
          <a:solidFill>
            <a:srgbClr val="FEF3C7"/>
          </a:solidFill>
          <a:ln w="12700">
            <a:solidFill>
              <a:srgbClr val="FDE68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95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Metodik aniqlik: PIRLS va TIMSS — IEA tadqiqotlari; PISA — OECD dasturi.</a:t>
            </a:r>
            <a:endParaRPr lang="en-US" sz="1950" dirty="0"/>
          </a:p>
        </p:txBody>
      </p:sp>
      <p:sp>
        <p:nvSpPr>
          <p:cNvPr id="24" name="Text 22"/>
          <p:cNvSpPr/>
          <p:nvPr/>
        </p:nvSpPr>
        <p:spPr>
          <a:xfrm>
            <a:off x="1097280" y="5248656"/>
            <a:ext cx="9646920" cy="585216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7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Ularning umumiy jihati — o‘quvchining faqat yod olgan bilimini emas, bilimni qo‘llash va fikrini asoslash qobiliyatini aniqlashdir.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MILLIY TA’LIM UCHUN DIAGNOSTIKA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O‘zbekistonning xalqaro tadqiqotlardagi ishtiroki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22960" y="1783080"/>
            <a:ext cx="2148840" cy="566928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PISA 2022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822960" y="2606040"/>
            <a:ext cx="2148840" cy="7772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OECD siklida ishtirok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3611880" y="1783080"/>
            <a:ext cx="2148840" cy="566928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2021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3611880" y="2606040"/>
            <a:ext cx="2148840" cy="7772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o‘qish savodxonligi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6400800" y="1783080"/>
            <a:ext cx="2148840" cy="566928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2023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6400800" y="2606040"/>
            <a:ext cx="2148840" cy="7772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matematika va tabiiy fanlar</a:t>
            </a:r>
            <a:endParaRPr lang="en-US" sz="1550" dirty="0"/>
          </a:p>
        </p:txBody>
      </p:sp>
      <p:sp>
        <p:nvSpPr>
          <p:cNvPr id="13" name="Text 11"/>
          <p:cNvSpPr/>
          <p:nvPr/>
        </p:nvSpPr>
        <p:spPr>
          <a:xfrm>
            <a:off x="9189720" y="1783080"/>
            <a:ext cx="2148840" cy="566928"/>
          </a:xfrm>
          <a:prstGeom prst="rect">
            <a:avLst/>
          </a:prstGeom>
          <a:solidFill>
            <a:srgbClr val="FFE4E6"/>
          </a:solidFill>
          <a:ln w="12700">
            <a:solidFill>
              <a:srgbClr val="E11D48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PISA 2025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9189720" y="2606040"/>
            <a:ext cx="2148840" cy="7772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keyingi siklda qatnashuv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914400" y="4251960"/>
            <a:ext cx="10287000" cy="822960"/>
          </a:xfrm>
          <a:prstGeom prst="rect">
            <a:avLst/>
          </a:prstGeom>
          <a:solidFill>
            <a:srgbClr val="0E7490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Natijalar darslik, metodika, o‘qituvchi tayyorgarligi va o‘quvchilar ko‘nikmalarini tahlil qilishga xizmat qiladi.</a:t>
            </a:r>
            <a:endParaRPr lang="en-US" sz="2100" dirty="0"/>
          </a:p>
        </p:txBody>
      </p:sp>
      <p:sp>
        <p:nvSpPr>
          <p:cNvPr id="16" name="Text 14"/>
          <p:cNvSpPr/>
          <p:nvPr/>
        </p:nvSpPr>
        <p:spPr>
          <a:xfrm>
            <a:off x="1371600" y="5504688"/>
            <a:ext cx="9372600" cy="41148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Muhim savol: “Qaysi ko‘nikma sust?” → “Darsda qanday yordam beramiz?”</a:t>
            </a:r>
            <a:endParaRPr lang="en-US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BOSHLANG‘ICH TA’LIM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PIRLS: o‘qish savodxonligini baholash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06</a:t>
            </a:r>
            <a:endParaRPr lang="en-US" sz="900" dirty="0"/>
          </a:p>
        </p:txBody>
      </p:sp>
      <p:pic>
        <p:nvPicPr>
          <p:cNvPr id="7" name="Image 0" descr="/mnt/data/a_bright_cheerful_classroom_scene_wide_angle_cl.png">    </p:cNvPr>
          <p:cNvPicPr>
            <a:picLocks noChangeAspect="1"/>
          </p:cNvPicPr>
          <p:nvPr/>
        </p:nvPicPr>
        <p:blipFill>
          <a:blip r:embed="rId1"/>
          <a:srcRect l="36000" r="6065" t="0" b="0"/>
          <a:stretch/>
        </p:blipFill>
        <p:spPr>
          <a:xfrm>
            <a:off x="6903720" y="1143000"/>
            <a:ext cx="4800600" cy="466344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685800" y="1481328"/>
            <a:ext cx="5623560" cy="1143000"/>
          </a:xfrm>
          <a:prstGeom prst="rect">
            <a:avLst/>
          </a:prstGeom>
          <a:solidFill>
            <a:srgbClr val="F0F9FF"/>
          </a:solidFill>
          <a:ln w="12700">
            <a:solidFill>
              <a:srgbClr val="BAE6FD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o‘quvchining matnni qanchalik tez o‘qishini emas, balki matnni qanday tushunishi, talqin qilishi va baholashini aniqlaydi.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868680" y="3063240"/>
            <a:ext cx="5303520" cy="182880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4-sinf bosqichi: “o‘qishni o‘rganish”dan “o‘rganish uchun o‘qish”ga o‘tish</a:t>
            </a:r>
            <a:endParaRPr lang="en-US" sz="1800" dirty="0"/>
          </a:p>
          <a:p>
            <a:pPr indent="0" marL="0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Matn bilan mustaqil ishlash, xulosa chiqarish va dalil topish</a:t>
            </a:r>
            <a:endParaRPr lang="en-US" sz="1800" dirty="0"/>
          </a:p>
          <a:p>
            <a:pPr indent="0" marL="0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Oila, maktab va o‘qitish sharoitlari haqida ham ma’lumot yig‘iladi</a:t>
            </a:r>
            <a:endParaRPr lang="en-US" sz="1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O‘QISH TURLARI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PIRLSda o‘qishning ikki maqsadi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41248" y="1444752"/>
            <a:ext cx="4892040" cy="621792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Badiiy tajriba uchun o‘qish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6400800" y="1444752"/>
            <a:ext cx="4892040" cy="621792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Axborotni olish va foydalanish uchun o‘qish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097280" y="2395728"/>
            <a:ext cx="4297680" cy="192024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hikoya, ertak, voqea</a:t>
            </a: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qahramon motivi</a:t>
            </a: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asosiy g‘oya</a:t>
            </a: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sabab-oqibat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6656832" y="2395728"/>
            <a:ext cx="4297680" cy="192024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ilmiy-ommabop matn</a:t>
            </a: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jadval, xarita, diagramma</a:t>
            </a: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kerakli ma’lumotni topish</a:t>
            </a: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qiyoslash va xulosa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1097280" y="5047488"/>
            <a:ext cx="9966960" cy="585216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Har ikki turda ham o‘quvchi matnga qaytadi, dalil izlaydi va fikrini asoslaydi.</a:t>
            </a:r>
            <a:endParaRPr lang="en-US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 BOSQICHLI FIKRLASH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PIRLS: matnni tushunish jarayonlari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713232" y="1828800"/>
            <a:ext cx="2212848" cy="1600200"/>
          </a:xfrm>
          <a:prstGeom prst="rect">
            <a:avLst/>
          </a:prstGeom>
          <a:solidFill>
            <a:srgbClr val="F0F9FF"/>
          </a:solidFill>
          <a:ln w="13970">
            <a:solidFill>
              <a:srgbClr val="0E7490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500" dirty="0"/>
          </a:p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Aniq axborotni topish</a:t>
            </a:r>
            <a:endParaRPr lang="en-US" sz="1500" dirty="0"/>
          </a:p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Kim? Qayerda? Qachon?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3566160" y="2331720"/>
            <a:ext cx="2212848" cy="1600200"/>
          </a:xfrm>
          <a:prstGeom prst="rect">
            <a:avLst/>
          </a:prstGeom>
          <a:solidFill>
            <a:srgbClr val="DCFCE7"/>
          </a:solidFill>
          <a:ln w="13970">
            <a:solidFill>
              <a:srgbClr val="16A34A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500" dirty="0"/>
          </a:p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Oddiy xulosa chiqarish</a:t>
            </a:r>
            <a:endParaRPr lang="en-US" sz="1500" dirty="0"/>
          </a:p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Nima sababdan?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6419088" y="1828800"/>
            <a:ext cx="2212848" cy="1600200"/>
          </a:xfrm>
          <a:prstGeom prst="rect">
            <a:avLst/>
          </a:prstGeom>
          <a:solidFill>
            <a:srgbClr val="FEF3C7"/>
          </a:solidFill>
          <a:ln w="13970">
            <a:solidFill>
              <a:srgbClr val="F59E0B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500" dirty="0"/>
          </a:p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Talqin va umumlashtirish</a:t>
            </a:r>
            <a:endParaRPr lang="en-US" sz="1500" dirty="0"/>
          </a:p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Asosiy g‘oya nima?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9272016" y="2331720"/>
            <a:ext cx="2212848" cy="1600200"/>
          </a:xfrm>
          <a:prstGeom prst="rect">
            <a:avLst/>
          </a:prstGeom>
          <a:solidFill>
            <a:srgbClr val="FFE4E6"/>
          </a:solidFill>
          <a:ln w="13970">
            <a:solidFill>
              <a:srgbClr val="E11D48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500" dirty="0"/>
          </a:p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Baholash va tanqidiy fikrlash</a:t>
            </a:r>
            <a:endParaRPr lang="en-US" sz="1500" dirty="0"/>
          </a:p>
          <a:p>
            <a:pPr algn="ctr" indent="0" marL="0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Qaysi dalil ishonchli?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960120" y="4892040"/>
            <a:ext cx="10241280" cy="749808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topshirig‘i yaxshi tuzilsa, o‘quvchi matnni qayta o‘qiydi, dalil topadi va o‘z fikrini izohlaydi.</a:t>
            </a:r>
            <a:endParaRPr lang="en-US" sz="21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4- VA 8-SINF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TIMSS: matematika va tabiiy fanlar yutuqlari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09</a:t>
            </a:r>
            <a:endParaRPr lang="en-US" sz="900" dirty="0"/>
          </a:p>
        </p:txBody>
      </p:sp>
      <p:pic>
        <p:nvPicPr>
          <p:cNvPr id="7" name="Image 0" descr="/mnt/data/a_bright_classroom_scene_with_a_group_of_elementar.png">    </p:cNvPr>
          <p:cNvPicPr>
            <a:picLocks noChangeAspect="1"/>
          </p:cNvPicPr>
          <p:nvPr/>
        </p:nvPicPr>
        <p:blipFill>
          <a:blip r:embed="rId1"/>
          <a:srcRect l="0" r="43041" t="2000" b="5000"/>
          <a:stretch/>
        </p:blipFill>
        <p:spPr>
          <a:xfrm>
            <a:off x="6629400" y="1170432"/>
            <a:ext cx="5074920" cy="466344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713232" y="1444752"/>
            <a:ext cx="5440680" cy="1261872"/>
          </a:xfrm>
          <a:prstGeom prst="rect">
            <a:avLst/>
          </a:prstGeom>
          <a:solidFill>
            <a:srgbClr val="F0F9FF"/>
          </a:solidFill>
          <a:ln w="12700">
            <a:solidFill>
              <a:srgbClr val="BAE6FD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maktabda o‘rganilgan matematika va tabiiy fanlar bilimlarining qanchalik puxta egallanganini xalqaro mezonlar asosida o‘rganadi.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841248" y="3127248"/>
            <a:ext cx="5303520" cy="21031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182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har 4 yilda o‘tkaziladi</a:t>
            </a:r>
            <a:endParaRPr lang="en-US" sz="1820" dirty="0"/>
          </a:p>
          <a:p>
            <a:pPr indent="0" marL="0">
              <a:buNone/>
            </a:pPr>
            <a:r>
              <a:rPr lang="en-US" sz="182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milliy o‘quv dasturi bilan bog‘liq</a:t>
            </a:r>
            <a:endParaRPr lang="en-US" sz="1820" dirty="0"/>
          </a:p>
          <a:p>
            <a:pPr indent="0" marL="0">
              <a:buNone/>
            </a:pPr>
            <a:r>
              <a:rPr lang="en-US" sz="182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bilim, qo‘llash va mulohaza yuritish kognitiv jarayonlari baholanadi</a:t>
            </a:r>
            <a:endParaRPr lang="en-US" sz="1820" dirty="0"/>
          </a:p>
          <a:p>
            <a:pPr indent="0" marL="0">
              <a:buNone/>
            </a:pPr>
            <a:r>
              <a:rPr lang="en-US" sz="182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kontekst: maktab, o‘qituvchi, oila va resurslar</a:t>
            </a:r>
            <a:endParaRPr lang="en-US" sz="182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MAZMUNIY YO‘NALISHLAR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TIMSSda matematik savodxonlik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68680" y="1572768"/>
            <a:ext cx="2926080" cy="585216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Sonlar</a:t>
            </a:r>
            <a:endParaRPr lang="en-US" sz="2100" dirty="0"/>
          </a:p>
        </p:txBody>
      </p:sp>
      <p:sp>
        <p:nvSpPr>
          <p:cNvPr id="8" name="Text 6"/>
          <p:cNvSpPr/>
          <p:nvPr/>
        </p:nvSpPr>
        <p:spPr>
          <a:xfrm>
            <a:off x="1024128" y="2350008"/>
            <a:ext cx="2606040" cy="14173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amallar</a:t>
            </a:r>
            <a:endParaRPr lang="en-US" sz="1900" dirty="0"/>
          </a:p>
          <a:p>
            <a:pPr indent="0" marL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kasrlar</a:t>
            </a:r>
            <a:endParaRPr lang="en-US" sz="1900" dirty="0"/>
          </a:p>
          <a:p>
            <a:pPr indent="0" marL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sonli ifodalar</a:t>
            </a:r>
            <a:endParaRPr lang="en-US" sz="1900" dirty="0"/>
          </a:p>
        </p:txBody>
      </p:sp>
      <p:sp>
        <p:nvSpPr>
          <p:cNvPr id="9" name="Text 7"/>
          <p:cNvSpPr/>
          <p:nvPr/>
        </p:nvSpPr>
        <p:spPr>
          <a:xfrm>
            <a:off x="4617720" y="1572768"/>
            <a:ext cx="2926080" cy="585216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O‘lchash va geometriya</a:t>
            </a:r>
            <a:endParaRPr lang="en-US" sz="2100" dirty="0"/>
          </a:p>
        </p:txBody>
      </p:sp>
      <p:sp>
        <p:nvSpPr>
          <p:cNvPr id="10" name="Text 8"/>
          <p:cNvSpPr/>
          <p:nvPr/>
        </p:nvSpPr>
        <p:spPr>
          <a:xfrm>
            <a:off x="4773168" y="2350008"/>
            <a:ext cx="2606040" cy="14173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uzunlik, massa, vaqt</a:t>
            </a:r>
            <a:endParaRPr lang="en-US" sz="1900" dirty="0"/>
          </a:p>
          <a:p>
            <a:pPr indent="0" marL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shakllar</a:t>
            </a:r>
            <a:endParaRPr lang="en-US" sz="1900" dirty="0"/>
          </a:p>
          <a:p>
            <a:pPr indent="0" marL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fazoviy tasavvur</a:t>
            </a:r>
            <a:endParaRPr lang="en-US" sz="1900" dirty="0"/>
          </a:p>
        </p:txBody>
      </p:sp>
      <p:sp>
        <p:nvSpPr>
          <p:cNvPr id="11" name="Text 9"/>
          <p:cNvSpPr/>
          <p:nvPr/>
        </p:nvSpPr>
        <p:spPr>
          <a:xfrm>
            <a:off x="8366760" y="1572768"/>
            <a:ext cx="2926080" cy="585216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Ma’lumotlar bilan ishlash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8522208" y="2350008"/>
            <a:ext cx="2606040" cy="14173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jadval</a:t>
            </a:r>
            <a:endParaRPr lang="en-US" sz="1900" dirty="0"/>
          </a:p>
          <a:p>
            <a:pPr indent="0" marL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diagramma</a:t>
            </a:r>
            <a:endParaRPr lang="en-US" sz="1900" dirty="0"/>
          </a:p>
          <a:p>
            <a:pPr indent="0" marL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qiyoslash va xulosa</a:t>
            </a:r>
            <a:endParaRPr lang="en-US" sz="1900" dirty="0"/>
          </a:p>
        </p:txBody>
      </p:sp>
      <p:sp>
        <p:nvSpPr>
          <p:cNvPr id="13" name="Text 11"/>
          <p:cNvSpPr/>
          <p:nvPr/>
        </p:nvSpPr>
        <p:spPr>
          <a:xfrm>
            <a:off x="1097280" y="4846320"/>
            <a:ext cx="9875520" cy="676656"/>
          </a:xfrm>
          <a:prstGeom prst="rect">
            <a:avLst/>
          </a:prstGeom>
          <a:solidFill>
            <a:srgbClr val="0E7490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ruhidagi matematika darsida o‘quvchi masalani tushunadi, strategiya tanlaydi va yechimini izohlaydi.</a:t>
            </a:r>
            <a:endParaRPr lang="en-US" sz="21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MAZMUNIY YO‘NALISHLAR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TIMSSda tabiiy fanlar savodxonligi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68680" y="1517904"/>
            <a:ext cx="3108960" cy="658368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Tirik tabiat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1024128" y="2414016"/>
            <a:ext cx="2779776" cy="1225296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8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o‘simliklar, hayvonlar, organizm, muhit bilan bog‘lanish</a:t>
            </a:r>
            <a:endParaRPr lang="en-US" sz="1850" dirty="0"/>
          </a:p>
        </p:txBody>
      </p:sp>
      <p:sp>
        <p:nvSpPr>
          <p:cNvPr id="9" name="Text 7"/>
          <p:cNvSpPr/>
          <p:nvPr/>
        </p:nvSpPr>
        <p:spPr>
          <a:xfrm>
            <a:off x="4544568" y="1517904"/>
            <a:ext cx="3108960" cy="658368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Fizik jarayonlar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4700016" y="2414016"/>
            <a:ext cx="2779776" cy="1225296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8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modda, kuch, harakat, energiya, yorug‘lik va issiqlik</a:t>
            </a:r>
            <a:endParaRPr lang="en-US" sz="1850" dirty="0"/>
          </a:p>
        </p:txBody>
      </p:sp>
      <p:sp>
        <p:nvSpPr>
          <p:cNvPr id="11" name="Text 9"/>
          <p:cNvSpPr/>
          <p:nvPr/>
        </p:nvSpPr>
        <p:spPr>
          <a:xfrm>
            <a:off x="8220456" y="1517904"/>
            <a:ext cx="3108960" cy="658368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Yer va koinot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8375904" y="2414016"/>
            <a:ext cx="2779776" cy="1225296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8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ob-havo, suv, tuproq, tabiat hodisalari, Yer haqidagi bilimlar</a:t>
            </a:r>
            <a:endParaRPr lang="en-US" sz="1850" dirty="0"/>
          </a:p>
        </p:txBody>
      </p:sp>
      <p:sp>
        <p:nvSpPr>
          <p:cNvPr id="13" name="Text 11"/>
          <p:cNvSpPr/>
          <p:nvPr/>
        </p:nvSpPr>
        <p:spPr>
          <a:xfrm>
            <a:off x="1005840" y="4892040"/>
            <a:ext cx="10149840" cy="658368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Yuqori darajadagi topshiriq kuzatish → taxmin → sabab → dalil → xulosani talab qiladi.</a:t>
            </a:r>
            <a:endParaRPr lang="en-US" sz="20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O‘QUVCHI QANDAY FIKRLAYDI?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kognitiv domenlari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96112" y="1444752"/>
            <a:ext cx="3017520" cy="658368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Bilish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1060704" y="2304288"/>
            <a:ext cx="2688336" cy="12344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fakt, tushuncha, qoida va algoritmlarni eslash hamda tanish</a:t>
            </a:r>
            <a:endParaRPr lang="en-US" sz="1900" dirty="0"/>
          </a:p>
        </p:txBody>
      </p:sp>
      <p:sp>
        <p:nvSpPr>
          <p:cNvPr id="9" name="Text 7"/>
          <p:cNvSpPr/>
          <p:nvPr/>
        </p:nvSpPr>
        <p:spPr>
          <a:xfrm>
            <a:off x="4572000" y="1444752"/>
            <a:ext cx="3017520" cy="658368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Qo‘llash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4736592" y="2304288"/>
            <a:ext cx="2688336" cy="12344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bilimni tanish yoki yangi vaziyatda ishlatish, hisoblash, taqqoslash</a:t>
            </a:r>
            <a:endParaRPr lang="en-US" sz="1900" dirty="0"/>
          </a:p>
        </p:txBody>
      </p:sp>
      <p:sp>
        <p:nvSpPr>
          <p:cNvPr id="11" name="Text 9"/>
          <p:cNvSpPr/>
          <p:nvPr/>
        </p:nvSpPr>
        <p:spPr>
          <a:xfrm>
            <a:off x="8247888" y="1444752"/>
            <a:ext cx="3017520" cy="658368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Mulohaza yuritish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8412480" y="2304288"/>
            <a:ext cx="2688336" cy="12344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tahlil qilish, strategiya tanlash, dalillash, xulosa chiqarish</a:t>
            </a:r>
            <a:endParaRPr lang="en-US" sz="1900" dirty="0"/>
          </a:p>
        </p:txBody>
      </p:sp>
      <p:sp>
        <p:nvSpPr>
          <p:cNvPr id="13" name="Text 11"/>
          <p:cNvSpPr/>
          <p:nvPr/>
        </p:nvSpPr>
        <p:spPr>
          <a:xfrm>
            <a:off x="1051560" y="4773168"/>
            <a:ext cx="10058400" cy="685800"/>
          </a:xfrm>
          <a:prstGeom prst="rect">
            <a:avLst/>
          </a:prstGeom>
          <a:solidFill>
            <a:srgbClr val="0E7490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1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Metodik xulosa: o‘quvchidan javob bilan birga yechim yo‘lini ham so‘rash kerak.</a:t>
            </a:r>
            <a:endParaRPr lang="en-US" sz="2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NATIJANI TALQIN QILISH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xalqaro benchmarklari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68680" y="1325880"/>
            <a:ext cx="1325880" cy="566928"/>
          </a:xfrm>
          <a:prstGeom prst="rect">
            <a:avLst/>
          </a:prstGeom>
          <a:solidFill>
            <a:srgbClr val="FFE4E6"/>
          </a:solidFill>
          <a:ln w="12700">
            <a:solidFill>
              <a:srgbClr val="E11D48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625+</a:t>
            </a:r>
            <a:endParaRPr lang="en-US" sz="2300" dirty="0"/>
          </a:p>
        </p:txBody>
      </p:sp>
      <p:sp>
        <p:nvSpPr>
          <p:cNvPr id="8" name="Text 6"/>
          <p:cNvSpPr/>
          <p:nvPr/>
        </p:nvSpPr>
        <p:spPr>
          <a:xfrm>
            <a:off x="2560320" y="1325880"/>
            <a:ext cx="292608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20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Yuqori mukammal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5806440" y="1325880"/>
            <a:ext cx="530352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murakkab vaziyatlarda qo‘llash va izohlash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868680" y="2441448"/>
            <a:ext cx="1325880" cy="566928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550+</a:t>
            </a:r>
            <a:endParaRPr lang="en-US" sz="2300" dirty="0"/>
          </a:p>
        </p:txBody>
      </p:sp>
      <p:sp>
        <p:nvSpPr>
          <p:cNvPr id="11" name="Text 9"/>
          <p:cNvSpPr/>
          <p:nvPr/>
        </p:nvSpPr>
        <p:spPr>
          <a:xfrm>
            <a:off x="2560320" y="2441448"/>
            <a:ext cx="292608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20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Yuqori</a:t>
            </a:r>
            <a:endParaRPr lang="en-US" sz="2000" dirty="0"/>
          </a:p>
        </p:txBody>
      </p:sp>
      <p:sp>
        <p:nvSpPr>
          <p:cNvPr id="12" name="Text 10"/>
          <p:cNvSpPr/>
          <p:nvPr/>
        </p:nvSpPr>
        <p:spPr>
          <a:xfrm>
            <a:off x="5806440" y="2441448"/>
            <a:ext cx="530352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asosiy tushunchalarni puxta qo‘llash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868680" y="3557016"/>
            <a:ext cx="1325880" cy="566928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475+</a:t>
            </a:r>
            <a:endParaRPr lang="en-US" sz="2300" dirty="0"/>
          </a:p>
        </p:txBody>
      </p:sp>
      <p:sp>
        <p:nvSpPr>
          <p:cNvPr id="14" name="Text 12"/>
          <p:cNvSpPr/>
          <p:nvPr/>
        </p:nvSpPr>
        <p:spPr>
          <a:xfrm>
            <a:off x="2560320" y="3557016"/>
            <a:ext cx="292608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20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O‘rta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5806440" y="3557016"/>
            <a:ext cx="530352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sodda vaziyatlarda bilimdan foydalanish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868680" y="4672584"/>
            <a:ext cx="1325880" cy="566928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400+</a:t>
            </a:r>
            <a:endParaRPr lang="en-US" sz="2300" dirty="0"/>
          </a:p>
        </p:txBody>
      </p:sp>
      <p:sp>
        <p:nvSpPr>
          <p:cNvPr id="17" name="Text 15"/>
          <p:cNvSpPr/>
          <p:nvPr/>
        </p:nvSpPr>
        <p:spPr>
          <a:xfrm>
            <a:off x="2560320" y="4672584"/>
            <a:ext cx="292608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20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Quyi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5806440" y="4672584"/>
            <a:ext cx="530352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elementar bilim va ko‘nikmalar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914400" y="5742432"/>
            <a:ext cx="10332720" cy="512064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Benchmarklar o‘quvchini “yaxshi-yomon” deb ajratish uchun emas, qaysi ko‘nikma shakllanganini ko‘rish uchun xizmat qiladi.</a:t>
            </a:r>
            <a:endParaRPr lang="en-US" sz="18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4-SINF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O‘zbekiston: TIMSS 2023 natijalaridan signal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</a:t>
            </a:r>
            <a:endParaRPr lang="en-US" sz="900" dirty="0"/>
          </a:p>
        </p:txBody>
      </p:sp>
      <p:graphicFrame>
        <p:nvGraphicFramePr>
          <p:cNvPr id="7" name="Chart 0" descr=""/>
          <p:cNvGraphicFramePr/>
          <p:nvPr/>
        </p:nvGraphicFramePr>
        <p:xfrm>
          <a:off x="777240" y="1417320"/>
          <a:ext cx="5669280" cy="393192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8" name="Text 5"/>
          <p:cNvSpPr/>
          <p:nvPr/>
        </p:nvSpPr>
        <p:spPr>
          <a:xfrm>
            <a:off x="7059168" y="1508760"/>
            <a:ext cx="1828800" cy="658368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443 ball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6903720" y="2331720"/>
            <a:ext cx="4297680" cy="91440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172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Matematika: asosiy ko‘nikmalar mavjud, ammo yuqori darajali mulohaza va ko‘p bosqichli masalalar ustida ish kuchaytiriladi.</a:t>
            </a:r>
            <a:endParaRPr lang="en-US" sz="1720" dirty="0"/>
          </a:p>
        </p:txBody>
      </p:sp>
      <p:sp>
        <p:nvSpPr>
          <p:cNvPr id="10" name="Text 7"/>
          <p:cNvSpPr/>
          <p:nvPr/>
        </p:nvSpPr>
        <p:spPr>
          <a:xfrm>
            <a:off x="7059168" y="3657600"/>
            <a:ext cx="1828800" cy="658368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412 ball</a:t>
            </a:r>
            <a:endParaRPr lang="en-US" sz="2400" dirty="0"/>
          </a:p>
        </p:txBody>
      </p:sp>
      <p:sp>
        <p:nvSpPr>
          <p:cNvPr id="11" name="Text 8"/>
          <p:cNvSpPr/>
          <p:nvPr/>
        </p:nvSpPr>
        <p:spPr>
          <a:xfrm>
            <a:off x="6903720" y="4480560"/>
            <a:ext cx="4297680" cy="91440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172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Tabiiy fanlar: kuzatish, tajriba, sabab-oqibat va dalilga tayangan xulosa topshiriqlariga ehtiyoj yuqori.</a:t>
            </a:r>
            <a:endParaRPr lang="en-US" sz="172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MOSLASHTIRISH YO‘LLARI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Xorijiy mamlakatlar tajribasidan xulosalar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22960" y="1389888"/>
            <a:ext cx="2880360" cy="530352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Singapur</a:t>
            </a:r>
            <a:endParaRPr lang="en-US" sz="2100" dirty="0"/>
          </a:p>
        </p:txBody>
      </p:sp>
      <p:sp>
        <p:nvSpPr>
          <p:cNvPr id="8" name="Text 6"/>
          <p:cNvSpPr/>
          <p:nvPr/>
        </p:nvSpPr>
        <p:spPr>
          <a:xfrm>
            <a:off x="960120" y="2157984"/>
            <a:ext cx="2606040" cy="120700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masala modelini qurish, strategiya tanlash va javobni izohlash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4617720" y="1389888"/>
            <a:ext cx="2880360" cy="530352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Sharqiy Osiyo</a:t>
            </a:r>
            <a:endParaRPr lang="en-US" sz="2100" dirty="0"/>
          </a:p>
        </p:txBody>
      </p:sp>
      <p:sp>
        <p:nvSpPr>
          <p:cNvPr id="10" name="Text 8"/>
          <p:cNvSpPr/>
          <p:nvPr/>
        </p:nvSpPr>
        <p:spPr>
          <a:xfrm>
            <a:off x="4754880" y="2157984"/>
            <a:ext cx="2606040" cy="120700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murakkab savollarni bosqichma-bosqich hamma o‘quvchiga berish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8412480" y="1389888"/>
            <a:ext cx="2880360" cy="530352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Finlandiya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8549640" y="2157984"/>
            <a:ext cx="2606040" cy="120700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matn bilan ishlashni barcha fanlarga integratsiya qilish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1024128" y="4718304"/>
            <a:ext cx="10104120" cy="822960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Umumiy saboq: yuqori natija alohida “testga tayyorlash”dan emas, kundalik darsning fikrlashga yo‘naltirilgan mazmunidan boshlanadi.</a:t>
            </a:r>
            <a:endParaRPr lang="en-US" sz="21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METODIK TATBIQ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Xalqaro baholash talablari darsga qanday kiradi?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16</a:t>
            </a:r>
            <a:endParaRPr lang="en-US" sz="900" dirty="0"/>
          </a:p>
        </p:txBody>
      </p:sp>
      <p:pic>
        <p:nvPicPr>
          <p:cNvPr id="7" name="Image 0" descr="/mnt/data/a_bright_modern_classroom_scene_a_teacher_and_a.png">    </p:cNvPr>
          <p:cNvPicPr>
            <a:picLocks noChangeAspect="1"/>
          </p:cNvPicPr>
          <p:nvPr/>
        </p:nvPicPr>
        <p:blipFill>
          <a:blip r:embed="rId1"/>
          <a:srcRect l="4000" r="37961" t="2000" b="4000"/>
          <a:stretch/>
        </p:blipFill>
        <p:spPr>
          <a:xfrm>
            <a:off x="6537960" y="1170432"/>
            <a:ext cx="5166360" cy="470916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777240" y="1591056"/>
            <a:ext cx="5349240" cy="34747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186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savolni yuqori darajaga ko‘tarish: “nima uchun?”</a:t>
            </a:r>
            <a:endParaRPr lang="en-US" sz="1860" dirty="0"/>
          </a:p>
          <a:p>
            <a:pPr indent="0" marL="0">
              <a:buNone/>
            </a:pPr>
            <a:r>
              <a:rPr lang="en-US" sz="186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matn, jadval, rasm va diagrammani birgalikda o‘qitish</a:t>
            </a:r>
            <a:endParaRPr lang="en-US" sz="1860" dirty="0"/>
          </a:p>
          <a:p>
            <a:pPr indent="0" marL="0">
              <a:buNone/>
            </a:pPr>
            <a:r>
              <a:rPr lang="en-US" sz="186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o‘quvchidan javobni dalil bilan asoslashni talab qilish</a:t>
            </a:r>
            <a:endParaRPr lang="en-US" sz="1860" dirty="0"/>
          </a:p>
          <a:p>
            <a:pPr indent="0" marL="0">
              <a:buNone/>
            </a:pPr>
            <a:r>
              <a:rPr lang="en-US" sz="186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tadqiqot, kuzatish va tajriba elementlarini darsga qo‘shish</a:t>
            </a:r>
            <a:endParaRPr lang="en-US" sz="1860" dirty="0"/>
          </a:p>
          <a:p>
            <a:pPr indent="0" marL="0">
              <a:buNone/>
            </a:pPr>
            <a:r>
              <a:rPr lang="en-US" sz="186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bir masalaga bir nechta yechim yo‘lini qidirish</a:t>
            </a:r>
            <a:endParaRPr lang="en-US" sz="186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AMALIY KO‘RINISH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Namunaviy topshiriqlar: PIRLS va TIMSS ruhida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22960" y="1389888"/>
            <a:ext cx="1828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</a:t>
            </a:r>
            <a:endParaRPr lang="en-US" sz="950" dirty="0"/>
          </a:p>
        </p:txBody>
      </p:sp>
      <p:sp>
        <p:nvSpPr>
          <p:cNvPr id="8" name="Text 6"/>
          <p:cNvSpPr/>
          <p:nvPr/>
        </p:nvSpPr>
        <p:spPr>
          <a:xfrm>
            <a:off x="804672" y="1737360"/>
            <a:ext cx="4892040" cy="1234440"/>
          </a:xfrm>
          <a:prstGeom prst="rect">
            <a:avLst/>
          </a:prstGeom>
          <a:solidFill>
            <a:srgbClr val="F0F9FF"/>
          </a:solidFill>
          <a:ln w="12700">
            <a:solidFill>
              <a:srgbClr val="BAE6FD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1950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Matnni o‘qing. Qahramonning qarorini qaysi dalil bilan asoslash mumkin? Matndan ikki dalil keltiring.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822960" y="3346704"/>
            <a:ext cx="2194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16A3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MATEMATIKA</a:t>
            </a:r>
            <a:endParaRPr lang="en-US" sz="950" dirty="0"/>
          </a:p>
        </p:txBody>
      </p:sp>
      <p:sp>
        <p:nvSpPr>
          <p:cNvPr id="10" name="Text 8"/>
          <p:cNvSpPr/>
          <p:nvPr/>
        </p:nvSpPr>
        <p:spPr>
          <a:xfrm>
            <a:off x="804672" y="3685032"/>
            <a:ext cx="4892040" cy="1234440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1950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Jadvaldagi ma’lumotlar asosida qaysi guruh ko‘proq kitob o‘qiganini aniqlang. Javobingizni hisoblash yo‘li bilan tushuntiring.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6492240" y="1389888"/>
            <a:ext cx="24688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F59E0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TABIIY FAN</a:t>
            </a:r>
            <a:endParaRPr lang="en-US" sz="950" dirty="0"/>
          </a:p>
        </p:txBody>
      </p:sp>
      <p:sp>
        <p:nvSpPr>
          <p:cNvPr id="12" name="Text 10"/>
          <p:cNvSpPr/>
          <p:nvPr/>
        </p:nvSpPr>
        <p:spPr>
          <a:xfrm>
            <a:off x="6492240" y="1737360"/>
            <a:ext cx="4892040" cy="1234440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1950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Ikki o‘simlikdan biri yorug‘, biri qorong‘i joyga qo‘yildi. Bir haftadan keyin qanday farq bo‘ladi? Sababini izohlang.</a:t>
            </a:r>
            <a:endParaRPr lang="en-US" sz="1950" dirty="0"/>
          </a:p>
        </p:txBody>
      </p:sp>
      <p:sp>
        <p:nvSpPr>
          <p:cNvPr id="13" name="Text 11"/>
          <p:cNvSpPr/>
          <p:nvPr/>
        </p:nvSpPr>
        <p:spPr>
          <a:xfrm>
            <a:off x="6492240" y="3346704"/>
            <a:ext cx="24688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E11D4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BAHOLASH SAVOLI</a:t>
            </a:r>
            <a:endParaRPr lang="en-US" sz="950" dirty="0"/>
          </a:p>
        </p:txBody>
      </p:sp>
      <p:sp>
        <p:nvSpPr>
          <p:cNvPr id="14" name="Text 12"/>
          <p:cNvSpPr/>
          <p:nvPr/>
        </p:nvSpPr>
        <p:spPr>
          <a:xfrm>
            <a:off x="6492240" y="3685032"/>
            <a:ext cx="4892040" cy="1234440"/>
          </a:xfrm>
          <a:prstGeom prst="rect">
            <a:avLst/>
          </a:prstGeom>
          <a:solidFill>
            <a:srgbClr val="FFE4E6"/>
          </a:solidFill>
          <a:ln w="12700">
            <a:solidFill>
              <a:srgbClr val="E11D48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1950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O‘quvchining javobida faqat natija emas, dalil, tushuntirish va xulosa ham baholanadi.</a:t>
            </a:r>
            <a:endParaRPr lang="en-US" sz="19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8FA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MUHOKAMA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Yakuniy xulosa va manbalar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777240" y="1417320"/>
            <a:ext cx="5486400" cy="2468880"/>
          </a:xfrm>
          <a:prstGeom prst="rect">
            <a:avLst/>
          </a:prstGeom>
          <a:solidFill>
            <a:srgbClr val="F0F9FF"/>
          </a:solidFill>
          <a:ln w="12700">
            <a:solidFill>
              <a:srgbClr val="BAE6FD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PIRLS: o‘quvchi matnni o‘qiydi, tushunadi, talqin qiladi va baholaydi.</a:t>
            </a:r>
            <a:endParaRPr lang="en-US" sz="1900" dirty="0"/>
          </a:p>
          <a:p>
            <a:pPr algn="l" indent="0" marL="0">
              <a:buNone/>
            </a:pPr>
            <a:r>
              <a:rPr lang="en-US" sz="19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TIMSS: o‘quvchi matematika va tabiiy fanlar bilimini qo‘llaydi, tahlil qiladi va asoslaydi.</a:t>
            </a:r>
            <a:endParaRPr lang="en-US" sz="1900" dirty="0"/>
          </a:p>
          <a:p>
            <a:pPr algn="l" indent="0" marL="0">
              <a:buNone/>
            </a:pPr>
            <a:r>
              <a:rPr lang="en-US" sz="19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Metodik maqsad: kundalik darsni fikrlash, dalillash va xulosa chiqarishga yo‘naltirish.</a:t>
            </a: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6766560" y="1417320"/>
            <a:ext cx="4343400" cy="41148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Muhokama uchun</a:t>
            </a:r>
            <a:endParaRPr lang="en-US" sz="2100" dirty="0"/>
          </a:p>
        </p:txBody>
      </p:sp>
      <p:sp>
        <p:nvSpPr>
          <p:cNvPr id="9" name="Text 7"/>
          <p:cNvSpPr/>
          <p:nvPr/>
        </p:nvSpPr>
        <p:spPr>
          <a:xfrm>
            <a:off x="6784848" y="2057400"/>
            <a:ext cx="4297680" cy="169164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17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PIRLS savollarini o‘qish darsida qanday ko‘paytiramiz?</a:t>
            </a:r>
            <a:endParaRPr lang="en-US" sz="1750" dirty="0"/>
          </a:p>
          <a:p>
            <a:pPr indent="0" marL="0">
              <a:buNone/>
            </a:pPr>
            <a:r>
              <a:rPr lang="en-US" sz="17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TIMSS ruhidagi masala oddiy mashqdan nimasi bilan farq qiladi?</a:t>
            </a:r>
            <a:endParaRPr lang="en-US" sz="1750" dirty="0"/>
          </a:p>
          <a:p>
            <a:pPr indent="0" marL="0">
              <a:buNone/>
            </a:pPr>
            <a:r>
              <a:rPr lang="en-US" sz="17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Natijalarni darsni yaxshilashga qanday aylantiramiz?</a:t>
            </a:r>
            <a:endParaRPr lang="en-US" sz="1750" dirty="0"/>
          </a:p>
        </p:txBody>
      </p:sp>
      <p:sp>
        <p:nvSpPr>
          <p:cNvPr id="10" name="Text 8"/>
          <p:cNvSpPr/>
          <p:nvPr/>
        </p:nvSpPr>
        <p:spPr>
          <a:xfrm>
            <a:off x="841248" y="4910328"/>
            <a:ext cx="10469880" cy="73152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4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Manbalar: IEA PIRLS va TIMSS rasmiy sahifalari; TIMSS 2023 Highlights; OECD PISA Uzbekistan sahifasi; PIRLS 2021 va TIMSS 2023 assessment frameworks.</a:t>
            </a:r>
            <a:endParaRPr lang="en-US" sz="14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Company>OpenAI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PIRLS va TIMSS maqsad va vazifalari</dc:title>
  <dc:subject>Xalqaro baholash dasturlari: PIRLS, TIMSS</dc:subject>
  <dc:creator>OpenAI</dc:creator>
  <cp:lastModifiedBy>OpenAI</cp:lastModifiedBy>
  <cp:revision>1</cp:revision>
  <dcterms:created xsi:type="dcterms:W3CDTF">2026-09-04T01:52:36Z</dcterms:created>
  <dcterms:modified xsi:type="dcterms:W3CDTF">2026-09-04T01:52:36Z</dcterms:modified>
</cp:coreProperties>
</file>