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34"/>
  </p:notesMasterIdLst>
  <p:sldIdLst>
    <p:sldId id="350" r:id="rId2"/>
    <p:sldId id="386" r:id="rId3"/>
    <p:sldId id="355" r:id="rId4"/>
    <p:sldId id="365" r:id="rId5"/>
    <p:sldId id="257" r:id="rId6"/>
    <p:sldId id="367" r:id="rId7"/>
    <p:sldId id="368" r:id="rId8"/>
    <p:sldId id="369" r:id="rId9"/>
    <p:sldId id="258" r:id="rId10"/>
    <p:sldId id="259" r:id="rId11"/>
    <p:sldId id="260" r:id="rId12"/>
    <p:sldId id="256" r:id="rId13"/>
    <p:sldId id="370" r:id="rId14"/>
    <p:sldId id="371" r:id="rId15"/>
    <p:sldId id="372" r:id="rId16"/>
    <p:sldId id="373" r:id="rId17"/>
    <p:sldId id="261" r:id="rId18"/>
    <p:sldId id="374" r:id="rId19"/>
    <p:sldId id="376" r:id="rId20"/>
    <p:sldId id="377" r:id="rId21"/>
    <p:sldId id="378" r:id="rId22"/>
    <p:sldId id="379" r:id="rId23"/>
    <p:sldId id="380" r:id="rId24"/>
    <p:sldId id="382" r:id="rId25"/>
    <p:sldId id="384" r:id="rId26"/>
    <p:sldId id="385" r:id="rId27"/>
    <p:sldId id="375" r:id="rId28"/>
    <p:sldId id="263" r:id="rId29"/>
    <p:sldId id="387" r:id="rId30"/>
    <p:sldId id="388" r:id="rId31"/>
    <p:sldId id="389" r:id="rId32"/>
    <p:sldId id="265" r:id="rId33"/>
  </p:sldIdLst>
  <p:sldSz cx="14630400" cy="8229600"/>
  <p:notesSz cx="8229600" cy="14630400"/>
  <p:embeddedFontLst>
    <p:embeddedFont>
      <p:font typeface="Alice" panose="020B0604020202020204" charset="0"/>
      <p:regular r:id="rId35"/>
    </p:embeddedFont>
    <p:embeddedFont>
      <p:font typeface="Anton" pitchFamily="2" charset="0"/>
      <p:regular r:id="rId36"/>
    </p:embeddedFont>
    <p:embeddedFont>
      <p:font typeface="Arial Narrow" panose="020B0606020202030204" pitchFamily="34" charset="0"/>
      <p:regular r:id="rId37"/>
      <p:bold r:id="rId38"/>
      <p:italic r:id="rId39"/>
      <p:boldItalic r:id="rId40"/>
    </p:embeddedFont>
    <p:embeddedFont>
      <p:font typeface="Barlow Bold" panose="00000800000000000000" pitchFamily="2" charset="0"/>
      <p:bold r:id="rId41"/>
    </p:embeddedFont>
    <p:embeddedFont>
      <p:font typeface="Kanit Light" panose="020B0604020202020204" charset="-34"/>
      <p:regular r:id="rId42"/>
    </p:embeddedFont>
  </p:embeddedFont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61" d="100"/>
          <a:sy n="61" d="100"/>
        </p:scale>
        <p:origin x="612"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42"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4.fntdata"/><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3.fntdata"/><Relationship Id="rId40" Type="http://schemas.openxmlformats.org/officeDocument/2006/relationships/font" Target="fonts/font6.fntdata"/><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2.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1.fntdata"/><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27300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6"/>
        <p:cNvGrpSpPr/>
        <p:nvPr/>
      </p:nvGrpSpPr>
      <p:grpSpPr>
        <a:xfrm>
          <a:off x="0" y="0"/>
          <a:ext cx="0" cy="0"/>
          <a:chOff x="0" y="0"/>
          <a:chExt cx="0" cy="0"/>
        </a:xfrm>
      </p:grpSpPr>
      <p:sp>
        <p:nvSpPr>
          <p:cNvPr id="637" name="Google Shape;637;g8bc00f6a12_0_1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8" name="Google Shape;638;g8bc00f6a12_0_1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2633458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dirty="0"/>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DEFAULT">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Slide 1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Slide 2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Slide 3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p:cSld name="Slide 4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p:cSld name="Slide 5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p:cSld name="Slide 6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p:cSld name="Slide 7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Slide 8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obj">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DCC9197-249C-47D3-97F3-9A4B547590DC}"/>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1365AED3-2FC8-4383-8C8A-30F8B25A500E}"/>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4080BA5-2F7F-49AB-B5FD-E43136D51041}"/>
              </a:ext>
            </a:extLst>
          </p:cNvPr>
          <p:cNvSpPr>
            <a:spLocks noGrp="1"/>
          </p:cNvSpPr>
          <p:nvPr>
            <p:ph type="dt" sz="half" idx="10"/>
          </p:nvPr>
        </p:nvSpPr>
        <p:spPr/>
        <p:txBody>
          <a:bodyPr/>
          <a:lstStyle/>
          <a:p>
            <a:pPr>
              <a:defRPr/>
            </a:pPr>
            <a:fld id="{7E2AA7FE-B9FD-4897-A067-9F4369E0D04D}" type="datetimeFigureOut">
              <a:rPr lang="en-US" smtClean="0"/>
              <a:pPr>
                <a:defRPr/>
              </a:pPr>
              <a:t>9/4/2026</a:t>
            </a:fld>
            <a:endParaRPr lang="en-US" dirty="0"/>
          </a:p>
        </p:txBody>
      </p:sp>
      <p:sp>
        <p:nvSpPr>
          <p:cNvPr id="5" name="Нижний колонтитул 4">
            <a:extLst>
              <a:ext uri="{FF2B5EF4-FFF2-40B4-BE49-F238E27FC236}">
                <a16:creationId xmlns:a16="http://schemas.microsoft.com/office/drawing/2014/main" id="{0A9AE749-F184-4F43-B0E2-8A887396D04B}"/>
              </a:ext>
            </a:extLst>
          </p:cNvPr>
          <p:cNvSpPr>
            <a:spLocks noGrp="1"/>
          </p:cNvSpPr>
          <p:nvPr>
            <p:ph type="ftr" sz="quarter" idx="11"/>
          </p:nvPr>
        </p:nvSpPr>
        <p:spPr/>
        <p:txBody>
          <a:bodyPr/>
          <a:lstStyle/>
          <a:p>
            <a:pPr>
              <a:defRPr/>
            </a:pPr>
            <a:endParaRPr lang="ru-RU" dirty="0"/>
          </a:p>
        </p:txBody>
      </p:sp>
      <p:sp>
        <p:nvSpPr>
          <p:cNvPr id="6" name="Номер слайда 5">
            <a:extLst>
              <a:ext uri="{FF2B5EF4-FFF2-40B4-BE49-F238E27FC236}">
                <a16:creationId xmlns:a16="http://schemas.microsoft.com/office/drawing/2014/main" id="{E196602E-9CF7-475D-90B4-092C2E44DBD5}"/>
              </a:ext>
            </a:extLst>
          </p:cNvPr>
          <p:cNvSpPr>
            <a:spLocks noGrp="1"/>
          </p:cNvSpPr>
          <p:nvPr>
            <p:ph type="sldNum" sz="quarter" idx="12"/>
          </p:nvPr>
        </p:nvSpPr>
        <p:spPr/>
        <p:txBody>
          <a:bodyPr/>
          <a:lstStyle/>
          <a:p>
            <a:fld id="{31376E9D-FCC9-42A9-BD70-042CEED4A9B2}" type="slidenum">
              <a:rPr lang="en-US" altLang="en-US" smtClean="0"/>
              <a:pPr/>
              <a:t>‹#›</a:t>
            </a:fld>
            <a:endParaRPr lang="en-US" altLang="en-US" dirty="0"/>
          </a:p>
        </p:txBody>
      </p:sp>
    </p:spTree>
    <p:extLst>
      <p:ext uri="{BB962C8B-B14F-4D97-AF65-F5344CB8AC3E}">
        <p14:creationId xmlns:p14="http://schemas.microsoft.com/office/powerpoint/2010/main" val="29277909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itleOnly">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7DE1224-34E3-49E6-A62E-1A20B3EF1959}"/>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E4CAEF56-574F-4392-9518-5A87B872E27B}"/>
              </a:ext>
            </a:extLst>
          </p:cNvPr>
          <p:cNvSpPr>
            <a:spLocks noGrp="1"/>
          </p:cNvSpPr>
          <p:nvPr>
            <p:ph type="dt" sz="half" idx="10"/>
          </p:nvPr>
        </p:nvSpPr>
        <p:spPr/>
        <p:txBody>
          <a:bodyPr/>
          <a:lstStyle/>
          <a:p>
            <a:pPr>
              <a:defRPr/>
            </a:pPr>
            <a:fld id="{7E2AA7FE-B9FD-4897-A067-9F4369E0D04D}" type="datetimeFigureOut">
              <a:rPr lang="en-US" smtClean="0"/>
              <a:pPr>
                <a:defRPr/>
              </a:pPr>
              <a:t>9/4/2026</a:t>
            </a:fld>
            <a:endParaRPr lang="en-US" dirty="0"/>
          </a:p>
        </p:txBody>
      </p:sp>
      <p:sp>
        <p:nvSpPr>
          <p:cNvPr id="4" name="Нижний колонтитул 3">
            <a:extLst>
              <a:ext uri="{FF2B5EF4-FFF2-40B4-BE49-F238E27FC236}">
                <a16:creationId xmlns:a16="http://schemas.microsoft.com/office/drawing/2014/main" id="{784110E7-CE1D-4F97-8051-7EA143472D77}"/>
              </a:ext>
            </a:extLst>
          </p:cNvPr>
          <p:cNvSpPr>
            <a:spLocks noGrp="1"/>
          </p:cNvSpPr>
          <p:nvPr>
            <p:ph type="ftr" sz="quarter" idx="11"/>
          </p:nvPr>
        </p:nvSpPr>
        <p:spPr/>
        <p:txBody>
          <a:bodyPr/>
          <a:lstStyle/>
          <a:p>
            <a:pPr>
              <a:defRPr/>
            </a:pPr>
            <a:endParaRPr lang="ru-RU" dirty="0"/>
          </a:p>
        </p:txBody>
      </p:sp>
      <p:sp>
        <p:nvSpPr>
          <p:cNvPr id="5" name="Номер слайда 4">
            <a:extLst>
              <a:ext uri="{FF2B5EF4-FFF2-40B4-BE49-F238E27FC236}">
                <a16:creationId xmlns:a16="http://schemas.microsoft.com/office/drawing/2014/main" id="{0B96D766-7172-45E2-A7CA-979FD18D3C3C}"/>
              </a:ext>
            </a:extLst>
          </p:cNvPr>
          <p:cNvSpPr>
            <a:spLocks noGrp="1"/>
          </p:cNvSpPr>
          <p:nvPr>
            <p:ph type="sldNum" sz="quarter" idx="12"/>
          </p:nvPr>
        </p:nvSpPr>
        <p:spPr/>
        <p:txBody>
          <a:bodyPr/>
          <a:lstStyle/>
          <a:p>
            <a:fld id="{31376E9D-FCC9-42A9-BD70-042CEED4A9B2}" type="slidenum">
              <a:rPr lang="en-US" altLang="en-US" smtClean="0"/>
              <a:pPr/>
              <a:t>‹#›</a:t>
            </a:fld>
            <a:endParaRPr lang="en-US" altLang="en-US" dirty="0"/>
          </a:p>
        </p:txBody>
      </p:sp>
    </p:spTree>
    <p:extLst>
      <p:ext uri="{BB962C8B-B14F-4D97-AF65-F5344CB8AC3E}">
        <p14:creationId xmlns:p14="http://schemas.microsoft.com/office/powerpoint/2010/main" val="36629051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Slide 10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BF4F3"/>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extLst>
      <p:ext uri="{BB962C8B-B14F-4D97-AF65-F5344CB8AC3E}">
        <p14:creationId xmlns:p14="http://schemas.microsoft.com/office/powerpoint/2010/main" val="42591893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10.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10.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sv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7.png"/><Relationship Id="rId7"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sv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10.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svg"/></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notesSlide" Target="../notesSlides/notesSlide12.xml"/><Relationship Id="rId1" Type="http://schemas.openxmlformats.org/officeDocument/2006/relationships/slideLayout" Target="../slideLayouts/slideLayout6.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svg"/></Relationships>
</file>

<file path=ppt/slides/_rels/slide1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svg"/></Relationships>
</file>

<file path=ppt/slides/_rels/slide2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notesSlide" Target="../notesSlides/notesSlide18.xml"/><Relationship Id="rId1" Type="http://schemas.openxmlformats.org/officeDocument/2006/relationships/slideLayout" Target="../slideLayouts/slideLayout5.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sv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svg"/></Relationships>
</file>

<file path=ppt/slides/_rels/slide2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1.xml"/><Relationship Id="rId1" Type="http://schemas.openxmlformats.org/officeDocument/2006/relationships/slideLayout" Target="../slideLayouts/slideLayout6.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svg"/></Relationships>
</file>

<file path=ppt/slides/_rels/slide27.xml.rels><?xml version="1.0" encoding="UTF-8" standalone="yes"?>
<Relationships xmlns="http://schemas.openxmlformats.org/package/2006/relationships"><Relationship Id="rId3" Type="http://schemas.openxmlformats.org/officeDocument/2006/relationships/image" Target="../media/image45.png"/><Relationship Id="rId7" Type="http://schemas.openxmlformats.org/officeDocument/2006/relationships/image" Target="../media/image49.png"/><Relationship Id="rId2" Type="http://schemas.openxmlformats.org/officeDocument/2006/relationships/notesSlide" Target="../notesSlides/notesSlide23.xml"/><Relationship Id="rId1" Type="http://schemas.openxmlformats.org/officeDocument/2006/relationships/slideLayout" Target="../slideLayouts/slideLayout9.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2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50.png"/><Relationship Id="rId7" Type="http://schemas.openxmlformats.org/officeDocument/2006/relationships/image" Target="../media/image3.svg"/><Relationship Id="rId2" Type="http://schemas.openxmlformats.org/officeDocument/2006/relationships/notesSlide" Target="../notesSlides/notesSlide24.xml"/><Relationship Id="rId1" Type="http://schemas.openxmlformats.org/officeDocument/2006/relationships/slideLayout" Target="../slideLayouts/slideLayout9.xml"/><Relationship Id="rId6" Type="http://schemas.openxmlformats.org/officeDocument/2006/relationships/image" Target="../media/image2.png"/><Relationship Id="rId5" Type="http://schemas.openxmlformats.org/officeDocument/2006/relationships/image" Target="../media/image52.png"/><Relationship Id="rId4" Type="http://schemas.openxmlformats.org/officeDocument/2006/relationships/image" Target="../media/image51.png"/><Relationship Id="rId9"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10.xml"/><Relationship Id="rId5" Type="http://schemas.openxmlformats.org/officeDocument/2006/relationships/image" Target="../media/image5.png"/><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10.xml"/><Relationship Id="rId5" Type="http://schemas.openxmlformats.org/officeDocument/2006/relationships/image" Target="../media/image5.pn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10.xml"/><Relationship Id="rId5" Type="http://schemas.openxmlformats.org/officeDocument/2006/relationships/image" Target="../media/image5.png"/><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65314"/>
            <a:ext cx="14630400" cy="1103086"/>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2" name="Прямоугольник 1"/>
          <p:cNvSpPr/>
          <p:nvPr/>
        </p:nvSpPr>
        <p:spPr>
          <a:xfrm>
            <a:off x="1509486" y="2721429"/>
            <a:ext cx="12192000" cy="2035685"/>
          </a:xfrm>
          <a:prstGeom prst="rect">
            <a:avLst/>
          </a:prstGeom>
        </p:spPr>
        <p:txBody>
          <a:bodyPr wrap="square">
            <a:spAutoFit/>
          </a:bodyPr>
          <a:lstStyle/>
          <a:p>
            <a:pPr algn="ctr"/>
            <a:r>
              <a:rPr lang="en-US" sz="4114" b="1" dirty="0">
                <a:latin typeface="Times New Roman" panose="02020603050405020304" pitchFamily="18" charset="0"/>
                <a:ea typeface="Calibri" panose="020F0502020204030204" pitchFamily="34" charset="0"/>
              </a:rPr>
              <a:t> </a:t>
            </a:r>
            <a:r>
              <a:rPr lang="uz-Cyrl-UZ" sz="4114" b="1" dirty="0">
                <a:latin typeface="Arial Narrow" panose="020B0606020202030204" pitchFamily="34" charset="0"/>
              </a:rPr>
              <a:t>1</a:t>
            </a:r>
            <a:r>
              <a:rPr lang="uz-Latn-UZ" sz="4114" b="1" dirty="0">
                <a:latin typeface="Arial Narrow" panose="020B0606020202030204" pitchFamily="34" charset="0"/>
              </a:rPr>
              <a:t>-mavzu. </a:t>
            </a:r>
            <a:r>
              <a:rPr lang="az-Latn-AZ" sz="4114" b="1" dirty="0">
                <a:latin typeface="Arial Narrow" panose="020B0606020202030204" pitchFamily="34" charset="0"/>
              </a:rPr>
              <a:t>Kasbiy faoliyatni rivojlantirishda individual va hamkorlik faoliyatini tashkil etish metodikasi </a:t>
            </a:r>
            <a:endParaRPr lang="uz-Latn-UZ" sz="4114" b="1" dirty="0">
              <a:latin typeface="Arial Narrow" panose="020B0606020202030204" pitchFamily="34" charset="0"/>
            </a:endParaRPr>
          </a:p>
          <a:p>
            <a:pPr algn="ctr"/>
            <a:r>
              <a:rPr lang="uz-Latn-UZ" sz="4114" b="1" dirty="0">
                <a:latin typeface="Arial Narrow" panose="020B0606020202030204" pitchFamily="34" charset="0"/>
              </a:rPr>
              <a:t>(</a:t>
            </a:r>
            <a:r>
              <a:rPr lang="uz-Latn-UZ" sz="4114" b="1" i="1" dirty="0">
                <a:latin typeface="Arial Narrow" panose="020B0606020202030204" pitchFamily="34" charset="0"/>
              </a:rPr>
              <a:t>2 soat </a:t>
            </a:r>
            <a:r>
              <a:rPr lang="az-Latn-AZ" sz="4114" b="1" i="1" dirty="0">
                <a:latin typeface="Arial Narrow" panose="020B0606020202030204" pitchFamily="34" charset="0"/>
              </a:rPr>
              <a:t>nazariy</a:t>
            </a:r>
            <a:r>
              <a:rPr lang="uz-Cyrl-UZ" sz="4114" b="1" i="1" dirty="0">
                <a:latin typeface="Arial Narrow" panose="020B0606020202030204" pitchFamily="34" charset="0"/>
              </a:rPr>
              <a:t> </a:t>
            </a:r>
            <a:r>
              <a:rPr lang="uz-Latn-UZ" sz="4114" b="1" i="1" dirty="0">
                <a:latin typeface="Arial Narrow" panose="020B0606020202030204" pitchFamily="34" charset="0"/>
              </a:rPr>
              <a:t>mashgʻulot</a:t>
            </a:r>
            <a:r>
              <a:rPr lang="uz-Latn-UZ" sz="4114" b="1" dirty="0">
                <a:latin typeface="Arial Narrow" panose="020B0606020202030204" pitchFamily="34" charset="0"/>
              </a:rPr>
              <a:t>)</a:t>
            </a:r>
            <a:endParaRPr lang="ru-RU" sz="4114" b="1" dirty="0">
              <a:latin typeface="Arial Narrow" panose="020B0606020202030204" pitchFamily="34" charset="0"/>
            </a:endParaRPr>
          </a:p>
        </p:txBody>
      </p:sp>
    </p:spTree>
    <p:extLst>
      <p:ext uri="{BB962C8B-B14F-4D97-AF65-F5344CB8AC3E}">
        <p14:creationId xmlns:p14="http://schemas.microsoft.com/office/powerpoint/2010/main" val="36494652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65314"/>
            <a:ext cx="14630400" cy="1103086"/>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2" name="Прямоугольник 1"/>
          <p:cNvSpPr/>
          <p:nvPr/>
        </p:nvSpPr>
        <p:spPr>
          <a:xfrm>
            <a:off x="1141738" y="2055507"/>
            <a:ext cx="12192000" cy="3310778"/>
          </a:xfrm>
          <a:prstGeom prst="rect">
            <a:avLst/>
          </a:prstGeom>
        </p:spPr>
        <p:txBody>
          <a:bodyPr wrap="square">
            <a:spAutoFit/>
          </a:bodyPr>
          <a:lstStyle/>
          <a:p>
            <a:r>
              <a:rPr lang="en-US" sz="4114" b="1" dirty="0">
                <a:latin typeface="Times New Roman" panose="02020603050405020304" pitchFamily="18" charset="0"/>
                <a:ea typeface="Calibri" panose="020F0502020204030204" pitchFamily="34" charset="0"/>
              </a:rPr>
              <a:t> </a:t>
            </a:r>
            <a:r>
              <a:rPr lang="uz-Latn-UZ" sz="2800" dirty="0">
                <a:latin typeface="Arial Narrow" panose="020B0606020202030204" pitchFamily="34" charset="0"/>
              </a:rPr>
              <a:t>Refleksiya mening kasbiy rivojlanishimning muhim boʻlagi hisoblanadi. Chunki ... </a:t>
            </a:r>
            <a:endParaRPr lang="ru-RU" sz="2800" dirty="0">
              <a:latin typeface="Arial Narrow" panose="020B0606020202030204" pitchFamily="34" charset="0"/>
            </a:endParaRPr>
          </a:p>
          <a:p>
            <a:r>
              <a:rPr lang="uz-Latn-UZ" sz="2800" dirty="0">
                <a:latin typeface="Arial Narrow" panose="020B0606020202030204" pitchFamily="34" charset="0"/>
              </a:rPr>
              <a:t>Oʻz dars oʻtishim va rivojlanishim xususida refleksiv mushohoda yuritishimda qoʻllaniladigan bitta usul bu ... </a:t>
            </a:r>
            <a:endParaRPr lang="ru-RU" sz="2800" dirty="0">
              <a:latin typeface="Arial Narrow" panose="020B0606020202030204" pitchFamily="34" charset="0"/>
            </a:endParaRPr>
          </a:p>
          <a:p>
            <a:r>
              <a:rPr lang="uz-Latn-UZ" sz="2800" dirty="0">
                <a:latin typeface="Arial Narrow" panose="020B0606020202030204" pitchFamily="34" charset="0"/>
              </a:rPr>
              <a:t>Oʻz dars oʻtish faoliyatimda refleksiya va takomillashuv haqida meni qiziqtiruvchi bitta savol bu ... </a:t>
            </a:r>
            <a:endParaRPr lang="ru-RU" sz="2800" dirty="0">
              <a:latin typeface="Arial Narrow" panose="020B0606020202030204" pitchFamily="34" charset="0"/>
            </a:endParaRPr>
          </a:p>
          <a:p>
            <a:r>
              <a:rPr lang="uz-Latn-UZ" sz="2800" dirty="0">
                <a:latin typeface="Arial Narrow" panose="020B0606020202030204" pitchFamily="34" charset="0"/>
              </a:rPr>
              <a:t>Oʻz dars oʻtish faoliyatim xususida yanada yaxshiroq refleksiv mushohoda yuritishim uchun men bilmoqchi boʻlgan bitta narsa bu ... </a:t>
            </a:r>
            <a:endParaRPr lang="ru-RU" sz="2800" dirty="0">
              <a:latin typeface="Arial Narrow" panose="020B0606020202030204" pitchFamily="34" charset="0"/>
            </a:endParaRPr>
          </a:p>
        </p:txBody>
      </p:sp>
    </p:spTree>
    <p:extLst>
      <p:ext uri="{BB962C8B-B14F-4D97-AF65-F5344CB8AC3E}">
        <p14:creationId xmlns:p14="http://schemas.microsoft.com/office/powerpoint/2010/main" val="31877635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Shape 639"/>
        <p:cNvGrpSpPr/>
        <p:nvPr/>
      </p:nvGrpSpPr>
      <p:grpSpPr>
        <a:xfrm>
          <a:off x="0" y="0"/>
          <a:ext cx="0" cy="0"/>
          <a:chOff x="0" y="0"/>
          <a:chExt cx="0" cy="0"/>
        </a:xfrm>
      </p:grpSpPr>
      <p:sp>
        <p:nvSpPr>
          <p:cNvPr id="640" name="Google Shape;640;p26"/>
          <p:cNvSpPr txBox="1">
            <a:spLocks noGrp="1"/>
          </p:cNvSpPr>
          <p:nvPr>
            <p:ph type="title"/>
          </p:nvPr>
        </p:nvSpPr>
        <p:spPr>
          <a:xfrm>
            <a:off x="1451429" y="1357690"/>
            <a:ext cx="11581163" cy="721545"/>
          </a:xfrm>
          <a:prstGeom prst="rect">
            <a:avLst/>
          </a:prstGeom>
        </p:spPr>
        <p:txBody>
          <a:bodyPr spcFirstLastPara="1" vert="horz" wrap="square" lIns="137089" tIns="137089" rIns="137089" bIns="137089" rtlCol="0" anchor="ctr" anchorCtr="0">
            <a:noAutofit/>
          </a:bodyPr>
          <a:lstStyle/>
          <a:p>
            <a:pPr algn="ctr"/>
            <a:r>
              <a:rPr lang="uz-Latn-UZ" sz="5029" b="1" dirty="0">
                <a:solidFill>
                  <a:srgbClr val="002060"/>
                </a:solidFill>
                <a:latin typeface="Arial Narrow" panose="020B0606020202030204" pitchFamily="34" charset="0"/>
              </a:rPr>
              <a:t>Reja:</a:t>
            </a:r>
          </a:p>
        </p:txBody>
      </p:sp>
      <p:grpSp>
        <p:nvGrpSpPr>
          <p:cNvPr id="653" name="Google Shape;653;p26"/>
          <p:cNvGrpSpPr/>
          <p:nvPr/>
        </p:nvGrpSpPr>
        <p:grpSpPr>
          <a:xfrm>
            <a:off x="701083" y="2149253"/>
            <a:ext cx="6429250" cy="1990928"/>
            <a:chOff x="710274" y="1456476"/>
            <a:chExt cx="3703926" cy="1132200"/>
          </a:xfrm>
        </p:grpSpPr>
        <p:sp>
          <p:nvSpPr>
            <p:cNvPr id="654" name="Google Shape;654;p26"/>
            <p:cNvSpPr/>
            <p:nvPr/>
          </p:nvSpPr>
          <p:spPr>
            <a:xfrm>
              <a:off x="1364700" y="1531938"/>
              <a:ext cx="3049500" cy="981300"/>
            </a:xfrm>
            <a:prstGeom prst="homePlate">
              <a:avLst>
                <a:gd name="adj" fmla="val 29403"/>
              </a:avLst>
            </a:prstGeom>
            <a:noFill/>
            <a:ln w="38100" cap="flat" cmpd="sng">
              <a:solidFill>
                <a:schemeClr val="accent1">
                  <a:lumMod val="50000"/>
                </a:schemeClr>
              </a:solidFill>
              <a:prstDash val="dash"/>
              <a:round/>
              <a:headEnd type="none" w="sm" len="sm"/>
              <a:tailEnd type="none" w="sm" len="sm"/>
            </a:ln>
          </p:spPr>
          <p:txBody>
            <a:bodyPr spcFirstLastPara="1" wrap="square" lIns="137089" tIns="137089" rIns="137089" bIns="137089" anchor="ctr" anchorCtr="0">
              <a:noAutofit/>
            </a:bodyPr>
            <a:lstStyle/>
            <a:p>
              <a:endParaRPr sz="2699" dirty="0"/>
            </a:p>
          </p:txBody>
        </p:sp>
        <p:sp>
          <p:nvSpPr>
            <p:cNvPr id="655" name="Google Shape;655;p26"/>
            <p:cNvSpPr/>
            <p:nvPr/>
          </p:nvSpPr>
          <p:spPr>
            <a:xfrm>
              <a:off x="710274" y="1456476"/>
              <a:ext cx="1307100" cy="1132200"/>
            </a:xfrm>
            <a:prstGeom prst="hexagon">
              <a:avLst>
                <a:gd name="adj" fmla="val 28729"/>
                <a:gd name="vf" fmla="val 115470"/>
              </a:avLst>
            </a:prstGeom>
            <a:solidFill>
              <a:schemeClr val="accent1">
                <a:lumMod val="60000"/>
                <a:lumOff val="40000"/>
                <a:alpha val="58660"/>
              </a:schemeClr>
            </a:solidFill>
            <a:ln>
              <a:noFill/>
            </a:ln>
          </p:spPr>
          <p:txBody>
            <a:bodyPr spcFirstLastPara="1" wrap="square" lIns="137089" tIns="137089" rIns="137089" bIns="137089" anchor="ctr" anchorCtr="0">
              <a:noAutofit/>
            </a:bodyPr>
            <a:lstStyle/>
            <a:p>
              <a:endParaRPr sz="2699" dirty="0"/>
            </a:p>
          </p:txBody>
        </p:sp>
        <p:sp>
          <p:nvSpPr>
            <p:cNvPr id="656" name="Google Shape;656;p26"/>
            <p:cNvSpPr/>
            <p:nvPr/>
          </p:nvSpPr>
          <p:spPr>
            <a:xfrm>
              <a:off x="883425" y="1606475"/>
              <a:ext cx="960900" cy="832200"/>
            </a:xfrm>
            <a:prstGeom prst="hexagon">
              <a:avLst>
                <a:gd name="adj" fmla="val 28729"/>
                <a:gd name="vf" fmla="val 115470"/>
              </a:avLst>
            </a:prstGeom>
            <a:solidFill>
              <a:schemeClr val="accent1">
                <a:lumMod val="50000"/>
              </a:schemeClr>
            </a:solidFill>
            <a:ln>
              <a:noFill/>
            </a:ln>
          </p:spPr>
          <p:txBody>
            <a:bodyPr spcFirstLastPara="1" wrap="square" lIns="137089" tIns="137089" rIns="137089" bIns="137089" anchor="ctr" anchorCtr="0">
              <a:noAutofit/>
            </a:bodyPr>
            <a:lstStyle/>
            <a:p>
              <a:endParaRPr sz="2699" dirty="0"/>
            </a:p>
          </p:txBody>
        </p:sp>
        <p:sp>
          <p:nvSpPr>
            <p:cNvPr id="657" name="Google Shape;657;p26"/>
            <p:cNvSpPr txBox="1"/>
            <p:nvPr/>
          </p:nvSpPr>
          <p:spPr>
            <a:xfrm>
              <a:off x="2017372" y="1531938"/>
              <a:ext cx="2190955" cy="910281"/>
            </a:xfrm>
            <a:prstGeom prst="rect">
              <a:avLst/>
            </a:prstGeom>
            <a:noFill/>
            <a:ln>
              <a:noFill/>
            </a:ln>
          </p:spPr>
          <p:txBody>
            <a:bodyPr spcFirstLastPara="1" wrap="square" lIns="137089" tIns="137089" rIns="137089" bIns="137089" anchor="ctr" anchorCtr="0">
              <a:noAutofit/>
            </a:bodyPr>
            <a:lstStyle/>
            <a:p>
              <a:pPr algn="ctr"/>
              <a:r>
                <a:rPr lang="uz-Latn-UZ" sz="2000" b="1" dirty="0">
                  <a:latin typeface="Arial Narrow" panose="020B0606020202030204" pitchFamily="34" charset="0"/>
                </a:rPr>
                <a:t>Prezident maktablarida to‘plangan ilg‘or tajribalarni umumiy o‘rta ta’lim muassasalariga keng tatbiq etish boʻyicha o‘qituvchilarning kasbiy faoliyatini rivojlantirish. </a:t>
              </a:r>
              <a:endParaRPr lang="ru-RU" sz="2000" b="1" dirty="0">
                <a:latin typeface="Arial Narrow" panose="020B0606020202030204" pitchFamily="34" charset="0"/>
              </a:endParaRPr>
            </a:p>
          </p:txBody>
        </p:sp>
      </p:grpSp>
      <p:grpSp>
        <p:nvGrpSpPr>
          <p:cNvPr id="659" name="Google Shape;659;p26"/>
          <p:cNvGrpSpPr/>
          <p:nvPr/>
        </p:nvGrpSpPr>
        <p:grpSpPr>
          <a:xfrm>
            <a:off x="6623563" y="3207518"/>
            <a:ext cx="6429526" cy="1990928"/>
            <a:chOff x="710274" y="3077051"/>
            <a:chExt cx="3704085" cy="1132200"/>
          </a:xfrm>
        </p:grpSpPr>
        <p:sp>
          <p:nvSpPr>
            <p:cNvPr id="660" name="Google Shape;660;p26"/>
            <p:cNvSpPr/>
            <p:nvPr/>
          </p:nvSpPr>
          <p:spPr>
            <a:xfrm>
              <a:off x="1364859" y="3152513"/>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37089" tIns="137089" rIns="137089" bIns="137089" anchor="ctr" anchorCtr="0">
              <a:noAutofit/>
            </a:bodyPr>
            <a:lstStyle/>
            <a:p>
              <a:endParaRPr sz="2699" dirty="0"/>
            </a:p>
          </p:txBody>
        </p:sp>
        <p:sp>
          <p:nvSpPr>
            <p:cNvPr id="661" name="Google Shape;661;p26"/>
            <p:cNvSpPr/>
            <p:nvPr/>
          </p:nvSpPr>
          <p:spPr>
            <a:xfrm>
              <a:off x="710274" y="3077051"/>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37089" tIns="137089" rIns="137089" bIns="137089" anchor="ctr" anchorCtr="0">
              <a:noAutofit/>
            </a:bodyPr>
            <a:lstStyle/>
            <a:p>
              <a:endParaRPr sz="2699" dirty="0"/>
            </a:p>
          </p:txBody>
        </p:sp>
        <p:sp>
          <p:nvSpPr>
            <p:cNvPr id="662" name="Google Shape;662;p26"/>
            <p:cNvSpPr/>
            <p:nvPr/>
          </p:nvSpPr>
          <p:spPr>
            <a:xfrm>
              <a:off x="883425" y="3227050"/>
              <a:ext cx="960900" cy="832200"/>
            </a:xfrm>
            <a:prstGeom prst="hexagon">
              <a:avLst>
                <a:gd name="adj" fmla="val 28729"/>
                <a:gd name="vf" fmla="val 115470"/>
              </a:avLst>
            </a:prstGeom>
            <a:solidFill>
              <a:schemeClr val="accent1">
                <a:lumMod val="50000"/>
              </a:schemeClr>
            </a:solidFill>
            <a:ln>
              <a:noFill/>
            </a:ln>
          </p:spPr>
          <p:txBody>
            <a:bodyPr spcFirstLastPara="1" wrap="square" lIns="137089" tIns="137089" rIns="137089" bIns="137089" anchor="ctr" anchorCtr="0">
              <a:noAutofit/>
            </a:bodyPr>
            <a:lstStyle/>
            <a:p>
              <a:endParaRPr sz="2699" dirty="0"/>
            </a:p>
          </p:txBody>
        </p:sp>
        <p:sp>
          <p:nvSpPr>
            <p:cNvPr id="663" name="Google Shape;663;p26"/>
            <p:cNvSpPr txBox="1"/>
            <p:nvPr/>
          </p:nvSpPr>
          <p:spPr>
            <a:xfrm>
              <a:off x="2017372" y="3276343"/>
              <a:ext cx="2184089" cy="847535"/>
            </a:xfrm>
            <a:prstGeom prst="rect">
              <a:avLst/>
            </a:prstGeom>
            <a:noFill/>
            <a:ln>
              <a:noFill/>
            </a:ln>
          </p:spPr>
          <p:txBody>
            <a:bodyPr spcFirstLastPara="1" wrap="square" lIns="137089" tIns="137089" rIns="137089" bIns="137089" anchor="ctr" anchorCtr="0">
              <a:noAutofit/>
            </a:bodyPr>
            <a:lstStyle/>
            <a:p>
              <a:pPr algn="ctr"/>
              <a:r>
                <a:rPr lang="uz-Latn-UZ" sz="2000" b="1" dirty="0">
                  <a:latin typeface="Arial Narrow" panose="020B0606020202030204" pitchFamily="34" charset="0"/>
                </a:rPr>
                <a:t>Refleksiya va uzluksiz kasbiy rivojlanishning roli</a:t>
              </a:r>
              <a:r>
                <a:rPr lang="uz-Cyrl-UZ" sz="2000" b="1" dirty="0">
                  <a:latin typeface="Arial Narrow" panose="020B0606020202030204" pitchFamily="34" charset="0"/>
                </a:rPr>
                <a:t>.</a:t>
              </a:r>
              <a:endParaRPr lang="ru-RU" sz="2000" b="1" dirty="0">
                <a:latin typeface="Arial Narrow" panose="020B0606020202030204" pitchFamily="34" charset="0"/>
              </a:endParaRPr>
            </a:p>
          </p:txBody>
        </p:sp>
      </p:grpSp>
      <p:grpSp>
        <p:nvGrpSpPr>
          <p:cNvPr id="669" name="Google Shape;669;p26"/>
          <p:cNvGrpSpPr/>
          <p:nvPr/>
        </p:nvGrpSpPr>
        <p:grpSpPr>
          <a:xfrm>
            <a:off x="7457878" y="3705233"/>
            <a:ext cx="706571" cy="715061"/>
            <a:chOff x="2497275" y="2744159"/>
            <a:chExt cx="370930" cy="370549"/>
          </a:xfrm>
        </p:grpSpPr>
        <p:sp>
          <p:nvSpPr>
            <p:cNvPr id="670" name="Google Shape;670;p26"/>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1" name="Google Shape;671;p26"/>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2" name="Google Shape;672;p26"/>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3" name="Google Shape;673;p26"/>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4" name="Google Shape;674;p26"/>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5" name="Google Shape;675;p26"/>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grpSp>
      <p:grpSp>
        <p:nvGrpSpPr>
          <p:cNvPr id="680" name="Google Shape;680;p26"/>
          <p:cNvGrpSpPr/>
          <p:nvPr/>
        </p:nvGrpSpPr>
        <p:grpSpPr>
          <a:xfrm>
            <a:off x="1509486" y="2862343"/>
            <a:ext cx="614083" cy="497715"/>
            <a:chOff x="5220616" y="2791061"/>
            <a:chExt cx="373185" cy="302466"/>
          </a:xfrm>
        </p:grpSpPr>
        <p:sp>
          <p:nvSpPr>
            <p:cNvPr id="681" name="Google Shape;681;p26"/>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2" name="Google Shape;682;p26"/>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3" name="Google Shape;683;p26"/>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4" name="Google Shape;684;p26"/>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5" name="Google Shape;685;p26"/>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6" name="Google Shape;686;p26"/>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7" name="Google Shape;687;p26"/>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8" name="Google Shape;688;p26"/>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9" name="Google Shape;689;p26"/>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0" name="Google Shape;690;p26"/>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1" name="Google Shape;691;p26"/>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2" name="Google Shape;692;p26"/>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3" name="Google Shape;693;p26"/>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4" name="Google Shape;694;p26"/>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5" name="Google Shape;695;p26"/>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6" name="Google Shape;696;p26"/>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7" name="Google Shape;697;p26"/>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8" name="Google Shape;698;p26"/>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grpSp>
      <p:grpSp>
        <p:nvGrpSpPr>
          <p:cNvPr id="105" name="Google Shape;669;p26"/>
          <p:cNvGrpSpPr/>
          <p:nvPr/>
        </p:nvGrpSpPr>
        <p:grpSpPr>
          <a:xfrm>
            <a:off x="8150878" y="5215255"/>
            <a:ext cx="706571" cy="715061"/>
            <a:chOff x="2497275" y="2744159"/>
            <a:chExt cx="370930" cy="370549"/>
          </a:xfrm>
        </p:grpSpPr>
        <p:sp>
          <p:nvSpPr>
            <p:cNvPr id="106" name="Google Shape;670;p26"/>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7" name="Google Shape;671;p26"/>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8" name="Google Shape;672;p26"/>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9" name="Google Shape;673;p26"/>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10" name="Google Shape;674;p26"/>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11" name="Google Shape;675;p26"/>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grpSp>
      <p:pic>
        <p:nvPicPr>
          <p:cNvPr id="112"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22535"/>
            <a:ext cx="14630400" cy="1103086"/>
          </a:xfrm>
          <a:prstGeom prst="rect">
            <a:avLst/>
          </a:prstGeom>
        </p:spPr>
      </p:pic>
      <p:pic>
        <p:nvPicPr>
          <p:cNvPr id="113" name="Рисунок 112">
            <a:extLst>
              <a:ext uri="{FF2B5EF4-FFF2-40B4-BE49-F238E27FC236}">
                <a16:creationId xmlns:a16="http://schemas.microsoft.com/office/drawing/2014/main" id="{5B572CE6-5563-45A9-9EE3-760D52EDB9D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14" name="Рисунок 113">
            <a:extLst>
              <a:ext uri="{FF2B5EF4-FFF2-40B4-BE49-F238E27FC236}">
                <a16:creationId xmlns:a16="http://schemas.microsoft.com/office/drawing/2014/main" id="{286A97B6-2A6C-4AF1-A8F6-DF3B05C1FCA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grpSp>
        <p:nvGrpSpPr>
          <p:cNvPr id="49" name="Google Shape;659;p26">
            <a:extLst>
              <a:ext uri="{FF2B5EF4-FFF2-40B4-BE49-F238E27FC236}">
                <a16:creationId xmlns:a16="http://schemas.microsoft.com/office/drawing/2014/main" id="{95880812-79DA-4288-B40D-16531EE26AA0}"/>
              </a:ext>
            </a:extLst>
          </p:cNvPr>
          <p:cNvGrpSpPr/>
          <p:nvPr/>
        </p:nvGrpSpPr>
        <p:grpSpPr>
          <a:xfrm>
            <a:off x="1028352" y="4769277"/>
            <a:ext cx="6429526" cy="1990928"/>
            <a:chOff x="710274" y="3077051"/>
            <a:chExt cx="3704085" cy="1132200"/>
          </a:xfrm>
        </p:grpSpPr>
        <p:sp>
          <p:nvSpPr>
            <p:cNvPr id="50" name="Google Shape;660;p26">
              <a:extLst>
                <a:ext uri="{FF2B5EF4-FFF2-40B4-BE49-F238E27FC236}">
                  <a16:creationId xmlns:a16="http://schemas.microsoft.com/office/drawing/2014/main" id="{B3FA7574-ADC9-495E-9BB4-FF99D2D0ED17}"/>
                </a:ext>
              </a:extLst>
            </p:cNvPr>
            <p:cNvSpPr/>
            <p:nvPr/>
          </p:nvSpPr>
          <p:spPr>
            <a:xfrm>
              <a:off x="1364859" y="3152513"/>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37089" tIns="137089" rIns="137089" bIns="137089" anchor="ctr" anchorCtr="0">
              <a:noAutofit/>
            </a:bodyPr>
            <a:lstStyle/>
            <a:p>
              <a:endParaRPr sz="2699" dirty="0"/>
            </a:p>
          </p:txBody>
        </p:sp>
        <p:sp>
          <p:nvSpPr>
            <p:cNvPr id="51" name="Google Shape;661;p26">
              <a:extLst>
                <a:ext uri="{FF2B5EF4-FFF2-40B4-BE49-F238E27FC236}">
                  <a16:creationId xmlns:a16="http://schemas.microsoft.com/office/drawing/2014/main" id="{48247105-700B-499B-9847-B741A058658E}"/>
                </a:ext>
              </a:extLst>
            </p:cNvPr>
            <p:cNvSpPr/>
            <p:nvPr/>
          </p:nvSpPr>
          <p:spPr>
            <a:xfrm>
              <a:off x="710274" y="3077051"/>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37089" tIns="137089" rIns="137089" bIns="137089" anchor="ctr" anchorCtr="0">
              <a:noAutofit/>
            </a:bodyPr>
            <a:lstStyle/>
            <a:p>
              <a:endParaRPr sz="2699" dirty="0"/>
            </a:p>
          </p:txBody>
        </p:sp>
        <p:sp>
          <p:nvSpPr>
            <p:cNvPr id="52" name="Google Shape;662;p26">
              <a:extLst>
                <a:ext uri="{FF2B5EF4-FFF2-40B4-BE49-F238E27FC236}">
                  <a16:creationId xmlns:a16="http://schemas.microsoft.com/office/drawing/2014/main" id="{9D5ED4EB-ECCA-491C-8836-24E942F5694E}"/>
                </a:ext>
              </a:extLst>
            </p:cNvPr>
            <p:cNvSpPr/>
            <p:nvPr/>
          </p:nvSpPr>
          <p:spPr>
            <a:xfrm>
              <a:off x="883425" y="3227050"/>
              <a:ext cx="960900" cy="832200"/>
            </a:xfrm>
            <a:prstGeom prst="hexagon">
              <a:avLst>
                <a:gd name="adj" fmla="val 28729"/>
                <a:gd name="vf" fmla="val 115470"/>
              </a:avLst>
            </a:prstGeom>
            <a:solidFill>
              <a:schemeClr val="accent1">
                <a:lumMod val="50000"/>
              </a:schemeClr>
            </a:solidFill>
            <a:ln>
              <a:noFill/>
            </a:ln>
          </p:spPr>
          <p:txBody>
            <a:bodyPr spcFirstLastPara="1" wrap="square" lIns="137089" tIns="137089" rIns="137089" bIns="137089" anchor="ctr" anchorCtr="0">
              <a:noAutofit/>
            </a:bodyPr>
            <a:lstStyle/>
            <a:p>
              <a:endParaRPr sz="2699" dirty="0"/>
            </a:p>
          </p:txBody>
        </p:sp>
        <p:sp>
          <p:nvSpPr>
            <p:cNvPr id="53" name="Google Shape;663;p26">
              <a:extLst>
                <a:ext uri="{FF2B5EF4-FFF2-40B4-BE49-F238E27FC236}">
                  <a16:creationId xmlns:a16="http://schemas.microsoft.com/office/drawing/2014/main" id="{5B2C7C3D-EC63-4FFF-87D9-D34BB36CE557}"/>
                </a:ext>
              </a:extLst>
            </p:cNvPr>
            <p:cNvSpPr txBox="1"/>
            <p:nvPr/>
          </p:nvSpPr>
          <p:spPr>
            <a:xfrm>
              <a:off x="2017372" y="3276343"/>
              <a:ext cx="2184089" cy="847535"/>
            </a:xfrm>
            <a:prstGeom prst="rect">
              <a:avLst/>
            </a:prstGeom>
            <a:noFill/>
            <a:ln>
              <a:noFill/>
            </a:ln>
          </p:spPr>
          <p:txBody>
            <a:bodyPr spcFirstLastPara="1" wrap="square" lIns="137089" tIns="137089" rIns="137089" bIns="137089" anchor="ctr" anchorCtr="0">
              <a:noAutofit/>
            </a:bodyPr>
            <a:lstStyle/>
            <a:p>
              <a:pPr algn="ctr"/>
              <a:r>
                <a:rPr lang="uz-Latn-UZ" sz="2000" b="1" dirty="0">
                  <a:latin typeface="Arial Narrow" panose="020B0606020202030204" pitchFamily="34" charset="0"/>
                </a:rPr>
                <a:t>Kasbiy faoliyatni bosqichma-bosqich rivojlantirish sikllari </a:t>
              </a:r>
              <a:endParaRPr lang="ru-RU" sz="2000" b="1" dirty="0">
                <a:latin typeface="Arial Narrow" panose="020B0606020202030204" pitchFamily="34" charset="0"/>
              </a:endParaRPr>
            </a:p>
          </p:txBody>
        </p:sp>
      </p:grpSp>
    </p:spTree>
    <p:extLst>
      <p:ext uri="{BB962C8B-B14F-4D97-AF65-F5344CB8AC3E}">
        <p14:creationId xmlns:p14="http://schemas.microsoft.com/office/powerpoint/2010/main" val="9074566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44709" y="2581394"/>
            <a:ext cx="7627382" cy="1425416"/>
          </a:xfrm>
          <a:prstGeom prst="rect">
            <a:avLst/>
          </a:prstGeom>
          <a:noFill/>
          <a:ln/>
        </p:spPr>
        <p:txBody>
          <a:bodyPr wrap="square" lIns="0" tIns="0" rIns="0" bIns="0" rtlCol="0" anchor="t"/>
          <a:lstStyle/>
          <a:p>
            <a:pPr marL="0" indent="0" algn="ctr">
              <a:lnSpc>
                <a:spcPts val="5600"/>
              </a:lnSpc>
              <a:buNone/>
            </a:pPr>
            <a:r>
              <a:rPr lang="uz-Cyrl-UZ" sz="4400" b="1" dirty="0">
                <a:latin typeface="Arial Narrow" panose="020B0606020202030204" pitchFamily="34" charset="0"/>
              </a:rPr>
              <a:t>Kasbiy rivojlanish: yangi bilimlarga intilish</a:t>
            </a:r>
          </a:p>
        </p:txBody>
      </p:sp>
      <p:sp>
        <p:nvSpPr>
          <p:cNvPr id="4" name="Text 1"/>
          <p:cNvSpPr/>
          <p:nvPr/>
        </p:nvSpPr>
        <p:spPr>
          <a:xfrm>
            <a:off x="6244709" y="4331732"/>
            <a:ext cx="7627382" cy="693420"/>
          </a:xfrm>
          <a:prstGeom prst="rect">
            <a:avLst/>
          </a:prstGeom>
          <a:noFill/>
          <a:ln/>
        </p:spPr>
        <p:txBody>
          <a:bodyPr wrap="square" lIns="0" tIns="0" rIns="0" bIns="0" rtlCol="0" anchor="t"/>
          <a:lstStyle/>
          <a:p>
            <a:pPr algn="just"/>
            <a:r>
              <a:rPr lang="en-US" sz="3600" dirty="0">
                <a:solidFill>
                  <a:srgbClr val="272525"/>
                </a:solidFill>
                <a:latin typeface="Arial Narrow" panose="020B0606020202030204" pitchFamily="34" charset="0"/>
              </a:rPr>
              <a:t>O</a:t>
            </a:r>
            <a:r>
              <a:rPr lang="uz-Cyrl-UZ" sz="3600" dirty="0">
                <a:solidFill>
                  <a:srgbClr val="272525"/>
                </a:solidFill>
                <a:latin typeface="Arial Narrow" panose="020B0606020202030204" pitchFamily="34" charset="0"/>
              </a:rPr>
              <a:t>‘</a:t>
            </a:r>
            <a:r>
              <a:rPr lang="en-US" sz="3600" dirty="0">
                <a:solidFill>
                  <a:srgbClr val="272525"/>
                </a:solidFill>
                <a:latin typeface="Arial Narrow" panose="020B0606020202030204" pitchFamily="34" charset="0"/>
              </a:rPr>
              <a:t>z </a:t>
            </a:r>
            <a:r>
              <a:rPr lang="uz-Cyrl-UZ" sz="3600" dirty="0">
                <a:solidFill>
                  <a:srgbClr val="272525"/>
                </a:solidFill>
                <a:latin typeface="Arial Narrow" panose="020B0606020202030204" pitchFamily="34" charset="0"/>
                <a:ea typeface="Montserrat" pitchFamily="34" charset="-122"/>
                <a:cs typeface="Montserrat" pitchFamily="34" charset="-120"/>
              </a:rPr>
              <a:t>bilimlarini oshirish va tajriba orttirish nafaqat shaxsiy</a:t>
            </a:r>
            <a:r>
              <a:rPr lang="en-US" sz="3600" dirty="0">
                <a:solidFill>
                  <a:srgbClr val="272525"/>
                </a:solidFill>
                <a:latin typeface="Arial Narrow" panose="020B0606020202030204" pitchFamily="34" charset="0"/>
                <a:ea typeface="Montserrat" pitchFamily="34" charset="-122"/>
                <a:cs typeface="Montserrat" pitchFamily="34" charset="-120"/>
              </a:rPr>
              <a:t>, balki jamiyat uchun ham muhimdir.</a:t>
            </a:r>
            <a:endParaRPr lang="en-US" sz="3600" dirty="0">
              <a:latin typeface="Arial Narrow" panose="020B0606020202030204" pitchFamily="34" charset="0"/>
            </a:endParaRPr>
          </a:p>
        </p:txBody>
      </p:sp>
      <p:sp>
        <p:nvSpPr>
          <p:cNvPr id="5" name="Shape 2"/>
          <p:cNvSpPr/>
          <p:nvPr/>
        </p:nvSpPr>
        <p:spPr>
          <a:xfrm>
            <a:off x="6244709" y="5285065"/>
            <a:ext cx="346591" cy="346591"/>
          </a:xfrm>
          <a:prstGeom prst="roundRect">
            <a:avLst>
              <a:gd name="adj" fmla="val 26380043"/>
            </a:avLst>
          </a:prstGeom>
          <a:noFill/>
          <a:ln w="7620">
            <a:solidFill>
              <a:srgbClr val="FFFFFF"/>
            </a:solidFill>
            <a:prstDash val="solid"/>
          </a:ln>
        </p:spPr>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199777" y="1290228"/>
            <a:ext cx="6547556" cy="712708"/>
          </a:xfrm>
          <a:prstGeom prst="rect">
            <a:avLst/>
          </a:prstGeom>
          <a:noFill/>
          <a:ln/>
        </p:spPr>
        <p:txBody>
          <a:bodyPr wrap="none" lIns="0" tIns="0" rIns="0" bIns="0" rtlCol="0" anchor="t"/>
          <a:lstStyle/>
          <a:p>
            <a:pPr algn="ctr">
              <a:lnSpc>
                <a:spcPts val="5600"/>
              </a:lnSpc>
            </a:pPr>
            <a:r>
              <a:rPr lang="uz-Cyrl-UZ" sz="4400" b="1" dirty="0">
                <a:latin typeface="Arial Narrow" panose="020B0606020202030204" pitchFamily="34" charset="0"/>
              </a:rPr>
              <a:t>Oshirish va tajriba </a:t>
            </a:r>
          </a:p>
          <a:p>
            <a:pPr algn="ctr">
              <a:lnSpc>
                <a:spcPts val="5600"/>
              </a:lnSpc>
            </a:pPr>
            <a:r>
              <a:rPr lang="uz-Cyrl-UZ" sz="4400" b="1" dirty="0">
                <a:latin typeface="Arial Narrow" panose="020B0606020202030204" pitchFamily="34" charset="0"/>
              </a:rPr>
              <a:t>orttirishning ahamiyati</a:t>
            </a:r>
          </a:p>
        </p:txBody>
      </p:sp>
      <p:sp>
        <p:nvSpPr>
          <p:cNvPr id="3" name="Text 1"/>
          <p:cNvSpPr/>
          <p:nvPr/>
        </p:nvSpPr>
        <p:spPr>
          <a:xfrm>
            <a:off x="622842" y="2987874"/>
            <a:ext cx="2850713" cy="356235"/>
          </a:xfrm>
          <a:prstGeom prst="rect">
            <a:avLst/>
          </a:prstGeom>
          <a:noFill/>
          <a:ln/>
        </p:spPr>
        <p:txBody>
          <a:bodyPr wrap="none" lIns="0" tIns="0" rIns="0" bIns="0" rtlCol="0" anchor="t"/>
          <a:lstStyle/>
          <a:p>
            <a:pPr indent="0">
              <a:lnSpc>
                <a:spcPts val="2800"/>
              </a:lnSpc>
              <a:buNone/>
            </a:pPr>
            <a:r>
              <a:rPr lang="uz-Cyrl-UZ" sz="3600" b="1" dirty="0">
                <a:solidFill>
                  <a:srgbClr val="002060"/>
                </a:solidFill>
                <a:latin typeface="Arial Narrow" panose="020B0606020202030204" pitchFamily="34" charset="0"/>
                <a:ea typeface="Barlow Bold" pitchFamily="34" charset="-122"/>
              </a:rPr>
              <a:t>Shaxsiy rivojlanish</a:t>
            </a:r>
          </a:p>
        </p:txBody>
      </p:sp>
      <p:sp>
        <p:nvSpPr>
          <p:cNvPr id="4" name="Text 2"/>
          <p:cNvSpPr/>
          <p:nvPr/>
        </p:nvSpPr>
        <p:spPr>
          <a:xfrm>
            <a:off x="560018" y="3455083"/>
            <a:ext cx="5428002" cy="693420"/>
          </a:xfrm>
          <a:prstGeom prst="rect">
            <a:avLst/>
          </a:prstGeom>
          <a:noFill/>
          <a:ln/>
        </p:spPr>
        <p:txBody>
          <a:bodyPr wrap="square" lIns="0" tIns="0" rIns="0" bIns="0" rtlCol="0" anchor="t"/>
          <a:lstStyle/>
          <a:p>
            <a:r>
              <a:rPr lang="en-US" sz="2800" dirty="0">
                <a:solidFill>
                  <a:srgbClr val="272525"/>
                </a:solidFill>
                <a:latin typeface="Arial Narrow" panose="020B0606020202030204" pitchFamily="34" charset="0"/>
                <a:ea typeface="Montserrat" pitchFamily="34" charset="-122"/>
                <a:cs typeface="Montserrat" pitchFamily="34" charset="-120"/>
              </a:rPr>
              <a:t>Yangiliklarga moslashish, yangi imkoniyatlarni </a:t>
            </a:r>
            <a:r>
              <a:rPr lang="en-US" sz="2800" dirty="0">
                <a:solidFill>
                  <a:srgbClr val="272525"/>
                </a:solidFill>
                <a:latin typeface="Arial Narrow" panose="020B0606020202030204" pitchFamily="34" charset="0"/>
              </a:rPr>
              <a:t>ochish va o</a:t>
            </a:r>
            <a:r>
              <a:rPr lang="uz-Cyrl-UZ" sz="2800" dirty="0">
                <a:solidFill>
                  <a:srgbClr val="272525"/>
                </a:solidFill>
                <a:latin typeface="Arial Narrow" panose="020B0606020202030204" pitchFamily="34" charset="0"/>
              </a:rPr>
              <a:t>‘</a:t>
            </a:r>
            <a:r>
              <a:rPr lang="en-US" sz="2800" dirty="0">
                <a:solidFill>
                  <a:srgbClr val="272525"/>
                </a:solidFill>
                <a:latin typeface="Arial Narrow" panose="020B0606020202030204" pitchFamily="34" charset="0"/>
              </a:rPr>
              <a:t>z salohiyatini oshirish.</a:t>
            </a:r>
          </a:p>
        </p:txBody>
      </p:sp>
      <p:sp>
        <p:nvSpPr>
          <p:cNvPr id="5" name="Text 3"/>
          <p:cNvSpPr/>
          <p:nvPr/>
        </p:nvSpPr>
        <p:spPr>
          <a:xfrm>
            <a:off x="560018" y="5037606"/>
            <a:ext cx="2850713" cy="356235"/>
          </a:xfrm>
          <a:prstGeom prst="rect">
            <a:avLst/>
          </a:prstGeom>
          <a:noFill/>
          <a:ln/>
        </p:spPr>
        <p:txBody>
          <a:bodyPr wrap="none" lIns="0" tIns="0" rIns="0" bIns="0" rtlCol="0" anchor="t"/>
          <a:lstStyle/>
          <a:p>
            <a:pPr>
              <a:lnSpc>
                <a:spcPts val="2800"/>
              </a:lnSpc>
            </a:pPr>
            <a:r>
              <a:rPr lang="uz-Cyrl-UZ" sz="3600" b="1" dirty="0">
                <a:solidFill>
                  <a:srgbClr val="002060"/>
                </a:solidFill>
                <a:latin typeface="Arial Narrow" panose="020B0606020202030204" pitchFamily="34" charset="0"/>
                <a:ea typeface="Barlow Bold" pitchFamily="34" charset="-122"/>
              </a:rPr>
              <a:t>Kasbiy muvaffaqiyat</a:t>
            </a:r>
          </a:p>
        </p:txBody>
      </p:sp>
      <p:sp>
        <p:nvSpPr>
          <p:cNvPr id="6" name="Text 4"/>
          <p:cNvSpPr/>
          <p:nvPr/>
        </p:nvSpPr>
        <p:spPr>
          <a:xfrm>
            <a:off x="560018" y="5600650"/>
            <a:ext cx="5519261" cy="693420"/>
          </a:xfrm>
          <a:prstGeom prst="rect">
            <a:avLst/>
          </a:prstGeom>
          <a:noFill/>
          <a:ln/>
        </p:spPr>
        <p:txBody>
          <a:bodyPr wrap="square" lIns="0" tIns="0" rIns="0" bIns="0" rtlCol="0" anchor="t"/>
          <a:lstStyle/>
          <a:p>
            <a:r>
              <a:rPr lang="uz-Cyrl-UZ" sz="2800" dirty="0">
                <a:solidFill>
                  <a:srgbClr val="272525"/>
                </a:solidFill>
                <a:latin typeface="Arial Narrow" panose="020B0606020202030204" pitchFamily="34" charset="0"/>
              </a:rPr>
              <a:t>Tanlov raqobatdoshligini oshirish, yangiliklarni olish va karerani rivojlantirish.</a:t>
            </a:r>
          </a:p>
        </p:txBody>
      </p:sp>
      <p:sp>
        <p:nvSpPr>
          <p:cNvPr id="7" name="Text 0">
            <a:extLst>
              <a:ext uri="{FF2B5EF4-FFF2-40B4-BE49-F238E27FC236}">
                <a16:creationId xmlns:a16="http://schemas.microsoft.com/office/drawing/2014/main" id="{009A18FB-5DCD-483F-83A3-D4029107BF6A}"/>
              </a:ext>
            </a:extLst>
          </p:cNvPr>
          <p:cNvSpPr/>
          <p:nvPr/>
        </p:nvSpPr>
        <p:spPr>
          <a:xfrm>
            <a:off x="7003018" y="1312655"/>
            <a:ext cx="7627382" cy="1425416"/>
          </a:xfrm>
          <a:prstGeom prst="rect">
            <a:avLst/>
          </a:prstGeom>
          <a:noFill/>
          <a:ln/>
        </p:spPr>
        <p:txBody>
          <a:bodyPr wrap="square" lIns="0" tIns="0" rIns="0" bIns="0" rtlCol="0" anchor="t"/>
          <a:lstStyle/>
          <a:p>
            <a:pPr marL="0" indent="0" algn="ctr">
              <a:lnSpc>
                <a:spcPts val="5600"/>
              </a:lnSpc>
              <a:buNone/>
            </a:pPr>
            <a:r>
              <a:rPr lang="en-US" sz="4400" b="1" dirty="0">
                <a:latin typeface="Arial Narrow" panose="020B0606020202030204" pitchFamily="34" charset="0"/>
              </a:rPr>
              <a:t>Jamoaviy</a:t>
            </a:r>
            <a:r>
              <a:rPr lang="en-US" sz="4450" b="1" dirty="0">
                <a:solidFill>
                  <a:srgbClr val="7068F4"/>
                </a:solidFill>
                <a:latin typeface="Barlow Bold" pitchFamily="34" charset="0"/>
                <a:ea typeface="Barlow Bold" pitchFamily="34" charset="-122"/>
                <a:cs typeface="Barlow Bold" pitchFamily="34" charset="-120"/>
              </a:rPr>
              <a:t> </a:t>
            </a:r>
            <a:r>
              <a:rPr lang="en-US" sz="4400" b="1" dirty="0">
                <a:latin typeface="Arial Narrow" panose="020B0606020202030204" pitchFamily="34" charset="0"/>
              </a:rPr>
              <a:t>hamkorlik va </a:t>
            </a:r>
            <a:endParaRPr lang="uz-Cyrl-UZ" sz="4400" b="1" dirty="0">
              <a:latin typeface="Arial Narrow" panose="020B0606020202030204" pitchFamily="34" charset="0"/>
            </a:endParaRPr>
          </a:p>
          <a:p>
            <a:pPr marL="0" indent="0" algn="ctr">
              <a:lnSpc>
                <a:spcPts val="5600"/>
              </a:lnSpc>
              <a:buNone/>
            </a:pPr>
            <a:r>
              <a:rPr lang="en-US" sz="4400" b="1" dirty="0">
                <a:latin typeface="Arial Narrow" panose="020B0606020202030204" pitchFamily="34" charset="0"/>
              </a:rPr>
              <a:t>individual rivojlanish</a:t>
            </a:r>
          </a:p>
        </p:txBody>
      </p:sp>
      <p:pic>
        <p:nvPicPr>
          <p:cNvPr id="8" name="Image 1" descr="preencoded.png">
            <a:extLst>
              <a:ext uri="{FF2B5EF4-FFF2-40B4-BE49-F238E27FC236}">
                <a16:creationId xmlns:a16="http://schemas.microsoft.com/office/drawing/2014/main" id="{FDBBFBE0-C64B-4712-8D69-7BDEE53571E2}"/>
              </a:ext>
            </a:extLst>
          </p:cNvPr>
          <p:cNvPicPr>
            <a:picLocks noChangeAspect="1"/>
          </p:cNvPicPr>
          <p:nvPr/>
        </p:nvPicPr>
        <p:blipFill>
          <a:blip r:embed="rId3"/>
          <a:stretch>
            <a:fillRect/>
          </a:stretch>
        </p:blipFill>
        <p:spPr>
          <a:xfrm>
            <a:off x="7234230" y="3127535"/>
            <a:ext cx="1083231" cy="1733193"/>
          </a:xfrm>
          <a:prstGeom prst="rect">
            <a:avLst/>
          </a:prstGeom>
        </p:spPr>
      </p:pic>
      <p:sp>
        <p:nvSpPr>
          <p:cNvPr id="9" name="Text 1">
            <a:extLst>
              <a:ext uri="{FF2B5EF4-FFF2-40B4-BE49-F238E27FC236}">
                <a16:creationId xmlns:a16="http://schemas.microsoft.com/office/drawing/2014/main" id="{20652592-E5DC-45ED-8017-471C8DF15971}"/>
              </a:ext>
            </a:extLst>
          </p:cNvPr>
          <p:cNvSpPr/>
          <p:nvPr/>
        </p:nvSpPr>
        <p:spPr>
          <a:xfrm>
            <a:off x="8642380" y="3147160"/>
            <a:ext cx="2850713" cy="356235"/>
          </a:xfrm>
          <a:prstGeom prst="rect">
            <a:avLst/>
          </a:prstGeom>
          <a:noFill/>
          <a:ln/>
        </p:spPr>
        <p:txBody>
          <a:bodyPr wrap="none" lIns="0" tIns="0" rIns="0" bIns="0" rtlCol="0" anchor="t"/>
          <a:lstStyle/>
          <a:p>
            <a:pPr>
              <a:lnSpc>
                <a:spcPts val="2800"/>
              </a:lnSpc>
            </a:pPr>
            <a:r>
              <a:rPr lang="en-US" sz="3600" b="1" dirty="0">
                <a:solidFill>
                  <a:srgbClr val="002060"/>
                </a:solidFill>
                <a:latin typeface="Arial Narrow" panose="020B0606020202030204" pitchFamily="34" charset="0"/>
                <a:ea typeface="Barlow Bold" pitchFamily="34" charset="-122"/>
              </a:rPr>
              <a:t>Bilishni baham ko</a:t>
            </a:r>
            <a:r>
              <a:rPr lang="uz-Cyrl-UZ" sz="3600" b="1" dirty="0">
                <a:solidFill>
                  <a:srgbClr val="272525"/>
                </a:solidFill>
                <a:latin typeface="Arial Narrow" panose="020B0606020202030204" pitchFamily="34" charset="0"/>
              </a:rPr>
              <a:t>‘</a:t>
            </a:r>
            <a:r>
              <a:rPr lang="en-US" sz="3600" b="1" dirty="0">
                <a:solidFill>
                  <a:srgbClr val="002060"/>
                </a:solidFill>
                <a:latin typeface="Arial Narrow" panose="020B0606020202030204" pitchFamily="34" charset="0"/>
                <a:ea typeface="Barlow Bold" pitchFamily="34" charset="-122"/>
              </a:rPr>
              <a:t>rish</a:t>
            </a:r>
          </a:p>
        </p:txBody>
      </p:sp>
      <p:sp>
        <p:nvSpPr>
          <p:cNvPr id="10" name="Text 2">
            <a:extLst>
              <a:ext uri="{FF2B5EF4-FFF2-40B4-BE49-F238E27FC236}">
                <a16:creationId xmlns:a16="http://schemas.microsoft.com/office/drawing/2014/main" id="{D2A87238-FD9C-4759-A21F-CF3BBCD04D0B}"/>
              </a:ext>
            </a:extLst>
          </p:cNvPr>
          <p:cNvSpPr/>
          <p:nvPr/>
        </p:nvSpPr>
        <p:spPr>
          <a:xfrm>
            <a:off x="8642382" y="3503395"/>
            <a:ext cx="4802685" cy="693420"/>
          </a:xfrm>
          <a:prstGeom prst="rect">
            <a:avLst/>
          </a:prstGeom>
          <a:noFill/>
          <a:ln/>
        </p:spPr>
        <p:txBody>
          <a:bodyPr wrap="square" lIns="0" tIns="0" rIns="0" bIns="0" rtlCol="0" anchor="t"/>
          <a:lstStyle/>
          <a:p>
            <a:pPr indent="0" algn="just">
              <a:buNone/>
            </a:pPr>
            <a:r>
              <a:rPr lang="en-US" sz="2800" dirty="0">
                <a:solidFill>
                  <a:srgbClr val="272525"/>
                </a:solidFill>
                <a:latin typeface="Arial Narrow" panose="020B0606020202030204" pitchFamily="34" charset="0"/>
                <a:ea typeface="Montserrat" pitchFamily="34" charset="-122"/>
              </a:rPr>
              <a:t>Yangiliklarni baham ko</a:t>
            </a:r>
            <a:r>
              <a:rPr lang="uz-Cyrl-UZ" sz="2800" dirty="0">
                <a:solidFill>
                  <a:srgbClr val="272525"/>
                </a:solidFill>
                <a:latin typeface="Arial Narrow" panose="020B0606020202030204" pitchFamily="34" charset="0"/>
              </a:rPr>
              <a:t>‘</a:t>
            </a:r>
            <a:r>
              <a:rPr lang="en-US" sz="2800" dirty="0">
                <a:solidFill>
                  <a:srgbClr val="272525"/>
                </a:solidFill>
                <a:latin typeface="Arial Narrow" panose="020B0606020202030204" pitchFamily="34" charset="0"/>
                <a:ea typeface="Montserrat" pitchFamily="34" charset="-122"/>
              </a:rPr>
              <a:t>rish, fikr almashish va hamkorlik asosida muammolarni yechish.</a:t>
            </a:r>
          </a:p>
        </p:txBody>
      </p:sp>
      <p:pic>
        <p:nvPicPr>
          <p:cNvPr id="11" name="Image 2" descr="preencoded.png">
            <a:extLst>
              <a:ext uri="{FF2B5EF4-FFF2-40B4-BE49-F238E27FC236}">
                <a16:creationId xmlns:a16="http://schemas.microsoft.com/office/drawing/2014/main" id="{91B3F8EB-F246-4737-955F-3C8F032D3086}"/>
              </a:ext>
            </a:extLst>
          </p:cNvPr>
          <p:cNvPicPr>
            <a:picLocks noChangeAspect="1"/>
          </p:cNvPicPr>
          <p:nvPr/>
        </p:nvPicPr>
        <p:blipFill>
          <a:blip r:embed="rId4"/>
          <a:stretch>
            <a:fillRect/>
          </a:stretch>
        </p:blipFill>
        <p:spPr>
          <a:xfrm>
            <a:off x="7234230" y="4860727"/>
            <a:ext cx="1083231" cy="1733193"/>
          </a:xfrm>
          <a:prstGeom prst="rect">
            <a:avLst/>
          </a:prstGeom>
        </p:spPr>
      </p:pic>
      <p:sp>
        <p:nvSpPr>
          <p:cNvPr id="12" name="Text 3">
            <a:extLst>
              <a:ext uri="{FF2B5EF4-FFF2-40B4-BE49-F238E27FC236}">
                <a16:creationId xmlns:a16="http://schemas.microsoft.com/office/drawing/2014/main" id="{FF671B03-2B03-4257-8230-550A3DDF940F}"/>
              </a:ext>
            </a:extLst>
          </p:cNvPr>
          <p:cNvSpPr/>
          <p:nvPr/>
        </p:nvSpPr>
        <p:spPr>
          <a:xfrm>
            <a:off x="8642379" y="5034044"/>
            <a:ext cx="2850713" cy="356235"/>
          </a:xfrm>
          <a:prstGeom prst="rect">
            <a:avLst/>
          </a:prstGeom>
          <a:noFill/>
          <a:ln/>
        </p:spPr>
        <p:txBody>
          <a:bodyPr wrap="none" lIns="0" tIns="0" rIns="0" bIns="0" rtlCol="0" anchor="t"/>
          <a:lstStyle/>
          <a:p>
            <a:pPr indent="0">
              <a:lnSpc>
                <a:spcPts val="2800"/>
              </a:lnSpc>
              <a:buNone/>
            </a:pPr>
            <a:r>
              <a:rPr lang="en-US" sz="3600" b="1" dirty="0">
                <a:solidFill>
                  <a:srgbClr val="002060"/>
                </a:solidFill>
                <a:latin typeface="Arial Narrow" panose="020B0606020202030204" pitchFamily="34" charset="0"/>
                <a:ea typeface="Barlow Bold" pitchFamily="34" charset="-122"/>
              </a:rPr>
              <a:t>Jamoaviy oshirish</a:t>
            </a:r>
          </a:p>
        </p:txBody>
      </p:sp>
      <p:sp>
        <p:nvSpPr>
          <p:cNvPr id="13" name="Text 4">
            <a:extLst>
              <a:ext uri="{FF2B5EF4-FFF2-40B4-BE49-F238E27FC236}">
                <a16:creationId xmlns:a16="http://schemas.microsoft.com/office/drawing/2014/main" id="{98F71B3E-A62B-4811-8F16-06A272B4FAC8}"/>
              </a:ext>
            </a:extLst>
          </p:cNvPr>
          <p:cNvSpPr/>
          <p:nvPr/>
        </p:nvSpPr>
        <p:spPr>
          <a:xfrm>
            <a:off x="8642382" y="5393841"/>
            <a:ext cx="4926862" cy="693420"/>
          </a:xfrm>
          <a:prstGeom prst="rect">
            <a:avLst/>
          </a:prstGeom>
          <a:noFill/>
          <a:ln/>
        </p:spPr>
        <p:txBody>
          <a:bodyPr wrap="square" lIns="0" tIns="0" rIns="0" bIns="0" rtlCol="0" anchor="t"/>
          <a:lstStyle/>
          <a:p>
            <a:pPr algn="just"/>
            <a:r>
              <a:rPr lang="en-US" sz="2800" dirty="0">
                <a:solidFill>
                  <a:srgbClr val="272525"/>
                </a:solidFill>
                <a:latin typeface="Arial Narrow" panose="020B0606020202030204" pitchFamily="34" charset="0"/>
                <a:ea typeface="Montserrat" pitchFamily="34" charset="-122"/>
              </a:rPr>
              <a:t>Jamoaviy loyihalar uchun yangi bilimlar va ko</a:t>
            </a:r>
            <a:r>
              <a:rPr lang="uz-Cyrl-UZ" sz="2800" dirty="0">
                <a:solidFill>
                  <a:srgbClr val="272525"/>
                </a:solidFill>
                <a:latin typeface="Arial Narrow" panose="020B0606020202030204" pitchFamily="34" charset="0"/>
              </a:rPr>
              <a:t>‘</a:t>
            </a:r>
            <a:r>
              <a:rPr lang="uz-Cyrl-UZ" sz="2800" dirty="0">
                <a:solidFill>
                  <a:srgbClr val="272525"/>
                </a:solidFill>
                <a:latin typeface="Arial Narrow" panose="020B0606020202030204" pitchFamily="34" charset="0"/>
                <a:ea typeface="Montserrat" pitchFamily="34" charset="-122"/>
              </a:rPr>
              <a:t>nikmalarni birgalikda o</a:t>
            </a:r>
            <a:r>
              <a:rPr lang="uz-Cyrl-UZ" sz="2800" dirty="0">
                <a:solidFill>
                  <a:srgbClr val="272525"/>
                </a:solidFill>
                <a:latin typeface="Arial Narrow" panose="020B0606020202030204" pitchFamily="34" charset="0"/>
              </a:rPr>
              <a:t>‘</a:t>
            </a:r>
            <a:r>
              <a:rPr lang="uz-Cyrl-UZ" sz="2800" dirty="0">
                <a:solidFill>
                  <a:srgbClr val="272525"/>
                </a:solidFill>
                <a:latin typeface="Arial Narrow" panose="020B0606020202030204" pitchFamily="34" charset="0"/>
                <a:ea typeface="Montserrat" pitchFamily="34" charset="-122"/>
              </a:rPr>
              <a:t>zlashtirish.</a:t>
            </a:r>
          </a:p>
        </p:txBody>
      </p:sp>
      <p:pic>
        <p:nvPicPr>
          <p:cNvPr id="14" name="Graphic 2">
            <a:extLst>
              <a:ext uri="{FF2B5EF4-FFF2-40B4-BE49-F238E27FC236}">
                <a16:creationId xmlns:a16="http://schemas.microsoft.com/office/drawing/2014/main" id="{563584C4-AC86-4764-A2D1-D479BED35A7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0" y="-22535"/>
            <a:ext cx="14630400" cy="1103086"/>
          </a:xfrm>
          <a:prstGeom prst="rect">
            <a:avLst/>
          </a:prstGeom>
        </p:spPr>
      </p:pic>
      <p:pic>
        <p:nvPicPr>
          <p:cNvPr id="15" name="Рисунок 14">
            <a:extLst>
              <a:ext uri="{FF2B5EF4-FFF2-40B4-BE49-F238E27FC236}">
                <a16:creationId xmlns:a16="http://schemas.microsoft.com/office/drawing/2014/main" id="{326FE3EE-D54F-486B-A00D-84ADA525816C}"/>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6" name="Рисунок 15">
            <a:extLst>
              <a:ext uri="{FF2B5EF4-FFF2-40B4-BE49-F238E27FC236}">
                <a16:creationId xmlns:a16="http://schemas.microsoft.com/office/drawing/2014/main" id="{CE2A9780-7599-4CD2-8A15-02FA9C6790D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58309" y="1534716"/>
            <a:ext cx="7627382" cy="1425416"/>
          </a:xfrm>
          <a:prstGeom prst="rect">
            <a:avLst/>
          </a:prstGeom>
          <a:noFill/>
          <a:ln/>
        </p:spPr>
        <p:txBody>
          <a:bodyPr wrap="square" lIns="0" tIns="0" rIns="0" bIns="0" rtlCol="0" anchor="t"/>
          <a:lstStyle/>
          <a:p>
            <a:pPr indent="0" algn="ctr">
              <a:lnSpc>
                <a:spcPts val="5600"/>
              </a:lnSpc>
              <a:buNone/>
            </a:pPr>
            <a:r>
              <a:rPr lang="en-US" sz="4400" b="1" dirty="0">
                <a:latin typeface="Arial Narrow" panose="020B0606020202030204" pitchFamily="34" charset="0"/>
              </a:rPr>
              <a:t>Kasbiy rivojlanishni tashkil etish usullari</a:t>
            </a:r>
          </a:p>
        </p:txBody>
      </p:sp>
      <p:sp>
        <p:nvSpPr>
          <p:cNvPr id="4" name="Shape 1"/>
          <p:cNvSpPr/>
          <p:nvPr/>
        </p:nvSpPr>
        <p:spPr>
          <a:xfrm>
            <a:off x="758309" y="3528774"/>
            <a:ext cx="379095" cy="379095"/>
          </a:xfrm>
          <a:prstGeom prst="roundRect">
            <a:avLst>
              <a:gd name="adj" fmla="val 51437"/>
            </a:avLst>
          </a:prstGeom>
          <a:solidFill>
            <a:srgbClr val="EEEFF5"/>
          </a:solidFill>
          <a:ln/>
          <a:effectLst>
            <a:outerShdw blurRad="53340" dist="26670" dir="13500000" algn="bl" rotWithShape="0">
              <a:srgbClr val="FFFFFF">
                <a:alpha val="70000"/>
              </a:srgbClr>
            </a:outerShdw>
          </a:effectLst>
        </p:spPr>
      </p:sp>
      <p:sp>
        <p:nvSpPr>
          <p:cNvPr id="5" name="Text 2"/>
          <p:cNvSpPr/>
          <p:nvPr/>
        </p:nvSpPr>
        <p:spPr>
          <a:xfrm>
            <a:off x="1353979" y="3528774"/>
            <a:ext cx="2850713" cy="356235"/>
          </a:xfrm>
          <a:prstGeom prst="rect">
            <a:avLst/>
          </a:prstGeom>
          <a:noFill/>
          <a:ln/>
        </p:spPr>
        <p:txBody>
          <a:bodyPr wrap="none" lIns="0" tIns="0" rIns="0" bIns="0" rtlCol="0" anchor="t"/>
          <a:lstStyle/>
          <a:p>
            <a:pPr>
              <a:lnSpc>
                <a:spcPts val="2800"/>
              </a:lnSpc>
            </a:pPr>
            <a:r>
              <a:rPr lang="en-US" sz="3600" b="1" dirty="0">
                <a:solidFill>
                  <a:srgbClr val="002060"/>
                </a:solidFill>
                <a:latin typeface="Arial Narrow" panose="020B0606020202030204" pitchFamily="34" charset="0"/>
                <a:ea typeface="Barlow Bold" pitchFamily="34" charset="-122"/>
              </a:rPr>
              <a:t>Treninglar</a:t>
            </a:r>
          </a:p>
        </p:txBody>
      </p:sp>
      <p:sp>
        <p:nvSpPr>
          <p:cNvPr id="6" name="Text 3"/>
          <p:cNvSpPr/>
          <p:nvPr/>
        </p:nvSpPr>
        <p:spPr>
          <a:xfrm>
            <a:off x="1353979" y="4014907"/>
            <a:ext cx="3109793" cy="1040130"/>
          </a:xfrm>
          <a:prstGeom prst="rect">
            <a:avLst/>
          </a:prstGeom>
          <a:noFill/>
          <a:ln/>
        </p:spPr>
        <p:txBody>
          <a:bodyPr wrap="square" lIns="0" tIns="0" rIns="0" bIns="0" rtlCol="0" anchor="t"/>
          <a:lstStyle/>
          <a:p>
            <a:pPr indent="0" algn="just">
              <a:buNone/>
            </a:pPr>
            <a:r>
              <a:rPr lang="en-US" sz="2800" dirty="0">
                <a:solidFill>
                  <a:srgbClr val="272525"/>
                </a:solidFill>
                <a:latin typeface="Arial Narrow" panose="020B0606020202030204" pitchFamily="34" charset="0"/>
                <a:ea typeface="Montserrat" pitchFamily="34" charset="-122"/>
              </a:rPr>
              <a:t>Kasbiy mahoratlarni oshirish uchun maxsus kurslar va seminarlar.</a:t>
            </a:r>
          </a:p>
        </p:txBody>
      </p:sp>
      <p:sp>
        <p:nvSpPr>
          <p:cNvPr id="7" name="Shape 4"/>
          <p:cNvSpPr/>
          <p:nvPr/>
        </p:nvSpPr>
        <p:spPr>
          <a:xfrm>
            <a:off x="4680347" y="3528774"/>
            <a:ext cx="379095" cy="379095"/>
          </a:xfrm>
          <a:prstGeom prst="roundRect">
            <a:avLst>
              <a:gd name="adj" fmla="val 51437"/>
            </a:avLst>
          </a:prstGeom>
          <a:solidFill>
            <a:srgbClr val="EEEFF5"/>
          </a:solidFill>
          <a:ln/>
          <a:effectLst>
            <a:outerShdw blurRad="53340" dist="26670" dir="13500000" algn="bl" rotWithShape="0">
              <a:srgbClr val="FFFFFF">
                <a:alpha val="70000"/>
              </a:srgbClr>
            </a:outerShdw>
          </a:effectLst>
        </p:spPr>
      </p:sp>
      <p:sp>
        <p:nvSpPr>
          <p:cNvPr id="8" name="Text 5"/>
          <p:cNvSpPr/>
          <p:nvPr/>
        </p:nvSpPr>
        <p:spPr>
          <a:xfrm>
            <a:off x="5276017" y="3528774"/>
            <a:ext cx="2850713" cy="356235"/>
          </a:xfrm>
          <a:prstGeom prst="rect">
            <a:avLst/>
          </a:prstGeom>
          <a:noFill/>
          <a:ln/>
        </p:spPr>
        <p:txBody>
          <a:bodyPr wrap="none" lIns="0" tIns="0" rIns="0" bIns="0" rtlCol="0" anchor="t"/>
          <a:lstStyle/>
          <a:p>
            <a:pPr indent="0">
              <a:lnSpc>
                <a:spcPts val="2800"/>
              </a:lnSpc>
              <a:buNone/>
            </a:pPr>
            <a:r>
              <a:rPr lang="en-US" sz="3600" b="1" dirty="0">
                <a:solidFill>
                  <a:srgbClr val="002060"/>
                </a:solidFill>
                <a:latin typeface="Arial Narrow" panose="020B0606020202030204" pitchFamily="34" charset="0"/>
                <a:ea typeface="Barlow Bold" pitchFamily="34" charset="-122"/>
              </a:rPr>
              <a:t>Seminarlar</a:t>
            </a:r>
          </a:p>
        </p:txBody>
      </p:sp>
      <p:sp>
        <p:nvSpPr>
          <p:cNvPr id="9" name="Text 6"/>
          <p:cNvSpPr/>
          <p:nvPr/>
        </p:nvSpPr>
        <p:spPr>
          <a:xfrm>
            <a:off x="5276017" y="4014907"/>
            <a:ext cx="3109793" cy="1386840"/>
          </a:xfrm>
          <a:prstGeom prst="rect">
            <a:avLst/>
          </a:prstGeom>
          <a:noFill/>
          <a:ln/>
        </p:spPr>
        <p:txBody>
          <a:bodyPr wrap="square" lIns="0" tIns="0" rIns="0" bIns="0" rtlCol="0" anchor="t"/>
          <a:lstStyle/>
          <a:p>
            <a:pPr algn="just"/>
            <a:r>
              <a:rPr lang="en-US" sz="2800" dirty="0">
                <a:solidFill>
                  <a:srgbClr val="272525"/>
                </a:solidFill>
                <a:latin typeface="Arial Narrow" panose="020B0606020202030204" pitchFamily="34" charset="0"/>
                <a:ea typeface="Montserrat" pitchFamily="34" charset="-122"/>
              </a:rPr>
              <a:t>Ma</a:t>
            </a:r>
            <a:r>
              <a:rPr lang="uz-Latn-UZ" sz="2800" dirty="0">
                <a:solidFill>
                  <a:srgbClr val="272525"/>
                </a:solidFill>
                <a:latin typeface="Arial Narrow" panose="020B0606020202030204" pitchFamily="34" charset="0"/>
                <a:ea typeface="Montserrat" pitchFamily="34" charset="-122"/>
              </a:rPr>
              <a:t>’</a:t>
            </a:r>
            <a:r>
              <a:rPr lang="en-US" sz="2800" dirty="0">
                <a:solidFill>
                  <a:srgbClr val="272525"/>
                </a:solidFill>
                <a:latin typeface="Arial Narrow" panose="020B0606020202030204" pitchFamily="34" charset="0"/>
                <a:ea typeface="Montserrat" pitchFamily="34" charset="-122"/>
              </a:rPr>
              <a:t>lumot almashish, tajribalarni baham ko</a:t>
            </a:r>
            <a:r>
              <a:rPr lang="uz-Cyrl-UZ" sz="2800" dirty="0">
                <a:solidFill>
                  <a:srgbClr val="272525"/>
                </a:solidFill>
                <a:latin typeface="Arial Narrow" panose="020B0606020202030204" pitchFamily="34" charset="0"/>
              </a:rPr>
              <a:t>‘</a:t>
            </a:r>
            <a:r>
              <a:rPr lang="en-US" sz="2800" dirty="0">
                <a:solidFill>
                  <a:srgbClr val="272525"/>
                </a:solidFill>
                <a:latin typeface="Arial Narrow" panose="020B0606020202030204" pitchFamily="34" charset="0"/>
                <a:ea typeface="Montserrat" pitchFamily="34" charset="-122"/>
              </a:rPr>
              <a:t>rish, fikr almashish uchun platformalar.</a:t>
            </a:r>
          </a:p>
        </p:txBody>
      </p:sp>
      <p:sp>
        <p:nvSpPr>
          <p:cNvPr id="10" name="Shape 7"/>
          <p:cNvSpPr/>
          <p:nvPr/>
        </p:nvSpPr>
        <p:spPr>
          <a:xfrm>
            <a:off x="758309" y="5862042"/>
            <a:ext cx="379095" cy="379095"/>
          </a:xfrm>
          <a:prstGeom prst="roundRect">
            <a:avLst>
              <a:gd name="adj" fmla="val 51437"/>
            </a:avLst>
          </a:prstGeom>
          <a:solidFill>
            <a:srgbClr val="EEEFF5"/>
          </a:solidFill>
          <a:ln/>
          <a:effectLst>
            <a:outerShdw blurRad="53340" dist="26670" dir="13500000" algn="bl" rotWithShape="0">
              <a:srgbClr val="FFFFFF">
                <a:alpha val="70000"/>
              </a:srgbClr>
            </a:outerShdw>
          </a:effectLst>
        </p:spPr>
      </p:sp>
      <p:sp>
        <p:nvSpPr>
          <p:cNvPr id="11" name="Text 8"/>
          <p:cNvSpPr/>
          <p:nvPr/>
        </p:nvSpPr>
        <p:spPr>
          <a:xfrm>
            <a:off x="1353979" y="5862042"/>
            <a:ext cx="2850713" cy="356235"/>
          </a:xfrm>
          <a:prstGeom prst="rect">
            <a:avLst/>
          </a:prstGeom>
          <a:noFill/>
          <a:ln/>
        </p:spPr>
        <p:txBody>
          <a:bodyPr wrap="none" lIns="0" tIns="0" rIns="0" bIns="0" rtlCol="0" anchor="t"/>
          <a:lstStyle/>
          <a:p>
            <a:pPr>
              <a:lnSpc>
                <a:spcPts val="2800"/>
              </a:lnSpc>
            </a:pPr>
            <a:r>
              <a:rPr lang="en-US" sz="3600" b="1" dirty="0">
                <a:solidFill>
                  <a:srgbClr val="002060"/>
                </a:solidFill>
                <a:latin typeface="Arial Narrow" panose="020B0606020202030204" pitchFamily="34" charset="0"/>
                <a:ea typeface="Barlow Bold" pitchFamily="34" charset="-122"/>
              </a:rPr>
              <a:t>Onlayn kurslar</a:t>
            </a:r>
          </a:p>
        </p:txBody>
      </p:sp>
      <p:sp>
        <p:nvSpPr>
          <p:cNvPr id="12" name="Text 9"/>
          <p:cNvSpPr/>
          <p:nvPr/>
        </p:nvSpPr>
        <p:spPr>
          <a:xfrm>
            <a:off x="1353979" y="6348174"/>
            <a:ext cx="7031712" cy="346710"/>
          </a:xfrm>
          <a:prstGeom prst="rect">
            <a:avLst/>
          </a:prstGeom>
          <a:noFill/>
          <a:ln/>
        </p:spPr>
        <p:txBody>
          <a:bodyPr wrap="none" lIns="0" tIns="0" rIns="0" bIns="0" rtlCol="0" anchor="t"/>
          <a:lstStyle/>
          <a:p>
            <a:pPr indent="0" algn="just">
              <a:buNone/>
            </a:pPr>
            <a:r>
              <a:rPr lang="en-US" sz="2800" dirty="0">
                <a:solidFill>
                  <a:srgbClr val="272525"/>
                </a:solidFill>
                <a:latin typeface="Arial Narrow" panose="020B0606020202030204" pitchFamily="34" charset="0"/>
                <a:ea typeface="Montserrat" pitchFamily="34" charset="-122"/>
              </a:rPr>
              <a:t>O</a:t>
            </a:r>
            <a:r>
              <a:rPr lang="uz-Cyrl-UZ" sz="2800" dirty="0">
                <a:solidFill>
                  <a:srgbClr val="272525"/>
                </a:solidFill>
                <a:latin typeface="Arial Narrow" panose="020B0606020202030204" pitchFamily="34" charset="0"/>
              </a:rPr>
              <a:t>‘</a:t>
            </a:r>
            <a:r>
              <a:rPr lang="en-US" sz="2800" dirty="0">
                <a:solidFill>
                  <a:srgbClr val="272525"/>
                </a:solidFill>
                <a:latin typeface="Arial Narrow" panose="020B0606020202030204" pitchFamily="34" charset="0"/>
                <a:ea typeface="Montserrat" pitchFamily="34" charset="-122"/>
              </a:rPr>
              <a:t>z vaqtida va qulay sharoitda </a:t>
            </a:r>
            <a:endParaRPr lang="uz-Cyrl-UZ" sz="2800" dirty="0">
              <a:solidFill>
                <a:srgbClr val="272525"/>
              </a:solidFill>
              <a:latin typeface="Arial Narrow" panose="020B0606020202030204" pitchFamily="34" charset="0"/>
              <a:ea typeface="Montserrat" pitchFamily="34" charset="-122"/>
            </a:endParaRPr>
          </a:p>
          <a:p>
            <a:pPr indent="0" algn="just">
              <a:buNone/>
            </a:pPr>
            <a:r>
              <a:rPr lang="en-US" sz="2800" dirty="0">
                <a:solidFill>
                  <a:srgbClr val="272525"/>
                </a:solidFill>
                <a:latin typeface="Arial Narrow" panose="020B0606020202030204" pitchFamily="34" charset="0"/>
                <a:ea typeface="Montserrat" pitchFamily="34" charset="-122"/>
              </a:rPr>
              <a:t>bilim olish imkoniyatini yaratish.</a:t>
            </a:r>
          </a:p>
        </p:txBody>
      </p:sp>
      <p:pic>
        <p:nvPicPr>
          <p:cNvPr id="13" name="Graphic 2">
            <a:extLst>
              <a:ext uri="{FF2B5EF4-FFF2-40B4-BE49-F238E27FC236}">
                <a16:creationId xmlns:a16="http://schemas.microsoft.com/office/drawing/2014/main" id="{7C050019-C5BC-40F5-A47A-340386B0D94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22535"/>
            <a:ext cx="14630400" cy="1103086"/>
          </a:xfrm>
          <a:prstGeom prst="rect">
            <a:avLst/>
          </a:prstGeom>
        </p:spPr>
      </p:pic>
      <p:pic>
        <p:nvPicPr>
          <p:cNvPr id="14" name="Рисунок 13">
            <a:extLst>
              <a:ext uri="{FF2B5EF4-FFF2-40B4-BE49-F238E27FC236}">
                <a16:creationId xmlns:a16="http://schemas.microsoft.com/office/drawing/2014/main" id="{443F0D39-0D05-424B-A221-69D4484FADB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5" name="Рисунок 14">
            <a:extLst>
              <a:ext uri="{FF2B5EF4-FFF2-40B4-BE49-F238E27FC236}">
                <a16:creationId xmlns:a16="http://schemas.microsoft.com/office/drawing/2014/main" id="{DB39AEDC-F156-4BD6-9E07-45E0442CA61A}"/>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44709" y="630198"/>
            <a:ext cx="7627382" cy="1425416"/>
          </a:xfrm>
          <a:prstGeom prst="rect">
            <a:avLst/>
          </a:prstGeom>
          <a:noFill/>
          <a:ln/>
        </p:spPr>
        <p:txBody>
          <a:bodyPr wrap="square" lIns="0" tIns="0" rIns="0" bIns="0" rtlCol="0" anchor="t"/>
          <a:lstStyle/>
          <a:p>
            <a:pPr algn="ctr">
              <a:lnSpc>
                <a:spcPts val="5600"/>
              </a:lnSpc>
            </a:pPr>
            <a:r>
              <a:rPr lang="uz-Cyrl-UZ" sz="4400" b="1" dirty="0">
                <a:latin typeface="Arial Narrow" panose="020B0606020202030204" pitchFamily="34" charset="0"/>
              </a:rPr>
              <a:t>Kasbiy mahorat va uning ahamiyatli jihatlari</a:t>
            </a:r>
          </a:p>
        </p:txBody>
      </p:sp>
      <p:pic>
        <p:nvPicPr>
          <p:cNvPr id="4" name="Image 1" descr="preencoded.png"/>
          <p:cNvPicPr>
            <a:picLocks noChangeAspect="1"/>
          </p:cNvPicPr>
          <p:nvPr/>
        </p:nvPicPr>
        <p:blipFill>
          <a:blip r:embed="rId4"/>
          <a:stretch>
            <a:fillRect/>
          </a:stretch>
        </p:blipFill>
        <p:spPr>
          <a:xfrm>
            <a:off x="6244709" y="2380536"/>
            <a:ext cx="541615" cy="541615"/>
          </a:xfrm>
          <a:prstGeom prst="rect">
            <a:avLst/>
          </a:prstGeom>
        </p:spPr>
      </p:pic>
      <p:sp>
        <p:nvSpPr>
          <p:cNvPr id="5" name="Text 1"/>
          <p:cNvSpPr/>
          <p:nvPr/>
        </p:nvSpPr>
        <p:spPr>
          <a:xfrm>
            <a:off x="6244709" y="3138726"/>
            <a:ext cx="2850713" cy="356235"/>
          </a:xfrm>
          <a:prstGeom prst="rect">
            <a:avLst/>
          </a:prstGeom>
          <a:noFill/>
          <a:ln/>
        </p:spPr>
        <p:txBody>
          <a:bodyPr wrap="none" lIns="0" tIns="0" rIns="0" bIns="0" rtlCol="0" anchor="t"/>
          <a:lstStyle/>
          <a:p>
            <a:pPr>
              <a:lnSpc>
                <a:spcPts val="2800"/>
              </a:lnSpc>
            </a:pPr>
            <a:r>
              <a:rPr lang="uz-Cyrl-UZ" sz="3600" b="1" dirty="0">
                <a:solidFill>
                  <a:srgbClr val="002060"/>
                </a:solidFill>
                <a:latin typeface="Arial Narrow" panose="020B0606020202030204" pitchFamily="34" charset="0"/>
                <a:ea typeface="Barlow Bold" pitchFamily="34" charset="-122"/>
              </a:rPr>
              <a:t>Strategik fikrlash</a:t>
            </a:r>
          </a:p>
        </p:txBody>
      </p:sp>
      <p:sp>
        <p:nvSpPr>
          <p:cNvPr id="6" name="Text 2"/>
          <p:cNvSpPr/>
          <p:nvPr/>
        </p:nvSpPr>
        <p:spPr>
          <a:xfrm>
            <a:off x="6244710" y="3624858"/>
            <a:ext cx="3418580" cy="1040130"/>
          </a:xfrm>
          <a:prstGeom prst="rect">
            <a:avLst/>
          </a:prstGeom>
          <a:noFill/>
          <a:ln/>
        </p:spPr>
        <p:txBody>
          <a:bodyPr wrap="square" lIns="0" tIns="0" rIns="0" bIns="0" rtlCol="0" anchor="t"/>
          <a:lstStyle/>
          <a:p>
            <a:pPr marL="0" indent="0" algn="just">
              <a:buNone/>
            </a:pPr>
            <a:r>
              <a:rPr lang="uz-Cyrl-UZ" sz="2800" dirty="0">
                <a:solidFill>
                  <a:srgbClr val="272525"/>
                </a:solidFill>
                <a:latin typeface="Arial Narrow" panose="020B0606020202030204" pitchFamily="34" charset="0"/>
                <a:ea typeface="Montserrat" pitchFamily="34" charset="-122"/>
              </a:rPr>
              <a:t>Muammolarni tahlil qilish, rejalashtirish va samarali yechimlar topish.</a:t>
            </a:r>
          </a:p>
        </p:txBody>
      </p:sp>
      <p:pic>
        <p:nvPicPr>
          <p:cNvPr id="7" name="Image 2" descr="preencoded.png"/>
          <p:cNvPicPr>
            <a:picLocks noChangeAspect="1"/>
          </p:cNvPicPr>
          <p:nvPr/>
        </p:nvPicPr>
        <p:blipFill>
          <a:blip r:embed="rId5"/>
          <a:stretch>
            <a:fillRect/>
          </a:stretch>
        </p:blipFill>
        <p:spPr>
          <a:xfrm>
            <a:off x="10220801" y="2380536"/>
            <a:ext cx="541615" cy="541615"/>
          </a:xfrm>
          <a:prstGeom prst="rect">
            <a:avLst/>
          </a:prstGeom>
        </p:spPr>
      </p:pic>
      <p:sp>
        <p:nvSpPr>
          <p:cNvPr id="8" name="Text 3"/>
          <p:cNvSpPr/>
          <p:nvPr/>
        </p:nvSpPr>
        <p:spPr>
          <a:xfrm>
            <a:off x="10220801" y="3138726"/>
            <a:ext cx="2850713" cy="356235"/>
          </a:xfrm>
          <a:prstGeom prst="rect">
            <a:avLst/>
          </a:prstGeom>
          <a:noFill/>
          <a:ln/>
        </p:spPr>
        <p:txBody>
          <a:bodyPr wrap="none" lIns="0" tIns="0" rIns="0" bIns="0" rtlCol="0" anchor="t"/>
          <a:lstStyle/>
          <a:p>
            <a:pPr indent="0">
              <a:lnSpc>
                <a:spcPts val="2800"/>
              </a:lnSpc>
              <a:buNone/>
            </a:pPr>
            <a:r>
              <a:rPr lang="uz-Cyrl-UZ" sz="3600" b="1">
                <a:solidFill>
                  <a:srgbClr val="002060"/>
                </a:solidFill>
                <a:latin typeface="Arial Narrow" panose="020B0606020202030204" pitchFamily="34" charset="0"/>
                <a:ea typeface="Barlow Bold" pitchFamily="34" charset="-122"/>
              </a:rPr>
              <a:t>Muloqot qobiliyati</a:t>
            </a:r>
          </a:p>
        </p:txBody>
      </p:sp>
      <p:sp>
        <p:nvSpPr>
          <p:cNvPr id="9" name="Text 4"/>
          <p:cNvSpPr/>
          <p:nvPr/>
        </p:nvSpPr>
        <p:spPr>
          <a:xfrm>
            <a:off x="10220801" y="3624858"/>
            <a:ext cx="3651290" cy="1040130"/>
          </a:xfrm>
          <a:prstGeom prst="rect">
            <a:avLst/>
          </a:prstGeom>
          <a:noFill/>
          <a:ln/>
        </p:spPr>
        <p:txBody>
          <a:bodyPr wrap="square" lIns="0" tIns="0" rIns="0" bIns="0" rtlCol="0" anchor="t"/>
          <a:lstStyle/>
          <a:p>
            <a:pPr algn="just"/>
            <a:r>
              <a:rPr lang="uz-Cyrl-UZ" sz="2800">
                <a:solidFill>
                  <a:srgbClr val="272525"/>
                </a:solidFill>
                <a:latin typeface="Arial Narrow" panose="020B0606020202030204" pitchFamily="34" charset="0"/>
                <a:ea typeface="Montserrat" pitchFamily="34" charset="-122"/>
              </a:rPr>
              <a:t>Fikrlarni aniq va tushunarli tarzda yetkazish, muloqotni samarali tashkil etish.</a:t>
            </a:r>
          </a:p>
        </p:txBody>
      </p:sp>
      <p:pic>
        <p:nvPicPr>
          <p:cNvPr id="10" name="Image 3" descr="preencoded.png"/>
          <p:cNvPicPr>
            <a:picLocks noChangeAspect="1"/>
          </p:cNvPicPr>
          <p:nvPr/>
        </p:nvPicPr>
        <p:blipFill>
          <a:blip r:embed="rId6"/>
          <a:stretch>
            <a:fillRect/>
          </a:stretch>
        </p:blipFill>
        <p:spPr>
          <a:xfrm>
            <a:off x="6244709" y="5314950"/>
            <a:ext cx="541615" cy="541615"/>
          </a:xfrm>
          <a:prstGeom prst="rect">
            <a:avLst/>
          </a:prstGeom>
        </p:spPr>
      </p:pic>
      <p:sp>
        <p:nvSpPr>
          <p:cNvPr id="11" name="Text 5"/>
          <p:cNvSpPr/>
          <p:nvPr/>
        </p:nvSpPr>
        <p:spPr>
          <a:xfrm>
            <a:off x="6244709" y="6073140"/>
            <a:ext cx="2850713" cy="356235"/>
          </a:xfrm>
          <a:prstGeom prst="rect">
            <a:avLst/>
          </a:prstGeom>
          <a:noFill/>
          <a:ln/>
        </p:spPr>
        <p:txBody>
          <a:bodyPr wrap="none" lIns="0" tIns="0" rIns="0" bIns="0" rtlCol="0" anchor="t"/>
          <a:lstStyle/>
          <a:p>
            <a:pPr>
              <a:lnSpc>
                <a:spcPts val="2800"/>
              </a:lnSpc>
            </a:pPr>
            <a:r>
              <a:rPr lang="uz-Cyrl-UZ" sz="3600" b="1">
                <a:solidFill>
                  <a:srgbClr val="002060"/>
                </a:solidFill>
                <a:latin typeface="Arial Narrow" panose="020B0606020202030204" pitchFamily="34" charset="0"/>
                <a:ea typeface="Barlow Bold" pitchFamily="34" charset="-122"/>
              </a:rPr>
              <a:t>Ijodkorlik</a:t>
            </a:r>
          </a:p>
        </p:txBody>
      </p:sp>
      <p:sp>
        <p:nvSpPr>
          <p:cNvPr id="12" name="Text 6"/>
          <p:cNvSpPr/>
          <p:nvPr/>
        </p:nvSpPr>
        <p:spPr>
          <a:xfrm>
            <a:off x="6244709" y="6559272"/>
            <a:ext cx="3651171" cy="1040130"/>
          </a:xfrm>
          <a:prstGeom prst="rect">
            <a:avLst/>
          </a:prstGeom>
          <a:noFill/>
          <a:ln/>
        </p:spPr>
        <p:txBody>
          <a:bodyPr wrap="square" lIns="0" tIns="0" rIns="0" bIns="0" rtlCol="0" anchor="t"/>
          <a:lstStyle/>
          <a:p>
            <a:pPr indent="0" algn="just">
              <a:buNone/>
            </a:pPr>
            <a:r>
              <a:rPr lang="uz-Cyrl-UZ" sz="2800">
                <a:solidFill>
                  <a:srgbClr val="272525"/>
                </a:solidFill>
                <a:latin typeface="Arial Narrow" panose="020B0606020202030204" pitchFamily="34" charset="0"/>
                <a:ea typeface="Montserrat" pitchFamily="34" charset="-122"/>
              </a:rPr>
              <a:t>Yangicha yondashuvlarni topish, muammolarga ijodiy yechimlar taklif qilish.</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2147173"/>
            <a:ext cx="7556421" cy="1417558"/>
          </a:xfrm>
          <a:prstGeom prst="rect">
            <a:avLst/>
          </a:prstGeom>
          <a:noFill/>
          <a:ln/>
        </p:spPr>
        <p:txBody>
          <a:bodyPr wrap="square" lIns="0" tIns="0" rIns="0" bIns="0" rtlCol="0" anchor="t"/>
          <a:lstStyle/>
          <a:p>
            <a:pPr indent="0" algn="ctr">
              <a:lnSpc>
                <a:spcPts val="5600"/>
              </a:lnSpc>
              <a:buNone/>
            </a:pPr>
            <a:r>
              <a:rPr lang="en-US" sz="4400" b="1" dirty="0">
                <a:latin typeface="Arial Narrow" panose="020B0606020202030204" pitchFamily="34" charset="0"/>
              </a:rPr>
              <a:t>Uzluksiz kasbiy rivojlanish (UKR) </a:t>
            </a:r>
            <a:r>
              <a:rPr lang="uz-Cyrl-UZ" sz="4400" b="1" dirty="0">
                <a:latin typeface="Arial Narrow" panose="020B0606020202030204" pitchFamily="34" charset="0"/>
              </a:rPr>
              <a:t>tushunchasi</a:t>
            </a:r>
          </a:p>
        </p:txBody>
      </p:sp>
      <p:sp>
        <p:nvSpPr>
          <p:cNvPr id="4" name="Text 1"/>
          <p:cNvSpPr/>
          <p:nvPr/>
        </p:nvSpPr>
        <p:spPr>
          <a:xfrm>
            <a:off x="6280190" y="3904893"/>
            <a:ext cx="7556421" cy="2177415"/>
          </a:xfrm>
          <a:prstGeom prst="rect">
            <a:avLst/>
          </a:prstGeom>
          <a:noFill/>
          <a:ln/>
        </p:spPr>
        <p:txBody>
          <a:bodyPr wrap="square" lIns="0" tIns="0" rIns="0" bIns="0" rtlCol="0" anchor="t"/>
          <a:lstStyle/>
          <a:p>
            <a:pPr marL="0" indent="0" algn="just">
              <a:buNone/>
            </a:pPr>
            <a:r>
              <a:rPr lang="en-US" sz="2400" dirty="0">
                <a:solidFill>
                  <a:srgbClr val="2C3249"/>
                </a:solidFill>
                <a:latin typeface="Arial Narrow" panose="020B0606020202030204" pitchFamily="34" charset="0"/>
                <a:ea typeface="Martel Sans" pitchFamily="34" charset="-122"/>
                <a:cs typeface="Martel Sans" pitchFamily="34" charset="-120"/>
              </a:rPr>
              <a:t>UKR deganda oʻqituvchilarning oʻz kasbiy faoliyati va karerasi davomida oʻz bilim, koʻnikma va kasbiy kompetensiyalarini saqlashi, takomillashtirishi va kengaytirishi tushuniladi. </a:t>
            </a:r>
          </a:p>
          <a:p>
            <a:pPr marL="0" indent="0" algn="just">
              <a:buNone/>
            </a:pPr>
            <a:r>
              <a:rPr lang="en-US" sz="2400" dirty="0">
                <a:solidFill>
                  <a:srgbClr val="2C3249"/>
                </a:solidFill>
                <a:latin typeface="Arial Narrow" panose="020B0606020202030204" pitchFamily="34" charset="0"/>
                <a:ea typeface="Martel Sans" pitchFamily="34" charset="-122"/>
                <a:cs typeface="Martel Sans" pitchFamily="34" charset="-120"/>
              </a:rPr>
              <a:t>Bu jarayon oʻqituvchilarga zamonaviy taʼlim tendentsiyalaridan xabardor boʻlib turish, oʻz ustida ish olib borish va oʻzlarining taʼlim samaradorligini oshirishga imkon beradi.</a:t>
            </a:r>
            <a:endParaRPr lang="en-US" sz="2400" dirty="0">
              <a:latin typeface="Arial Narrow" panose="020B060602020203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1465421"/>
            <a:ext cx="6777633" cy="708779"/>
          </a:xfrm>
          <a:prstGeom prst="rect">
            <a:avLst/>
          </a:prstGeom>
          <a:noFill/>
          <a:ln/>
        </p:spPr>
        <p:txBody>
          <a:bodyPr wrap="none" lIns="0" tIns="0" rIns="0" bIns="0" rtlCol="0" anchor="t"/>
          <a:lstStyle/>
          <a:p>
            <a:pPr marL="0" indent="0">
              <a:lnSpc>
                <a:spcPts val="5550"/>
              </a:lnSpc>
              <a:buNone/>
            </a:pPr>
            <a:r>
              <a:rPr lang="en-US" sz="4400" b="1" dirty="0">
                <a:latin typeface="Arial Narrow" panose="020B0606020202030204" pitchFamily="34" charset="0"/>
              </a:rPr>
              <a:t>UKR </a:t>
            </a:r>
            <a:r>
              <a:rPr lang="uz-Cyrl-UZ" sz="4400" b="1" dirty="0">
                <a:latin typeface="Arial Narrow" panose="020B0606020202030204" pitchFamily="34" charset="0"/>
              </a:rPr>
              <a:t>kurslarining ahamiyati</a:t>
            </a:r>
          </a:p>
        </p:txBody>
      </p:sp>
      <p:sp>
        <p:nvSpPr>
          <p:cNvPr id="4" name="Shape 1"/>
          <p:cNvSpPr/>
          <p:nvPr/>
        </p:nvSpPr>
        <p:spPr>
          <a:xfrm>
            <a:off x="6280190" y="2769513"/>
            <a:ext cx="510302" cy="510302"/>
          </a:xfrm>
          <a:prstGeom prst="roundRect">
            <a:avLst>
              <a:gd name="adj" fmla="val 18669"/>
            </a:avLst>
          </a:prstGeom>
          <a:solidFill>
            <a:srgbClr val="DFECE9"/>
          </a:solidFill>
          <a:ln w="7620">
            <a:solidFill>
              <a:srgbClr val="C5D2CF"/>
            </a:solidFill>
            <a:prstDash val="solid"/>
          </a:ln>
        </p:spPr>
      </p:sp>
      <p:sp>
        <p:nvSpPr>
          <p:cNvPr id="5" name="Text 2"/>
          <p:cNvSpPr/>
          <p:nvPr/>
        </p:nvSpPr>
        <p:spPr>
          <a:xfrm>
            <a:off x="6483548" y="2854523"/>
            <a:ext cx="103465" cy="340281"/>
          </a:xfrm>
          <a:prstGeom prst="rect">
            <a:avLst/>
          </a:prstGeom>
          <a:noFill/>
          <a:ln/>
        </p:spPr>
        <p:txBody>
          <a:bodyPr wrap="none" lIns="0" tIns="0" rIns="0" bIns="0" rtlCol="0" anchor="t"/>
          <a:lstStyle/>
          <a:p>
            <a:pPr marL="0" indent="0" algn="ctr">
              <a:lnSpc>
                <a:spcPts val="2650"/>
              </a:lnSpc>
              <a:buNone/>
            </a:pPr>
            <a:r>
              <a:rPr lang="en-US" sz="2650" dirty="0">
                <a:solidFill>
                  <a:srgbClr val="2C3249"/>
                </a:solidFill>
                <a:latin typeface="Kanit Light" pitchFamily="34" charset="0"/>
                <a:ea typeface="Kanit Light" pitchFamily="34" charset="-122"/>
                <a:cs typeface="Kanit Light" pitchFamily="34" charset="-120"/>
              </a:rPr>
              <a:t>1</a:t>
            </a:r>
            <a:endParaRPr lang="en-US" sz="2650" dirty="0"/>
          </a:p>
        </p:txBody>
      </p:sp>
      <p:sp>
        <p:nvSpPr>
          <p:cNvPr id="6" name="Text 3"/>
          <p:cNvSpPr/>
          <p:nvPr/>
        </p:nvSpPr>
        <p:spPr>
          <a:xfrm>
            <a:off x="7017306" y="2769513"/>
            <a:ext cx="2927747" cy="708660"/>
          </a:xfrm>
          <a:prstGeom prst="rect">
            <a:avLst/>
          </a:prstGeom>
          <a:noFill/>
          <a:ln/>
        </p:spPr>
        <p:txBody>
          <a:bodyPr wrap="square" lIns="0" tIns="0" rIns="0" bIns="0" rtlCol="0" anchor="t"/>
          <a:lstStyle/>
          <a:p>
            <a:pPr indent="0">
              <a:buNone/>
            </a:pPr>
            <a:r>
              <a:rPr lang="en-US" sz="2800" b="1" dirty="0">
                <a:solidFill>
                  <a:srgbClr val="002060"/>
                </a:solidFill>
                <a:latin typeface="Arial Narrow" panose="020B0606020202030204" pitchFamily="34" charset="0"/>
                <a:ea typeface="Barlow Bold" pitchFamily="34" charset="-122"/>
              </a:rPr>
              <a:t>Yangiliklar bilan tanishish</a:t>
            </a:r>
          </a:p>
        </p:txBody>
      </p:sp>
      <p:sp>
        <p:nvSpPr>
          <p:cNvPr id="7" name="Text 4"/>
          <p:cNvSpPr/>
          <p:nvPr/>
        </p:nvSpPr>
        <p:spPr>
          <a:xfrm>
            <a:off x="6280190" y="3614261"/>
            <a:ext cx="3664863" cy="1814513"/>
          </a:xfrm>
          <a:prstGeom prst="rect">
            <a:avLst/>
          </a:prstGeom>
          <a:noFill/>
          <a:ln/>
        </p:spPr>
        <p:txBody>
          <a:bodyPr wrap="square" lIns="0" tIns="0" rIns="0" bIns="0" rtlCol="0" anchor="t"/>
          <a:lstStyle/>
          <a:p>
            <a:pPr algn="just"/>
            <a:r>
              <a:rPr lang="en-US" sz="2800" dirty="0">
                <a:solidFill>
                  <a:srgbClr val="272525"/>
                </a:solidFill>
                <a:latin typeface="Arial Narrow" panose="020B0606020202030204" pitchFamily="34" charset="0"/>
                <a:ea typeface="Montserrat" pitchFamily="34" charset="-122"/>
              </a:rPr>
              <a:t>Eng soʻnggi taʼlim amaliyotlari, texnologiyalari va nazariyalari haqida xabardor boʻlish.</a:t>
            </a:r>
          </a:p>
        </p:txBody>
      </p:sp>
      <p:sp>
        <p:nvSpPr>
          <p:cNvPr id="8" name="Shape 5"/>
          <p:cNvSpPr/>
          <p:nvPr/>
        </p:nvSpPr>
        <p:spPr>
          <a:xfrm>
            <a:off x="10171867" y="2769513"/>
            <a:ext cx="510302" cy="510302"/>
          </a:xfrm>
          <a:prstGeom prst="roundRect">
            <a:avLst>
              <a:gd name="adj" fmla="val 18669"/>
            </a:avLst>
          </a:prstGeom>
          <a:solidFill>
            <a:srgbClr val="DFECE9"/>
          </a:solidFill>
          <a:ln w="7620">
            <a:solidFill>
              <a:srgbClr val="C5D2CF"/>
            </a:solidFill>
            <a:prstDash val="solid"/>
          </a:ln>
        </p:spPr>
      </p:sp>
      <p:sp>
        <p:nvSpPr>
          <p:cNvPr id="9" name="Text 6"/>
          <p:cNvSpPr/>
          <p:nvPr/>
        </p:nvSpPr>
        <p:spPr>
          <a:xfrm>
            <a:off x="10340935" y="2854523"/>
            <a:ext cx="172164" cy="340281"/>
          </a:xfrm>
          <a:prstGeom prst="rect">
            <a:avLst/>
          </a:prstGeom>
          <a:noFill/>
          <a:ln/>
        </p:spPr>
        <p:txBody>
          <a:bodyPr wrap="none" lIns="0" tIns="0" rIns="0" bIns="0" rtlCol="0" anchor="t"/>
          <a:lstStyle/>
          <a:p>
            <a:pPr marL="0" indent="0" algn="ctr">
              <a:lnSpc>
                <a:spcPts val="2650"/>
              </a:lnSpc>
              <a:buNone/>
            </a:pPr>
            <a:r>
              <a:rPr lang="en-US" sz="2650" dirty="0">
                <a:solidFill>
                  <a:srgbClr val="2C3249"/>
                </a:solidFill>
                <a:latin typeface="Kanit Light" pitchFamily="34" charset="0"/>
                <a:ea typeface="Kanit Light" pitchFamily="34" charset="-122"/>
                <a:cs typeface="Kanit Light" pitchFamily="34" charset="-120"/>
              </a:rPr>
              <a:t>2</a:t>
            </a:r>
            <a:endParaRPr lang="en-US" sz="2650" dirty="0"/>
          </a:p>
        </p:txBody>
      </p:sp>
      <p:sp>
        <p:nvSpPr>
          <p:cNvPr id="10" name="Text 7"/>
          <p:cNvSpPr/>
          <p:nvPr/>
        </p:nvSpPr>
        <p:spPr>
          <a:xfrm>
            <a:off x="10908983" y="2769513"/>
            <a:ext cx="3348884" cy="708660"/>
          </a:xfrm>
          <a:prstGeom prst="rect">
            <a:avLst/>
          </a:prstGeom>
          <a:noFill/>
          <a:ln/>
        </p:spPr>
        <p:txBody>
          <a:bodyPr wrap="square" lIns="0" tIns="0" rIns="0" bIns="0" rtlCol="0" anchor="t"/>
          <a:lstStyle/>
          <a:p>
            <a:r>
              <a:rPr lang="en-US" sz="2800" b="1" dirty="0">
                <a:solidFill>
                  <a:srgbClr val="002060"/>
                </a:solidFill>
                <a:latin typeface="Arial Narrow" panose="020B0606020202030204" pitchFamily="34" charset="0"/>
                <a:ea typeface="Barlow Bold" pitchFamily="34" charset="-122"/>
              </a:rPr>
              <a:t>Kasbiy koʻnikmalarni oshirish</a:t>
            </a:r>
          </a:p>
        </p:txBody>
      </p:sp>
      <p:sp>
        <p:nvSpPr>
          <p:cNvPr id="11" name="Text 8"/>
          <p:cNvSpPr/>
          <p:nvPr/>
        </p:nvSpPr>
        <p:spPr>
          <a:xfrm>
            <a:off x="10738843" y="3614261"/>
            <a:ext cx="3519024" cy="1088708"/>
          </a:xfrm>
          <a:prstGeom prst="rect">
            <a:avLst/>
          </a:prstGeom>
          <a:noFill/>
          <a:ln/>
        </p:spPr>
        <p:txBody>
          <a:bodyPr wrap="square" lIns="0" tIns="0" rIns="0" bIns="0" rtlCol="0" anchor="t"/>
          <a:lstStyle/>
          <a:p>
            <a:pPr marL="0" indent="0">
              <a:buNone/>
            </a:pPr>
            <a:r>
              <a:rPr lang="en-US" sz="2800" dirty="0">
                <a:solidFill>
                  <a:srgbClr val="272525"/>
                </a:solidFill>
                <a:latin typeface="Arial Narrow" panose="020B0606020202030204" pitchFamily="34" charset="0"/>
                <a:ea typeface="Montserrat" pitchFamily="34" charset="-122"/>
              </a:rPr>
              <a:t>Pedagogik mahoratni oshirish, yangi oʻqitish usullarini oʻzlashtirish.</a:t>
            </a:r>
          </a:p>
        </p:txBody>
      </p:sp>
      <p:sp>
        <p:nvSpPr>
          <p:cNvPr id="12" name="Shape 9"/>
          <p:cNvSpPr/>
          <p:nvPr/>
        </p:nvSpPr>
        <p:spPr>
          <a:xfrm>
            <a:off x="6280190" y="5910739"/>
            <a:ext cx="510302" cy="510302"/>
          </a:xfrm>
          <a:prstGeom prst="roundRect">
            <a:avLst>
              <a:gd name="adj" fmla="val 18669"/>
            </a:avLst>
          </a:prstGeom>
          <a:solidFill>
            <a:srgbClr val="DFECE9"/>
          </a:solidFill>
          <a:ln w="7620">
            <a:solidFill>
              <a:srgbClr val="C5D2CF"/>
            </a:solidFill>
            <a:prstDash val="solid"/>
          </a:ln>
        </p:spPr>
      </p:sp>
      <p:sp>
        <p:nvSpPr>
          <p:cNvPr id="13" name="Text 10"/>
          <p:cNvSpPr/>
          <p:nvPr/>
        </p:nvSpPr>
        <p:spPr>
          <a:xfrm>
            <a:off x="6447830" y="5995749"/>
            <a:ext cx="174903" cy="340281"/>
          </a:xfrm>
          <a:prstGeom prst="rect">
            <a:avLst/>
          </a:prstGeom>
          <a:noFill/>
          <a:ln/>
        </p:spPr>
        <p:txBody>
          <a:bodyPr wrap="none" lIns="0" tIns="0" rIns="0" bIns="0" rtlCol="0" anchor="t"/>
          <a:lstStyle/>
          <a:p>
            <a:pPr marL="0" indent="0" algn="ctr">
              <a:lnSpc>
                <a:spcPts val="2650"/>
              </a:lnSpc>
              <a:buNone/>
            </a:pPr>
            <a:r>
              <a:rPr lang="en-US" sz="2650" dirty="0">
                <a:solidFill>
                  <a:srgbClr val="2C3249"/>
                </a:solidFill>
                <a:latin typeface="Kanit Light" pitchFamily="34" charset="0"/>
                <a:ea typeface="Kanit Light" pitchFamily="34" charset="-122"/>
                <a:cs typeface="Kanit Light" pitchFamily="34" charset="-120"/>
              </a:rPr>
              <a:t>3</a:t>
            </a:r>
            <a:endParaRPr lang="en-US" sz="2650" dirty="0"/>
          </a:p>
        </p:txBody>
      </p:sp>
      <p:sp>
        <p:nvSpPr>
          <p:cNvPr id="14" name="Text 11"/>
          <p:cNvSpPr/>
          <p:nvPr/>
        </p:nvSpPr>
        <p:spPr>
          <a:xfrm>
            <a:off x="7017306" y="5910739"/>
            <a:ext cx="3020735" cy="354330"/>
          </a:xfrm>
          <a:prstGeom prst="rect">
            <a:avLst/>
          </a:prstGeom>
          <a:noFill/>
          <a:ln/>
        </p:spPr>
        <p:txBody>
          <a:bodyPr wrap="none" lIns="0" tIns="0" rIns="0" bIns="0" rtlCol="0" anchor="t"/>
          <a:lstStyle/>
          <a:p>
            <a:pPr>
              <a:lnSpc>
                <a:spcPts val="2750"/>
              </a:lnSpc>
            </a:pPr>
            <a:r>
              <a:rPr lang="en-US" sz="2800" b="1" dirty="0">
                <a:solidFill>
                  <a:srgbClr val="002060"/>
                </a:solidFill>
                <a:latin typeface="Arial Narrow" panose="020B0606020202030204" pitchFamily="34" charset="0"/>
                <a:ea typeface="Barlow Bold" pitchFamily="34" charset="-122"/>
              </a:rPr>
              <a:t>Taʼlim sifatini yaxshilash</a:t>
            </a:r>
          </a:p>
        </p:txBody>
      </p:sp>
      <p:sp>
        <p:nvSpPr>
          <p:cNvPr id="15" name="Text 12"/>
          <p:cNvSpPr/>
          <p:nvPr/>
        </p:nvSpPr>
        <p:spPr>
          <a:xfrm>
            <a:off x="7017306" y="6401157"/>
            <a:ext cx="6819305" cy="362903"/>
          </a:xfrm>
          <a:prstGeom prst="rect">
            <a:avLst/>
          </a:prstGeom>
          <a:noFill/>
          <a:ln/>
        </p:spPr>
        <p:txBody>
          <a:bodyPr wrap="none" lIns="0" tIns="0" rIns="0" bIns="0" rtlCol="0" anchor="t"/>
          <a:lstStyle/>
          <a:p>
            <a:pPr marL="0" indent="0">
              <a:lnSpc>
                <a:spcPts val="2850"/>
              </a:lnSpc>
              <a:buNone/>
            </a:pPr>
            <a:r>
              <a:rPr lang="en-US" sz="2800" dirty="0">
                <a:solidFill>
                  <a:srgbClr val="272525"/>
                </a:solidFill>
                <a:latin typeface="Arial Narrow" panose="020B0606020202030204" pitchFamily="34" charset="0"/>
                <a:ea typeface="Montserrat" pitchFamily="34" charset="-122"/>
              </a:rPr>
              <a:t>Oʻquvchilarga sifatli taʼlim berish imkoniyatini yaratish.</a:t>
            </a:r>
          </a:p>
        </p:txBody>
      </p:sp>
      <p:pic>
        <p:nvPicPr>
          <p:cNvPr id="16" name="Graphic 2">
            <a:extLst>
              <a:ext uri="{FF2B5EF4-FFF2-40B4-BE49-F238E27FC236}">
                <a16:creationId xmlns:a16="http://schemas.microsoft.com/office/drawing/2014/main" id="{D917000F-5CE8-401B-BF2C-01D31C6A0C0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22535"/>
            <a:ext cx="14630400" cy="1103086"/>
          </a:xfrm>
          <a:prstGeom prst="rect">
            <a:avLst/>
          </a:prstGeom>
        </p:spPr>
      </p:pic>
      <p:pic>
        <p:nvPicPr>
          <p:cNvPr id="17" name="Рисунок 16">
            <a:extLst>
              <a:ext uri="{FF2B5EF4-FFF2-40B4-BE49-F238E27FC236}">
                <a16:creationId xmlns:a16="http://schemas.microsoft.com/office/drawing/2014/main" id="{44B321CC-A48B-4373-9ED2-E0D61AE28D74}"/>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8" name="Рисунок 17">
            <a:extLst>
              <a:ext uri="{FF2B5EF4-FFF2-40B4-BE49-F238E27FC236}">
                <a16:creationId xmlns:a16="http://schemas.microsoft.com/office/drawing/2014/main" id="{814A4668-9699-4F60-BD61-2601A1705DD8}"/>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793790" y="2358509"/>
            <a:ext cx="12023288" cy="708779"/>
          </a:xfrm>
          <a:prstGeom prst="rect">
            <a:avLst/>
          </a:prstGeom>
          <a:noFill/>
          <a:ln/>
        </p:spPr>
        <p:txBody>
          <a:bodyPr wrap="none" lIns="0" tIns="0" rIns="0" bIns="0" rtlCol="0" anchor="t"/>
          <a:lstStyle/>
          <a:p>
            <a:pPr algn="ctr">
              <a:lnSpc>
                <a:spcPts val="5600"/>
              </a:lnSpc>
            </a:pPr>
            <a:r>
              <a:rPr lang="en-US" sz="4400" b="1" dirty="0">
                <a:latin typeface="Arial Narrow" panose="020B0606020202030204" pitchFamily="34" charset="0"/>
              </a:rPr>
              <a:t>Dolzarb pedagogik texnologiyalar va nazariyalar</a:t>
            </a:r>
          </a:p>
        </p:txBody>
      </p:sp>
      <p:sp>
        <p:nvSpPr>
          <p:cNvPr id="3" name="Text 1"/>
          <p:cNvSpPr/>
          <p:nvPr/>
        </p:nvSpPr>
        <p:spPr>
          <a:xfrm>
            <a:off x="793790" y="3634264"/>
            <a:ext cx="3875961" cy="354330"/>
          </a:xfrm>
          <a:prstGeom prst="rect">
            <a:avLst/>
          </a:prstGeom>
          <a:noFill/>
          <a:ln/>
        </p:spPr>
        <p:txBody>
          <a:bodyPr wrap="none" lIns="0" tIns="0" rIns="0" bIns="0" rtlCol="0" anchor="t"/>
          <a:lstStyle/>
          <a:p>
            <a:pPr>
              <a:lnSpc>
                <a:spcPts val="2750"/>
              </a:lnSpc>
            </a:pPr>
            <a:r>
              <a:rPr lang="en-US" sz="2800" b="1" dirty="0">
                <a:solidFill>
                  <a:srgbClr val="002060"/>
                </a:solidFill>
                <a:latin typeface="Arial Narrow" panose="020B0606020202030204" pitchFamily="34" charset="0"/>
                <a:ea typeface="Barlow Bold" pitchFamily="34" charset="-122"/>
              </a:rPr>
              <a:t>Oʻqitishning interaktiv shakllari</a:t>
            </a:r>
          </a:p>
        </p:txBody>
      </p:sp>
      <p:sp>
        <p:nvSpPr>
          <p:cNvPr id="4" name="Text 2"/>
          <p:cNvSpPr/>
          <p:nvPr/>
        </p:nvSpPr>
        <p:spPr>
          <a:xfrm>
            <a:off x="793791" y="4215408"/>
            <a:ext cx="5527988" cy="1088708"/>
          </a:xfrm>
          <a:prstGeom prst="rect">
            <a:avLst/>
          </a:prstGeom>
          <a:noFill/>
          <a:ln/>
        </p:spPr>
        <p:txBody>
          <a:bodyPr wrap="square" lIns="0" tIns="0" rIns="0" bIns="0" rtlCol="0" anchor="t"/>
          <a:lstStyle/>
          <a:p>
            <a:pPr algn="just">
              <a:lnSpc>
                <a:spcPts val="2850"/>
              </a:lnSpc>
            </a:pPr>
            <a:r>
              <a:rPr lang="en-US" sz="2400" dirty="0">
                <a:solidFill>
                  <a:srgbClr val="2C3249"/>
                </a:solidFill>
                <a:latin typeface="Arial Narrow" panose="020B0606020202030204" pitchFamily="34" charset="0"/>
                <a:cs typeface="Martel Sans" pitchFamily="34" charset="-120"/>
              </a:rPr>
              <a:t>Oʻqituvchilar oʻquvchilarni faol ishtirok etishga ragʻbatlantiradigan oʻqitish usullarini oʻrganadilar. Masalan, muammoli taʼlim, loyiha metodi va boshqalar.</a:t>
            </a:r>
          </a:p>
        </p:txBody>
      </p:sp>
      <p:sp>
        <p:nvSpPr>
          <p:cNvPr id="5" name="Text 3"/>
          <p:cNvSpPr/>
          <p:nvPr/>
        </p:nvSpPr>
        <p:spPr>
          <a:xfrm>
            <a:off x="7599521" y="3634264"/>
            <a:ext cx="3144322" cy="354330"/>
          </a:xfrm>
          <a:prstGeom prst="rect">
            <a:avLst/>
          </a:prstGeom>
          <a:noFill/>
          <a:ln/>
        </p:spPr>
        <p:txBody>
          <a:bodyPr wrap="none" lIns="0" tIns="0" rIns="0" bIns="0" rtlCol="0" anchor="t"/>
          <a:lstStyle/>
          <a:p>
            <a:pPr indent="0">
              <a:lnSpc>
                <a:spcPts val="2750"/>
              </a:lnSpc>
              <a:buNone/>
            </a:pPr>
            <a:r>
              <a:rPr lang="en-US" sz="2800" b="1" dirty="0">
                <a:solidFill>
                  <a:srgbClr val="002060"/>
                </a:solidFill>
                <a:latin typeface="Arial Narrow" panose="020B0606020202030204" pitchFamily="34" charset="0"/>
                <a:ea typeface="Barlow Bold" pitchFamily="34" charset="-122"/>
              </a:rPr>
              <a:t>Maʼlumotlarni tahlil qilish</a:t>
            </a:r>
          </a:p>
        </p:txBody>
      </p:sp>
      <p:sp>
        <p:nvSpPr>
          <p:cNvPr id="6" name="Text 4"/>
          <p:cNvSpPr/>
          <p:nvPr/>
        </p:nvSpPr>
        <p:spPr>
          <a:xfrm>
            <a:off x="7599521" y="4215408"/>
            <a:ext cx="6244709" cy="1451610"/>
          </a:xfrm>
          <a:prstGeom prst="rect">
            <a:avLst/>
          </a:prstGeom>
          <a:noFill/>
          <a:ln/>
        </p:spPr>
        <p:txBody>
          <a:bodyPr wrap="square" lIns="0" tIns="0" rIns="0" bIns="0" rtlCol="0" anchor="t"/>
          <a:lstStyle/>
          <a:p>
            <a:pPr marL="0" indent="0" algn="just">
              <a:lnSpc>
                <a:spcPts val="2850"/>
              </a:lnSpc>
              <a:buNone/>
            </a:pPr>
            <a:r>
              <a:rPr lang="en-US" sz="2400" dirty="0">
                <a:solidFill>
                  <a:srgbClr val="2C3249"/>
                </a:solidFill>
                <a:latin typeface="Arial Narrow" panose="020B0606020202030204" pitchFamily="34" charset="0"/>
                <a:cs typeface="Martel Sans" pitchFamily="34" charset="-120"/>
              </a:rPr>
              <a:t>Oʻqituvchilar oʻz darslari va oʻquvchilarning yutuqlari haqida maʼlumotlarni yigʻish va tahlil qilishga oʻrganadilar. Bu orqali ular taʼlim sifatini oshirishga qaratilgan qarorlar qabul qilishlari mumkin.</a:t>
            </a:r>
          </a:p>
        </p:txBody>
      </p:sp>
      <p:pic>
        <p:nvPicPr>
          <p:cNvPr id="7" name="Graphic 2">
            <a:extLst>
              <a:ext uri="{FF2B5EF4-FFF2-40B4-BE49-F238E27FC236}">
                <a16:creationId xmlns:a16="http://schemas.microsoft.com/office/drawing/2014/main" id="{562CB067-9281-40E2-A1F6-DFC7A7100B1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22535"/>
            <a:ext cx="14630400" cy="1103086"/>
          </a:xfrm>
          <a:prstGeom prst="rect">
            <a:avLst/>
          </a:prstGeom>
        </p:spPr>
      </p:pic>
      <p:pic>
        <p:nvPicPr>
          <p:cNvPr id="8" name="Рисунок 7">
            <a:extLst>
              <a:ext uri="{FF2B5EF4-FFF2-40B4-BE49-F238E27FC236}">
                <a16:creationId xmlns:a16="http://schemas.microsoft.com/office/drawing/2014/main" id="{8D23A96E-03D2-450A-9562-B15F84506CA9}"/>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9" name="Рисунок 8">
            <a:extLst>
              <a:ext uri="{FF2B5EF4-FFF2-40B4-BE49-F238E27FC236}">
                <a16:creationId xmlns:a16="http://schemas.microsoft.com/office/drawing/2014/main" id="{4A4E183A-1BE3-4E2E-9B39-1BF839F2D325}"/>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62330" y="610791"/>
            <a:ext cx="7592139" cy="1385411"/>
          </a:xfrm>
          <a:prstGeom prst="rect">
            <a:avLst/>
          </a:prstGeom>
          <a:noFill/>
          <a:ln/>
        </p:spPr>
        <p:txBody>
          <a:bodyPr wrap="square" lIns="0" tIns="0" rIns="0" bIns="0" rtlCol="0" anchor="t"/>
          <a:lstStyle/>
          <a:p>
            <a:pPr marL="0" indent="0" algn="ctr">
              <a:buNone/>
            </a:pPr>
            <a:r>
              <a:rPr lang="en-US" sz="4400" b="1" dirty="0">
                <a:latin typeface="Arial Narrow" panose="020B0606020202030204" pitchFamily="34" charset="0"/>
              </a:rPr>
              <a:t>Taʼlim sifatini oshirishga doir chora-tadbirlar</a:t>
            </a:r>
          </a:p>
        </p:txBody>
      </p:sp>
      <p:sp>
        <p:nvSpPr>
          <p:cNvPr id="4" name="Shape 1"/>
          <p:cNvSpPr/>
          <p:nvPr/>
        </p:nvSpPr>
        <p:spPr>
          <a:xfrm>
            <a:off x="6262330" y="2328743"/>
            <a:ext cx="3685223" cy="3420904"/>
          </a:xfrm>
          <a:prstGeom prst="roundRect">
            <a:avLst>
              <a:gd name="adj" fmla="val 2722"/>
            </a:avLst>
          </a:prstGeom>
          <a:solidFill>
            <a:srgbClr val="DFECE9"/>
          </a:solidFill>
          <a:ln w="7620">
            <a:solidFill>
              <a:srgbClr val="C5D2CF"/>
            </a:solidFill>
            <a:prstDash val="solid"/>
          </a:ln>
        </p:spPr>
      </p:sp>
      <p:sp>
        <p:nvSpPr>
          <p:cNvPr id="5" name="Text 2"/>
          <p:cNvSpPr/>
          <p:nvPr/>
        </p:nvSpPr>
        <p:spPr>
          <a:xfrm>
            <a:off x="6491645" y="2558058"/>
            <a:ext cx="2792016" cy="346472"/>
          </a:xfrm>
          <a:prstGeom prst="rect">
            <a:avLst/>
          </a:prstGeom>
          <a:noFill/>
          <a:ln/>
        </p:spPr>
        <p:txBody>
          <a:bodyPr wrap="none" lIns="0" tIns="0" rIns="0" bIns="0" rtlCol="0" anchor="t"/>
          <a:lstStyle/>
          <a:p>
            <a:pPr marL="0" indent="0">
              <a:lnSpc>
                <a:spcPts val="2700"/>
              </a:lnSpc>
              <a:buNone/>
            </a:pPr>
            <a:r>
              <a:rPr lang="en-US" sz="2800" b="1" dirty="0">
                <a:solidFill>
                  <a:srgbClr val="002060"/>
                </a:solidFill>
                <a:latin typeface="Arial Narrow" panose="020B0606020202030204" pitchFamily="34" charset="0"/>
                <a:ea typeface="Barlow Bold" pitchFamily="34" charset="-122"/>
              </a:rPr>
              <a:t>Oʻquvchilarni baholash</a:t>
            </a:r>
          </a:p>
        </p:txBody>
      </p:sp>
      <p:sp>
        <p:nvSpPr>
          <p:cNvPr id="6" name="Text 3"/>
          <p:cNvSpPr/>
          <p:nvPr/>
        </p:nvSpPr>
        <p:spPr>
          <a:xfrm>
            <a:off x="6491645" y="3037522"/>
            <a:ext cx="3226594" cy="2482810"/>
          </a:xfrm>
          <a:prstGeom prst="rect">
            <a:avLst/>
          </a:prstGeom>
          <a:noFill/>
          <a:ln/>
        </p:spPr>
        <p:txBody>
          <a:bodyPr wrap="square" lIns="0" tIns="0" rIns="0" bIns="0" rtlCol="0" anchor="t"/>
          <a:lstStyle/>
          <a:p>
            <a:pPr marL="0" indent="0" algn="just">
              <a:buNone/>
            </a:pPr>
            <a:r>
              <a:rPr lang="en-US" sz="2400" dirty="0">
                <a:solidFill>
                  <a:srgbClr val="272525"/>
                </a:solidFill>
                <a:latin typeface="Arial Narrow" panose="020B0606020202030204" pitchFamily="34" charset="0"/>
                <a:ea typeface="Montserrat" pitchFamily="34" charset="-122"/>
              </a:rPr>
              <a:t>Oʻqituvchilar oʻquvchilarni samarali baholash usullarini oʻrganadilar, bu esa oʻquvchilarning oʻzlashtirish darajasini aniqlash va ularga individual yordam berish imkonini beradi.</a:t>
            </a:r>
          </a:p>
        </p:txBody>
      </p:sp>
      <p:sp>
        <p:nvSpPr>
          <p:cNvPr id="7" name="Shape 4"/>
          <p:cNvSpPr/>
          <p:nvPr/>
        </p:nvSpPr>
        <p:spPr>
          <a:xfrm>
            <a:off x="10169247" y="2328743"/>
            <a:ext cx="3685223" cy="3420904"/>
          </a:xfrm>
          <a:prstGeom prst="roundRect">
            <a:avLst>
              <a:gd name="adj" fmla="val 2722"/>
            </a:avLst>
          </a:prstGeom>
          <a:solidFill>
            <a:srgbClr val="DFECE9"/>
          </a:solidFill>
          <a:ln w="7620">
            <a:solidFill>
              <a:srgbClr val="C5D2CF"/>
            </a:solidFill>
            <a:prstDash val="solid"/>
          </a:ln>
        </p:spPr>
      </p:sp>
      <p:sp>
        <p:nvSpPr>
          <p:cNvPr id="8" name="Text 5"/>
          <p:cNvSpPr/>
          <p:nvPr/>
        </p:nvSpPr>
        <p:spPr>
          <a:xfrm>
            <a:off x="10398562" y="2558058"/>
            <a:ext cx="3226594" cy="692944"/>
          </a:xfrm>
          <a:prstGeom prst="rect">
            <a:avLst/>
          </a:prstGeom>
          <a:noFill/>
          <a:ln/>
        </p:spPr>
        <p:txBody>
          <a:bodyPr wrap="square" lIns="0" tIns="0" rIns="0" bIns="0" rtlCol="0" anchor="t"/>
          <a:lstStyle/>
          <a:p>
            <a:r>
              <a:rPr lang="en-US" sz="2800" b="1" dirty="0">
                <a:solidFill>
                  <a:srgbClr val="002060"/>
                </a:solidFill>
                <a:latin typeface="Arial Narrow" panose="020B0606020202030204" pitchFamily="34" charset="0"/>
                <a:ea typeface="Barlow Bold" pitchFamily="34" charset="-122"/>
              </a:rPr>
              <a:t>Oʻquv dasturlarni takomillashtirish</a:t>
            </a:r>
          </a:p>
        </p:txBody>
      </p:sp>
      <p:sp>
        <p:nvSpPr>
          <p:cNvPr id="9" name="Text 6"/>
          <p:cNvSpPr/>
          <p:nvPr/>
        </p:nvSpPr>
        <p:spPr>
          <a:xfrm>
            <a:off x="10398562" y="3383994"/>
            <a:ext cx="3226594" cy="1773436"/>
          </a:xfrm>
          <a:prstGeom prst="rect">
            <a:avLst/>
          </a:prstGeom>
          <a:noFill/>
          <a:ln/>
        </p:spPr>
        <p:txBody>
          <a:bodyPr wrap="square" lIns="0" tIns="0" rIns="0" bIns="0" rtlCol="0" anchor="t"/>
          <a:lstStyle/>
          <a:p>
            <a:pPr algn="just"/>
            <a:r>
              <a:rPr lang="en-US" sz="2400" dirty="0">
                <a:solidFill>
                  <a:srgbClr val="272525"/>
                </a:solidFill>
                <a:latin typeface="Arial Narrow" panose="020B0606020202030204" pitchFamily="34" charset="0"/>
                <a:ea typeface="Montserrat" pitchFamily="34" charset="-122"/>
              </a:rPr>
              <a:t>Oʻqituvchilar zamonaviy taʼlim tendentsiyalariga mos keladigan oʻquv dasturlarni qanday takomillashtirishni oʻrganadilar.</a:t>
            </a:r>
          </a:p>
        </p:txBody>
      </p:sp>
      <p:sp>
        <p:nvSpPr>
          <p:cNvPr id="10" name="Shape 7"/>
          <p:cNvSpPr/>
          <p:nvPr/>
        </p:nvSpPr>
        <p:spPr>
          <a:xfrm>
            <a:off x="6262330" y="5971342"/>
            <a:ext cx="7592139" cy="1647468"/>
          </a:xfrm>
          <a:prstGeom prst="roundRect">
            <a:avLst>
              <a:gd name="adj" fmla="val 5652"/>
            </a:avLst>
          </a:prstGeom>
          <a:solidFill>
            <a:srgbClr val="DFECE9"/>
          </a:solidFill>
          <a:ln w="7620">
            <a:solidFill>
              <a:srgbClr val="C5D2CF"/>
            </a:solidFill>
            <a:prstDash val="solid"/>
          </a:ln>
        </p:spPr>
      </p:sp>
      <p:sp>
        <p:nvSpPr>
          <p:cNvPr id="11" name="Text 8"/>
          <p:cNvSpPr/>
          <p:nvPr/>
        </p:nvSpPr>
        <p:spPr>
          <a:xfrm>
            <a:off x="6491645" y="6200656"/>
            <a:ext cx="3061573" cy="346472"/>
          </a:xfrm>
          <a:prstGeom prst="rect">
            <a:avLst/>
          </a:prstGeom>
          <a:noFill/>
          <a:ln/>
        </p:spPr>
        <p:txBody>
          <a:bodyPr wrap="none" lIns="0" tIns="0" rIns="0" bIns="0" rtlCol="0" anchor="t"/>
          <a:lstStyle/>
          <a:p>
            <a:pPr indent="0">
              <a:lnSpc>
                <a:spcPts val="2700"/>
              </a:lnSpc>
              <a:buNone/>
            </a:pPr>
            <a:r>
              <a:rPr lang="en-US" sz="2800" b="1" dirty="0">
                <a:solidFill>
                  <a:srgbClr val="002060"/>
                </a:solidFill>
                <a:latin typeface="Arial Narrow" panose="020B0606020202030204" pitchFamily="34" charset="0"/>
                <a:ea typeface="Barlow Bold" pitchFamily="34" charset="-122"/>
              </a:rPr>
              <a:t>Oʻqitish muhitini yaratish</a:t>
            </a:r>
          </a:p>
        </p:txBody>
      </p:sp>
      <p:sp>
        <p:nvSpPr>
          <p:cNvPr id="12" name="Text 9"/>
          <p:cNvSpPr/>
          <p:nvPr/>
        </p:nvSpPr>
        <p:spPr>
          <a:xfrm>
            <a:off x="6491645" y="6680121"/>
            <a:ext cx="7133511" cy="709374"/>
          </a:xfrm>
          <a:prstGeom prst="rect">
            <a:avLst/>
          </a:prstGeom>
          <a:noFill/>
          <a:ln/>
        </p:spPr>
        <p:txBody>
          <a:bodyPr wrap="square" lIns="0" tIns="0" rIns="0" bIns="0" rtlCol="0" anchor="t"/>
          <a:lstStyle/>
          <a:p>
            <a:pPr indent="0" algn="just">
              <a:buNone/>
            </a:pPr>
            <a:r>
              <a:rPr lang="en-US" sz="2400" dirty="0">
                <a:solidFill>
                  <a:srgbClr val="272525"/>
                </a:solidFill>
                <a:latin typeface="Arial Narrow" panose="020B0606020202030204" pitchFamily="34" charset="0"/>
                <a:ea typeface="Montserrat" pitchFamily="34" charset="-122"/>
              </a:rPr>
              <a:t>Oʻqituvchilar ijodiy va oʻquvchilarga qulay oʻqitish muhitini qanday yaratishni oʻrganadilar.</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 name="object 3"/>
          <p:cNvGrpSpPr/>
          <p:nvPr/>
        </p:nvGrpSpPr>
        <p:grpSpPr>
          <a:xfrm>
            <a:off x="0" y="23222"/>
            <a:ext cx="14630400" cy="667512"/>
            <a:chOff x="0" y="0"/>
            <a:chExt cx="12192000" cy="556260"/>
          </a:xfrm>
        </p:grpSpPr>
        <p:sp>
          <p:nvSpPr>
            <p:cNvPr id="4" name="object 4"/>
            <p:cNvSpPr/>
            <p:nvPr/>
          </p:nvSpPr>
          <p:spPr>
            <a:xfrm>
              <a:off x="0" y="0"/>
              <a:ext cx="12192000" cy="498475"/>
            </a:xfrm>
            <a:custGeom>
              <a:avLst/>
              <a:gdLst/>
              <a:ahLst/>
              <a:cxnLst/>
              <a:rect l="l" t="t" r="r" b="b"/>
              <a:pathLst>
                <a:path w="12192000" h="498475">
                  <a:moveTo>
                    <a:pt x="12192000" y="0"/>
                  </a:moveTo>
                  <a:lnTo>
                    <a:pt x="0" y="0"/>
                  </a:lnTo>
                  <a:lnTo>
                    <a:pt x="0" y="498144"/>
                  </a:lnTo>
                  <a:lnTo>
                    <a:pt x="12192000" y="498144"/>
                  </a:lnTo>
                  <a:lnTo>
                    <a:pt x="12192000" y="0"/>
                  </a:lnTo>
                  <a:close/>
                </a:path>
              </a:pathLst>
            </a:custGeom>
            <a:solidFill>
              <a:srgbClr val="0C2466"/>
            </a:solidFill>
          </p:spPr>
          <p:txBody>
            <a:bodyPr wrap="square" lIns="0" tIns="0" rIns="0" bIns="0" rtlCol="0"/>
            <a:lstStyle/>
            <a:p>
              <a:endParaRPr sz="2160" dirty="0"/>
            </a:p>
          </p:txBody>
        </p:sp>
        <p:sp>
          <p:nvSpPr>
            <p:cNvPr id="5" name="object 5"/>
            <p:cNvSpPr/>
            <p:nvPr/>
          </p:nvSpPr>
          <p:spPr>
            <a:xfrm>
              <a:off x="0" y="498348"/>
              <a:ext cx="4060190" cy="57785"/>
            </a:xfrm>
            <a:custGeom>
              <a:avLst/>
              <a:gdLst/>
              <a:ahLst/>
              <a:cxnLst/>
              <a:rect l="l" t="t" r="r" b="b"/>
              <a:pathLst>
                <a:path w="4060190" h="57784">
                  <a:moveTo>
                    <a:pt x="4059885" y="0"/>
                  </a:moveTo>
                  <a:lnTo>
                    <a:pt x="0" y="0"/>
                  </a:lnTo>
                  <a:lnTo>
                    <a:pt x="0" y="57721"/>
                  </a:lnTo>
                  <a:lnTo>
                    <a:pt x="4059885" y="57721"/>
                  </a:lnTo>
                  <a:lnTo>
                    <a:pt x="4059885" y="0"/>
                  </a:lnTo>
                  <a:close/>
                </a:path>
              </a:pathLst>
            </a:custGeom>
            <a:solidFill>
              <a:srgbClr val="2175BF"/>
            </a:solidFill>
          </p:spPr>
          <p:txBody>
            <a:bodyPr wrap="square" lIns="0" tIns="0" rIns="0" bIns="0" rtlCol="0"/>
            <a:lstStyle/>
            <a:p>
              <a:endParaRPr sz="2160" dirty="0"/>
            </a:p>
          </p:txBody>
        </p:sp>
        <p:sp>
          <p:nvSpPr>
            <p:cNvPr id="6" name="object 6"/>
            <p:cNvSpPr/>
            <p:nvPr/>
          </p:nvSpPr>
          <p:spPr>
            <a:xfrm>
              <a:off x="4059935" y="498348"/>
              <a:ext cx="4066540" cy="57785"/>
            </a:xfrm>
            <a:custGeom>
              <a:avLst/>
              <a:gdLst/>
              <a:ahLst/>
              <a:cxnLst/>
              <a:rect l="l" t="t" r="r" b="b"/>
              <a:pathLst>
                <a:path w="4066540" h="57784">
                  <a:moveTo>
                    <a:pt x="4065917" y="0"/>
                  </a:moveTo>
                  <a:lnTo>
                    <a:pt x="0" y="0"/>
                  </a:lnTo>
                  <a:lnTo>
                    <a:pt x="0" y="57721"/>
                  </a:lnTo>
                  <a:lnTo>
                    <a:pt x="4065917" y="57721"/>
                  </a:lnTo>
                  <a:lnTo>
                    <a:pt x="4065917" y="0"/>
                  </a:lnTo>
                  <a:close/>
                </a:path>
              </a:pathLst>
            </a:custGeom>
            <a:solidFill>
              <a:srgbClr val="14A1D6"/>
            </a:solidFill>
          </p:spPr>
          <p:txBody>
            <a:bodyPr wrap="square" lIns="0" tIns="0" rIns="0" bIns="0" rtlCol="0"/>
            <a:lstStyle/>
            <a:p>
              <a:endParaRPr sz="2160" dirty="0"/>
            </a:p>
          </p:txBody>
        </p:sp>
        <p:sp>
          <p:nvSpPr>
            <p:cNvPr id="7" name="object 7"/>
            <p:cNvSpPr/>
            <p:nvPr/>
          </p:nvSpPr>
          <p:spPr>
            <a:xfrm>
              <a:off x="8125968" y="498348"/>
              <a:ext cx="4065904" cy="57785"/>
            </a:xfrm>
            <a:custGeom>
              <a:avLst/>
              <a:gdLst/>
              <a:ahLst/>
              <a:cxnLst/>
              <a:rect l="l" t="t" r="r" b="b"/>
              <a:pathLst>
                <a:path w="4065904" h="57784">
                  <a:moveTo>
                    <a:pt x="4065803" y="0"/>
                  </a:moveTo>
                  <a:lnTo>
                    <a:pt x="0" y="0"/>
                  </a:lnTo>
                  <a:lnTo>
                    <a:pt x="0" y="57721"/>
                  </a:lnTo>
                  <a:lnTo>
                    <a:pt x="4065803" y="57721"/>
                  </a:lnTo>
                  <a:lnTo>
                    <a:pt x="4065803" y="0"/>
                  </a:lnTo>
                  <a:close/>
                </a:path>
              </a:pathLst>
            </a:custGeom>
            <a:solidFill>
              <a:srgbClr val="2CC8A1"/>
            </a:solidFill>
          </p:spPr>
          <p:txBody>
            <a:bodyPr wrap="square" lIns="0" tIns="0" rIns="0" bIns="0" rtlCol="0"/>
            <a:lstStyle/>
            <a:p>
              <a:endParaRPr sz="2160" dirty="0"/>
            </a:p>
          </p:txBody>
        </p:sp>
        <p:sp>
          <p:nvSpPr>
            <p:cNvPr id="8" name="object 8"/>
            <p:cNvSpPr/>
            <p:nvPr/>
          </p:nvSpPr>
          <p:spPr>
            <a:xfrm>
              <a:off x="11036808" y="97535"/>
              <a:ext cx="238125" cy="291465"/>
            </a:xfrm>
            <a:custGeom>
              <a:avLst/>
              <a:gdLst/>
              <a:ahLst/>
              <a:cxnLst/>
              <a:rect l="l" t="t" r="r" b="b"/>
              <a:pathLst>
                <a:path w="238125" h="291465">
                  <a:moveTo>
                    <a:pt x="229501" y="263753"/>
                  </a:moveTo>
                  <a:lnTo>
                    <a:pt x="198374" y="263753"/>
                  </a:lnTo>
                  <a:lnTo>
                    <a:pt x="228066" y="263931"/>
                  </a:lnTo>
                  <a:lnTo>
                    <a:pt x="229501" y="263753"/>
                  </a:lnTo>
                  <a:close/>
                </a:path>
                <a:path w="238125" h="291465">
                  <a:moveTo>
                    <a:pt x="237642" y="226479"/>
                  </a:moveTo>
                  <a:lnTo>
                    <a:pt x="237477" y="165798"/>
                  </a:lnTo>
                  <a:lnTo>
                    <a:pt x="237159" y="72059"/>
                  </a:lnTo>
                  <a:lnTo>
                    <a:pt x="219202" y="72059"/>
                  </a:lnTo>
                  <a:lnTo>
                    <a:pt x="219202" y="197827"/>
                  </a:lnTo>
                  <a:lnTo>
                    <a:pt x="218998" y="245605"/>
                  </a:lnTo>
                  <a:lnTo>
                    <a:pt x="194881" y="245503"/>
                  </a:lnTo>
                  <a:lnTo>
                    <a:pt x="173710" y="246430"/>
                  </a:lnTo>
                  <a:lnTo>
                    <a:pt x="153695" y="250545"/>
                  </a:lnTo>
                  <a:lnTo>
                    <a:pt x="133045" y="259969"/>
                  </a:lnTo>
                  <a:lnTo>
                    <a:pt x="134620" y="257378"/>
                  </a:lnTo>
                  <a:lnTo>
                    <a:pt x="145211" y="239801"/>
                  </a:lnTo>
                  <a:lnTo>
                    <a:pt x="150609" y="230847"/>
                  </a:lnTo>
                  <a:lnTo>
                    <a:pt x="173951" y="206159"/>
                  </a:lnTo>
                  <a:lnTo>
                    <a:pt x="213626" y="172046"/>
                  </a:lnTo>
                  <a:lnTo>
                    <a:pt x="217690" y="165798"/>
                  </a:lnTo>
                  <a:lnTo>
                    <a:pt x="219189" y="168516"/>
                  </a:lnTo>
                  <a:lnTo>
                    <a:pt x="219202" y="197827"/>
                  </a:lnTo>
                  <a:lnTo>
                    <a:pt x="219202" y="72059"/>
                  </a:lnTo>
                  <a:lnTo>
                    <a:pt x="197218" y="72059"/>
                  </a:lnTo>
                  <a:lnTo>
                    <a:pt x="218986" y="72237"/>
                  </a:lnTo>
                  <a:lnTo>
                    <a:pt x="218986" y="106527"/>
                  </a:lnTo>
                  <a:lnTo>
                    <a:pt x="215671" y="131229"/>
                  </a:lnTo>
                  <a:lnTo>
                    <a:pt x="193205" y="165595"/>
                  </a:lnTo>
                  <a:lnTo>
                    <a:pt x="158623" y="195541"/>
                  </a:lnTo>
                  <a:lnTo>
                    <a:pt x="140157" y="214718"/>
                  </a:lnTo>
                  <a:lnTo>
                    <a:pt x="122720" y="239801"/>
                  </a:lnTo>
                  <a:lnTo>
                    <a:pt x="126834" y="208495"/>
                  </a:lnTo>
                  <a:lnTo>
                    <a:pt x="128079" y="199212"/>
                  </a:lnTo>
                  <a:lnTo>
                    <a:pt x="141478" y="167563"/>
                  </a:lnTo>
                  <a:lnTo>
                    <a:pt x="157772" y="144767"/>
                  </a:lnTo>
                  <a:lnTo>
                    <a:pt x="171869" y="130771"/>
                  </a:lnTo>
                  <a:lnTo>
                    <a:pt x="178638" y="125488"/>
                  </a:lnTo>
                  <a:lnTo>
                    <a:pt x="168592" y="110274"/>
                  </a:lnTo>
                  <a:lnTo>
                    <a:pt x="159702" y="117246"/>
                  </a:lnTo>
                  <a:lnTo>
                    <a:pt x="141528" y="135864"/>
                  </a:lnTo>
                  <a:lnTo>
                    <a:pt x="121551" y="166243"/>
                  </a:lnTo>
                  <a:lnTo>
                    <a:pt x="107264" y="208483"/>
                  </a:lnTo>
                  <a:lnTo>
                    <a:pt x="104267" y="180936"/>
                  </a:lnTo>
                  <a:lnTo>
                    <a:pt x="104978" y="152730"/>
                  </a:lnTo>
                  <a:lnTo>
                    <a:pt x="110540" y="125628"/>
                  </a:lnTo>
                  <a:lnTo>
                    <a:pt x="122135" y="101358"/>
                  </a:lnTo>
                  <a:lnTo>
                    <a:pt x="143725" y="82613"/>
                  </a:lnTo>
                  <a:lnTo>
                    <a:pt x="161036" y="77139"/>
                  </a:lnTo>
                  <a:lnTo>
                    <a:pt x="170434" y="74180"/>
                  </a:lnTo>
                  <a:lnTo>
                    <a:pt x="197218" y="72047"/>
                  </a:lnTo>
                  <a:lnTo>
                    <a:pt x="237159" y="72047"/>
                  </a:lnTo>
                  <a:lnTo>
                    <a:pt x="237134" y="63106"/>
                  </a:lnTo>
                  <a:lnTo>
                    <a:pt x="234048" y="56248"/>
                  </a:lnTo>
                  <a:lnTo>
                    <a:pt x="226872" y="53987"/>
                  </a:lnTo>
                  <a:lnTo>
                    <a:pt x="226021" y="53708"/>
                  </a:lnTo>
                  <a:lnTo>
                    <a:pt x="214845" y="53594"/>
                  </a:lnTo>
                  <a:lnTo>
                    <a:pt x="202704" y="53975"/>
                  </a:lnTo>
                  <a:lnTo>
                    <a:pt x="202298" y="53975"/>
                  </a:lnTo>
                  <a:lnTo>
                    <a:pt x="189306" y="32385"/>
                  </a:lnTo>
                  <a:lnTo>
                    <a:pt x="180822" y="24371"/>
                  </a:lnTo>
                  <a:lnTo>
                    <a:pt x="180822" y="54063"/>
                  </a:lnTo>
                  <a:lnTo>
                    <a:pt x="170053" y="55105"/>
                  </a:lnTo>
                  <a:lnTo>
                    <a:pt x="159232" y="57315"/>
                  </a:lnTo>
                  <a:lnTo>
                    <a:pt x="148196" y="60921"/>
                  </a:lnTo>
                  <a:lnTo>
                    <a:pt x="136842" y="66116"/>
                  </a:lnTo>
                  <a:lnTo>
                    <a:pt x="123888" y="75095"/>
                  </a:lnTo>
                  <a:lnTo>
                    <a:pt x="118389" y="77127"/>
                  </a:lnTo>
                  <a:lnTo>
                    <a:pt x="110515" y="71958"/>
                  </a:lnTo>
                  <a:lnTo>
                    <a:pt x="106832" y="69621"/>
                  </a:lnTo>
                  <a:lnTo>
                    <a:pt x="106832" y="91554"/>
                  </a:lnTo>
                  <a:lnTo>
                    <a:pt x="94627" y="114198"/>
                  </a:lnTo>
                  <a:lnTo>
                    <a:pt x="87934" y="140335"/>
                  </a:lnTo>
                  <a:lnTo>
                    <a:pt x="85915" y="168656"/>
                  </a:lnTo>
                  <a:lnTo>
                    <a:pt x="87706" y="197815"/>
                  </a:lnTo>
                  <a:lnTo>
                    <a:pt x="92468" y="226479"/>
                  </a:lnTo>
                  <a:lnTo>
                    <a:pt x="99364" y="253301"/>
                  </a:lnTo>
                  <a:lnTo>
                    <a:pt x="99707" y="257378"/>
                  </a:lnTo>
                  <a:lnTo>
                    <a:pt x="93802" y="254165"/>
                  </a:lnTo>
                  <a:lnTo>
                    <a:pt x="79171" y="248615"/>
                  </a:lnTo>
                  <a:lnTo>
                    <a:pt x="53416" y="245668"/>
                  </a:lnTo>
                  <a:lnTo>
                    <a:pt x="19316" y="245668"/>
                  </a:lnTo>
                  <a:lnTo>
                    <a:pt x="19316" y="72237"/>
                  </a:lnTo>
                  <a:lnTo>
                    <a:pt x="38455" y="71970"/>
                  </a:lnTo>
                  <a:lnTo>
                    <a:pt x="62103" y="73113"/>
                  </a:lnTo>
                  <a:lnTo>
                    <a:pt x="86245" y="78651"/>
                  </a:lnTo>
                  <a:lnTo>
                    <a:pt x="106832" y="91554"/>
                  </a:lnTo>
                  <a:lnTo>
                    <a:pt x="106832" y="69621"/>
                  </a:lnTo>
                  <a:lnTo>
                    <a:pt x="68999" y="55194"/>
                  </a:lnTo>
                  <a:lnTo>
                    <a:pt x="35991" y="53975"/>
                  </a:lnTo>
                  <a:lnTo>
                    <a:pt x="57467" y="53975"/>
                  </a:lnTo>
                  <a:lnTo>
                    <a:pt x="59740" y="48348"/>
                  </a:lnTo>
                  <a:lnTo>
                    <a:pt x="71196" y="35763"/>
                  </a:lnTo>
                  <a:lnTo>
                    <a:pt x="91198" y="23177"/>
                  </a:lnTo>
                  <a:lnTo>
                    <a:pt x="119138" y="17475"/>
                  </a:lnTo>
                  <a:lnTo>
                    <a:pt x="147104" y="23190"/>
                  </a:lnTo>
                  <a:lnTo>
                    <a:pt x="167119" y="35763"/>
                  </a:lnTo>
                  <a:lnTo>
                    <a:pt x="178562" y="48348"/>
                  </a:lnTo>
                  <a:lnTo>
                    <a:pt x="180822" y="54063"/>
                  </a:lnTo>
                  <a:lnTo>
                    <a:pt x="180822" y="24371"/>
                  </a:lnTo>
                  <a:lnTo>
                    <a:pt x="173532" y="17462"/>
                  </a:lnTo>
                  <a:lnTo>
                    <a:pt x="172199" y="16192"/>
                  </a:lnTo>
                  <a:lnTo>
                    <a:pt x="152146" y="5397"/>
                  </a:lnTo>
                  <a:lnTo>
                    <a:pt x="130340" y="0"/>
                  </a:lnTo>
                  <a:lnTo>
                    <a:pt x="86131" y="5397"/>
                  </a:lnTo>
                  <a:lnTo>
                    <a:pt x="48983" y="32385"/>
                  </a:lnTo>
                  <a:lnTo>
                    <a:pt x="35979" y="53975"/>
                  </a:lnTo>
                  <a:lnTo>
                    <a:pt x="14592" y="53301"/>
                  </a:lnTo>
                  <a:lnTo>
                    <a:pt x="88" y="87083"/>
                  </a:lnTo>
                  <a:lnTo>
                    <a:pt x="0" y="117233"/>
                  </a:lnTo>
                  <a:lnTo>
                    <a:pt x="914" y="199212"/>
                  </a:lnTo>
                  <a:lnTo>
                    <a:pt x="1168" y="254800"/>
                  </a:lnTo>
                  <a:lnTo>
                    <a:pt x="3606" y="261366"/>
                  </a:lnTo>
                  <a:lnTo>
                    <a:pt x="12014" y="263931"/>
                  </a:lnTo>
                  <a:lnTo>
                    <a:pt x="28054" y="264210"/>
                  </a:lnTo>
                  <a:lnTo>
                    <a:pt x="53416" y="263931"/>
                  </a:lnTo>
                  <a:lnTo>
                    <a:pt x="80060" y="268147"/>
                  </a:lnTo>
                  <a:lnTo>
                    <a:pt x="97599" y="277406"/>
                  </a:lnTo>
                  <a:lnTo>
                    <a:pt x="110185" y="286677"/>
                  </a:lnTo>
                  <a:lnTo>
                    <a:pt x="121945" y="290893"/>
                  </a:lnTo>
                  <a:lnTo>
                    <a:pt x="122364" y="290868"/>
                  </a:lnTo>
                  <a:lnTo>
                    <a:pt x="124129" y="289801"/>
                  </a:lnTo>
                  <a:lnTo>
                    <a:pt x="147142" y="273075"/>
                  </a:lnTo>
                  <a:lnTo>
                    <a:pt x="171640" y="265595"/>
                  </a:lnTo>
                  <a:lnTo>
                    <a:pt x="195707" y="263931"/>
                  </a:lnTo>
                  <a:lnTo>
                    <a:pt x="198374" y="263753"/>
                  </a:lnTo>
                  <a:lnTo>
                    <a:pt x="229501" y="263740"/>
                  </a:lnTo>
                  <a:lnTo>
                    <a:pt x="232651" y="263334"/>
                  </a:lnTo>
                  <a:lnTo>
                    <a:pt x="235000" y="259969"/>
                  </a:lnTo>
                  <a:lnTo>
                    <a:pt x="235521" y="259207"/>
                  </a:lnTo>
                  <a:lnTo>
                    <a:pt x="237070" y="248069"/>
                  </a:lnTo>
                  <a:lnTo>
                    <a:pt x="237134" y="245668"/>
                  </a:lnTo>
                  <a:lnTo>
                    <a:pt x="237642" y="226479"/>
                  </a:lnTo>
                  <a:close/>
                </a:path>
              </a:pathLst>
            </a:custGeom>
            <a:solidFill>
              <a:srgbClr val="FFFFFF"/>
            </a:solidFill>
          </p:spPr>
          <p:txBody>
            <a:bodyPr wrap="square" lIns="0" tIns="0" rIns="0" bIns="0" rtlCol="0"/>
            <a:lstStyle/>
            <a:p>
              <a:endParaRPr sz="2160" dirty="0"/>
            </a:p>
          </p:txBody>
        </p:sp>
        <p:pic>
          <p:nvPicPr>
            <p:cNvPr id="9" name="object 9"/>
            <p:cNvPicPr/>
            <p:nvPr/>
          </p:nvPicPr>
          <p:blipFill>
            <a:blip r:embed="rId2" cstate="print"/>
            <a:stretch>
              <a:fillRect/>
            </a:stretch>
          </p:blipFill>
          <p:spPr>
            <a:xfrm>
              <a:off x="11326369" y="137160"/>
              <a:ext cx="716278" cy="237743"/>
            </a:xfrm>
            <a:prstGeom prst="rect">
              <a:avLst/>
            </a:prstGeom>
          </p:spPr>
        </p:pic>
        <p:sp>
          <p:nvSpPr>
            <p:cNvPr id="10" name="object 10"/>
            <p:cNvSpPr/>
            <p:nvPr/>
          </p:nvSpPr>
          <p:spPr>
            <a:xfrm>
              <a:off x="11036808" y="97535"/>
              <a:ext cx="238125" cy="291465"/>
            </a:xfrm>
            <a:custGeom>
              <a:avLst/>
              <a:gdLst/>
              <a:ahLst/>
              <a:cxnLst/>
              <a:rect l="l" t="t" r="r" b="b"/>
              <a:pathLst>
                <a:path w="238125" h="291465">
                  <a:moveTo>
                    <a:pt x="229501" y="263753"/>
                  </a:moveTo>
                  <a:lnTo>
                    <a:pt x="198374" y="263753"/>
                  </a:lnTo>
                  <a:lnTo>
                    <a:pt x="228066" y="263931"/>
                  </a:lnTo>
                  <a:lnTo>
                    <a:pt x="229501" y="263753"/>
                  </a:lnTo>
                  <a:close/>
                </a:path>
                <a:path w="238125" h="291465">
                  <a:moveTo>
                    <a:pt x="237642" y="226479"/>
                  </a:moveTo>
                  <a:lnTo>
                    <a:pt x="237477" y="165798"/>
                  </a:lnTo>
                  <a:lnTo>
                    <a:pt x="237159" y="72059"/>
                  </a:lnTo>
                  <a:lnTo>
                    <a:pt x="219202" y="72059"/>
                  </a:lnTo>
                  <a:lnTo>
                    <a:pt x="219202" y="197827"/>
                  </a:lnTo>
                  <a:lnTo>
                    <a:pt x="218998" y="245605"/>
                  </a:lnTo>
                  <a:lnTo>
                    <a:pt x="194881" y="245503"/>
                  </a:lnTo>
                  <a:lnTo>
                    <a:pt x="173710" y="246430"/>
                  </a:lnTo>
                  <a:lnTo>
                    <a:pt x="153695" y="250545"/>
                  </a:lnTo>
                  <a:lnTo>
                    <a:pt x="133045" y="259969"/>
                  </a:lnTo>
                  <a:lnTo>
                    <a:pt x="134620" y="257378"/>
                  </a:lnTo>
                  <a:lnTo>
                    <a:pt x="145211" y="239801"/>
                  </a:lnTo>
                  <a:lnTo>
                    <a:pt x="150609" y="230847"/>
                  </a:lnTo>
                  <a:lnTo>
                    <a:pt x="173951" y="206159"/>
                  </a:lnTo>
                  <a:lnTo>
                    <a:pt x="213626" y="172046"/>
                  </a:lnTo>
                  <a:lnTo>
                    <a:pt x="217690" y="165798"/>
                  </a:lnTo>
                  <a:lnTo>
                    <a:pt x="219189" y="168516"/>
                  </a:lnTo>
                  <a:lnTo>
                    <a:pt x="219202" y="197827"/>
                  </a:lnTo>
                  <a:lnTo>
                    <a:pt x="219202" y="72059"/>
                  </a:lnTo>
                  <a:lnTo>
                    <a:pt x="197218" y="72059"/>
                  </a:lnTo>
                  <a:lnTo>
                    <a:pt x="218986" y="72237"/>
                  </a:lnTo>
                  <a:lnTo>
                    <a:pt x="218986" y="106527"/>
                  </a:lnTo>
                  <a:lnTo>
                    <a:pt x="215671" y="131229"/>
                  </a:lnTo>
                  <a:lnTo>
                    <a:pt x="193205" y="165595"/>
                  </a:lnTo>
                  <a:lnTo>
                    <a:pt x="158623" y="195541"/>
                  </a:lnTo>
                  <a:lnTo>
                    <a:pt x="140157" y="214718"/>
                  </a:lnTo>
                  <a:lnTo>
                    <a:pt x="122720" y="239801"/>
                  </a:lnTo>
                  <a:lnTo>
                    <a:pt x="126834" y="208495"/>
                  </a:lnTo>
                  <a:lnTo>
                    <a:pt x="128079" y="199212"/>
                  </a:lnTo>
                  <a:lnTo>
                    <a:pt x="141478" y="167563"/>
                  </a:lnTo>
                  <a:lnTo>
                    <a:pt x="157772" y="144767"/>
                  </a:lnTo>
                  <a:lnTo>
                    <a:pt x="171869" y="130771"/>
                  </a:lnTo>
                  <a:lnTo>
                    <a:pt x="178638" y="125488"/>
                  </a:lnTo>
                  <a:lnTo>
                    <a:pt x="168592" y="110274"/>
                  </a:lnTo>
                  <a:lnTo>
                    <a:pt x="159702" y="117246"/>
                  </a:lnTo>
                  <a:lnTo>
                    <a:pt x="141528" y="135864"/>
                  </a:lnTo>
                  <a:lnTo>
                    <a:pt x="121551" y="166243"/>
                  </a:lnTo>
                  <a:lnTo>
                    <a:pt x="107264" y="208483"/>
                  </a:lnTo>
                  <a:lnTo>
                    <a:pt x="104267" y="180936"/>
                  </a:lnTo>
                  <a:lnTo>
                    <a:pt x="104978" y="152730"/>
                  </a:lnTo>
                  <a:lnTo>
                    <a:pt x="110540" y="125628"/>
                  </a:lnTo>
                  <a:lnTo>
                    <a:pt x="122135" y="101358"/>
                  </a:lnTo>
                  <a:lnTo>
                    <a:pt x="143725" y="82613"/>
                  </a:lnTo>
                  <a:lnTo>
                    <a:pt x="161036" y="77139"/>
                  </a:lnTo>
                  <a:lnTo>
                    <a:pt x="170434" y="74180"/>
                  </a:lnTo>
                  <a:lnTo>
                    <a:pt x="197218" y="72047"/>
                  </a:lnTo>
                  <a:lnTo>
                    <a:pt x="237159" y="72047"/>
                  </a:lnTo>
                  <a:lnTo>
                    <a:pt x="237134" y="63106"/>
                  </a:lnTo>
                  <a:lnTo>
                    <a:pt x="234048" y="56248"/>
                  </a:lnTo>
                  <a:lnTo>
                    <a:pt x="226872" y="53987"/>
                  </a:lnTo>
                  <a:lnTo>
                    <a:pt x="226021" y="53708"/>
                  </a:lnTo>
                  <a:lnTo>
                    <a:pt x="214845" y="53594"/>
                  </a:lnTo>
                  <a:lnTo>
                    <a:pt x="202704" y="53975"/>
                  </a:lnTo>
                  <a:lnTo>
                    <a:pt x="202298" y="53975"/>
                  </a:lnTo>
                  <a:lnTo>
                    <a:pt x="189306" y="32385"/>
                  </a:lnTo>
                  <a:lnTo>
                    <a:pt x="180822" y="24371"/>
                  </a:lnTo>
                  <a:lnTo>
                    <a:pt x="180822" y="54063"/>
                  </a:lnTo>
                  <a:lnTo>
                    <a:pt x="170053" y="55105"/>
                  </a:lnTo>
                  <a:lnTo>
                    <a:pt x="159232" y="57315"/>
                  </a:lnTo>
                  <a:lnTo>
                    <a:pt x="148196" y="60921"/>
                  </a:lnTo>
                  <a:lnTo>
                    <a:pt x="136842" y="66116"/>
                  </a:lnTo>
                  <a:lnTo>
                    <a:pt x="123888" y="75095"/>
                  </a:lnTo>
                  <a:lnTo>
                    <a:pt x="118389" y="77127"/>
                  </a:lnTo>
                  <a:lnTo>
                    <a:pt x="110515" y="71958"/>
                  </a:lnTo>
                  <a:lnTo>
                    <a:pt x="106832" y="69621"/>
                  </a:lnTo>
                  <a:lnTo>
                    <a:pt x="106832" y="91554"/>
                  </a:lnTo>
                  <a:lnTo>
                    <a:pt x="94627" y="114198"/>
                  </a:lnTo>
                  <a:lnTo>
                    <a:pt x="87934" y="140335"/>
                  </a:lnTo>
                  <a:lnTo>
                    <a:pt x="85915" y="168656"/>
                  </a:lnTo>
                  <a:lnTo>
                    <a:pt x="87706" y="197815"/>
                  </a:lnTo>
                  <a:lnTo>
                    <a:pt x="92468" y="226479"/>
                  </a:lnTo>
                  <a:lnTo>
                    <a:pt x="99364" y="253301"/>
                  </a:lnTo>
                  <a:lnTo>
                    <a:pt x="99707" y="257378"/>
                  </a:lnTo>
                  <a:lnTo>
                    <a:pt x="93802" y="254165"/>
                  </a:lnTo>
                  <a:lnTo>
                    <a:pt x="79171" y="248615"/>
                  </a:lnTo>
                  <a:lnTo>
                    <a:pt x="53416" y="245668"/>
                  </a:lnTo>
                  <a:lnTo>
                    <a:pt x="19316" y="245668"/>
                  </a:lnTo>
                  <a:lnTo>
                    <a:pt x="19316" y="72237"/>
                  </a:lnTo>
                  <a:lnTo>
                    <a:pt x="38455" y="71970"/>
                  </a:lnTo>
                  <a:lnTo>
                    <a:pt x="62103" y="73113"/>
                  </a:lnTo>
                  <a:lnTo>
                    <a:pt x="86245" y="78651"/>
                  </a:lnTo>
                  <a:lnTo>
                    <a:pt x="106832" y="91554"/>
                  </a:lnTo>
                  <a:lnTo>
                    <a:pt x="106832" y="69621"/>
                  </a:lnTo>
                  <a:lnTo>
                    <a:pt x="68999" y="55194"/>
                  </a:lnTo>
                  <a:lnTo>
                    <a:pt x="35991" y="53975"/>
                  </a:lnTo>
                  <a:lnTo>
                    <a:pt x="57467" y="53975"/>
                  </a:lnTo>
                  <a:lnTo>
                    <a:pt x="59740" y="48348"/>
                  </a:lnTo>
                  <a:lnTo>
                    <a:pt x="71196" y="35763"/>
                  </a:lnTo>
                  <a:lnTo>
                    <a:pt x="91198" y="23177"/>
                  </a:lnTo>
                  <a:lnTo>
                    <a:pt x="119138" y="17475"/>
                  </a:lnTo>
                  <a:lnTo>
                    <a:pt x="147104" y="23190"/>
                  </a:lnTo>
                  <a:lnTo>
                    <a:pt x="167119" y="35763"/>
                  </a:lnTo>
                  <a:lnTo>
                    <a:pt x="178562" y="48348"/>
                  </a:lnTo>
                  <a:lnTo>
                    <a:pt x="180822" y="54063"/>
                  </a:lnTo>
                  <a:lnTo>
                    <a:pt x="180822" y="24371"/>
                  </a:lnTo>
                  <a:lnTo>
                    <a:pt x="173532" y="17462"/>
                  </a:lnTo>
                  <a:lnTo>
                    <a:pt x="172199" y="16192"/>
                  </a:lnTo>
                  <a:lnTo>
                    <a:pt x="152146" y="5397"/>
                  </a:lnTo>
                  <a:lnTo>
                    <a:pt x="130340" y="0"/>
                  </a:lnTo>
                  <a:lnTo>
                    <a:pt x="86131" y="5397"/>
                  </a:lnTo>
                  <a:lnTo>
                    <a:pt x="48983" y="32385"/>
                  </a:lnTo>
                  <a:lnTo>
                    <a:pt x="35979" y="53975"/>
                  </a:lnTo>
                  <a:lnTo>
                    <a:pt x="14592" y="53301"/>
                  </a:lnTo>
                  <a:lnTo>
                    <a:pt x="88" y="87083"/>
                  </a:lnTo>
                  <a:lnTo>
                    <a:pt x="0" y="117233"/>
                  </a:lnTo>
                  <a:lnTo>
                    <a:pt x="914" y="199212"/>
                  </a:lnTo>
                  <a:lnTo>
                    <a:pt x="1168" y="254800"/>
                  </a:lnTo>
                  <a:lnTo>
                    <a:pt x="3606" y="261366"/>
                  </a:lnTo>
                  <a:lnTo>
                    <a:pt x="12014" y="263931"/>
                  </a:lnTo>
                  <a:lnTo>
                    <a:pt x="28054" y="264210"/>
                  </a:lnTo>
                  <a:lnTo>
                    <a:pt x="53416" y="263931"/>
                  </a:lnTo>
                  <a:lnTo>
                    <a:pt x="80060" y="268147"/>
                  </a:lnTo>
                  <a:lnTo>
                    <a:pt x="97599" y="277406"/>
                  </a:lnTo>
                  <a:lnTo>
                    <a:pt x="110185" y="286677"/>
                  </a:lnTo>
                  <a:lnTo>
                    <a:pt x="121945" y="290893"/>
                  </a:lnTo>
                  <a:lnTo>
                    <a:pt x="122364" y="290868"/>
                  </a:lnTo>
                  <a:lnTo>
                    <a:pt x="124129" y="289801"/>
                  </a:lnTo>
                  <a:lnTo>
                    <a:pt x="147142" y="273075"/>
                  </a:lnTo>
                  <a:lnTo>
                    <a:pt x="171640" y="265595"/>
                  </a:lnTo>
                  <a:lnTo>
                    <a:pt x="195707" y="263931"/>
                  </a:lnTo>
                  <a:lnTo>
                    <a:pt x="198374" y="263753"/>
                  </a:lnTo>
                  <a:lnTo>
                    <a:pt x="229501" y="263740"/>
                  </a:lnTo>
                  <a:lnTo>
                    <a:pt x="232651" y="263334"/>
                  </a:lnTo>
                  <a:lnTo>
                    <a:pt x="235000" y="259969"/>
                  </a:lnTo>
                  <a:lnTo>
                    <a:pt x="235521" y="259207"/>
                  </a:lnTo>
                  <a:lnTo>
                    <a:pt x="237070" y="248069"/>
                  </a:lnTo>
                  <a:lnTo>
                    <a:pt x="237134" y="245668"/>
                  </a:lnTo>
                  <a:lnTo>
                    <a:pt x="237642" y="226479"/>
                  </a:lnTo>
                  <a:close/>
                </a:path>
              </a:pathLst>
            </a:custGeom>
            <a:solidFill>
              <a:srgbClr val="FFFFFF"/>
            </a:solidFill>
          </p:spPr>
          <p:txBody>
            <a:bodyPr wrap="square" lIns="0" tIns="0" rIns="0" bIns="0" rtlCol="0"/>
            <a:lstStyle/>
            <a:p>
              <a:endParaRPr sz="2160" dirty="0"/>
            </a:p>
          </p:txBody>
        </p:sp>
        <p:sp>
          <p:nvSpPr>
            <p:cNvPr id="11" name="object 11"/>
            <p:cNvSpPr/>
            <p:nvPr/>
          </p:nvSpPr>
          <p:spPr>
            <a:xfrm>
              <a:off x="10914126" y="84581"/>
              <a:ext cx="0" cy="328930"/>
            </a:xfrm>
            <a:custGeom>
              <a:avLst/>
              <a:gdLst/>
              <a:ahLst/>
              <a:cxnLst/>
              <a:rect l="l" t="t" r="r" b="b"/>
              <a:pathLst>
                <a:path h="328930">
                  <a:moveTo>
                    <a:pt x="0" y="0"/>
                  </a:moveTo>
                  <a:lnTo>
                    <a:pt x="0" y="328803"/>
                  </a:lnTo>
                </a:path>
              </a:pathLst>
            </a:custGeom>
            <a:ln w="7391">
              <a:solidFill>
                <a:srgbClr val="FFFFFF"/>
              </a:solidFill>
            </a:ln>
          </p:spPr>
          <p:txBody>
            <a:bodyPr wrap="square" lIns="0" tIns="0" rIns="0" bIns="0" rtlCol="0"/>
            <a:lstStyle/>
            <a:p>
              <a:endParaRPr sz="2160" dirty="0"/>
            </a:p>
          </p:txBody>
        </p:sp>
      </p:grpSp>
      <p:sp>
        <p:nvSpPr>
          <p:cNvPr id="12" name="object 12"/>
          <p:cNvSpPr txBox="1">
            <a:spLocks noGrp="1"/>
          </p:cNvSpPr>
          <p:nvPr>
            <p:ph type="title"/>
          </p:nvPr>
        </p:nvSpPr>
        <p:spPr>
          <a:xfrm>
            <a:off x="125791" y="127120"/>
            <a:ext cx="12541758" cy="507062"/>
          </a:xfrm>
          <a:prstGeom prst="rect">
            <a:avLst/>
          </a:prstGeom>
        </p:spPr>
        <p:txBody>
          <a:bodyPr vert="horz" wrap="square" lIns="0" tIns="14478" rIns="0" bIns="0" rtlCol="0">
            <a:spAutoFit/>
          </a:bodyPr>
          <a:lstStyle/>
          <a:p>
            <a:pPr marL="15240">
              <a:spcBef>
                <a:spcPts val="114"/>
              </a:spcBef>
            </a:pPr>
            <a:r>
              <a:rPr lang="az-Latn-AZ" sz="3200" dirty="0">
                <a:solidFill>
                  <a:schemeClr val="bg1"/>
                </a:solidFill>
                <a:latin typeface="Arial Narrow" panose="020B0606020202030204" pitchFamily="34" charset="0"/>
              </a:rPr>
              <a:t>“Kasbiy rivojlanish kuni” va “Kasbiy rivojlanish soati” tadbirlari </a:t>
            </a:r>
            <a:endParaRPr sz="3200" dirty="0">
              <a:solidFill>
                <a:schemeClr val="bg1"/>
              </a:solidFill>
              <a:latin typeface="Arial Narrow" panose="020B0606020202030204" pitchFamily="34" charset="0"/>
              <a:cs typeface="Arial"/>
            </a:endParaRPr>
          </a:p>
        </p:txBody>
      </p:sp>
      <p:grpSp>
        <p:nvGrpSpPr>
          <p:cNvPr id="13" name="object 13"/>
          <p:cNvGrpSpPr/>
          <p:nvPr/>
        </p:nvGrpSpPr>
        <p:grpSpPr>
          <a:xfrm>
            <a:off x="416962" y="1417321"/>
            <a:ext cx="4162805" cy="1943862"/>
            <a:chOff x="347468" y="1181100"/>
            <a:chExt cx="3469004" cy="1619885"/>
          </a:xfrm>
        </p:grpSpPr>
        <p:sp>
          <p:nvSpPr>
            <p:cNvPr id="14" name="object 14"/>
            <p:cNvSpPr/>
            <p:nvPr/>
          </p:nvSpPr>
          <p:spPr>
            <a:xfrm>
              <a:off x="705612" y="1740420"/>
              <a:ext cx="350520" cy="431165"/>
            </a:xfrm>
            <a:custGeom>
              <a:avLst/>
              <a:gdLst/>
              <a:ahLst/>
              <a:cxnLst/>
              <a:rect l="l" t="t" r="r" b="b"/>
              <a:pathLst>
                <a:path w="350519" h="431164">
                  <a:moveTo>
                    <a:pt x="88315" y="228511"/>
                  </a:moveTo>
                  <a:lnTo>
                    <a:pt x="85369" y="225552"/>
                  </a:lnTo>
                  <a:lnTo>
                    <a:pt x="74015" y="225552"/>
                  </a:lnTo>
                  <a:lnTo>
                    <a:pt x="74015" y="239864"/>
                  </a:lnTo>
                  <a:lnTo>
                    <a:pt x="74015" y="268490"/>
                  </a:lnTo>
                  <a:lnTo>
                    <a:pt x="45415" y="268490"/>
                  </a:lnTo>
                  <a:lnTo>
                    <a:pt x="45415" y="239864"/>
                  </a:lnTo>
                  <a:lnTo>
                    <a:pt x="74015" y="239864"/>
                  </a:lnTo>
                  <a:lnTo>
                    <a:pt x="74015" y="225552"/>
                  </a:lnTo>
                  <a:lnTo>
                    <a:pt x="35458" y="225552"/>
                  </a:lnTo>
                  <a:lnTo>
                    <a:pt x="31965" y="227952"/>
                  </a:lnTo>
                  <a:lnTo>
                    <a:pt x="31965" y="278930"/>
                  </a:lnTo>
                  <a:lnTo>
                    <a:pt x="34975" y="281952"/>
                  </a:lnTo>
                  <a:lnTo>
                    <a:pt x="86004" y="281952"/>
                  </a:lnTo>
                  <a:lnTo>
                    <a:pt x="88315" y="276745"/>
                  </a:lnTo>
                  <a:lnTo>
                    <a:pt x="88315" y="268490"/>
                  </a:lnTo>
                  <a:lnTo>
                    <a:pt x="88315" y="228511"/>
                  </a:lnTo>
                  <a:close/>
                </a:path>
                <a:path w="350519" h="431164">
                  <a:moveTo>
                    <a:pt x="88315" y="146621"/>
                  </a:moveTo>
                  <a:lnTo>
                    <a:pt x="84035" y="143929"/>
                  </a:lnTo>
                  <a:lnTo>
                    <a:pt x="74015" y="143929"/>
                  </a:lnTo>
                  <a:lnTo>
                    <a:pt x="74015" y="158229"/>
                  </a:lnTo>
                  <a:lnTo>
                    <a:pt x="74015" y="186855"/>
                  </a:lnTo>
                  <a:lnTo>
                    <a:pt x="45415" y="186855"/>
                  </a:lnTo>
                  <a:lnTo>
                    <a:pt x="45415" y="158229"/>
                  </a:lnTo>
                  <a:lnTo>
                    <a:pt x="74015" y="158229"/>
                  </a:lnTo>
                  <a:lnTo>
                    <a:pt x="74015" y="143929"/>
                  </a:lnTo>
                  <a:lnTo>
                    <a:pt x="36207" y="143929"/>
                  </a:lnTo>
                  <a:lnTo>
                    <a:pt x="31965" y="145542"/>
                  </a:lnTo>
                  <a:lnTo>
                    <a:pt x="31965" y="199186"/>
                  </a:lnTo>
                  <a:lnTo>
                    <a:pt x="37071" y="201142"/>
                  </a:lnTo>
                  <a:lnTo>
                    <a:pt x="84035" y="201142"/>
                  </a:lnTo>
                  <a:lnTo>
                    <a:pt x="88315" y="198450"/>
                  </a:lnTo>
                  <a:lnTo>
                    <a:pt x="88315" y="186855"/>
                  </a:lnTo>
                  <a:lnTo>
                    <a:pt x="88315" y="146621"/>
                  </a:lnTo>
                  <a:close/>
                </a:path>
                <a:path w="350519" h="431164">
                  <a:moveTo>
                    <a:pt x="88607" y="86829"/>
                  </a:moveTo>
                  <a:lnTo>
                    <a:pt x="84264" y="63119"/>
                  </a:lnTo>
                  <a:lnTo>
                    <a:pt x="74015" y="63119"/>
                  </a:lnTo>
                  <a:lnTo>
                    <a:pt x="74015" y="76593"/>
                  </a:lnTo>
                  <a:lnTo>
                    <a:pt x="74015" y="105206"/>
                  </a:lnTo>
                  <a:lnTo>
                    <a:pt x="45427" y="105206"/>
                  </a:lnTo>
                  <a:lnTo>
                    <a:pt x="45427" y="76593"/>
                  </a:lnTo>
                  <a:lnTo>
                    <a:pt x="74015" y="76593"/>
                  </a:lnTo>
                  <a:lnTo>
                    <a:pt x="74015" y="63119"/>
                  </a:lnTo>
                  <a:lnTo>
                    <a:pt x="34988" y="63119"/>
                  </a:lnTo>
                  <a:lnTo>
                    <a:pt x="31965" y="66154"/>
                  </a:lnTo>
                  <a:lnTo>
                    <a:pt x="31965" y="117119"/>
                  </a:lnTo>
                  <a:lnTo>
                    <a:pt x="35458" y="119519"/>
                  </a:lnTo>
                  <a:lnTo>
                    <a:pt x="85369" y="119519"/>
                  </a:lnTo>
                  <a:lnTo>
                    <a:pt x="88328" y="116560"/>
                  </a:lnTo>
                  <a:lnTo>
                    <a:pt x="88404" y="105206"/>
                  </a:lnTo>
                  <a:lnTo>
                    <a:pt x="88480" y="100558"/>
                  </a:lnTo>
                  <a:lnTo>
                    <a:pt x="88607" y="86829"/>
                  </a:lnTo>
                  <a:close/>
                </a:path>
                <a:path w="350519" h="431164">
                  <a:moveTo>
                    <a:pt x="193522" y="161175"/>
                  </a:moveTo>
                  <a:lnTo>
                    <a:pt x="191604" y="156248"/>
                  </a:lnTo>
                  <a:lnTo>
                    <a:pt x="185889" y="154025"/>
                  </a:lnTo>
                  <a:lnTo>
                    <a:pt x="101028" y="154025"/>
                  </a:lnTo>
                  <a:lnTo>
                    <a:pt x="101790" y="168338"/>
                  </a:lnTo>
                  <a:lnTo>
                    <a:pt x="184213" y="168338"/>
                  </a:lnTo>
                  <a:lnTo>
                    <a:pt x="191198" y="166090"/>
                  </a:lnTo>
                  <a:lnTo>
                    <a:pt x="193522" y="161175"/>
                  </a:lnTo>
                  <a:close/>
                </a:path>
                <a:path w="350519" h="431164">
                  <a:moveTo>
                    <a:pt x="195770" y="235661"/>
                  </a:moveTo>
                  <a:lnTo>
                    <a:pt x="103365" y="235661"/>
                  </a:lnTo>
                  <a:lnTo>
                    <a:pt x="100672" y="249123"/>
                  </a:lnTo>
                  <a:lnTo>
                    <a:pt x="195770" y="249123"/>
                  </a:lnTo>
                  <a:lnTo>
                    <a:pt x="195770" y="235661"/>
                  </a:lnTo>
                  <a:close/>
                </a:path>
                <a:path w="350519" h="431164">
                  <a:moveTo>
                    <a:pt x="195834" y="84620"/>
                  </a:moveTo>
                  <a:lnTo>
                    <a:pt x="195783" y="74460"/>
                  </a:lnTo>
                  <a:lnTo>
                    <a:pt x="195732" y="73190"/>
                  </a:lnTo>
                  <a:lnTo>
                    <a:pt x="108800" y="73190"/>
                  </a:lnTo>
                  <a:lnTo>
                    <a:pt x="108800" y="74460"/>
                  </a:lnTo>
                  <a:lnTo>
                    <a:pt x="104775" y="74460"/>
                  </a:lnTo>
                  <a:lnTo>
                    <a:pt x="104775" y="84620"/>
                  </a:lnTo>
                  <a:lnTo>
                    <a:pt x="110324" y="84620"/>
                  </a:lnTo>
                  <a:lnTo>
                    <a:pt x="110324" y="87160"/>
                  </a:lnTo>
                  <a:lnTo>
                    <a:pt x="195834" y="87160"/>
                  </a:lnTo>
                  <a:lnTo>
                    <a:pt x="195834" y="84620"/>
                  </a:lnTo>
                  <a:close/>
                </a:path>
                <a:path w="350519" h="431164">
                  <a:moveTo>
                    <a:pt x="232283" y="183896"/>
                  </a:moveTo>
                  <a:lnTo>
                    <a:pt x="229958" y="178981"/>
                  </a:lnTo>
                  <a:lnTo>
                    <a:pt x="222910" y="176733"/>
                  </a:lnTo>
                  <a:lnTo>
                    <a:pt x="101803" y="176733"/>
                  </a:lnTo>
                  <a:lnTo>
                    <a:pt x="101041" y="191046"/>
                  </a:lnTo>
                  <a:lnTo>
                    <a:pt x="225437" y="191046"/>
                  </a:lnTo>
                  <a:lnTo>
                    <a:pt x="230555" y="188823"/>
                  </a:lnTo>
                  <a:lnTo>
                    <a:pt x="232283" y="183896"/>
                  </a:lnTo>
                  <a:close/>
                </a:path>
                <a:path w="350519" h="431164">
                  <a:moveTo>
                    <a:pt x="234784" y="258686"/>
                  </a:moveTo>
                  <a:lnTo>
                    <a:pt x="107823" y="258686"/>
                  </a:lnTo>
                  <a:lnTo>
                    <a:pt x="107823" y="261226"/>
                  </a:lnTo>
                  <a:lnTo>
                    <a:pt x="104711" y="261226"/>
                  </a:lnTo>
                  <a:lnTo>
                    <a:pt x="104711" y="270116"/>
                  </a:lnTo>
                  <a:lnTo>
                    <a:pt x="109385" y="270116"/>
                  </a:lnTo>
                  <a:lnTo>
                    <a:pt x="109385" y="272656"/>
                  </a:lnTo>
                  <a:lnTo>
                    <a:pt x="234784" y="272656"/>
                  </a:lnTo>
                  <a:lnTo>
                    <a:pt x="234784" y="270116"/>
                  </a:lnTo>
                  <a:lnTo>
                    <a:pt x="234784" y="261226"/>
                  </a:lnTo>
                  <a:lnTo>
                    <a:pt x="234784" y="258686"/>
                  </a:lnTo>
                  <a:close/>
                </a:path>
                <a:path w="350519" h="431164">
                  <a:moveTo>
                    <a:pt x="234988" y="109410"/>
                  </a:moveTo>
                  <a:lnTo>
                    <a:pt x="233400" y="95948"/>
                  </a:lnTo>
                  <a:lnTo>
                    <a:pt x="101447" y="95948"/>
                  </a:lnTo>
                  <a:lnTo>
                    <a:pt x="101777" y="109410"/>
                  </a:lnTo>
                  <a:lnTo>
                    <a:pt x="234988" y="109410"/>
                  </a:lnTo>
                  <a:close/>
                </a:path>
                <a:path w="350519" h="431164">
                  <a:moveTo>
                    <a:pt x="349935" y="101003"/>
                  </a:moveTo>
                  <a:lnTo>
                    <a:pt x="336486" y="86271"/>
                  </a:lnTo>
                  <a:lnTo>
                    <a:pt x="336486" y="102374"/>
                  </a:lnTo>
                  <a:lnTo>
                    <a:pt x="336486" y="415493"/>
                  </a:lnTo>
                  <a:lnTo>
                    <a:pt x="334505" y="417449"/>
                  </a:lnTo>
                  <a:lnTo>
                    <a:pt x="102311" y="417449"/>
                  </a:lnTo>
                  <a:lnTo>
                    <a:pt x="99263" y="415975"/>
                  </a:lnTo>
                  <a:lnTo>
                    <a:pt x="99263" y="387997"/>
                  </a:lnTo>
                  <a:lnTo>
                    <a:pt x="298919" y="387997"/>
                  </a:lnTo>
                  <a:lnTo>
                    <a:pt x="307035" y="380072"/>
                  </a:lnTo>
                  <a:lnTo>
                    <a:pt x="307035" y="374535"/>
                  </a:lnTo>
                  <a:lnTo>
                    <a:pt x="307035" y="99314"/>
                  </a:lnTo>
                  <a:lnTo>
                    <a:pt x="334987" y="99314"/>
                  </a:lnTo>
                  <a:lnTo>
                    <a:pt x="336486" y="102374"/>
                  </a:lnTo>
                  <a:lnTo>
                    <a:pt x="336486" y="86271"/>
                  </a:lnTo>
                  <a:lnTo>
                    <a:pt x="328066" y="85001"/>
                  </a:lnTo>
                  <a:lnTo>
                    <a:pt x="307035" y="85001"/>
                  </a:lnTo>
                  <a:lnTo>
                    <a:pt x="307035" y="50850"/>
                  </a:lnTo>
                  <a:lnTo>
                    <a:pt x="298919" y="42913"/>
                  </a:lnTo>
                  <a:lnTo>
                    <a:pt x="293585" y="42913"/>
                  </a:lnTo>
                  <a:lnTo>
                    <a:pt x="293585" y="60591"/>
                  </a:lnTo>
                  <a:lnTo>
                    <a:pt x="293585" y="373049"/>
                  </a:lnTo>
                  <a:lnTo>
                    <a:pt x="290525" y="374535"/>
                  </a:lnTo>
                  <a:lnTo>
                    <a:pt x="59410" y="374535"/>
                  </a:lnTo>
                  <a:lnTo>
                    <a:pt x="56362" y="373049"/>
                  </a:lnTo>
                  <a:lnTo>
                    <a:pt x="56362" y="345084"/>
                  </a:lnTo>
                  <a:lnTo>
                    <a:pt x="244792" y="345084"/>
                  </a:lnTo>
                  <a:lnTo>
                    <a:pt x="251853" y="343408"/>
                  </a:lnTo>
                  <a:lnTo>
                    <a:pt x="258051" y="339001"/>
                  </a:lnTo>
                  <a:lnTo>
                    <a:pt x="262458" y="332790"/>
                  </a:lnTo>
                  <a:lnTo>
                    <a:pt x="262737" y="331609"/>
                  </a:lnTo>
                  <a:lnTo>
                    <a:pt x="264134" y="325716"/>
                  </a:lnTo>
                  <a:lnTo>
                    <a:pt x="264134" y="56388"/>
                  </a:lnTo>
                  <a:lnTo>
                    <a:pt x="273151" y="56121"/>
                  </a:lnTo>
                  <a:lnTo>
                    <a:pt x="283083" y="56083"/>
                  </a:lnTo>
                  <a:lnTo>
                    <a:pt x="290449" y="57162"/>
                  </a:lnTo>
                  <a:lnTo>
                    <a:pt x="293585" y="60591"/>
                  </a:lnTo>
                  <a:lnTo>
                    <a:pt x="293585" y="42913"/>
                  </a:lnTo>
                  <a:lnTo>
                    <a:pt x="264134" y="42913"/>
                  </a:lnTo>
                  <a:lnTo>
                    <a:pt x="264134" y="19354"/>
                  </a:lnTo>
                  <a:lnTo>
                    <a:pt x="262458" y="12280"/>
                  </a:lnTo>
                  <a:lnTo>
                    <a:pt x="258051" y="6083"/>
                  </a:lnTo>
                  <a:lnTo>
                    <a:pt x="251853" y="1676"/>
                  </a:lnTo>
                  <a:lnTo>
                    <a:pt x="250672" y="1397"/>
                  </a:lnTo>
                  <a:lnTo>
                    <a:pt x="250672" y="17754"/>
                  </a:lnTo>
                  <a:lnTo>
                    <a:pt x="250672" y="327329"/>
                  </a:lnTo>
                  <a:lnTo>
                    <a:pt x="247980" y="331609"/>
                  </a:lnTo>
                  <a:lnTo>
                    <a:pt x="17145" y="331609"/>
                  </a:lnTo>
                  <a:lnTo>
                    <a:pt x="13462" y="327914"/>
                  </a:lnTo>
                  <a:lnTo>
                    <a:pt x="13462" y="17157"/>
                  </a:lnTo>
                  <a:lnTo>
                    <a:pt x="17145" y="13462"/>
                  </a:lnTo>
                  <a:lnTo>
                    <a:pt x="247980" y="13462"/>
                  </a:lnTo>
                  <a:lnTo>
                    <a:pt x="250672" y="17754"/>
                  </a:lnTo>
                  <a:lnTo>
                    <a:pt x="250672" y="1397"/>
                  </a:lnTo>
                  <a:lnTo>
                    <a:pt x="244792" y="0"/>
                  </a:lnTo>
                  <a:lnTo>
                    <a:pt x="19354" y="0"/>
                  </a:lnTo>
                  <a:lnTo>
                    <a:pt x="12242" y="1676"/>
                  </a:lnTo>
                  <a:lnTo>
                    <a:pt x="6070" y="6032"/>
                  </a:lnTo>
                  <a:lnTo>
                    <a:pt x="1676" y="12230"/>
                  </a:lnTo>
                  <a:lnTo>
                    <a:pt x="0" y="19354"/>
                  </a:lnTo>
                  <a:lnTo>
                    <a:pt x="0" y="325716"/>
                  </a:lnTo>
                  <a:lnTo>
                    <a:pt x="1676" y="332841"/>
                  </a:lnTo>
                  <a:lnTo>
                    <a:pt x="6070" y="339051"/>
                  </a:lnTo>
                  <a:lnTo>
                    <a:pt x="12268" y="343420"/>
                  </a:lnTo>
                  <a:lnTo>
                    <a:pt x="19354" y="345084"/>
                  </a:lnTo>
                  <a:lnTo>
                    <a:pt x="42900" y="345084"/>
                  </a:lnTo>
                  <a:lnTo>
                    <a:pt x="42900" y="380072"/>
                  </a:lnTo>
                  <a:lnTo>
                    <a:pt x="51015" y="387997"/>
                  </a:lnTo>
                  <a:lnTo>
                    <a:pt x="84963" y="387997"/>
                  </a:lnTo>
                  <a:lnTo>
                    <a:pt x="84747" y="397941"/>
                  </a:lnTo>
                  <a:lnTo>
                    <a:pt x="96443" y="430923"/>
                  </a:lnTo>
                  <a:lnTo>
                    <a:pt x="341820" y="430923"/>
                  </a:lnTo>
                  <a:lnTo>
                    <a:pt x="349935" y="422808"/>
                  </a:lnTo>
                  <a:lnTo>
                    <a:pt x="349935" y="417449"/>
                  </a:lnTo>
                  <a:lnTo>
                    <a:pt x="349935" y="101003"/>
                  </a:lnTo>
                  <a:close/>
                </a:path>
              </a:pathLst>
            </a:custGeom>
            <a:solidFill>
              <a:srgbClr val="0070C0"/>
            </a:solidFill>
          </p:spPr>
          <p:txBody>
            <a:bodyPr wrap="square" lIns="0" tIns="0" rIns="0" bIns="0" rtlCol="0"/>
            <a:lstStyle/>
            <a:p>
              <a:endParaRPr sz="2160" dirty="0"/>
            </a:p>
          </p:txBody>
        </p:sp>
        <p:sp>
          <p:nvSpPr>
            <p:cNvPr id="15" name="object 15"/>
            <p:cNvSpPr/>
            <p:nvPr/>
          </p:nvSpPr>
          <p:spPr>
            <a:xfrm>
              <a:off x="347468" y="1181100"/>
              <a:ext cx="3468370" cy="1619885"/>
            </a:xfrm>
            <a:custGeom>
              <a:avLst/>
              <a:gdLst/>
              <a:ahLst/>
              <a:cxnLst/>
              <a:rect l="l" t="t" r="r" b="b"/>
              <a:pathLst>
                <a:path w="3468370" h="1619885">
                  <a:moveTo>
                    <a:pt x="3302177" y="0"/>
                  </a:moveTo>
                  <a:lnTo>
                    <a:pt x="166154" y="0"/>
                  </a:lnTo>
                  <a:lnTo>
                    <a:pt x="128054" y="4381"/>
                  </a:lnTo>
                  <a:lnTo>
                    <a:pt x="62230" y="36499"/>
                  </a:lnTo>
                  <a:lnTo>
                    <a:pt x="16890" y="93065"/>
                  </a:lnTo>
                  <a:lnTo>
                    <a:pt x="0" y="166128"/>
                  </a:lnTo>
                  <a:lnTo>
                    <a:pt x="0" y="1453616"/>
                  </a:lnTo>
                  <a:lnTo>
                    <a:pt x="4394" y="1491703"/>
                  </a:lnTo>
                  <a:lnTo>
                    <a:pt x="36499" y="1557528"/>
                  </a:lnTo>
                  <a:lnTo>
                    <a:pt x="93078" y="1602854"/>
                  </a:lnTo>
                  <a:lnTo>
                    <a:pt x="166154" y="1619745"/>
                  </a:lnTo>
                  <a:lnTo>
                    <a:pt x="3302177" y="1619745"/>
                  </a:lnTo>
                  <a:lnTo>
                    <a:pt x="3340277" y="1615351"/>
                  </a:lnTo>
                  <a:lnTo>
                    <a:pt x="3406101" y="1583245"/>
                  </a:lnTo>
                  <a:lnTo>
                    <a:pt x="3451440" y="1526679"/>
                  </a:lnTo>
                  <a:lnTo>
                    <a:pt x="3468319" y="1453616"/>
                  </a:lnTo>
                  <a:lnTo>
                    <a:pt x="3468319" y="166128"/>
                  </a:lnTo>
                  <a:lnTo>
                    <a:pt x="3463937" y="128041"/>
                  </a:lnTo>
                  <a:lnTo>
                    <a:pt x="3431819" y="62217"/>
                  </a:lnTo>
                  <a:lnTo>
                    <a:pt x="3375240" y="16878"/>
                  </a:lnTo>
                  <a:lnTo>
                    <a:pt x="3302177" y="0"/>
                  </a:lnTo>
                  <a:close/>
                </a:path>
              </a:pathLst>
            </a:custGeom>
            <a:solidFill>
              <a:srgbClr val="DCE7F4"/>
            </a:solidFill>
          </p:spPr>
          <p:txBody>
            <a:bodyPr wrap="square" lIns="0" tIns="0" rIns="0" bIns="0" rtlCol="0"/>
            <a:lstStyle/>
            <a:p>
              <a:endParaRPr sz="2160" dirty="0"/>
            </a:p>
          </p:txBody>
        </p:sp>
        <p:pic>
          <p:nvPicPr>
            <p:cNvPr id="16" name="object 16"/>
            <p:cNvPicPr/>
            <p:nvPr/>
          </p:nvPicPr>
          <p:blipFill>
            <a:blip r:embed="rId3" cstate="print"/>
            <a:stretch>
              <a:fillRect/>
            </a:stretch>
          </p:blipFill>
          <p:spPr>
            <a:xfrm>
              <a:off x="347471" y="1181100"/>
              <a:ext cx="3468623" cy="414527"/>
            </a:xfrm>
            <a:prstGeom prst="rect">
              <a:avLst/>
            </a:prstGeom>
          </p:spPr>
        </p:pic>
      </p:grpSp>
      <p:sp>
        <p:nvSpPr>
          <p:cNvPr id="17" name="object 17"/>
          <p:cNvSpPr txBox="1"/>
          <p:nvPr/>
        </p:nvSpPr>
        <p:spPr>
          <a:xfrm>
            <a:off x="651860" y="2013636"/>
            <a:ext cx="3689604" cy="1123384"/>
          </a:xfrm>
          <a:prstGeom prst="rect">
            <a:avLst/>
          </a:prstGeom>
        </p:spPr>
        <p:txBody>
          <a:bodyPr vert="horz" wrap="square" lIns="0" tIns="15240" rIns="0" bIns="0" rtlCol="0">
            <a:spAutoFit/>
          </a:bodyPr>
          <a:lstStyle/>
          <a:p>
            <a:pPr marL="15240" marR="6096" indent="3810" algn="ctr">
              <a:spcBef>
                <a:spcPts val="120"/>
              </a:spcBef>
            </a:pPr>
            <a:r>
              <a:rPr lang="az-Latn-AZ" sz="1200" dirty="0">
                <a:latin typeface="Arial Narrow" panose="020B0606020202030204" pitchFamily="34" charset="0"/>
              </a:rPr>
              <a:t>oʻqituvchilarning kasbiy mahoratini oshirish, ijodiy ishlash va oʻz bilimini muntazam boyitib borish, zamonaviy oʻqitish metodikasi va axborot kommunikatsiya texnologiyalaridan unumli foydalanish koʻnikmalarini rivojlantirish uchun oʻquv-seminar, trening, mahorat darslari va mustaqil taʼlim tadbirlari oʻtkazilishi belgilangan haftaning muayyan kuni. </a:t>
            </a:r>
            <a:endParaRPr sz="1200" dirty="0">
              <a:latin typeface="Arial Narrow" panose="020B0606020202030204" pitchFamily="34" charset="0"/>
              <a:cs typeface="Microsoft Sans Serif"/>
            </a:endParaRPr>
          </a:p>
        </p:txBody>
      </p:sp>
      <p:sp>
        <p:nvSpPr>
          <p:cNvPr id="18" name="object 18"/>
          <p:cNvSpPr txBox="1"/>
          <p:nvPr/>
        </p:nvSpPr>
        <p:spPr>
          <a:xfrm>
            <a:off x="651860" y="1506232"/>
            <a:ext cx="3444192" cy="274691"/>
          </a:xfrm>
          <a:prstGeom prst="rect">
            <a:avLst/>
          </a:prstGeom>
        </p:spPr>
        <p:txBody>
          <a:bodyPr vert="horz" wrap="square" lIns="0" tIns="16002" rIns="0" bIns="0" rtlCol="0">
            <a:spAutoFit/>
          </a:bodyPr>
          <a:lstStyle/>
          <a:p>
            <a:pPr marL="15240">
              <a:spcBef>
                <a:spcPts val="126"/>
              </a:spcBef>
            </a:pPr>
            <a:r>
              <a:rPr lang="az-Latn-AZ" sz="1600" dirty="0">
                <a:solidFill>
                  <a:schemeClr val="bg1"/>
                </a:solidFill>
              </a:rPr>
              <a:t>“</a:t>
            </a:r>
            <a:r>
              <a:rPr lang="az-Latn-AZ" sz="1680" b="1" spc="-6" dirty="0">
                <a:solidFill>
                  <a:srgbClr val="FFFFFF"/>
                </a:solidFill>
                <a:latin typeface="Arial Narrow" panose="020B0606020202030204" pitchFamily="34" charset="0"/>
                <a:cs typeface="Arial"/>
              </a:rPr>
              <a:t>Kasbiy rivojlanish kuni”</a:t>
            </a:r>
            <a:r>
              <a:rPr sz="1680" b="1" spc="-6" dirty="0">
                <a:solidFill>
                  <a:srgbClr val="FFFFFF"/>
                </a:solidFill>
                <a:latin typeface="Arial Narrow" panose="020B0606020202030204" pitchFamily="34" charset="0"/>
                <a:cs typeface="Arial"/>
              </a:rPr>
              <a:t>(К</a:t>
            </a:r>
            <a:r>
              <a:rPr lang="en-US" sz="1680" b="1" spc="-6" dirty="0">
                <a:solidFill>
                  <a:srgbClr val="FFFFFF"/>
                </a:solidFill>
                <a:latin typeface="Arial Narrow" panose="020B0606020202030204" pitchFamily="34" charset="0"/>
                <a:cs typeface="Arial"/>
              </a:rPr>
              <a:t>R</a:t>
            </a:r>
            <a:r>
              <a:rPr sz="1680" b="1" spc="-6" dirty="0">
                <a:solidFill>
                  <a:srgbClr val="FFFFFF"/>
                </a:solidFill>
                <a:latin typeface="Arial Narrow" panose="020B0606020202030204" pitchFamily="34" charset="0"/>
                <a:cs typeface="Arial"/>
              </a:rPr>
              <a:t>К)</a:t>
            </a:r>
          </a:p>
        </p:txBody>
      </p:sp>
      <p:grpSp>
        <p:nvGrpSpPr>
          <p:cNvPr id="19" name="object 19"/>
          <p:cNvGrpSpPr/>
          <p:nvPr/>
        </p:nvGrpSpPr>
        <p:grpSpPr>
          <a:xfrm>
            <a:off x="5336438" y="1417321"/>
            <a:ext cx="4162805" cy="1943862"/>
            <a:chOff x="4447032" y="1181100"/>
            <a:chExt cx="3469004" cy="1619885"/>
          </a:xfrm>
        </p:grpSpPr>
        <p:sp>
          <p:nvSpPr>
            <p:cNvPr id="20" name="object 20"/>
            <p:cNvSpPr/>
            <p:nvPr/>
          </p:nvSpPr>
          <p:spPr>
            <a:xfrm>
              <a:off x="4448549" y="1181100"/>
              <a:ext cx="3467100" cy="1619885"/>
            </a:xfrm>
            <a:custGeom>
              <a:avLst/>
              <a:gdLst/>
              <a:ahLst/>
              <a:cxnLst/>
              <a:rect l="l" t="t" r="r" b="b"/>
              <a:pathLst>
                <a:path w="3467100" h="1619885">
                  <a:moveTo>
                    <a:pt x="3300729" y="0"/>
                  </a:moveTo>
                  <a:lnTo>
                    <a:pt x="166077" y="0"/>
                  </a:lnTo>
                  <a:lnTo>
                    <a:pt x="128003" y="4381"/>
                  </a:lnTo>
                  <a:lnTo>
                    <a:pt x="62204" y="36499"/>
                  </a:lnTo>
                  <a:lnTo>
                    <a:pt x="16890" y="93065"/>
                  </a:lnTo>
                  <a:lnTo>
                    <a:pt x="0" y="166128"/>
                  </a:lnTo>
                  <a:lnTo>
                    <a:pt x="0" y="1453616"/>
                  </a:lnTo>
                  <a:lnTo>
                    <a:pt x="4394" y="1491703"/>
                  </a:lnTo>
                  <a:lnTo>
                    <a:pt x="36487" y="1557528"/>
                  </a:lnTo>
                  <a:lnTo>
                    <a:pt x="93040" y="1602854"/>
                  </a:lnTo>
                  <a:lnTo>
                    <a:pt x="166077" y="1619745"/>
                  </a:lnTo>
                  <a:lnTo>
                    <a:pt x="3300729" y="1619745"/>
                  </a:lnTo>
                  <a:lnTo>
                    <a:pt x="3338804" y="1615351"/>
                  </a:lnTo>
                  <a:lnTo>
                    <a:pt x="3404603" y="1583245"/>
                  </a:lnTo>
                  <a:lnTo>
                    <a:pt x="3449929" y="1526679"/>
                  </a:lnTo>
                  <a:lnTo>
                    <a:pt x="3466807" y="1453616"/>
                  </a:lnTo>
                  <a:lnTo>
                    <a:pt x="3466807" y="166128"/>
                  </a:lnTo>
                  <a:lnTo>
                    <a:pt x="3462413" y="128041"/>
                  </a:lnTo>
                  <a:lnTo>
                    <a:pt x="3430320" y="62217"/>
                  </a:lnTo>
                  <a:lnTo>
                    <a:pt x="3373767" y="16878"/>
                  </a:lnTo>
                  <a:lnTo>
                    <a:pt x="3300729" y="0"/>
                  </a:lnTo>
                  <a:close/>
                </a:path>
              </a:pathLst>
            </a:custGeom>
            <a:solidFill>
              <a:srgbClr val="DCE7F4"/>
            </a:solidFill>
          </p:spPr>
          <p:txBody>
            <a:bodyPr wrap="square" lIns="0" tIns="0" rIns="0" bIns="0" rtlCol="0"/>
            <a:lstStyle/>
            <a:p>
              <a:endParaRPr sz="2160" dirty="0"/>
            </a:p>
          </p:txBody>
        </p:sp>
        <p:pic>
          <p:nvPicPr>
            <p:cNvPr id="21" name="object 21"/>
            <p:cNvPicPr/>
            <p:nvPr/>
          </p:nvPicPr>
          <p:blipFill>
            <a:blip r:embed="rId4" cstate="print"/>
            <a:stretch>
              <a:fillRect/>
            </a:stretch>
          </p:blipFill>
          <p:spPr>
            <a:xfrm>
              <a:off x="4447032" y="1181100"/>
              <a:ext cx="3468611" cy="414527"/>
            </a:xfrm>
            <a:prstGeom prst="rect">
              <a:avLst/>
            </a:prstGeom>
          </p:spPr>
        </p:pic>
      </p:grpSp>
      <p:grpSp>
        <p:nvGrpSpPr>
          <p:cNvPr id="22" name="object 22"/>
          <p:cNvGrpSpPr/>
          <p:nvPr/>
        </p:nvGrpSpPr>
        <p:grpSpPr>
          <a:xfrm>
            <a:off x="10191898" y="1417321"/>
            <a:ext cx="4162805" cy="1943862"/>
            <a:chOff x="8493248" y="1181100"/>
            <a:chExt cx="3469004" cy="1619885"/>
          </a:xfrm>
        </p:grpSpPr>
        <p:sp>
          <p:nvSpPr>
            <p:cNvPr id="23" name="object 23"/>
            <p:cNvSpPr/>
            <p:nvPr/>
          </p:nvSpPr>
          <p:spPr>
            <a:xfrm>
              <a:off x="8493248" y="1181100"/>
              <a:ext cx="3468370" cy="1619885"/>
            </a:xfrm>
            <a:custGeom>
              <a:avLst/>
              <a:gdLst/>
              <a:ahLst/>
              <a:cxnLst/>
              <a:rect l="l" t="t" r="r" b="b"/>
              <a:pathLst>
                <a:path w="3468370" h="1619885">
                  <a:moveTo>
                    <a:pt x="3302177" y="0"/>
                  </a:moveTo>
                  <a:lnTo>
                    <a:pt x="166154" y="0"/>
                  </a:lnTo>
                  <a:lnTo>
                    <a:pt x="128054" y="4381"/>
                  </a:lnTo>
                  <a:lnTo>
                    <a:pt x="62230" y="36499"/>
                  </a:lnTo>
                  <a:lnTo>
                    <a:pt x="16890" y="93065"/>
                  </a:lnTo>
                  <a:lnTo>
                    <a:pt x="0" y="166128"/>
                  </a:lnTo>
                  <a:lnTo>
                    <a:pt x="0" y="1453616"/>
                  </a:lnTo>
                  <a:lnTo>
                    <a:pt x="4394" y="1491703"/>
                  </a:lnTo>
                  <a:lnTo>
                    <a:pt x="36499" y="1557528"/>
                  </a:lnTo>
                  <a:lnTo>
                    <a:pt x="93078" y="1602854"/>
                  </a:lnTo>
                  <a:lnTo>
                    <a:pt x="166154" y="1619745"/>
                  </a:lnTo>
                  <a:lnTo>
                    <a:pt x="3302177" y="1619745"/>
                  </a:lnTo>
                  <a:lnTo>
                    <a:pt x="3340277" y="1615351"/>
                  </a:lnTo>
                  <a:lnTo>
                    <a:pt x="3406101" y="1583245"/>
                  </a:lnTo>
                  <a:lnTo>
                    <a:pt x="3451440" y="1526679"/>
                  </a:lnTo>
                  <a:lnTo>
                    <a:pt x="3468319" y="1453616"/>
                  </a:lnTo>
                  <a:lnTo>
                    <a:pt x="3468319" y="166128"/>
                  </a:lnTo>
                  <a:lnTo>
                    <a:pt x="3463937" y="128041"/>
                  </a:lnTo>
                  <a:lnTo>
                    <a:pt x="3431819" y="62217"/>
                  </a:lnTo>
                  <a:lnTo>
                    <a:pt x="3375240" y="16878"/>
                  </a:lnTo>
                  <a:lnTo>
                    <a:pt x="3302177" y="0"/>
                  </a:lnTo>
                  <a:close/>
                </a:path>
              </a:pathLst>
            </a:custGeom>
            <a:solidFill>
              <a:srgbClr val="DCE7F4"/>
            </a:solidFill>
          </p:spPr>
          <p:txBody>
            <a:bodyPr wrap="square" lIns="0" tIns="0" rIns="0" bIns="0" rtlCol="0"/>
            <a:lstStyle/>
            <a:p>
              <a:endParaRPr sz="2160" dirty="0"/>
            </a:p>
          </p:txBody>
        </p:sp>
        <p:pic>
          <p:nvPicPr>
            <p:cNvPr id="24" name="object 24"/>
            <p:cNvPicPr/>
            <p:nvPr/>
          </p:nvPicPr>
          <p:blipFill>
            <a:blip r:embed="rId5" cstate="print"/>
            <a:stretch>
              <a:fillRect/>
            </a:stretch>
          </p:blipFill>
          <p:spPr>
            <a:xfrm>
              <a:off x="8493252" y="1181100"/>
              <a:ext cx="3468611" cy="414527"/>
            </a:xfrm>
            <a:prstGeom prst="rect">
              <a:avLst/>
            </a:prstGeom>
          </p:spPr>
        </p:pic>
      </p:grpSp>
      <p:grpSp>
        <p:nvGrpSpPr>
          <p:cNvPr id="25" name="object 25"/>
          <p:cNvGrpSpPr/>
          <p:nvPr/>
        </p:nvGrpSpPr>
        <p:grpSpPr>
          <a:xfrm>
            <a:off x="400981" y="3487720"/>
            <a:ext cx="4162805" cy="1943862"/>
            <a:chOff x="347468" y="3064764"/>
            <a:chExt cx="3469004" cy="1619885"/>
          </a:xfrm>
        </p:grpSpPr>
        <p:sp>
          <p:nvSpPr>
            <p:cNvPr id="26" name="object 26"/>
            <p:cNvSpPr/>
            <p:nvPr/>
          </p:nvSpPr>
          <p:spPr>
            <a:xfrm>
              <a:off x="347468" y="3064764"/>
              <a:ext cx="3468370" cy="1619885"/>
            </a:xfrm>
            <a:custGeom>
              <a:avLst/>
              <a:gdLst/>
              <a:ahLst/>
              <a:cxnLst/>
              <a:rect l="l" t="t" r="r" b="b"/>
              <a:pathLst>
                <a:path w="3468370" h="1619885">
                  <a:moveTo>
                    <a:pt x="3302177" y="0"/>
                  </a:moveTo>
                  <a:lnTo>
                    <a:pt x="166154" y="0"/>
                  </a:lnTo>
                  <a:lnTo>
                    <a:pt x="128054" y="4381"/>
                  </a:lnTo>
                  <a:lnTo>
                    <a:pt x="62230" y="36499"/>
                  </a:lnTo>
                  <a:lnTo>
                    <a:pt x="16890" y="93065"/>
                  </a:lnTo>
                  <a:lnTo>
                    <a:pt x="0" y="166128"/>
                  </a:lnTo>
                  <a:lnTo>
                    <a:pt x="0" y="1453616"/>
                  </a:lnTo>
                  <a:lnTo>
                    <a:pt x="4394" y="1491703"/>
                  </a:lnTo>
                  <a:lnTo>
                    <a:pt x="36499" y="1557528"/>
                  </a:lnTo>
                  <a:lnTo>
                    <a:pt x="93078" y="1602854"/>
                  </a:lnTo>
                  <a:lnTo>
                    <a:pt x="166154" y="1619745"/>
                  </a:lnTo>
                  <a:lnTo>
                    <a:pt x="3302177" y="1619745"/>
                  </a:lnTo>
                  <a:lnTo>
                    <a:pt x="3340277" y="1615351"/>
                  </a:lnTo>
                  <a:lnTo>
                    <a:pt x="3406101" y="1583245"/>
                  </a:lnTo>
                  <a:lnTo>
                    <a:pt x="3451440" y="1526679"/>
                  </a:lnTo>
                  <a:lnTo>
                    <a:pt x="3468319" y="1453616"/>
                  </a:lnTo>
                  <a:lnTo>
                    <a:pt x="3468319" y="166128"/>
                  </a:lnTo>
                  <a:lnTo>
                    <a:pt x="3463937" y="128041"/>
                  </a:lnTo>
                  <a:lnTo>
                    <a:pt x="3431819" y="62217"/>
                  </a:lnTo>
                  <a:lnTo>
                    <a:pt x="3375240" y="16878"/>
                  </a:lnTo>
                  <a:lnTo>
                    <a:pt x="3302177" y="0"/>
                  </a:lnTo>
                  <a:close/>
                </a:path>
              </a:pathLst>
            </a:custGeom>
            <a:solidFill>
              <a:srgbClr val="DCE7F4"/>
            </a:solidFill>
          </p:spPr>
          <p:txBody>
            <a:bodyPr wrap="square" lIns="0" tIns="0" rIns="0" bIns="0" rtlCol="0"/>
            <a:lstStyle/>
            <a:p>
              <a:endParaRPr sz="2160" dirty="0"/>
            </a:p>
          </p:txBody>
        </p:sp>
        <p:pic>
          <p:nvPicPr>
            <p:cNvPr id="27" name="object 27"/>
            <p:cNvPicPr/>
            <p:nvPr/>
          </p:nvPicPr>
          <p:blipFill>
            <a:blip r:embed="rId6" cstate="print"/>
            <a:stretch>
              <a:fillRect/>
            </a:stretch>
          </p:blipFill>
          <p:spPr>
            <a:xfrm>
              <a:off x="347471" y="3064764"/>
              <a:ext cx="3468623" cy="416051"/>
            </a:xfrm>
            <a:prstGeom prst="rect">
              <a:avLst/>
            </a:prstGeom>
          </p:spPr>
        </p:pic>
      </p:grpSp>
      <p:grpSp>
        <p:nvGrpSpPr>
          <p:cNvPr id="28" name="object 28"/>
          <p:cNvGrpSpPr/>
          <p:nvPr/>
        </p:nvGrpSpPr>
        <p:grpSpPr>
          <a:xfrm>
            <a:off x="5317541" y="3544153"/>
            <a:ext cx="4162805" cy="1943862"/>
            <a:chOff x="4447032" y="3064764"/>
            <a:chExt cx="3469004" cy="1619885"/>
          </a:xfrm>
        </p:grpSpPr>
        <p:sp>
          <p:nvSpPr>
            <p:cNvPr id="29" name="object 29"/>
            <p:cNvSpPr/>
            <p:nvPr/>
          </p:nvSpPr>
          <p:spPr>
            <a:xfrm>
              <a:off x="4448549" y="3064764"/>
              <a:ext cx="3467100" cy="1619885"/>
            </a:xfrm>
            <a:custGeom>
              <a:avLst/>
              <a:gdLst/>
              <a:ahLst/>
              <a:cxnLst/>
              <a:rect l="l" t="t" r="r" b="b"/>
              <a:pathLst>
                <a:path w="3467100" h="1619885">
                  <a:moveTo>
                    <a:pt x="3300729" y="0"/>
                  </a:moveTo>
                  <a:lnTo>
                    <a:pt x="166077" y="0"/>
                  </a:lnTo>
                  <a:lnTo>
                    <a:pt x="128003" y="4381"/>
                  </a:lnTo>
                  <a:lnTo>
                    <a:pt x="62204" y="36499"/>
                  </a:lnTo>
                  <a:lnTo>
                    <a:pt x="16890" y="93065"/>
                  </a:lnTo>
                  <a:lnTo>
                    <a:pt x="0" y="166128"/>
                  </a:lnTo>
                  <a:lnTo>
                    <a:pt x="0" y="1453616"/>
                  </a:lnTo>
                  <a:lnTo>
                    <a:pt x="4394" y="1491703"/>
                  </a:lnTo>
                  <a:lnTo>
                    <a:pt x="36487" y="1557528"/>
                  </a:lnTo>
                  <a:lnTo>
                    <a:pt x="93040" y="1602854"/>
                  </a:lnTo>
                  <a:lnTo>
                    <a:pt x="166077" y="1619745"/>
                  </a:lnTo>
                  <a:lnTo>
                    <a:pt x="3300729" y="1619745"/>
                  </a:lnTo>
                  <a:lnTo>
                    <a:pt x="3338804" y="1615351"/>
                  </a:lnTo>
                  <a:lnTo>
                    <a:pt x="3404603" y="1583245"/>
                  </a:lnTo>
                  <a:lnTo>
                    <a:pt x="3449929" y="1526679"/>
                  </a:lnTo>
                  <a:lnTo>
                    <a:pt x="3466807" y="1453616"/>
                  </a:lnTo>
                  <a:lnTo>
                    <a:pt x="3466807" y="166128"/>
                  </a:lnTo>
                  <a:lnTo>
                    <a:pt x="3462413" y="128041"/>
                  </a:lnTo>
                  <a:lnTo>
                    <a:pt x="3430320" y="62217"/>
                  </a:lnTo>
                  <a:lnTo>
                    <a:pt x="3373767" y="16878"/>
                  </a:lnTo>
                  <a:lnTo>
                    <a:pt x="3300729" y="0"/>
                  </a:lnTo>
                  <a:close/>
                </a:path>
              </a:pathLst>
            </a:custGeom>
            <a:solidFill>
              <a:srgbClr val="DCE7F4"/>
            </a:solidFill>
          </p:spPr>
          <p:txBody>
            <a:bodyPr wrap="square" lIns="0" tIns="0" rIns="0" bIns="0" rtlCol="0"/>
            <a:lstStyle/>
            <a:p>
              <a:endParaRPr sz="2160" dirty="0"/>
            </a:p>
          </p:txBody>
        </p:sp>
        <p:pic>
          <p:nvPicPr>
            <p:cNvPr id="30" name="object 30"/>
            <p:cNvPicPr/>
            <p:nvPr/>
          </p:nvPicPr>
          <p:blipFill>
            <a:blip r:embed="rId7" cstate="print"/>
            <a:stretch>
              <a:fillRect/>
            </a:stretch>
          </p:blipFill>
          <p:spPr>
            <a:xfrm>
              <a:off x="4447032" y="3064764"/>
              <a:ext cx="3468611" cy="416051"/>
            </a:xfrm>
            <a:prstGeom prst="rect">
              <a:avLst/>
            </a:prstGeom>
          </p:spPr>
        </p:pic>
      </p:grpSp>
      <p:grpSp>
        <p:nvGrpSpPr>
          <p:cNvPr id="31" name="object 31"/>
          <p:cNvGrpSpPr/>
          <p:nvPr/>
        </p:nvGrpSpPr>
        <p:grpSpPr>
          <a:xfrm>
            <a:off x="10191898" y="3677717"/>
            <a:ext cx="4162805" cy="1943862"/>
            <a:chOff x="8493248" y="3064764"/>
            <a:chExt cx="3469004" cy="1619885"/>
          </a:xfrm>
        </p:grpSpPr>
        <p:sp>
          <p:nvSpPr>
            <p:cNvPr id="32" name="object 32"/>
            <p:cNvSpPr/>
            <p:nvPr/>
          </p:nvSpPr>
          <p:spPr>
            <a:xfrm>
              <a:off x="8493248" y="3064764"/>
              <a:ext cx="3468370" cy="1619885"/>
            </a:xfrm>
            <a:custGeom>
              <a:avLst/>
              <a:gdLst/>
              <a:ahLst/>
              <a:cxnLst/>
              <a:rect l="l" t="t" r="r" b="b"/>
              <a:pathLst>
                <a:path w="3468370" h="1619885">
                  <a:moveTo>
                    <a:pt x="3302177" y="0"/>
                  </a:moveTo>
                  <a:lnTo>
                    <a:pt x="166154" y="0"/>
                  </a:lnTo>
                  <a:lnTo>
                    <a:pt x="128054" y="4381"/>
                  </a:lnTo>
                  <a:lnTo>
                    <a:pt x="62230" y="36499"/>
                  </a:lnTo>
                  <a:lnTo>
                    <a:pt x="16890" y="93065"/>
                  </a:lnTo>
                  <a:lnTo>
                    <a:pt x="0" y="166128"/>
                  </a:lnTo>
                  <a:lnTo>
                    <a:pt x="0" y="1453616"/>
                  </a:lnTo>
                  <a:lnTo>
                    <a:pt x="4394" y="1491703"/>
                  </a:lnTo>
                  <a:lnTo>
                    <a:pt x="36499" y="1557528"/>
                  </a:lnTo>
                  <a:lnTo>
                    <a:pt x="93078" y="1602854"/>
                  </a:lnTo>
                  <a:lnTo>
                    <a:pt x="166154" y="1619745"/>
                  </a:lnTo>
                  <a:lnTo>
                    <a:pt x="3302177" y="1619745"/>
                  </a:lnTo>
                  <a:lnTo>
                    <a:pt x="3340277" y="1615351"/>
                  </a:lnTo>
                  <a:lnTo>
                    <a:pt x="3406101" y="1583245"/>
                  </a:lnTo>
                  <a:lnTo>
                    <a:pt x="3451440" y="1526679"/>
                  </a:lnTo>
                  <a:lnTo>
                    <a:pt x="3468319" y="1453616"/>
                  </a:lnTo>
                  <a:lnTo>
                    <a:pt x="3468319" y="166128"/>
                  </a:lnTo>
                  <a:lnTo>
                    <a:pt x="3463937" y="128041"/>
                  </a:lnTo>
                  <a:lnTo>
                    <a:pt x="3431819" y="62217"/>
                  </a:lnTo>
                  <a:lnTo>
                    <a:pt x="3375240" y="16878"/>
                  </a:lnTo>
                  <a:lnTo>
                    <a:pt x="3302177" y="0"/>
                  </a:lnTo>
                  <a:close/>
                </a:path>
              </a:pathLst>
            </a:custGeom>
            <a:solidFill>
              <a:srgbClr val="DCE7F4"/>
            </a:solidFill>
          </p:spPr>
          <p:txBody>
            <a:bodyPr wrap="square" lIns="0" tIns="0" rIns="0" bIns="0" rtlCol="0"/>
            <a:lstStyle/>
            <a:p>
              <a:endParaRPr sz="2160" dirty="0"/>
            </a:p>
          </p:txBody>
        </p:sp>
        <p:pic>
          <p:nvPicPr>
            <p:cNvPr id="33" name="object 33"/>
            <p:cNvPicPr/>
            <p:nvPr/>
          </p:nvPicPr>
          <p:blipFill>
            <a:blip r:embed="rId8" cstate="print"/>
            <a:stretch>
              <a:fillRect/>
            </a:stretch>
          </p:blipFill>
          <p:spPr>
            <a:xfrm>
              <a:off x="8493252" y="3064764"/>
              <a:ext cx="3468611" cy="416051"/>
            </a:xfrm>
            <a:prstGeom prst="rect">
              <a:avLst/>
            </a:prstGeom>
          </p:spPr>
        </p:pic>
      </p:grpSp>
      <p:grpSp>
        <p:nvGrpSpPr>
          <p:cNvPr id="34" name="object 34"/>
          <p:cNvGrpSpPr/>
          <p:nvPr/>
        </p:nvGrpSpPr>
        <p:grpSpPr>
          <a:xfrm>
            <a:off x="416962" y="5943601"/>
            <a:ext cx="4162805" cy="1942338"/>
            <a:chOff x="347468" y="4953000"/>
            <a:chExt cx="3469004" cy="1618615"/>
          </a:xfrm>
        </p:grpSpPr>
        <p:sp>
          <p:nvSpPr>
            <p:cNvPr id="35" name="object 35"/>
            <p:cNvSpPr/>
            <p:nvPr/>
          </p:nvSpPr>
          <p:spPr>
            <a:xfrm>
              <a:off x="347468" y="4953000"/>
              <a:ext cx="3468370" cy="1618615"/>
            </a:xfrm>
            <a:custGeom>
              <a:avLst/>
              <a:gdLst/>
              <a:ahLst/>
              <a:cxnLst/>
              <a:rect l="l" t="t" r="r" b="b"/>
              <a:pathLst>
                <a:path w="3468370" h="1618615">
                  <a:moveTo>
                    <a:pt x="3302177" y="0"/>
                  </a:moveTo>
                  <a:lnTo>
                    <a:pt x="166154" y="0"/>
                  </a:lnTo>
                  <a:lnTo>
                    <a:pt x="128054" y="4381"/>
                  </a:lnTo>
                  <a:lnTo>
                    <a:pt x="62230" y="36461"/>
                  </a:lnTo>
                  <a:lnTo>
                    <a:pt x="16890" y="92976"/>
                  </a:lnTo>
                  <a:lnTo>
                    <a:pt x="0" y="165976"/>
                  </a:lnTo>
                  <a:lnTo>
                    <a:pt x="0" y="1452245"/>
                  </a:lnTo>
                  <a:lnTo>
                    <a:pt x="4394" y="1490306"/>
                  </a:lnTo>
                  <a:lnTo>
                    <a:pt x="36499" y="1556054"/>
                  </a:lnTo>
                  <a:lnTo>
                    <a:pt x="93078" y="1601355"/>
                  </a:lnTo>
                  <a:lnTo>
                    <a:pt x="166154" y="1618221"/>
                  </a:lnTo>
                  <a:lnTo>
                    <a:pt x="3302177" y="1618221"/>
                  </a:lnTo>
                  <a:lnTo>
                    <a:pt x="3340277" y="1613839"/>
                  </a:lnTo>
                  <a:lnTo>
                    <a:pt x="3406101" y="1581759"/>
                  </a:lnTo>
                  <a:lnTo>
                    <a:pt x="3451440" y="1525244"/>
                  </a:lnTo>
                  <a:lnTo>
                    <a:pt x="3468319" y="1452245"/>
                  </a:lnTo>
                  <a:lnTo>
                    <a:pt x="3468319" y="165976"/>
                  </a:lnTo>
                  <a:lnTo>
                    <a:pt x="3463937" y="127914"/>
                  </a:lnTo>
                  <a:lnTo>
                    <a:pt x="3431819" y="62166"/>
                  </a:lnTo>
                  <a:lnTo>
                    <a:pt x="3375240" y="16865"/>
                  </a:lnTo>
                  <a:lnTo>
                    <a:pt x="3302177" y="0"/>
                  </a:lnTo>
                  <a:close/>
                </a:path>
              </a:pathLst>
            </a:custGeom>
            <a:solidFill>
              <a:srgbClr val="DCE7F4"/>
            </a:solidFill>
          </p:spPr>
          <p:txBody>
            <a:bodyPr wrap="square" lIns="0" tIns="0" rIns="0" bIns="0" rtlCol="0"/>
            <a:lstStyle/>
            <a:p>
              <a:endParaRPr sz="2160" dirty="0"/>
            </a:p>
          </p:txBody>
        </p:sp>
        <p:pic>
          <p:nvPicPr>
            <p:cNvPr id="36" name="object 36"/>
            <p:cNvPicPr/>
            <p:nvPr/>
          </p:nvPicPr>
          <p:blipFill>
            <a:blip r:embed="rId9" cstate="print"/>
            <a:stretch>
              <a:fillRect/>
            </a:stretch>
          </p:blipFill>
          <p:spPr>
            <a:xfrm>
              <a:off x="347471" y="4953000"/>
              <a:ext cx="3468623" cy="414527"/>
            </a:xfrm>
            <a:prstGeom prst="rect">
              <a:avLst/>
            </a:prstGeom>
          </p:spPr>
        </p:pic>
      </p:grpSp>
      <p:grpSp>
        <p:nvGrpSpPr>
          <p:cNvPr id="37" name="object 37"/>
          <p:cNvGrpSpPr/>
          <p:nvPr/>
        </p:nvGrpSpPr>
        <p:grpSpPr>
          <a:xfrm>
            <a:off x="5336438" y="5943601"/>
            <a:ext cx="4162805" cy="1942338"/>
            <a:chOff x="4447032" y="4953000"/>
            <a:chExt cx="3469004" cy="1618615"/>
          </a:xfrm>
        </p:grpSpPr>
        <p:sp>
          <p:nvSpPr>
            <p:cNvPr id="38" name="object 38"/>
            <p:cNvSpPr/>
            <p:nvPr/>
          </p:nvSpPr>
          <p:spPr>
            <a:xfrm>
              <a:off x="4448549" y="4953000"/>
              <a:ext cx="3467100" cy="1618615"/>
            </a:xfrm>
            <a:custGeom>
              <a:avLst/>
              <a:gdLst/>
              <a:ahLst/>
              <a:cxnLst/>
              <a:rect l="l" t="t" r="r" b="b"/>
              <a:pathLst>
                <a:path w="3467100" h="1618615">
                  <a:moveTo>
                    <a:pt x="3300729" y="0"/>
                  </a:moveTo>
                  <a:lnTo>
                    <a:pt x="166077" y="0"/>
                  </a:lnTo>
                  <a:lnTo>
                    <a:pt x="128003" y="4381"/>
                  </a:lnTo>
                  <a:lnTo>
                    <a:pt x="62204" y="36461"/>
                  </a:lnTo>
                  <a:lnTo>
                    <a:pt x="16890" y="92976"/>
                  </a:lnTo>
                  <a:lnTo>
                    <a:pt x="0" y="165976"/>
                  </a:lnTo>
                  <a:lnTo>
                    <a:pt x="0" y="1452245"/>
                  </a:lnTo>
                  <a:lnTo>
                    <a:pt x="4394" y="1490306"/>
                  </a:lnTo>
                  <a:lnTo>
                    <a:pt x="36487" y="1556054"/>
                  </a:lnTo>
                  <a:lnTo>
                    <a:pt x="93040" y="1601355"/>
                  </a:lnTo>
                  <a:lnTo>
                    <a:pt x="166077" y="1618221"/>
                  </a:lnTo>
                  <a:lnTo>
                    <a:pt x="3300729" y="1618221"/>
                  </a:lnTo>
                  <a:lnTo>
                    <a:pt x="3338804" y="1613839"/>
                  </a:lnTo>
                  <a:lnTo>
                    <a:pt x="3404603" y="1581759"/>
                  </a:lnTo>
                  <a:lnTo>
                    <a:pt x="3449929" y="1525244"/>
                  </a:lnTo>
                  <a:lnTo>
                    <a:pt x="3466807" y="1452245"/>
                  </a:lnTo>
                  <a:lnTo>
                    <a:pt x="3466807" y="165976"/>
                  </a:lnTo>
                  <a:lnTo>
                    <a:pt x="3462413" y="127914"/>
                  </a:lnTo>
                  <a:lnTo>
                    <a:pt x="3430320" y="62166"/>
                  </a:lnTo>
                  <a:lnTo>
                    <a:pt x="3373767" y="16865"/>
                  </a:lnTo>
                  <a:lnTo>
                    <a:pt x="3300729" y="0"/>
                  </a:lnTo>
                  <a:close/>
                </a:path>
              </a:pathLst>
            </a:custGeom>
            <a:solidFill>
              <a:srgbClr val="DCE7F4"/>
            </a:solidFill>
          </p:spPr>
          <p:txBody>
            <a:bodyPr wrap="square" lIns="0" tIns="0" rIns="0" bIns="0" rtlCol="0"/>
            <a:lstStyle/>
            <a:p>
              <a:endParaRPr sz="2160" dirty="0"/>
            </a:p>
          </p:txBody>
        </p:sp>
        <p:pic>
          <p:nvPicPr>
            <p:cNvPr id="39" name="object 39"/>
            <p:cNvPicPr/>
            <p:nvPr/>
          </p:nvPicPr>
          <p:blipFill>
            <a:blip r:embed="rId10" cstate="print"/>
            <a:stretch>
              <a:fillRect/>
            </a:stretch>
          </p:blipFill>
          <p:spPr>
            <a:xfrm>
              <a:off x="4447032" y="4953000"/>
              <a:ext cx="3468611" cy="414527"/>
            </a:xfrm>
            <a:prstGeom prst="rect">
              <a:avLst/>
            </a:prstGeom>
          </p:spPr>
        </p:pic>
      </p:grpSp>
      <p:grpSp>
        <p:nvGrpSpPr>
          <p:cNvPr id="40" name="object 40"/>
          <p:cNvGrpSpPr/>
          <p:nvPr/>
        </p:nvGrpSpPr>
        <p:grpSpPr>
          <a:xfrm>
            <a:off x="10191898" y="5943601"/>
            <a:ext cx="4162805" cy="1942338"/>
            <a:chOff x="8493248" y="4953000"/>
            <a:chExt cx="3469004" cy="1618615"/>
          </a:xfrm>
        </p:grpSpPr>
        <p:sp>
          <p:nvSpPr>
            <p:cNvPr id="41" name="object 41"/>
            <p:cNvSpPr/>
            <p:nvPr/>
          </p:nvSpPr>
          <p:spPr>
            <a:xfrm>
              <a:off x="8493248" y="4953000"/>
              <a:ext cx="3468370" cy="1618615"/>
            </a:xfrm>
            <a:custGeom>
              <a:avLst/>
              <a:gdLst/>
              <a:ahLst/>
              <a:cxnLst/>
              <a:rect l="l" t="t" r="r" b="b"/>
              <a:pathLst>
                <a:path w="3468370" h="1618615">
                  <a:moveTo>
                    <a:pt x="3302177" y="0"/>
                  </a:moveTo>
                  <a:lnTo>
                    <a:pt x="166154" y="0"/>
                  </a:lnTo>
                  <a:lnTo>
                    <a:pt x="128054" y="4381"/>
                  </a:lnTo>
                  <a:lnTo>
                    <a:pt x="62230" y="36461"/>
                  </a:lnTo>
                  <a:lnTo>
                    <a:pt x="16890" y="92976"/>
                  </a:lnTo>
                  <a:lnTo>
                    <a:pt x="0" y="165976"/>
                  </a:lnTo>
                  <a:lnTo>
                    <a:pt x="0" y="1452245"/>
                  </a:lnTo>
                  <a:lnTo>
                    <a:pt x="4394" y="1490306"/>
                  </a:lnTo>
                  <a:lnTo>
                    <a:pt x="36499" y="1556054"/>
                  </a:lnTo>
                  <a:lnTo>
                    <a:pt x="93078" y="1601355"/>
                  </a:lnTo>
                  <a:lnTo>
                    <a:pt x="166154" y="1618221"/>
                  </a:lnTo>
                  <a:lnTo>
                    <a:pt x="3302177" y="1618221"/>
                  </a:lnTo>
                  <a:lnTo>
                    <a:pt x="3340277" y="1613839"/>
                  </a:lnTo>
                  <a:lnTo>
                    <a:pt x="3406101" y="1581759"/>
                  </a:lnTo>
                  <a:lnTo>
                    <a:pt x="3451440" y="1525244"/>
                  </a:lnTo>
                  <a:lnTo>
                    <a:pt x="3468319" y="1452245"/>
                  </a:lnTo>
                  <a:lnTo>
                    <a:pt x="3468319" y="165976"/>
                  </a:lnTo>
                  <a:lnTo>
                    <a:pt x="3463937" y="127914"/>
                  </a:lnTo>
                  <a:lnTo>
                    <a:pt x="3431819" y="62166"/>
                  </a:lnTo>
                  <a:lnTo>
                    <a:pt x="3375240" y="16865"/>
                  </a:lnTo>
                  <a:lnTo>
                    <a:pt x="3302177" y="0"/>
                  </a:lnTo>
                  <a:close/>
                </a:path>
              </a:pathLst>
            </a:custGeom>
            <a:solidFill>
              <a:srgbClr val="DCE7F4"/>
            </a:solidFill>
          </p:spPr>
          <p:txBody>
            <a:bodyPr wrap="square" lIns="0" tIns="0" rIns="0" bIns="0" rtlCol="0"/>
            <a:lstStyle/>
            <a:p>
              <a:endParaRPr sz="2160" dirty="0"/>
            </a:p>
          </p:txBody>
        </p:sp>
        <p:pic>
          <p:nvPicPr>
            <p:cNvPr id="42" name="object 42"/>
            <p:cNvPicPr/>
            <p:nvPr/>
          </p:nvPicPr>
          <p:blipFill>
            <a:blip r:embed="rId11" cstate="print"/>
            <a:stretch>
              <a:fillRect/>
            </a:stretch>
          </p:blipFill>
          <p:spPr>
            <a:xfrm>
              <a:off x="8493252" y="4953000"/>
              <a:ext cx="3468611" cy="414527"/>
            </a:xfrm>
            <a:prstGeom prst="rect">
              <a:avLst/>
            </a:prstGeom>
          </p:spPr>
        </p:pic>
      </p:grpSp>
      <p:sp>
        <p:nvSpPr>
          <p:cNvPr id="43" name="object 43"/>
          <p:cNvSpPr txBox="1"/>
          <p:nvPr/>
        </p:nvSpPr>
        <p:spPr>
          <a:xfrm>
            <a:off x="11190070" y="1488427"/>
            <a:ext cx="2228087" cy="262380"/>
          </a:xfrm>
          <a:prstGeom prst="rect">
            <a:avLst/>
          </a:prstGeom>
        </p:spPr>
        <p:txBody>
          <a:bodyPr vert="horz" wrap="square" lIns="0" tIns="16002" rIns="0" bIns="0" rtlCol="0">
            <a:spAutoFit/>
          </a:bodyPr>
          <a:lstStyle/>
          <a:p>
            <a:pPr marL="15240" algn="ctr">
              <a:spcBef>
                <a:spcPts val="126"/>
              </a:spcBef>
            </a:pPr>
            <a:r>
              <a:rPr lang="az-Latn-AZ" sz="1600" b="1" dirty="0">
                <a:latin typeface="Arial Narrow" panose="020B0606020202030204" pitchFamily="34" charset="0"/>
              </a:rPr>
              <a:t>İshtirokchilar</a:t>
            </a:r>
            <a:endParaRPr lang="uz-Latn-UZ" sz="1600" b="1" dirty="0">
              <a:latin typeface="Arial Narrow" panose="020B0606020202030204" pitchFamily="34" charset="0"/>
            </a:endParaRPr>
          </a:p>
        </p:txBody>
      </p:sp>
      <p:sp>
        <p:nvSpPr>
          <p:cNvPr id="44" name="object 44"/>
          <p:cNvSpPr txBox="1"/>
          <p:nvPr/>
        </p:nvSpPr>
        <p:spPr>
          <a:xfrm>
            <a:off x="1097280" y="3593591"/>
            <a:ext cx="3053820" cy="262380"/>
          </a:xfrm>
          <a:prstGeom prst="rect">
            <a:avLst/>
          </a:prstGeom>
        </p:spPr>
        <p:txBody>
          <a:bodyPr vert="horz" wrap="square" lIns="0" tIns="16002" rIns="0" bIns="0" rtlCol="0">
            <a:spAutoFit/>
          </a:bodyPr>
          <a:lstStyle/>
          <a:p>
            <a:pPr marL="15240" algn="ctr">
              <a:spcBef>
                <a:spcPts val="126"/>
              </a:spcBef>
            </a:pPr>
            <a:r>
              <a:rPr lang="az-Latn-AZ" sz="1600" b="1" dirty="0">
                <a:latin typeface="Arial Narrow" panose="020B0606020202030204" pitchFamily="34" charset="0"/>
              </a:rPr>
              <a:t>Mentor-oʻqituvchilar </a:t>
            </a:r>
            <a:endParaRPr lang="az-Latn-AZ" sz="1680" b="1" dirty="0">
              <a:latin typeface="Arial Narrow" panose="020B0606020202030204" pitchFamily="34" charset="0"/>
              <a:cs typeface="Arial"/>
            </a:endParaRPr>
          </a:p>
        </p:txBody>
      </p:sp>
      <p:sp>
        <p:nvSpPr>
          <p:cNvPr id="45" name="object 45"/>
          <p:cNvSpPr txBox="1"/>
          <p:nvPr/>
        </p:nvSpPr>
        <p:spPr>
          <a:xfrm>
            <a:off x="6407345" y="3629082"/>
            <a:ext cx="1982724" cy="262380"/>
          </a:xfrm>
          <a:prstGeom prst="rect">
            <a:avLst/>
          </a:prstGeom>
        </p:spPr>
        <p:txBody>
          <a:bodyPr vert="horz" wrap="square" lIns="0" tIns="16002" rIns="0" bIns="0" rtlCol="0">
            <a:spAutoFit/>
          </a:bodyPr>
          <a:lstStyle/>
          <a:p>
            <a:pPr marL="15240">
              <a:spcBef>
                <a:spcPts val="126"/>
              </a:spcBef>
            </a:pPr>
            <a:r>
              <a:rPr lang="az-Latn-AZ" sz="1600" b="1" dirty="0">
                <a:latin typeface="Arial Narrow" panose="020B0606020202030204" pitchFamily="34" charset="0"/>
              </a:rPr>
              <a:t>Master-trenerlar</a:t>
            </a:r>
          </a:p>
        </p:txBody>
      </p:sp>
      <p:sp>
        <p:nvSpPr>
          <p:cNvPr id="46" name="object 46"/>
          <p:cNvSpPr txBox="1"/>
          <p:nvPr/>
        </p:nvSpPr>
        <p:spPr>
          <a:xfrm>
            <a:off x="6479315" y="6076792"/>
            <a:ext cx="1823466" cy="261610"/>
          </a:xfrm>
          <a:prstGeom prst="rect">
            <a:avLst/>
          </a:prstGeom>
        </p:spPr>
        <p:txBody>
          <a:bodyPr vert="horz" wrap="square" lIns="0" tIns="15240" rIns="0" bIns="0" rtlCol="0">
            <a:spAutoFit/>
          </a:bodyPr>
          <a:lstStyle/>
          <a:p>
            <a:pPr marL="15240">
              <a:spcBef>
                <a:spcPts val="120"/>
              </a:spcBef>
            </a:pPr>
            <a:r>
              <a:rPr lang="az-Latn-AZ" sz="1600" b="1" dirty="0">
                <a:latin typeface="Arial Narrow" panose="020B0606020202030204" pitchFamily="34" charset="0"/>
              </a:rPr>
              <a:t>Tayanch maktablar</a:t>
            </a:r>
          </a:p>
        </p:txBody>
      </p:sp>
      <p:sp>
        <p:nvSpPr>
          <p:cNvPr id="47" name="object 47"/>
          <p:cNvSpPr txBox="1"/>
          <p:nvPr/>
        </p:nvSpPr>
        <p:spPr>
          <a:xfrm>
            <a:off x="5458525" y="1513462"/>
            <a:ext cx="3915918" cy="1580689"/>
          </a:xfrm>
          <a:prstGeom prst="rect">
            <a:avLst/>
          </a:prstGeom>
        </p:spPr>
        <p:txBody>
          <a:bodyPr vert="horz" wrap="square" lIns="0" tIns="16002" rIns="0" bIns="0" rtlCol="0">
            <a:spAutoFit/>
          </a:bodyPr>
          <a:lstStyle/>
          <a:p>
            <a:pPr marL="281940">
              <a:spcBef>
                <a:spcPts val="126"/>
              </a:spcBef>
            </a:pPr>
            <a:r>
              <a:rPr lang="az-Latn-AZ" sz="1680" b="1" spc="-6" dirty="0">
                <a:solidFill>
                  <a:srgbClr val="FFFFFF"/>
                </a:solidFill>
                <a:latin typeface="Arial Narrow" panose="020B0606020202030204" pitchFamily="34" charset="0"/>
                <a:cs typeface="Arial"/>
              </a:rPr>
              <a:t>“Kasbiy rivojlanish soati”</a:t>
            </a:r>
            <a:r>
              <a:rPr sz="1680" b="1" spc="-6" dirty="0">
                <a:solidFill>
                  <a:srgbClr val="FFFFFF"/>
                </a:solidFill>
                <a:latin typeface="Arial Narrow" panose="020B0606020202030204" pitchFamily="34" charset="0"/>
                <a:cs typeface="Arial"/>
              </a:rPr>
              <a:t>(КР</a:t>
            </a:r>
            <a:r>
              <a:rPr lang="en-US" sz="1680" b="1" spc="-6" dirty="0">
                <a:solidFill>
                  <a:srgbClr val="FFFFFF"/>
                </a:solidFill>
                <a:latin typeface="Arial Narrow" panose="020B0606020202030204" pitchFamily="34" charset="0"/>
                <a:cs typeface="Arial"/>
              </a:rPr>
              <a:t>S</a:t>
            </a:r>
            <a:r>
              <a:rPr sz="1680" b="1" spc="-6" dirty="0">
                <a:solidFill>
                  <a:srgbClr val="FFFFFF"/>
                </a:solidFill>
                <a:latin typeface="Arial Narrow" panose="020B0606020202030204" pitchFamily="34" charset="0"/>
                <a:cs typeface="Arial"/>
              </a:rPr>
              <a:t>)</a:t>
            </a:r>
          </a:p>
          <a:p>
            <a:pPr marL="14478" marR="6096" indent="-2286" algn="ctr">
              <a:spcBef>
                <a:spcPts val="1446"/>
              </a:spcBef>
            </a:pPr>
            <a:r>
              <a:rPr lang="az-Latn-AZ" sz="1200" dirty="0">
                <a:latin typeface="Arial Narrow" panose="020B0606020202030204" pitchFamily="34" charset="0"/>
              </a:rPr>
              <a:t>kasbiy rivojlanish kunlarida tashkil etilgan oʻquvlarda oʻqituvchilar tomonidan oʻzlashtirilgan yangi bilim va koʻnikmalarni oʻzlari faoliyat koʻrsatayotgan umumtaʼlim maktablarida qoʻllashlarini tahlil qilish, ularga zarur metodik yordam koʻrsatish, kasbiy rivojlanish uchun tavsiyalar berish, dars kuzatish, refleksiv amaliyot hamda maktab negizida malaka oshirish tadbirlari oʻtkaziladigan soatlar</a:t>
            </a:r>
            <a:endParaRPr sz="1200" dirty="0">
              <a:latin typeface="Arial Narrow" panose="020B0606020202030204" pitchFamily="34" charset="0"/>
            </a:endParaRPr>
          </a:p>
        </p:txBody>
      </p:sp>
      <p:sp>
        <p:nvSpPr>
          <p:cNvPr id="48" name="object 48"/>
          <p:cNvSpPr txBox="1"/>
          <p:nvPr/>
        </p:nvSpPr>
        <p:spPr>
          <a:xfrm>
            <a:off x="11398478" y="3789886"/>
            <a:ext cx="1770126" cy="262380"/>
          </a:xfrm>
          <a:prstGeom prst="rect">
            <a:avLst/>
          </a:prstGeom>
        </p:spPr>
        <p:txBody>
          <a:bodyPr vert="horz" wrap="square" lIns="0" tIns="16002" rIns="0" bIns="0" rtlCol="0">
            <a:spAutoFit/>
          </a:bodyPr>
          <a:lstStyle/>
          <a:p>
            <a:pPr marL="15240">
              <a:spcBef>
                <a:spcPts val="126"/>
              </a:spcBef>
            </a:pPr>
            <a:r>
              <a:rPr lang="az-Latn-AZ" sz="1600" b="1" dirty="0">
                <a:latin typeface="Arial Narrow" panose="020B0606020202030204" pitchFamily="34" charset="0"/>
              </a:rPr>
              <a:t>Yetakchi oʻqituvchi</a:t>
            </a:r>
          </a:p>
        </p:txBody>
      </p:sp>
      <p:sp>
        <p:nvSpPr>
          <p:cNvPr id="49" name="object 49"/>
          <p:cNvSpPr txBox="1"/>
          <p:nvPr/>
        </p:nvSpPr>
        <p:spPr>
          <a:xfrm>
            <a:off x="11144066" y="6043199"/>
            <a:ext cx="2112264" cy="261610"/>
          </a:xfrm>
          <a:prstGeom prst="rect">
            <a:avLst/>
          </a:prstGeom>
        </p:spPr>
        <p:txBody>
          <a:bodyPr vert="horz" wrap="square" lIns="0" tIns="15240" rIns="0" bIns="0" rtlCol="0">
            <a:spAutoFit/>
          </a:bodyPr>
          <a:lstStyle/>
          <a:p>
            <a:pPr marL="15240">
              <a:spcBef>
                <a:spcPts val="120"/>
              </a:spcBef>
            </a:pPr>
            <a:r>
              <a:rPr lang="az-Latn-AZ" sz="1600" b="1" dirty="0">
                <a:latin typeface="Arial Narrow" panose="020B0606020202030204" pitchFamily="34" charset="0"/>
              </a:rPr>
              <a:t>Elektron qaydnoma</a:t>
            </a:r>
          </a:p>
        </p:txBody>
      </p:sp>
      <p:sp>
        <p:nvSpPr>
          <p:cNvPr id="50" name="object 50"/>
          <p:cNvSpPr txBox="1"/>
          <p:nvPr/>
        </p:nvSpPr>
        <p:spPr>
          <a:xfrm>
            <a:off x="1780115" y="6078718"/>
            <a:ext cx="1418844" cy="261610"/>
          </a:xfrm>
          <a:prstGeom prst="rect">
            <a:avLst/>
          </a:prstGeom>
        </p:spPr>
        <p:txBody>
          <a:bodyPr vert="horz" wrap="square" lIns="0" tIns="15240" rIns="0" bIns="0" rtlCol="0">
            <a:spAutoFit/>
          </a:bodyPr>
          <a:lstStyle/>
          <a:p>
            <a:pPr marL="15240">
              <a:spcBef>
                <a:spcPts val="120"/>
              </a:spcBef>
            </a:pPr>
            <a:r>
              <a:rPr lang="az-Latn-AZ" sz="1600" b="1" dirty="0">
                <a:latin typeface="Arial Narrow" panose="020B0606020202030204" pitchFamily="34" charset="0"/>
              </a:rPr>
              <a:t>Koordinator</a:t>
            </a:r>
            <a:endParaRPr lang="az-Latn-AZ" sz="1680" b="1" dirty="0">
              <a:latin typeface="Arial Narrow" panose="020B0606020202030204" pitchFamily="34" charset="0"/>
              <a:cs typeface="Arial"/>
            </a:endParaRPr>
          </a:p>
        </p:txBody>
      </p:sp>
      <p:sp>
        <p:nvSpPr>
          <p:cNvPr id="51" name="object 51"/>
          <p:cNvSpPr txBox="1"/>
          <p:nvPr/>
        </p:nvSpPr>
        <p:spPr>
          <a:xfrm>
            <a:off x="5728202" y="4327230"/>
            <a:ext cx="3112008" cy="447045"/>
          </a:xfrm>
          <a:prstGeom prst="rect">
            <a:avLst/>
          </a:prstGeom>
        </p:spPr>
        <p:txBody>
          <a:bodyPr vert="horz" wrap="square" lIns="0" tIns="16002" rIns="0" bIns="0" rtlCol="0">
            <a:spAutoFit/>
          </a:bodyPr>
          <a:lstStyle/>
          <a:p>
            <a:pPr marL="48006" marR="6096" indent="-33528" algn="ctr">
              <a:spcBef>
                <a:spcPts val="126"/>
              </a:spcBef>
            </a:pPr>
            <a:r>
              <a:rPr lang="az-Latn-AZ" sz="1400" dirty="0">
                <a:latin typeface="Arial Narrow" panose="020B0606020202030204" pitchFamily="34" charset="0"/>
              </a:rPr>
              <a:t>Mentor-oʻqituvchilarga metodik jihatdan koʻmak beruvchi malakali mutaxassislar</a:t>
            </a:r>
          </a:p>
        </p:txBody>
      </p:sp>
      <p:sp>
        <p:nvSpPr>
          <p:cNvPr id="52" name="object 52"/>
          <p:cNvSpPr txBox="1"/>
          <p:nvPr/>
        </p:nvSpPr>
        <p:spPr>
          <a:xfrm>
            <a:off x="10697932" y="2079653"/>
            <a:ext cx="3209544" cy="660950"/>
          </a:xfrm>
          <a:prstGeom prst="rect">
            <a:avLst/>
          </a:prstGeom>
        </p:spPr>
        <p:txBody>
          <a:bodyPr vert="horz" wrap="square" lIns="0" tIns="14478" rIns="0" bIns="0" rtlCol="0">
            <a:spAutoFit/>
          </a:bodyPr>
          <a:lstStyle/>
          <a:p>
            <a:pPr marL="14478" marR="6096" indent="2286" algn="ctr">
              <a:spcBef>
                <a:spcPts val="114"/>
              </a:spcBef>
            </a:pPr>
            <a:r>
              <a:rPr lang="az-Latn-AZ" sz="1400" dirty="0">
                <a:latin typeface="Arial Narrow" panose="020B0606020202030204" pitchFamily="34" charset="0"/>
              </a:rPr>
              <a:t>“Kasbiy rivojlanish kuni” va “Kasbiy rivojlanish soati” tadbirlariga jalb qilingan umumiy oʻrta taʼlim muassasalari fan oʻqituvchilari</a:t>
            </a:r>
            <a:endParaRPr sz="1400" dirty="0">
              <a:latin typeface="Arial Narrow" panose="020B0606020202030204" pitchFamily="34" charset="0"/>
            </a:endParaRPr>
          </a:p>
        </p:txBody>
      </p:sp>
      <p:sp>
        <p:nvSpPr>
          <p:cNvPr id="53" name="object 53"/>
          <p:cNvSpPr txBox="1"/>
          <p:nvPr/>
        </p:nvSpPr>
        <p:spPr>
          <a:xfrm>
            <a:off x="882317" y="4218437"/>
            <a:ext cx="3070860" cy="876394"/>
          </a:xfrm>
          <a:prstGeom prst="rect">
            <a:avLst/>
          </a:prstGeom>
        </p:spPr>
        <p:txBody>
          <a:bodyPr vert="horz" wrap="square" lIns="0" tIns="14478" rIns="0" bIns="0" rtlCol="0">
            <a:spAutoFit/>
          </a:bodyPr>
          <a:lstStyle/>
          <a:p>
            <a:pPr marL="15240" marR="6096" indent="2286" algn="ctr">
              <a:spcBef>
                <a:spcPts val="114"/>
              </a:spcBef>
            </a:pPr>
            <a:r>
              <a:rPr lang="az-Latn-AZ" sz="1200" dirty="0">
                <a:latin typeface="Arial Narrow" panose="020B0606020202030204" pitchFamily="34" charset="0"/>
              </a:rPr>
              <a:t>“</a:t>
            </a:r>
            <a:r>
              <a:rPr lang="az-Latn-AZ" sz="1400" dirty="0">
                <a:latin typeface="Arial Narrow" panose="020B0606020202030204" pitchFamily="34" charset="0"/>
              </a:rPr>
              <a:t>Kasbiy rivojlanish kuni” va “Kasbiy rivojlanish soati” tadbirlarini tashkil etish uchun fanlar (yoki fanlar bloki) kesimida tanlab olingan yuqori malakali oʻqituvchilar;</a:t>
            </a:r>
            <a:endParaRPr sz="1400" dirty="0">
              <a:latin typeface="Arial Narrow" panose="020B0606020202030204" pitchFamily="34" charset="0"/>
            </a:endParaRPr>
          </a:p>
        </p:txBody>
      </p:sp>
      <p:sp>
        <p:nvSpPr>
          <p:cNvPr id="54" name="object 54"/>
          <p:cNvSpPr txBox="1"/>
          <p:nvPr/>
        </p:nvSpPr>
        <p:spPr>
          <a:xfrm>
            <a:off x="5783965" y="6840122"/>
            <a:ext cx="3214878" cy="447045"/>
          </a:xfrm>
          <a:prstGeom prst="rect">
            <a:avLst/>
          </a:prstGeom>
        </p:spPr>
        <p:txBody>
          <a:bodyPr vert="horz" wrap="square" lIns="0" tIns="16002" rIns="0" bIns="0" rtlCol="0">
            <a:spAutoFit/>
          </a:bodyPr>
          <a:lstStyle/>
          <a:p>
            <a:pPr marL="15240" marR="6096" indent="-762" algn="ctr">
              <a:spcBef>
                <a:spcPts val="126"/>
              </a:spcBef>
            </a:pPr>
            <a:r>
              <a:rPr lang="az-Latn-AZ" sz="1400" dirty="0">
                <a:latin typeface="Arial Narrow" panose="020B0606020202030204" pitchFamily="34" charset="0"/>
              </a:rPr>
              <a:t>“Kasbiy rivojlanish kuni” oʻquv mashgʻulotlari oʻtkaziladigan umumiy oʻrta taʼlim muassasalari</a:t>
            </a:r>
            <a:endParaRPr sz="1400" dirty="0">
              <a:latin typeface="Arial Narrow" panose="020B0606020202030204" pitchFamily="34" charset="0"/>
            </a:endParaRPr>
          </a:p>
        </p:txBody>
      </p:sp>
      <p:sp>
        <p:nvSpPr>
          <p:cNvPr id="55" name="object 55"/>
          <p:cNvSpPr txBox="1"/>
          <p:nvPr/>
        </p:nvSpPr>
        <p:spPr>
          <a:xfrm>
            <a:off x="10601158" y="4269228"/>
            <a:ext cx="3573079" cy="1092607"/>
          </a:xfrm>
          <a:prstGeom prst="rect">
            <a:avLst/>
          </a:prstGeom>
        </p:spPr>
        <p:txBody>
          <a:bodyPr vert="horz" wrap="square" lIns="0" tIns="15240" rIns="0" bIns="0" rtlCol="0">
            <a:spAutoFit/>
          </a:bodyPr>
          <a:lstStyle/>
          <a:p>
            <a:pPr marL="15240" marR="6096" algn="ctr">
              <a:spcBef>
                <a:spcPts val="120"/>
              </a:spcBef>
            </a:pPr>
            <a:r>
              <a:rPr lang="az-Latn-AZ" sz="1400" dirty="0">
                <a:latin typeface="Arial Narrow" panose="020B0606020202030204" pitchFamily="34" charset="0"/>
              </a:rPr>
              <a:t>“Kasbiy rivojlanish kuni” tadbirlarida ishtirok etadigan va umumiy oʻrta taʼlim maktablarida fanlar (yoki fanlar bloki) kesimida “Kasbiy rivojlanish soati” tadbirlarini tashkil etishga masʼul boʻlgan tajribali faol oʻqituvchi yoki fan metodika birlashmasi rahbari</a:t>
            </a:r>
            <a:endParaRPr sz="1400" dirty="0">
              <a:latin typeface="Arial Narrow" panose="020B0606020202030204" pitchFamily="34" charset="0"/>
            </a:endParaRPr>
          </a:p>
        </p:txBody>
      </p:sp>
      <p:sp>
        <p:nvSpPr>
          <p:cNvPr id="56" name="object 56"/>
          <p:cNvSpPr txBox="1"/>
          <p:nvPr/>
        </p:nvSpPr>
        <p:spPr>
          <a:xfrm>
            <a:off x="10601158" y="6581665"/>
            <a:ext cx="3403092" cy="1091837"/>
          </a:xfrm>
          <a:prstGeom prst="rect">
            <a:avLst/>
          </a:prstGeom>
        </p:spPr>
        <p:txBody>
          <a:bodyPr vert="horz" wrap="square" lIns="0" tIns="14478" rIns="0" bIns="0" rtlCol="0">
            <a:spAutoFit/>
          </a:bodyPr>
          <a:lstStyle/>
          <a:p>
            <a:pPr marL="14478" marR="6096" algn="ctr">
              <a:spcBef>
                <a:spcPts val="114"/>
              </a:spcBef>
            </a:pPr>
            <a:r>
              <a:rPr lang="az-Latn-AZ" sz="1400" dirty="0">
                <a:latin typeface="Arial Narrow" panose="020B0606020202030204" pitchFamily="34" charset="0"/>
              </a:rPr>
              <a:t>oʻqituvchilarning tayanch maktablardagi “Kasbiy rivojlanish kuni” va umumiy oʻrta taʼlim maktablaridagi “Kasbiy rivojlanish soati” tadbirlariga ishtirok etish davomati va faolligi qayd etiladigan maʼlumotlar bazasi</a:t>
            </a:r>
            <a:endParaRPr sz="1400" dirty="0">
              <a:latin typeface="Arial Narrow" panose="020B0606020202030204" pitchFamily="34" charset="0"/>
            </a:endParaRPr>
          </a:p>
        </p:txBody>
      </p:sp>
      <p:sp>
        <p:nvSpPr>
          <p:cNvPr id="57" name="object 57"/>
          <p:cNvSpPr txBox="1"/>
          <p:nvPr/>
        </p:nvSpPr>
        <p:spPr>
          <a:xfrm>
            <a:off x="892189" y="6581816"/>
            <a:ext cx="3194304" cy="876394"/>
          </a:xfrm>
          <a:prstGeom prst="rect">
            <a:avLst/>
          </a:prstGeom>
        </p:spPr>
        <p:txBody>
          <a:bodyPr vert="horz" wrap="square" lIns="0" tIns="14478" rIns="0" bIns="0" rtlCol="0">
            <a:spAutoFit/>
          </a:bodyPr>
          <a:lstStyle/>
          <a:p>
            <a:pPr algn="ctr">
              <a:spcBef>
                <a:spcPts val="114"/>
              </a:spcBef>
            </a:pPr>
            <a:r>
              <a:rPr lang="az-Latn-AZ" sz="1400" dirty="0">
                <a:latin typeface="Arial Narrow" panose="020B0606020202030204" pitchFamily="34" charset="0"/>
              </a:rPr>
              <a:t>umumiy oʻrta taʼlim maktabi direktorining “Kasbiy rivojlanish soati” tadbirlarini tashkil etishga umumiy rahbarlik va muvofiqlashtirish vazifasi yuklatilgan oʻrinbosari</a:t>
            </a:r>
            <a:endParaRPr sz="1400" dirty="0">
              <a:latin typeface="Arial Narrow" panose="020B0606020202030204" pitchFamily="34" charset="0"/>
              <a:cs typeface="Microsoft Sans Serif"/>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3"/>
          <p:cNvSpPr/>
          <p:nvPr/>
        </p:nvSpPr>
        <p:spPr>
          <a:xfrm>
            <a:off x="296266" y="1071675"/>
            <a:ext cx="14038326" cy="7040880"/>
          </a:xfrm>
          <a:custGeom>
            <a:avLst/>
            <a:gdLst/>
            <a:ahLst/>
            <a:cxnLst/>
            <a:rect l="l" t="t" r="r" b="b"/>
            <a:pathLst>
              <a:path w="11698605" h="5867400">
                <a:moveTo>
                  <a:pt x="0" y="126860"/>
                </a:moveTo>
                <a:lnTo>
                  <a:pt x="9968" y="77479"/>
                </a:lnTo>
                <a:lnTo>
                  <a:pt x="37155" y="37155"/>
                </a:lnTo>
                <a:lnTo>
                  <a:pt x="77479" y="9968"/>
                </a:lnTo>
                <a:lnTo>
                  <a:pt x="126860" y="0"/>
                </a:lnTo>
                <a:lnTo>
                  <a:pt x="11571363" y="0"/>
                </a:lnTo>
                <a:lnTo>
                  <a:pt x="11620744" y="9968"/>
                </a:lnTo>
                <a:lnTo>
                  <a:pt x="11661068" y="37155"/>
                </a:lnTo>
                <a:lnTo>
                  <a:pt x="11688255" y="77479"/>
                </a:lnTo>
                <a:lnTo>
                  <a:pt x="11698224" y="126860"/>
                </a:lnTo>
                <a:lnTo>
                  <a:pt x="11698224" y="5740539"/>
                </a:lnTo>
                <a:lnTo>
                  <a:pt x="11688255" y="5789920"/>
                </a:lnTo>
                <a:lnTo>
                  <a:pt x="11661068" y="5830244"/>
                </a:lnTo>
                <a:lnTo>
                  <a:pt x="11620744" y="5857431"/>
                </a:lnTo>
                <a:lnTo>
                  <a:pt x="11571363" y="5867400"/>
                </a:lnTo>
                <a:lnTo>
                  <a:pt x="126860" y="5867400"/>
                </a:lnTo>
                <a:lnTo>
                  <a:pt x="77479" y="5857431"/>
                </a:lnTo>
                <a:lnTo>
                  <a:pt x="37155" y="5830244"/>
                </a:lnTo>
                <a:lnTo>
                  <a:pt x="9968" y="5789920"/>
                </a:lnTo>
                <a:lnTo>
                  <a:pt x="0" y="5740539"/>
                </a:lnTo>
                <a:lnTo>
                  <a:pt x="0" y="126860"/>
                </a:lnTo>
                <a:close/>
              </a:path>
            </a:pathLst>
          </a:custGeom>
          <a:ln w="12700">
            <a:solidFill>
              <a:srgbClr val="00B0F0"/>
            </a:solidFill>
          </a:ln>
        </p:spPr>
        <p:txBody>
          <a:bodyPr wrap="square" lIns="0" tIns="0" rIns="0" bIns="0" rtlCol="0"/>
          <a:lstStyle/>
          <a:p>
            <a:endParaRPr sz="2160" dirty="0"/>
          </a:p>
        </p:txBody>
      </p:sp>
      <p:grpSp>
        <p:nvGrpSpPr>
          <p:cNvPr id="5" name="object 5"/>
          <p:cNvGrpSpPr/>
          <p:nvPr/>
        </p:nvGrpSpPr>
        <p:grpSpPr>
          <a:xfrm>
            <a:off x="0" y="0"/>
            <a:ext cx="14630400" cy="1044466"/>
            <a:chOff x="0" y="0"/>
            <a:chExt cx="12192000" cy="556260"/>
          </a:xfrm>
        </p:grpSpPr>
        <p:sp>
          <p:nvSpPr>
            <p:cNvPr id="6" name="object 6"/>
            <p:cNvSpPr/>
            <p:nvPr/>
          </p:nvSpPr>
          <p:spPr>
            <a:xfrm>
              <a:off x="0" y="0"/>
              <a:ext cx="12192000" cy="498475"/>
            </a:xfrm>
            <a:custGeom>
              <a:avLst/>
              <a:gdLst/>
              <a:ahLst/>
              <a:cxnLst/>
              <a:rect l="l" t="t" r="r" b="b"/>
              <a:pathLst>
                <a:path w="12192000" h="498475">
                  <a:moveTo>
                    <a:pt x="12192000" y="0"/>
                  </a:moveTo>
                  <a:lnTo>
                    <a:pt x="0" y="0"/>
                  </a:lnTo>
                  <a:lnTo>
                    <a:pt x="0" y="498144"/>
                  </a:lnTo>
                  <a:lnTo>
                    <a:pt x="12192000" y="498144"/>
                  </a:lnTo>
                  <a:lnTo>
                    <a:pt x="12192000" y="0"/>
                  </a:lnTo>
                  <a:close/>
                </a:path>
              </a:pathLst>
            </a:custGeom>
            <a:solidFill>
              <a:srgbClr val="0C2466"/>
            </a:solidFill>
          </p:spPr>
          <p:txBody>
            <a:bodyPr wrap="square" lIns="0" tIns="0" rIns="0" bIns="0" rtlCol="0"/>
            <a:lstStyle/>
            <a:p>
              <a:endParaRPr sz="2160" dirty="0"/>
            </a:p>
          </p:txBody>
        </p:sp>
        <p:sp>
          <p:nvSpPr>
            <p:cNvPr id="7" name="object 7"/>
            <p:cNvSpPr/>
            <p:nvPr/>
          </p:nvSpPr>
          <p:spPr>
            <a:xfrm>
              <a:off x="0" y="498348"/>
              <a:ext cx="4060190" cy="57785"/>
            </a:xfrm>
            <a:custGeom>
              <a:avLst/>
              <a:gdLst/>
              <a:ahLst/>
              <a:cxnLst/>
              <a:rect l="l" t="t" r="r" b="b"/>
              <a:pathLst>
                <a:path w="4060190" h="57784">
                  <a:moveTo>
                    <a:pt x="4059885" y="0"/>
                  </a:moveTo>
                  <a:lnTo>
                    <a:pt x="0" y="0"/>
                  </a:lnTo>
                  <a:lnTo>
                    <a:pt x="0" y="57721"/>
                  </a:lnTo>
                  <a:lnTo>
                    <a:pt x="4059885" y="57721"/>
                  </a:lnTo>
                  <a:lnTo>
                    <a:pt x="4059885" y="0"/>
                  </a:lnTo>
                  <a:close/>
                </a:path>
              </a:pathLst>
            </a:custGeom>
            <a:solidFill>
              <a:srgbClr val="2175BF"/>
            </a:solidFill>
          </p:spPr>
          <p:txBody>
            <a:bodyPr wrap="square" lIns="0" tIns="0" rIns="0" bIns="0" rtlCol="0"/>
            <a:lstStyle/>
            <a:p>
              <a:endParaRPr sz="2160" dirty="0"/>
            </a:p>
          </p:txBody>
        </p:sp>
        <p:sp>
          <p:nvSpPr>
            <p:cNvPr id="8" name="object 8"/>
            <p:cNvSpPr/>
            <p:nvPr/>
          </p:nvSpPr>
          <p:spPr>
            <a:xfrm>
              <a:off x="4059935" y="498348"/>
              <a:ext cx="4066540" cy="57785"/>
            </a:xfrm>
            <a:custGeom>
              <a:avLst/>
              <a:gdLst/>
              <a:ahLst/>
              <a:cxnLst/>
              <a:rect l="l" t="t" r="r" b="b"/>
              <a:pathLst>
                <a:path w="4066540" h="57784">
                  <a:moveTo>
                    <a:pt x="4065917" y="0"/>
                  </a:moveTo>
                  <a:lnTo>
                    <a:pt x="0" y="0"/>
                  </a:lnTo>
                  <a:lnTo>
                    <a:pt x="0" y="57721"/>
                  </a:lnTo>
                  <a:lnTo>
                    <a:pt x="4065917" y="57721"/>
                  </a:lnTo>
                  <a:lnTo>
                    <a:pt x="4065917" y="0"/>
                  </a:lnTo>
                  <a:close/>
                </a:path>
              </a:pathLst>
            </a:custGeom>
            <a:solidFill>
              <a:srgbClr val="14A1D6"/>
            </a:solidFill>
          </p:spPr>
          <p:txBody>
            <a:bodyPr wrap="square" lIns="0" tIns="0" rIns="0" bIns="0" rtlCol="0"/>
            <a:lstStyle/>
            <a:p>
              <a:endParaRPr sz="2160" dirty="0"/>
            </a:p>
          </p:txBody>
        </p:sp>
        <p:sp>
          <p:nvSpPr>
            <p:cNvPr id="9" name="object 9"/>
            <p:cNvSpPr/>
            <p:nvPr/>
          </p:nvSpPr>
          <p:spPr>
            <a:xfrm>
              <a:off x="8125968" y="498348"/>
              <a:ext cx="4065904" cy="57785"/>
            </a:xfrm>
            <a:custGeom>
              <a:avLst/>
              <a:gdLst/>
              <a:ahLst/>
              <a:cxnLst/>
              <a:rect l="l" t="t" r="r" b="b"/>
              <a:pathLst>
                <a:path w="4065904" h="57784">
                  <a:moveTo>
                    <a:pt x="4065803" y="0"/>
                  </a:moveTo>
                  <a:lnTo>
                    <a:pt x="0" y="0"/>
                  </a:lnTo>
                  <a:lnTo>
                    <a:pt x="0" y="57721"/>
                  </a:lnTo>
                  <a:lnTo>
                    <a:pt x="4065803" y="57721"/>
                  </a:lnTo>
                  <a:lnTo>
                    <a:pt x="4065803" y="0"/>
                  </a:lnTo>
                  <a:close/>
                </a:path>
              </a:pathLst>
            </a:custGeom>
            <a:solidFill>
              <a:srgbClr val="2CC8A1"/>
            </a:solidFill>
          </p:spPr>
          <p:txBody>
            <a:bodyPr wrap="square" lIns="0" tIns="0" rIns="0" bIns="0" rtlCol="0"/>
            <a:lstStyle/>
            <a:p>
              <a:endParaRPr sz="2160" dirty="0"/>
            </a:p>
          </p:txBody>
        </p:sp>
        <p:sp>
          <p:nvSpPr>
            <p:cNvPr id="10" name="object 10"/>
            <p:cNvSpPr/>
            <p:nvPr/>
          </p:nvSpPr>
          <p:spPr>
            <a:xfrm>
              <a:off x="11036808" y="97535"/>
              <a:ext cx="238125" cy="291465"/>
            </a:xfrm>
            <a:custGeom>
              <a:avLst/>
              <a:gdLst/>
              <a:ahLst/>
              <a:cxnLst/>
              <a:rect l="l" t="t" r="r" b="b"/>
              <a:pathLst>
                <a:path w="238125" h="291465">
                  <a:moveTo>
                    <a:pt x="229501" y="263753"/>
                  </a:moveTo>
                  <a:lnTo>
                    <a:pt x="198374" y="263753"/>
                  </a:lnTo>
                  <a:lnTo>
                    <a:pt x="228066" y="263931"/>
                  </a:lnTo>
                  <a:lnTo>
                    <a:pt x="229501" y="263753"/>
                  </a:lnTo>
                  <a:close/>
                </a:path>
                <a:path w="238125" h="291465">
                  <a:moveTo>
                    <a:pt x="237642" y="226479"/>
                  </a:moveTo>
                  <a:lnTo>
                    <a:pt x="237477" y="165798"/>
                  </a:lnTo>
                  <a:lnTo>
                    <a:pt x="237159" y="72059"/>
                  </a:lnTo>
                  <a:lnTo>
                    <a:pt x="219202" y="72059"/>
                  </a:lnTo>
                  <a:lnTo>
                    <a:pt x="219202" y="197827"/>
                  </a:lnTo>
                  <a:lnTo>
                    <a:pt x="218998" y="245605"/>
                  </a:lnTo>
                  <a:lnTo>
                    <a:pt x="194881" y="245503"/>
                  </a:lnTo>
                  <a:lnTo>
                    <a:pt x="173710" y="246430"/>
                  </a:lnTo>
                  <a:lnTo>
                    <a:pt x="153695" y="250545"/>
                  </a:lnTo>
                  <a:lnTo>
                    <a:pt x="133045" y="259969"/>
                  </a:lnTo>
                  <a:lnTo>
                    <a:pt x="134620" y="257378"/>
                  </a:lnTo>
                  <a:lnTo>
                    <a:pt x="145211" y="239801"/>
                  </a:lnTo>
                  <a:lnTo>
                    <a:pt x="150609" y="230847"/>
                  </a:lnTo>
                  <a:lnTo>
                    <a:pt x="173951" y="206159"/>
                  </a:lnTo>
                  <a:lnTo>
                    <a:pt x="213626" y="172046"/>
                  </a:lnTo>
                  <a:lnTo>
                    <a:pt x="217690" y="165798"/>
                  </a:lnTo>
                  <a:lnTo>
                    <a:pt x="219189" y="168516"/>
                  </a:lnTo>
                  <a:lnTo>
                    <a:pt x="219202" y="197827"/>
                  </a:lnTo>
                  <a:lnTo>
                    <a:pt x="219202" y="72059"/>
                  </a:lnTo>
                  <a:lnTo>
                    <a:pt x="197218" y="72059"/>
                  </a:lnTo>
                  <a:lnTo>
                    <a:pt x="218986" y="72237"/>
                  </a:lnTo>
                  <a:lnTo>
                    <a:pt x="218986" y="106527"/>
                  </a:lnTo>
                  <a:lnTo>
                    <a:pt x="215671" y="131229"/>
                  </a:lnTo>
                  <a:lnTo>
                    <a:pt x="193205" y="165595"/>
                  </a:lnTo>
                  <a:lnTo>
                    <a:pt x="158623" y="195541"/>
                  </a:lnTo>
                  <a:lnTo>
                    <a:pt x="140157" y="214718"/>
                  </a:lnTo>
                  <a:lnTo>
                    <a:pt x="122720" y="239801"/>
                  </a:lnTo>
                  <a:lnTo>
                    <a:pt x="126834" y="208495"/>
                  </a:lnTo>
                  <a:lnTo>
                    <a:pt x="128079" y="199212"/>
                  </a:lnTo>
                  <a:lnTo>
                    <a:pt x="141478" y="167563"/>
                  </a:lnTo>
                  <a:lnTo>
                    <a:pt x="157772" y="144767"/>
                  </a:lnTo>
                  <a:lnTo>
                    <a:pt x="171869" y="130771"/>
                  </a:lnTo>
                  <a:lnTo>
                    <a:pt x="178638" y="125488"/>
                  </a:lnTo>
                  <a:lnTo>
                    <a:pt x="168592" y="110274"/>
                  </a:lnTo>
                  <a:lnTo>
                    <a:pt x="159702" y="117246"/>
                  </a:lnTo>
                  <a:lnTo>
                    <a:pt x="141528" y="135864"/>
                  </a:lnTo>
                  <a:lnTo>
                    <a:pt x="121551" y="166243"/>
                  </a:lnTo>
                  <a:lnTo>
                    <a:pt x="107264" y="208483"/>
                  </a:lnTo>
                  <a:lnTo>
                    <a:pt x="104267" y="180936"/>
                  </a:lnTo>
                  <a:lnTo>
                    <a:pt x="104978" y="152730"/>
                  </a:lnTo>
                  <a:lnTo>
                    <a:pt x="110540" y="125628"/>
                  </a:lnTo>
                  <a:lnTo>
                    <a:pt x="122135" y="101358"/>
                  </a:lnTo>
                  <a:lnTo>
                    <a:pt x="143725" y="82613"/>
                  </a:lnTo>
                  <a:lnTo>
                    <a:pt x="161036" y="77139"/>
                  </a:lnTo>
                  <a:lnTo>
                    <a:pt x="170434" y="74180"/>
                  </a:lnTo>
                  <a:lnTo>
                    <a:pt x="197218" y="72047"/>
                  </a:lnTo>
                  <a:lnTo>
                    <a:pt x="237159" y="72047"/>
                  </a:lnTo>
                  <a:lnTo>
                    <a:pt x="237134" y="63106"/>
                  </a:lnTo>
                  <a:lnTo>
                    <a:pt x="234048" y="56248"/>
                  </a:lnTo>
                  <a:lnTo>
                    <a:pt x="226872" y="53987"/>
                  </a:lnTo>
                  <a:lnTo>
                    <a:pt x="226021" y="53708"/>
                  </a:lnTo>
                  <a:lnTo>
                    <a:pt x="214845" y="53594"/>
                  </a:lnTo>
                  <a:lnTo>
                    <a:pt x="202704" y="53975"/>
                  </a:lnTo>
                  <a:lnTo>
                    <a:pt x="202298" y="53975"/>
                  </a:lnTo>
                  <a:lnTo>
                    <a:pt x="189306" y="32385"/>
                  </a:lnTo>
                  <a:lnTo>
                    <a:pt x="180822" y="24371"/>
                  </a:lnTo>
                  <a:lnTo>
                    <a:pt x="180822" y="54063"/>
                  </a:lnTo>
                  <a:lnTo>
                    <a:pt x="170053" y="55105"/>
                  </a:lnTo>
                  <a:lnTo>
                    <a:pt x="159232" y="57315"/>
                  </a:lnTo>
                  <a:lnTo>
                    <a:pt x="148196" y="60921"/>
                  </a:lnTo>
                  <a:lnTo>
                    <a:pt x="136842" y="66116"/>
                  </a:lnTo>
                  <a:lnTo>
                    <a:pt x="123888" y="75095"/>
                  </a:lnTo>
                  <a:lnTo>
                    <a:pt x="118389" y="77127"/>
                  </a:lnTo>
                  <a:lnTo>
                    <a:pt x="110515" y="71958"/>
                  </a:lnTo>
                  <a:lnTo>
                    <a:pt x="106832" y="69621"/>
                  </a:lnTo>
                  <a:lnTo>
                    <a:pt x="106832" y="91554"/>
                  </a:lnTo>
                  <a:lnTo>
                    <a:pt x="94627" y="114198"/>
                  </a:lnTo>
                  <a:lnTo>
                    <a:pt x="87934" y="140335"/>
                  </a:lnTo>
                  <a:lnTo>
                    <a:pt x="85915" y="168656"/>
                  </a:lnTo>
                  <a:lnTo>
                    <a:pt x="87706" y="197815"/>
                  </a:lnTo>
                  <a:lnTo>
                    <a:pt x="92468" y="226479"/>
                  </a:lnTo>
                  <a:lnTo>
                    <a:pt x="99364" y="253301"/>
                  </a:lnTo>
                  <a:lnTo>
                    <a:pt x="99707" y="257378"/>
                  </a:lnTo>
                  <a:lnTo>
                    <a:pt x="93802" y="254165"/>
                  </a:lnTo>
                  <a:lnTo>
                    <a:pt x="79171" y="248615"/>
                  </a:lnTo>
                  <a:lnTo>
                    <a:pt x="53416" y="245668"/>
                  </a:lnTo>
                  <a:lnTo>
                    <a:pt x="19316" y="245668"/>
                  </a:lnTo>
                  <a:lnTo>
                    <a:pt x="19316" y="72237"/>
                  </a:lnTo>
                  <a:lnTo>
                    <a:pt x="38455" y="71970"/>
                  </a:lnTo>
                  <a:lnTo>
                    <a:pt x="62103" y="73113"/>
                  </a:lnTo>
                  <a:lnTo>
                    <a:pt x="86245" y="78651"/>
                  </a:lnTo>
                  <a:lnTo>
                    <a:pt x="106832" y="91554"/>
                  </a:lnTo>
                  <a:lnTo>
                    <a:pt x="106832" y="69621"/>
                  </a:lnTo>
                  <a:lnTo>
                    <a:pt x="68999" y="55194"/>
                  </a:lnTo>
                  <a:lnTo>
                    <a:pt x="35991" y="53975"/>
                  </a:lnTo>
                  <a:lnTo>
                    <a:pt x="57467" y="53975"/>
                  </a:lnTo>
                  <a:lnTo>
                    <a:pt x="59740" y="48348"/>
                  </a:lnTo>
                  <a:lnTo>
                    <a:pt x="71196" y="35763"/>
                  </a:lnTo>
                  <a:lnTo>
                    <a:pt x="91198" y="23177"/>
                  </a:lnTo>
                  <a:lnTo>
                    <a:pt x="119138" y="17475"/>
                  </a:lnTo>
                  <a:lnTo>
                    <a:pt x="147104" y="23190"/>
                  </a:lnTo>
                  <a:lnTo>
                    <a:pt x="167119" y="35763"/>
                  </a:lnTo>
                  <a:lnTo>
                    <a:pt x="178562" y="48348"/>
                  </a:lnTo>
                  <a:lnTo>
                    <a:pt x="180822" y="54063"/>
                  </a:lnTo>
                  <a:lnTo>
                    <a:pt x="180822" y="24371"/>
                  </a:lnTo>
                  <a:lnTo>
                    <a:pt x="173532" y="17462"/>
                  </a:lnTo>
                  <a:lnTo>
                    <a:pt x="172199" y="16192"/>
                  </a:lnTo>
                  <a:lnTo>
                    <a:pt x="152146" y="5397"/>
                  </a:lnTo>
                  <a:lnTo>
                    <a:pt x="130340" y="0"/>
                  </a:lnTo>
                  <a:lnTo>
                    <a:pt x="86131" y="5397"/>
                  </a:lnTo>
                  <a:lnTo>
                    <a:pt x="48983" y="32385"/>
                  </a:lnTo>
                  <a:lnTo>
                    <a:pt x="35979" y="53975"/>
                  </a:lnTo>
                  <a:lnTo>
                    <a:pt x="14592" y="53301"/>
                  </a:lnTo>
                  <a:lnTo>
                    <a:pt x="88" y="87083"/>
                  </a:lnTo>
                  <a:lnTo>
                    <a:pt x="0" y="117233"/>
                  </a:lnTo>
                  <a:lnTo>
                    <a:pt x="914" y="199212"/>
                  </a:lnTo>
                  <a:lnTo>
                    <a:pt x="1168" y="254800"/>
                  </a:lnTo>
                  <a:lnTo>
                    <a:pt x="3606" y="261366"/>
                  </a:lnTo>
                  <a:lnTo>
                    <a:pt x="12014" y="263931"/>
                  </a:lnTo>
                  <a:lnTo>
                    <a:pt x="28054" y="264210"/>
                  </a:lnTo>
                  <a:lnTo>
                    <a:pt x="53416" y="263931"/>
                  </a:lnTo>
                  <a:lnTo>
                    <a:pt x="80060" y="268147"/>
                  </a:lnTo>
                  <a:lnTo>
                    <a:pt x="97599" y="277406"/>
                  </a:lnTo>
                  <a:lnTo>
                    <a:pt x="110185" y="286677"/>
                  </a:lnTo>
                  <a:lnTo>
                    <a:pt x="121945" y="290893"/>
                  </a:lnTo>
                  <a:lnTo>
                    <a:pt x="122364" y="290868"/>
                  </a:lnTo>
                  <a:lnTo>
                    <a:pt x="124129" y="289801"/>
                  </a:lnTo>
                  <a:lnTo>
                    <a:pt x="147142" y="273075"/>
                  </a:lnTo>
                  <a:lnTo>
                    <a:pt x="171640" y="265595"/>
                  </a:lnTo>
                  <a:lnTo>
                    <a:pt x="195707" y="263931"/>
                  </a:lnTo>
                  <a:lnTo>
                    <a:pt x="198374" y="263753"/>
                  </a:lnTo>
                  <a:lnTo>
                    <a:pt x="229501" y="263740"/>
                  </a:lnTo>
                  <a:lnTo>
                    <a:pt x="232651" y="263334"/>
                  </a:lnTo>
                  <a:lnTo>
                    <a:pt x="235000" y="259969"/>
                  </a:lnTo>
                  <a:lnTo>
                    <a:pt x="235521" y="259207"/>
                  </a:lnTo>
                  <a:lnTo>
                    <a:pt x="237070" y="248069"/>
                  </a:lnTo>
                  <a:lnTo>
                    <a:pt x="237134" y="245668"/>
                  </a:lnTo>
                  <a:lnTo>
                    <a:pt x="237642" y="226479"/>
                  </a:lnTo>
                  <a:close/>
                </a:path>
              </a:pathLst>
            </a:custGeom>
            <a:solidFill>
              <a:srgbClr val="FFFFFF"/>
            </a:solidFill>
          </p:spPr>
          <p:txBody>
            <a:bodyPr wrap="square" lIns="0" tIns="0" rIns="0" bIns="0" rtlCol="0"/>
            <a:lstStyle/>
            <a:p>
              <a:endParaRPr sz="2160" dirty="0"/>
            </a:p>
          </p:txBody>
        </p:sp>
        <p:pic>
          <p:nvPicPr>
            <p:cNvPr id="11" name="object 11"/>
            <p:cNvPicPr/>
            <p:nvPr/>
          </p:nvPicPr>
          <p:blipFill>
            <a:blip r:embed="rId2" cstate="print"/>
            <a:stretch>
              <a:fillRect/>
            </a:stretch>
          </p:blipFill>
          <p:spPr>
            <a:xfrm>
              <a:off x="11326369" y="137160"/>
              <a:ext cx="716278" cy="237743"/>
            </a:xfrm>
            <a:prstGeom prst="rect">
              <a:avLst/>
            </a:prstGeom>
          </p:spPr>
        </p:pic>
        <p:sp>
          <p:nvSpPr>
            <p:cNvPr id="12" name="object 12"/>
            <p:cNvSpPr/>
            <p:nvPr/>
          </p:nvSpPr>
          <p:spPr>
            <a:xfrm>
              <a:off x="11036808" y="97535"/>
              <a:ext cx="238125" cy="291465"/>
            </a:xfrm>
            <a:custGeom>
              <a:avLst/>
              <a:gdLst/>
              <a:ahLst/>
              <a:cxnLst/>
              <a:rect l="l" t="t" r="r" b="b"/>
              <a:pathLst>
                <a:path w="238125" h="291465">
                  <a:moveTo>
                    <a:pt x="229501" y="263753"/>
                  </a:moveTo>
                  <a:lnTo>
                    <a:pt x="198374" y="263753"/>
                  </a:lnTo>
                  <a:lnTo>
                    <a:pt x="228066" y="263931"/>
                  </a:lnTo>
                  <a:lnTo>
                    <a:pt x="229501" y="263753"/>
                  </a:lnTo>
                  <a:close/>
                </a:path>
                <a:path w="238125" h="291465">
                  <a:moveTo>
                    <a:pt x="237642" y="226479"/>
                  </a:moveTo>
                  <a:lnTo>
                    <a:pt x="237477" y="165798"/>
                  </a:lnTo>
                  <a:lnTo>
                    <a:pt x="237159" y="72059"/>
                  </a:lnTo>
                  <a:lnTo>
                    <a:pt x="219202" y="72059"/>
                  </a:lnTo>
                  <a:lnTo>
                    <a:pt x="219202" y="197827"/>
                  </a:lnTo>
                  <a:lnTo>
                    <a:pt x="218998" y="245605"/>
                  </a:lnTo>
                  <a:lnTo>
                    <a:pt x="194881" y="245503"/>
                  </a:lnTo>
                  <a:lnTo>
                    <a:pt x="173710" y="246430"/>
                  </a:lnTo>
                  <a:lnTo>
                    <a:pt x="153695" y="250545"/>
                  </a:lnTo>
                  <a:lnTo>
                    <a:pt x="133045" y="259969"/>
                  </a:lnTo>
                  <a:lnTo>
                    <a:pt x="134620" y="257378"/>
                  </a:lnTo>
                  <a:lnTo>
                    <a:pt x="145211" y="239801"/>
                  </a:lnTo>
                  <a:lnTo>
                    <a:pt x="150609" y="230847"/>
                  </a:lnTo>
                  <a:lnTo>
                    <a:pt x="173951" y="206159"/>
                  </a:lnTo>
                  <a:lnTo>
                    <a:pt x="213626" y="172046"/>
                  </a:lnTo>
                  <a:lnTo>
                    <a:pt x="217690" y="165798"/>
                  </a:lnTo>
                  <a:lnTo>
                    <a:pt x="219189" y="168516"/>
                  </a:lnTo>
                  <a:lnTo>
                    <a:pt x="219202" y="197827"/>
                  </a:lnTo>
                  <a:lnTo>
                    <a:pt x="219202" y="72059"/>
                  </a:lnTo>
                  <a:lnTo>
                    <a:pt x="197218" y="72059"/>
                  </a:lnTo>
                  <a:lnTo>
                    <a:pt x="218986" y="72237"/>
                  </a:lnTo>
                  <a:lnTo>
                    <a:pt x="218986" y="106527"/>
                  </a:lnTo>
                  <a:lnTo>
                    <a:pt x="215671" y="131229"/>
                  </a:lnTo>
                  <a:lnTo>
                    <a:pt x="193205" y="165595"/>
                  </a:lnTo>
                  <a:lnTo>
                    <a:pt x="158623" y="195541"/>
                  </a:lnTo>
                  <a:lnTo>
                    <a:pt x="140157" y="214718"/>
                  </a:lnTo>
                  <a:lnTo>
                    <a:pt x="122720" y="239801"/>
                  </a:lnTo>
                  <a:lnTo>
                    <a:pt x="126834" y="208495"/>
                  </a:lnTo>
                  <a:lnTo>
                    <a:pt x="128079" y="199212"/>
                  </a:lnTo>
                  <a:lnTo>
                    <a:pt x="141478" y="167563"/>
                  </a:lnTo>
                  <a:lnTo>
                    <a:pt x="157772" y="144767"/>
                  </a:lnTo>
                  <a:lnTo>
                    <a:pt x="171869" y="130771"/>
                  </a:lnTo>
                  <a:lnTo>
                    <a:pt x="178638" y="125488"/>
                  </a:lnTo>
                  <a:lnTo>
                    <a:pt x="168592" y="110274"/>
                  </a:lnTo>
                  <a:lnTo>
                    <a:pt x="159702" y="117246"/>
                  </a:lnTo>
                  <a:lnTo>
                    <a:pt x="141528" y="135864"/>
                  </a:lnTo>
                  <a:lnTo>
                    <a:pt x="121551" y="166243"/>
                  </a:lnTo>
                  <a:lnTo>
                    <a:pt x="107264" y="208483"/>
                  </a:lnTo>
                  <a:lnTo>
                    <a:pt x="104267" y="180936"/>
                  </a:lnTo>
                  <a:lnTo>
                    <a:pt x="104978" y="152730"/>
                  </a:lnTo>
                  <a:lnTo>
                    <a:pt x="110540" y="125628"/>
                  </a:lnTo>
                  <a:lnTo>
                    <a:pt x="122135" y="101358"/>
                  </a:lnTo>
                  <a:lnTo>
                    <a:pt x="143725" y="82613"/>
                  </a:lnTo>
                  <a:lnTo>
                    <a:pt x="161036" y="77139"/>
                  </a:lnTo>
                  <a:lnTo>
                    <a:pt x="170434" y="74180"/>
                  </a:lnTo>
                  <a:lnTo>
                    <a:pt x="197218" y="72047"/>
                  </a:lnTo>
                  <a:lnTo>
                    <a:pt x="237159" y="72047"/>
                  </a:lnTo>
                  <a:lnTo>
                    <a:pt x="237134" y="63106"/>
                  </a:lnTo>
                  <a:lnTo>
                    <a:pt x="234048" y="56248"/>
                  </a:lnTo>
                  <a:lnTo>
                    <a:pt x="226872" y="53987"/>
                  </a:lnTo>
                  <a:lnTo>
                    <a:pt x="226021" y="53708"/>
                  </a:lnTo>
                  <a:lnTo>
                    <a:pt x="214845" y="53594"/>
                  </a:lnTo>
                  <a:lnTo>
                    <a:pt x="202704" y="53975"/>
                  </a:lnTo>
                  <a:lnTo>
                    <a:pt x="202298" y="53975"/>
                  </a:lnTo>
                  <a:lnTo>
                    <a:pt x="189306" y="32385"/>
                  </a:lnTo>
                  <a:lnTo>
                    <a:pt x="180822" y="24371"/>
                  </a:lnTo>
                  <a:lnTo>
                    <a:pt x="180822" y="54063"/>
                  </a:lnTo>
                  <a:lnTo>
                    <a:pt x="170053" y="55105"/>
                  </a:lnTo>
                  <a:lnTo>
                    <a:pt x="159232" y="57315"/>
                  </a:lnTo>
                  <a:lnTo>
                    <a:pt x="148196" y="60921"/>
                  </a:lnTo>
                  <a:lnTo>
                    <a:pt x="136842" y="66116"/>
                  </a:lnTo>
                  <a:lnTo>
                    <a:pt x="123888" y="75095"/>
                  </a:lnTo>
                  <a:lnTo>
                    <a:pt x="118389" y="77127"/>
                  </a:lnTo>
                  <a:lnTo>
                    <a:pt x="110515" y="71958"/>
                  </a:lnTo>
                  <a:lnTo>
                    <a:pt x="106832" y="69621"/>
                  </a:lnTo>
                  <a:lnTo>
                    <a:pt x="106832" y="91554"/>
                  </a:lnTo>
                  <a:lnTo>
                    <a:pt x="94627" y="114198"/>
                  </a:lnTo>
                  <a:lnTo>
                    <a:pt x="87934" y="140335"/>
                  </a:lnTo>
                  <a:lnTo>
                    <a:pt x="85915" y="168656"/>
                  </a:lnTo>
                  <a:lnTo>
                    <a:pt x="87706" y="197815"/>
                  </a:lnTo>
                  <a:lnTo>
                    <a:pt x="92468" y="226479"/>
                  </a:lnTo>
                  <a:lnTo>
                    <a:pt x="99364" y="253301"/>
                  </a:lnTo>
                  <a:lnTo>
                    <a:pt x="99707" y="257378"/>
                  </a:lnTo>
                  <a:lnTo>
                    <a:pt x="93802" y="254165"/>
                  </a:lnTo>
                  <a:lnTo>
                    <a:pt x="79171" y="248615"/>
                  </a:lnTo>
                  <a:lnTo>
                    <a:pt x="53416" y="245668"/>
                  </a:lnTo>
                  <a:lnTo>
                    <a:pt x="19316" y="245668"/>
                  </a:lnTo>
                  <a:lnTo>
                    <a:pt x="19316" y="72237"/>
                  </a:lnTo>
                  <a:lnTo>
                    <a:pt x="38455" y="71970"/>
                  </a:lnTo>
                  <a:lnTo>
                    <a:pt x="62103" y="73113"/>
                  </a:lnTo>
                  <a:lnTo>
                    <a:pt x="86245" y="78651"/>
                  </a:lnTo>
                  <a:lnTo>
                    <a:pt x="106832" y="91554"/>
                  </a:lnTo>
                  <a:lnTo>
                    <a:pt x="106832" y="69621"/>
                  </a:lnTo>
                  <a:lnTo>
                    <a:pt x="68999" y="55194"/>
                  </a:lnTo>
                  <a:lnTo>
                    <a:pt x="35991" y="53975"/>
                  </a:lnTo>
                  <a:lnTo>
                    <a:pt x="57467" y="53975"/>
                  </a:lnTo>
                  <a:lnTo>
                    <a:pt x="59740" y="48348"/>
                  </a:lnTo>
                  <a:lnTo>
                    <a:pt x="71196" y="35763"/>
                  </a:lnTo>
                  <a:lnTo>
                    <a:pt x="91198" y="23177"/>
                  </a:lnTo>
                  <a:lnTo>
                    <a:pt x="119138" y="17475"/>
                  </a:lnTo>
                  <a:lnTo>
                    <a:pt x="147104" y="23190"/>
                  </a:lnTo>
                  <a:lnTo>
                    <a:pt x="167119" y="35763"/>
                  </a:lnTo>
                  <a:lnTo>
                    <a:pt x="178562" y="48348"/>
                  </a:lnTo>
                  <a:lnTo>
                    <a:pt x="180822" y="54063"/>
                  </a:lnTo>
                  <a:lnTo>
                    <a:pt x="180822" y="24371"/>
                  </a:lnTo>
                  <a:lnTo>
                    <a:pt x="173532" y="17462"/>
                  </a:lnTo>
                  <a:lnTo>
                    <a:pt x="172199" y="16192"/>
                  </a:lnTo>
                  <a:lnTo>
                    <a:pt x="152146" y="5397"/>
                  </a:lnTo>
                  <a:lnTo>
                    <a:pt x="130340" y="0"/>
                  </a:lnTo>
                  <a:lnTo>
                    <a:pt x="86131" y="5397"/>
                  </a:lnTo>
                  <a:lnTo>
                    <a:pt x="48983" y="32385"/>
                  </a:lnTo>
                  <a:lnTo>
                    <a:pt x="35979" y="53975"/>
                  </a:lnTo>
                  <a:lnTo>
                    <a:pt x="14592" y="53301"/>
                  </a:lnTo>
                  <a:lnTo>
                    <a:pt x="88" y="87083"/>
                  </a:lnTo>
                  <a:lnTo>
                    <a:pt x="0" y="117233"/>
                  </a:lnTo>
                  <a:lnTo>
                    <a:pt x="914" y="199212"/>
                  </a:lnTo>
                  <a:lnTo>
                    <a:pt x="1168" y="254800"/>
                  </a:lnTo>
                  <a:lnTo>
                    <a:pt x="3606" y="261366"/>
                  </a:lnTo>
                  <a:lnTo>
                    <a:pt x="12014" y="263931"/>
                  </a:lnTo>
                  <a:lnTo>
                    <a:pt x="28054" y="264210"/>
                  </a:lnTo>
                  <a:lnTo>
                    <a:pt x="53416" y="263931"/>
                  </a:lnTo>
                  <a:lnTo>
                    <a:pt x="80060" y="268147"/>
                  </a:lnTo>
                  <a:lnTo>
                    <a:pt x="97599" y="277406"/>
                  </a:lnTo>
                  <a:lnTo>
                    <a:pt x="110185" y="286677"/>
                  </a:lnTo>
                  <a:lnTo>
                    <a:pt x="121945" y="290893"/>
                  </a:lnTo>
                  <a:lnTo>
                    <a:pt x="122364" y="290868"/>
                  </a:lnTo>
                  <a:lnTo>
                    <a:pt x="124129" y="289801"/>
                  </a:lnTo>
                  <a:lnTo>
                    <a:pt x="147142" y="273075"/>
                  </a:lnTo>
                  <a:lnTo>
                    <a:pt x="171640" y="265595"/>
                  </a:lnTo>
                  <a:lnTo>
                    <a:pt x="195707" y="263931"/>
                  </a:lnTo>
                  <a:lnTo>
                    <a:pt x="198374" y="263753"/>
                  </a:lnTo>
                  <a:lnTo>
                    <a:pt x="229501" y="263740"/>
                  </a:lnTo>
                  <a:lnTo>
                    <a:pt x="232651" y="263334"/>
                  </a:lnTo>
                  <a:lnTo>
                    <a:pt x="235000" y="259969"/>
                  </a:lnTo>
                  <a:lnTo>
                    <a:pt x="235521" y="259207"/>
                  </a:lnTo>
                  <a:lnTo>
                    <a:pt x="237070" y="248069"/>
                  </a:lnTo>
                  <a:lnTo>
                    <a:pt x="237134" y="245668"/>
                  </a:lnTo>
                  <a:lnTo>
                    <a:pt x="237642" y="226479"/>
                  </a:lnTo>
                  <a:close/>
                </a:path>
              </a:pathLst>
            </a:custGeom>
            <a:solidFill>
              <a:srgbClr val="FFFFFF"/>
            </a:solidFill>
          </p:spPr>
          <p:txBody>
            <a:bodyPr wrap="square" lIns="0" tIns="0" rIns="0" bIns="0" rtlCol="0"/>
            <a:lstStyle/>
            <a:p>
              <a:endParaRPr sz="2160" dirty="0"/>
            </a:p>
          </p:txBody>
        </p:sp>
        <p:sp>
          <p:nvSpPr>
            <p:cNvPr id="13" name="object 13"/>
            <p:cNvSpPr/>
            <p:nvPr/>
          </p:nvSpPr>
          <p:spPr>
            <a:xfrm>
              <a:off x="10914126" y="84581"/>
              <a:ext cx="0" cy="328930"/>
            </a:xfrm>
            <a:custGeom>
              <a:avLst/>
              <a:gdLst/>
              <a:ahLst/>
              <a:cxnLst/>
              <a:rect l="l" t="t" r="r" b="b"/>
              <a:pathLst>
                <a:path h="328930">
                  <a:moveTo>
                    <a:pt x="0" y="0"/>
                  </a:moveTo>
                  <a:lnTo>
                    <a:pt x="0" y="328803"/>
                  </a:lnTo>
                </a:path>
              </a:pathLst>
            </a:custGeom>
            <a:ln w="7391">
              <a:solidFill>
                <a:srgbClr val="FFFFFF"/>
              </a:solidFill>
            </a:ln>
          </p:spPr>
          <p:txBody>
            <a:bodyPr wrap="square" lIns="0" tIns="0" rIns="0" bIns="0" rtlCol="0"/>
            <a:lstStyle/>
            <a:p>
              <a:endParaRPr sz="2160" dirty="0"/>
            </a:p>
          </p:txBody>
        </p:sp>
      </p:grpSp>
      <p:sp>
        <p:nvSpPr>
          <p:cNvPr id="15" name="object 15"/>
          <p:cNvSpPr txBox="1"/>
          <p:nvPr/>
        </p:nvSpPr>
        <p:spPr>
          <a:xfrm>
            <a:off x="407974" y="193703"/>
            <a:ext cx="12688823" cy="507062"/>
          </a:xfrm>
          <a:prstGeom prst="rect">
            <a:avLst/>
          </a:prstGeom>
        </p:spPr>
        <p:txBody>
          <a:bodyPr vert="horz" wrap="square" lIns="0" tIns="14478" rIns="0" bIns="0" rtlCol="0">
            <a:spAutoFit/>
          </a:bodyPr>
          <a:lstStyle/>
          <a:p>
            <a:pPr marL="15240" algn="ctr">
              <a:spcBef>
                <a:spcPts val="114"/>
              </a:spcBef>
            </a:pPr>
            <a:r>
              <a:rPr lang="az-Latn-AZ" sz="3200" dirty="0">
                <a:solidFill>
                  <a:schemeClr val="bg1"/>
                </a:solidFill>
                <a:latin typeface="Arial Narrow" panose="020B0606020202030204" pitchFamily="34" charset="0"/>
              </a:rPr>
              <a:t>“Kasbiy rivojlanish kuni” va “Kasbiy rivojlanish soati” tadbirlarining asosiy vazifalari </a:t>
            </a:r>
            <a:endParaRPr sz="3200" dirty="0">
              <a:solidFill>
                <a:schemeClr val="bg1"/>
              </a:solidFill>
              <a:latin typeface="Arial Narrow" panose="020B0606020202030204" pitchFamily="34" charset="0"/>
              <a:cs typeface="Arial"/>
            </a:endParaRPr>
          </a:p>
        </p:txBody>
      </p:sp>
      <p:grpSp>
        <p:nvGrpSpPr>
          <p:cNvPr id="16" name="object 16"/>
          <p:cNvGrpSpPr/>
          <p:nvPr/>
        </p:nvGrpSpPr>
        <p:grpSpPr>
          <a:xfrm>
            <a:off x="819248" y="2287771"/>
            <a:ext cx="3420618" cy="2000250"/>
            <a:chOff x="682706" y="1906475"/>
            <a:chExt cx="2850515" cy="1666875"/>
          </a:xfrm>
        </p:grpSpPr>
        <p:sp>
          <p:nvSpPr>
            <p:cNvPr id="17" name="object 17"/>
            <p:cNvSpPr/>
            <p:nvPr/>
          </p:nvSpPr>
          <p:spPr>
            <a:xfrm>
              <a:off x="682708" y="1906485"/>
              <a:ext cx="2850515" cy="1666875"/>
            </a:xfrm>
            <a:custGeom>
              <a:avLst/>
              <a:gdLst/>
              <a:ahLst/>
              <a:cxnLst/>
              <a:rect l="l" t="t" r="r" b="b"/>
              <a:pathLst>
                <a:path w="2850515" h="1666875">
                  <a:moveTo>
                    <a:pt x="2098789" y="0"/>
                  </a:moveTo>
                  <a:lnTo>
                    <a:pt x="98767" y="0"/>
                  </a:lnTo>
                  <a:lnTo>
                    <a:pt x="60312" y="7761"/>
                  </a:lnTo>
                  <a:lnTo>
                    <a:pt x="28919" y="28924"/>
                  </a:lnTo>
                  <a:lnTo>
                    <a:pt x="7758" y="60307"/>
                  </a:lnTo>
                  <a:lnTo>
                    <a:pt x="0" y="98729"/>
                  </a:lnTo>
                  <a:lnTo>
                    <a:pt x="0" y="915212"/>
                  </a:lnTo>
                  <a:lnTo>
                    <a:pt x="1478" y="962726"/>
                  </a:lnTo>
                  <a:lnTo>
                    <a:pt x="5855" y="1009454"/>
                  </a:lnTo>
                  <a:lnTo>
                    <a:pt x="13042" y="1055309"/>
                  </a:lnTo>
                  <a:lnTo>
                    <a:pt x="22951" y="1100202"/>
                  </a:lnTo>
                  <a:lnTo>
                    <a:pt x="35495" y="1144045"/>
                  </a:lnTo>
                  <a:lnTo>
                    <a:pt x="50585" y="1186751"/>
                  </a:lnTo>
                  <a:lnTo>
                    <a:pt x="68133" y="1228232"/>
                  </a:lnTo>
                  <a:lnTo>
                    <a:pt x="88051" y="1268399"/>
                  </a:lnTo>
                  <a:lnTo>
                    <a:pt x="110252" y="1307165"/>
                  </a:lnTo>
                  <a:lnTo>
                    <a:pt x="134646" y="1344441"/>
                  </a:lnTo>
                  <a:lnTo>
                    <a:pt x="161147" y="1380140"/>
                  </a:lnTo>
                  <a:lnTo>
                    <a:pt x="189665" y="1414173"/>
                  </a:lnTo>
                  <a:lnTo>
                    <a:pt x="220114" y="1446453"/>
                  </a:lnTo>
                  <a:lnTo>
                    <a:pt x="252405" y="1476892"/>
                  </a:lnTo>
                  <a:lnTo>
                    <a:pt x="286450" y="1505401"/>
                  </a:lnTo>
                  <a:lnTo>
                    <a:pt x="322161" y="1531893"/>
                  </a:lnTo>
                  <a:lnTo>
                    <a:pt x="359450" y="1556279"/>
                  </a:lnTo>
                  <a:lnTo>
                    <a:pt x="398229" y="1578472"/>
                  </a:lnTo>
                  <a:lnTo>
                    <a:pt x="438409" y="1598383"/>
                  </a:lnTo>
                  <a:lnTo>
                    <a:pt x="479904" y="1615925"/>
                  </a:lnTo>
                  <a:lnTo>
                    <a:pt x="522625" y="1631010"/>
                  </a:lnTo>
                  <a:lnTo>
                    <a:pt x="566483" y="1643549"/>
                  </a:lnTo>
                  <a:lnTo>
                    <a:pt x="611391" y="1653455"/>
                  </a:lnTo>
                  <a:lnTo>
                    <a:pt x="657261" y="1660640"/>
                  </a:lnTo>
                  <a:lnTo>
                    <a:pt x="704005" y="1665016"/>
                  </a:lnTo>
                  <a:lnTo>
                    <a:pt x="751535" y="1666494"/>
                  </a:lnTo>
                  <a:lnTo>
                    <a:pt x="2751556" y="1666494"/>
                  </a:lnTo>
                  <a:lnTo>
                    <a:pt x="2789995" y="1658732"/>
                  </a:lnTo>
                  <a:lnTo>
                    <a:pt x="2821390" y="1637568"/>
                  </a:lnTo>
                  <a:lnTo>
                    <a:pt x="2842560" y="1606181"/>
                  </a:lnTo>
                  <a:lnTo>
                    <a:pt x="2850324" y="1567751"/>
                  </a:lnTo>
                  <a:lnTo>
                    <a:pt x="2850324" y="751268"/>
                  </a:lnTo>
                  <a:lnTo>
                    <a:pt x="2848845" y="703754"/>
                  </a:lnTo>
                  <a:lnTo>
                    <a:pt x="2844469" y="657026"/>
                  </a:lnTo>
                  <a:lnTo>
                    <a:pt x="2837282" y="611172"/>
                  </a:lnTo>
                  <a:lnTo>
                    <a:pt x="2827372" y="566279"/>
                  </a:lnTo>
                  <a:lnTo>
                    <a:pt x="2814829" y="522436"/>
                  </a:lnTo>
                  <a:lnTo>
                    <a:pt x="2799739" y="479731"/>
                  </a:lnTo>
                  <a:lnTo>
                    <a:pt x="2782191" y="438250"/>
                  </a:lnTo>
                  <a:lnTo>
                    <a:pt x="2762272" y="398084"/>
                  </a:lnTo>
                  <a:lnTo>
                    <a:pt x="2740072" y="359319"/>
                  </a:lnTo>
                  <a:lnTo>
                    <a:pt x="2715677" y="322043"/>
                  </a:lnTo>
                  <a:lnTo>
                    <a:pt x="2689177" y="286345"/>
                  </a:lnTo>
                  <a:lnTo>
                    <a:pt x="2660658" y="252313"/>
                  </a:lnTo>
                  <a:lnTo>
                    <a:pt x="2630209" y="220033"/>
                  </a:lnTo>
                  <a:lnTo>
                    <a:pt x="2597918" y="189596"/>
                  </a:lnTo>
                  <a:lnTo>
                    <a:pt x="2563873" y="161087"/>
                  </a:lnTo>
                  <a:lnTo>
                    <a:pt x="2528163" y="134596"/>
                  </a:lnTo>
                  <a:lnTo>
                    <a:pt x="2490874" y="110211"/>
                  </a:lnTo>
                  <a:lnTo>
                    <a:pt x="2452095" y="88018"/>
                  </a:lnTo>
                  <a:lnTo>
                    <a:pt x="2411914" y="68108"/>
                  </a:lnTo>
                  <a:lnTo>
                    <a:pt x="2370419" y="50566"/>
                  </a:lnTo>
                  <a:lnTo>
                    <a:pt x="2327699" y="35482"/>
                  </a:lnTo>
                  <a:lnTo>
                    <a:pt x="2283841" y="22943"/>
                  </a:lnTo>
                  <a:lnTo>
                    <a:pt x="2238932" y="13037"/>
                  </a:lnTo>
                  <a:lnTo>
                    <a:pt x="2193062" y="5853"/>
                  </a:lnTo>
                  <a:lnTo>
                    <a:pt x="2146318" y="1477"/>
                  </a:lnTo>
                  <a:lnTo>
                    <a:pt x="2098789" y="0"/>
                  </a:lnTo>
                  <a:close/>
                </a:path>
              </a:pathLst>
            </a:custGeom>
            <a:solidFill>
              <a:srgbClr val="FF6506"/>
            </a:solidFill>
          </p:spPr>
          <p:txBody>
            <a:bodyPr wrap="square" lIns="0" tIns="0" rIns="0" bIns="0" rtlCol="0"/>
            <a:lstStyle/>
            <a:p>
              <a:endParaRPr sz="2160" dirty="0"/>
            </a:p>
          </p:txBody>
        </p:sp>
        <p:sp>
          <p:nvSpPr>
            <p:cNvPr id="18" name="object 18"/>
            <p:cNvSpPr/>
            <p:nvPr/>
          </p:nvSpPr>
          <p:spPr>
            <a:xfrm>
              <a:off x="693381" y="1915619"/>
              <a:ext cx="2830830" cy="1647825"/>
            </a:xfrm>
            <a:custGeom>
              <a:avLst/>
              <a:gdLst/>
              <a:ahLst/>
              <a:cxnLst/>
              <a:rect l="l" t="t" r="r" b="b"/>
              <a:pathLst>
                <a:path w="2830829" h="1647825">
                  <a:moveTo>
                    <a:pt x="1810131" y="0"/>
                  </a:moveTo>
                  <a:lnTo>
                    <a:pt x="0" y="0"/>
                  </a:lnTo>
                  <a:lnTo>
                    <a:pt x="0" y="627189"/>
                  </a:lnTo>
                  <a:lnTo>
                    <a:pt x="1112" y="675148"/>
                  </a:lnTo>
                  <a:lnTo>
                    <a:pt x="4417" y="722543"/>
                  </a:lnTo>
                  <a:lnTo>
                    <a:pt x="9866" y="769326"/>
                  </a:lnTo>
                  <a:lnTo>
                    <a:pt x="17408" y="815448"/>
                  </a:lnTo>
                  <a:lnTo>
                    <a:pt x="26994" y="860858"/>
                  </a:lnTo>
                  <a:lnTo>
                    <a:pt x="38575" y="905507"/>
                  </a:lnTo>
                  <a:lnTo>
                    <a:pt x="52102" y="949347"/>
                  </a:lnTo>
                  <a:lnTo>
                    <a:pt x="67525" y="992327"/>
                  </a:lnTo>
                  <a:lnTo>
                    <a:pt x="84795" y="1034399"/>
                  </a:lnTo>
                  <a:lnTo>
                    <a:pt x="103862" y="1075512"/>
                  </a:lnTo>
                  <a:lnTo>
                    <a:pt x="124677" y="1115618"/>
                  </a:lnTo>
                  <a:lnTo>
                    <a:pt x="147191" y="1154667"/>
                  </a:lnTo>
                  <a:lnTo>
                    <a:pt x="171355" y="1192610"/>
                  </a:lnTo>
                  <a:lnTo>
                    <a:pt x="197118" y="1229397"/>
                  </a:lnTo>
                  <a:lnTo>
                    <a:pt x="224432" y="1264980"/>
                  </a:lnTo>
                  <a:lnTo>
                    <a:pt x="253247" y="1299308"/>
                  </a:lnTo>
                  <a:lnTo>
                    <a:pt x="283514" y="1332332"/>
                  </a:lnTo>
                  <a:lnTo>
                    <a:pt x="315183" y="1364003"/>
                  </a:lnTo>
                  <a:lnTo>
                    <a:pt x="348206" y="1394271"/>
                  </a:lnTo>
                  <a:lnTo>
                    <a:pt x="382532" y="1423088"/>
                  </a:lnTo>
                  <a:lnTo>
                    <a:pt x="418113" y="1450403"/>
                  </a:lnTo>
                  <a:lnTo>
                    <a:pt x="454898" y="1476168"/>
                  </a:lnTo>
                  <a:lnTo>
                    <a:pt x="492839" y="1500333"/>
                  </a:lnTo>
                  <a:lnTo>
                    <a:pt x="531886" y="1522848"/>
                  </a:lnTo>
                  <a:lnTo>
                    <a:pt x="571990" y="1543664"/>
                  </a:lnTo>
                  <a:lnTo>
                    <a:pt x="613102" y="1562733"/>
                  </a:lnTo>
                  <a:lnTo>
                    <a:pt x="655171" y="1580003"/>
                  </a:lnTo>
                  <a:lnTo>
                    <a:pt x="698149" y="1595427"/>
                  </a:lnTo>
                  <a:lnTo>
                    <a:pt x="741987" y="1608955"/>
                  </a:lnTo>
                  <a:lnTo>
                    <a:pt x="786634" y="1620537"/>
                  </a:lnTo>
                  <a:lnTo>
                    <a:pt x="832042" y="1630123"/>
                  </a:lnTo>
                  <a:lnTo>
                    <a:pt x="878161" y="1637666"/>
                  </a:lnTo>
                  <a:lnTo>
                    <a:pt x="924942" y="1643114"/>
                  </a:lnTo>
                  <a:lnTo>
                    <a:pt x="972336" y="1646420"/>
                  </a:lnTo>
                  <a:lnTo>
                    <a:pt x="1020292" y="1647532"/>
                  </a:lnTo>
                  <a:lnTo>
                    <a:pt x="2830436" y="1647532"/>
                  </a:lnTo>
                  <a:lnTo>
                    <a:pt x="2830436" y="1020343"/>
                  </a:lnTo>
                  <a:lnTo>
                    <a:pt x="2829323" y="972384"/>
                  </a:lnTo>
                  <a:lnTo>
                    <a:pt x="2826018" y="924989"/>
                  </a:lnTo>
                  <a:lnTo>
                    <a:pt x="2820569" y="878206"/>
                  </a:lnTo>
                  <a:lnTo>
                    <a:pt x="2813027" y="832084"/>
                  </a:lnTo>
                  <a:lnTo>
                    <a:pt x="2803441" y="786674"/>
                  </a:lnTo>
                  <a:lnTo>
                    <a:pt x="2791859" y="742025"/>
                  </a:lnTo>
                  <a:lnTo>
                    <a:pt x="2778332" y="698185"/>
                  </a:lnTo>
                  <a:lnTo>
                    <a:pt x="2762909" y="655205"/>
                  </a:lnTo>
                  <a:lnTo>
                    <a:pt x="2745639" y="613133"/>
                  </a:lnTo>
                  <a:lnTo>
                    <a:pt x="2726571" y="572020"/>
                  </a:lnTo>
                  <a:lnTo>
                    <a:pt x="2705755" y="531914"/>
                  </a:lnTo>
                  <a:lnTo>
                    <a:pt x="2683240" y="492865"/>
                  </a:lnTo>
                  <a:lnTo>
                    <a:pt x="2659077" y="454922"/>
                  </a:lnTo>
                  <a:lnTo>
                    <a:pt x="2633313" y="418135"/>
                  </a:lnTo>
                  <a:lnTo>
                    <a:pt x="2605998" y="382552"/>
                  </a:lnTo>
                  <a:lnTo>
                    <a:pt x="2577183" y="348224"/>
                  </a:lnTo>
                  <a:lnTo>
                    <a:pt x="2546915" y="315200"/>
                  </a:lnTo>
                  <a:lnTo>
                    <a:pt x="2515245" y="283529"/>
                  </a:lnTo>
                  <a:lnTo>
                    <a:pt x="2482222" y="253261"/>
                  </a:lnTo>
                  <a:lnTo>
                    <a:pt x="2447896" y="224444"/>
                  </a:lnTo>
                  <a:lnTo>
                    <a:pt x="2412315" y="197129"/>
                  </a:lnTo>
                  <a:lnTo>
                    <a:pt x="2375529" y="171364"/>
                  </a:lnTo>
                  <a:lnTo>
                    <a:pt x="2337587" y="147199"/>
                  </a:lnTo>
                  <a:lnTo>
                    <a:pt x="2298539" y="124684"/>
                  </a:lnTo>
                  <a:lnTo>
                    <a:pt x="2258435" y="103868"/>
                  </a:lnTo>
                  <a:lnTo>
                    <a:pt x="2217323" y="84799"/>
                  </a:lnTo>
                  <a:lnTo>
                    <a:pt x="2175253" y="67528"/>
                  </a:lnTo>
                  <a:lnTo>
                    <a:pt x="2132275" y="52105"/>
                  </a:lnTo>
                  <a:lnTo>
                    <a:pt x="2088437" y="38577"/>
                  </a:lnTo>
                  <a:lnTo>
                    <a:pt x="2043789" y="26995"/>
                  </a:lnTo>
                  <a:lnTo>
                    <a:pt x="1998381" y="17408"/>
                  </a:lnTo>
                  <a:lnTo>
                    <a:pt x="1952262" y="9866"/>
                  </a:lnTo>
                  <a:lnTo>
                    <a:pt x="1905480" y="4418"/>
                  </a:lnTo>
                  <a:lnTo>
                    <a:pt x="1858087" y="1112"/>
                  </a:lnTo>
                  <a:lnTo>
                    <a:pt x="1810131" y="0"/>
                  </a:lnTo>
                  <a:close/>
                </a:path>
              </a:pathLst>
            </a:custGeom>
            <a:solidFill>
              <a:srgbClr val="FFFFFF"/>
            </a:solidFill>
          </p:spPr>
          <p:txBody>
            <a:bodyPr wrap="square" lIns="0" tIns="0" rIns="0" bIns="0" rtlCol="0"/>
            <a:lstStyle/>
            <a:p>
              <a:endParaRPr sz="2160" dirty="0"/>
            </a:p>
          </p:txBody>
        </p:sp>
        <p:sp>
          <p:nvSpPr>
            <p:cNvPr id="19" name="object 19"/>
            <p:cNvSpPr/>
            <p:nvPr/>
          </p:nvSpPr>
          <p:spPr>
            <a:xfrm>
              <a:off x="682706" y="1906475"/>
              <a:ext cx="2850515" cy="1666875"/>
            </a:xfrm>
            <a:custGeom>
              <a:avLst/>
              <a:gdLst/>
              <a:ahLst/>
              <a:cxnLst/>
              <a:rect l="l" t="t" r="r" b="b"/>
              <a:pathLst>
                <a:path w="2850515" h="1666875">
                  <a:moveTo>
                    <a:pt x="1820189" y="0"/>
                  </a:moveTo>
                  <a:lnTo>
                    <a:pt x="0" y="0"/>
                  </a:lnTo>
                  <a:lnTo>
                    <a:pt x="0" y="636727"/>
                  </a:lnTo>
                  <a:lnTo>
                    <a:pt x="1121" y="685204"/>
                  </a:lnTo>
                  <a:lnTo>
                    <a:pt x="4451" y="733105"/>
                  </a:lnTo>
                  <a:lnTo>
                    <a:pt x="9942" y="780379"/>
                  </a:lnTo>
                  <a:lnTo>
                    <a:pt x="17543" y="826977"/>
                  </a:lnTo>
                  <a:lnTo>
                    <a:pt x="27206" y="872850"/>
                  </a:lnTo>
                  <a:lnTo>
                    <a:pt x="38880" y="917948"/>
                  </a:lnTo>
                  <a:lnTo>
                    <a:pt x="52516" y="962222"/>
                  </a:lnTo>
                  <a:lnTo>
                    <a:pt x="68065" y="1005622"/>
                  </a:lnTo>
                  <a:lnTo>
                    <a:pt x="85477" y="1048099"/>
                  </a:lnTo>
                  <a:lnTo>
                    <a:pt x="104703" y="1089603"/>
                  </a:lnTo>
                  <a:lnTo>
                    <a:pt x="125693" y="1130086"/>
                  </a:lnTo>
                  <a:lnTo>
                    <a:pt x="148398" y="1169497"/>
                  </a:lnTo>
                  <a:lnTo>
                    <a:pt x="172768" y="1207787"/>
                  </a:lnTo>
                  <a:lnTo>
                    <a:pt x="198755" y="1244907"/>
                  </a:lnTo>
                  <a:lnTo>
                    <a:pt x="226308" y="1280807"/>
                  </a:lnTo>
                  <a:lnTo>
                    <a:pt x="255377" y="1315437"/>
                  </a:lnTo>
                  <a:lnTo>
                    <a:pt x="285915" y="1348749"/>
                  </a:lnTo>
                  <a:lnTo>
                    <a:pt x="317870" y="1380693"/>
                  </a:lnTo>
                  <a:lnTo>
                    <a:pt x="351194" y="1411220"/>
                  </a:lnTo>
                  <a:lnTo>
                    <a:pt x="385837" y="1440279"/>
                  </a:lnTo>
                  <a:lnTo>
                    <a:pt x="421750" y="1467822"/>
                  </a:lnTo>
                  <a:lnTo>
                    <a:pt x="458883" y="1493799"/>
                  </a:lnTo>
                  <a:lnTo>
                    <a:pt x="497187" y="1518161"/>
                  </a:lnTo>
                  <a:lnTo>
                    <a:pt x="536612" y="1540858"/>
                  </a:lnTo>
                  <a:lnTo>
                    <a:pt x="577109" y="1561840"/>
                  </a:lnTo>
                  <a:lnTo>
                    <a:pt x="618628" y="1581059"/>
                  </a:lnTo>
                  <a:lnTo>
                    <a:pt x="661121" y="1598465"/>
                  </a:lnTo>
                  <a:lnTo>
                    <a:pt x="704536" y="1614009"/>
                  </a:lnTo>
                  <a:lnTo>
                    <a:pt x="748826" y="1627640"/>
                  </a:lnTo>
                  <a:lnTo>
                    <a:pt x="793940" y="1639310"/>
                  </a:lnTo>
                  <a:lnTo>
                    <a:pt x="839829" y="1648969"/>
                  </a:lnTo>
                  <a:lnTo>
                    <a:pt x="886444" y="1656567"/>
                  </a:lnTo>
                  <a:lnTo>
                    <a:pt x="933735" y="1662056"/>
                  </a:lnTo>
                  <a:lnTo>
                    <a:pt x="981653" y="1665385"/>
                  </a:lnTo>
                  <a:lnTo>
                    <a:pt x="1030147" y="1666506"/>
                  </a:lnTo>
                  <a:lnTo>
                    <a:pt x="2850324" y="1666506"/>
                  </a:lnTo>
                  <a:lnTo>
                    <a:pt x="2850324" y="1647317"/>
                  </a:lnTo>
                  <a:lnTo>
                    <a:pt x="1030147" y="1647317"/>
                  </a:lnTo>
                  <a:lnTo>
                    <a:pt x="982628" y="1646214"/>
                  </a:lnTo>
                  <a:lnTo>
                    <a:pt x="935667" y="1642941"/>
                  </a:lnTo>
                  <a:lnTo>
                    <a:pt x="889313" y="1637545"/>
                  </a:lnTo>
                  <a:lnTo>
                    <a:pt x="843615" y="1630075"/>
                  </a:lnTo>
                  <a:lnTo>
                    <a:pt x="798622" y="1620580"/>
                  </a:lnTo>
                  <a:lnTo>
                    <a:pt x="754382" y="1609109"/>
                  </a:lnTo>
                  <a:lnTo>
                    <a:pt x="710945" y="1595711"/>
                  </a:lnTo>
                  <a:lnTo>
                    <a:pt x="668360" y="1580435"/>
                  </a:lnTo>
                  <a:lnTo>
                    <a:pt x="626675" y="1563330"/>
                  </a:lnTo>
                  <a:lnTo>
                    <a:pt x="585940" y="1544445"/>
                  </a:lnTo>
                  <a:lnTo>
                    <a:pt x="546202" y="1523828"/>
                  </a:lnTo>
                  <a:lnTo>
                    <a:pt x="507513" y="1501528"/>
                  </a:lnTo>
                  <a:lnTo>
                    <a:pt x="469919" y="1477595"/>
                  </a:lnTo>
                  <a:lnTo>
                    <a:pt x="433470" y="1452077"/>
                  </a:lnTo>
                  <a:lnTo>
                    <a:pt x="398215" y="1425023"/>
                  </a:lnTo>
                  <a:lnTo>
                    <a:pt x="364203" y="1396483"/>
                  </a:lnTo>
                  <a:lnTo>
                    <a:pt x="331483" y="1366504"/>
                  </a:lnTo>
                  <a:lnTo>
                    <a:pt x="300104" y="1335136"/>
                  </a:lnTo>
                  <a:lnTo>
                    <a:pt x="270114" y="1302428"/>
                  </a:lnTo>
                  <a:lnTo>
                    <a:pt x="241563" y="1268428"/>
                  </a:lnTo>
                  <a:lnTo>
                    <a:pt x="214500" y="1233187"/>
                  </a:lnTo>
                  <a:lnTo>
                    <a:pt x="188973" y="1196751"/>
                  </a:lnTo>
                  <a:lnTo>
                    <a:pt x="165031" y="1159171"/>
                  </a:lnTo>
                  <a:lnTo>
                    <a:pt x="142723" y="1120495"/>
                  </a:lnTo>
                  <a:lnTo>
                    <a:pt x="122099" y="1080772"/>
                  </a:lnTo>
                  <a:lnTo>
                    <a:pt x="103206" y="1040052"/>
                  </a:lnTo>
                  <a:lnTo>
                    <a:pt x="86095" y="998382"/>
                  </a:lnTo>
                  <a:lnTo>
                    <a:pt x="70813" y="955812"/>
                  </a:lnTo>
                  <a:lnTo>
                    <a:pt x="57411" y="912391"/>
                  </a:lnTo>
                  <a:lnTo>
                    <a:pt x="45936" y="868168"/>
                  </a:lnTo>
                  <a:lnTo>
                    <a:pt x="36437" y="823191"/>
                  </a:lnTo>
                  <a:lnTo>
                    <a:pt x="28965" y="777509"/>
                  </a:lnTo>
                  <a:lnTo>
                    <a:pt x="23566" y="731172"/>
                  </a:lnTo>
                  <a:lnTo>
                    <a:pt x="20292" y="684228"/>
                  </a:lnTo>
                  <a:lnTo>
                    <a:pt x="19189" y="636727"/>
                  </a:lnTo>
                  <a:lnTo>
                    <a:pt x="19189" y="19189"/>
                  </a:lnTo>
                  <a:lnTo>
                    <a:pt x="2018337" y="19189"/>
                  </a:lnTo>
                  <a:lnTo>
                    <a:pt x="2010495" y="17538"/>
                  </a:lnTo>
                  <a:lnTo>
                    <a:pt x="1963883" y="9939"/>
                  </a:lnTo>
                  <a:lnTo>
                    <a:pt x="1916595" y="4450"/>
                  </a:lnTo>
                  <a:lnTo>
                    <a:pt x="1868680" y="1120"/>
                  </a:lnTo>
                  <a:lnTo>
                    <a:pt x="1820189" y="0"/>
                  </a:lnTo>
                  <a:close/>
                </a:path>
                <a:path w="2850515" h="1666875">
                  <a:moveTo>
                    <a:pt x="2018337" y="19189"/>
                  </a:moveTo>
                  <a:lnTo>
                    <a:pt x="1820189" y="19189"/>
                  </a:lnTo>
                  <a:lnTo>
                    <a:pt x="1867707" y="20291"/>
                  </a:lnTo>
                  <a:lnTo>
                    <a:pt x="1914667" y="23565"/>
                  </a:lnTo>
                  <a:lnTo>
                    <a:pt x="1961020" y="28961"/>
                  </a:lnTo>
                  <a:lnTo>
                    <a:pt x="2006717" y="36432"/>
                  </a:lnTo>
                  <a:lnTo>
                    <a:pt x="2051710" y="45927"/>
                  </a:lnTo>
                  <a:lnTo>
                    <a:pt x="2095948" y="57398"/>
                  </a:lnTo>
                  <a:lnTo>
                    <a:pt x="2139385" y="70796"/>
                  </a:lnTo>
                  <a:lnTo>
                    <a:pt x="2181969" y="86072"/>
                  </a:lnTo>
                  <a:lnTo>
                    <a:pt x="2223654" y="103177"/>
                  </a:lnTo>
                  <a:lnTo>
                    <a:pt x="2264388" y="122063"/>
                  </a:lnTo>
                  <a:lnTo>
                    <a:pt x="2304125" y="142681"/>
                  </a:lnTo>
                  <a:lnTo>
                    <a:pt x="2342815" y="164981"/>
                  </a:lnTo>
                  <a:lnTo>
                    <a:pt x="2380408" y="188914"/>
                  </a:lnTo>
                  <a:lnTo>
                    <a:pt x="2416856" y="214432"/>
                  </a:lnTo>
                  <a:lnTo>
                    <a:pt x="2452111" y="241486"/>
                  </a:lnTo>
                  <a:lnTo>
                    <a:pt x="2486122" y="270027"/>
                  </a:lnTo>
                  <a:lnTo>
                    <a:pt x="2518842" y="300006"/>
                  </a:lnTo>
                  <a:lnTo>
                    <a:pt x="2550221" y="331375"/>
                  </a:lnTo>
                  <a:lnTo>
                    <a:pt x="2580210" y="364083"/>
                  </a:lnTo>
                  <a:lnTo>
                    <a:pt x="2608761" y="398083"/>
                  </a:lnTo>
                  <a:lnTo>
                    <a:pt x="2635825" y="433325"/>
                  </a:lnTo>
                  <a:lnTo>
                    <a:pt x="2661352" y="469760"/>
                  </a:lnTo>
                  <a:lnTo>
                    <a:pt x="2685293" y="507340"/>
                  </a:lnTo>
                  <a:lnTo>
                    <a:pt x="2707601" y="546016"/>
                  </a:lnTo>
                  <a:lnTo>
                    <a:pt x="2728225" y="585739"/>
                  </a:lnTo>
                  <a:lnTo>
                    <a:pt x="2747118" y="626459"/>
                  </a:lnTo>
                  <a:lnTo>
                    <a:pt x="2764229" y="668129"/>
                  </a:lnTo>
                  <a:lnTo>
                    <a:pt x="2779510" y="710698"/>
                  </a:lnTo>
                  <a:lnTo>
                    <a:pt x="2792913" y="754119"/>
                  </a:lnTo>
                  <a:lnTo>
                    <a:pt x="2804388" y="798342"/>
                  </a:lnTo>
                  <a:lnTo>
                    <a:pt x="2813886" y="843318"/>
                  </a:lnTo>
                  <a:lnTo>
                    <a:pt x="2821359" y="888999"/>
                  </a:lnTo>
                  <a:lnTo>
                    <a:pt x="2826757" y="935335"/>
                  </a:lnTo>
                  <a:lnTo>
                    <a:pt x="2830032" y="982278"/>
                  </a:lnTo>
                  <a:lnTo>
                    <a:pt x="2831134" y="1029779"/>
                  </a:lnTo>
                  <a:lnTo>
                    <a:pt x="2831134" y="1647317"/>
                  </a:lnTo>
                  <a:lnTo>
                    <a:pt x="2850324" y="1647317"/>
                  </a:lnTo>
                  <a:lnTo>
                    <a:pt x="2850324" y="1029779"/>
                  </a:lnTo>
                  <a:lnTo>
                    <a:pt x="2849200" y="981305"/>
                  </a:lnTo>
                  <a:lnTo>
                    <a:pt x="2845866" y="933407"/>
                  </a:lnTo>
                  <a:lnTo>
                    <a:pt x="2840373" y="886135"/>
                  </a:lnTo>
                  <a:lnTo>
                    <a:pt x="2832769" y="839539"/>
                  </a:lnTo>
                  <a:lnTo>
                    <a:pt x="2823104" y="793668"/>
                  </a:lnTo>
                  <a:lnTo>
                    <a:pt x="2811428" y="748571"/>
                  </a:lnTo>
                  <a:lnTo>
                    <a:pt x="2797791" y="704299"/>
                  </a:lnTo>
                  <a:lnTo>
                    <a:pt x="2782240" y="660900"/>
                  </a:lnTo>
                  <a:lnTo>
                    <a:pt x="2764827" y="618423"/>
                  </a:lnTo>
                  <a:lnTo>
                    <a:pt x="2745600" y="576919"/>
                  </a:lnTo>
                  <a:lnTo>
                    <a:pt x="2724609" y="536437"/>
                  </a:lnTo>
                  <a:lnTo>
                    <a:pt x="2701903" y="497026"/>
                  </a:lnTo>
                  <a:lnTo>
                    <a:pt x="2677532" y="458736"/>
                  </a:lnTo>
                  <a:lnTo>
                    <a:pt x="2651546" y="421616"/>
                  </a:lnTo>
                  <a:lnTo>
                    <a:pt x="2623993" y="385715"/>
                  </a:lnTo>
                  <a:lnTo>
                    <a:pt x="2594923" y="351084"/>
                  </a:lnTo>
                  <a:lnTo>
                    <a:pt x="2564386" y="317771"/>
                  </a:lnTo>
                  <a:lnTo>
                    <a:pt x="2532432" y="285826"/>
                  </a:lnTo>
                  <a:lnTo>
                    <a:pt x="2499108" y="255299"/>
                  </a:lnTo>
                  <a:lnTo>
                    <a:pt x="2464466" y="226239"/>
                  </a:lnTo>
                  <a:lnTo>
                    <a:pt x="2428554" y="198695"/>
                  </a:lnTo>
                  <a:lnTo>
                    <a:pt x="2391422" y="172716"/>
                  </a:lnTo>
                  <a:lnTo>
                    <a:pt x="2353120" y="148354"/>
                  </a:lnTo>
                  <a:lnTo>
                    <a:pt x="2313697" y="125656"/>
                  </a:lnTo>
                  <a:lnTo>
                    <a:pt x="2273201" y="104672"/>
                  </a:lnTo>
                  <a:lnTo>
                    <a:pt x="2231684" y="85452"/>
                  </a:lnTo>
                  <a:lnTo>
                    <a:pt x="2189194" y="68045"/>
                  </a:lnTo>
                  <a:lnTo>
                    <a:pt x="2145780" y="52501"/>
                  </a:lnTo>
                  <a:lnTo>
                    <a:pt x="2101493" y="38869"/>
                  </a:lnTo>
                  <a:lnTo>
                    <a:pt x="2056382" y="27198"/>
                  </a:lnTo>
                  <a:lnTo>
                    <a:pt x="2018337" y="19189"/>
                  </a:lnTo>
                  <a:close/>
                </a:path>
              </a:pathLst>
            </a:custGeom>
            <a:solidFill>
              <a:srgbClr val="FF6506"/>
            </a:solidFill>
          </p:spPr>
          <p:txBody>
            <a:bodyPr wrap="square" lIns="0" tIns="0" rIns="0" bIns="0" rtlCol="0"/>
            <a:lstStyle/>
            <a:p>
              <a:endParaRPr sz="2160" dirty="0"/>
            </a:p>
          </p:txBody>
        </p:sp>
      </p:grpSp>
      <p:grpSp>
        <p:nvGrpSpPr>
          <p:cNvPr id="20" name="object 20"/>
          <p:cNvGrpSpPr/>
          <p:nvPr/>
        </p:nvGrpSpPr>
        <p:grpSpPr>
          <a:xfrm>
            <a:off x="5696655" y="2298743"/>
            <a:ext cx="3420618" cy="2000250"/>
            <a:chOff x="4747212" y="1915619"/>
            <a:chExt cx="2850515" cy="1666875"/>
          </a:xfrm>
        </p:grpSpPr>
        <p:sp>
          <p:nvSpPr>
            <p:cNvPr id="21" name="object 21"/>
            <p:cNvSpPr/>
            <p:nvPr/>
          </p:nvSpPr>
          <p:spPr>
            <a:xfrm>
              <a:off x="4747215" y="1915628"/>
              <a:ext cx="2850515" cy="1666875"/>
            </a:xfrm>
            <a:custGeom>
              <a:avLst/>
              <a:gdLst/>
              <a:ahLst/>
              <a:cxnLst/>
              <a:rect l="l" t="t" r="r" b="b"/>
              <a:pathLst>
                <a:path w="2850515" h="1666875">
                  <a:moveTo>
                    <a:pt x="2098789" y="0"/>
                  </a:moveTo>
                  <a:lnTo>
                    <a:pt x="98767" y="0"/>
                  </a:lnTo>
                  <a:lnTo>
                    <a:pt x="60312" y="7761"/>
                  </a:lnTo>
                  <a:lnTo>
                    <a:pt x="28919" y="28924"/>
                  </a:lnTo>
                  <a:lnTo>
                    <a:pt x="7758" y="60307"/>
                  </a:lnTo>
                  <a:lnTo>
                    <a:pt x="0" y="98729"/>
                  </a:lnTo>
                  <a:lnTo>
                    <a:pt x="0" y="915212"/>
                  </a:lnTo>
                  <a:lnTo>
                    <a:pt x="1478" y="962726"/>
                  </a:lnTo>
                  <a:lnTo>
                    <a:pt x="5855" y="1009454"/>
                  </a:lnTo>
                  <a:lnTo>
                    <a:pt x="13042" y="1055309"/>
                  </a:lnTo>
                  <a:lnTo>
                    <a:pt x="22951" y="1100202"/>
                  </a:lnTo>
                  <a:lnTo>
                    <a:pt x="35495" y="1144045"/>
                  </a:lnTo>
                  <a:lnTo>
                    <a:pt x="50585" y="1186751"/>
                  </a:lnTo>
                  <a:lnTo>
                    <a:pt x="68133" y="1228232"/>
                  </a:lnTo>
                  <a:lnTo>
                    <a:pt x="88051" y="1268399"/>
                  </a:lnTo>
                  <a:lnTo>
                    <a:pt x="110252" y="1307165"/>
                  </a:lnTo>
                  <a:lnTo>
                    <a:pt x="134646" y="1344441"/>
                  </a:lnTo>
                  <a:lnTo>
                    <a:pt x="161147" y="1380140"/>
                  </a:lnTo>
                  <a:lnTo>
                    <a:pt x="189665" y="1414173"/>
                  </a:lnTo>
                  <a:lnTo>
                    <a:pt x="220114" y="1446453"/>
                  </a:lnTo>
                  <a:lnTo>
                    <a:pt x="252405" y="1476892"/>
                  </a:lnTo>
                  <a:lnTo>
                    <a:pt x="286450" y="1505401"/>
                  </a:lnTo>
                  <a:lnTo>
                    <a:pt x="322161" y="1531893"/>
                  </a:lnTo>
                  <a:lnTo>
                    <a:pt x="359450" y="1556279"/>
                  </a:lnTo>
                  <a:lnTo>
                    <a:pt x="398229" y="1578472"/>
                  </a:lnTo>
                  <a:lnTo>
                    <a:pt x="438409" y="1598383"/>
                  </a:lnTo>
                  <a:lnTo>
                    <a:pt x="479904" y="1615925"/>
                  </a:lnTo>
                  <a:lnTo>
                    <a:pt x="522625" y="1631010"/>
                  </a:lnTo>
                  <a:lnTo>
                    <a:pt x="566483" y="1643549"/>
                  </a:lnTo>
                  <a:lnTo>
                    <a:pt x="611391" y="1653455"/>
                  </a:lnTo>
                  <a:lnTo>
                    <a:pt x="657261" y="1660640"/>
                  </a:lnTo>
                  <a:lnTo>
                    <a:pt x="704005" y="1665016"/>
                  </a:lnTo>
                  <a:lnTo>
                    <a:pt x="751535" y="1666493"/>
                  </a:lnTo>
                  <a:lnTo>
                    <a:pt x="2751556" y="1666493"/>
                  </a:lnTo>
                  <a:lnTo>
                    <a:pt x="2790011" y="1658732"/>
                  </a:lnTo>
                  <a:lnTo>
                    <a:pt x="2821405" y="1637568"/>
                  </a:lnTo>
                  <a:lnTo>
                    <a:pt x="2842566" y="1606181"/>
                  </a:lnTo>
                  <a:lnTo>
                    <a:pt x="2850324" y="1567751"/>
                  </a:lnTo>
                  <a:lnTo>
                    <a:pt x="2850324" y="751268"/>
                  </a:lnTo>
                  <a:lnTo>
                    <a:pt x="2848845" y="703754"/>
                  </a:lnTo>
                  <a:lnTo>
                    <a:pt x="2844469" y="657026"/>
                  </a:lnTo>
                  <a:lnTo>
                    <a:pt x="2837282" y="611172"/>
                  </a:lnTo>
                  <a:lnTo>
                    <a:pt x="2827372" y="566279"/>
                  </a:lnTo>
                  <a:lnTo>
                    <a:pt x="2814829" y="522436"/>
                  </a:lnTo>
                  <a:lnTo>
                    <a:pt x="2799739" y="479731"/>
                  </a:lnTo>
                  <a:lnTo>
                    <a:pt x="2782191" y="438250"/>
                  </a:lnTo>
                  <a:lnTo>
                    <a:pt x="2762272" y="398084"/>
                  </a:lnTo>
                  <a:lnTo>
                    <a:pt x="2740072" y="359319"/>
                  </a:lnTo>
                  <a:lnTo>
                    <a:pt x="2715677" y="322043"/>
                  </a:lnTo>
                  <a:lnTo>
                    <a:pt x="2689177" y="286345"/>
                  </a:lnTo>
                  <a:lnTo>
                    <a:pt x="2660658" y="252313"/>
                  </a:lnTo>
                  <a:lnTo>
                    <a:pt x="2630209" y="220033"/>
                  </a:lnTo>
                  <a:lnTo>
                    <a:pt x="2597918" y="189596"/>
                  </a:lnTo>
                  <a:lnTo>
                    <a:pt x="2563873" y="161087"/>
                  </a:lnTo>
                  <a:lnTo>
                    <a:pt x="2528163" y="134596"/>
                  </a:lnTo>
                  <a:lnTo>
                    <a:pt x="2490874" y="110211"/>
                  </a:lnTo>
                  <a:lnTo>
                    <a:pt x="2452095" y="88018"/>
                  </a:lnTo>
                  <a:lnTo>
                    <a:pt x="2411914" y="68108"/>
                  </a:lnTo>
                  <a:lnTo>
                    <a:pt x="2370419" y="50566"/>
                  </a:lnTo>
                  <a:lnTo>
                    <a:pt x="2327699" y="35482"/>
                  </a:lnTo>
                  <a:lnTo>
                    <a:pt x="2283841" y="22943"/>
                  </a:lnTo>
                  <a:lnTo>
                    <a:pt x="2238932" y="13037"/>
                  </a:lnTo>
                  <a:lnTo>
                    <a:pt x="2193062" y="5853"/>
                  </a:lnTo>
                  <a:lnTo>
                    <a:pt x="2146318" y="1477"/>
                  </a:lnTo>
                  <a:lnTo>
                    <a:pt x="2098789" y="0"/>
                  </a:lnTo>
                  <a:close/>
                </a:path>
              </a:pathLst>
            </a:custGeom>
            <a:solidFill>
              <a:srgbClr val="8F06FF"/>
            </a:solidFill>
          </p:spPr>
          <p:txBody>
            <a:bodyPr wrap="square" lIns="0" tIns="0" rIns="0" bIns="0" rtlCol="0"/>
            <a:lstStyle/>
            <a:p>
              <a:endParaRPr sz="2160" dirty="0"/>
            </a:p>
          </p:txBody>
        </p:sp>
        <p:sp>
          <p:nvSpPr>
            <p:cNvPr id="22" name="object 22"/>
            <p:cNvSpPr/>
            <p:nvPr/>
          </p:nvSpPr>
          <p:spPr>
            <a:xfrm>
              <a:off x="4757888" y="1924764"/>
              <a:ext cx="2830830" cy="1647825"/>
            </a:xfrm>
            <a:custGeom>
              <a:avLst/>
              <a:gdLst/>
              <a:ahLst/>
              <a:cxnLst/>
              <a:rect l="l" t="t" r="r" b="b"/>
              <a:pathLst>
                <a:path w="2830829" h="1647825">
                  <a:moveTo>
                    <a:pt x="1810130" y="0"/>
                  </a:moveTo>
                  <a:lnTo>
                    <a:pt x="0" y="0"/>
                  </a:lnTo>
                  <a:lnTo>
                    <a:pt x="0" y="627189"/>
                  </a:lnTo>
                  <a:lnTo>
                    <a:pt x="1112" y="675148"/>
                  </a:lnTo>
                  <a:lnTo>
                    <a:pt x="4417" y="722543"/>
                  </a:lnTo>
                  <a:lnTo>
                    <a:pt x="9865" y="769326"/>
                  </a:lnTo>
                  <a:lnTo>
                    <a:pt x="17406" y="815448"/>
                  </a:lnTo>
                  <a:lnTo>
                    <a:pt x="26992" y="860858"/>
                  </a:lnTo>
                  <a:lnTo>
                    <a:pt x="38572" y="905507"/>
                  </a:lnTo>
                  <a:lnTo>
                    <a:pt x="52098" y="949347"/>
                  </a:lnTo>
                  <a:lnTo>
                    <a:pt x="67520" y="992327"/>
                  </a:lnTo>
                  <a:lnTo>
                    <a:pt x="84788" y="1034399"/>
                  </a:lnTo>
                  <a:lnTo>
                    <a:pt x="103854" y="1075512"/>
                  </a:lnTo>
                  <a:lnTo>
                    <a:pt x="124668" y="1115618"/>
                  </a:lnTo>
                  <a:lnTo>
                    <a:pt x="147181" y="1154667"/>
                  </a:lnTo>
                  <a:lnTo>
                    <a:pt x="171343" y="1192610"/>
                  </a:lnTo>
                  <a:lnTo>
                    <a:pt x="197105" y="1229397"/>
                  </a:lnTo>
                  <a:lnTo>
                    <a:pt x="224417" y="1264980"/>
                  </a:lnTo>
                  <a:lnTo>
                    <a:pt x="253231" y="1299308"/>
                  </a:lnTo>
                  <a:lnTo>
                    <a:pt x="283496" y="1332332"/>
                  </a:lnTo>
                  <a:lnTo>
                    <a:pt x="315164" y="1364003"/>
                  </a:lnTo>
                  <a:lnTo>
                    <a:pt x="348184" y="1394271"/>
                  </a:lnTo>
                  <a:lnTo>
                    <a:pt x="382509" y="1423088"/>
                  </a:lnTo>
                  <a:lnTo>
                    <a:pt x="418088" y="1450403"/>
                  </a:lnTo>
                  <a:lnTo>
                    <a:pt x="454872" y="1476168"/>
                  </a:lnTo>
                  <a:lnTo>
                    <a:pt x="492811" y="1500333"/>
                  </a:lnTo>
                  <a:lnTo>
                    <a:pt x="531857" y="1522848"/>
                  </a:lnTo>
                  <a:lnTo>
                    <a:pt x="571960" y="1543664"/>
                  </a:lnTo>
                  <a:lnTo>
                    <a:pt x="613070" y="1562733"/>
                  </a:lnTo>
                  <a:lnTo>
                    <a:pt x="655138" y="1580003"/>
                  </a:lnTo>
                  <a:lnTo>
                    <a:pt x="698115" y="1595427"/>
                  </a:lnTo>
                  <a:lnTo>
                    <a:pt x="741952" y="1608955"/>
                  </a:lnTo>
                  <a:lnTo>
                    <a:pt x="786598" y="1620537"/>
                  </a:lnTo>
                  <a:lnTo>
                    <a:pt x="832005" y="1630123"/>
                  </a:lnTo>
                  <a:lnTo>
                    <a:pt x="878124" y="1637666"/>
                  </a:lnTo>
                  <a:lnTo>
                    <a:pt x="924904" y="1643114"/>
                  </a:lnTo>
                  <a:lnTo>
                    <a:pt x="972298" y="1646420"/>
                  </a:lnTo>
                  <a:lnTo>
                    <a:pt x="1020254" y="1647532"/>
                  </a:lnTo>
                  <a:lnTo>
                    <a:pt x="2830398" y="1647532"/>
                  </a:lnTo>
                  <a:lnTo>
                    <a:pt x="2830398" y="1020343"/>
                  </a:lnTo>
                  <a:lnTo>
                    <a:pt x="2829285" y="972384"/>
                  </a:lnTo>
                  <a:lnTo>
                    <a:pt x="2825980" y="924989"/>
                  </a:lnTo>
                  <a:lnTo>
                    <a:pt x="2820532" y="878206"/>
                  </a:lnTo>
                  <a:lnTo>
                    <a:pt x="2812991" y="832084"/>
                  </a:lnTo>
                  <a:lnTo>
                    <a:pt x="2803405" y="786674"/>
                  </a:lnTo>
                  <a:lnTo>
                    <a:pt x="2791824" y="742025"/>
                  </a:lnTo>
                  <a:lnTo>
                    <a:pt x="2778298" y="698185"/>
                  </a:lnTo>
                  <a:lnTo>
                    <a:pt x="2762876" y="655205"/>
                  </a:lnTo>
                  <a:lnTo>
                    <a:pt x="2745607" y="613133"/>
                  </a:lnTo>
                  <a:lnTo>
                    <a:pt x="2726540" y="572020"/>
                  </a:lnTo>
                  <a:lnTo>
                    <a:pt x="2705726" y="531914"/>
                  </a:lnTo>
                  <a:lnTo>
                    <a:pt x="2683213" y="492865"/>
                  </a:lnTo>
                  <a:lnTo>
                    <a:pt x="2659050" y="454922"/>
                  </a:lnTo>
                  <a:lnTo>
                    <a:pt x="2633288" y="418135"/>
                  </a:lnTo>
                  <a:lnTo>
                    <a:pt x="2605975" y="382552"/>
                  </a:lnTo>
                  <a:lnTo>
                    <a:pt x="2577161" y="348224"/>
                  </a:lnTo>
                  <a:lnTo>
                    <a:pt x="2546895" y="315200"/>
                  </a:lnTo>
                  <a:lnTo>
                    <a:pt x="2515227" y="283529"/>
                  </a:lnTo>
                  <a:lnTo>
                    <a:pt x="2482206" y="253261"/>
                  </a:lnTo>
                  <a:lnTo>
                    <a:pt x="2447881" y="224444"/>
                  </a:lnTo>
                  <a:lnTo>
                    <a:pt x="2412301" y="197129"/>
                  </a:lnTo>
                  <a:lnTo>
                    <a:pt x="2375517" y="171364"/>
                  </a:lnTo>
                  <a:lnTo>
                    <a:pt x="2337577" y="147199"/>
                  </a:lnTo>
                  <a:lnTo>
                    <a:pt x="2298531" y="124684"/>
                  </a:lnTo>
                  <a:lnTo>
                    <a:pt x="2258427" y="103868"/>
                  </a:lnTo>
                  <a:lnTo>
                    <a:pt x="2217317" y="84799"/>
                  </a:lnTo>
                  <a:lnTo>
                    <a:pt x="2175248" y="67528"/>
                  </a:lnTo>
                  <a:lnTo>
                    <a:pt x="2132271" y="52105"/>
                  </a:lnTo>
                  <a:lnTo>
                    <a:pt x="2088434" y="38577"/>
                  </a:lnTo>
                  <a:lnTo>
                    <a:pt x="2043787" y="26995"/>
                  </a:lnTo>
                  <a:lnTo>
                    <a:pt x="1998380" y="17408"/>
                  </a:lnTo>
                  <a:lnTo>
                    <a:pt x="1952261" y="9866"/>
                  </a:lnTo>
                  <a:lnTo>
                    <a:pt x="1905480" y="4418"/>
                  </a:lnTo>
                  <a:lnTo>
                    <a:pt x="1858087" y="1112"/>
                  </a:lnTo>
                  <a:lnTo>
                    <a:pt x="1810130" y="0"/>
                  </a:lnTo>
                  <a:close/>
                </a:path>
              </a:pathLst>
            </a:custGeom>
            <a:solidFill>
              <a:srgbClr val="FFFFFF"/>
            </a:solidFill>
          </p:spPr>
          <p:txBody>
            <a:bodyPr wrap="square" lIns="0" tIns="0" rIns="0" bIns="0" rtlCol="0"/>
            <a:lstStyle/>
            <a:p>
              <a:endParaRPr sz="2160" dirty="0"/>
            </a:p>
          </p:txBody>
        </p:sp>
        <p:sp>
          <p:nvSpPr>
            <p:cNvPr id="23" name="object 23"/>
            <p:cNvSpPr/>
            <p:nvPr/>
          </p:nvSpPr>
          <p:spPr>
            <a:xfrm>
              <a:off x="4747212" y="1915619"/>
              <a:ext cx="2850515" cy="1666875"/>
            </a:xfrm>
            <a:custGeom>
              <a:avLst/>
              <a:gdLst/>
              <a:ahLst/>
              <a:cxnLst/>
              <a:rect l="l" t="t" r="r" b="b"/>
              <a:pathLst>
                <a:path w="2850515" h="1666875">
                  <a:moveTo>
                    <a:pt x="1820189" y="0"/>
                  </a:moveTo>
                  <a:lnTo>
                    <a:pt x="0" y="0"/>
                  </a:lnTo>
                  <a:lnTo>
                    <a:pt x="0" y="636727"/>
                  </a:lnTo>
                  <a:lnTo>
                    <a:pt x="1121" y="685204"/>
                  </a:lnTo>
                  <a:lnTo>
                    <a:pt x="4451" y="733105"/>
                  </a:lnTo>
                  <a:lnTo>
                    <a:pt x="9942" y="780379"/>
                  </a:lnTo>
                  <a:lnTo>
                    <a:pt x="17543" y="826977"/>
                  </a:lnTo>
                  <a:lnTo>
                    <a:pt x="27206" y="872850"/>
                  </a:lnTo>
                  <a:lnTo>
                    <a:pt x="38880" y="917948"/>
                  </a:lnTo>
                  <a:lnTo>
                    <a:pt x="52516" y="962222"/>
                  </a:lnTo>
                  <a:lnTo>
                    <a:pt x="68065" y="1005622"/>
                  </a:lnTo>
                  <a:lnTo>
                    <a:pt x="85477" y="1048099"/>
                  </a:lnTo>
                  <a:lnTo>
                    <a:pt x="104703" y="1089603"/>
                  </a:lnTo>
                  <a:lnTo>
                    <a:pt x="125693" y="1130086"/>
                  </a:lnTo>
                  <a:lnTo>
                    <a:pt x="148398" y="1169497"/>
                  </a:lnTo>
                  <a:lnTo>
                    <a:pt x="172768" y="1207787"/>
                  </a:lnTo>
                  <a:lnTo>
                    <a:pt x="198755" y="1244907"/>
                  </a:lnTo>
                  <a:lnTo>
                    <a:pt x="226308" y="1280807"/>
                  </a:lnTo>
                  <a:lnTo>
                    <a:pt x="255377" y="1315437"/>
                  </a:lnTo>
                  <a:lnTo>
                    <a:pt x="285915" y="1348749"/>
                  </a:lnTo>
                  <a:lnTo>
                    <a:pt x="317870" y="1380693"/>
                  </a:lnTo>
                  <a:lnTo>
                    <a:pt x="351194" y="1411220"/>
                  </a:lnTo>
                  <a:lnTo>
                    <a:pt x="385837" y="1440279"/>
                  </a:lnTo>
                  <a:lnTo>
                    <a:pt x="421750" y="1467822"/>
                  </a:lnTo>
                  <a:lnTo>
                    <a:pt x="458883" y="1493799"/>
                  </a:lnTo>
                  <a:lnTo>
                    <a:pt x="497187" y="1518161"/>
                  </a:lnTo>
                  <a:lnTo>
                    <a:pt x="536612" y="1540858"/>
                  </a:lnTo>
                  <a:lnTo>
                    <a:pt x="577109" y="1561840"/>
                  </a:lnTo>
                  <a:lnTo>
                    <a:pt x="618628" y="1581059"/>
                  </a:lnTo>
                  <a:lnTo>
                    <a:pt x="661121" y="1598465"/>
                  </a:lnTo>
                  <a:lnTo>
                    <a:pt x="704536" y="1614009"/>
                  </a:lnTo>
                  <a:lnTo>
                    <a:pt x="748826" y="1627640"/>
                  </a:lnTo>
                  <a:lnTo>
                    <a:pt x="793940" y="1639310"/>
                  </a:lnTo>
                  <a:lnTo>
                    <a:pt x="839829" y="1648969"/>
                  </a:lnTo>
                  <a:lnTo>
                    <a:pt x="886444" y="1656567"/>
                  </a:lnTo>
                  <a:lnTo>
                    <a:pt x="933735" y="1662056"/>
                  </a:lnTo>
                  <a:lnTo>
                    <a:pt x="981653" y="1665385"/>
                  </a:lnTo>
                  <a:lnTo>
                    <a:pt x="1030147" y="1666506"/>
                  </a:lnTo>
                  <a:lnTo>
                    <a:pt x="2850324" y="1666506"/>
                  </a:lnTo>
                  <a:lnTo>
                    <a:pt x="2850324" y="1647317"/>
                  </a:lnTo>
                  <a:lnTo>
                    <a:pt x="1030147" y="1647317"/>
                  </a:lnTo>
                  <a:lnTo>
                    <a:pt x="982628" y="1646214"/>
                  </a:lnTo>
                  <a:lnTo>
                    <a:pt x="935667" y="1642941"/>
                  </a:lnTo>
                  <a:lnTo>
                    <a:pt x="889313" y="1637545"/>
                  </a:lnTo>
                  <a:lnTo>
                    <a:pt x="843615" y="1630075"/>
                  </a:lnTo>
                  <a:lnTo>
                    <a:pt x="798622" y="1620580"/>
                  </a:lnTo>
                  <a:lnTo>
                    <a:pt x="754382" y="1609109"/>
                  </a:lnTo>
                  <a:lnTo>
                    <a:pt x="710945" y="1595711"/>
                  </a:lnTo>
                  <a:lnTo>
                    <a:pt x="668360" y="1580435"/>
                  </a:lnTo>
                  <a:lnTo>
                    <a:pt x="626675" y="1563330"/>
                  </a:lnTo>
                  <a:lnTo>
                    <a:pt x="585940" y="1544445"/>
                  </a:lnTo>
                  <a:lnTo>
                    <a:pt x="546202" y="1523828"/>
                  </a:lnTo>
                  <a:lnTo>
                    <a:pt x="507513" y="1501528"/>
                  </a:lnTo>
                  <a:lnTo>
                    <a:pt x="469919" y="1477595"/>
                  </a:lnTo>
                  <a:lnTo>
                    <a:pt x="433470" y="1452077"/>
                  </a:lnTo>
                  <a:lnTo>
                    <a:pt x="398215" y="1425023"/>
                  </a:lnTo>
                  <a:lnTo>
                    <a:pt x="364203" y="1396483"/>
                  </a:lnTo>
                  <a:lnTo>
                    <a:pt x="331483" y="1366504"/>
                  </a:lnTo>
                  <a:lnTo>
                    <a:pt x="300104" y="1335136"/>
                  </a:lnTo>
                  <a:lnTo>
                    <a:pt x="270114" y="1302428"/>
                  </a:lnTo>
                  <a:lnTo>
                    <a:pt x="241563" y="1268428"/>
                  </a:lnTo>
                  <a:lnTo>
                    <a:pt x="214500" y="1233187"/>
                  </a:lnTo>
                  <a:lnTo>
                    <a:pt x="188973" y="1196751"/>
                  </a:lnTo>
                  <a:lnTo>
                    <a:pt x="165031" y="1159171"/>
                  </a:lnTo>
                  <a:lnTo>
                    <a:pt x="142723" y="1120495"/>
                  </a:lnTo>
                  <a:lnTo>
                    <a:pt x="122099" y="1080772"/>
                  </a:lnTo>
                  <a:lnTo>
                    <a:pt x="103206" y="1040052"/>
                  </a:lnTo>
                  <a:lnTo>
                    <a:pt x="86095" y="998382"/>
                  </a:lnTo>
                  <a:lnTo>
                    <a:pt x="70813" y="955812"/>
                  </a:lnTo>
                  <a:lnTo>
                    <a:pt x="57411" y="912391"/>
                  </a:lnTo>
                  <a:lnTo>
                    <a:pt x="45936" y="868168"/>
                  </a:lnTo>
                  <a:lnTo>
                    <a:pt x="36437" y="823191"/>
                  </a:lnTo>
                  <a:lnTo>
                    <a:pt x="28965" y="777509"/>
                  </a:lnTo>
                  <a:lnTo>
                    <a:pt x="23566" y="731172"/>
                  </a:lnTo>
                  <a:lnTo>
                    <a:pt x="20292" y="684228"/>
                  </a:lnTo>
                  <a:lnTo>
                    <a:pt x="19189" y="636727"/>
                  </a:lnTo>
                  <a:lnTo>
                    <a:pt x="19189" y="19189"/>
                  </a:lnTo>
                  <a:lnTo>
                    <a:pt x="2018349" y="19189"/>
                  </a:lnTo>
                  <a:lnTo>
                    <a:pt x="2010507" y="17538"/>
                  </a:lnTo>
                  <a:lnTo>
                    <a:pt x="1963892" y="9939"/>
                  </a:lnTo>
                  <a:lnTo>
                    <a:pt x="1916601" y="4450"/>
                  </a:lnTo>
                  <a:lnTo>
                    <a:pt x="1868684" y="1120"/>
                  </a:lnTo>
                  <a:lnTo>
                    <a:pt x="1820189" y="0"/>
                  </a:lnTo>
                  <a:close/>
                </a:path>
                <a:path w="2850515" h="1666875">
                  <a:moveTo>
                    <a:pt x="2018349" y="19189"/>
                  </a:moveTo>
                  <a:lnTo>
                    <a:pt x="1820189" y="19189"/>
                  </a:lnTo>
                  <a:lnTo>
                    <a:pt x="1867707" y="20291"/>
                  </a:lnTo>
                  <a:lnTo>
                    <a:pt x="1914667" y="23565"/>
                  </a:lnTo>
                  <a:lnTo>
                    <a:pt x="1961020" y="28961"/>
                  </a:lnTo>
                  <a:lnTo>
                    <a:pt x="2006717" y="36432"/>
                  </a:lnTo>
                  <a:lnTo>
                    <a:pt x="2051710" y="45927"/>
                  </a:lnTo>
                  <a:lnTo>
                    <a:pt x="2095948" y="57398"/>
                  </a:lnTo>
                  <a:lnTo>
                    <a:pt x="2139385" y="70796"/>
                  </a:lnTo>
                  <a:lnTo>
                    <a:pt x="2181969" y="86072"/>
                  </a:lnTo>
                  <a:lnTo>
                    <a:pt x="2223654" y="103177"/>
                  </a:lnTo>
                  <a:lnTo>
                    <a:pt x="2264388" y="122063"/>
                  </a:lnTo>
                  <a:lnTo>
                    <a:pt x="2304125" y="142681"/>
                  </a:lnTo>
                  <a:lnTo>
                    <a:pt x="2342815" y="164981"/>
                  </a:lnTo>
                  <a:lnTo>
                    <a:pt x="2380408" y="188914"/>
                  </a:lnTo>
                  <a:lnTo>
                    <a:pt x="2416856" y="214432"/>
                  </a:lnTo>
                  <a:lnTo>
                    <a:pt x="2452111" y="241486"/>
                  </a:lnTo>
                  <a:lnTo>
                    <a:pt x="2486122" y="270027"/>
                  </a:lnTo>
                  <a:lnTo>
                    <a:pt x="2518842" y="300006"/>
                  </a:lnTo>
                  <a:lnTo>
                    <a:pt x="2550221" y="331375"/>
                  </a:lnTo>
                  <a:lnTo>
                    <a:pt x="2580210" y="364083"/>
                  </a:lnTo>
                  <a:lnTo>
                    <a:pt x="2608761" y="398083"/>
                  </a:lnTo>
                  <a:lnTo>
                    <a:pt x="2635825" y="433325"/>
                  </a:lnTo>
                  <a:lnTo>
                    <a:pt x="2661352" y="469760"/>
                  </a:lnTo>
                  <a:lnTo>
                    <a:pt x="2685293" y="507340"/>
                  </a:lnTo>
                  <a:lnTo>
                    <a:pt x="2707601" y="546016"/>
                  </a:lnTo>
                  <a:lnTo>
                    <a:pt x="2728225" y="585739"/>
                  </a:lnTo>
                  <a:lnTo>
                    <a:pt x="2747118" y="626459"/>
                  </a:lnTo>
                  <a:lnTo>
                    <a:pt x="2764229" y="668129"/>
                  </a:lnTo>
                  <a:lnTo>
                    <a:pt x="2779510" y="710698"/>
                  </a:lnTo>
                  <a:lnTo>
                    <a:pt x="2792913" y="754119"/>
                  </a:lnTo>
                  <a:lnTo>
                    <a:pt x="2804388" y="798342"/>
                  </a:lnTo>
                  <a:lnTo>
                    <a:pt x="2813886" y="843318"/>
                  </a:lnTo>
                  <a:lnTo>
                    <a:pt x="2821359" y="888999"/>
                  </a:lnTo>
                  <a:lnTo>
                    <a:pt x="2826757" y="935335"/>
                  </a:lnTo>
                  <a:lnTo>
                    <a:pt x="2830032" y="982278"/>
                  </a:lnTo>
                  <a:lnTo>
                    <a:pt x="2831134" y="1029779"/>
                  </a:lnTo>
                  <a:lnTo>
                    <a:pt x="2831134" y="1647317"/>
                  </a:lnTo>
                  <a:lnTo>
                    <a:pt x="2850324" y="1647317"/>
                  </a:lnTo>
                  <a:lnTo>
                    <a:pt x="2850324" y="1029779"/>
                  </a:lnTo>
                  <a:lnTo>
                    <a:pt x="2849203" y="981305"/>
                  </a:lnTo>
                  <a:lnTo>
                    <a:pt x="2845872" y="933407"/>
                  </a:lnTo>
                  <a:lnTo>
                    <a:pt x="2840382" y="886135"/>
                  </a:lnTo>
                  <a:lnTo>
                    <a:pt x="2832781" y="839539"/>
                  </a:lnTo>
                  <a:lnTo>
                    <a:pt x="2823118" y="793668"/>
                  </a:lnTo>
                  <a:lnTo>
                    <a:pt x="2811445" y="748571"/>
                  </a:lnTo>
                  <a:lnTo>
                    <a:pt x="2797809" y="704299"/>
                  </a:lnTo>
                  <a:lnTo>
                    <a:pt x="2782260" y="660900"/>
                  </a:lnTo>
                  <a:lnTo>
                    <a:pt x="2764849" y="618423"/>
                  </a:lnTo>
                  <a:lnTo>
                    <a:pt x="2745623" y="576919"/>
                  </a:lnTo>
                  <a:lnTo>
                    <a:pt x="2724634" y="536437"/>
                  </a:lnTo>
                  <a:lnTo>
                    <a:pt x="2701929" y="497026"/>
                  </a:lnTo>
                  <a:lnTo>
                    <a:pt x="2677559" y="458736"/>
                  </a:lnTo>
                  <a:lnTo>
                    <a:pt x="2651573" y="421616"/>
                  </a:lnTo>
                  <a:lnTo>
                    <a:pt x="2624021" y="385715"/>
                  </a:lnTo>
                  <a:lnTo>
                    <a:pt x="2594952" y="351084"/>
                  </a:lnTo>
                  <a:lnTo>
                    <a:pt x="2564415" y="317771"/>
                  </a:lnTo>
                  <a:lnTo>
                    <a:pt x="2532460" y="285826"/>
                  </a:lnTo>
                  <a:lnTo>
                    <a:pt x="2499137" y="255299"/>
                  </a:lnTo>
                  <a:lnTo>
                    <a:pt x="2464494" y="226239"/>
                  </a:lnTo>
                  <a:lnTo>
                    <a:pt x="2428582" y="198695"/>
                  </a:lnTo>
                  <a:lnTo>
                    <a:pt x="2391449" y="172716"/>
                  </a:lnTo>
                  <a:lnTo>
                    <a:pt x="2353146" y="148354"/>
                  </a:lnTo>
                  <a:lnTo>
                    <a:pt x="2313721" y="125656"/>
                  </a:lnTo>
                  <a:lnTo>
                    <a:pt x="2273225" y="104672"/>
                  </a:lnTo>
                  <a:lnTo>
                    <a:pt x="2231706" y="85452"/>
                  </a:lnTo>
                  <a:lnTo>
                    <a:pt x="2189214" y="68045"/>
                  </a:lnTo>
                  <a:lnTo>
                    <a:pt x="2145799" y="52501"/>
                  </a:lnTo>
                  <a:lnTo>
                    <a:pt x="2101509" y="38869"/>
                  </a:lnTo>
                  <a:lnTo>
                    <a:pt x="2056396" y="27198"/>
                  </a:lnTo>
                  <a:lnTo>
                    <a:pt x="2018349" y="19189"/>
                  </a:lnTo>
                  <a:close/>
                </a:path>
              </a:pathLst>
            </a:custGeom>
            <a:solidFill>
              <a:srgbClr val="8F06FF"/>
            </a:solidFill>
          </p:spPr>
          <p:txBody>
            <a:bodyPr wrap="square" lIns="0" tIns="0" rIns="0" bIns="0" rtlCol="0"/>
            <a:lstStyle/>
            <a:p>
              <a:endParaRPr sz="2160" dirty="0"/>
            </a:p>
          </p:txBody>
        </p:sp>
      </p:grpSp>
      <p:grpSp>
        <p:nvGrpSpPr>
          <p:cNvPr id="24" name="object 24"/>
          <p:cNvGrpSpPr/>
          <p:nvPr/>
        </p:nvGrpSpPr>
        <p:grpSpPr>
          <a:xfrm>
            <a:off x="685720" y="5182748"/>
            <a:ext cx="3400806" cy="1989582"/>
            <a:chOff x="571433" y="4318956"/>
            <a:chExt cx="2834005" cy="1657985"/>
          </a:xfrm>
        </p:grpSpPr>
        <p:sp>
          <p:nvSpPr>
            <p:cNvPr id="25" name="object 25"/>
            <p:cNvSpPr/>
            <p:nvPr/>
          </p:nvSpPr>
          <p:spPr>
            <a:xfrm>
              <a:off x="571435" y="4318956"/>
              <a:ext cx="2834005" cy="1657985"/>
            </a:xfrm>
            <a:custGeom>
              <a:avLst/>
              <a:gdLst/>
              <a:ahLst/>
              <a:cxnLst/>
              <a:rect l="l" t="t" r="r" b="b"/>
              <a:pathLst>
                <a:path w="2834004" h="1657985">
                  <a:moveTo>
                    <a:pt x="2086457" y="0"/>
                  </a:moveTo>
                  <a:lnTo>
                    <a:pt x="98196" y="0"/>
                  </a:lnTo>
                  <a:lnTo>
                    <a:pt x="59964" y="7719"/>
                  </a:lnTo>
                  <a:lnTo>
                    <a:pt x="28752" y="28767"/>
                  </a:lnTo>
                  <a:lnTo>
                    <a:pt x="7713" y="59980"/>
                  </a:lnTo>
                  <a:lnTo>
                    <a:pt x="0" y="98196"/>
                  </a:lnTo>
                  <a:lnTo>
                    <a:pt x="0" y="910209"/>
                  </a:lnTo>
                  <a:lnTo>
                    <a:pt x="1469" y="957462"/>
                  </a:lnTo>
                  <a:lnTo>
                    <a:pt x="5821" y="1003934"/>
                  </a:lnTo>
                  <a:lnTo>
                    <a:pt x="12966" y="1049537"/>
                  </a:lnTo>
                  <a:lnTo>
                    <a:pt x="22817" y="1094184"/>
                  </a:lnTo>
                  <a:lnTo>
                    <a:pt x="35287" y="1137788"/>
                  </a:lnTo>
                  <a:lnTo>
                    <a:pt x="50289" y="1180260"/>
                  </a:lnTo>
                  <a:lnTo>
                    <a:pt x="67734" y="1221514"/>
                  </a:lnTo>
                  <a:lnTo>
                    <a:pt x="87536" y="1261461"/>
                  </a:lnTo>
                  <a:lnTo>
                    <a:pt x="109606" y="1300014"/>
                  </a:lnTo>
                  <a:lnTo>
                    <a:pt x="133858" y="1337086"/>
                  </a:lnTo>
                  <a:lnTo>
                    <a:pt x="160203" y="1372589"/>
                  </a:lnTo>
                  <a:lnTo>
                    <a:pt x="188555" y="1406436"/>
                  </a:lnTo>
                  <a:lnTo>
                    <a:pt x="218825" y="1438540"/>
                  </a:lnTo>
                  <a:lnTo>
                    <a:pt x="250927" y="1468811"/>
                  </a:lnTo>
                  <a:lnTo>
                    <a:pt x="284772" y="1497164"/>
                  </a:lnTo>
                  <a:lnTo>
                    <a:pt x="320274" y="1523511"/>
                  </a:lnTo>
                  <a:lnTo>
                    <a:pt x="357344" y="1547764"/>
                  </a:lnTo>
                  <a:lnTo>
                    <a:pt x="395895" y="1569835"/>
                  </a:lnTo>
                  <a:lnTo>
                    <a:pt x="435840" y="1589638"/>
                  </a:lnTo>
                  <a:lnTo>
                    <a:pt x="477092" y="1607084"/>
                  </a:lnTo>
                  <a:lnTo>
                    <a:pt x="519562" y="1622086"/>
                  </a:lnTo>
                  <a:lnTo>
                    <a:pt x="563163" y="1634556"/>
                  </a:lnTo>
                  <a:lnTo>
                    <a:pt x="607807" y="1644408"/>
                  </a:lnTo>
                  <a:lnTo>
                    <a:pt x="653408" y="1651554"/>
                  </a:lnTo>
                  <a:lnTo>
                    <a:pt x="699877" y="1655905"/>
                  </a:lnTo>
                  <a:lnTo>
                    <a:pt x="747128" y="1657375"/>
                  </a:lnTo>
                  <a:lnTo>
                    <a:pt x="2735389" y="1657375"/>
                  </a:lnTo>
                  <a:lnTo>
                    <a:pt x="2773605" y="1649656"/>
                  </a:lnTo>
                  <a:lnTo>
                    <a:pt x="2804818" y="1628608"/>
                  </a:lnTo>
                  <a:lnTo>
                    <a:pt x="2825866" y="1597394"/>
                  </a:lnTo>
                  <a:lnTo>
                    <a:pt x="2833585" y="1559179"/>
                  </a:lnTo>
                  <a:lnTo>
                    <a:pt x="2833585" y="747166"/>
                  </a:lnTo>
                  <a:lnTo>
                    <a:pt x="2832116" y="699913"/>
                  </a:lnTo>
                  <a:lnTo>
                    <a:pt x="2827764" y="653440"/>
                  </a:lnTo>
                  <a:lnTo>
                    <a:pt x="2820619" y="607837"/>
                  </a:lnTo>
                  <a:lnTo>
                    <a:pt x="2810768" y="563190"/>
                  </a:lnTo>
                  <a:lnTo>
                    <a:pt x="2798298" y="519586"/>
                  </a:lnTo>
                  <a:lnTo>
                    <a:pt x="2783296" y="477114"/>
                  </a:lnTo>
                  <a:lnTo>
                    <a:pt x="2765851" y="435861"/>
                  </a:lnTo>
                  <a:lnTo>
                    <a:pt x="2746049" y="395914"/>
                  </a:lnTo>
                  <a:lnTo>
                    <a:pt x="2723979" y="357360"/>
                  </a:lnTo>
                  <a:lnTo>
                    <a:pt x="2699727" y="320288"/>
                  </a:lnTo>
                  <a:lnTo>
                    <a:pt x="2673382" y="284785"/>
                  </a:lnTo>
                  <a:lnTo>
                    <a:pt x="2645030" y="250938"/>
                  </a:lnTo>
                  <a:lnTo>
                    <a:pt x="2614760" y="218835"/>
                  </a:lnTo>
                  <a:lnTo>
                    <a:pt x="2582658" y="188563"/>
                  </a:lnTo>
                  <a:lnTo>
                    <a:pt x="2548813" y="160210"/>
                  </a:lnTo>
                  <a:lnTo>
                    <a:pt x="2513311" y="133863"/>
                  </a:lnTo>
                  <a:lnTo>
                    <a:pt x="2476241" y="109611"/>
                  </a:lnTo>
                  <a:lnTo>
                    <a:pt x="2437689" y="87539"/>
                  </a:lnTo>
                  <a:lnTo>
                    <a:pt x="2397744" y="67737"/>
                  </a:lnTo>
                  <a:lnTo>
                    <a:pt x="2356493" y="50291"/>
                  </a:lnTo>
                  <a:lnTo>
                    <a:pt x="2314023" y="35289"/>
                  </a:lnTo>
                  <a:lnTo>
                    <a:pt x="2270422" y="22818"/>
                  </a:lnTo>
                  <a:lnTo>
                    <a:pt x="2225778" y="12966"/>
                  </a:lnTo>
                  <a:lnTo>
                    <a:pt x="2180177" y="5821"/>
                  </a:lnTo>
                  <a:lnTo>
                    <a:pt x="2133708" y="1469"/>
                  </a:lnTo>
                  <a:lnTo>
                    <a:pt x="2086457" y="0"/>
                  </a:lnTo>
                  <a:close/>
                </a:path>
              </a:pathLst>
            </a:custGeom>
            <a:solidFill>
              <a:srgbClr val="0469A8"/>
            </a:solidFill>
          </p:spPr>
          <p:txBody>
            <a:bodyPr wrap="square" lIns="0" tIns="0" rIns="0" bIns="0" rtlCol="0"/>
            <a:lstStyle/>
            <a:p>
              <a:endParaRPr sz="2160" dirty="0"/>
            </a:p>
          </p:txBody>
        </p:sp>
        <p:sp>
          <p:nvSpPr>
            <p:cNvPr id="26" name="object 26"/>
            <p:cNvSpPr/>
            <p:nvPr/>
          </p:nvSpPr>
          <p:spPr>
            <a:xfrm>
              <a:off x="582101" y="4329622"/>
              <a:ext cx="2814320" cy="1638935"/>
            </a:xfrm>
            <a:custGeom>
              <a:avLst/>
              <a:gdLst/>
              <a:ahLst/>
              <a:cxnLst/>
              <a:rect l="l" t="t" r="r" b="b"/>
              <a:pathLst>
                <a:path w="2814320" h="1638935">
                  <a:moveTo>
                    <a:pt x="1799450" y="0"/>
                  </a:moveTo>
                  <a:lnTo>
                    <a:pt x="0" y="0"/>
                  </a:lnTo>
                  <a:lnTo>
                    <a:pt x="0" y="623709"/>
                  </a:lnTo>
                  <a:lnTo>
                    <a:pt x="1106" y="671403"/>
                  </a:lnTo>
                  <a:lnTo>
                    <a:pt x="4391" y="718536"/>
                  </a:lnTo>
                  <a:lnTo>
                    <a:pt x="9808" y="765060"/>
                  </a:lnTo>
                  <a:lnTo>
                    <a:pt x="17305" y="810926"/>
                  </a:lnTo>
                  <a:lnTo>
                    <a:pt x="26835" y="856085"/>
                  </a:lnTo>
                  <a:lnTo>
                    <a:pt x="38348" y="900488"/>
                  </a:lnTo>
                  <a:lnTo>
                    <a:pt x="51795" y="944085"/>
                  </a:lnTo>
                  <a:lnTo>
                    <a:pt x="67127" y="986827"/>
                  </a:lnTo>
                  <a:lnTo>
                    <a:pt x="84296" y="1028665"/>
                  </a:lnTo>
                  <a:lnTo>
                    <a:pt x="103251" y="1069551"/>
                  </a:lnTo>
                  <a:lnTo>
                    <a:pt x="123943" y="1109435"/>
                  </a:lnTo>
                  <a:lnTo>
                    <a:pt x="146325" y="1148268"/>
                  </a:lnTo>
                  <a:lnTo>
                    <a:pt x="170346" y="1186001"/>
                  </a:lnTo>
                  <a:lnTo>
                    <a:pt x="195957" y="1222584"/>
                  </a:lnTo>
                  <a:lnTo>
                    <a:pt x="223110" y="1257969"/>
                  </a:lnTo>
                  <a:lnTo>
                    <a:pt x="251756" y="1292107"/>
                  </a:lnTo>
                  <a:lnTo>
                    <a:pt x="281844" y="1324948"/>
                  </a:lnTo>
                  <a:lnTo>
                    <a:pt x="313327" y="1356444"/>
                  </a:lnTo>
                  <a:lnTo>
                    <a:pt x="346155" y="1386544"/>
                  </a:lnTo>
                  <a:lnTo>
                    <a:pt x="380279" y="1415201"/>
                  </a:lnTo>
                  <a:lnTo>
                    <a:pt x="415649" y="1442365"/>
                  </a:lnTo>
                  <a:lnTo>
                    <a:pt x="452218" y="1467987"/>
                  </a:lnTo>
                  <a:lnTo>
                    <a:pt x="489935" y="1492018"/>
                  </a:lnTo>
                  <a:lnTo>
                    <a:pt x="528752" y="1514408"/>
                  </a:lnTo>
                  <a:lnTo>
                    <a:pt x="568619" y="1535109"/>
                  </a:lnTo>
                  <a:lnTo>
                    <a:pt x="609488" y="1554072"/>
                  </a:lnTo>
                  <a:lnTo>
                    <a:pt x="651309" y="1571247"/>
                  </a:lnTo>
                  <a:lnTo>
                    <a:pt x="694033" y="1586585"/>
                  </a:lnTo>
                  <a:lnTo>
                    <a:pt x="737612" y="1600038"/>
                  </a:lnTo>
                  <a:lnTo>
                    <a:pt x="781995" y="1611555"/>
                  </a:lnTo>
                  <a:lnTo>
                    <a:pt x="827135" y="1621089"/>
                  </a:lnTo>
                  <a:lnTo>
                    <a:pt x="872982" y="1628589"/>
                  </a:lnTo>
                  <a:lnTo>
                    <a:pt x="919486" y="1634008"/>
                  </a:lnTo>
                  <a:lnTo>
                    <a:pt x="966599" y="1637295"/>
                  </a:lnTo>
                  <a:lnTo>
                    <a:pt x="1014272" y="1638401"/>
                  </a:lnTo>
                  <a:lnTo>
                    <a:pt x="2813710" y="1638401"/>
                  </a:lnTo>
                  <a:lnTo>
                    <a:pt x="2813710" y="1014691"/>
                  </a:lnTo>
                  <a:lnTo>
                    <a:pt x="2812604" y="966998"/>
                  </a:lnTo>
                  <a:lnTo>
                    <a:pt x="2809318" y="919865"/>
                  </a:lnTo>
                  <a:lnTo>
                    <a:pt x="2803902" y="873340"/>
                  </a:lnTo>
                  <a:lnTo>
                    <a:pt x="2796405" y="827474"/>
                  </a:lnTo>
                  <a:lnTo>
                    <a:pt x="2786875" y="782315"/>
                  </a:lnTo>
                  <a:lnTo>
                    <a:pt x="2775362" y="737913"/>
                  </a:lnTo>
                  <a:lnTo>
                    <a:pt x="2761916" y="694316"/>
                  </a:lnTo>
                  <a:lnTo>
                    <a:pt x="2746584" y="651574"/>
                  </a:lnTo>
                  <a:lnTo>
                    <a:pt x="2729416" y="609735"/>
                  </a:lnTo>
                  <a:lnTo>
                    <a:pt x="2710461" y="568849"/>
                  </a:lnTo>
                  <a:lnTo>
                    <a:pt x="2689769" y="528965"/>
                  </a:lnTo>
                  <a:lnTo>
                    <a:pt x="2667388" y="490133"/>
                  </a:lnTo>
                  <a:lnTo>
                    <a:pt x="2643367" y="452400"/>
                  </a:lnTo>
                  <a:lnTo>
                    <a:pt x="2617756" y="415816"/>
                  </a:lnTo>
                  <a:lnTo>
                    <a:pt x="2590604" y="380431"/>
                  </a:lnTo>
                  <a:lnTo>
                    <a:pt x="2561959" y="346294"/>
                  </a:lnTo>
                  <a:lnTo>
                    <a:pt x="2531871" y="313453"/>
                  </a:lnTo>
                  <a:lnTo>
                    <a:pt x="2500389" y="281957"/>
                  </a:lnTo>
                  <a:lnTo>
                    <a:pt x="2467562" y="251856"/>
                  </a:lnTo>
                  <a:lnTo>
                    <a:pt x="2433439" y="223199"/>
                  </a:lnTo>
                  <a:lnTo>
                    <a:pt x="2398068" y="196035"/>
                  </a:lnTo>
                  <a:lnTo>
                    <a:pt x="2361501" y="170414"/>
                  </a:lnTo>
                  <a:lnTo>
                    <a:pt x="2323784" y="146383"/>
                  </a:lnTo>
                  <a:lnTo>
                    <a:pt x="2284968" y="123992"/>
                  </a:lnTo>
                  <a:lnTo>
                    <a:pt x="2245101" y="103291"/>
                  </a:lnTo>
                  <a:lnTo>
                    <a:pt x="2204232" y="84329"/>
                  </a:lnTo>
                  <a:lnTo>
                    <a:pt x="2162412" y="67154"/>
                  </a:lnTo>
                  <a:lnTo>
                    <a:pt x="2119688" y="51816"/>
                  </a:lnTo>
                  <a:lnTo>
                    <a:pt x="2076109" y="38363"/>
                  </a:lnTo>
                  <a:lnTo>
                    <a:pt x="2031726" y="26845"/>
                  </a:lnTo>
                  <a:lnTo>
                    <a:pt x="1986586" y="17312"/>
                  </a:lnTo>
                  <a:lnTo>
                    <a:pt x="1940740" y="9811"/>
                  </a:lnTo>
                  <a:lnTo>
                    <a:pt x="1894236" y="4393"/>
                  </a:lnTo>
                  <a:lnTo>
                    <a:pt x="1847123" y="1106"/>
                  </a:lnTo>
                  <a:lnTo>
                    <a:pt x="1799450" y="0"/>
                  </a:lnTo>
                  <a:close/>
                </a:path>
              </a:pathLst>
            </a:custGeom>
            <a:solidFill>
              <a:srgbClr val="FFFFFF"/>
            </a:solidFill>
          </p:spPr>
          <p:txBody>
            <a:bodyPr wrap="square" lIns="0" tIns="0" rIns="0" bIns="0" rtlCol="0"/>
            <a:lstStyle/>
            <a:p>
              <a:endParaRPr sz="2160" dirty="0"/>
            </a:p>
          </p:txBody>
        </p:sp>
        <p:sp>
          <p:nvSpPr>
            <p:cNvPr id="27" name="object 27"/>
            <p:cNvSpPr/>
            <p:nvPr/>
          </p:nvSpPr>
          <p:spPr>
            <a:xfrm>
              <a:off x="571433" y="4318961"/>
              <a:ext cx="2834005" cy="1657985"/>
            </a:xfrm>
            <a:custGeom>
              <a:avLst/>
              <a:gdLst/>
              <a:ahLst/>
              <a:cxnLst/>
              <a:rect l="l" t="t" r="r" b="b"/>
              <a:pathLst>
                <a:path w="2834004" h="1657985">
                  <a:moveTo>
                    <a:pt x="1809495" y="0"/>
                  </a:moveTo>
                  <a:lnTo>
                    <a:pt x="0" y="0"/>
                  </a:lnTo>
                  <a:lnTo>
                    <a:pt x="0" y="633222"/>
                  </a:lnTo>
                  <a:lnTo>
                    <a:pt x="1114" y="681434"/>
                  </a:lnTo>
                  <a:lnTo>
                    <a:pt x="4425" y="729072"/>
                  </a:lnTo>
                  <a:lnTo>
                    <a:pt x="9884" y="776088"/>
                  </a:lnTo>
                  <a:lnTo>
                    <a:pt x="17441" y="822431"/>
                  </a:lnTo>
                  <a:lnTo>
                    <a:pt x="27046" y="868053"/>
                  </a:lnTo>
                  <a:lnTo>
                    <a:pt x="38652" y="912905"/>
                  </a:lnTo>
                  <a:lnTo>
                    <a:pt x="52208" y="956936"/>
                  </a:lnTo>
                  <a:lnTo>
                    <a:pt x="67665" y="1000099"/>
                  </a:lnTo>
                  <a:lnTo>
                    <a:pt x="84975" y="1042344"/>
                  </a:lnTo>
                  <a:lnTo>
                    <a:pt x="104088" y="1083622"/>
                  </a:lnTo>
                  <a:lnTo>
                    <a:pt x="124955" y="1123883"/>
                  </a:lnTo>
                  <a:lnTo>
                    <a:pt x="147527" y="1163079"/>
                  </a:lnTo>
                  <a:lnTo>
                    <a:pt x="171754" y="1201160"/>
                  </a:lnTo>
                  <a:lnTo>
                    <a:pt x="197588" y="1238077"/>
                  </a:lnTo>
                  <a:lnTo>
                    <a:pt x="224979" y="1273781"/>
                  </a:lnTo>
                  <a:lnTo>
                    <a:pt x="253878" y="1308222"/>
                  </a:lnTo>
                  <a:lnTo>
                    <a:pt x="284236" y="1341353"/>
                  </a:lnTo>
                  <a:lnTo>
                    <a:pt x="316003" y="1373122"/>
                  </a:lnTo>
                  <a:lnTo>
                    <a:pt x="349132" y="1403482"/>
                  </a:lnTo>
                  <a:lnTo>
                    <a:pt x="383571" y="1432383"/>
                  </a:lnTo>
                  <a:lnTo>
                    <a:pt x="419273" y="1459775"/>
                  </a:lnTo>
                  <a:lnTo>
                    <a:pt x="456188" y="1485610"/>
                  </a:lnTo>
                  <a:lnTo>
                    <a:pt x="494266" y="1509839"/>
                  </a:lnTo>
                  <a:lnTo>
                    <a:pt x="533460" y="1532412"/>
                  </a:lnTo>
                  <a:lnTo>
                    <a:pt x="573718" y="1553280"/>
                  </a:lnTo>
                  <a:lnTo>
                    <a:pt x="614993" y="1572394"/>
                  </a:lnTo>
                  <a:lnTo>
                    <a:pt x="657236" y="1589705"/>
                  </a:lnTo>
                  <a:lnTo>
                    <a:pt x="700396" y="1605164"/>
                  </a:lnTo>
                  <a:lnTo>
                    <a:pt x="744425" y="1618721"/>
                  </a:lnTo>
                  <a:lnTo>
                    <a:pt x="789273" y="1630327"/>
                  </a:lnTo>
                  <a:lnTo>
                    <a:pt x="834892" y="1639933"/>
                  </a:lnTo>
                  <a:lnTo>
                    <a:pt x="881233" y="1647490"/>
                  </a:lnTo>
                  <a:lnTo>
                    <a:pt x="928245" y="1652949"/>
                  </a:lnTo>
                  <a:lnTo>
                    <a:pt x="975880" y="1656260"/>
                  </a:lnTo>
                  <a:lnTo>
                    <a:pt x="1024089" y="1657375"/>
                  </a:lnTo>
                  <a:lnTo>
                    <a:pt x="2833585" y="1657375"/>
                  </a:lnTo>
                  <a:lnTo>
                    <a:pt x="2833585" y="1638287"/>
                  </a:lnTo>
                  <a:lnTo>
                    <a:pt x="1024089" y="1638287"/>
                  </a:lnTo>
                  <a:lnTo>
                    <a:pt x="975470" y="1637126"/>
                  </a:lnTo>
                  <a:lnTo>
                    <a:pt x="927439" y="1633677"/>
                  </a:lnTo>
                  <a:lnTo>
                    <a:pt x="880051" y="1627995"/>
                  </a:lnTo>
                  <a:lnTo>
                    <a:pt x="833358" y="1620132"/>
                  </a:lnTo>
                  <a:lnTo>
                    <a:pt x="787414" y="1610141"/>
                  </a:lnTo>
                  <a:lnTo>
                    <a:pt x="742271" y="1598075"/>
                  </a:lnTo>
                  <a:lnTo>
                    <a:pt x="697983" y="1583987"/>
                  </a:lnTo>
                  <a:lnTo>
                    <a:pt x="654603" y="1567930"/>
                  </a:lnTo>
                  <a:lnTo>
                    <a:pt x="612183" y="1549958"/>
                  </a:lnTo>
                  <a:lnTo>
                    <a:pt x="570777" y="1530123"/>
                  </a:lnTo>
                  <a:lnTo>
                    <a:pt x="530438" y="1508478"/>
                  </a:lnTo>
                  <a:lnTo>
                    <a:pt x="491219" y="1485077"/>
                  </a:lnTo>
                  <a:lnTo>
                    <a:pt x="453172" y="1459973"/>
                  </a:lnTo>
                  <a:lnTo>
                    <a:pt x="416352" y="1433217"/>
                  </a:lnTo>
                  <a:lnTo>
                    <a:pt x="380811" y="1404865"/>
                  </a:lnTo>
                  <a:lnTo>
                    <a:pt x="346601" y="1374968"/>
                  </a:lnTo>
                  <a:lnTo>
                    <a:pt x="313777" y="1343580"/>
                  </a:lnTo>
                  <a:lnTo>
                    <a:pt x="282391" y="1310754"/>
                  </a:lnTo>
                  <a:lnTo>
                    <a:pt x="252496" y="1276542"/>
                  </a:lnTo>
                  <a:lnTo>
                    <a:pt x="224145" y="1240999"/>
                  </a:lnTo>
                  <a:lnTo>
                    <a:pt x="197391" y="1204176"/>
                  </a:lnTo>
                  <a:lnTo>
                    <a:pt x="172288" y="1166127"/>
                  </a:lnTo>
                  <a:lnTo>
                    <a:pt x="148889" y="1126905"/>
                  </a:lnTo>
                  <a:lnTo>
                    <a:pt x="127245" y="1086564"/>
                  </a:lnTo>
                  <a:lnTo>
                    <a:pt x="107412" y="1045155"/>
                  </a:lnTo>
                  <a:lnTo>
                    <a:pt x="89440" y="1002733"/>
                  </a:lnTo>
                  <a:lnTo>
                    <a:pt x="73385" y="959349"/>
                  </a:lnTo>
                  <a:lnTo>
                    <a:pt x="59298" y="915058"/>
                  </a:lnTo>
                  <a:lnTo>
                    <a:pt x="47232" y="869913"/>
                  </a:lnTo>
                  <a:lnTo>
                    <a:pt x="37242" y="823966"/>
                  </a:lnTo>
                  <a:lnTo>
                    <a:pt x="29379" y="777270"/>
                  </a:lnTo>
                  <a:lnTo>
                    <a:pt x="23697" y="729878"/>
                  </a:lnTo>
                  <a:lnTo>
                    <a:pt x="20249" y="681845"/>
                  </a:lnTo>
                  <a:lnTo>
                    <a:pt x="19088" y="633222"/>
                  </a:lnTo>
                  <a:lnTo>
                    <a:pt x="19088" y="19075"/>
                  </a:lnTo>
                  <a:lnTo>
                    <a:pt x="2006435" y="19075"/>
                  </a:lnTo>
                  <a:lnTo>
                    <a:pt x="1998682" y="17442"/>
                  </a:lnTo>
                  <a:lnTo>
                    <a:pt x="1952344" y="9885"/>
                  </a:lnTo>
                  <a:lnTo>
                    <a:pt x="1905334" y="4426"/>
                  </a:lnTo>
                  <a:lnTo>
                    <a:pt x="1857701" y="1114"/>
                  </a:lnTo>
                  <a:lnTo>
                    <a:pt x="1809495" y="0"/>
                  </a:lnTo>
                  <a:close/>
                </a:path>
                <a:path w="2834004" h="1657985">
                  <a:moveTo>
                    <a:pt x="2006435" y="19075"/>
                  </a:moveTo>
                  <a:lnTo>
                    <a:pt x="1809495" y="19075"/>
                  </a:lnTo>
                  <a:lnTo>
                    <a:pt x="1858115" y="20236"/>
                  </a:lnTo>
                  <a:lnTo>
                    <a:pt x="1906146" y="23684"/>
                  </a:lnTo>
                  <a:lnTo>
                    <a:pt x="1953534" y="29367"/>
                  </a:lnTo>
                  <a:lnTo>
                    <a:pt x="2000227" y="37230"/>
                  </a:lnTo>
                  <a:lnTo>
                    <a:pt x="2046171" y="47221"/>
                  </a:lnTo>
                  <a:lnTo>
                    <a:pt x="2091314" y="59287"/>
                  </a:lnTo>
                  <a:lnTo>
                    <a:pt x="2135602" y="73375"/>
                  </a:lnTo>
                  <a:lnTo>
                    <a:pt x="2178982" y="89432"/>
                  </a:lnTo>
                  <a:lnTo>
                    <a:pt x="2221402" y="107404"/>
                  </a:lnTo>
                  <a:lnTo>
                    <a:pt x="2262808" y="127239"/>
                  </a:lnTo>
                  <a:lnTo>
                    <a:pt x="2303147" y="148883"/>
                  </a:lnTo>
                  <a:lnTo>
                    <a:pt x="2342366" y="172285"/>
                  </a:lnTo>
                  <a:lnTo>
                    <a:pt x="2380412" y="197389"/>
                  </a:lnTo>
                  <a:lnTo>
                    <a:pt x="2417233" y="224144"/>
                  </a:lnTo>
                  <a:lnTo>
                    <a:pt x="2452774" y="252497"/>
                  </a:lnTo>
                  <a:lnTo>
                    <a:pt x="2486984" y="282393"/>
                  </a:lnTo>
                  <a:lnTo>
                    <a:pt x="2519808" y="313782"/>
                  </a:lnTo>
                  <a:lnTo>
                    <a:pt x="2551194" y="346608"/>
                  </a:lnTo>
                  <a:lnTo>
                    <a:pt x="2581089" y="380819"/>
                  </a:lnTo>
                  <a:lnTo>
                    <a:pt x="2609440" y="416363"/>
                  </a:lnTo>
                  <a:lnTo>
                    <a:pt x="2636193" y="453186"/>
                  </a:lnTo>
                  <a:lnTo>
                    <a:pt x="2661297" y="491235"/>
                  </a:lnTo>
                  <a:lnTo>
                    <a:pt x="2684696" y="530456"/>
                  </a:lnTo>
                  <a:lnTo>
                    <a:pt x="2706340" y="570798"/>
                  </a:lnTo>
                  <a:lnTo>
                    <a:pt x="2726173" y="612207"/>
                  </a:lnTo>
                  <a:lnTo>
                    <a:pt x="2744145" y="654629"/>
                  </a:lnTo>
                  <a:lnTo>
                    <a:pt x="2760200" y="698012"/>
                  </a:lnTo>
                  <a:lnTo>
                    <a:pt x="2774287" y="742303"/>
                  </a:lnTo>
                  <a:lnTo>
                    <a:pt x="2786353" y="787449"/>
                  </a:lnTo>
                  <a:lnTo>
                    <a:pt x="2796343" y="833396"/>
                  </a:lnTo>
                  <a:lnTo>
                    <a:pt x="2804206" y="880092"/>
                  </a:lnTo>
                  <a:lnTo>
                    <a:pt x="2809888" y="927483"/>
                  </a:lnTo>
                  <a:lnTo>
                    <a:pt x="2813336" y="975517"/>
                  </a:lnTo>
                  <a:lnTo>
                    <a:pt x="2814497" y="1024140"/>
                  </a:lnTo>
                  <a:lnTo>
                    <a:pt x="2814497" y="1638287"/>
                  </a:lnTo>
                  <a:lnTo>
                    <a:pt x="2833585" y="1638287"/>
                  </a:lnTo>
                  <a:lnTo>
                    <a:pt x="2833585" y="1024140"/>
                  </a:lnTo>
                  <a:lnTo>
                    <a:pt x="2832471" y="975931"/>
                  </a:lnTo>
                  <a:lnTo>
                    <a:pt x="2829159" y="928295"/>
                  </a:lnTo>
                  <a:lnTo>
                    <a:pt x="2823700" y="881282"/>
                  </a:lnTo>
                  <a:lnTo>
                    <a:pt x="2816143" y="834941"/>
                  </a:lnTo>
                  <a:lnTo>
                    <a:pt x="2806537" y="789321"/>
                  </a:lnTo>
                  <a:lnTo>
                    <a:pt x="2794930" y="744472"/>
                  </a:lnTo>
                  <a:lnTo>
                    <a:pt x="2781373" y="700441"/>
                  </a:lnTo>
                  <a:lnTo>
                    <a:pt x="2765915" y="657280"/>
                  </a:lnTo>
                  <a:lnTo>
                    <a:pt x="2748604" y="615036"/>
                  </a:lnTo>
                  <a:lnTo>
                    <a:pt x="2729490" y="573759"/>
                  </a:lnTo>
                  <a:lnTo>
                    <a:pt x="2708622" y="533498"/>
                  </a:lnTo>
                  <a:lnTo>
                    <a:pt x="2686049" y="494303"/>
                  </a:lnTo>
                  <a:lnTo>
                    <a:pt x="2661821" y="456223"/>
                  </a:lnTo>
                  <a:lnTo>
                    <a:pt x="2635986" y="419306"/>
                  </a:lnTo>
                  <a:lnTo>
                    <a:pt x="2608594" y="383602"/>
                  </a:lnTo>
                  <a:lnTo>
                    <a:pt x="2579694" y="349160"/>
                  </a:lnTo>
                  <a:lnTo>
                    <a:pt x="2549335" y="316030"/>
                  </a:lnTo>
                  <a:lnTo>
                    <a:pt x="2517567" y="284260"/>
                  </a:lnTo>
                  <a:lnTo>
                    <a:pt x="2484438" y="253900"/>
                  </a:lnTo>
                  <a:lnTo>
                    <a:pt x="2449998" y="224999"/>
                  </a:lnTo>
                  <a:lnTo>
                    <a:pt x="2414296" y="197606"/>
                  </a:lnTo>
                  <a:lnTo>
                    <a:pt x="2377380" y="171770"/>
                  </a:lnTo>
                  <a:lnTo>
                    <a:pt x="2339302" y="147541"/>
                  </a:lnTo>
                  <a:lnTo>
                    <a:pt x="2300108" y="124967"/>
                  </a:lnTo>
                  <a:lnTo>
                    <a:pt x="2259850" y="104098"/>
                  </a:lnTo>
                  <a:lnTo>
                    <a:pt x="2218575" y="84984"/>
                  </a:lnTo>
                  <a:lnTo>
                    <a:pt x="2176334" y="67672"/>
                  </a:lnTo>
                  <a:lnTo>
                    <a:pt x="2133175" y="52213"/>
                  </a:lnTo>
                  <a:lnTo>
                    <a:pt x="2089147" y="38656"/>
                  </a:lnTo>
                  <a:lnTo>
                    <a:pt x="2044300" y="27049"/>
                  </a:lnTo>
                  <a:lnTo>
                    <a:pt x="2006435" y="19075"/>
                  </a:lnTo>
                  <a:close/>
                </a:path>
              </a:pathLst>
            </a:custGeom>
            <a:solidFill>
              <a:srgbClr val="0469A8"/>
            </a:solidFill>
          </p:spPr>
          <p:txBody>
            <a:bodyPr wrap="square" lIns="0" tIns="0" rIns="0" bIns="0" rtlCol="0"/>
            <a:lstStyle/>
            <a:p>
              <a:endParaRPr sz="2160" dirty="0"/>
            </a:p>
          </p:txBody>
        </p:sp>
      </p:grpSp>
      <p:grpSp>
        <p:nvGrpSpPr>
          <p:cNvPr id="28" name="object 28"/>
          <p:cNvGrpSpPr/>
          <p:nvPr/>
        </p:nvGrpSpPr>
        <p:grpSpPr>
          <a:xfrm>
            <a:off x="5690928" y="5189838"/>
            <a:ext cx="3413760" cy="2001012"/>
            <a:chOff x="4742440" y="4324865"/>
            <a:chExt cx="2844800" cy="1667510"/>
          </a:xfrm>
        </p:grpSpPr>
        <p:sp>
          <p:nvSpPr>
            <p:cNvPr id="29" name="object 29"/>
            <p:cNvSpPr/>
            <p:nvPr/>
          </p:nvSpPr>
          <p:spPr>
            <a:xfrm>
              <a:off x="4747206" y="4329624"/>
              <a:ext cx="2835275" cy="1657985"/>
            </a:xfrm>
            <a:custGeom>
              <a:avLst/>
              <a:gdLst/>
              <a:ahLst/>
              <a:cxnLst/>
              <a:rect l="l" t="t" r="r" b="b"/>
              <a:pathLst>
                <a:path w="2835275" h="1657985">
                  <a:moveTo>
                    <a:pt x="2087575" y="0"/>
                  </a:moveTo>
                  <a:lnTo>
                    <a:pt x="98234" y="0"/>
                  </a:lnTo>
                  <a:lnTo>
                    <a:pt x="59986" y="7719"/>
                  </a:lnTo>
                  <a:lnTo>
                    <a:pt x="28762" y="28767"/>
                  </a:lnTo>
                  <a:lnTo>
                    <a:pt x="7716" y="59980"/>
                  </a:lnTo>
                  <a:lnTo>
                    <a:pt x="0" y="98196"/>
                  </a:lnTo>
                  <a:lnTo>
                    <a:pt x="0" y="910209"/>
                  </a:lnTo>
                  <a:lnTo>
                    <a:pt x="1470" y="957462"/>
                  </a:lnTo>
                  <a:lnTo>
                    <a:pt x="5823" y="1003934"/>
                  </a:lnTo>
                  <a:lnTo>
                    <a:pt x="12972" y="1049537"/>
                  </a:lnTo>
                  <a:lnTo>
                    <a:pt x="22828" y="1094184"/>
                  </a:lnTo>
                  <a:lnTo>
                    <a:pt x="35305" y="1137788"/>
                  </a:lnTo>
                  <a:lnTo>
                    <a:pt x="50314" y="1180260"/>
                  </a:lnTo>
                  <a:lnTo>
                    <a:pt x="67768" y="1221514"/>
                  </a:lnTo>
                  <a:lnTo>
                    <a:pt x="87580" y="1261461"/>
                  </a:lnTo>
                  <a:lnTo>
                    <a:pt x="109661" y="1300014"/>
                  </a:lnTo>
                  <a:lnTo>
                    <a:pt x="133925" y="1337086"/>
                  </a:lnTo>
                  <a:lnTo>
                    <a:pt x="160284" y="1372589"/>
                  </a:lnTo>
                  <a:lnTo>
                    <a:pt x="188650" y="1406436"/>
                  </a:lnTo>
                  <a:lnTo>
                    <a:pt x="218936" y="1438540"/>
                  </a:lnTo>
                  <a:lnTo>
                    <a:pt x="251055" y="1468811"/>
                  </a:lnTo>
                  <a:lnTo>
                    <a:pt x="284918" y="1497164"/>
                  </a:lnTo>
                  <a:lnTo>
                    <a:pt x="320438" y="1523511"/>
                  </a:lnTo>
                  <a:lnTo>
                    <a:pt x="357527" y="1547764"/>
                  </a:lnTo>
                  <a:lnTo>
                    <a:pt x="396099" y="1569835"/>
                  </a:lnTo>
                  <a:lnTo>
                    <a:pt x="436065" y="1589638"/>
                  </a:lnTo>
                  <a:lnTo>
                    <a:pt x="477339" y="1607084"/>
                  </a:lnTo>
                  <a:lnTo>
                    <a:pt x="519831" y="1622086"/>
                  </a:lnTo>
                  <a:lnTo>
                    <a:pt x="563456" y="1634556"/>
                  </a:lnTo>
                  <a:lnTo>
                    <a:pt x="608125" y="1644408"/>
                  </a:lnTo>
                  <a:lnTo>
                    <a:pt x="653750" y="1651554"/>
                  </a:lnTo>
                  <a:lnTo>
                    <a:pt x="700245" y="1655905"/>
                  </a:lnTo>
                  <a:lnTo>
                    <a:pt x="747522" y="1657375"/>
                  </a:lnTo>
                  <a:lnTo>
                    <a:pt x="2736850" y="1657375"/>
                  </a:lnTo>
                  <a:lnTo>
                    <a:pt x="2775084" y="1649656"/>
                  </a:lnTo>
                  <a:lnTo>
                    <a:pt x="2806314" y="1628608"/>
                  </a:lnTo>
                  <a:lnTo>
                    <a:pt x="2827373" y="1597394"/>
                  </a:lnTo>
                  <a:lnTo>
                    <a:pt x="2835097" y="1559179"/>
                  </a:lnTo>
                  <a:lnTo>
                    <a:pt x="2835097" y="747166"/>
                  </a:lnTo>
                  <a:lnTo>
                    <a:pt x="2833626" y="699913"/>
                  </a:lnTo>
                  <a:lnTo>
                    <a:pt x="2829273" y="653440"/>
                  </a:lnTo>
                  <a:lnTo>
                    <a:pt x="2822124" y="607837"/>
                  </a:lnTo>
                  <a:lnTo>
                    <a:pt x="2812267" y="563190"/>
                  </a:lnTo>
                  <a:lnTo>
                    <a:pt x="2799790" y="519586"/>
                  </a:lnTo>
                  <a:lnTo>
                    <a:pt x="2784781" y="477114"/>
                  </a:lnTo>
                  <a:lnTo>
                    <a:pt x="2767326" y="435861"/>
                  </a:lnTo>
                  <a:lnTo>
                    <a:pt x="2747514" y="395914"/>
                  </a:lnTo>
                  <a:lnTo>
                    <a:pt x="2725432" y="357360"/>
                  </a:lnTo>
                  <a:lnTo>
                    <a:pt x="2701167" y="320288"/>
                  </a:lnTo>
                  <a:lnTo>
                    <a:pt x="2674808" y="284785"/>
                  </a:lnTo>
                  <a:lnTo>
                    <a:pt x="2646441" y="250938"/>
                  </a:lnTo>
                  <a:lnTo>
                    <a:pt x="2616155" y="218835"/>
                  </a:lnTo>
                  <a:lnTo>
                    <a:pt x="2584036" y="188563"/>
                  </a:lnTo>
                  <a:lnTo>
                    <a:pt x="2550173" y="160210"/>
                  </a:lnTo>
                  <a:lnTo>
                    <a:pt x="2514653" y="133863"/>
                  </a:lnTo>
                  <a:lnTo>
                    <a:pt x="2477563" y="109611"/>
                  </a:lnTo>
                  <a:lnTo>
                    <a:pt x="2438991" y="87539"/>
                  </a:lnTo>
                  <a:lnTo>
                    <a:pt x="2399025" y="67737"/>
                  </a:lnTo>
                  <a:lnTo>
                    <a:pt x="2357752" y="50291"/>
                  </a:lnTo>
                  <a:lnTo>
                    <a:pt x="2315260" y="35289"/>
                  </a:lnTo>
                  <a:lnTo>
                    <a:pt x="2271636" y="22818"/>
                  </a:lnTo>
                  <a:lnTo>
                    <a:pt x="2226968" y="12966"/>
                  </a:lnTo>
                  <a:lnTo>
                    <a:pt x="2181344" y="5821"/>
                  </a:lnTo>
                  <a:lnTo>
                    <a:pt x="2134850" y="1469"/>
                  </a:lnTo>
                  <a:lnTo>
                    <a:pt x="2087575" y="0"/>
                  </a:lnTo>
                  <a:close/>
                </a:path>
              </a:pathLst>
            </a:custGeom>
            <a:solidFill>
              <a:srgbClr val="2CC8A1"/>
            </a:solidFill>
          </p:spPr>
          <p:txBody>
            <a:bodyPr wrap="square" lIns="0" tIns="0" rIns="0" bIns="0" rtlCol="0"/>
            <a:lstStyle/>
            <a:p>
              <a:endParaRPr sz="2160" dirty="0"/>
            </a:p>
          </p:txBody>
        </p:sp>
        <p:sp>
          <p:nvSpPr>
            <p:cNvPr id="30" name="object 30"/>
            <p:cNvSpPr/>
            <p:nvPr/>
          </p:nvSpPr>
          <p:spPr>
            <a:xfrm>
              <a:off x="4757861" y="4338766"/>
              <a:ext cx="2814320" cy="1638935"/>
            </a:xfrm>
            <a:custGeom>
              <a:avLst/>
              <a:gdLst/>
              <a:ahLst/>
              <a:cxnLst/>
              <a:rect l="l" t="t" r="r" b="b"/>
              <a:pathLst>
                <a:path w="2814320" h="1638935">
                  <a:moveTo>
                    <a:pt x="1799450" y="0"/>
                  </a:moveTo>
                  <a:lnTo>
                    <a:pt x="0" y="0"/>
                  </a:lnTo>
                  <a:lnTo>
                    <a:pt x="0" y="623709"/>
                  </a:lnTo>
                  <a:lnTo>
                    <a:pt x="1106" y="671403"/>
                  </a:lnTo>
                  <a:lnTo>
                    <a:pt x="4391" y="718536"/>
                  </a:lnTo>
                  <a:lnTo>
                    <a:pt x="9808" y="765060"/>
                  </a:lnTo>
                  <a:lnTo>
                    <a:pt x="17305" y="810926"/>
                  </a:lnTo>
                  <a:lnTo>
                    <a:pt x="26835" y="856085"/>
                  </a:lnTo>
                  <a:lnTo>
                    <a:pt x="38348" y="900488"/>
                  </a:lnTo>
                  <a:lnTo>
                    <a:pt x="51795" y="944085"/>
                  </a:lnTo>
                  <a:lnTo>
                    <a:pt x="67127" y="986827"/>
                  </a:lnTo>
                  <a:lnTo>
                    <a:pt x="84296" y="1028665"/>
                  </a:lnTo>
                  <a:lnTo>
                    <a:pt x="103251" y="1069551"/>
                  </a:lnTo>
                  <a:lnTo>
                    <a:pt x="123943" y="1109435"/>
                  </a:lnTo>
                  <a:lnTo>
                    <a:pt x="146325" y="1148268"/>
                  </a:lnTo>
                  <a:lnTo>
                    <a:pt x="170346" y="1186001"/>
                  </a:lnTo>
                  <a:lnTo>
                    <a:pt x="195957" y="1222584"/>
                  </a:lnTo>
                  <a:lnTo>
                    <a:pt x="223110" y="1257969"/>
                  </a:lnTo>
                  <a:lnTo>
                    <a:pt x="251756" y="1292107"/>
                  </a:lnTo>
                  <a:lnTo>
                    <a:pt x="281844" y="1324948"/>
                  </a:lnTo>
                  <a:lnTo>
                    <a:pt x="313327" y="1356444"/>
                  </a:lnTo>
                  <a:lnTo>
                    <a:pt x="346155" y="1386544"/>
                  </a:lnTo>
                  <a:lnTo>
                    <a:pt x="380279" y="1415201"/>
                  </a:lnTo>
                  <a:lnTo>
                    <a:pt x="415649" y="1442365"/>
                  </a:lnTo>
                  <a:lnTo>
                    <a:pt x="452218" y="1467987"/>
                  </a:lnTo>
                  <a:lnTo>
                    <a:pt x="489935" y="1492018"/>
                  </a:lnTo>
                  <a:lnTo>
                    <a:pt x="528752" y="1514408"/>
                  </a:lnTo>
                  <a:lnTo>
                    <a:pt x="568619" y="1535109"/>
                  </a:lnTo>
                  <a:lnTo>
                    <a:pt x="609488" y="1554072"/>
                  </a:lnTo>
                  <a:lnTo>
                    <a:pt x="651309" y="1571247"/>
                  </a:lnTo>
                  <a:lnTo>
                    <a:pt x="694033" y="1586585"/>
                  </a:lnTo>
                  <a:lnTo>
                    <a:pt x="737612" y="1600038"/>
                  </a:lnTo>
                  <a:lnTo>
                    <a:pt x="781995" y="1611555"/>
                  </a:lnTo>
                  <a:lnTo>
                    <a:pt x="827135" y="1621089"/>
                  </a:lnTo>
                  <a:lnTo>
                    <a:pt x="872982" y="1628589"/>
                  </a:lnTo>
                  <a:lnTo>
                    <a:pt x="919486" y="1634008"/>
                  </a:lnTo>
                  <a:lnTo>
                    <a:pt x="966599" y="1637295"/>
                  </a:lnTo>
                  <a:lnTo>
                    <a:pt x="1014272" y="1638401"/>
                  </a:lnTo>
                  <a:lnTo>
                    <a:pt x="2813710" y="1638401"/>
                  </a:lnTo>
                  <a:lnTo>
                    <a:pt x="2813710" y="1014691"/>
                  </a:lnTo>
                  <a:lnTo>
                    <a:pt x="2812604" y="966998"/>
                  </a:lnTo>
                  <a:lnTo>
                    <a:pt x="2809318" y="919865"/>
                  </a:lnTo>
                  <a:lnTo>
                    <a:pt x="2803902" y="873340"/>
                  </a:lnTo>
                  <a:lnTo>
                    <a:pt x="2796405" y="827474"/>
                  </a:lnTo>
                  <a:lnTo>
                    <a:pt x="2786875" y="782315"/>
                  </a:lnTo>
                  <a:lnTo>
                    <a:pt x="2775362" y="737913"/>
                  </a:lnTo>
                  <a:lnTo>
                    <a:pt x="2761916" y="694316"/>
                  </a:lnTo>
                  <a:lnTo>
                    <a:pt x="2746584" y="651574"/>
                  </a:lnTo>
                  <a:lnTo>
                    <a:pt x="2729416" y="609735"/>
                  </a:lnTo>
                  <a:lnTo>
                    <a:pt x="2710461" y="568849"/>
                  </a:lnTo>
                  <a:lnTo>
                    <a:pt x="2689769" y="528965"/>
                  </a:lnTo>
                  <a:lnTo>
                    <a:pt x="2667388" y="490133"/>
                  </a:lnTo>
                  <a:lnTo>
                    <a:pt x="2643367" y="452400"/>
                  </a:lnTo>
                  <a:lnTo>
                    <a:pt x="2617756" y="415816"/>
                  </a:lnTo>
                  <a:lnTo>
                    <a:pt x="2590604" y="380431"/>
                  </a:lnTo>
                  <a:lnTo>
                    <a:pt x="2561959" y="346294"/>
                  </a:lnTo>
                  <a:lnTo>
                    <a:pt x="2531871" y="313453"/>
                  </a:lnTo>
                  <a:lnTo>
                    <a:pt x="2500389" y="281957"/>
                  </a:lnTo>
                  <a:lnTo>
                    <a:pt x="2467562" y="251856"/>
                  </a:lnTo>
                  <a:lnTo>
                    <a:pt x="2433439" y="223199"/>
                  </a:lnTo>
                  <a:lnTo>
                    <a:pt x="2398068" y="196035"/>
                  </a:lnTo>
                  <a:lnTo>
                    <a:pt x="2361501" y="170414"/>
                  </a:lnTo>
                  <a:lnTo>
                    <a:pt x="2323784" y="146383"/>
                  </a:lnTo>
                  <a:lnTo>
                    <a:pt x="2284968" y="123992"/>
                  </a:lnTo>
                  <a:lnTo>
                    <a:pt x="2245101" y="103291"/>
                  </a:lnTo>
                  <a:lnTo>
                    <a:pt x="2204232" y="84329"/>
                  </a:lnTo>
                  <a:lnTo>
                    <a:pt x="2162412" y="67154"/>
                  </a:lnTo>
                  <a:lnTo>
                    <a:pt x="2119688" y="51816"/>
                  </a:lnTo>
                  <a:lnTo>
                    <a:pt x="2076109" y="38363"/>
                  </a:lnTo>
                  <a:lnTo>
                    <a:pt x="2031726" y="26845"/>
                  </a:lnTo>
                  <a:lnTo>
                    <a:pt x="1986586" y="17312"/>
                  </a:lnTo>
                  <a:lnTo>
                    <a:pt x="1940740" y="9811"/>
                  </a:lnTo>
                  <a:lnTo>
                    <a:pt x="1894236" y="4393"/>
                  </a:lnTo>
                  <a:lnTo>
                    <a:pt x="1847123" y="1106"/>
                  </a:lnTo>
                  <a:lnTo>
                    <a:pt x="1799450" y="0"/>
                  </a:lnTo>
                  <a:close/>
                </a:path>
              </a:pathLst>
            </a:custGeom>
            <a:solidFill>
              <a:srgbClr val="FFFFFF"/>
            </a:solidFill>
          </p:spPr>
          <p:txBody>
            <a:bodyPr wrap="square" lIns="0" tIns="0" rIns="0" bIns="0" rtlCol="0"/>
            <a:lstStyle/>
            <a:p>
              <a:endParaRPr sz="2160" dirty="0"/>
            </a:p>
          </p:txBody>
        </p:sp>
        <p:sp>
          <p:nvSpPr>
            <p:cNvPr id="31" name="object 31"/>
            <p:cNvSpPr/>
            <p:nvPr/>
          </p:nvSpPr>
          <p:spPr>
            <a:xfrm>
              <a:off x="4757861" y="4338766"/>
              <a:ext cx="2814320" cy="1638935"/>
            </a:xfrm>
            <a:custGeom>
              <a:avLst/>
              <a:gdLst/>
              <a:ahLst/>
              <a:cxnLst/>
              <a:rect l="l" t="t" r="r" b="b"/>
              <a:pathLst>
                <a:path w="2814320" h="1638935">
                  <a:moveTo>
                    <a:pt x="1014272" y="1638401"/>
                  </a:moveTo>
                  <a:lnTo>
                    <a:pt x="966599" y="1637295"/>
                  </a:lnTo>
                  <a:lnTo>
                    <a:pt x="919486" y="1634008"/>
                  </a:lnTo>
                  <a:lnTo>
                    <a:pt x="872982" y="1628589"/>
                  </a:lnTo>
                  <a:lnTo>
                    <a:pt x="827135" y="1621089"/>
                  </a:lnTo>
                  <a:lnTo>
                    <a:pt x="781995" y="1611555"/>
                  </a:lnTo>
                  <a:lnTo>
                    <a:pt x="737612" y="1600038"/>
                  </a:lnTo>
                  <a:lnTo>
                    <a:pt x="694033" y="1586585"/>
                  </a:lnTo>
                  <a:lnTo>
                    <a:pt x="651309" y="1571247"/>
                  </a:lnTo>
                  <a:lnTo>
                    <a:pt x="609488" y="1554072"/>
                  </a:lnTo>
                  <a:lnTo>
                    <a:pt x="568619" y="1535109"/>
                  </a:lnTo>
                  <a:lnTo>
                    <a:pt x="528752" y="1514408"/>
                  </a:lnTo>
                  <a:lnTo>
                    <a:pt x="489935" y="1492018"/>
                  </a:lnTo>
                  <a:lnTo>
                    <a:pt x="452218" y="1467987"/>
                  </a:lnTo>
                  <a:lnTo>
                    <a:pt x="415649" y="1442365"/>
                  </a:lnTo>
                  <a:lnTo>
                    <a:pt x="380279" y="1415201"/>
                  </a:lnTo>
                  <a:lnTo>
                    <a:pt x="346155" y="1386544"/>
                  </a:lnTo>
                  <a:lnTo>
                    <a:pt x="313327" y="1356444"/>
                  </a:lnTo>
                  <a:lnTo>
                    <a:pt x="281844" y="1324948"/>
                  </a:lnTo>
                  <a:lnTo>
                    <a:pt x="251756" y="1292107"/>
                  </a:lnTo>
                  <a:lnTo>
                    <a:pt x="223110" y="1257969"/>
                  </a:lnTo>
                  <a:lnTo>
                    <a:pt x="195957" y="1222584"/>
                  </a:lnTo>
                  <a:lnTo>
                    <a:pt x="170346" y="1186001"/>
                  </a:lnTo>
                  <a:lnTo>
                    <a:pt x="146325" y="1148268"/>
                  </a:lnTo>
                  <a:lnTo>
                    <a:pt x="123943" y="1109435"/>
                  </a:lnTo>
                  <a:lnTo>
                    <a:pt x="103251" y="1069551"/>
                  </a:lnTo>
                  <a:lnTo>
                    <a:pt x="84296" y="1028665"/>
                  </a:lnTo>
                  <a:lnTo>
                    <a:pt x="67127" y="986827"/>
                  </a:lnTo>
                  <a:lnTo>
                    <a:pt x="51795" y="944085"/>
                  </a:lnTo>
                  <a:lnTo>
                    <a:pt x="38348" y="900488"/>
                  </a:lnTo>
                  <a:lnTo>
                    <a:pt x="26835" y="856085"/>
                  </a:lnTo>
                  <a:lnTo>
                    <a:pt x="17305" y="810926"/>
                  </a:lnTo>
                  <a:lnTo>
                    <a:pt x="9808" y="765060"/>
                  </a:lnTo>
                  <a:lnTo>
                    <a:pt x="4391" y="718536"/>
                  </a:lnTo>
                  <a:lnTo>
                    <a:pt x="1106" y="671403"/>
                  </a:lnTo>
                  <a:lnTo>
                    <a:pt x="0" y="623709"/>
                  </a:lnTo>
                  <a:lnTo>
                    <a:pt x="0" y="0"/>
                  </a:lnTo>
                  <a:lnTo>
                    <a:pt x="1799450" y="0"/>
                  </a:lnTo>
                  <a:lnTo>
                    <a:pt x="1847123" y="1106"/>
                  </a:lnTo>
                  <a:lnTo>
                    <a:pt x="1894236" y="4393"/>
                  </a:lnTo>
                  <a:lnTo>
                    <a:pt x="1940740" y="9811"/>
                  </a:lnTo>
                  <a:lnTo>
                    <a:pt x="1986586" y="17312"/>
                  </a:lnTo>
                  <a:lnTo>
                    <a:pt x="2031726" y="26845"/>
                  </a:lnTo>
                  <a:lnTo>
                    <a:pt x="2076109" y="38363"/>
                  </a:lnTo>
                  <a:lnTo>
                    <a:pt x="2119688" y="51816"/>
                  </a:lnTo>
                  <a:lnTo>
                    <a:pt x="2162412" y="67154"/>
                  </a:lnTo>
                  <a:lnTo>
                    <a:pt x="2204232" y="84329"/>
                  </a:lnTo>
                  <a:lnTo>
                    <a:pt x="2245101" y="103291"/>
                  </a:lnTo>
                  <a:lnTo>
                    <a:pt x="2284968" y="123992"/>
                  </a:lnTo>
                  <a:lnTo>
                    <a:pt x="2323784" y="146383"/>
                  </a:lnTo>
                  <a:lnTo>
                    <a:pt x="2361501" y="170414"/>
                  </a:lnTo>
                  <a:lnTo>
                    <a:pt x="2398068" y="196035"/>
                  </a:lnTo>
                  <a:lnTo>
                    <a:pt x="2433439" y="223199"/>
                  </a:lnTo>
                  <a:lnTo>
                    <a:pt x="2467562" y="251856"/>
                  </a:lnTo>
                  <a:lnTo>
                    <a:pt x="2500389" y="281957"/>
                  </a:lnTo>
                  <a:lnTo>
                    <a:pt x="2531871" y="313453"/>
                  </a:lnTo>
                  <a:lnTo>
                    <a:pt x="2561959" y="346294"/>
                  </a:lnTo>
                  <a:lnTo>
                    <a:pt x="2590604" y="380431"/>
                  </a:lnTo>
                  <a:lnTo>
                    <a:pt x="2617756" y="415816"/>
                  </a:lnTo>
                  <a:lnTo>
                    <a:pt x="2643367" y="452400"/>
                  </a:lnTo>
                  <a:lnTo>
                    <a:pt x="2667388" y="490133"/>
                  </a:lnTo>
                  <a:lnTo>
                    <a:pt x="2689769" y="528965"/>
                  </a:lnTo>
                  <a:lnTo>
                    <a:pt x="2710461" y="568849"/>
                  </a:lnTo>
                  <a:lnTo>
                    <a:pt x="2729416" y="609735"/>
                  </a:lnTo>
                  <a:lnTo>
                    <a:pt x="2746584" y="651574"/>
                  </a:lnTo>
                  <a:lnTo>
                    <a:pt x="2761916" y="694316"/>
                  </a:lnTo>
                  <a:lnTo>
                    <a:pt x="2775362" y="737913"/>
                  </a:lnTo>
                  <a:lnTo>
                    <a:pt x="2786875" y="782315"/>
                  </a:lnTo>
                  <a:lnTo>
                    <a:pt x="2796405" y="827474"/>
                  </a:lnTo>
                  <a:lnTo>
                    <a:pt x="2803902" y="873340"/>
                  </a:lnTo>
                  <a:lnTo>
                    <a:pt x="2809318" y="919865"/>
                  </a:lnTo>
                  <a:lnTo>
                    <a:pt x="2812604" y="966998"/>
                  </a:lnTo>
                  <a:lnTo>
                    <a:pt x="2813710" y="1014691"/>
                  </a:lnTo>
                  <a:lnTo>
                    <a:pt x="2813710" y="1638401"/>
                  </a:lnTo>
                  <a:lnTo>
                    <a:pt x="1014272" y="1638401"/>
                  </a:lnTo>
                  <a:close/>
                </a:path>
              </a:pathLst>
            </a:custGeom>
            <a:ln w="9525">
              <a:solidFill>
                <a:srgbClr val="2CC8A1"/>
              </a:solidFill>
            </a:ln>
          </p:spPr>
          <p:txBody>
            <a:bodyPr wrap="square" lIns="0" tIns="0" rIns="0" bIns="0" rtlCol="0"/>
            <a:lstStyle/>
            <a:p>
              <a:endParaRPr sz="2160" dirty="0"/>
            </a:p>
          </p:txBody>
        </p:sp>
        <p:sp>
          <p:nvSpPr>
            <p:cNvPr id="32" name="object 32"/>
            <p:cNvSpPr/>
            <p:nvPr/>
          </p:nvSpPr>
          <p:spPr>
            <a:xfrm>
              <a:off x="4747202" y="4329627"/>
              <a:ext cx="2835275" cy="1657985"/>
            </a:xfrm>
            <a:custGeom>
              <a:avLst/>
              <a:gdLst/>
              <a:ahLst/>
              <a:cxnLst/>
              <a:rect l="l" t="t" r="r" b="b"/>
              <a:pathLst>
                <a:path w="2835275" h="1657985">
                  <a:moveTo>
                    <a:pt x="1810461" y="0"/>
                  </a:moveTo>
                  <a:lnTo>
                    <a:pt x="0" y="0"/>
                  </a:lnTo>
                  <a:lnTo>
                    <a:pt x="0" y="633222"/>
                  </a:lnTo>
                  <a:lnTo>
                    <a:pt x="1115" y="681434"/>
                  </a:lnTo>
                  <a:lnTo>
                    <a:pt x="4428" y="729072"/>
                  </a:lnTo>
                  <a:lnTo>
                    <a:pt x="9889" y="776088"/>
                  </a:lnTo>
                  <a:lnTo>
                    <a:pt x="17450" y="822431"/>
                  </a:lnTo>
                  <a:lnTo>
                    <a:pt x="27060" y="868053"/>
                  </a:lnTo>
                  <a:lnTo>
                    <a:pt x="38672" y="912905"/>
                  </a:lnTo>
                  <a:lnTo>
                    <a:pt x="52235" y="956936"/>
                  </a:lnTo>
                  <a:lnTo>
                    <a:pt x="67701" y="1000099"/>
                  </a:lnTo>
                  <a:lnTo>
                    <a:pt x="85020" y="1042344"/>
                  </a:lnTo>
                  <a:lnTo>
                    <a:pt x="104143" y="1083622"/>
                  </a:lnTo>
                  <a:lnTo>
                    <a:pt x="125021" y="1123883"/>
                  </a:lnTo>
                  <a:lnTo>
                    <a:pt x="147605" y="1163079"/>
                  </a:lnTo>
                  <a:lnTo>
                    <a:pt x="171845" y="1201160"/>
                  </a:lnTo>
                  <a:lnTo>
                    <a:pt x="197692" y="1238077"/>
                  </a:lnTo>
                  <a:lnTo>
                    <a:pt x="225098" y="1273781"/>
                  </a:lnTo>
                  <a:lnTo>
                    <a:pt x="254012" y="1308222"/>
                  </a:lnTo>
                  <a:lnTo>
                    <a:pt x="284386" y="1341353"/>
                  </a:lnTo>
                  <a:lnTo>
                    <a:pt x="316171" y="1373122"/>
                  </a:lnTo>
                  <a:lnTo>
                    <a:pt x="349317" y="1403482"/>
                  </a:lnTo>
                  <a:lnTo>
                    <a:pt x="383774" y="1432383"/>
                  </a:lnTo>
                  <a:lnTo>
                    <a:pt x="419495" y="1459775"/>
                  </a:lnTo>
                  <a:lnTo>
                    <a:pt x="456430" y="1485610"/>
                  </a:lnTo>
                  <a:lnTo>
                    <a:pt x="494528" y="1509839"/>
                  </a:lnTo>
                  <a:lnTo>
                    <a:pt x="533743" y="1532412"/>
                  </a:lnTo>
                  <a:lnTo>
                    <a:pt x="574023" y="1553280"/>
                  </a:lnTo>
                  <a:lnTo>
                    <a:pt x="615320" y="1572394"/>
                  </a:lnTo>
                  <a:lnTo>
                    <a:pt x="657585" y="1589705"/>
                  </a:lnTo>
                  <a:lnTo>
                    <a:pt x="700768" y="1605164"/>
                  </a:lnTo>
                  <a:lnTo>
                    <a:pt x="744821" y="1618721"/>
                  </a:lnTo>
                  <a:lnTo>
                    <a:pt x="789693" y="1630327"/>
                  </a:lnTo>
                  <a:lnTo>
                    <a:pt x="835337" y="1639933"/>
                  </a:lnTo>
                  <a:lnTo>
                    <a:pt x="881702" y="1647490"/>
                  </a:lnTo>
                  <a:lnTo>
                    <a:pt x="928740" y="1652949"/>
                  </a:lnTo>
                  <a:lnTo>
                    <a:pt x="976400" y="1656260"/>
                  </a:lnTo>
                  <a:lnTo>
                    <a:pt x="1024636" y="1657375"/>
                  </a:lnTo>
                  <a:lnTo>
                    <a:pt x="2835097" y="1657375"/>
                  </a:lnTo>
                  <a:lnTo>
                    <a:pt x="2835097" y="1638287"/>
                  </a:lnTo>
                  <a:lnTo>
                    <a:pt x="1024636" y="1638287"/>
                  </a:lnTo>
                  <a:lnTo>
                    <a:pt x="975989" y="1637126"/>
                  </a:lnTo>
                  <a:lnTo>
                    <a:pt x="927932" y="1633677"/>
                  </a:lnTo>
                  <a:lnTo>
                    <a:pt x="880518" y="1627995"/>
                  </a:lnTo>
                  <a:lnTo>
                    <a:pt x="833800" y="1620132"/>
                  </a:lnTo>
                  <a:lnTo>
                    <a:pt x="787830" y="1610141"/>
                  </a:lnTo>
                  <a:lnTo>
                    <a:pt x="742663" y="1598075"/>
                  </a:lnTo>
                  <a:lnTo>
                    <a:pt x="698351" y="1583987"/>
                  </a:lnTo>
                  <a:lnTo>
                    <a:pt x="654947" y="1567930"/>
                  </a:lnTo>
                  <a:lnTo>
                    <a:pt x="612504" y="1549958"/>
                  </a:lnTo>
                  <a:lnTo>
                    <a:pt x="571075" y="1530123"/>
                  </a:lnTo>
                  <a:lnTo>
                    <a:pt x="530714" y="1508478"/>
                  </a:lnTo>
                  <a:lnTo>
                    <a:pt x="491474" y="1485077"/>
                  </a:lnTo>
                  <a:lnTo>
                    <a:pt x="453407" y="1459973"/>
                  </a:lnTo>
                  <a:lnTo>
                    <a:pt x="416566" y="1433217"/>
                  </a:lnTo>
                  <a:lnTo>
                    <a:pt x="381006" y="1404865"/>
                  </a:lnTo>
                  <a:lnTo>
                    <a:pt x="346778" y="1374968"/>
                  </a:lnTo>
                  <a:lnTo>
                    <a:pt x="313936" y="1343580"/>
                  </a:lnTo>
                  <a:lnTo>
                    <a:pt x="282532" y="1310754"/>
                  </a:lnTo>
                  <a:lnTo>
                    <a:pt x="252621" y="1276542"/>
                  </a:lnTo>
                  <a:lnTo>
                    <a:pt x="224255" y="1240999"/>
                  </a:lnTo>
                  <a:lnTo>
                    <a:pt x="197487" y="1204176"/>
                  </a:lnTo>
                  <a:lnTo>
                    <a:pt x="172371" y="1166127"/>
                  </a:lnTo>
                  <a:lnTo>
                    <a:pt x="148958" y="1126905"/>
                  </a:lnTo>
                  <a:lnTo>
                    <a:pt x="127303" y="1086564"/>
                  </a:lnTo>
                  <a:lnTo>
                    <a:pt x="107459" y="1045155"/>
                  </a:lnTo>
                  <a:lnTo>
                    <a:pt x="89478" y="1002733"/>
                  </a:lnTo>
                  <a:lnTo>
                    <a:pt x="73414" y="959349"/>
                  </a:lnTo>
                  <a:lnTo>
                    <a:pt x="59319" y="915058"/>
                  </a:lnTo>
                  <a:lnTo>
                    <a:pt x="47247" y="869913"/>
                  </a:lnTo>
                  <a:lnTo>
                    <a:pt x="37251" y="823966"/>
                  </a:lnTo>
                  <a:lnTo>
                    <a:pt x="29384" y="777270"/>
                  </a:lnTo>
                  <a:lnTo>
                    <a:pt x="23699" y="729878"/>
                  </a:lnTo>
                  <a:lnTo>
                    <a:pt x="20249" y="681845"/>
                  </a:lnTo>
                  <a:lnTo>
                    <a:pt x="19088" y="633222"/>
                  </a:lnTo>
                  <a:lnTo>
                    <a:pt x="19088" y="19075"/>
                  </a:lnTo>
                  <a:lnTo>
                    <a:pt x="2007506" y="19075"/>
                  </a:lnTo>
                  <a:lnTo>
                    <a:pt x="1999749" y="17442"/>
                  </a:lnTo>
                  <a:lnTo>
                    <a:pt x="1953386" y="9885"/>
                  </a:lnTo>
                  <a:lnTo>
                    <a:pt x="1906351" y="4426"/>
                  </a:lnTo>
                  <a:lnTo>
                    <a:pt x="1858693" y="1114"/>
                  </a:lnTo>
                  <a:lnTo>
                    <a:pt x="1810461" y="0"/>
                  </a:lnTo>
                  <a:close/>
                </a:path>
                <a:path w="2835275" h="1657985">
                  <a:moveTo>
                    <a:pt x="2007506" y="19075"/>
                  </a:moveTo>
                  <a:lnTo>
                    <a:pt x="1810461" y="19075"/>
                  </a:lnTo>
                  <a:lnTo>
                    <a:pt x="1859107" y="20236"/>
                  </a:lnTo>
                  <a:lnTo>
                    <a:pt x="1907164" y="23684"/>
                  </a:lnTo>
                  <a:lnTo>
                    <a:pt x="1954578" y="29367"/>
                  </a:lnTo>
                  <a:lnTo>
                    <a:pt x="2001297" y="37230"/>
                  </a:lnTo>
                  <a:lnTo>
                    <a:pt x="2047266" y="47221"/>
                  </a:lnTo>
                  <a:lnTo>
                    <a:pt x="2092433" y="59287"/>
                  </a:lnTo>
                  <a:lnTo>
                    <a:pt x="2136745" y="73375"/>
                  </a:lnTo>
                  <a:lnTo>
                    <a:pt x="2180149" y="89432"/>
                  </a:lnTo>
                  <a:lnTo>
                    <a:pt x="2222592" y="107404"/>
                  </a:lnTo>
                  <a:lnTo>
                    <a:pt x="2264021" y="127239"/>
                  </a:lnTo>
                  <a:lnTo>
                    <a:pt x="2304382" y="148883"/>
                  </a:lnTo>
                  <a:lnTo>
                    <a:pt x="2343622" y="172285"/>
                  </a:lnTo>
                  <a:lnTo>
                    <a:pt x="2381689" y="197389"/>
                  </a:lnTo>
                  <a:lnTo>
                    <a:pt x="2418530" y="224144"/>
                  </a:lnTo>
                  <a:lnTo>
                    <a:pt x="2454091" y="252497"/>
                  </a:lnTo>
                  <a:lnTo>
                    <a:pt x="2488319" y="282393"/>
                  </a:lnTo>
                  <a:lnTo>
                    <a:pt x="2521161" y="313782"/>
                  </a:lnTo>
                  <a:lnTo>
                    <a:pt x="2552564" y="346608"/>
                  </a:lnTo>
                  <a:lnTo>
                    <a:pt x="2582475" y="380819"/>
                  </a:lnTo>
                  <a:lnTo>
                    <a:pt x="2610841" y="416363"/>
                  </a:lnTo>
                  <a:lnTo>
                    <a:pt x="2637609" y="453186"/>
                  </a:lnTo>
                  <a:lnTo>
                    <a:pt x="2662726" y="491235"/>
                  </a:lnTo>
                  <a:lnTo>
                    <a:pt x="2686138" y="530456"/>
                  </a:lnTo>
                  <a:lnTo>
                    <a:pt x="2707793" y="570798"/>
                  </a:lnTo>
                  <a:lnTo>
                    <a:pt x="2727637" y="612207"/>
                  </a:lnTo>
                  <a:lnTo>
                    <a:pt x="2745618" y="654629"/>
                  </a:lnTo>
                  <a:lnTo>
                    <a:pt x="2761682" y="698012"/>
                  </a:lnTo>
                  <a:lnTo>
                    <a:pt x="2775777" y="742303"/>
                  </a:lnTo>
                  <a:lnTo>
                    <a:pt x="2787849" y="787449"/>
                  </a:lnTo>
                  <a:lnTo>
                    <a:pt x="2797845" y="833396"/>
                  </a:lnTo>
                  <a:lnTo>
                    <a:pt x="2805712" y="880092"/>
                  </a:lnTo>
                  <a:lnTo>
                    <a:pt x="2811397" y="927483"/>
                  </a:lnTo>
                  <a:lnTo>
                    <a:pt x="2814847" y="975517"/>
                  </a:lnTo>
                  <a:lnTo>
                    <a:pt x="2816009" y="1024140"/>
                  </a:lnTo>
                  <a:lnTo>
                    <a:pt x="2816009" y="1638287"/>
                  </a:lnTo>
                  <a:lnTo>
                    <a:pt x="2835097" y="1638287"/>
                  </a:lnTo>
                  <a:lnTo>
                    <a:pt x="2835097" y="1024140"/>
                  </a:lnTo>
                  <a:lnTo>
                    <a:pt x="2833981" y="975931"/>
                  </a:lnTo>
                  <a:lnTo>
                    <a:pt x="2830668" y="928295"/>
                  </a:lnTo>
                  <a:lnTo>
                    <a:pt x="2825206" y="881282"/>
                  </a:lnTo>
                  <a:lnTo>
                    <a:pt x="2817645" y="834941"/>
                  </a:lnTo>
                  <a:lnTo>
                    <a:pt x="2808034" y="789321"/>
                  </a:lnTo>
                  <a:lnTo>
                    <a:pt x="2796421" y="744472"/>
                  </a:lnTo>
                  <a:lnTo>
                    <a:pt x="2782857" y="700441"/>
                  </a:lnTo>
                  <a:lnTo>
                    <a:pt x="2767391" y="657280"/>
                  </a:lnTo>
                  <a:lnTo>
                    <a:pt x="2750070" y="615036"/>
                  </a:lnTo>
                  <a:lnTo>
                    <a:pt x="2730946" y="573759"/>
                  </a:lnTo>
                  <a:lnTo>
                    <a:pt x="2710067" y="533498"/>
                  </a:lnTo>
                  <a:lnTo>
                    <a:pt x="2687483" y="494303"/>
                  </a:lnTo>
                  <a:lnTo>
                    <a:pt x="2663241" y="456223"/>
                  </a:lnTo>
                  <a:lnTo>
                    <a:pt x="2637393" y="419306"/>
                  </a:lnTo>
                  <a:lnTo>
                    <a:pt x="2609986" y="383602"/>
                  </a:lnTo>
                  <a:lnTo>
                    <a:pt x="2581071" y="349160"/>
                  </a:lnTo>
                  <a:lnTo>
                    <a:pt x="2550696" y="316030"/>
                  </a:lnTo>
                  <a:lnTo>
                    <a:pt x="2518911" y="284260"/>
                  </a:lnTo>
                  <a:lnTo>
                    <a:pt x="2485764" y="253900"/>
                  </a:lnTo>
                  <a:lnTo>
                    <a:pt x="2451306" y="224999"/>
                  </a:lnTo>
                  <a:lnTo>
                    <a:pt x="2415585" y="197606"/>
                  </a:lnTo>
                  <a:lnTo>
                    <a:pt x="2378650" y="171770"/>
                  </a:lnTo>
                  <a:lnTo>
                    <a:pt x="2340551" y="147541"/>
                  </a:lnTo>
                  <a:lnTo>
                    <a:pt x="2301337" y="124967"/>
                  </a:lnTo>
                  <a:lnTo>
                    <a:pt x="2261057" y="104098"/>
                  </a:lnTo>
                  <a:lnTo>
                    <a:pt x="2219760" y="84984"/>
                  </a:lnTo>
                  <a:lnTo>
                    <a:pt x="2177496" y="67672"/>
                  </a:lnTo>
                  <a:lnTo>
                    <a:pt x="2134314" y="52213"/>
                  </a:lnTo>
                  <a:lnTo>
                    <a:pt x="2090262" y="38656"/>
                  </a:lnTo>
                  <a:lnTo>
                    <a:pt x="2045391" y="27049"/>
                  </a:lnTo>
                  <a:lnTo>
                    <a:pt x="2007506" y="19075"/>
                  </a:lnTo>
                  <a:close/>
                </a:path>
              </a:pathLst>
            </a:custGeom>
            <a:solidFill>
              <a:srgbClr val="0469A8"/>
            </a:solidFill>
          </p:spPr>
          <p:txBody>
            <a:bodyPr wrap="square" lIns="0" tIns="0" rIns="0" bIns="0" rtlCol="0"/>
            <a:lstStyle/>
            <a:p>
              <a:endParaRPr sz="2160" dirty="0"/>
            </a:p>
          </p:txBody>
        </p:sp>
        <p:sp>
          <p:nvSpPr>
            <p:cNvPr id="33" name="object 33"/>
            <p:cNvSpPr/>
            <p:nvPr/>
          </p:nvSpPr>
          <p:spPr>
            <a:xfrm>
              <a:off x="4747202" y="4329627"/>
              <a:ext cx="2835275" cy="1657985"/>
            </a:xfrm>
            <a:custGeom>
              <a:avLst/>
              <a:gdLst/>
              <a:ahLst/>
              <a:cxnLst/>
              <a:rect l="l" t="t" r="r" b="b"/>
              <a:pathLst>
                <a:path w="2835275" h="1657985">
                  <a:moveTo>
                    <a:pt x="1810461" y="19075"/>
                  </a:moveTo>
                  <a:lnTo>
                    <a:pt x="1859107" y="20236"/>
                  </a:lnTo>
                  <a:lnTo>
                    <a:pt x="1907164" y="23684"/>
                  </a:lnTo>
                  <a:lnTo>
                    <a:pt x="1954578" y="29367"/>
                  </a:lnTo>
                  <a:lnTo>
                    <a:pt x="2001297" y="37230"/>
                  </a:lnTo>
                  <a:lnTo>
                    <a:pt x="2047266" y="47221"/>
                  </a:lnTo>
                  <a:lnTo>
                    <a:pt x="2092433" y="59287"/>
                  </a:lnTo>
                  <a:lnTo>
                    <a:pt x="2136745" y="73375"/>
                  </a:lnTo>
                  <a:lnTo>
                    <a:pt x="2180149" y="89432"/>
                  </a:lnTo>
                  <a:lnTo>
                    <a:pt x="2222592" y="107404"/>
                  </a:lnTo>
                  <a:lnTo>
                    <a:pt x="2264021" y="127239"/>
                  </a:lnTo>
                  <a:lnTo>
                    <a:pt x="2304382" y="148883"/>
                  </a:lnTo>
                  <a:lnTo>
                    <a:pt x="2343622" y="172285"/>
                  </a:lnTo>
                  <a:lnTo>
                    <a:pt x="2381689" y="197389"/>
                  </a:lnTo>
                  <a:lnTo>
                    <a:pt x="2418530" y="224144"/>
                  </a:lnTo>
                  <a:lnTo>
                    <a:pt x="2454091" y="252497"/>
                  </a:lnTo>
                  <a:lnTo>
                    <a:pt x="2488319" y="282393"/>
                  </a:lnTo>
                  <a:lnTo>
                    <a:pt x="2521161" y="313782"/>
                  </a:lnTo>
                  <a:lnTo>
                    <a:pt x="2552564" y="346608"/>
                  </a:lnTo>
                  <a:lnTo>
                    <a:pt x="2582475" y="380819"/>
                  </a:lnTo>
                  <a:lnTo>
                    <a:pt x="2610841" y="416363"/>
                  </a:lnTo>
                  <a:lnTo>
                    <a:pt x="2637609" y="453186"/>
                  </a:lnTo>
                  <a:lnTo>
                    <a:pt x="2662726" y="491235"/>
                  </a:lnTo>
                  <a:lnTo>
                    <a:pt x="2686138" y="530456"/>
                  </a:lnTo>
                  <a:lnTo>
                    <a:pt x="2707793" y="570798"/>
                  </a:lnTo>
                  <a:lnTo>
                    <a:pt x="2727637" y="612207"/>
                  </a:lnTo>
                  <a:lnTo>
                    <a:pt x="2745618" y="654629"/>
                  </a:lnTo>
                  <a:lnTo>
                    <a:pt x="2761682" y="698012"/>
                  </a:lnTo>
                  <a:lnTo>
                    <a:pt x="2775777" y="742303"/>
                  </a:lnTo>
                  <a:lnTo>
                    <a:pt x="2787849" y="787449"/>
                  </a:lnTo>
                  <a:lnTo>
                    <a:pt x="2797845" y="833396"/>
                  </a:lnTo>
                  <a:lnTo>
                    <a:pt x="2805712" y="880092"/>
                  </a:lnTo>
                  <a:lnTo>
                    <a:pt x="2811397" y="927483"/>
                  </a:lnTo>
                  <a:lnTo>
                    <a:pt x="2814847" y="975517"/>
                  </a:lnTo>
                  <a:lnTo>
                    <a:pt x="2816009" y="1024140"/>
                  </a:lnTo>
                  <a:lnTo>
                    <a:pt x="2816009" y="1638287"/>
                  </a:lnTo>
                  <a:lnTo>
                    <a:pt x="1024636" y="1638287"/>
                  </a:lnTo>
                  <a:lnTo>
                    <a:pt x="975989" y="1637126"/>
                  </a:lnTo>
                  <a:lnTo>
                    <a:pt x="927932" y="1633677"/>
                  </a:lnTo>
                  <a:lnTo>
                    <a:pt x="880518" y="1627995"/>
                  </a:lnTo>
                  <a:lnTo>
                    <a:pt x="833800" y="1620132"/>
                  </a:lnTo>
                  <a:lnTo>
                    <a:pt x="787830" y="1610141"/>
                  </a:lnTo>
                  <a:lnTo>
                    <a:pt x="742663" y="1598075"/>
                  </a:lnTo>
                  <a:lnTo>
                    <a:pt x="698351" y="1583987"/>
                  </a:lnTo>
                  <a:lnTo>
                    <a:pt x="654947" y="1567930"/>
                  </a:lnTo>
                  <a:lnTo>
                    <a:pt x="612504" y="1549958"/>
                  </a:lnTo>
                  <a:lnTo>
                    <a:pt x="571075" y="1530123"/>
                  </a:lnTo>
                  <a:lnTo>
                    <a:pt x="530714" y="1508478"/>
                  </a:lnTo>
                  <a:lnTo>
                    <a:pt x="491474" y="1485077"/>
                  </a:lnTo>
                  <a:lnTo>
                    <a:pt x="453407" y="1459973"/>
                  </a:lnTo>
                  <a:lnTo>
                    <a:pt x="416566" y="1433217"/>
                  </a:lnTo>
                  <a:lnTo>
                    <a:pt x="381006" y="1404865"/>
                  </a:lnTo>
                  <a:lnTo>
                    <a:pt x="346778" y="1374968"/>
                  </a:lnTo>
                  <a:lnTo>
                    <a:pt x="313936" y="1343580"/>
                  </a:lnTo>
                  <a:lnTo>
                    <a:pt x="282532" y="1310754"/>
                  </a:lnTo>
                  <a:lnTo>
                    <a:pt x="252621" y="1276542"/>
                  </a:lnTo>
                  <a:lnTo>
                    <a:pt x="224255" y="1240999"/>
                  </a:lnTo>
                  <a:lnTo>
                    <a:pt x="197487" y="1204176"/>
                  </a:lnTo>
                  <a:lnTo>
                    <a:pt x="172371" y="1166127"/>
                  </a:lnTo>
                  <a:lnTo>
                    <a:pt x="148958" y="1126905"/>
                  </a:lnTo>
                  <a:lnTo>
                    <a:pt x="127303" y="1086564"/>
                  </a:lnTo>
                  <a:lnTo>
                    <a:pt x="107459" y="1045155"/>
                  </a:lnTo>
                  <a:lnTo>
                    <a:pt x="89478" y="1002733"/>
                  </a:lnTo>
                  <a:lnTo>
                    <a:pt x="73414" y="959349"/>
                  </a:lnTo>
                  <a:lnTo>
                    <a:pt x="59319" y="915058"/>
                  </a:lnTo>
                  <a:lnTo>
                    <a:pt x="47247" y="869913"/>
                  </a:lnTo>
                  <a:lnTo>
                    <a:pt x="37251" y="823966"/>
                  </a:lnTo>
                  <a:lnTo>
                    <a:pt x="29384" y="777270"/>
                  </a:lnTo>
                  <a:lnTo>
                    <a:pt x="23699" y="729878"/>
                  </a:lnTo>
                  <a:lnTo>
                    <a:pt x="20249" y="681845"/>
                  </a:lnTo>
                  <a:lnTo>
                    <a:pt x="19088" y="633222"/>
                  </a:lnTo>
                  <a:lnTo>
                    <a:pt x="19088" y="19075"/>
                  </a:lnTo>
                  <a:lnTo>
                    <a:pt x="1810461" y="19075"/>
                  </a:lnTo>
                </a:path>
                <a:path w="2835275" h="1657985">
                  <a:moveTo>
                    <a:pt x="1810461" y="0"/>
                  </a:moveTo>
                  <a:lnTo>
                    <a:pt x="0" y="0"/>
                  </a:lnTo>
                  <a:lnTo>
                    <a:pt x="0" y="633222"/>
                  </a:lnTo>
                  <a:lnTo>
                    <a:pt x="1115" y="681434"/>
                  </a:lnTo>
                  <a:lnTo>
                    <a:pt x="4428" y="729072"/>
                  </a:lnTo>
                  <a:lnTo>
                    <a:pt x="9889" y="776088"/>
                  </a:lnTo>
                  <a:lnTo>
                    <a:pt x="17450" y="822431"/>
                  </a:lnTo>
                  <a:lnTo>
                    <a:pt x="27060" y="868053"/>
                  </a:lnTo>
                  <a:lnTo>
                    <a:pt x="38672" y="912905"/>
                  </a:lnTo>
                  <a:lnTo>
                    <a:pt x="52235" y="956936"/>
                  </a:lnTo>
                  <a:lnTo>
                    <a:pt x="67701" y="1000099"/>
                  </a:lnTo>
                  <a:lnTo>
                    <a:pt x="85020" y="1042344"/>
                  </a:lnTo>
                  <a:lnTo>
                    <a:pt x="104143" y="1083622"/>
                  </a:lnTo>
                  <a:lnTo>
                    <a:pt x="125021" y="1123883"/>
                  </a:lnTo>
                  <a:lnTo>
                    <a:pt x="147605" y="1163079"/>
                  </a:lnTo>
                  <a:lnTo>
                    <a:pt x="171845" y="1201160"/>
                  </a:lnTo>
                  <a:lnTo>
                    <a:pt x="197692" y="1238077"/>
                  </a:lnTo>
                  <a:lnTo>
                    <a:pt x="225098" y="1273781"/>
                  </a:lnTo>
                  <a:lnTo>
                    <a:pt x="254012" y="1308222"/>
                  </a:lnTo>
                  <a:lnTo>
                    <a:pt x="284386" y="1341353"/>
                  </a:lnTo>
                  <a:lnTo>
                    <a:pt x="316171" y="1373122"/>
                  </a:lnTo>
                  <a:lnTo>
                    <a:pt x="349317" y="1403482"/>
                  </a:lnTo>
                  <a:lnTo>
                    <a:pt x="383774" y="1432383"/>
                  </a:lnTo>
                  <a:lnTo>
                    <a:pt x="419495" y="1459775"/>
                  </a:lnTo>
                  <a:lnTo>
                    <a:pt x="456430" y="1485610"/>
                  </a:lnTo>
                  <a:lnTo>
                    <a:pt x="494528" y="1509839"/>
                  </a:lnTo>
                  <a:lnTo>
                    <a:pt x="533743" y="1532412"/>
                  </a:lnTo>
                  <a:lnTo>
                    <a:pt x="574023" y="1553280"/>
                  </a:lnTo>
                  <a:lnTo>
                    <a:pt x="615320" y="1572394"/>
                  </a:lnTo>
                  <a:lnTo>
                    <a:pt x="657585" y="1589705"/>
                  </a:lnTo>
                  <a:lnTo>
                    <a:pt x="700768" y="1605164"/>
                  </a:lnTo>
                  <a:lnTo>
                    <a:pt x="744821" y="1618721"/>
                  </a:lnTo>
                  <a:lnTo>
                    <a:pt x="789693" y="1630327"/>
                  </a:lnTo>
                  <a:lnTo>
                    <a:pt x="835337" y="1639933"/>
                  </a:lnTo>
                  <a:lnTo>
                    <a:pt x="881702" y="1647490"/>
                  </a:lnTo>
                  <a:lnTo>
                    <a:pt x="928740" y="1652949"/>
                  </a:lnTo>
                  <a:lnTo>
                    <a:pt x="976400" y="1656260"/>
                  </a:lnTo>
                  <a:lnTo>
                    <a:pt x="1024636" y="1657375"/>
                  </a:lnTo>
                  <a:lnTo>
                    <a:pt x="2835097" y="1657375"/>
                  </a:lnTo>
                  <a:lnTo>
                    <a:pt x="2835097" y="1024140"/>
                  </a:lnTo>
                  <a:lnTo>
                    <a:pt x="2833981" y="975931"/>
                  </a:lnTo>
                  <a:lnTo>
                    <a:pt x="2830668" y="928295"/>
                  </a:lnTo>
                  <a:lnTo>
                    <a:pt x="2825206" y="881282"/>
                  </a:lnTo>
                  <a:lnTo>
                    <a:pt x="2817645" y="834941"/>
                  </a:lnTo>
                  <a:lnTo>
                    <a:pt x="2808034" y="789321"/>
                  </a:lnTo>
                  <a:lnTo>
                    <a:pt x="2796421" y="744472"/>
                  </a:lnTo>
                  <a:lnTo>
                    <a:pt x="2782857" y="700441"/>
                  </a:lnTo>
                  <a:lnTo>
                    <a:pt x="2767391" y="657280"/>
                  </a:lnTo>
                  <a:lnTo>
                    <a:pt x="2750070" y="615036"/>
                  </a:lnTo>
                  <a:lnTo>
                    <a:pt x="2730946" y="573759"/>
                  </a:lnTo>
                  <a:lnTo>
                    <a:pt x="2710067" y="533498"/>
                  </a:lnTo>
                  <a:lnTo>
                    <a:pt x="2687483" y="494303"/>
                  </a:lnTo>
                  <a:lnTo>
                    <a:pt x="2663241" y="456223"/>
                  </a:lnTo>
                  <a:lnTo>
                    <a:pt x="2637393" y="419306"/>
                  </a:lnTo>
                  <a:lnTo>
                    <a:pt x="2609986" y="383602"/>
                  </a:lnTo>
                  <a:lnTo>
                    <a:pt x="2581071" y="349160"/>
                  </a:lnTo>
                  <a:lnTo>
                    <a:pt x="2550696" y="316030"/>
                  </a:lnTo>
                  <a:lnTo>
                    <a:pt x="2518911" y="284260"/>
                  </a:lnTo>
                  <a:lnTo>
                    <a:pt x="2485764" y="253900"/>
                  </a:lnTo>
                  <a:lnTo>
                    <a:pt x="2451306" y="224999"/>
                  </a:lnTo>
                  <a:lnTo>
                    <a:pt x="2415585" y="197606"/>
                  </a:lnTo>
                  <a:lnTo>
                    <a:pt x="2378650" y="171770"/>
                  </a:lnTo>
                  <a:lnTo>
                    <a:pt x="2340551" y="147541"/>
                  </a:lnTo>
                  <a:lnTo>
                    <a:pt x="2301337" y="124967"/>
                  </a:lnTo>
                  <a:lnTo>
                    <a:pt x="2261057" y="104098"/>
                  </a:lnTo>
                  <a:lnTo>
                    <a:pt x="2219760" y="84984"/>
                  </a:lnTo>
                  <a:lnTo>
                    <a:pt x="2177496" y="67672"/>
                  </a:lnTo>
                  <a:lnTo>
                    <a:pt x="2134314" y="52213"/>
                  </a:lnTo>
                  <a:lnTo>
                    <a:pt x="2090262" y="38656"/>
                  </a:lnTo>
                  <a:lnTo>
                    <a:pt x="2045391" y="27049"/>
                  </a:lnTo>
                  <a:lnTo>
                    <a:pt x="1999749" y="17442"/>
                  </a:lnTo>
                  <a:lnTo>
                    <a:pt x="1953386" y="9885"/>
                  </a:lnTo>
                  <a:lnTo>
                    <a:pt x="1906351" y="4426"/>
                  </a:lnTo>
                  <a:lnTo>
                    <a:pt x="1858693" y="1114"/>
                  </a:lnTo>
                  <a:lnTo>
                    <a:pt x="1810461" y="0"/>
                  </a:lnTo>
                  <a:close/>
                </a:path>
              </a:pathLst>
            </a:custGeom>
            <a:ln w="9525">
              <a:solidFill>
                <a:srgbClr val="2CC8A1"/>
              </a:solidFill>
            </a:ln>
          </p:spPr>
          <p:txBody>
            <a:bodyPr wrap="square" lIns="0" tIns="0" rIns="0" bIns="0" rtlCol="0"/>
            <a:lstStyle/>
            <a:p>
              <a:endParaRPr sz="2160" dirty="0"/>
            </a:p>
          </p:txBody>
        </p:sp>
      </p:grpSp>
      <p:grpSp>
        <p:nvGrpSpPr>
          <p:cNvPr id="34" name="object 34"/>
          <p:cNvGrpSpPr/>
          <p:nvPr/>
        </p:nvGrpSpPr>
        <p:grpSpPr>
          <a:xfrm>
            <a:off x="10449455" y="5177039"/>
            <a:ext cx="3412236" cy="2001012"/>
            <a:chOff x="8707879" y="4314199"/>
            <a:chExt cx="2843530" cy="1667510"/>
          </a:xfrm>
        </p:grpSpPr>
        <p:sp>
          <p:nvSpPr>
            <p:cNvPr id="35" name="object 35"/>
            <p:cNvSpPr/>
            <p:nvPr/>
          </p:nvSpPr>
          <p:spPr>
            <a:xfrm>
              <a:off x="8712643" y="4318956"/>
              <a:ext cx="2834005" cy="1657985"/>
            </a:xfrm>
            <a:custGeom>
              <a:avLst/>
              <a:gdLst/>
              <a:ahLst/>
              <a:cxnLst/>
              <a:rect l="l" t="t" r="r" b="b"/>
              <a:pathLst>
                <a:path w="2834004" h="1657985">
                  <a:moveTo>
                    <a:pt x="2086457" y="0"/>
                  </a:moveTo>
                  <a:lnTo>
                    <a:pt x="98196" y="0"/>
                  </a:lnTo>
                  <a:lnTo>
                    <a:pt x="59964" y="7719"/>
                  </a:lnTo>
                  <a:lnTo>
                    <a:pt x="28752" y="28767"/>
                  </a:lnTo>
                  <a:lnTo>
                    <a:pt x="7713" y="59980"/>
                  </a:lnTo>
                  <a:lnTo>
                    <a:pt x="0" y="98196"/>
                  </a:lnTo>
                  <a:lnTo>
                    <a:pt x="0" y="910209"/>
                  </a:lnTo>
                  <a:lnTo>
                    <a:pt x="1469" y="957462"/>
                  </a:lnTo>
                  <a:lnTo>
                    <a:pt x="5821" y="1003934"/>
                  </a:lnTo>
                  <a:lnTo>
                    <a:pt x="12966" y="1049537"/>
                  </a:lnTo>
                  <a:lnTo>
                    <a:pt x="22817" y="1094184"/>
                  </a:lnTo>
                  <a:lnTo>
                    <a:pt x="35287" y="1137788"/>
                  </a:lnTo>
                  <a:lnTo>
                    <a:pt x="50289" y="1180260"/>
                  </a:lnTo>
                  <a:lnTo>
                    <a:pt x="67734" y="1221514"/>
                  </a:lnTo>
                  <a:lnTo>
                    <a:pt x="87536" y="1261461"/>
                  </a:lnTo>
                  <a:lnTo>
                    <a:pt x="109606" y="1300014"/>
                  </a:lnTo>
                  <a:lnTo>
                    <a:pt x="133858" y="1337086"/>
                  </a:lnTo>
                  <a:lnTo>
                    <a:pt x="160203" y="1372589"/>
                  </a:lnTo>
                  <a:lnTo>
                    <a:pt x="188555" y="1406436"/>
                  </a:lnTo>
                  <a:lnTo>
                    <a:pt x="218825" y="1438540"/>
                  </a:lnTo>
                  <a:lnTo>
                    <a:pt x="250927" y="1468811"/>
                  </a:lnTo>
                  <a:lnTo>
                    <a:pt x="284772" y="1497164"/>
                  </a:lnTo>
                  <a:lnTo>
                    <a:pt x="320274" y="1523511"/>
                  </a:lnTo>
                  <a:lnTo>
                    <a:pt x="357344" y="1547764"/>
                  </a:lnTo>
                  <a:lnTo>
                    <a:pt x="395895" y="1569835"/>
                  </a:lnTo>
                  <a:lnTo>
                    <a:pt x="435840" y="1589638"/>
                  </a:lnTo>
                  <a:lnTo>
                    <a:pt x="477092" y="1607084"/>
                  </a:lnTo>
                  <a:lnTo>
                    <a:pt x="519562" y="1622086"/>
                  </a:lnTo>
                  <a:lnTo>
                    <a:pt x="563163" y="1634556"/>
                  </a:lnTo>
                  <a:lnTo>
                    <a:pt x="607807" y="1644408"/>
                  </a:lnTo>
                  <a:lnTo>
                    <a:pt x="653408" y="1651554"/>
                  </a:lnTo>
                  <a:lnTo>
                    <a:pt x="699877" y="1655905"/>
                  </a:lnTo>
                  <a:lnTo>
                    <a:pt x="747128" y="1657375"/>
                  </a:lnTo>
                  <a:lnTo>
                    <a:pt x="2735389" y="1657375"/>
                  </a:lnTo>
                  <a:lnTo>
                    <a:pt x="2773605" y="1649656"/>
                  </a:lnTo>
                  <a:lnTo>
                    <a:pt x="2804818" y="1628608"/>
                  </a:lnTo>
                  <a:lnTo>
                    <a:pt x="2825866" y="1597394"/>
                  </a:lnTo>
                  <a:lnTo>
                    <a:pt x="2833585" y="1559179"/>
                  </a:lnTo>
                  <a:lnTo>
                    <a:pt x="2833585" y="747166"/>
                  </a:lnTo>
                  <a:lnTo>
                    <a:pt x="2832116" y="699913"/>
                  </a:lnTo>
                  <a:lnTo>
                    <a:pt x="2827764" y="653440"/>
                  </a:lnTo>
                  <a:lnTo>
                    <a:pt x="2820619" y="607837"/>
                  </a:lnTo>
                  <a:lnTo>
                    <a:pt x="2810768" y="563190"/>
                  </a:lnTo>
                  <a:lnTo>
                    <a:pt x="2798298" y="519586"/>
                  </a:lnTo>
                  <a:lnTo>
                    <a:pt x="2783296" y="477114"/>
                  </a:lnTo>
                  <a:lnTo>
                    <a:pt x="2765851" y="435861"/>
                  </a:lnTo>
                  <a:lnTo>
                    <a:pt x="2746049" y="395914"/>
                  </a:lnTo>
                  <a:lnTo>
                    <a:pt x="2723979" y="357360"/>
                  </a:lnTo>
                  <a:lnTo>
                    <a:pt x="2699727" y="320288"/>
                  </a:lnTo>
                  <a:lnTo>
                    <a:pt x="2673382" y="284785"/>
                  </a:lnTo>
                  <a:lnTo>
                    <a:pt x="2645030" y="250938"/>
                  </a:lnTo>
                  <a:lnTo>
                    <a:pt x="2614760" y="218835"/>
                  </a:lnTo>
                  <a:lnTo>
                    <a:pt x="2582658" y="188563"/>
                  </a:lnTo>
                  <a:lnTo>
                    <a:pt x="2548813" y="160210"/>
                  </a:lnTo>
                  <a:lnTo>
                    <a:pt x="2513311" y="133863"/>
                  </a:lnTo>
                  <a:lnTo>
                    <a:pt x="2476241" y="109611"/>
                  </a:lnTo>
                  <a:lnTo>
                    <a:pt x="2437689" y="87539"/>
                  </a:lnTo>
                  <a:lnTo>
                    <a:pt x="2397744" y="67737"/>
                  </a:lnTo>
                  <a:lnTo>
                    <a:pt x="2356493" y="50291"/>
                  </a:lnTo>
                  <a:lnTo>
                    <a:pt x="2314023" y="35289"/>
                  </a:lnTo>
                  <a:lnTo>
                    <a:pt x="2270422" y="22818"/>
                  </a:lnTo>
                  <a:lnTo>
                    <a:pt x="2225778" y="12966"/>
                  </a:lnTo>
                  <a:lnTo>
                    <a:pt x="2180177" y="5821"/>
                  </a:lnTo>
                  <a:lnTo>
                    <a:pt x="2133708" y="1469"/>
                  </a:lnTo>
                  <a:lnTo>
                    <a:pt x="2086457" y="0"/>
                  </a:lnTo>
                  <a:close/>
                </a:path>
              </a:pathLst>
            </a:custGeom>
            <a:solidFill>
              <a:srgbClr val="FFC000"/>
            </a:solidFill>
          </p:spPr>
          <p:txBody>
            <a:bodyPr wrap="square" lIns="0" tIns="0" rIns="0" bIns="0" rtlCol="0"/>
            <a:lstStyle/>
            <a:p>
              <a:endParaRPr sz="2160" dirty="0"/>
            </a:p>
          </p:txBody>
        </p:sp>
        <p:sp>
          <p:nvSpPr>
            <p:cNvPr id="36" name="object 36"/>
            <p:cNvSpPr/>
            <p:nvPr/>
          </p:nvSpPr>
          <p:spPr>
            <a:xfrm>
              <a:off x="8723309" y="4328099"/>
              <a:ext cx="2814320" cy="1638935"/>
            </a:xfrm>
            <a:custGeom>
              <a:avLst/>
              <a:gdLst/>
              <a:ahLst/>
              <a:cxnLst/>
              <a:rect l="l" t="t" r="r" b="b"/>
              <a:pathLst>
                <a:path w="2814320" h="1638935">
                  <a:moveTo>
                    <a:pt x="1799450" y="0"/>
                  </a:moveTo>
                  <a:lnTo>
                    <a:pt x="0" y="0"/>
                  </a:lnTo>
                  <a:lnTo>
                    <a:pt x="0" y="623709"/>
                  </a:lnTo>
                  <a:lnTo>
                    <a:pt x="1106" y="671403"/>
                  </a:lnTo>
                  <a:lnTo>
                    <a:pt x="4391" y="718536"/>
                  </a:lnTo>
                  <a:lnTo>
                    <a:pt x="9808" y="765060"/>
                  </a:lnTo>
                  <a:lnTo>
                    <a:pt x="17305" y="810926"/>
                  </a:lnTo>
                  <a:lnTo>
                    <a:pt x="26835" y="856085"/>
                  </a:lnTo>
                  <a:lnTo>
                    <a:pt x="38348" y="900488"/>
                  </a:lnTo>
                  <a:lnTo>
                    <a:pt x="51795" y="944085"/>
                  </a:lnTo>
                  <a:lnTo>
                    <a:pt x="67127" y="986827"/>
                  </a:lnTo>
                  <a:lnTo>
                    <a:pt x="84296" y="1028665"/>
                  </a:lnTo>
                  <a:lnTo>
                    <a:pt x="103251" y="1069551"/>
                  </a:lnTo>
                  <a:lnTo>
                    <a:pt x="123943" y="1109435"/>
                  </a:lnTo>
                  <a:lnTo>
                    <a:pt x="146325" y="1148268"/>
                  </a:lnTo>
                  <a:lnTo>
                    <a:pt x="170346" y="1186001"/>
                  </a:lnTo>
                  <a:lnTo>
                    <a:pt x="195957" y="1222584"/>
                  </a:lnTo>
                  <a:lnTo>
                    <a:pt x="223110" y="1257969"/>
                  </a:lnTo>
                  <a:lnTo>
                    <a:pt x="251756" y="1292107"/>
                  </a:lnTo>
                  <a:lnTo>
                    <a:pt x="281844" y="1324948"/>
                  </a:lnTo>
                  <a:lnTo>
                    <a:pt x="313327" y="1356444"/>
                  </a:lnTo>
                  <a:lnTo>
                    <a:pt x="346155" y="1386544"/>
                  </a:lnTo>
                  <a:lnTo>
                    <a:pt x="380279" y="1415201"/>
                  </a:lnTo>
                  <a:lnTo>
                    <a:pt x="415649" y="1442365"/>
                  </a:lnTo>
                  <a:lnTo>
                    <a:pt x="452218" y="1467987"/>
                  </a:lnTo>
                  <a:lnTo>
                    <a:pt x="489935" y="1492018"/>
                  </a:lnTo>
                  <a:lnTo>
                    <a:pt x="528752" y="1514408"/>
                  </a:lnTo>
                  <a:lnTo>
                    <a:pt x="568619" y="1535109"/>
                  </a:lnTo>
                  <a:lnTo>
                    <a:pt x="609488" y="1554072"/>
                  </a:lnTo>
                  <a:lnTo>
                    <a:pt x="651309" y="1571247"/>
                  </a:lnTo>
                  <a:lnTo>
                    <a:pt x="694033" y="1586585"/>
                  </a:lnTo>
                  <a:lnTo>
                    <a:pt x="737612" y="1600038"/>
                  </a:lnTo>
                  <a:lnTo>
                    <a:pt x="781995" y="1611555"/>
                  </a:lnTo>
                  <a:lnTo>
                    <a:pt x="827135" y="1621089"/>
                  </a:lnTo>
                  <a:lnTo>
                    <a:pt x="872982" y="1628589"/>
                  </a:lnTo>
                  <a:lnTo>
                    <a:pt x="919486" y="1634008"/>
                  </a:lnTo>
                  <a:lnTo>
                    <a:pt x="966599" y="1637295"/>
                  </a:lnTo>
                  <a:lnTo>
                    <a:pt x="1014272" y="1638401"/>
                  </a:lnTo>
                  <a:lnTo>
                    <a:pt x="2813710" y="1638401"/>
                  </a:lnTo>
                  <a:lnTo>
                    <a:pt x="2813710" y="1014691"/>
                  </a:lnTo>
                  <a:lnTo>
                    <a:pt x="2812604" y="966998"/>
                  </a:lnTo>
                  <a:lnTo>
                    <a:pt x="2809318" y="919865"/>
                  </a:lnTo>
                  <a:lnTo>
                    <a:pt x="2803902" y="873340"/>
                  </a:lnTo>
                  <a:lnTo>
                    <a:pt x="2796405" y="827474"/>
                  </a:lnTo>
                  <a:lnTo>
                    <a:pt x="2786875" y="782315"/>
                  </a:lnTo>
                  <a:lnTo>
                    <a:pt x="2775362" y="737913"/>
                  </a:lnTo>
                  <a:lnTo>
                    <a:pt x="2761916" y="694316"/>
                  </a:lnTo>
                  <a:lnTo>
                    <a:pt x="2746584" y="651574"/>
                  </a:lnTo>
                  <a:lnTo>
                    <a:pt x="2729416" y="609735"/>
                  </a:lnTo>
                  <a:lnTo>
                    <a:pt x="2710461" y="568849"/>
                  </a:lnTo>
                  <a:lnTo>
                    <a:pt x="2689769" y="528965"/>
                  </a:lnTo>
                  <a:lnTo>
                    <a:pt x="2667388" y="490133"/>
                  </a:lnTo>
                  <a:lnTo>
                    <a:pt x="2643367" y="452400"/>
                  </a:lnTo>
                  <a:lnTo>
                    <a:pt x="2617756" y="415816"/>
                  </a:lnTo>
                  <a:lnTo>
                    <a:pt x="2590604" y="380431"/>
                  </a:lnTo>
                  <a:lnTo>
                    <a:pt x="2561959" y="346294"/>
                  </a:lnTo>
                  <a:lnTo>
                    <a:pt x="2531871" y="313453"/>
                  </a:lnTo>
                  <a:lnTo>
                    <a:pt x="2500389" y="281957"/>
                  </a:lnTo>
                  <a:lnTo>
                    <a:pt x="2467562" y="251856"/>
                  </a:lnTo>
                  <a:lnTo>
                    <a:pt x="2433439" y="223199"/>
                  </a:lnTo>
                  <a:lnTo>
                    <a:pt x="2398068" y="196035"/>
                  </a:lnTo>
                  <a:lnTo>
                    <a:pt x="2361501" y="170414"/>
                  </a:lnTo>
                  <a:lnTo>
                    <a:pt x="2323784" y="146383"/>
                  </a:lnTo>
                  <a:lnTo>
                    <a:pt x="2284968" y="123992"/>
                  </a:lnTo>
                  <a:lnTo>
                    <a:pt x="2245101" y="103291"/>
                  </a:lnTo>
                  <a:lnTo>
                    <a:pt x="2204232" y="84329"/>
                  </a:lnTo>
                  <a:lnTo>
                    <a:pt x="2162412" y="67154"/>
                  </a:lnTo>
                  <a:lnTo>
                    <a:pt x="2119688" y="51816"/>
                  </a:lnTo>
                  <a:lnTo>
                    <a:pt x="2076109" y="38363"/>
                  </a:lnTo>
                  <a:lnTo>
                    <a:pt x="2031726" y="26845"/>
                  </a:lnTo>
                  <a:lnTo>
                    <a:pt x="1986586" y="17312"/>
                  </a:lnTo>
                  <a:lnTo>
                    <a:pt x="1940740" y="9811"/>
                  </a:lnTo>
                  <a:lnTo>
                    <a:pt x="1894236" y="4393"/>
                  </a:lnTo>
                  <a:lnTo>
                    <a:pt x="1847123" y="1106"/>
                  </a:lnTo>
                  <a:lnTo>
                    <a:pt x="1799450" y="0"/>
                  </a:lnTo>
                  <a:close/>
                </a:path>
              </a:pathLst>
            </a:custGeom>
            <a:solidFill>
              <a:srgbClr val="FFFFFF"/>
            </a:solidFill>
          </p:spPr>
          <p:txBody>
            <a:bodyPr wrap="square" lIns="0" tIns="0" rIns="0" bIns="0" rtlCol="0"/>
            <a:lstStyle/>
            <a:p>
              <a:endParaRPr sz="2160" dirty="0"/>
            </a:p>
          </p:txBody>
        </p:sp>
        <p:sp>
          <p:nvSpPr>
            <p:cNvPr id="37" name="object 37"/>
            <p:cNvSpPr/>
            <p:nvPr/>
          </p:nvSpPr>
          <p:spPr>
            <a:xfrm>
              <a:off x="8712641" y="4318961"/>
              <a:ext cx="2834005" cy="1657985"/>
            </a:xfrm>
            <a:custGeom>
              <a:avLst/>
              <a:gdLst/>
              <a:ahLst/>
              <a:cxnLst/>
              <a:rect l="l" t="t" r="r" b="b"/>
              <a:pathLst>
                <a:path w="2834004" h="1657985">
                  <a:moveTo>
                    <a:pt x="1809496" y="0"/>
                  </a:moveTo>
                  <a:lnTo>
                    <a:pt x="0" y="0"/>
                  </a:lnTo>
                  <a:lnTo>
                    <a:pt x="0" y="633222"/>
                  </a:lnTo>
                  <a:lnTo>
                    <a:pt x="1114" y="681434"/>
                  </a:lnTo>
                  <a:lnTo>
                    <a:pt x="4425" y="729072"/>
                  </a:lnTo>
                  <a:lnTo>
                    <a:pt x="9884" y="776088"/>
                  </a:lnTo>
                  <a:lnTo>
                    <a:pt x="17441" y="822431"/>
                  </a:lnTo>
                  <a:lnTo>
                    <a:pt x="27046" y="868053"/>
                  </a:lnTo>
                  <a:lnTo>
                    <a:pt x="38652" y="912905"/>
                  </a:lnTo>
                  <a:lnTo>
                    <a:pt x="52208" y="956936"/>
                  </a:lnTo>
                  <a:lnTo>
                    <a:pt x="67665" y="1000099"/>
                  </a:lnTo>
                  <a:lnTo>
                    <a:pt x="84975" y="1042344"/>
                  </a:lnTo>
                  <a:lnTo>
                    <a:pt x="104088" y="1083622"/>
                  </a:lnTo>
                  <a:lnTo>
                    <a:pt x="124955" y="1123883"/>
                  </a:lnTo>
                  <a:lnTo>
                    <a:pt x="147527" y="1163079"/>
                  </a:lnTo>
                  <a:lnTo>
                    <a:pt x="171754" y="1201160"/>
                  </a:lnTo>
                  <a:lnTo>
                    <a:pt x="197588" y="1238077"/>
                  </a:lnTo>
                  <a:lnTo>
                    <a:pt x="224979" y="1273781"/>
                  </a:lnTo>
                  <a:lnTo>
                    <a:pt x="253878" y="1308222"/>
                  </a:lnTo>
                  <a:lnTo>
                    <a:pt x="284236" y="1341353"/>
                  </a:lnTo>
                  <a:lnTo>
                    <a:pt x="316003" y="1373122"/>
                  </a:lnTo>
                  <a:lnTo>
                    <a:pt x="349132" y="1403482"/>
                  </a:lnTo>
                  <a:lnTo>
                    <a:pt x="383571" y="1432383"/>
                  </a:lnTo>
                  <a:lnTo>
                    <a:pt x="419273" y="1459775"/>
                  </a:lnTo>
                  <a:lnTo>
                    <a:pt x="456188" y="1485610"/>
                  </a:lnTo>
                  <a:lnTo>
                    <a:pt x="494266" y="1509839"/>
                  </a:lnTo>
                  <a:lnTo>
                    <a:pt x="533460" y="1532412"/>
                  </a:lnTo>
                  <a:lnTo>
                    <a:pt x="573718" y="1553280"/>
                  </a:lnTo>
                  <a:lnTo>
                    <a:pt x="614993" y="1572394"/>
                  </a:lnTo>
                  <a:lnTo>
                    <a:pt x="657236" y="1589705"/>
                  </a:lnTo>
                  <a:lnTo>
                    <a:pt x="700396" y="1605164"/>
                  </a:lnTo>
                  <a:lnTo>
                    <a:pt x="744425" y="1618721"/>
                  </a:lnTo>
                  <a:lnTo>
                    <a:pt x="789273" y="1630327"/>
                  </a:lnTo>
                  <a:lnTo>
                    <a:pt x="834892" y="1639933"/>
                  </a:lnTo>
                  <a:lnTo>
                    <a:pt x="881233" y="1647490"/>
                  </a:lnTo>
                  <a:lnTo>
                    <a:pt x="928245" y="1652949"/>
                  </a:lnTo>
                  <a:lnTo>
                    <a:pt x="975880" y="1656260"/>
                  </a:lnTo>
                  <a:lnTo>
                    <a:pt x="1024089" y="1657375"/>
                  </a:lnTo>
                  <a:lnTo>
                    <a:pt x="2833585" y="1657375"/>
                  </a:lnTo>
                  <a:lnTo>
                    <a:pt x="2833585" y="1638287"/>
                  </a:lnTo>
                  <a:lnTo>
                    <a:pt x="1024089" y="1638287"/>
                  </a:lnTo>
                  <a:lnTo>
                    <a:pt x="975470" y="1637126"/>
                  </a:lnTo>
                  <a:lnTo>
                    <a:pt x="927439" y="1633677"/>
                  </a:lnTo>
                  <a:lnTo>
                    <a:pt x="880051" y="1627995"/>
                  </a:lnTo>
                  <a:lnTo>
                    <a:pt x="833358" y="1620132"/>
                  </a:lnTo>
                  <a:lnTo>
                    <a:pt x="787414" y="1610141"/>
                  </a:lnTo>
                  <a:lnTo>
                    <a:pt x="742271" y="1598075"/>
                  </a:lnTo>
                  <a:lnTo>
                    <a:pt x="697983" y="1583987"/>
                  </a:lnTo>
                  <a:lnTo>
                    <a:pt x="654603" y="1567930"/>
                  </a:lnTo>
                  <a:lnTo>
                    <a:pt x="612183" y="1549958"/>
                  </a:lnTo>
                  <a:lnTo>
                    <a:pt x="570777" y="1530123"/>
                  </a:lnTo>
                  <a:lnTo>
                    <a:pt x="530438" y="1508478"/>
                  </a:lnTo>
                  <a:lnTo>
                    <a:pt x="491219" y="1485077"/>
                  </a:lnTo>
                  <a:lnTo>
                    <a:pt x="453172" y="1459973"/>
                  </a:lnTo>
                  <a:lnTo>
                    <a:pt x="416352" y="1433217"/>
                  </a:lnTo>
                  <a:lnTo>
                    <a:pt x="380811" y="1404865"/>
                  </a:lnTo>
                  <a:lnTo>
                    <a:pt x="346601" y="1374968"/>
                  </a:lnTo>
                  <a:lnTo>
                    <a:pt x="313777" y="1343580"/>
                  </a:lnTo>
                  <a:lnTo>
                    <a:pt x="282391" y="1310754"/>
                  </a:lnTo>
                  <a:lnTo>
                    <a:pt x="252496" y="1276542"/>
                  </a:lnTo>
                  <a:lnTo>
                    <a:pt x="224145" y="1240999"/>
                  </a:lnTo>
                  <a:lnTo>
                    <a:pt x="197391" y="1204176"/>
                  </a:lnTo>
                  <a:lnTo>
                    <a:pt x="172288" y="1166127"/>
                  </a:lnTo>
                  <a:lnTo>
                    <a:pt x="148889" y="1126905"/>
                  </a:lnTo>
                  <a:lnTo>
                    <a:pt x="127245" y="1086564"/>
                  </a:lnTo>
                  <a:lnTo>
                    <a:pt x="107412" y="1045155"/>
                  </a:lnTo>
                  <a:lnTo>
                    <a:pt x="89440" y="1002733"/>
                  </a:lnTo>
                  <a:lnTo>
                    <a:pt x="73385" y="959349"/>
                  </a:lnTo>
                  <a:lnTo>
                    <a:pt x="59298" y="915058"/>
                  </a:lnTo>
                  <a:lnTo>
                    <a:pt x="47232" y="869913"/>
                  </a:lnTo>
                  <a:lnTo>
                    <a:pt x="37242" y="823966"/>
                  </a:lnTo>
                  <a:lnTo>
                    <a:pt x="29379" y="777270"/>
                  </a:lnTo>
                  <a:lnTo>
                    <a:pt x="23697" y="729878"/>
                  </a:lnTo>
                  <a:lnTo>
                    <a:pt x="20249" y="681845"/>
                  </a:lnTo>
                  <a:lnTo>
                    <a:pt x="19088" y="633222"/>
                  </a:lnTo>
                  <a:lnTo>
                    <a:pt x="19088" y="19075"/>
                  </a:lnTo>
                  <a:lnTo>
                    <a:pt x="2006435" y="19075"/>
                  </a:lnTo>
                  <a:lnTo>
                    <a:pt x="1998682" y="17442"/>
                  </a:lnTo>
                  <a:lnTo>
                    <a:pt x="1952344" y="9885"/>
                  </a:lnTo>
                  <a:lnTo>
                    <a:pt x="1905334" y="4426"/>
                  </a:lnTo>
                  <a:lnTo>
                    <a:pt x="1857701" y="1114"/>
                  </a:lnTo>
                  <a:lnTo>
                    <a:pt x="1809496" y="0"/>
                  </a:lnTo>
                  <a:close/>
                </a:path>
                <a:path w="2834004" h="1657985">
                  <a:moveTo>
                    <a:pt x="2006435" y="19075"/>
                  </a:moveTo>
                  <a:lnTo>
                    <a:pt x="1809496" y="19075"/>
                  </a:lnTo>
                  <a:lnTo>
                    <a:pt x="1858115" y="20236"/>
                  </a:lnTo>
                  <a:lnTo>
                    <a:pt x="1906146" y="23684"/>
                  </a:lnTo>
                  <a:lnTo>
                    <a:pt x="1953534" y="29367"/>
                  </a:lnTo>
                  <a:lnTo>
                    <a:pt x="2000227" y="37230"/>
                  </a:lnTo>
                  <a:lnTo>
                    <a:pt x="2046171" y="47221"/>
                  </a:lnTo>
                  <a:lnTo>
                    <a:pt x="2091314" y="59287"/>
                  </a:lnTo>
                  <a:lnTo>
                    <a:pt x="2135602" y="73375"/>
                  </a:lnTo>
                  <a:lnTo>
                    <a:pt x="2178982" y="89432"/>
                  </a:lnTo>
                  <a:lnTo>
                    <a:pt x="2221402" y="107404"/>
                  </a:lnTo>
                  <a:lnTo>
                    <a:pt x="2262808" y="127239"/>
                  </a:lnTo>
                  <a:lnTo>
                    <a:pt x="2303147" y="148883"/>
                  </a:lnTo>
                  <a:lnTo>
                    <a:pt x="2342366" y="172285"/>
                  </a:lnTo>
                  <a:lnTo>
                    <a:pt x="2380412" y="197389"/>
                  </a:lnTo>
                  <a:lnTo>
                    <a:pt x="2417233" y="224144"/>
                  </a:lnTo>
                  <a:lnTo>
                    <a:pt x="2452774" y="252497"/>
                  </a:lnTo>
                  <a:lnTo>
                    <a:pt x="2486984" y="282393"/>
                  </a:lnTo>
                  <a:lnTo>
                    <a:pt x="2519808" y="313782"/>
                  </a:lnTo>
                  <a:lnTo>
                    <a:pt x="2551194" y="346608"/>
                  </a:lnTo>
                  <a:lnTo>
                    <a:pt x="2581089" y="380819"/>
                  </a:lnTo>
                  <a:lnTo>
                    <a:pt x="2609440" y="416363"/>
                  </a:lnTo>
                  <a:lnTo>
                    <a:pt x="2636193" y="453186"/>
                  </a:lnTo>
                  <a:lnTo>
                    <a:pt x="2661297" y="491235"/>
                  </a:lnTo>
                  <a:lnTo>
                    <a:pt x="2684696" y="530456"/>
                  </a:lnTo>
                  <a:lnTo>
                    <a:pt x="2706340" y="570798"/>
                  </a:lnTo>
                  <a:lnTo>
                    <a:pt x="2726173" y="612207"/>
                  </a:lnTo>
                  <a:lnTo>
                    <a:pt x="2744145" y="654629"/>
                  </a:lnTo>
                  <a:lnTo>
                    <a:pt x="2760200" y="698012"/>
                  </a:lnTo>
                  <a:lnTo>
                    <a:pt x="2774287" y="742303"/>
                  </a:lnTo>
                  <a:lnTo>
                    <a:pt x="2786353" y="787449"/>
                  </a:lnTo>
                  <a:lnTo>
                    <a:pt x="2796343" y="833396"/>
                  </a:lnTo>
                  <a:lnTo>
                    <a:pt x="2804206" y="880092"/>
                  </a:lnTo>
                  <a:lnTo>
                    <a:pt x="2809888" y="927483"/>
                  </a:lnTo>
                  <a:lnTo>
                    <a:pt x="2813336" y="975517"/>
                  </a:lnTo>
                  <a:lnTo>
                    <a:pt x="2814497" y="1024140"/>
                  </a:lnTo>
                  <a:lnTo>
                    <a:pt x="2814497" y="1638287"/>
                  </a:lnTo>
                  <a:lnTo>
                    <a:pt x="2833585" y="1638287"/>
                  </a:lnTo>
                  <a:lnTo>
                    <a:pt x="2833585" y="1024140"/>
                  </a:lnTo>
                  <a:lnTo>
                    <a:pt x="2832471" y="975931"/>
                  </a:lnTo>
                  <a:lnTo>
                    <a:pt x="2829159" y="928295"/>
                  </a:lnTo>
                  <a:lnTo>
                    <a:pt x="2823700" y="881282"/>
                  </a:lnTo>
                  <a:lnTo>
                    <a:pt x="2816143" y="834941"/>
                  </a:lnTo>
                  <a:lnTo>
                    <a:pt x="2806537" y="789321"/>
                  </a:lnTo>
                  <a:lnTo>
                    <a:pt x="2794930" y="744472"/>
                  </a:lnTo>
                  <a:lnTo>
                    <a:pt x="2781373" y="700441"/>
                  </a:lnTo>
                  <a:lnTo>
                    <a:pt x="2765915" y="657280"/>
                  </a:lnTo>
                  <a:lnTo>
                    <a:pt x="2748604" y="615036"/>
                  </a:lnTo>
                  <a:lnTo>
                    <a:pt x="2729490" y="573759"/>
                  </a:lnTo>
                  <a:lnTo>
                    <a:pt x="2708622" y="533498"/>
                  </a:lnTo>
                  <a:lnTo>
                    <a:pt x="2686049" y="494303"/>
                  </a:lnTo>
                  <a:lnTo>
                    <a:pt x="2661821" y="456223"/>
                  </a:lnTo>
                  <a:lnTo>
                    <a:pt x="2635986" y="419306"/>
                  </a:lnTo>
                  <a:lnTo>
                    <a:pt x="2608594" y="383602"/>
                  </a:lnTo>
                  <a:lnTo>
                    <a:pt x="2579694" y="349160"/>
                  </a:lnTo>
                  <a:lnTo>
                    <a:pt x="2549335" y="316030"/>
                  </a:lnTo>
                  <a:lnTo>
                    <a:pt x="2517567" y="284260"/>
                  </a:lnTo>
                  <a:lnTo>
                    <a:pt x="2484438" y="253900"/>
                  </a:lnTo>
                  <a:lnTo>
                    <a:pt x="2449998" y="224999"/>
                  </a:lnTo>
                  <a:lnTo>
                    <a:pt x="2414296" y="197606"/>
                  </a:lnTo>
                  <a:lnTo>
                    <a:pt x="2377380" y="171770"/>
                  </a:lnTo>
                  <a:lnTo>
                    <a:pt x="2339302" y="147541"/>
                  </a:lnTo>
                  <a:lnTo>
                    <a:pt x="2300108" y="124967"/>
                  </a:lnTo>
                  <a:lnTo>
                    <a:pt x="2259850" y="104098"/>
                  </a:lnTo>
                  <a:lnTo>
                    <a:pt x="2218575" y="84984"/>
                  </a:lnTo>
                  <a:lnTo>
                    <a:pt x="2176334" y="67672"/>
                  </a:lnTo>
                  <a:lnTo>
                    <a:pt x="2133175" y="52213"/>
                  </a:lnTo>
                  <a:lnTo>
                    <a:pt x="2089147" y="38656"/>
                  </a:lnTo>
                  <a:lnTo>
                    <a:pt x="2044300" y="27049"/>
                  </a:lnTo>
                  <a:lnTo>
                    <a:pt x="2006435" y="19075"/>
                  </a:lnTo>
                  <a:close/>
                </a:path>
              </a:pathLst>
            </a:custGeom>
            <a:solidFill>
              <a:srgbClr val="0469A8"/>
            </a:solidFill>
          </p:spPr>
          <p:txBody>
            <a:bodyPr wrap="square" lIns="0" tIns="0" rIns="0" bIns="0" rtlCol="0"/>
            <a:lstStyle/>
            <a:p>
              <a:endParaRPr sz="2160" dirty="0"/>
            </a:p>
          </p:txBody>
        </p:sp>
        <p:sp>
          <p:nvSpPr>
            <p:cNvPr id="38" name="object 38"/>
            <p:cNvSpPr/>
            <p:nvPr/>
          </p:nvSpPr>
          <p:spPr>
            <a:xfrm>
              <a:off x="8712641" y="4318961"/>
              <a:ext cx="2834005" cy="1657985"/>
            </a:xfrm>
            <a:custGeom>
              <a:avLst/>
              <a:gdLst/>
              <a:ahLst/>
              <a:cxnLst/>
              <a:rect l="l" t="t" r="r" b="b"/>
              <a:pathLst>
                <a:path w="2834004" h="1657985">
                  <a:moveTo>
                    <a:pt x="1809496" y="19075"/>
                  </a:moveTo>
                  <a:lnTo>
                    <a:pt x="1858115" y="20236"/>
                  </a:lnTo>
                  <a:lnTo>
                    <a:pt x="1906146" y="23684"/>
                  </a:lnTo>
                  <a:lnTo>
                    <a:pt x="1953534" y="29367"/>
                  </a:lnTo>
                  <a:lnTo>
                    <a:pt x="2000227" y="37230"/>
                  </a:lnTo>
                  <a:lnTo>
                    <a:pt x="2046171" y="47221"/>
                  </a:lnTo>
                  <a:lnTo>
                    <a:pt x="2091314" y="59287"/>
                  </a:lnTo>
                  <a:lnTo>
                    <a:pt x="2135602" y="73375"/>
                  </a:lnTo>
                  <a:lnTo>
                    <a:pt x="2178982" y="89432"/>
                  </a:lnTo>
                  <a:lnTo>
                    <a:pt x="2221402" y="107404"/>
                  </a:lnTo>
                  <a:lnTo>
                    <a:pt x="2262808" y="127239"/>
                  </a:lnTo>
                  <a:lnTo>
                    <a:pt x="2303147" y="148883"/>
                  </a:lnTo>
                  <a:lnTo>
                    <a:pt x="2342366" y="172285"/>
                  </a:lnTo>
                  <a:lnTo>
                    <a:pt x="2380412" y="197389"/>
                  </a:lnTo>
                  <a:lnTo>
                    <a:pt x="2417233" y="224144"/>
                  </a:lnTo>
                  <a:lnTo>
                    <a:pt x="2452774" y="252497"/>
                  </a:lnTo>
                  <a:lnTo>
                    <a:pt x="2486984" y="282393"/>
                  </a:lnTo>
                  <a:lnTo>
                    <a:pt x="2519808" y="313782"/>
                  </a:lnTo>
                  <a:lnTo>
                    <a:pt x="2551194" y="346608"/>
                  </a:lnTo>
                  <a:lnTo>
                    <a:pt x="2581089" y="380819"/>
                  </a:lnTo>
                  <a:lnTo>
                    <a:pt x="2609440" y="416363"/>
                  </a:lnTo>
                  <a:lnTo>
                    <a:pt x="2636193" y="453186"/>
                  </a:lnTo>
                  <a:lnTo>
                    <a:pt x="2661297" y="491235"/>
                  </a:lnTo>
                  <a:lnTo>
                    <a:pt x="2684696" y="530456"/>
                  </a:lnTo>
                  <a:lnTo>
                    <a:pt x="2706340" y="570798"/>
                  </a:lnTo>
                  <a:lnTo>
                    <a:pt x="2726173" y="612207"/>
                  </a:lnTo>
                  <a:lnTo>
                    <a:pt x="2744145" y="654629"/>
                  </a:lnTo>
                  <a:lnTo>
                    <a:pt x="2760200" y="698012"/>
                  </a:lnTo>
                  <a:lnTo>
                    <a:pt x="2774287" y="742303"/>
                  </a:lnTo>
                  <a:lnTo>
                    <a:pt x="2786353" y="787449"/>
                  </a:lnTo>
                  <a:lnTo>
                    <a:pt x="2796343" y="833396"/>
                  </a:lnTo>
                  <a:lnTo>
                    <a:pt x="2804206" y="880092"/>
                  </a:lnTo>
                  <a:lnTo>
                    <a:pt x="2809888" y="927483"/>
                  </a:lnTo>
                  <a:lnTo>
                    <a:pt x="2813336" y="975517"/>
                  </a:lnTo>
                  <a:lnTo>
                    <a:pt x="2814497" y="1024140"/>
                  </a:lnTo>
                  <a:lnTo>
                    <a:pt x="2814497" y="1638287"/>
                  </a:lnTo>
                  <a:lnTo>
                    <a:pt x="1024089" y="1638287"/>
                  </a:lnTo>
                  <a:lnTo>
                    <a:pt x="975470" y="1637126"/>
                  </a:lnTo>
                  <a:lnTo>
                    <a:pt x="927439" y="1633677"/>
                  </a:lnTo>
                  <a:lnTo>
                    <a:pt x="880051" y="1627995"/>
                  </a:lnTo>
                  <a:lnTo>
                    <a:pt x="833358" y="1620132"/>
                  </a:lnTo>
                  <a:lnTo>
                    <a:pt x="787414" y="1610141"/>
                  </a:lnTo>
                  <a:lnTo>
                    <a:pt x="742271" y="1598075"/>
                  </a:lnTo>
                  <a:lnTo>
                    <a:pt x="697983" y="1583987"/>
                  </a:lnTo>
                  <a:lnTo>
                    <a:pt x="654603" y="1567930"/>
                  </a:lnTo>
                  <a:lnTo>
                    <a:pt x="612183" y="1549958"/>
                  </a:lnTo>
                  <a:lnTo>
                    <a:pt x="570777" y="1530123"/>
                  </a:lnTo>
                  <a:lnTo>
                    <a:pt x="530438" y="1508478"/>
                  </a:lnTo>
                  <a:lnTo>
                    <a:pt x="491219" y="1485077"/>
                  </a:lnTo>
                  <a:lnTo>
                    <a:pt x="453172" y="1459973"/>
                  </a:lnTo>
                  <a:lnTo>
                    <a:pt x="416352" y="1433217"/>
                  </a:lnTo>
                  <a:lnTo>
                    <a:pt x="380811" y="1404865"/>
                  </a:lnTo>
                  <a:lnTo>
                    <a:pt x="346601" y="1374968"/>
                  </a:lnTo>
                  <a:lnTo>
                    <a:pt x="313777" y="1343580"/>
                  </a:lnTo>
                  <a:lnTo>
                    <a:pt x="282391" y="1310754"/>
                  </a:lnTo>
                  <a:lnTo>
                    <a:pt x="252496" y="1276542"/>
                  </a:lnTo>
                  <a:lnTo>
                    <a:pt x="224145" y="1240999"/>
                  </a:lnTo>
                  <a:lnTo>
                    <a:pt x="197391" y="1204176"/>
                  </a:lnTo>
                  <a:lnTo>
                    <a:pt x="172288" y="1166127"/>
                  </a:lnTo>
                  <a:lnTo>
                    <a:pt x="148889" y="1126905"/>
                  </a:lnTo>
                  <a:lnTo>
                    <a:pt x="127245" y="1086564"/>
                  </a:lnTo>
                  <a:lnTo>
                    <a:pt x="107412" y="1045155"/>
                  </a:lnTo>
                  <a:lnTo>
                    <a:pt x="89440" y="1002733"/>
                  </a:lnTo>
                  <a:lnTo>
                    <a:pt x="73385" y="959349"/>
                  </a:lnTo>
                  <a:lnTo>
                    <a:pt x="59298" y="915058"/>
                  </a:lnTo>
                  <a:lnTo>
                    <a:pt x="47232" y="869913"/>
                  </a:lnTo>
                  <a:lnTo>
                    <a:pt x="37242" y="823966"/>
                  </a:lnTo>
                  <a:lnTo>
                    <a:pt x="29379" y="777270"/>
                  </a:lnTo>
                  <a:lnTo>
                    <a:pt x="23697" y="729878"/>
                  </a:lnTo>
                  <a:lnTo>
                    <a:pt x="20249" y="681845"/>
                  </a:lnTo>
                  <a:lnTo>
                    <a:pt x="19088" y="633222"/>
                  </a:lnTo>
                  <a:lnTo>
                    <a:pt x="19088" y="19075"/>
                  </a:lnTo>
                  <a:lnTo>
                    <a:pt x="1809496" y="19075"/>
                  </a:lnTo>
                </a:path>
                <a:path w="2834004" h="1657985">
                  <a:moveTo>
                    <a:pt x="1809496" y="0"/>
                  </a:moveTo>
                  <a:lnTo>
                    <a:pt x="0" y="0"/>
                  </a:lnTo>
                  <a:lnTo>
                    <a:pt x="0" y="633222"/>
                  </a:lnTo>
                  <a:lnTo>
                    <a:pt x="1114" y="681434"/>
                  </a:lnTo>
                  <a:lnTo>
                    <a:pt x="4425" y="729072"/>
                  </a:lnTo>
                  <a:lnTo>
                    <a:pt x="9884" y="776088"/>
                  </a:lnTo>
                  <a:lnTo>
                    <a:pt x="17441" y="822431"/>
                  </a:lnTo>
                  <a:lnTo>
                    <a:pt x="27046" y="868053"/>
                  </a:lnTo>
                  <a:lnTo>
                    <a:pt x="38652" y="912905"/>
                  </a:lnTo>
                  <a:lnTo>
                    <a:pt x="52208" y="956936"/>
                  </a:lnTo>
                  <a:lnTo>
                    <a:pt x="67665" y="1000099"/>
                  </a:lnTo>
                  <a:lnTo>
                    <a:pt x="84975" y="1042344"/>
                  </a:lnTo>
                  <a:lnTo>
                    <a:pt x="104088" y="1083622"/>
                  </a:lnTo>
                  <a:lnTo>
                    <a:pt x="124955" y="1123883"/>
                  </a:lnTo>
                  <a:lnTo>
                    <a:pt x="147527" y="1163079"/>
                  </a:lnTo>
                  <a:lnTo>
                    <a:pt x="171754" y="1201160"/>
                  </a:lnTo>
                  <a:lnTo>
                    <a:pt x="197588" y="1238077"/>
                  </a:lnTo>
                  <a:lnTo>
                    <a:pt x="224979" y="1273781"/>
                  </a:lnTo>
                  <a:lnTo>
                    <a:pt x="253878" y="1308222"/>
                  </a:lnTo>
                  <a:lnTo>
                    <a:pt x="284236" y="1341353"/>
                  </a:lnTo>
                  <a:lnTo>
                    <a:pt x="316003" y="1373122"/>
                  </a:lnTo>
                  <a:lnTo>
                    <a:pt x="349132" y="1403482"/>
                  </a:lnTo>
                  <a:lnTo>
                    <a:pt x="383571" y="1432383"/>
                  </a:lnTo>
                  <a:lnTo>
                    <a:pt x="419273" y="1459775"/>
                  </a:lnTo>
                  <a:lnTo>
                    <a:pt x="456188" y="1485610"/>
                  </a:lnTo>
                  <a:lnTo>
                    <a:pt x="494266" y="1509839"/>
                  </a:lnTo>
                  <a:lnTo>
                    <a:pt x="533460" y="1532412"/>
                  </a:lnTo>
                  <a:lnTo>
                    <a:pt x="573718" y="1553280"/>
                  </a:lnTo>
                  <a:lnTo>
                    <a:pt x="614993" y="1572394"/>
                  </a:lnTo>
                  <a:lnTo>
                    <a:pt x="657236" y="1589705"/>
                  </a:lnTo>
                  <a:lnTo>
                    <a:pt x="700396" y="1605164"/>
                  </a:lnTo>
                  <a:lnTo>
                    <a:pt x="744425" y="1618721"/>
                  </a:lnTo>
                  <a:lnTo>
                    <a:pt x="789273" y="1630327"/>
                  </a:lnTo>
                  <a:lnTo>
                    <a:pt x="834892" y="1639933"/>
                  </a:lnTo>
                  <a:lnTo>
                    <a:pt x="881233" y="1647490"/>
                  </a:lnTo>
                  <a:lnTo>
                    <a:pt x="928245" y="1652949"/>
                  </a:lnTo>
                  <a:lnTo>
                    <a:pt x="975880" y="1656260"/>
                  </a:lnTo>
                  <a:lnTo>
                    <a:pt x="1024089" y="1657375"/>
                  </a:lnTo>
                  <a:lnTo>
                    <a:pt x="2833585" y="1657375"/>
                  </a:lnTo>
                  <a:lnTo>
                    <a:pt x="2833585" y="1024140"/>
                  </a:lnTo>
                  <a:lnTo>
                    <a:pt x="2832471" y="975931"/>
                  </a:lnTo>
                  <a:lnTo>
                    <a:pt x="2829159" y="928295"/>
                  </a:lnTo>
                  <a:lnTo>
                    <a:pt x="2823700" y="881282"/>
                  </a:lnTo>
                  <a:lnTo>
                    <a:pt x="2816143" y="834941"/>
                  </a:lnTo>
                  <a:lnTo>
                    <a:pt x="2806537" y="789321"/>
                  </a:lnTo>
                  <a:lnTo>
                    <a:pt x="2794930" y="744472"/>
                  </a:lnTo>
                  <a:lnTo>
                    <a:pt x="2781373" y="700441"/>
                  </a:lnTo>
                  <a:lnTo>
                    <a:pt x="2765915" y="657280"/>
                  </a:lnTo>
                  <a:lnTo>
                    <a:pt x="2748604" y="615036"/>
                  </a:lnTo>
                  <a:lnTo>
                    <a:pt x="2729490" y="573759"/>
                  </a:lnTo>
                  <a:lnTo>
                    <a:pt x="2708622" y="533498"/>
                  </a:lnTo>
                  <a:lnTo>
                    <a:pt x="2686049" y="494303"/>
                  </a:lnTo>
                  <a:lnTo>
                    <a:pt x="2661821" y="456223"/>
                  </a:lnTo>
                  <a:lnTo>
                    <a:pt x="2635986" y="419306"/>
                  </a:lnTo>
                  <a:lnTo>
                    <a:pt x="2608594" y="383602"/>
                  </a:lnTo>
                  <a:lnTo>
                    <a:pt x="2579694" y="349160"/>
                  </a:lnTo>
                  <a:lnTo>
                    <a:pt x="2549335" y="316030"/>
                  </a:lnTo>
                  <a:lnTo>
                    <a:pt x="2517567" y="284260"/>
                  </a:lnTo>
                  <a:lnTo>
                    <a:pt x="2484438" y="253900"/>
                  </a:lnTo>
                  <a:lnTo>
                    <a:pt x="2449998" y="224999"/>
                  </a:lnTo>
                  <a:lnTo>
                    <a:pt x="2414296" y="197606"/>
                  </a:lnTo>
                  <a:lnTo>
                    <a:pt x="2377380" y="171770"/>
                  </a:lnTo>
                  <a:lnTo>
                    <a:pt x="2339302" y="147541"/>
                  </a:lnTo>
                  <a:lnTo>
                    <a:pt x="2300108" y="124967"/>
                  </a:lnTo>
                  <a:lnTo>
                    <a:pt x="2259850" y="104098"/>
                  </a:lnTo>
                  <a:lnTo>
                    <a:pt x="2218575" y="84984"/>
                  </a:lnTo>
                  <a:lnTo>
                    <a:pt x="2176334" y="67672"/>
                  </a:lnTo>
                  <a:lnTo>
                    <a:pt x="2133175" y="52213"/>
                  </a:lnTo>
                  <a:lnTo>
                    <a:pt x="2089147" y="38656"/>
                  </a:lnTo>
                  <a:lnTo>
                    <a:pt x="2044300" y="27049"/>
                  </a:lnTo>
                  <a:lnTo>
                    <a:pt x="1998682" y="17442"/>
                  </a:lnTo>
                  <a:lnTo>
                    <a:pt x="1952344" y="9885"/>
                  </a:lnTo>
                  <a:lnTo>
                    <a:pt x="1905334" y="4426"/>
                  </a:lnTo>
                  <a:lnTo>
                    <a:pt x="1857701" y="1114"/>
                  </a:lnTo>
                  <a:lnTo>
                    <a:pt x="1809496" y="0"/>
                  </a:lnTo>
                  <a:close/>
                </a:path>
              </a:pathLst>
            </a:custGeom>
            <a:ln w="9525">
              <a:solidFill>
                <a:srgbClr val="FFC000"/>
              </a:solidFill>
            </a:ln>
          </p:spPr>
          <p:txBody>
            <a:bodyPr wrap="square" lIns="0" tIns="0" rIns="0" bIns="0" rtlCol="0"/>
            <a:lstStyle/>
            <a:p>
              <a:endParaRPr sz="2160" dirty="0"/>
            </a:p>
          </p:txBody>
        </p:sp>
      </p:grpSp>
      <p:grpSp>
        <p:nvGrpSpPr>
          <p:cNvPr id="39" name="object 39"/>
          <p:cNvGrpSpPr/>
          <p:nvPr/>
        </p:nvGrpSpPr>
        <p:grpSpPr>
          <a:xfrm>
            <a:off x="10447856" y="2450521"/>
            <a:ext cx="3400806" cy="1989582"/>
            <a:chOff x="8706546" y="2042100"/>
            <a:chExt cx="2834005" cy="1657985"/>
          </a:xfrm>
        </p:grpSpPr>
        <p:sp>
          <p:nvSpPr>
            <p:cNvPr id="40" name="object 40"/>
            <p:cNvSpPr/>
            <p:nvPr/>
          </p:nvSpPr>
          <p:spPr>
            <a:xfrm>
              <a:off x="8706547" y="2042100"/>
              <a:ext cx="2834005" cy="1657985"/>
            </a:xfrm>
            <a:custGeom>
              <a:avLst/>
              <a:gdLst/>
              <a:ahLst/>
              <a:cxnLst/>
              <a:rect l="l" t="t" r="r" b="b"/>
              <a:pathLst>
                <a:path w="2834004" h="1657985">
                  <a:moveTo>
                    <a:pt x="2086457" y="0"/>
                  </a:moveTo>
                  <a:lnTo>
                    <a:pt x="98196" y="0"/>
                  </a:lnTo>
                  <a:lnTo>
                    <a:pt x="59964" y="7719"/>
                  </a:lnTo>
                  <a:lnTo>
                    <a:pt x="28752" y="28767"/>
                  </a:lnTo>
                  <a:lnTo>
                    <a:pt x="7713" y="59980"/>
                  </a:lnTo>
                  <a:lnTo>
                    <a:pt x="0" y="98196"/>
                  </a:lnTo>
                  <a:lnTo>
                    <a:pt x="0" y="910209"/>
                  </a:lnTo>
                  <a:lnTo>
                    <a:pt x="1469" y="957462"/>
                  </a:lnTo>
                  <a:lnTo>
                    <a:pt x="5821" y="1003934"/>
                  </a:lnTo>
                  <a:lnTo>
                    <a:pt x="12966" y="1049537"/>
                  </a:lnTo>
                  <a:lnTo>
                    <a:pt x="22817" y="1094184"/>
                  </a:lnTo>
                  <a:lnTo>
                    <a:pt x="35287" y="1137788"/>
                  </a:lnTo>
                  <a:lnTo>
                    <a:pt x="50289" y="1180260"/>
                  </a:lnTo>
                  <a:lnTo>
                    <a:pt x="67734" y="1221514"/>
                  </a:lnTo>
                  <a:lnTo>
                    <a:pt x="87536" y="1261461"/>
                  </a:lnTo>
                  <a:lnTo>
                    <a:pt x="109606" y="1300014"/>
                  </a:lnTo>
                  <a:lnTo>
                    <a:pt x="133858" y="1337086"/>
                  </a:lnTo>
                  <a:lnTo>
                    <a:pt x="160203" y="1372589"/>
                  </a:lnTo>
                  <a:lnTo>
                    <a:pt x="188555" y="1406436"/>
                  </a:lnTo>
                  <a:lnTo>
                    <a:pt x="218825" y="1438540"/>
                  </a:lnTo>
                  <a:lnTo>
                    <a:pt x="250927" y="1468811"/>
                  </a:lnTo>
                  <a:lnTo>
                    <a:pt x="284772" y="1497164"/>
                  </a:lnTo>
                  <a:lnTo>
                    <a:pt x="320274" y="1523511"/>
                  </a:lnTo>
                  <a:lnTo>
                    <a:pt x="357344" y="1547764"/>
                  </a:lnTo>
                  <a:lnTo>
                    <a:pt x="395895" y="1569835"/>
                  </a:lnTo>
                  <a:lnTo>
                    <a:pt x="435840" y="1589638"/>
                  </a:lnTo>
                  <a:lnTo>
                    <a:pt x="477092" y="1607084"/>
                  </a:lnTo>
                  <a:lnTo>
                    <a:pt x="519562" y="1622086"/>
                  </a:lnTo>
                  <a:lnTo>
                    <a:pt x="563163" y="1634556"/>
                  </a:lnTo>
                  <a:lnTo>
                    <a:pt x="607807" y="1644408"/>
                  </a:lnTo>
                  <a:lnTo>
                    <a:pt x="653408" y="1651554"/>
                  </a:lnTo>
                  <a:lnTo>
                    <a:pt x="699877" y="1655905"/>
                  </a:lnTo>
                  <a:lnTo>
                    <a:pt x="747128" y="1657375"/>
                  </a:lnTo>
                  <a:lnTo>
                    <a:pt x="2735389" y="1657375"/>
                  </a:lnTo>
                  <a:lnTo>
                    <a:pt x="2773598" y="1649656"/>
                  </a:lnTo>
                  <a:lnTo>
                    <a:pt x="2804799" y="1628608"/>
                  </a:lnTo>
                  <a:lnTo>
                    <a:pt x="2825845" y="1597394"/>
                  </a:lnTo>
                  <a:lnTo>
                    <a:pt x="2833585" y="1559179"/>
                  </a:lnTo>
                  <a:lnTo>
                    <a:pt x="2833585" y="747166"/>
                  </a:lnTo>
                  <a:lnTo>
                    <a:pt x="2832116" y="699913"/>
                  </a:lnTo>
                  <a:lnTo>
                    <a:pt x="2827764" y="653440"/>
                  </a:lnTo>
                  <a:lnTo>
                    <a:pt x="2820619" y="607837"/>
                  </a:lnTo>
                  <a:lnTo>
                    <a:pt x="2810768" y="563190"/>
                  </a:lnTo>
                  <a:lnTo>
                    <a:pt x="2798298" y="519586"/>
                  </a:lnTo>
                  <a:lnTo>
                    <a:pt x="2783296" y="477114"/>
                  </a:lnTo>
                  <a:lnTo>
                    <a:pt x="2765851" y="435861"/>
                  </a:lnTo>
                  <a:lnTo>
                    <a:pt x="2746049" y="395914"/>
                  </a:lnTo>
                  <a:lnTo>
                    <a:pt x="2723979" y="357360"/>
                  </a:lnTo>
                  <a:lnTo>
                    <a:pt x="2699727" y="320288"/>
                  </a:lnTo>
                  <a:lnTo>
                    <a:pt x="2673382" y="284785"/>
                  </a:lnTo>
                  <a:lnTo>
                    <a:pt x="2645030" y="250938"/>
                  </a:lnTo>
                  <a:lnTo>
                    <a:pt x="2614760" y="218835"/>
                  </a:lnTo>
                  <a:lnTo>
                    <a:pt x="2582658" y="188563"/>
                  </a:lnTo>
                  <a:lnTo>
                    <a:pt x="2548813" y="160210"/>
                  </a:lnTo>
                  <a:lnTo>
                    <a:pt x="2513311" y="133863"/>
                  </a:lnTo>
                  <a:lnTo>
                    <a:pt x="2476241" y="109611"/>
                  </a:lnTo>
                  <a:lnTo>
                    <a:pt x="2437689" y="87539"/>
                  </a:lnTo>
                  <a:lnTo>
                    <a:pt x="2397744" y="67737"/>
                  </a:lnTo>
                  <a:lnTo>
                    <a:pt x="2356493" y="50291"/>
                  </a:lnTo>
                  <a:lnTo>
                    <a:pt x="2314023" y="35289"/>
                  </a:lnTo>
                  <a:lnTo>
                    <a:pt x="2270422" y="22818"/>
                  </a:lnTo>
                  <a:lnTo>
                    <a:pt x="2225778" y="12966"/>
                  </a:lnTo>
                  <a:lnTo>
                    <a:pt x="2180177" y="5821"/>
                  </a:lnTo>
                  <a:lnTo>
                    <a:pt x="2133708" y="1469"/>
                  </a:lnTo>
                  <a:lnTo>
                    <a:pt x="2086457" y="0"/>
                  </a:lnTo>
                  <a:close/>
                </a:path>
              </a:pathLst>
            </a:custGeom>
            <a:solidFill>
              <a:srgbClr val="FF066A"/>
            </a:solidFill>
          </p:spPr>
          <p:txBody>
            <a:bodyPr wrap="square" lIns="0" tIns="0" rIns="0" bIns="0" rtlCol="0"/>
            <a:lstStyle/>
            <a:p>
              <a:endParaRPr sz="2160" dirty="0"/>
            </a:p>
          </p:txBody>
        </p:sp>
        <p:sp>
          <p:nvSpPr>
            <p:cNvPr id="41" name="object 41"/>
            <p:cNvSpPr/>
            <p:nvPr/>
          </p:nvSpPr>
          <p:spPr>
            <a:xfrm>
              <a:off x="8715693" y="2051243"/>
              <a:ext cx="2815590" cy="1638935"/>
            </a:xfrm>
            <a:custGeom>
              <a:avLst/>
              <a:gdLst/>
              <a:ahLst/>
              <a:cxnLst/>
              <a:rect l="l" t="t" r="r" b="b"/>
              <a:pathLst>
                <a:path w="2815590" h="1638935">
                  <a:moveTo>
                    <a:pt x="1800415" y="0"/>
                  </a:moveTo>
                  <a:lnTo>
                    <a:pt x="0" y="0"/>
                  </a:lnTo>
                  <a:lnTo>
                    <a:pt x="0" y="623709"/>
                  </a:lnTo>
                  <a:lnTo>
                    <a:pt x="1106" y="671403"/>
                  </a:lnTo>
                  <a:lnTo>
                    <a:pt x="4394" y="718536"/>
                  </a:lnTo>
                  <a:lnTo>
                    <a:pt x="9813" y="765060"/>
                  </a:lnTo>
                  <a:lnTo>
                    <a:pt x="17314" y="810926"/>
                  </a:lnTo>
                  <a:lnTo>
                    <a:pt x="26849" y="856085"/>
                  </a:lnTo>
                  <a:lnTo>
                    <a:pt x="38368" y="900488"/>
                  </a:lnTo>
                  <a:lnTo>
                    <a:pt x="51823" y="944085"/>
                  </a:lnTo>
                  <a:lnTo>
                    <a:pt x="67163" y="986827"/>
                  </a:lnTo>
                  <a:lnTo>
                    <a:pt x="84340" y="1028665"/>
                  </a:lnTo>
                  <a:lnTo>
                    <a:pt x="103306" y="1069551"/>
                  </a:lnTo>
                  <a:lnTo>
                    <a:pt x="124009" y="1109435"/>
                  </a:lnTo>
                  <a:lnTo>
                    <a:pt x="146403" y="1148268"/>
                  </a:lnTo>
                  <a:lnTo>
                    <a:pt x="170437" y="1186001"/>
                  </a:lnTo>
                  <a:lnTo>
                    <a:pt x="196062" y="1222584"/>
                  </a:lnTo>
                  <a:lnTo>
                    <a:pt x="223229" y="1257969"/>
                  </a:lnTo>
                  <a:lnTo>
                    <a:pt x="251890" y="1292107"/>
                  </a:lnTo>
                  <a:lnTo>
                    <a:pt x="281995" y="1324948"/>
                  </a:lnTo>
                  <a:lnTo>
                    <a:pt x="313494" y="1356444"/>
                  </a:lnTo>
                  <a:lnTo>
                    <a:pt x="346340" y="1386544"/>
                  </a:lnTo>
                  <a:lnTo>
                    <a:pt x="380482" y="1415201"/>
                  </a:lnTo>
                  <a:lnTo>
                    <a:pt x="415871" y="1442365"/>
                  </a:lnTo>
                  <a:lnTo>
                    <a:pt x="452459" y="1467987"/>
                  </a:lnTo>
                  <a:lnTo>
                    <a:pt x="490197" y="1492018"/>
                  </a:lnTo>
                  <a:lnTo>
                    <a:pt x="529035" y="1514408"/>
                  </a:lnTo>
                  <a:lnTo>
                    <a:pt x="568923" y="1535109"/>
                  </a:lnTo>
                  <a:lnTo>
                    <a:pt x="609814" y="1554072"/>
                  </a:lnTo>
                  <a:lnTo>
                    <a:pt x="651658" y="1571247"/>
                  </a:lnTo>
                  <a:lnTo>
                    <a:pt x="694405" y="1586585"/>
                  </a:lnTo>
                  <a:lnTo>
                    <a:pt x="738008" y="1600038"/>
                  </a:lnTo>
                  <a:lnTo>
                    <a:pt x="782415" y="1611555"/>
                  </a:lnTo>
                  <a:lnTo>
                    <a:pt x="827579" y="1621089"/>
                  </a:lnTo>
                  <a:lnTo>
                    <a:pt x="873451" y="1628589"/>
                  </a:lnTo>
                  <a:lnTo>
                    <a:pt x="919981" y="1634008"/>
                  </a:lnTo>
                  <a:lnTo>
                    <a:pt x="967120" y="1637295"/>
                  </a:lnTo>
                  <a:lnTo>
                    <a:pt x="1014818" y="1638401"/>
                  </a:lnTo>
                  <a:lnTo>
                    <a:pt x="2815234" y="1638401"/>
                  </a:lnTo>
                  <a:lnTo>
                    <a:pt x="2815234" y="1014691"/>
                  </a:lnTo>
                  <a:lnTo>
                    <a:pt x="2814127" y="966998"/>
                  </a:lnTo>
                  <a:lnTo>
                    <a:pt x="2810840" y="919865"/>
                  </a:lnTo>
                  <a:lnTo>
                    <a:pt x="2805421" y="873340"/>
                  </a:lnTo>
                  <a:lnTo>
                    <a:pt x="2797919" y="827474"/>
                  </a:lnTo>
                  <a:lnTo>
                    <a:pt x="2788384" y="782315"/>
                  </a:lnTo>
                  <a:lnTo>
                    <a:pt x="2776865" y="737913"/>
                  </a:lnTo>
                  <a:lnTo>
                    <a:pt x="2763411" y="694316"/>
                  </a:lnTo>
                  <a:lnTo>
                    <a:pt x="2748070" y="651574"/>
                  </a:lnTo>
                  <a:lnTo>
                    <a:pt x="2730893" y="609735"/>
                  </a:lnTo>
                  <a:lnTo>
                    <a:pt x="2711928" y="568849"/>
                  </a:lnTo>
                  <a:lnTo>
                    <a:pt x="2691224" y="528965"/>
                  </a:lnTo>
                  <a:lnTo>
                    <a:pt x="2668831" y="490133"/>
                  </a:lnTo>
                  <a:lnTo>
                    <a:pt x="2644797" y="452400"/>
                  </a:lnTo>
                  <a:lnTo>
                    <a:pt x="2619172" y="415816"/>
                  </a:lnTo>
                  <a:lnTo>
                    <a:pt x="2592004" y="380431"/>
                  </a:lnTo>
                  <a:lnTo>
                    <a:pt x="2563343" y="346294"/>
                  </a:lnTo>
                  <a:lnTo>
                    <a:pt x="2533239" y="313453"/>
                  </a:lnTo>
                  <a:lnTo>
                    <a:pt x="2501739" y="281957"/>
                  </a:lnTo>
                  <a:lnTo>
                    <a:pt x="2468894" y="251856"/>
                  </a:lnTo>
                  <a:lnTo>
                    <a:pt x="2434752" y="223199"/>
                  </a:lnTo>
                  <a:lnTo>
                    <a:pt x="2399362" y="196035"/>
                  </a:lnTo>
                  <a:lnTo>
                    <a:pt x="2362774" y="170414"/>
                  </a:lnTo>
                  <a:lnTo>
                    <a:pt x="2325036" y="146383"/>
                  </a:lnTo>
                  <a:lnTo>
                    <a:pt x="2286199" y="123992"/>
                  </a:lnTo>
                  <a:lnTo>
                    <a:pt x="2246310" y="103291"/>
                  </a:lnTo>
                  <a:lnTo>
                    <a:pt x="2205419" y="84329"/>
                  </a:lnTo>
                  <a:lnTo>
                    <a:pt x="2163575" y="67154"/>
                  </a:lnTo>
                  <a:lnTo>
                    <a:pt x="2120828" y="51816"/>
                  </a:lnTo>
                  <a:lnTo>
                    <a:pt x="2077226" y="38363"/>
                  </a:lnTo>
                  <a:lnTo>
                    <a:pt x="2032818" y="26845"/>
                  </a:lnTo>
                  <a:lnTo>
                    <a:pt x="1987654" y="17312"/>
                  </a:lnTo>
                  <a:lnTo>
                    <a:pt x="1941782" y="9811"/>
                  </a:lnTo>
                  <a:lnTo>
                    <a:pt x="1895253" y="4393"/>
                  </a:lnTo>
                  <a:lnTo>
                    <a:pt x="1848114" y="1106"/>
                  </a:lnTo>
                  <a:lnTo>
                    <a:pt x="1800415" y="0"/>
                  </a:lnTo>
                  <a:close/>
                </a:path>
              </a:pathLst>
            </a:custGeom>
            <a:solidFill>
              <a:srgbClr val="FFFFFF"/>
            </a:solidFill>
          </p:spPr>
          <p:txBody>
            <a:bodyPr wrap="square" lIns="0" tIns="0" rIns="0" bIns="0" rtlCol="0"/>
            <a:lstStyle/>
            <a:p>
              <a:endParaRPr sz="2160" dirty="0"/>
            </a:p>
          </p:txBody>
        </p:sp>
        <p:sp>
          <p:nvSpPr>
            <p:cNvPr id="42" name="object 42"/>
            <p:cNvSpPr/>
            <p:nvPr/>
          </p:nvSpPr>
          <p:spPr>
            <a:xfrm>
              <a:off x="8706546" y="2042105"/>
              <a:ext cx="2834005" cy="1657985"/>
            </a:xfrm>
            <a:custGeom>
              <a:avLst/>
              <a:gdLst/>
              <a:ahLst/>
              <a:cxnLst/>
              <a:rect l="l" t="t" r="r" b="b"/>
              <a:pathLst>
                <a:path w="2834004" h="1657985">
                  <a:moveTo>
                    <a:pt x="1809496" y="0"/>
                  </a:moveTo>
                  <a:lnTo>
                    <a:pt x="0" y="0"/>
                  </a:lnTo>
                  <a:lnTo>
                    <a:pt x="0" y="633222"/>
                  </a:lnTo>
                  <a:lnTo>
                    <a:pt x="1114" y="681434"/>
                  </a:lnTo>
                  <a:lnTo>
                    <a:pt x="4425" y="729072"/>
                  </a:lnTo>
                  <a:lnTo>
                    <a:pt x="9884" y="776088"/>
                  </a:lnTo>
                  <a:lnTo>
                    <a:pt x="17441" y="822431"/>
                  </a:lnTo>
                  <a:lnTo>
                    <a:pt x="27046" y="868053"/>
                  </a:lnTo>
                  <a:lnTo>
                    <a:pt x="38652" y="912905"/>
                  </a:lnTo>
                  <a:lnTo>
                    <a:pt x="52208" y="956936"/>
                  </a:lnTo>
                  <a:lnTo>
                    <a:pt x="67665" y="1000099"/>
                  </a:lnTo>
                  <a:lnTo>
                    <a:pt x="84975" y="1042344"/>
                  </a:lnTo>
                  <a:lnTo>
                    <a:pt x="104088" y="1083622"/>
                  </a:lnTo>
                  <a:lnTo>
                    <a:pt x="124955" y="1123883"/>
                  </a:lnTo>
                  <a:lnTo>
                    <a:pt x="147527" y="1163079"/>
                  </a:lnTo>
                  <a:lnTo>
                    <a:pt x="171754" y="1201160"/>
                  </a:lnTo>
                  <a:lnTo>
                    <a:pt x="197588" y="1238077"/>
                  </a:lnTo>
                  <a:lnTo>
                    <a:pt x="224979" y="1273781"/>
                  </a:lnTo>
                  <a:lnTo>
                    <a:pt x="253878" y="1308222"/>
                  </a:lnTo>
                  <a:lnTo>
                    <a:pt x="284236" y="1341353"/>
                  </a:lnTo>
                  <a:lnTo>
                    <a:pt x="316003" y="1373122"/>
                  </a:lnTo>
                  <a:lnTo>
                    <a:pt x="349132" y="1403482"/>
                  </a:lnTo>
                  <a:lnTo>
                    <a:pt x="383571" y="1432383"/>
                  </a:lnTo>
                  <a:lnTo>
                    <a:pt x="419273" y="1459775"/>
                  </a:lnTo>
                  <a:lnTo>
                    <a:pt x="456188" y="1485610"/>
                  </a:lnTo>
                  <a:lnTo>
                    <a:pt x="494266" y="1509839"/>
                  </a:lnTo>
                  <a:lnTo>
                    <a:pt x="533460" y="1532412"/>
                  </a:lnTo>
                  <a:lnTo>
                    <a:pt x="573718" y="1553280"/>
                  </a:lnTo>
                  <a:lnTo>
                    <a:pt x="614993" y="1572394"/>
                  </a:lnTo>
                  <a:lnTo>
                    <a:pt x="657236" y="1589705"/>
                  </a:lnTo>
                  <a:lnTo>
                    <a:pt x="700396" y="1605164"/>
                  </a:lnTo>
                  <a:lnTo>
                    <a:pt x="744425" y="1618721"/>
                  </a:lnTo>
                  <a:lnTo>
                    <a:pt x="789273" y="1630327"/>
                  </a:lnTo>
                  <a:lnTo>
                    <a:pt x="834892" y="1639933"/>
                  </a:lnTo>
                  <a:lnTo>
                    <a:pt x="881233" y="1647490"/>
                  </a:lnTo>
                  <a:lnTo>
                    <a:pt x="928245" y="1652949"/>
                  </a:lnTo>
                  <a:lnTo>
                    <a:pt x="975880" y="1656260"/>
                  </a:lnTo>
                  <a:lnTo>
                    <a:pt x="1024089" y="1657375"/>
                  </a:lnTo>
                  <a:lnTo>
                    <a:pt x="2833585" y="1657375"/>
                  </a:lnTo>
                  <a:lnTo>
                    <a:pt x="2833585" y="1638287"/>
                  </a:lnTo>
                  <a:lnTo>
                    <a:pt x="1024089" y="1638287"/>
                  </a:lnTo>
                  <a:lnTo>
                    <a:pt x="975470" y="1637126"/>
                  </a:lnTo>
                  <a:lnTo>
                    <a:pt x="927439" y="1633677"/>
                  </a:lnTo>
                  <a:lnTo>
                    <a:pt x="880051" y="1627995"/>
                  </a:lnTo>
                  <a:lnTo>
                    <a:pt x="833358" y="1620132"/>
                  </a:lnTo>
                  <a:lnTo>
                    <a:pt x="787414" y="1610141"/>
                  </a:lnTo>
                  <a:lnTo>
                    <a:pt x="742271" y="1598075"/>
                  </a:lnTo>
                  <a:lnTo>
                    <a:pt x="697983" y="1583987"/>
                  </a:lnTo>
                  <a:lnTo>
                    <a:pt x="654603" y="1567930"/>
                  </a:lnTo>
                  <a:lnTo>
                    <a:pt x="612183" y="1549958"/>
                  </a:lnTo>
                  <a:lnTo>
                    <a:pt x="570777" y="1530123"/>
                  </a:lnTo>
                  <a:lnTo>
                    <a:pt x="530438" y="1508478"/>
                  </a:lnTo>
                  <a:lnTo>
                    <a:pt x="491219" y="1485077"/>
                  </a:lnTo>
                  <a:lnTo>
                    <a:pt x="453172" y="1459973"/>
                  </a:lnTo>
                  <a:lnTo>
                    <a:pt x="416352" y="1433217"/>
                  </a:lnTo>
                  <a:lnTo>
                    <a:pt x="380811" y="1404865"/>
                  </a:lnTo>
                  <a:lnTo>
                    <a:pt x="346601" y="1374968"/>
                  </a:lnTo>
                  <a:lnTo>
                    <a:pt x="313777" y="1343580"/>
                  </a:lnTo>
                  <a:lnTo>
                    <a:pt x="282391" y="1310754"/>
                  </a:lnTo>
                  <a:lnTo>
                    <a:pt x="252496" y="1276542"/>
                  </a:lnTo>
                  <a:lnTo>
                    <a:pt x="224145" y="1240999"/>
                  </a:lnTo>
                  <a:lnTo>
                    <a:pt x="197391" y="1204176"/>
                  </a:lnTo>
                  <a:lnTo>
                    <a:pt x="172288" y="1166127"/>
                  </a:lnTo>
                  <a:lnTo>
                    <a:pt x="148889" y="1126905"/>
                  </a:lnTo>
                  <a:lnTo>
                    <a:pt x="127245" y="1086564"/>
                  </a:lnTo>
                  <a:lnTo>
                    <a:pt x="107412" y="1045155"/>
                  </a:lnTo>
                  <a:lnTo>
                    <a:pt x="89440" y="1002733"/>
                  </a:lnTo>
                  <a:lnTo>
                    <a:pt x="73385" y="959349"/>
                  </a:lnTo>
                  <a:lnTo>
                    <a:pt x="59298" y="915058"/>
                  </a:lnTo>
                  <a:lnTo>
                    <a:pt x="47232" y="869913"/>
                  </a:lnTo>
                  <a:lnTo>
                    <a:pt x="37242" y="823966"/>
                  </a:lnTo>
                  <a:lnTo>
                    <a:pt x="29379" y="777270"/>
                  </a:lnTo>
                  <a:lnTo>
                    <a:pt x="23697" y="729878"/>
                  </a:lnTo>
                  <a:lnTo>
                    <a:pt x="20249" y="681845"/>
                  </a:lnTo>
                  <a:lnTo>
                    <a:pt x="19088" y="633222"/>
                  </a:lnTo>
                  <a:lnTo>
                    <a:pt x="19088" y="19075"/>
                  </a:lnTo>
                  <a:lnTo>
                    <a:pt x="2006445" y="19075"/>
                  </a:lnTo>
                  <a:lnTo>
                    <a:pt x="1998693" y="17442"/>
                  </a:lnTo>
                  <a:lnTo>
                    <a:pt x="1952352" y="9885"/>
                  </a:lnTo>
                  <a:lnTo>
                    <a:pt x="1905340" y="4426"/>
                  </a:lnTo>
                  <a:lnTo>
                    <a:pt x="1857705" y="1114"/>
                  </a:lnTo>
                  <a:lnTo>
                    <a:pt x="1809496" y="0"/>
                  </a:lnTo>
                  <a:close/>
                </a:path>
                <a:path w="2834004" h="1657985">
                  <a:moveTo>
                    <a:pt x="2006445" y="19075"/>
                  </a:moveTo>
                  <a:lnTo>
                    <a:pt x="1809496" y="19075"/>
                  </a:lnTo>
                  <a:lnTo>
                    <a:pt x="1858115" y="20236"/>
                  </a:lnTo>
                  <a:lnTo>
                    <a:pt x="1906146" y="23684"/>
                  </a:lnTo>
                  <a:lnTo>
                    <a:pt x="1953534" y="29367"/>
                  </a:lnTo>
                  <a:lnTo>
                    <a:pt x="2000227" y="37230"/>
                  </a:lnTo>
                  <a:lnTo>
                    <a:pt x="2046171" y="47221"/>
                  </a:lnTo>
                  <a:lnTo>
                    <a:pt x="2091314" y="59287"/>
                  </a:lnTo>
                  <a:lnTo>
                    <a:pt x="2135602" y="73375"/>
                  </a:lnTo>
                  <a:lnTo>
                    <a:pt x="2178982" y="89432"/>
                  </a:lnTo>
                  <a:lnTo>
                    <a:pt x="2221402" y="107404"/>
                  </a:lnTo>
                  <a:lnTo>
                    <a:pt x="2262808" y="127239"/>
                  </a:lnTo>
                  <a:lnTo>
                    <a:pt x="2303147" y="148883"/>
                  </a:lnTo>
                  <a:lnTo>
                    <a:pt x="2342366" y="172285"/>
                  </a:lnTo>
                  <a:lnTo>
                    <a:pt x="2380412" y="197389"/>
                  </a:lnTo>
                  <a:lnTo>
                    <a:pt x="2417233" y="224144"/>
                  </a:lnTo>
                  <a:lnTo>
                    <a:pt x="2452774" y="252497"/>
                  </a:lnTo>
                  <a:lnTo>
                    <a:pt x="2486984" y="282393"/>
                  </a:lnTo>
                  <a:lnTo>
                    <a:pt x="2519808" y="313782"/>
                  </a:lnTo>
                  <a:lnTo>
                    <a:pt x="2551194" y="346608"/>
                  </a:lnTo>
                  <a:lnTo>
                    <a:pt x="2581089" y="380819"/>
                  </a:lnTo>
                  <a:lnTo>
                    <a:pt x="2609440" y="416363"/>
                  </a:lnTo>
                  <a:lnTo>
                    <a:pt x="2636193" y="453186"/>
                  </a:lnTo>
                  <a:lnTo>
                    <a:pt x="2661297" y="491235"/>
                  </a:lnTo>
                  <a:lnTo>
                    <a:pt x="2684696" y="530456"/>
                  </a:lnTo>
                  <a:lnTo>
                    <a:pt x="2706340" y="570798"/>
                  </a:lnTo>
                  <a:lnTo>
                    <a:pt x="2726173" y="612207"/>
                  </a:lnTo>
                  <a:lnTo>
                    <a:pt x="2744145" y="654629"/>
                  </a:lnTo>
                  <a:lnTo>
                    <a:pt x="2760200" y="698012"/>
                  </a:lnTo>
                  <a:lnTo>
                    <a:pt x="2774287" y="742303"/>
                  </a:lnTo>
                  <a:lnTo>
                    <a:pt x="2786353" y="787449"/>
                  </a:lnTo>
                  <a:lnTo>
                    <a:pt x="2796343" y="833396"/>
                  </a:lnTo>
                  <a:lnTo>
                    <a:pt x="2804206" y="880092"/>
                  </a:lnTo>
                  <a:lnTo>
                    <a:pt x="2809888" y="927483"/>
                  </a:lnTo>
                  <a:lnTo>
                    <a:pt x="2813336" y="975517"/>
                  </a:lnTo>
                  <a:lnTo>
                    <a:pt x="2814497" y="1024140"/>
                  </a:lnTo>
                  <a:lnTo>
                    <a:pt x="2814497" y="1638287"/>
                  </a:lnTo>
                  <a:lnTo>
                    <a:pt x="2833585" y="1638287"/>
                  </a:lnTo>
                  <a:lnTo>
                    <a:pt x="2833585" y="1024140"/>
                  </a:lnTo>
                  <a:lnTo>
                    <a:pt x="2832471" y="975931"/>
                  </a:lnTo>
                  <a:lnTo>
                    <a:pt x="2829160" y="928295"/>
                  </a:lnTo>
                  <a:lnTo>
                    <a:pt x="2823701" y="881282"/>
                  </a:lnTo>
                  <a:lnTo>
                    <a:pt x="2816144" y="834941"/>
                  </a:lnTo>
                  <a:lnTo>
                    <a:pt x="2806539" y="789321"/>
                  </a:lnTo>
                  <a:lnTo>
                    <a:pt x="2794933" y="744472"/>
                  </a:lnTo>
                  <a:lnTo>
                    <a:pt x="2781377" y="700441"/>
                  </a:lnTo>
                  <a:lnTo>
                    <a:pt x="2765920" y="657280"/>
                  </a:lnTo>
                  <a:lnTo>
                    <a:pt x="2748610" y="615036"/>
                  </a:lnTo>
                  <a:lnTo>
                    <a:pt x="2729497" y="573759"/>
                  </a:lnTo>
                  <a:lnTo>
                    <a:pt x="2708630" y="533498"/>
                  </a:lnTo>
                  <a:lnTo>
                    <a:pt x="2686058" y="494303"/>
                  </a:lnTo>
                  <a:lnTo>
                    <a:pt x="2661831" y="456223"/>
                  </a:lnTo>
                  <a:lnTo>
                    <a:pt x="2635997" y="419306"/>
                  </a:lnTo>
                  <a:lnTo>
                    <a:pt x="2608606" y="383602"/>
                  </a:lnTo>
                  <a:lnTo>
                    <a:pt x="2579707" y="349160"/>
                  </a:lnTo>
                  <a:lnTo>
                    <a:pt x="2549349" y="316030"/>
                  </a:lnTo>
                  <a:lnTo>
                    <a:pt x="2517581" y="284260"/>
                  </a:lnTo>
                  <a:lnTo>
                    <a:pt x="2484453" y="253900"/>
                  </a:lnTo>
                  <a:lnTo>
                    <a:pt x="2450014" y="224999"/>
                  </a:lnTo>
                  <a:lnTo>
                    <a:pt x="2414312" y="197606"/>
                  </a:lnTo>
                  <a:lnTo>
                    <a:pt x="2377397" y="171770"/>
                  </a:lnTo>
                  <a:lnTo>
                    <a:pt x="2339319" y="147541"/>
                  </a:lnTo>
                  <a:lnTo>
                    <a:pt x="2300125" y="124967"/>
                  </a:lnTo>
                  <a:lnTo>
                    <a:pt x="2259867" y="104098"/>
                  </a:lnTo>
                  <a:lnTo>
                    <a:pt x="2218592" y="84984"/>
                  </a:lnTo>
                  <a:lnTo>
                    <a:pt x="2176349" y="67672"/>
                  </a:lnTo>
                  <a:lnTo>
                    <a:pt x="2133189" y="52213"/>
                  </a:lnTo>
                  <a:lnTo>
                    <a:pt x="2089160" y="38656"/>
                  </a:lnTo>
                  <a:lnTo>
                    <a:pt x="2044312" y="27049"/>
                  </a:lnTo>
                  <a:lnTo>
                    <a:pt x="2006445" y="19075"/>
                  </a:lnTo>
                  <a:close/>
                </a:path>
              </a:pathLst>
            </a:custGeom>
            <a:solidFill>
              <a:srgbClr val="FF066A"/>
            </a:solidFill>
          </p:spPr>
          <p:txBody>
            <a:bodyPr wrap="square" lIns="0" tIns="0" rIns="0" bIns="0" rtlCol="0"/>
            <a:lstStyle/>
            <a:p>
              <a:endParaRPr sz="2160" dirty="0"/>
            </a:p>
          </p:txBody>
        </p:sp>
      </p:grpSp>
      <p:sp>
        <p:nvSpPr>
          <p:cNvPr id="43" name="object 43"/>
          <p:cNvSpPr txBox="1"/>
          <p:nvPr/>
        </p:nvSpPr>
        <p:spPr>
          <a:xfrm>
            <a:off x="872680" y="2696326"/>
            <a:ext cx="3208782" cy="1246495"/>
          </a:xfrm>
          <a:prstGeom prst="rect">
            <a:avLst/>
          </a:prstGeom>
        </p:spPr>
        <p:txBody>
          <a:bodyPr vert="horz" wrap="square" lIns="0" tIns="15240" rIns="0" bIns="0" rtlCol="0">
            <a:spAutoFit/>
          </a:bodyPr>
          <a:lstStyle/>
          <a:p>
            <a:pPr marL="14478" marR="6096" indent="1524" algn="ctr">
              <a:spcBef>
                <a:spcPts val="120"/>
              </a:spcBef>
            </a:pPr>
            <a:r>
              <a:rPr lang="az-Latn-AZ" sz="2000" dirty="0">
                <a:latin typeface="Arial Narrow" panose="020B0606020202030204" pitchFamily="34" charset="0"/>
              </a:rPr>
              <a:t>Prezident va ixtisoslashtirilgan maktablarning ilgʻor tajribalarini umumiy oʻrta taʼlim muassasalariga joriy qilish</a:t>
            </a:r>
            <a:endParaRPr sz="2000" dirty="0">
              <a:latin typeface="Arial Narrow" panose="020B0606020202030204" pitchFamily="34" charset="0"/>
              <a:cs typeface="Microsoft Sans Serif"/>
            </a:endParaRPr>
          </a:p>
        </p:txBody>
      </p:sp>
      <p:sp>
        <p:nvSpPr>
          <p:cNvPr id="44" name="object 44"/>
          <p:cNvSpPr txBox="1"/>
          <p:nvPr/>
        </p:nvSpPr>
        <p:spPr>
          <a:xfrm>
            <a:off x="5869876" y="2707664"/>
            <a:ext cx="2946533" cy="1246495"/>
          </a:xfrm>
          <a:prstGeom prst="rect">
            <a:avLst/>
          </a:prstGeom>
        </p:spPr>
        <p:txBody>
          <a:bodyPr vert="horz" wrap="square" lIns="0" tIns="15240" rIns="0" bIns="0" rtlCol="0">
            <a:spAutoFit/>
          </a:bodyPr>
          <a:lstStyle/>
          <a:p>
            <a:pPr marL="14478" marR="6096" indent="1524" algn="ctr">
              <a:spcBef>
                <a:spcPts val="120"/>
              </a:spcBef>
            </a:pPr>
            <a:r>
              <a:rPr lang="az-Latn-AZ" sz="2000" dirty="0">
                <a:latin typeface="Arial Narrow" panose="020B0606020202030204" pitchFamily="34" charset="0"/>
              </a:rPr>
              <a:t>oʻqituvchilarga zamonaviy pedagogik va innovatsion taʼlim texnologiyalarini oʻzlashtirish uchun sharoit yaratish</a:t>
            </a:r>
            <a:endParaRPr sz="2000" dirty="0">
              <a:latin typeface="Arial Narrow" panose="020B0606020202030204" pitchFamily="34" charset="0"/>
            </a:endParaRPr>
          </a:p>
        </p:txBody>
      </p:sp>
      <p:sp>
        <p:nvSpPr>
          <p:cNvPr id="45" name="object 45"/>
          <p:cNvSpPr txBox="1"/>
          <p:nvPr/>
        </p:nvSpPr>
        <p:spPr>
          <a:xfrm>
            <a:off x="10914803" y="2698285"/>
            <a:ext cx="2676839" cy="1400833"/>
          </a:xfrm>
          <a:prstGeom prst="rect">
            <a:avLst/>
          </a:prstGeom>
        </p:spPr>
        <p:txBody>
          <a:bodyPr vert="horz" wrap="square" lIns="0" tIns="15240" rIns="0" bIns="0" rtlCol="0">
            <a:spAutoFit/>
          </a:bodyPr>
          <a:lstStyle/>
          <a:p>
            <a:pPr marL="15240" marR="6096" algn="ctr">
              <a:lnSpc>
                <a:spcPct val="114999"/>
              </a:lnSpc>
              <a:spcBef>
                <a:spcPts val="120"/>
              </a:spcBef>
            </a:pPr>
            <a:r>
              <a:rPr lang="az-Latn-AZ" sz="2000" dirty="0">
                <a:latin typeface="Arial Narrow" panose="020B0606020202030204" pitchFamily="34" charset="0"/>
              </a:rPr>
              <a:t>oʻqituvchilarning oʻzi ustida mustaqil ishlashi va ilgʻor pedagogik tajribalarni oʻrganishini tashkil etish</a:t>
            </a:r>
            <a:endParaRPr sz="2000" dirty="0">
              <a:latin typeface="Arial Narrow" panose="020B0606020202030204" pitchFamily="34" charset="0"/>
            </a:endParaRPr>
          </a:p>
        </p:txBody>
      </p:sp>
      <p:sp>
        <p:nvSpPr>
          <p:cNvPr id="46" name="object 46"/>
          <p:cNvSpPr txBox="1"/>
          <p:nvPr/>
        </p:nvSpPr>
        <p:spPr>
          <a:xfrm>
            <a:off x="867742" y="5774746"/>
            <a:ext cx="2938272" cy="1045927"/>
          </a:xfrm>
          <a:prstGeom prst="rect">
            <a:avLst/>
          </a:prstGeom>
        </p:spPr>
        <p:txBody>
          <a:bodyPr vert="horz" wrap="square" lIns="0" tIns="15240" rIns="0" bIns="0" rtlCol="0">
            <a:spAutoFit/>
          </a:bodyPr>
          <a:lstStyle/>
          <a:p>
            <a:pPr marL="15240" marR="6096" algn="ctr">
              <a:lnSpc>
                <a:spcPct val="114999"/>
              </a:lnSpc>
              <a:spcBef>
                <a:spcPts val="120"/>
              </a:spcBef>
            </a:pPr>
            <a:r>
              <a:rPr lang="az-Latn-AZ" sz="2000" dirty="0">
                <a:latin typeface="Arial Narrow" panose="020B0606020202030204" pitchFamily="34" charset="0"/>
              </a:rPr>
              <a:t>oʻqituvchilarni fan va uni oʻqitish metodikasiga doir yangiliklar bilan tanishtirish</a:t>
            </a:r>
            <a:endParaRPr sz="2000" dirty="0">
              <a:latin typeface="Arial Narrow" panose="020B0606020202030204" pitchFamily="34" charset="0"/>
            </a:endParaRPr>
          </a:p>
        </p:txBody>
      </p:sp>
      <p:sp>
        <p:nvSpPr>
          <p:cNvPr id="47" name="object 47"/>
          <p:cNvSpPr txBox="1"/>
          <p:nvPr/>
        </p:nvSpPr>
        <p:spPr>
          <a:xfrm>
            <a:off x="5869876" y="5561507"/>
            <a:ext cx="3100578" cy="1399870"/>
          </a:xfrm>
          <a:prstGeom prst="rect">
            <a:avLst/>
          </a:prstGeom>
        </p:spPr>
        <p:txBody>
          <a:bodyPr vert="horz" wrap="square" lIns="0" tIns="15240" rIns="0" bIns="0" rtlCol="0">
            <a:spAutoFit/>
          </a:bodyPr>
          <a:lstStyle/>
          <a:p>
            <a:pPr marL="15240" marR="6096" indent="-4572" algn="ctr">
              <a:lnSpc>
                <a:spcPct val="114999"/>
              </a:lnSpc>
              <a:spcBef>
                <a:spcPts val="120"/>
              </a:spcBef>
            </a:pPr>
            <a:r>
              <a:rPr lang="az-Latn-AZ" sz="2000" dirty="0">
                <a:latin typeface="Arial Narrow" panose="020B0606020202030204" pitchFamily="34" charset="0"/>
              </a:rPr>
              <a:t>oʻqituvchilarga oʻzaro tajriba almashish, shu jumladan, “Ustoz-shogird” tizimida hamkorlik qilish imkoniyatini yaratish</a:t>
            </a:r>
            <a:endParaRPr sz="2000" dirty="0">
              <a:latin typeface="Arial Narrow" panose="020B0606020202030204" pitchFamily="34" charset="0"/>
            </a:endParaRPr>
          </a:p>
        </p:txBody>
      </p:sp>
      <p:sp>
        <p:nvSpPr>
          <p:cNvPr id="48" name="object 48"/>
          <p:cNvSpPr txBox="1"/>
          <p:nvPr/>
        </p:nvSpPr>
        <p:spPr>
          <a:xfrm>
            <a:off x="10645766" y="5384535"/>
            <a:ext cx="3089875" cy="1753813"/>
          </a:xfrm>
          <a:prstGeom prst="rect">
            <a:avLst/>
          </a:prstGeom>
        </p:spPr>
        <p:txBody>
          <a:bodyPr vert="horz" wrap="square" lIns="0" tIns="15240" rIns="0" bIns="0" rtlCol="0">
            <a:spAutoFit/>
          </a:bodyPr>
          <a:lstStyle/>
          <a:p>
            <a:pPr marL="15240" marR="6096" indent="762" algn="ctr">
              <a:lnSpc>
                <a:spcPct val="114999"/>
              </a:lnSpc>
              <a:spcBef>
                <a:spcPts val="120"/>
              </a:spcBef>
            </a:pPr>
            <a:r>
              <a:rPr lang="az-Latn-AZ" sz="2000" dirty="0">
                <a:latin typeface="Arial Narrow" panose="020B0606020202030204" pitchFamily="34" charset="0"/>
              </a:rPr>
              <a:t>oʻqituvchilarning oʻzaro dars kuzatishi, refleksiv amaliyoti hamda maktab negizida malaka oshirishi uchun imkoniyat yaratib berish</a:t>
            </a:r>
            <a:endParaRPr sz="2000" dirty="0">
              <a:latin typeface="Arial Narrow" panose="020B0606020202030204" pitchFamily="34" charset="0"/>
            </a:endParaRPr>
          </a:p>
        </p:txBody>
      </p:sp>
      <p:sp>
        <p:nvSpPr>
          <p:cNvPr id="50" name="Заголовок 49">
            <a:extLst>
              <a:ext uri="{FF2B5EF4-FFF2-40B4-BE49-F238E27FC236}">
                <a16:creationId xmlns:a16="http://schemas.microsoft.com/office/drawing/2014/main" id="{898E5603-D55F-4A4B-9A9F-1089DA88DEDC}"/>
              </a:ext>
            </a:extLst>
          </p:cNvPr>
          <p:cNvSpPr>
            <a:spLocks noGrp="1"/>
          </p:cNvSpPr>
          <p:nvPr>
            <p:ph type="title"/>
          </p:nvPr>
        </p:nvSpPr>
        <p:spPr/>
        <p:txBody>
          <a:bodyPr/>
          <a:lstStyle/>
          <a:p>
            <a:endParaRPr lang="ru-RU"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 name="Shape 13">
            <a:extLst>
              <a:ext uri="{FF2B5EF4-FFF2-40B4-BE49-F238E27FC236}">
                <a16:creationId xmlns:a16="http://schemas.microsoft.com/office/drawing/2014/main" id="{576E286C-07AE-4D0C-A19F-5F572287CFDB}"/>
              </a:ext>
            </a:extLst>
          </p:cNvPr>
          <p:cNvSpPr/>
          <p:nvPr/>
        </p:nvSpPr>
        <p:spPr>
          <a:xfrm>
            <a:off x="7438668" y="6138925"/>
            <a:ext cx="555308" cy="555308"/>
          </a:xfrm>
          <a:prstGeom prst="roundRect">
            <a:avLst>
              <a:gd name="adj" fmla="val 6667"/>
            </a:avLst>
          </a:prstGeom>
          <a:solidFill>
            <a:srgbClr val="F2EEEE"/>
          </a:solidFill>
          <a:ln/>
        </p:spPr>
      </p:sp>
      <p:sp>
        <p:nvSpPr>
          <p:cNvPr id="2" name="Text 0"/>
          <p:cNvSpPr/>
          <p:nvPr/>
        </p:nvSpPr>
        <p:spPr>
          <a:xfrm>
            <a:off x="863798" y="1550789"/>
            <a:ext cx="6098143" cy="701278"/>
          </a:xfrm>
          <a:prstGeom prst="rect">
            <a:avLst/>
          </a:prstGeom>
          <a:noFill/>
          <a:ln/>
        </p:spPr>
        <p:txBody>
          <a:bodyPr wrap="none" lIns="0" tIns="0" rIns="0" bIns="0" rtlCol="0" anchor="t"/>
          <a:lstStyle/>
          <a:p>
            <a:pPr marL="0" indent="0">
              <a:lnSpc>
                <a:spcPts val="5500"/>
              </a:lnSpc>
              <a:buNone/>
            </a:pPr>
            <a:r>
              <a:rPr lang="en-US" sz="4800" b="1" kern="0" spc="-44" dirty="0">
                <a:solidFill>
                  <a:srgbClr val="000000"/>
                </a:solidFill>
                <a:latin typeface="Arial Narrow" panose="020B0606020202030204" pitchFamily="34" charset="0"/>
                <a:ea typeface="Montserrat Bold" pitchFamily="34" charset="-122"/>
                <a:cs typeface="Montserrat Bold" pitchFamily="34" charset="-120"/>
              </a:rPr>
              <a:t>Gibbs refleksiya sikli</a:t>
            </a:r>
            <a:endParaRPr lang="en-US" sz="4800" dirty="0">
              <a:latin typeface="Arial Narrow" panose="020B0606020202030204" pitchFamily="34" charset="0"/>
            </a:endParaRPr>
          </a:p>
        </p:txBody>
      </p:sp>
      <p:sp>
        <p:nvSpPr>
          <p:cNvPr id="3" name="Shape 1"/>
          <p:cNvSpPr/>
          <p:nvPr/>
        </p:nvSpPr>
        <p:spPr>
          <a:xfrm>
            <a:off x="863798" y="3023354"/>
            <a:ext cx="555308" cy="555308"/>
          </a:xfrm>
          <a:prstGeom prst="roundRect">
            <a:avLst>
              <a:gd name="adj" fmla="val 6667"/>
            </a:avLst>
          </a:prstGeom>
          <a:solidFill>
            <a:srgbClr val="F2EEEE"/>
          </a:solidFill>
          <a:ln/>
        </p:spPr>
      </p:sp>
      <p:sp>
        <p:nvSpPr>
          <p:cNvPr id="4" name="Text 2"/>
          <p:cNvSpPr/>
          <p:nvPr/>
        </p:nvSpPr>
        <p:spPr>
          <a:xfrm>
            <a:off x="1077158" y="3132653"/>
            <a:ext cx="128588" cy="336590"/>
          </a:xfrm>
          <a:prstGeom prst="rect">
            <a:avLst/>
          </a:prstGeom>
          <a:noFill/>
          <a:ln/>
        </p:spPr>
        <p:txBody>
          <a:bodyPr wrap="none" lIns="0" tIns="0" rIns="0" bIns="0" rtlCol="0" anchor="t"/>
          <a:lstStyle/>
          <a:p>
            <a:pPr marL="0" indent="0" algn="ctr">
              <a:lnSpc>
                <a:spcPts val="2650"/>
              </a:lnSpc>
              <a:buNone/>
            </a:pPr>
            <a:r>
              <a:rPr lang="en-US" sz="2400" b="1" kern="0" spc="-27" dirty="0">
                <a:solidFill>
                  <a:srgbClr val="3D3838"/>
                </a:solidFill>
                <a:latin typeface="Arial Narrow" panose="020B0606020202030204" pitchFamily="34" charset="0"/>
                <a:ea typeface="Montserrat Bold" pitchFamily="34" charset="-122"/>
                <a:cs typeface="Montserrat Bold" pitchFamily="34" charset="-120"/>
              </a:rPr>
              <a:t>1</a:t>
            </a:r>
            <a:endParaRPr lang="en-US" sz="2400" dirty="0">
              <a:latin typeface="Arial Narrow" panose="020B0606020202030204" pitchFamily="34" charset="0"/>
            </a:endParaRPr>
          </a:p>
        </p:txBody>
      </p:sp>
      <p:sp>
        <p:nvSpPr>
          <p:cNvPr id="5" name="Text 3"/>
          <p:cNvSpPr/>
          <p:nvPr/>
        </p:nvSpPr>
        <p:spPr>
          <a:xfrm>
            <a:off x="1665923" y="3023354"/>
            <a:ext cx="2804874" cy="350639"/>
          </a:xfrm>
          <a:prstGeom prst="rect">
            <a:avLst/>
          </a:prstGeom>
          <a:noFill/>
          <a:ln/>
        </p:spPr>
        <p:txBody>
          <a:bodyPr wrap="none" lIns="0" tIns="0" rIns="0" bIns="0" rtlCol="0" anchor="t"/>
          <a:lstStyle/>
          <a:p>
            <a:pPr>
              <a:lnSpc>
                <a:spcPts val="2750"/>
              </a:lnSpc>
            </a:pPr>
            <a:r>
              <a:rPr lang="en-US" sz="2400" b="1" kern="0" spc="-22" dirty="0" err="1">
                <a:solidFill>
                  <a:srgbClr val="3D3838"/>
                </a:solidFill>
                <a:latin typeface="Arial Narrow" panose="020B0606020202030204" pitchFamily="34" charset="0"/>
                <a:ea typeface="Montserrat Bold" pitchFamily="34" charset="-122"/>
              </a:rPr>
              <a:t>Tasvir</a:t>
            </a:r>
            <a:endParaRPr lang="en-US" sz="2400" b="1" kern="0" spc="-22" dirty="0">
              <a:solidFill>
                <a:srgbClr val="3D3838"/>
              </a:solidFill>
              <a:latin typeface="Arial Narrow" panose="020B0606020202030204" pitchFamily="34" charset="0"/>
              <a:ea typeface="Montserrat Bold" pitchFamily="34" charset="-122"/>
            </a:endParaRPr>
          </a:p>
        </p:txBody>
      </p:sp>
      <p:sp>
        <p:nvSpPr>
          <p:cNvPr id="6" name="Text 4"/>
          <p:cNvSpPr/>
          <p:nvPr/>
        </p:nvSpPr>
        <p:spPr>
          <a:xfrm>
            <a:off x="1665923" y="3521988"/>
            <a:ext cx="5525929" cy="370165"/>
          </a:xfrm>
          <a:prstGeom prst="rect">
            <a:avLst/>
          </a:prstGeom>
          <a:noFill/>
          <a:ln/>
        </p:spPr>
        <p:txBody>
          <a:bodyPr wrap="none" lIns="0" tIns="0" rIns="0" bIns="0" rtlCol="0" anchor="t"/>
          <a:lstStyle/>
          <a:p>
            <a:pPr marL="0" indent="0">
              <a:lnSpc>
                <a:spcPts val="29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Hodisani batafsil tavsiflash.</a:t>
            </a:r>
            <a:endParaRPr lang="en-US" sz="2400" dirty="0">
              <a:latin typeface="Arial Narrow" panose="020B0606020202030204" pitchFamily="34" charset="0"/>
            </a:endParaRPr>
          </a:p>
        </p:txBody>
      </p:sp>
      <p:sp>
        <p:nvSpPr>
          <p:cNvPr id="7" name="Shape 5"/>
          <p:cNvSpPr/>
          <p:nvPr/>
        </p:nvSpPr>
        <p:spPr>
          <a:xfrm>
            <a:off x="7438668" y="3023354"/>
            <a:ext cx="555308" cy="555308"/>
          </a:xfrm>
          <a:prstGeom prst="roundRect">
            <a:avLst>
              <a:gd name="adj" fmla="val 6667"/>
            </a:avLst>
          </a:prstGeom>
          <a:solidFill>
            <a:srgbClr val="F2EEEE"/>
          </a:solidFill>
          <a:ln/>
        </p:spPr>
      </p:sp>
      <p:sp>
        <p:nvSpPr>
          <p:cNvPr id="8" name="Text 6"/>
          <p:cNvSpPr/>
          <p:nvPr/>
        </p:nvSpPr>
        <p:spPr>
          <a:xfrm>
            <a:off x="7618690" y="3132653"/>
            <a:ext cx="195263" cy="336590"/>
          </a:xfrm>
          <a:prstGeom prst="rect">
            <a:avLst/>
          </a:prstGeom>
          <a:noFill/>
          <a:ln/>
        </p:spPr>
        <p:txBody>
          <a:bodyPr wrap="none" lIns="0" tIns="0" rIns="0" bIns="0" rtlCol="0" anchor="t"/>
          <a:lstStyle/>
          <a:p>
            <a:pPr marL="0" indent="0" algn="ctr">
              <a:lnSpc>
                <a:spcPts val="2650"/>
              </a:lnSpc>
              <a:buNone/>
            </a:pPr>
            <a:r>
              <a:rPr lang="en-US" sz="2400" b="1" kern="0" spc="-27" dirty="0">
                <a:solidFill>
                  <a:srgbClr val="3D3838"/>
                </a:solidFill>
                <a:latin typeface="Arial Narrow" panose="020B0606020202030204" pitchFamily="34" charset="0"/>
                <a:ea typeface="Montserrat Bold" pitchFamily="34" charset="-122"/>
                <a:cs typeface="Montserrat Bold" pitchFamily="34" charset="-120"/>
              </a:rPr>
              <a:t>2</a:t>
            </a:r>
            <a:endParaRPr lang="en-US" sz="2400" dirty="0">
              <a:latin typeface="Arial Narrow" panose="020B0606020202030204" pitchFamily="34" charset="0"/>
            </a:endParaRPr>
          </a:p>
        </p:txBody>
      </p:sp>
      <p:sp>
        <p:nvSpPr>
          <p:cNvPr id="9" name="Text 7"/>
          <p:cNvSpPr/>
          <p:nvPr/>
        </p:nvSpPr>
        <p:spPr>
          <a:xfrm>
            <a:off x="8240792" y="3023354"/>
            <a:ext cx="2804874" cy="350639"/>
          </a:xfrm>
          <a:prstGeom prst="rect">
            <a:avLst/>
          </a:prstGeom>
          <a:noFill/>
          <a:ln/>
        </p:spPr>
        <p:txBody>
          <a:bodyPr wrap="none" lIns="0" tIns="0" rIns="0" bIns="0" rtlCol="0" anchor="t"/>
          <a:lstStyle/>
          <a:p>
            <a:pPr marL="0" indent="0">
              <a:lnSpc>
                <a:spcPts val="2750"/>
              </a:lnSpc>
              <a:buNone/>
            </a:pPr>
            <a:r>
              <a:rPr lang="en-US" sz="2400" b="1" kern="0" spc="-22" dirty="0">
                <a:solidFill>
                  <a:srgbClr val="3D3838"/>
                </a:solidFill>
                <a:latin typeface="Arial Narrow" panose="020B0606020202030204" pitchFamily="34" charset="0"/>
                <a:ea typeface="Montserrat Bold" pitchFamily="34" charset="-122"/>
                <a:cs typeface="Montserrat Bold" pitchFamily="34" charset="-120"/>
              </a:rPr>
              <a:t>His-tuygʻular</a:t>
            </a:r>
            <a:endParaRPr lang="en-US" sz="2400" dirty="0">
              <a:latin typeface="Arial Narrow" panose="020B0606020202030204" pitchFamily="34" charset="0"/>
            </a:endParaRPr>
          </a:p>
        </p:txBody>
      </p:sp>
      <p:sp>
        <p:nvSpPr>
          <p:cNvPr id="10" name="Text 8"/>
          <p:cNvSpPr/>
          <p:nvPr/>
        </p:nvSpPr>
        <p:spPr>
          <a:xfrm>
            <a:off x="8240792" y="3521988"/>
            <a:ext cx="5525929" cy="370165"/>
          </a:xfrm>
          <a:prstGeom prst="rect">
            <a:avLst/>
          </a:prstGeom>
          <a:noFill/>
          <a:ln/>
        </p:spPr>
        <p:txBody>
          <a:bodyPr wrap="none" lIns="0" tIns="0" rIns="0" bIns="0" rtlCol="0" anchor="t"/>
          <a:lstStyle/>
          <a:p>
            <a:pPr marL="0" indent="0">
              <a:lnSpc>
                <a:spcPts val="29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Hodisa sizda qanday his-tuygʻularni uygʻotdi?</a:t>
            </a:r>
            <a:endParaRPr lang="en-US" sz="2400" dirty="0">
              <a:latin typeface="Arial Narrow" panose="020B0606020202030204" pitchFamily="34" charset="0"/>
            </a:endParaRPr>
          </a:p>
        </p:txBody>
      </p:sp>
      <p:sp>
        <p:nvSpPr>
          <p:cNvPr id="11" name="Shape 9"/>
          <p:cNvSpPr/>
          <p:nvPr/>
        </p:nvSpPr>
        <p:spPr>
          <a:xfrm>
            <a:off x="863798" y="4416623"/>
            <a:ext cx="555308" cy="555308"/>
          </a:xfrm>
          <a:prstGeom prst="roundRect">
            <a:avLst>
              <a:gd name="adj" fmla="val 6667"/>
            </a:avLst>
          </a:prstGeom>
          <a:solidFill>
            <a:srgbClr val="F2EEEE"/>
          </a:solidFill>
          <a:ln/>
        </p:spPr>
      </p:sp>
      <p:sp>
        <p:nvSpPr>
          <p:cNvPr id="12" name="Text 10"/>
          <p:cNvSpPr/>
          <p:nvPr/>
        </p:nvSpPr>
        <p:spPr>
          <a:xfrm>
            <a:off x="1043464" y="4525923"/>
            <a:ext cx="195858" cy="336590"/>
          </a:xfrm>
          <a:prstGeom prst="rect">
            <a:avLst/>
          </a:prstGeom>
          <a:noFill/>
          <a:ln/>
        </p:spPr>
        <p:txBody>
          <a:bodyPr wrap="none" lIns="0" tIns="0" rIns="0" bIns="0" rtlCol="0" anchor="t"/>
          <a:lstStyle/>
          <a:p>
            <a:pPr marL="0" indent="0" algn="ctr">
              <a:lnSpc>
                <a:spcPts val="2650"/>
              </a:lnSpc>
              <a:buNone/>
            </a:pPr>
            <a:r>
              <a:rPr lang="en-US" sz="2400" b="1" kern="0" spc="-27" dirty="0">
                <a:solidFill>
                  <a:srgbClr val="3D3838"/>
                </a:solidFill>
                <a:latin typeface="Arial Narrow" panose="020B0606020202030204" pitchFamily="34" charset="0"/>
                <a:ea typeface="Montserrat Bold" pitchFamily="34" charset="-122"/>
                <a:cs typeface="Montserrat Bold" pitchFamily="34" charset="-120"/>
              </a:rPr>
              <a:t>3</a:t>
            </a:r>
            <a:endParaRPr lang="en-US" sz="2400" dirty="0">
              <a:latin typeface="Arial Narrow" panose="020B0606020202030204" pitchFamily="34" charset="0"/>
            </a:endParaRPr>
          </a:p>
        </p:txBody>
      </p:sp>
      <p:sp>
        <p:nvSpPr>
          <p:cNvPr id="13" name="Text 11"/>
          <p:cNvSpPr/>
          <p:nvPr/>
        </p:nvSpPr>
        <p:spPr>
          <a:xfrm>
            <a:off x="1665923" y="4416623"/>
            <a:ext cx="2804874" cy="350639"/>
          </a:xfrm>
          <a:prstGeom prst="rect">
            <a:avLst/>
          </a:prstGeom>
          <a:noFill/>
          <a:ln/>
        </p:spPr>
        <p:txBody>
          <a:bodyPr wrap="none" lIns="0" tIns="0" rIns="0" bIns="0" rtlCol="0" anchor="t"/>
          <a:lstStyle/>
          <a:p>
            <a:pPr marL="0" indent="0">
              <a:lnSpc>
                <a:spcPts val="2750"/>
              </a:lnSpc>
              <a:buNone/>
            </a:pPr>
            <a:r>
              <a:rPr lang="en-US" sz="2400" b="1" kern="0" spc="-22" dirty="0">
                <a:solidFill>
                  <a:srgbClr val="3D3838"/>
                </a:solidFill>
                <a:latin typeface="Arial Narrow" panose="020B0606020202030204" pitchFamily="34" charset="0"/>
                <a:ea typeface="Montserrat Bold" pitchFamily="34" charset="-122"/>
                <a:cs typeface="Montserrat Bold" pitchFamily="34" charset="-120"/>
              </a:rPr>
              <a:t>Baholash</a:t>
            </a:r>
            <a:endParaRPr lang="en-US" sz="2400" dirty="0">
              <a:latin typeface="Arial Narrow" panose="020B0606020202030204" pitchFamily="34" charset="0"/>
            </a:endParaRPr>
          </a:p>
        </p:txBody>
      </p:sp>
      <p:sp>
        <p:nvSpPr>
          <p:cNvPr id="14" name="Text 12"/>
          <p:cNvSpPr/>
          <p:nvPr/>
        </p:nvSpPr>
        <p:spPr>
          <a:xfrm>
            <a:off x="1665923" y="4915257"/>
            <a:ext cx="5525929" cy="370165"/>
          </a:xfrm>
          <a:prstGeom prst="rect">
            <a:avLst/>
          </a:prstGeom>
          <a:noFill/>
          <a:ln/>
        </p:spPr>
        <p:txBody>
          <a:bodyPr wrap="none" lIns="0" tIns="0" rIns="0" bIns="0" rtlCol="0" anchor="t"/>
          <a:lstStyle/>
          <a:p>
            <a:pPr marL="0" indent="0">
              <a:lnSpc>
                <a:spcPts val="29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Hodisa qanday ijobiy va salbiy tomonlarga ega edi?</a:t>
            </a:r>
            <a:endParaRPr lang="en-US" sz="2400" dirty="0">
              <a:latin typeface="Arial Narrow" panose="020B0606020202030204" pitchFamily="34" charset="0"/>
            </a:endParaRPr>
          </a:p>
        </p:txBody>
      </p:sp>
      <p:sp>
        <p:nvSpPr>
          <p:cNvPr id="15" name="Shape 13"/>
          <p:cNvSpPr/>
          <p:nvPr/>
        </p:nvSpPr>
        <p:spPr>
          <a:xfrm>
            <a:off x="7427595" y="4416623"/>
            <a:ext cx="555308" cy="555308"/>
          </a:xfrm>
          <a:prstGeom prst="roundRect">
            <a:avLst>
              <a:gd name="adj" fmla="val 6667"/>
            </a:avLst>
          </a:prstGeom>
          <a:solidFill>
            <a:srgbClr val="F2EEEE"/>
          </a:solidFill>
          <a:ln/>
        </p:spPr>
      </p:sp>
      <p:sp>
        <p:nvSpPr>
          <p:cNvPr id="16" name="Text 14"/>
          <p:cNvSpPr/>
          <p:nvPr/>
        </p:nvSpPr>
        <p:spPr>
          <a:xfrm>
            <a:off x="7602022" y="4497764"/>
            <a:ext cx="228481" cy="336590"/>
          </a:xfrm>
          <a:prstGeom prst="rect">
            <a:avLst/>
          </a:prstGeom>
          <a:noFill/>
          <a:ln/>
        </p:spPr>
        <p:txBody>
          <a:bodyPr wrap="none" lIns="0" tIns="0" rIns="0" bIns="0" rtlCol="0" anchor="t"/>
          <a:lstStyle/>
          <a:p>
            <a:pPr marL="0" indent="0" algn="ctr">
              <a:lnSpc>
                <a:spcPts val="2650"/>
              </a:lnSpc>
              <a:buNone/>
            </a:pPr>
            <a:r>
              <a:rPr lang="en-US" sz="2400" b="1" kern="0" spc="-27" dirty="0">
                <a:solidFill>
                  <a:srgbClr val="3D3838"/>
                </a:solidFill>
                <a:latin typeface="Arial Narrow" panose="020B0606020202030204" pitchFamily="34" charset="0"/>
                <a:ea typeface="Montserrat Bold" pitchFamily="34" charset="-122"/>
                <a:cs typeface="Montserrat Bold" pitchFamily="34" charset="-120"/>
              </a:rPr>
              <a:t>4</a:t>
            </a:r>
            <a:endParaRPr lang="en-US" sz="2400" dirty="0">
              <a:latin typeface="Arial Narrow" panose="020B0606020202030204" pitchFamily="34" charset="0"/>
            </a:endParaRPr>
          </a:p>
        </p:txBody>
      </p:sp>
      <p:sp>
        <p:nvSpPr>
          <p:cNvPr id="17" name="Text 15"/>
          <p:cNvSpPr/>
          <p:nvPr/>
        </p:nvSpPr>
        <p:spPr>
          <a:xfrm>
            <a:off x="8240792" y="4416623"/>
            <a:ext cx="2804874" cy="350639"/>
          </a:xfrm>
          <a:prstGeom prst="rect">
            <a:avLst/>
          </a:prstGeom>
          <a:noFill/>
          <a:ln/>
        </p:spPr>
        <p:txBody>
          <a:bodyPr wrap="none" lIns="0" tIns="0" rIns="0" bIns="0" rtlCol="0" anchor="t"/>
          <a:lstStyle/>
          <a:p>
            <a:pPr marL="0" indent="0">
              <a:lnSpc>
                <a:spcPts val="2750"/>
              </a:lnSpc>
              <a:buNone/>
            </a:pPr>
            <a:r>
              <a:rPr lang="en-US" sz="2400" b="1" kern="0" spc="-22" dirty="0">
                <a:solidFill>
                  <a:srgbClr val="3D3838"/>
                </a:solidFill>
                <a:latin typeface="Arial Narrow" panose="020B0606020202030204" pitchFamily="34" charset="0"/>
                <a:ea typeface="Montserrat Bold" pitchFamily="34" charset="-122"/>
                <a:cs typeface="Montserrat Bold" pitchFamily="34" charset="-120"/>
              </a:rPr>
              <a:t>Tahlil</a:t>
            </a:r>
            <a:endParaRPr lang="en-US" sz="2400" dirty="0">
              <a:latin typeface="Arial Narrow" panose="020B0606020202030204" pitchFamily="34" charset="0"/>
            </a:endParaRPr>
          </a:p>
        </p:txBody>
      </p:sp>
      <p:sp>
        <p:nvSpPr>
          <p:cNvPr id="18" name="Text 16"/>
          <p:cNvSpPr/>
          <p:nvPr/>
        </p:nvSpPr>
        <p:spPr>
          <a:xfrm>
            <a:off x="8240792" y="4915257"/>
            <a:ext cx="5525929" cy="370165"/>
          </a:xfrm>
          <a:prstGeom prst="rect">
            <a:avLst/>
          </a:prstGeom>
          <a:noFill/>
          <a:ln/>
        </p:spPr>
        <p:txBody>
          <a:bodyPr wrap="none" lIns="0" tIns="0" rIns="0" bIns="0" rtlCol="0" anchor="t"/>
          <a:lstStyle/>
          <a:p>
            <a:pPr marL="0" indent="0">
              <a:lnSpc>
                <a:spcPts val="29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Nima sababdan bu hodisa sodir boʻldi?</a:t>
            </a:r>
            <a:endParaRPr lang="en-US" sz="2400" dirty="0">
              <a:latin typeface="Arial Narrow" panose="020B0606020202030204" pitchFamily="34" charset="0"/>
            </a:endParaRPr>
          </a:p>
        </p:txBody>
      </p:sp>
      <p:sp>
        <p:nvSpPr>
          <p:cNvPr id="19" name="Shape 17"/>
          <p:cNvSpPr/>
          <p:nvPr/>
        </p:nvSpPr>
        <p:spPr>
          <a:xfrm>
            <a:off x="863798" y="5809893"/>
            <a:ext cx="555308" cy="555308"/>
          </a:xfrm>
          <a:prstGeom prst="roundRect">
            <a:avLst>
              <a:gd name="adj" fmla="val 6667"/>
            </a:avLst>
          </a:prstGeom>
          <a:solidFill>
            <a:srgbClr val="F2EEEE"/>
          </a:solidFill>
          <a:ln/>
        </p:spPr>
      </p:sp>
      <p:sp>
        <p:nvSpPr>
          <p:cNvPr id="20" name="Text 18"/>
          <p:cNvSpPr/>
          <p:nvPr/>
        </p:nvSpPr>
        <p:spPr>
          <a:xfrm>
            <a:off x="1042988" y="5919192"/>
            <a:ext cx="196929" cy="336590"/>
          </a:xfrm>
          <a:prstGeom prst="rect">
            <a:avLst/>
          </a:prstGeom>
          <a:noFill/>
          <a:ln/>
        </p:spPr>
        <p:txBody>
          <a:bodyPr wrap="none" lIns="0" tIns="0" rIns="0" bIns="0" rtlCol="0" anchor="t"/>
          <a:lstStyle/>
          <a:p>
            <a:pPr marL="0" indent="0" algn="ctr">
              <a:lnSpc>
                <a:spcPts val="2650"/>
              </a:lnSpc>
              <a:buNone/>
            </a:pPr>
            <a:r>
              <a:rPr lang="en-US" sz="2400" b="1" kern="0" spc="-27" dirty="0">
                <a:solidFill>
                  <a:srgbClr val="3D3838"/>
                </a:solidFill>
                <a:latin typeface="Arial Narrow" panose="020B0606020202030204" pitchFamily="34" charset="0"/>
                <a:ea typeface="Montserrat Bold" pitchFamily="34" charset="-122"/>
                <a:cs typeface="Montserrat Bold" pitchFamily="34" charset="-120"/>
              </a:rPr>
              <a:t>5</a:t>
            </a:r>
            <a:endParaRPr lang="en-US" sz="2400" dirty="0">
              <a:latin typeface="Arial Narrow" panose="020B0606020202030204" pitchFamily="34" charset="0"/>
            </a:endParaRPr>
          </a:p>
        </p:txBody>
      </p:sp>
      <p:sp>
        <p:nvSpPr>
          <p:cNvPr id="21" name="Text 19"/>
          <p:cNvSpPr/>
          <p:nvPr/>
        </p:nvSpPr>
        <p:spPr>
          <a:xfrm>
            <a:off x="1665923" y="5809893"/>
            <a:ext cx="2804874" cy="350639"/>
          </a:xfrm>
          <a:prstGeom prst="rect">
            <a:avLst/>
          </a:prstGeom>
          <a:noFill/>
          <a:ln/>
        </p:spPr>
        <p:txBody>
          <a:bodyPr wrap="none" lIns="0" tIns="0" rIns="0" bIns="0" rtlCol="0" anchor="t"/>
          <a:lstStyle/>
          <a:p>
            <a:pPr marL="0" indent="0">
              <a:lnSpc>
                <a:spcPts val="2750"/>
              </a:lnSpc>
              <a:buNone/>
            </a:pPr>
            <a:r>
              <a:rPr lang="en-US" sz="2400" b="1" kern="0" spc="-22" dirty="0">
                <a:solidFill>
                  <a:srgbClr val="3D3838"/>
                </a:solidFill>
                <a:latin typeface="Arial Narrow" panose="020B0606020202030204" pitchFamily="34" charset="0"/>
                <a:ea typeface="Montserrat Bold" pitchFamily="34" charset="-122"/>
                <a:cs typeface="Montserrat Bold" pitchFamily="34" charset="-120"/>
              </a:rPr>
              <a:t>Xulosa</a:t>
            </a:r>
            <a:endParaRPr lang="en-US" sz="2400" dirty="0">
              <a:latin typeface="Arial Narrow" panose="020B0606020202030204" pitchFamily="34" charset="0"/>
            </a:endParaRPr>
          </a:p>
        </p:txBody>
      </p:sp>
      <p:sp>
        <p:nvSpPr>
          <p:cNvPr id="22" name="Text 20"/>
          <p:cNvSpPr/>
          <p:nvPr/>
        </p:nvSpPr>
        <p:spPr>
          <a:xfrm>
            <a:off x="1665923" y="6308527"/>
            <a:ext cx="5525929" cy="370165"/>
          </a:xfrm>
          <a:prstGeom prst="rect">
            <a:avLst/>
          </a:prstGeom>
          <a:noFill/>
          <a:ln/>
        </p:spPr>
        <p:txBody>
          <a:bodyPr wrap="none" lIns="0" tIns="0" rIns="0" bIns="0" rtlCol="0" anchor="t"/>
          <a:lstStyle/>
          <a:p>
            <a:pPr marL="0" indent="0">
              <a:lnSpc>
                <a:spcPts val="29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Siz nimani oʻrganib oldingiz?</a:t>
            </a:r>
            <a:endParaRPr lang="en-US" sz="2400" dirty="0">
              <a:latin typeface="Arial Narrow" panose="020B0606020202030204" pitchFamily="34" charset="0"/>
            </a:endParaRPr>
          </a:p>
        </p:txBody>
      </p:sp>
      <p:sp>
        <p:nvSpPr>
          <p:cNvPr id="27" name="Прямоугольник 26">
            <a:extLst>
              <a:ext uri="{FF2B5EF4-FFF2-40B4-BE49-F238E27FC236}">
                <a16:creationId xmlns:a16="http://schemas.microsoft.com/office/drawing/2014/main" id="{D41EBFA8-0BF7-45CC-93E3-3427B87C3D3C}"/>
              </a:ext>
            </a:extLst>
          </p:cNvPr>
          <p:cNvSpPr/>
          <p:nvPr/>
        </p:nvSpPr>
        <p:spPr>
          <a:xfrm>
            <a:off x="8417649" y="1055674"/>
            <a:ext cx="4914615" cy="690958"/>
          </a:xfrm>
          <a:prstGeom prst="rect">
            <a:avLst/>
          </a:prstGeom>
        </p:spPr>
        <p:txBody>
          <a:bodyPr wrap="none">
            <a:spAutoFit/>
          </a:bodyPr>
          <a:lstStyle/>
          <a:p>
            <a:pPr>
              <a:lnSpc>
                <a:spcPts val="5500"/>
              </a:lnSpc>
            </a:pPr>
            <a:r>
              <a:rPr lang="uz-Cyrl-UZ" sz="2400" b="1" kern="0" spc="-44" dirty="0">
                <a:solidFill>
                  <a:srgbClr val="000000"/>
                </a:solidFill>
                <a:latin typeface="Arial Narrow" panose="020B0606020202030204" pitchFamily="34" charset="0"/>
                <a:ea typeface="Montserrat Bold" pitchFamily="34" charset="-122"/>
                <a:cs typeface="Montserrat Bold" pitchFamily="34" charset="-120"/>
              </a:rPr>
              <a:t>Oʻqituvchilar refleksiyasi uchun modellar</a:t>
            </a:r>
            <a:endParaRPr lang="uz-Cyrl-UZ" sz="2400" dirty="0">
              <a:latin typeface="Arial Narrow" panose="020B0606020202030204" pitchFamily="34" charset="0"/>
            </a:endParaRPr>
          </a:p>
        </p:txBody>
      </p:sp>
      <p:pic>
        <p:nvPicPr>
          <p:cNvPr id="28" name="Graphic 2">
            <a:extLst>
              <a:ext uri="{FF2B5EF4-FFF2-40B4-BE49-F238E27FC236}">
                <a16:creationId xmlns:a16="http://schemas.microsoft.com/office/drawing/2014/main" id="{0B2D5759-26A3-4B69-AFFD-5C1283202BC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22535"/>
            <a:ext cx="14630400" cy="1103086"/>
          </a:xfrm>
          <a:prstGeom prst="rect">
            <a:avLst/>
          </a:prstGeom>
        </p:spPr>
      </p:pic>
      <p:pic>
        <p:nvPicPr>
          <p:cNvPr id="29" name="Рисунок 28">
            <a:extLst>
              <a:ext uri="{FF2B5EF4-FFF2-40B4-BE49-F238E27FC236}">
                <a16:creationId xmlns:a16="http://schemas.microsoft.com/office/drawing/2014/main" id="{956A7708-F467-4345-90BD-9E8FDF51490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30" name="Рисунок 29">
            <a:extLst>
              <a:ext uri="{FF2B5EF4-FFF2-40B4-BE49-F238E27FC236}">
                <a16:creationId xmlns:a16="http://schemas.microsoft.com/office/drawing/2014/main" id="{34DD35BC-FD0F-4FA8-979E-AA346B1C960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31" name="Прямоугольник 30">
            <a:extLst>
              <a:ext uri="{FF2B5EF4-FFF2-40B4-BE49-F238E27FC236}">
                <a16:creationId xmlns:a16="http://schemas.microsoft.com/office/drawing/2014/main" id="{3E14E7CF-C1AD-4AA0-A93F-94547CDF2D59}"/>
              </a:ext>
            </a:extLst>
          </p:cNvPr>
          <p:cNvSpPr/>
          <p:nvPr/>
        </p:nvSpPr>
        <p:spPr>
          <a:xfrm>
            <a:off x="8112949" y="6482495"/>
            <a:ext cx="6311343" cy="461665"/>
          </a:xfrm>
          <a:prstGeom prst="rect">
            <a:avLst/>
          </a:prstGeom>
        </p:spPr>
        <p:txBody>
          <a:bodyPr wrap="none">
            <a:spAutoFit/>
          </a:bodyPr>
          <a:lstStyle/>
          <a:p>
            <a:r>
              <a:rPr lang="uz-Cyrl-UZ" sz="2400" dirty="0">
                <a:solidFill>
                  <a:srgbClr val="3D3838"/>
                </a:solidFill>
                <a:latin typeface="Arial Narrow" panose="020B0606020202030204" pitchFamily="34" charset="0"/>
                <a:ea typeface="Source Sans Pro" pitchFamily="34" charset="-122"/>
              </a:rPr>
              <a:t>Kelajakda shu singari vaziyatlarni qanday uddalaysiz? </a:t>
            </a:r>
            <a:endParaRPr lang="ru-RU" sz="2400" dirty="0">
              <a:solidFill>
                <a:srgbClr val="3D3838"/>
              </a:solidFill>
              <a:latin typeface="Arial Narrow" panose="020B0606020202030204" pitchFamily="34" charset="0"/>
              <a:ea typeface="Source Sans Pro" pitchFamily="34" charset="-122"/>
            </a:endParaRPr>
          </a:p>
        </p:txBody>
      </p:sp>
      <p:sp>
        <p:nvSpPr>
          <p:cNvPr id="33" name="Прямоугольник 32">
            <a:extLst>
              <a:ext uri="{FF2B5EF4-FFF2-40B4-BE49-F238E27FC236}">
                <a16:creationId xmlns:a16="http://schemas.microsoft.com/office/drawing/2014/main" id="{BDF46A9D-561E-4D4D-8579-9A83854B1AFB}"/>
              </a:ext>
            </a:extLst>
          </p:cNvPr>
          <p:cNvSpPr/>
          <p:nvPr/>
        </p:nvSpPr>
        <p:spPr>
          <a:xfrm>
            <a:off x="8094028" y="6047247"/>
            <a:ext cx="2106795" cy="451406"/>
          </a:xfrm>
          <a:prstGeom prst="rect">
            <a:avLst/>
          </a:prstGeom>
        </p:spPr>
        <p:txBody>
          <a:bodyPr wrap="none">
            <a:spAutoFit/>
          </a:bodyPr>
          <a:lstStyle/>
          <a:p>
            <a:pPr>
              <a:lnSpc>
                <a:spcPts val="2750"/>
              </a:lnSpc>
            </a:pPr>
            <a:r>
              <a:rPr lang="uz-Cyrl-UZ" sz="2400" b="1" kern="0" spc="-22" dirty="0">
                <a:solidFill>
                  <a:srgbClr val="3D3838"/>
                </a:solidFill>
                <a:latin typeface="Arial Narrow" panose="020B0606020202030204" pitchFamily="34" charset="0"/>
                <a:ea typeface="Montserrat Bold" pitchFamily="34" charset="-122"/>
              </a:rPr>
              <a:t>Harakatlar rejasi</a:t>
            </a:r>
            <a:endParaRPr lang="ru-RU" sz="2400" b="1" kern="0" spc="-22" dirty="0">
              <a:solidFill>
                <a:srgbClr val="3D3838"/>
              </a:solidFill>
              <a:latin typeface="Arial Narrow" panose="020B0606020202030204" pitchFamily="34" charset="0"/>
              <a:ea typeface="Montserrat Bold" pitchFamily="34" charset="-122"/>
            </a:endParaRPr>
          </a:p>
        </p:txBody>
      </p:sp>
      <p:sp>
        <p:nvSpPr>
          <p:cNvPr id="34" name="Text 14">
            <a:extLst>
              <a:ext uri="{FF2B5EF4-FFF2-40B4-BE49-F238E27FC236}">
                <a16:creationId xmlns:a16="http://schemas.microsoft.com/office/drawing/2014/main" id="{ACBB956D-3353-4B14-97D5-EFF1E15AB36A}"/>
              </a:ext>
            </a:extLst>
          </p:cNvPr>
          <p:cNvSpPr/>
          <p:nvPr/>
        </p:nvSpPr>
        <p:spPr>
          <a:xfrm>
            <a:off x="7618690" y="6248284"/>
            <a:ext cx="228481" cy="336590"/>
          </a:xfrm>
          <a:prstGeom prst="rect">
            <a:avLst/>
          </a:prstGeom>
          <a:noFill/>
          <a:ln/>
        </p:spPr>
        <p:txBody>
          <a:bodyPr wrap="none" lIns="0" tIns="0" rIns="0" bIns="0" rtlCol="0" anchor="t"/>
          <a:lstStyle/>
          <a:p>
            <a:pPr marL="0" indent="0" algn="ctr">
              <a:lnSpc>
                <a:spcPts val="2650"/>
              </a:lnSpc>
              <a:buNone/>
            </a:pPr>
            <a:r>
              <a:rPr lang="en-US" sz="2400" b="1" kern="0" spc="-27" dirty="0">
                <a:solidFill>
                  <a:srgbClr val="3D3838"/>
                </a:solidFill>
                <a:latin typeface="Arial Narrow" panose="020B0606020202030204" pitchFamily="34" charset="0"/>
                <a:ea typeface="Montserrat Bold" pitchFamily="34" charset="-122"/>
                <a:cs typeface="Montserrat Bold" pitchFamily="34" charset="-120"/>
              </a:rPr>
              <a:t>6</a:t>
            </a:r>
            <a:endParaRPr lang="en-US" sz="2400" dirty="0">
              <a:latin typeface="Arial Narrow" panose="020B0606020202030204"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750701"/>
          </a:xfrm>
          <a:prstGeom prst="rect">
            <a:avLst/>
          </a:prstGeom>
        </p:spPr>
      </p:pic>
      <p:sp>
        <p:nvSpPr>
          <p:cNvPr id="3" name="Text 0"/>
          <p:cNvSpPr/>
          <p:nvPr/>
        </p:nvSpPr>
        <p:spPr>
          <a:xfrm>
            <a:off x="770215" y="3357920"/>
            <a:ext cx="6443782" cy="625197"/>
          </a:xfrm>
          <a:prstGeom prst="rect">
            <a:avLst/>
          </a:prstGeom>
          <a:noFill/>
          <a:ln/>
        </p:spPr>
        <p:txBody>
          <a:bodyPr wrap="none" lIns="0" tIns="0" rIns="0" bIns="0" rtlCol="0" anchor="t"/>
          <a:lstStyle/>
          <a:p>
            <a:pPr>
              <a:lnSpc>
                <a:spcPts val="5500"/>
              </a:lnSpc>
            </a:pPr>
            <a:r>
              <a:rPr lang="en-US" sz="4800" b="1" kern="0" spc="-44" dirty="0">
                <a:solidFill>
                  <a:srgbClr val="000000"/>
                </a:solidFill>
                <a:latin typeface="Arial Narrow" panose="020B0606020202030204" pitchFamily="34" charset="0"/>
                <a:ea typeface="Montserrat Bold" pitchFamily="34" charset="-122"/>
              </a:rPr>
              <a:t>Brukfildning toʻrt linzasi</a:t>
            </a:r>
          </a:p>
        </p:txBody>
      </p:sp>
      <p:sp>
        <p:nvSpPr>
          <p:cNvPr id="4" name="Shape 1"/>
          <p:cNvSpPr/>
          <p:nvPr/>
        </p:nvSpPr>
        <p:spPr>
          <a:xfrm>
            <a:off x="770215" y="4313158"/>
            <a:ext cx="6434971" cy="1544598"/>
          </a:xfrm>
          <a:prstGeom prst="roundRect">
            <a:avLst>
              <a:gd name="adj" fmla="val 2137"/>
            </a:avLst>
          </a:prstGeom>
          <a:solidFill>
            <a:srgbClr val="F2EEEE"/>
          </a:solidFill>
          <a:ln/>
        </p:spPr>
      </p:sp>
      <p:sp>
        <p:nvSpPr>
          <p:cNvPr id="5" name="Text 2"/>
          <p:cNvSpPr/>
          <p:nvPr/>
        </p:nvSpPr>
        <p:spPr>
          <a:xfrm>
            <a:off x="990243" y="4533186"/>
            <a:ext cx="2500670" cy="312539"/>
          </a:xfrm>
          <a:prstGeom prst="rect">
            <a:avLst/>
          </a:prstGeom>
          <a:noFill/>
          <a:ln/>
        </p:spPr>
        <p:txBody>
          <a:bodyPr wrap="none" lIns="0" tIns="0" rIns="0" bIns="0" rtlCol="0" anchor="t"/>
          <a:lstStyle/>
          <a:p>
            <a:pPr marL="0" indent="0">
              <a:lnSpc>
                <a:spcPts val="2450"/>
              </a:lnSpc>
              <a:buNone/>
            </a:pPr>
            <a:r>
              <a:rPr lang="en-US" sz="2400" b="1" kern="0" spc="-20" dirty="0">
                <a:solidFill>
                  <a:srgbClr val="3D3838"/>
                </a:solidFill>
                <a:latin typeface="Arial Narrow" panose="020B0606020202030204" pitchFamily="34" charset="0"/>
                <a:ea typeface="Montserrat Bold" pitchFamily="34" charset="-122"/>
                <a:cs typeface="Montserrat Bold" pitchFamily="34" charset="-120"/>
              </a:rPr>
              <a:t>Menga tegishli</a:t>
            </a:r>
            <a:endParaRPr lang="en-US" sz="2400" dirty="0">
              <a:latin typeface="Arial Narrow" panose="020B0606020202030204" pitchFamily="34" charset="0"/>
            </a:endParaRPr>
          </a:p>
        </p:txBody>
      </p:sp>
      <p:sp>
        <p:nvSpPr>
          <p:cNvPr id="6" name="Text 3"/>
          <p:cNvSpPr/>
          <p:nvPr/>
        </p:nvSpPr>
        <p:spPr>
          <a:xfrm>
            <a:off x="990243" y="4977646"/>
            <a:ext cx="5994916" cy="660083"/>
          </a:xfrm>
          <a:prstGeom prst="rect">
            <a:avLst/>
          </a:prstGeom>
          <a:noFill/>
          <a:ln/>
        </p:spPr>
        <p:txBody>
          <a:bodyPr wrap="square" lIns="0" tIns="0" rIns="0" bIns="0" rtlCol="0" anchor="t"/>
          <a:lstStyle/>
          <a:p>
            <a:pPr marL="0" indent="0">
              <a:lnSpc>
                <a:spcPts val="25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Oʻz qarashlarimiz, qadriyatlarimiz, tajribamizni qanday oʻzgartirishimiz mumkin?</a:t>
            </a:r>
            <a:endParaRPr lang="en-US" sz="2400" dirty="0">
              <a:latin typeface="Arial Narrow" panose="020B0606020202030204" pitchFamily="34" charset="0"/>
            </a:endParaRPr>
          </a:p>
        </p:txBody>
      </p:sp>
      <p:sp>
        <p:nvSpPr>
          <p:cNvPr id="7" name="Shape 4"/>
          <p:cNvSpPr/>
          <p:nvPr/>
        </p:nvSpPr>
        <p:spPr>
          <a:xfrm>
            <a:off x="7425214" y="4313158"/>
            <a:ext cx="6434971" cy="1544598"/>
          </a:xfrm>
          <a:prstGeom prst="roundRect">
            <a:avLst>
              <a:gd name="adj" fmla="val 2137"/>
            </a:avLst>
          </a:prstGeom>
          <a:solidFill>
            <a:srgbClr val="F2EEEE"/>
          </a:solidFill>
          <a:ln/>
        </p:spPr>
      </p:sp>
      <p:sp>
        <p:nvSpPr>
          <p:cNvPr id="8" name="Text 5"/>
          <p:cNvSpPr/>
          <p:nvPr/>
        </p:nvSpPr>
        <p:spPr>
          <a:xfrm>
            <a:off x="7645241" y="4533186"/>
            <a:ext cx="2804755" cy="312539"/>
          </a:xfrm>
          <a:prstGeom prst="rect">
            <a:avLst/>
          </a:prstGeom>
          <a:noFill/>
          <a:ln/>
        </p:spPr>
        <p:txBody>
          <a:bodyPr wrap="none" lIns="0" tIns="0" rIns="0" bIns="0" rtlCol="0" anchor="t"/>
          <a:lstStyle/>
          <a:p>
            <a:pPr marL="0" indent="0">
              <a:lnSpc>
                <a:spcPts val="2450"/>
              </a:lnSpc>
              <a:buNone/>
            </a:pPr>
            <a:r>
              <a:rPr lang="en-US" sz="2400" b="1" kern="0" spc="-20" dirty="0">
                <a:solidFill>
                  <a:srgbClr val="3D3838"/>
                </a:solidFill>
                <a:latin typeface="Arial Narrow" panose="020B0606020202030204" pitchFamily="34" charset="0"/>
                <a:ea typeface="Montserrat Bold" pitchFamily="34" charset="-122"/>
                <a:cs typeface="Montserrat Bold" pitchFamily="34" charset="-120"/>
              </a:rPr>
              <a:t>Oʻquvchilarga tegishli</a:t>
            </a:r>
            <a:endParaRPr lang="en-US" sz="2400" dirty="0">
              <a:latin typeface="Arial Narrow" panose="020B0606020202030204" pitchFamily="34" charset="0"/>
            </a:endParaRPr>
          </a:p>
        </p:txBody>
      </p:sp>
      <p:sp>
        <p:nvSpPr>
          <p:cNvPr id="9" name="Text 6"/>
          <p:cNvSpPr/>
          <p:nvPr/>
        </p:nvSpPr>
        <p:spPr>
          <a:xfrm>
            <a:off x="7645241" y="4977646"/>
            <a:ext cx="5994916" cy="660083"/>
          </a:xfrm>
          <a:prstGeom prst="rect">
            <a:avLst/>
          </a:prstGeom>
          <a:noFill/>
          <a:ln/>
        </p:spPr>
        <p:txBody>
          <a:bodyPr wrap="square" lIns="0" tIns="0" rIns="0" bIns="0" rtlCol="0" anchor="t"/>
          <a:lstStyle/>
          <a:p>
            <a:pPr marL="0" indent="0">
              <a:lnSpc>
                <a:spcPts val="25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Oʻquvchilarning oʻrganish jarayoniga qanday qarab, ularni yaxshiroq tushunishimiz mumkin?</a:t>
            </a:r>
            <a:endParaRPr lang="en-US" sz="2400" dirty="0">
              <a:latin typeface="Arial Narrow" panose="020B0606020202030204" pitchFamily="34" charset="0"/>
            </a:endParaRPr>
          </a:p>
        </p:txBody>
      </p:sp>
      <p:sp>
        <p:nvSpPr>
          <p:cNvPr id="10" name="Shape 7"/>
          <p:cNvSpPr/>
          <p:nvPr/>
        </p:nvSpPr>
        <p:spPr>
          <a:xfrm>
            <a:off x="770215" y="6077783"/>
            <a:ext cx="6434971" cy="1544598"/>
          </a:xfrm>
          <a:prstGeom prst="roundRect">
            <a:avLst>
              <a:gd name="adj" fmla="val 2137"/>
            </a:avLst>
          </a:prstGeom>
          <a:solidFill>
            <a:srgbClr val="F2EEEE"/>
          </a:solidFill>
          <a:ln/>
        </p:spPr>
      </p:sp>
      <p:sp>
        <p:nvSpPr>
          <p:cNvPr id="11" name="Text 8"/>
          <p:cNvSpPr/>
          <p:nvPr/>
        </p:nvSpPr>
        <p:spPr>
          <a:xfrm>
            <a:off x="990243" y="6297811"/>
            <a:ext cx="2889290" cy="312539"/>
          </a:xfrm>
          <a:prstGeom prst="rect">
            <a:avLst/>
          </a:prstGeom>
          <a:noFill/>
          <a:ln/>
        </p:spPr>
        <p:txBody>
          <a:bodyPr wrap="none" lIns="0" tIns="0" rIns="0" bIns="0" rtlCol="0" anchor="t"/>
          <a:lstStyle/>
          <a:p>
            <a:pPr marL="0" indent="0">
              <a:lnSpc>
                <a:spcPts val="2450"/>
              </a:lnSpc>
              <a:buNone/>
            </a:pPr>
            <a:r>
              <a:rPr lang="en-US" sz="2400" b="1" kern="0" spc="-20" dirty="0">
                <a:solidFill>
                  <a:srgbClr val="3D3838"/>
                </a:solidFill>
                <a:latin typeface="Arial Narrow" panose="020B0606020202030204" pitchFamily="34" charset="0"/>
                <a:ea typeface="Montserrat Bold" pitchFamily="34" charset="-122"/>
                <a:cs typeface="Montserrat Bold" pitchFamily="34" charset="-120"/>
              </a:rPr>
              <a:t>Hamkasblarga tegishli</a:t>
            </a:r>
            <a:endParaRPr lang="en-US" sz="2400" dirty="0">
              <a:latin typeface="Arial Narrow" panose="020B0606020202030204" pitchFamily="34" charset="0"/>
            </a:endParaRPr>
          </a:p>
        </p:txBody>
      </p:sp>
      <p:sp>
        <p:nvSpPr>
          <p:cNvPr id="12" name="Text 9"/>
          <p:cNvSpPr/>
          <p:nvPr/>
        </p:nvSpPr>
        <p:spPr>
          <a:xfrm>
            <a:off x="990243" y="6742271"/>
            <a:ext cx="5994916" cy="660083"/>
          </a:xfrm>
          <a:prstGeom prst="rect">
            <a:avLst/>
          </a:prstGeom>
          <a:noFill/>
          <a:ln/>
        </p:spPr>
        <p:txBody>
          <a:bodyPr wrap="square" lIns="0" tIns="0" rIns="0" bIns="0" rtlCol="0" anchor="t"/>
          <a:lstStyle/>
          <a:p>
            <a:pPr marL="0" indent="0">
              <a:lnSpc>
                <a:spcPts val="25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Hamkasblarning oʻqitish uslublarini va tajribalarini qanday oʻrganishimiz mumkin?</a:t>
            </a:r>
            <a:endParaRPr lang="en-US" sz="2400" dirty="0">
              <a:latin typeface="Arial Narrow" panose="020B0606020202030204" pitchFamily="34" charset="0"/>
            </a:endParaRPr>
          </a:p>
        </p:txBody>
      </p:sp>
      <p:sp>
        <p:nvSpPr>
          <p:cNvPr id="13" name="Shape 10"/>
          <p:cNvSpPr/>
          <p:nvPr/>
        </p:nvSpPr>
        <p:spPr>
          <a:xfrm>
            <a:off x="7425214" y="6077783"/>
            <a:ext cx="6434971" cy="1544598"/>
          </a:xfrm>
          <a:prstGeom prst="roundRect">
            <a:avLst>
              <a:gd name="adj" fmla="val 2137"/>
            </a:avLst>
          </a:prstGeom>
          <a:solidFill>
            <a:srgbClr val="F2EEEE"/>
          </a:solidFill>
          <a:ln/>
        </p:spPr>
      </p:sp>
      <p:sp>
        <p:nvSpPr>
          <p:cNvPr id="14" name="Text 11"/>
          <p:cNvSpPr/>
          <p:nvPr/>
        </p:nvSpPr>
        <p:spPr>
          <a:xfrm>
            <a:off x="7645241" y="6297811"/>
            <a:ext cx="2500670" cy="312539"/>
          </a:xfrm>
          <a:prstGeom prst="rect">
            <a:avLst/>
          </a:prstGeom>
          <a:noFill/>
          <a:ln/>
        </p:spPr>
        <p:txBody>
          <a:bodyPr wrap="none" lIns="0" tIns="0" rIns="0" bIns="0" rtlCol="0" anchor="t"/>
          <a:lstStyle/>
          <a:p>
            <a:pPr marL="0" indent="0">
              <a:lnSpc>
                <a:spcPts val="2450"/>
              </a:lnSpc>
              <a:buNone/>
            </a:pPr>
            <a:r>
              <a:rPr lang="en-US" sz="2400" b="1" kern="0" spc="-20" dirty="0">
                <a:solidFill>
                  <a:srgbClr val="3D3838"/>
                </a:solidFill>
                <a:latin typeface="Arial Narrow" panose="020B0606020202030204" pitchFamily="34" charset="0"/>
                <a:ea typeface="Montserrat Bold" pitchFamily="34" charset="-122"/>
                <a:cs typeface="Montserrat Bold" pitchFamily="34" charset="-120"/>
              </a:rPr>
              <a:t>Dunyoviy</a:t>
            </a:r>
            <a:endParaRPr lang="en-US" sz="2400" dirty="0">
              <a:latin typeface="Arial Narrow" panose="020B0606020202030204" pitchFamily="34" charset="0"/>
            </a:endParaRPr>
          </a:p>
        </p:txBody>
      </p:sp>
      <p:sp>
        <p:nvSpPr>
          <p:cNvPr id="15" name="Text 12"/>
          <p:cNvSpPr/>
          <p:nvPr/>
        </p:nvSpPr>
        <p:spPr>
          <a:xfrm>
            <a:off x="7645241" y="6742271"/>
            <a:ext cx="5994916" cy="660083"/>
          </a:xfrm>
          <a:prstGeom prst="rect">
            <a:avLst/>
          </a:prstGeom>
          <a:noFill/>
          <a:ln/>
        </p:spPr>
        <p:txBody>
          <a:bodyPr wrap="square" lIns="0" tIns="0" rIns="0" bIns="0" rtlCol="0" anchor="t"/>
          <a:lstStyle/>
          <a:p>
            <a:pPr>
              <a:lnSpc>
                <a:spcPts val="2550"/>
              </a:lnSpc>
            </a:pPr>
            <a:r>
              <a:rPr lang="en-US" sz="2400" dirty="0">
                <a:solidFill>
                  <a:srgbClr val="3D3838"/>
                </a:solidFill>
                <a:latin typeface="Arial Narrow" panose="020B0606020202030204" pitchFamily="34" charset="0"/>
                <a:ea typeface="Source Sans Pro" pitchFamily="34" charset="-122"/>
                <a:cs typeface="Source Sans Pro" pitchFamily="34" charset="-120"/>
              </a:rPr>
              <a:t>Oʻqitish kontekstida ijtimoiy, siyosiy va madaniy omillar qanday ta</a:t>
            </a:r>
            <a:r>
              <a:rPr lang="uz-Cyrl-UZ" sz="2400" dirty="0">
                <a:latin typeface="Arial Narrow" panose="020B0606020202030204" pitchFamily="34" charset="0"/>
              </a:rPr>
              <a:t>ʼ</a:t>
            </a:r>
            <a:r>
              <a:rPr lang="en-US" sz="2400" dirty="0">
                <a:solidFill>
                  <a:srgbClr val="3D3838"/>
                </a:solidFill>
                <a:latin typeface="Arial Narrow" panose="020B0606020202030204" pitchFamily="34" charset="0"/>
                <a:ea typeface="Source Sans Pro" pitchFamily="34" charset="-122"/>
                <a:cs typeface="Source Sans Pro" pitchFamily="34" charset="-120"/>
              </a:rPr>
              <a:t>sir koʻrsatadi?</a:t>
            </a:r>
            <a:endParaRPr lang="en-US" sz="2400" dirty="0">
              <a:latin typeface="Arial Narrow" panose="020B0606020202030204"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3085386"/>
          </a:xfrm>
          <a:prstGeom prst="rect">
            <a:avLst/>
          </a:prstGeom>
        </p:spPr>
      </p:pic>
      <p:sp>
        <p:nvSpPr>
          <p:cNvPr id="3" name="Text 0"/>
          <p:cNvSpPr/>
          <p:nvPr/>
        </p:nvSpPr>
        <p:spPr>
          <a:xfrm>
            <a:off x="863798" y="4070390"/>
            <a:ext cx="7723703" cy="701278"/>
          </a:xfrm>
          <a:prstGeom prst="rect">
            <a:avLst/>
          </a:prstGeom>
          <a:noFill/>
          <a:ln/>
        </p:spPr>
        <p:txBody>
          <a:bodyPr wrap="none" lIns="0" tIns="0" rIns="0" bIns="0" rtlCol="0" anchor="t"/>
          <a:lstStyle/>
          <a:p>
            <a:pPr indent="0" algn="just">
              <a:lnSpc>
                <a:spcPts val="5500"/>
              </a:lnSpc>
              <a:buNone/>
            </a:pPr>
            <a:r>
              <a:rPr lang="en-US" sz="4800" b="1" kern="0" spc="-44" dirty="0">
                <a:solidFill>
                  <a:srgbClr val="000000"/>
                </a:solidFill>
                <a:latin typeface="Arial Narrow" panose="020B0606020202030204" pitchFamily="34" charset="0"/>
                <a:ea typeface="Montserrat Bold" pitchFamily="34" charset="-122"/>
              </a:rPr>
              <a:t>Refleksiyaning Ritxart sikli</a:t>
            </a:r>
          </a:p>
        </p:txBody>
      </p:sp>
      <p:pic>
        <p:nvPicPr>
          <p:cNvPr id="4" name="Image 1" descr="preencoded.png"/>
          <p:cNvPicPr>
            <a:picLocks noChangeAspect="1"/>
          </p:cNvPicPr>
          <p:nvPr/>
        </p:nvPicPr>
        <p:blipFill>
          <a:blip r:embed="rId4"/>
          <a:stretch>
            <a:fillRect/>
          </a:stretch>
        </p:blipFill>
        <p:spPr>
          <a:xfrm>
            <a:off x="863798" y="5141833"/>
            <a:ext cx="616982" cy="616982"/>
          </a:xfrm>
          <a:prstGeom prst="rect">
            <a:avLst/>
          </a:prstGeom>
        </p:spPr>
      </p:pic>
      <p:sp>
        <p:nvSpPr>
          <p:cNvPr id="5" name="Text 1"/>
          <p:cNvSpPr/>
          <p:nvPr/>
        </p:nvSpPr>
        <p:spPr>
          <a:xfrm>
            <a:off x="863798" y="6005632"/>
            <a:ext cx="2804874" cy="350639"/>
          </a:xfrm>
          <a:prstGeom prst="rect">
            <a:avLst/>
          </a:prstGeom>
          <a:noFill/>
          <a:ln/>
        </p:spPr>
        <p:txBody>
          <a:bodyPr wrap="none" lIns="0" tIns="0" rIns="0" bIns="0" rtlCol="0" anchor="t"/>
          <a:lstStyle/>
          <a:p>
            <a:pPr algn="just">
              <a:lnSpc>
                <a:spcPts val="2750"/>
              </a:lnSpc>
            </a:pPr>
            <a:r>
              <a:rPr lang="uz-Cyrl-UZ" sz="2400" b="1" kern="100" dirty="0">
                <a:latin typeface="Arial Narrow" panose="020B0606020202030204" pitchFamily="34" charset="0"/>
                <a:ea typeface="Calibri" panose="020F0502020204030204" pitchFamily="34" charset="0"/>
                <a:cs typeface="Times New Roman" panose="02020603050405020304" pitchFamily="18" charset="0"/>
              </a:rPr>
              <a:t>Qara</a:t>
            </a:r>
            <a:endParaRPr lang="en-US" sz="2400" dirty="0">
              <a:latin typeface="Arial Narrow" panose="020B0606020202030204" pitchFamily="34" charset="0"/>
            </a:endParaRPr>
          </a:p>
        </p:txBody>
      </p:sp>
      <p:pic>
        <p:nvPicPr>
          <p:cNvPr id="7" name="Image 2" descr="preencoded.png"/>
          <p:cNvPicPr>
            <a:picLocks noChangeAspect="1"/>
          </p:cNvPicPr>
          <p:nvPr/>
        </p:nvPicPr>
        <p:blipFill>
          <a:blip r:embed="rId5"/>
          <a:stretch>
            <a:fillRect/>
          </a:stretch>
        </p:blipFill>
        <p:spPr>
          <a:xfrm>
            <a:off x="2800412" y="5141833"/>
            <a:ext cx="616982" cy="616982"/>
          </a:xfrm>
          <a:prstGeom prst="rect">
            <a:avLst/>
          </a:prstGeom>
        </p:spPr>
      </p:pic>
      <p:sp>
        <p:nvSpPr>
          <p:cNvPr id="8" name="Text 3"/>
          <p:cNvSpPr/>
          <p:nvPr/>
        </p:nvSpPr>
        <p:spPr>
          <a:xfrm>
            <a:off x="2701020" y="6017968"/>
            <a:ext cx="2804874" cy="350639"/>
          </a:xfrm>
          <a:prstGeom prst="rect">
            <a:avLst/>
          </a:prstGeom>
          <a:noFill/>
          <a:ln/>
        </p:spPr>
        <p:txBody>
          <a:bodyPr wrap="none" lIns="0" tIns="0" rIns="0" bIns="0" rtlCol="0" anchor="t"/>
          <a:lstStyle/>
          <a:p>
            <a:pPr algn="just">
              <a:lnSpc>
                <a:spcPts val="2750"/>
              </a:lnSpc>
            </a:pPr>
            <a:r>
              <a:rPr lang="uz-Cyrl-UZ" sz="2400" b="1" kern="100" dirty="0">
                <a:latin typeface="Arial Narrow" panose="020B0606020202030204" pitchFamily="34" charset="0"/>
                <a:ea typeface="Calibri" panose="020F0502020204030204" pitchFamily="34" charset="0"/>
                <a:cs typeface="Times New Roman" panose="02020603050405020304" pitchFamily="18" charset="0"/>
              </a:rPr>
              <a:t>Fikrla</a:t>
            </a:r>
            <a:endParaRPr lang="en-US" sz="2400" dirty="0">
              <a:latin typeface="Arial Narrow" panose="020B0606020202030204" pitchFamily="34" charset="0"/>
            </a:endParaRPr>
          </a:p>
        </p:txBody>
      </p:sp>
      <p:pic>
        <p:nvPicPr>
          <p:cNvPr id="10" name="Image 3" descr="preencoded.png"/>
          <p:cNvPicPr>
            <a:picLocks noChangeAspect="1"/>
          </p:cNvPicPr>
          <p:nvPr/>
        </p:nvPicPr>
        <p:blipFill>
          <a:blip r:embed="rId6"/>
          <a:stretch>
            <a:fillRect/>
          </a:stretch>
        </p:blipFill>
        <p:spPr>
          <a:xfrm>
            <a:off x="4737026" y="5141833"/>
            <a:ext cx="616982" cy="616982"/>
          </a:xfrm>
          <a:prstGeom prst="rect">
            <a:avLst/>
          </a:prstGeom>
        </p:spPr>
      </p:pic>
      <p:sp>
        <p:nvSpPr>
          <p:cNvPr id="11" name="Text 5"/>
          <p:cNvSpPr/>
          <p:nvPr/>
        </p:nvSpPr>
        <p:spPr>
          <a:xfrm>
            <a:off x="4779702" y="6050183"/>
            <a:ext cx="2804874" cy="350639"/>
          </a:xfrm>
          <a:prstGeom prst="rect">
            <a:avLst/>
          </a:prstGeom>
          <a:noFill/>
          <a:ln/>
        </p:spPr>
        <p:txBody>
          <a:bodyPr wrap="none" lIns="0" tIns="0" rIns="0" bIns="0" rtlCol="0" anchor="t"/>
          <a:lstStyle/>
          <a:p>
            <a:pPr algn="just">
              <a:lnSpc>
                <a:spcPts val="2750"/>
              </a:lnSpc>
            </a:pPr>
            <a:r>
              <a:rPr lang="uz-Cyrl-UZ" sz="2400" b="1" kern="100" dirty="0">
                <a:latin typeface="Arial Narrow" panose="020B0606020202030204" pitchFamily="34" charset="0"/>
                <a:ea typeface="Calibri" panose="020F0502020204030204" pitchFamily="34" charset="0"/>
                <a:cs typeface="Times New Roman" panose="02020603050405020304" pitchFamily="18" charset="0"/>
              </a:rPr>
              <a:t>His qil</a:t>
            </a:r>
            <a:endParaRPr lang="en-US" sz="2400" dirty="0">
              <a:latin typeface="Arial Narrow" panose="020B0606020202030204" pitchFamily="34" charset="0"/>
            </a:endParaRPr>
          </a:p>
        </p:txBody>
      </p:sp>
      <p:pic>
        <p:nvPicPr>
          <p:cNvPr id="13" name="Image 4" descr="preencoded.png"/>
          <p:cNvPicPr>
            <a:picLocks noChangeAspect="1"/>
          </p:cNvPicPr>
          <p:nvPr/>
        </p:nvPicPr>
        <p:blipFill>
          <a:blip r:embed="rId7"/>
          <a:stretch>
            <a:fillRect/>
          </a:stretch>
        </p:blipFill>
        <p:spPr>
          <a:xfrm>
            <a:off x="6544669" y="5166310"/>
            <a:ext cx="616982" cy="616982"/>
          </a:xfrm>
          <a:prstGeom prst="rect">
            <a:avLst/>
          </a:prstGeom>
        </p:spPr>
      </p:pic>
      <p:sp>
        <p:nvSpPr>
          <p:cNvPr id="14" name="Text 7"/>
          <p:cNvSpPr/>
          <p:nvPr/>
        </p:nvSpPr>
        <p:spPr>
          <a:xfrm>
            <a:off x="6616924" y="6050183"/>
            <a:ext cx="2804874" cy="350639"/>
          </a:xfrm>
          <a:prstGeom prst="rect">
            <a:avLst/>
          </a:prstGeom>
          <a:noFill/>
          <a:ln/>
        </p:spPr>
        <p:txBody>
          <a:bodyPr wrap="none" lIns="0" tIns="0" rIns="0" bIns="0" rtlCol="0" anchor="t"/>
          <a:lstStyle/>
          <a:p>
            <a:pPr algn="just">
              <a:lnSpc>
                <a:spcPts val="2750"/>
              </a:lnSpc>
            </a:pPr>
            <a:r>
              <a:rPr lang="uz-Cyrl-UZ" sz="2400" b="1" kern="100" dirty="0">
                <a:latin typeface="Arial Narrow" panose="020B0606020202030204" pitchFamily="34" charset="0"/>
                <a:ea typeface="Calibri" panose="020F0502020204030204" pitchFamily="34" charset="0"/>
                <a:cs typeface="Times New Roman" panose="02020603050405020304" pitchFamily="18" charset="0"/>
              </a:rPr>
              <a:t>Ajablan</a:t>
            </a:r>
            <a:endParaRPr lang="en-US" sz="2400" dirty="0">
              <a:latin typeface="Arial Narrow" panose="020B0606020202030204" pitchFamily="34" charset="0"/>
            </a:endParaRPr>
          </a:p>
        </p:txBody>
      </p:sp>
      <p:pic>
        <p:nvPicPr>
          <p:cNvPr id="17" name="Image 1" descr="preencoded.png">
            <a:extLst>
              <a:ext uri="{FF2B5EF4-FFF2-40B4-BE49-F238E27FC236}">
                <a16:creationId xmlns:a16="http://schemas.microsoft.com/office/drawing/2014/main" id="{58D74D94-0E09-4893-B32F-C336D0D75695}"/>
              </a:ext>
            </a:extLst>
          </p:cNvPr>
          <p:cNvPicPr>
            <a:picLocks noChangeAspect="1"/>
          </p:cNvPicPr>
          <p:nvPr/>
        </p:nvPicPr>
        <p:blipFill>
          <a:blip r:embed="rId4"/>
          <a:stretch>
            <a:fillRect/>
          </a:stretch>
        </p:blipFill>
        <p:spPr>
          <a:xfrm>
            <a:off x="8411796" y="5157174"/>
            <a:ext cx="616982" cy="616982"/>
          </a:xfrm>
          <a:prstGeom prst="rect">
            <a:avLst/>
          </a:prstGeom>
        </p:spPr>
      </p:pic>
      <p:sp>
        <p:nvSpPr>
          <p:cNvPr id="18" name="Text 7">
            <a:extLst>
              <a:ext uri="{FF2B5EF4-FFF2-40B4-BE49-F238E27FC236}">
                <a16:creationId xmlns:a16="http://schemas.microsoft.com/office/drawing/2014/main" id="{3178AC69-58F6-419D-ADAD-049053A27656}"/>
              </a:ext>
            </a:extLst>
          </p:cNvPr>
          <p:cNvSpPr/>
          <p:nvPr/>
        </p:nvSpPr>
        <p:spPr>
          <a:xfrm>
            <a:off x="8171761" y="6022911"/>
            <a:ext cx="2804874" cy="350639"/>
          </a:xfrm>
          <a:prstGeom prst="rect">
            <a:avLst/>
          </a:prstGeom>
          <a:noFill/>
          <a:ln/>
        </p:spPr>
        <p:txBody>
          <a:bodyPr wrap="none" lIns="0" tIns="0" rIns="0" bIns="0" rtlCol="0" anchor="t"/>
          <a:lstStyle/>
          <a:p>
            <a:pPr algn="just">
              <a:lnSpc>
                <a:spcPts val="2750"/>
              </a:lnSpc>
            </a:pPr>
            <a:r>
              <a:rPr lang="uz-Cyrl-UZ" sz="2400" b="1" kern="100" dirty="0">
                <a:latin typeface="Arial Narrow" panose="020B0606020202030204" pitchFamily="34" charset="0"/>
                <a:ea typeface="Calibri" panose="020F0502020204030204" pitchFamily="34" charset="0"/>
                <a:cs typeface="Times New Roman" panose="02020603050405020304" pitchFamily="18" charset="0"/>
              </a:rPr>
              <a:t>Harakatga kirish</a:t>
            </a:r>
            <a:endParaRPr lang="en-US" sz="2400" dirty="0">
              <a:latin typeface="Arial Narrow" panose="020B060602020203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 0"/>
          <p:cNvSpPr/>
          <p:nvPr/>
        </p:nvSpPr>
        <p:spPr>
          <a:xfrm>
            <a:off x="788670" y="3441382"/>
            <a:ext cx="8172569" cy="640080"/>
          </a:xfrm>
          <a:prstGeom prst="rect">
            <a:avLst/>
          </a:prstGeom>
          <a:noFill/>
          <a:ln/>
        </p:spPr>
        <p:txBody>
          <a:bodyPr wrap="none" lIns="0" tIns="0" rIns="0" bIns="0" rtlCol="0" anchor="t"/>
          <a:lstStyle/>
          <a:p>
            <a:pPr algn="just">
              <a:lnSpc>
                <a:spcPts val="5500"/>
              </a:lnSpc>
            </a:pPr>
            <a:r>
              <a:rPr lang="en-US" sz="4800" b="1" kern="0" spc="-44" dirty="0">
                <a:solidFill>
                  <a:srgbClr val="000000"/>
                </a:solidFill>
                <a:latin typeface="Arial Narrow" panose="020B0606020202030204" pitchFamily="34" charset="0"/>
                <a:ea typeface="Montserrat Bold" pitchFamily="34" charset="-122"/>
              </a:rPr>
              <a:t>Refleksiya modellarining tahlili</a:t>
            </a:r>
          </a:p>
        </p:txBody>
      </p:sp>
      <p:sp>
        <p:nvSpPr>
          <p:cNvPr id="4" name="Shape 1"/>
          <p:cNvSpPr/>
          <p:nvPr/>
        </p:nvSpPr>
        <p:spPr>
          <a:xfrm>
            <a:off x="788670" y="4419362"/>
            <a:ext cx="13053060" cy="3185398"/>
          </a:xfrm>
          <a:prstGeom prst="roundRect">
            <a:avLst>
              <a:gd name="adj" fmla="val 1061"/>
            </a:avLst>
          </a:prstGeom>
          <a:noFill/>
          <a:ln w="7620">
            <a:solidFill>
              <a:srgbClr val="000000">
                <a:alpha val="8000"/>
              </a:srgbClr>
            </a:solidFill>
            <a:prstDash val="solid"/>
          </a:ln>
        </p:spPr>
      </p:sp>
      <p:sp>
        <p:nvSpPr>
          <p:cNvPr id="5" name="Shape 2"/>
          <p:cNvSpPr/>
          <p:nvPr/>
        </p:nvSpPr>
        <p:spPr>
          <a:xfrm>
            <a:off x="796290" y="4426982"/>
            <a:ext cx="13037820" cy="623530"/>
          </a:xfrm>
          <a:prstGeom prst="rect">
            <a:avLst/>
          </a:prstGeom>
          <a:solidFill>
            <a:srgbClr val="FFFFFF">
              <a:alpha val="4000"/>
            </a:srgbClr>
          </a:solidFill>
          <a:ln/>
        </p:spPr>
      </p:sp>
      <p:sp>
        <p:nvSpPr>
          <p:cNvPr id="6" name="Text 3"/>
          <p:cNvSpPr/>
          <p:nvPr/>
        </p:nvSpPr>
        <p:spPr>
          <a:xfrm>
            <a:off x="1021556" y="4569738"/>
            <a:ext cx="2805112" cy="338018"/>
          </a:xfrm>
          <a:prstGeom prst="rect">
            <a:avLst/>
          </a:prstGeom>
          <a:noFill/>
          <a:ln/>
        </p:spPr>
        <p:txBody>
          <a:bodyPr wrap="none" lIns="0" tIns="0" rIns="0" bIns="0" rtlCol="0" anchor="t"/>
          <a:lstStyle/>
          <a:p>
            <a:pPr marL="0" indent="0">
              <a:lnSpc>
                <a:spcPts val="2650"/>
              </a:lnSpc>
              <a:buNone/>
            </a:pPr>
            <a:r>
              <a:rPr lang="en-US" sz="3200" b="1" dirty="0">
                <a:solidFill>
                  <a:srgbClr val="3D3838"/>
                </a:solidFill>
                <a:latin typeface="Arial Narrow" panose="020B0606020202030204" pitchFamily="34" charset="0"/>
                <a:ea typeface="Source Sans Pro" pitchFamily="34" charset="-122"/>
                <a:cs typeface="Source Sans Pro" pitchFamily="34" charset="-120"/>
              </a:rPr>
              <a:t>Model</a:t>
            </a:r>
            <a:endParaRPr lang="en-US" sz="3200" b="1" dirty="0">
              <a:latin typeface="Arial Narrow" panose="020B0606020202030204" pitchFamily="34" charset="0"/>
            </a:endParaRPr>
          </a:p>
        </p:txBody>
      </p:sp>
      <p:sp>
        <p:nvSpPr>
          <p:cNvPr id="7" name="Text 4"/>
          <p:cNvSpPr/>
          <p:nvPr/>
        </p:nvSpPr>
        <p:spPr>
          <a:xfrm>
            <a:off x="4284821" y="4569738"/>
            <a:ext cx="2801303" cy="338018"/>
          </a:xfrm>
          <a:prstGeom prst="rect">
            <a:avLst/>
          </a:prstGeom>
          <a:noFill/>
          <a:ln/>
        </p:spPr>
        <p:txBody>
          <a:bodyPr wrap="none" lIns="0" tIns="0" rIns="0" bIns="0" rtlCol="0" anchor="t"/>
          <a:lstStyle/>
          <a:p>
            <a:pPr marL="0" indent="0">
              <a:lnSpc>
                <a:spcPts val="2650"/>
              </a:lnSpc>
              <a:buNone/>
            </a:pPr>
            <a:r>
              <a:rPr lang="en-US" sz="3200" b="1" dirty="0">
                <a:solidFill>
                  <a:srgbClr val="3D3838"/>
                </a:solidFill>
                <a:latin typeface="Arial Narrow" panose="020B0606020202030204" pitchFamily="34" charset="0"/>
                <a:ea typeface="Source Sans Pro" pitchFamily="34" charset="-122"/>
                <a:cs typeface="Source Sans Pro" pitchFamily="34" charset="-120"/>
              </a:rPr>
              <a:t>Bosqichlar</a:t>
            </a:r>
            <a:endParaRPr lang="en-US" sz="3200" b="1" dirty="0">
              <a:latin typeface="Arial Narrow" panose="020B0606020202030204" pitchFamily="34" charset="0"/>
            </a:endParaRPr>
          </a:p>
        </p:txBody>
      </p:sp>
      <p:sp>
        <p:nvSpPr>
          <p:cNvPr id="8" name="Text 5"/>
          <p:cNvSpPr/>
          <p:nvPr/>
        </p:nvSpPr>
        <p:spPr>
          <a:xfrm>
            <a:off x="7544276" y="4569738"/>
            <a:ext cx="2801303" cy="338018"/>
          </a:xfrm>
          <a:prstGeom prst="rect">
            <a:avLst/>
          </a:prstGeom>
          <a:noFill/>
          <a:ln/>
        </p:spPr>
        <p:txBody>
          <a:bodyPr wrap="none" lIns="0" tIns="0" rIns="0" bIns="0" rtlCol="0" anchor="t"/>
          <a:lstStyle/>
          <a:p>
            <a:pPr marL="0" indent="0">
              <a:lnSpc>
                <a:spcPts val="2650"/>
              </a:lnSpc>
              <a:buNone/>
            </a:pPr>
            <a:r>
              <a:rPr lang="en-US" sz="3200" b="1" dirty="0">
                <a:solidFill>
                  <a:srgbClr val="3D3838"/>
                </a:solidFill>
                <a:latin typeface="Arial Narrow" panose="020B0606020202030204" pitchFamily="34" charset="0"/>
                <a:ea typeface="Source Sans Pro" pitchFamily="34" charset="-122"/>
                <a:cs typeface="Source Sans Pro" pitchFamily="34" charset="-120"/>
              </a:rPr>
              <a:t>Kuchli tomonlar</a:t>
            </a:r>
            <a:endParaRPr lang="en-US" sz="3200" b="1" dirty="0">
              <a:latin typeface="Arial Narrow" panose="020B0606020202030204" pitchFamily="34" charset="0"/>
            </a:endParaRPr>
          </a:p>
        </p:txBody>
      </p:sp>
      <p:sp>
        <p:nvSpPr>
          <p:cNvPr id="9" name="Text 6"/>
          <p:cNvSpPr/>
          <p:nvPr/>
        </p:nvSpPr>
        <p:spPr>
          <a:xfrm>
            <a:off x="10803731" y="4569738"/>
            <a:ext cx="2805112" cy="338018"/>
          </a:xfrm>
          <a:prstGeom prst="rect">
            <a:avLst/>
          </a:prstGeom>
          <a:noFill/>
          <a:ln/>
        </p:spPr>
        <p:txBody>
          <a:bodyPr wrap="none" lIns="0" tIns="0" rIns="0" bIns="0" rtlCol="0" anchor="t"/>
          <a:lstStyle/>
          <a:p>
            <a:pPr marL="0" indent="0">
              <a:lnSpc>
                <a:spcPts val="2650"/>
              </a:lnSpc>
              <a:buNone/>
            </a:pPr>
            <a:r>
              <a:rPr lang="en-US" sz="3200" b="1" dirty="0">
                <a:solidFill>
                  <a:srgbClr val="3D3838"/>
                </a:solidFill>
                <a:latin typeface="Arial Narrow" panose="020B0606020202030204" pitchFamily="34" charset="0"/>
                <a:ea typeface="Source Sans Pro" pitchFamily="34" charset="-122"/>
                <a:cs typeface="Source Sans Pro" pitchFamily="34" charset="-120"/>
              </a:rPr>
              <a:t>Cheklovlar</a:t>
            </a:r>
            <a:endParaRPr lang="en-US" sz="3200" b="1" dirty="0">
              <a:latin typeface="Arial Narrow" panose="020B0606020202030204" pitchFamily="34" charset="0"/>
            </a:endParaRPr>
          </a:p>
        </p:txBody>
      </p:sp>
      <p:sp>
        <p:nvSpPr>
          <p:cNvPr id="10" name="Shape 7"/>
          <p:cNvSpPr/>
          <p:nvPr/>
        </p:nvSpPr>
        <p:spPr>
          <a:xfrm>
            <a:off x="796290" y="5050512"/>
            <a:ext cx="13037820" cy="623530"/>
          </a:xfrm>
          <a:prstGeom prst="rect">
            <a:avLst/>
          </a:prstGeom>
          <a:solidFill>
            <a:srgbClr val="000000">
              <a:alpha val="4000"/>
            </a:srgbClr>
          </a:solidFill>
          <a:ln/>
        </p:spPr>
      </p:sp>
      <p:sp>
        <p:nvSpPr>
          <p:cNvPr id="11" name="Text 8"/>
          <p:cNvSpPr/>
          <p:nvPr/>
        </p:nvSpPr>
        <p:spPr>
          <a:xfrm>
            <a:off x="1021556" y="5193268"/>
            <a:ext cx="2805112"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Gibbs</a:t>
            </a:r>
            <a:endParaRPr lang="en-US" sz="2400" dirty="0">
              <a:latin typeface="Arial Narrow" panose="020B0606020202030204" pitchFamily="34" charset="0"/>
            </a:endParaRPr>
          </a:p>
        </p:txBody>
      </p:sp>
      <p:sp>
        <p:nvSpPr>
          <p:cNvPr id="12" name="Text 9"/>
          <p:cNvSpPr/>
          <p:nvPr/>
        </p:nvSpPr>
        <p:spPr>
          <a:xfrm>
            <a:off x="4284821" y="5193268"/>
            <a:ext cx="2801303" cy="338018"/>
          </a:xfrm>
          <a:prstGeom prst="rect">
            <a:avLst/>
          </a:prstGeom>
          <a:noFill/>
          <a:ln/>
        </p:spPr>
        <p:txBody>
          <a:bodyPr wrap="none" lIns="0" tIns="0" rIns="0" bIns="0" rtlCol="0" anchor="t"/>
          <a:lstStyle/>
          <a:p>
            <a:pPr marL="0" indent="0">
              <a:lnSpc>
                <a:spcPts val="2650"/>
              </a:lnSpc>
              <a:buNone/>
            </a:pPr>
            <a:r>
              <a:rPr lang="ru-RU" sz="2400" dirty="0">
                <a:solidFill>
                  <a:srgbClr val="3D3838"/>
                </a:solidFill>
                <a:latin typeface="Arial Narrow" panose="020B0606020202030204" pitchFamily="34" charset="0"/>
                <a:ea typeface="Source Sans Pro" pitchFamily="34" charset="-122"/>
                <a:cs typeface="Source Sans Pro" pitchFamily="34" charset="-120"/>
              </a:rPr>
              <a:t>6</a:t>
            </a:r>
            <a:r>
              <a:rPr lang="en-US" sz="2400" dirty="0">
                <a:solidFill>
                  <a:srgbClr val="3D3838"/>
                </a:solidFill>
                <a:latin typeface="Arial Narrow" panose="020B0606020202030204" pitchFamily="34" charset="0"/>
                <a:ea typeface="Source Sans Pro" pitchFamily="34" charset="-122"/>
                <a:cs typeface="Source Sans Pro" pitchFamily="34" charset="-120"/>
              </a:rPr>
              <a:t> bosqich</a:t>
            </a:r>
            <a:endParaRPr lang="en-US" sz="2400" dirty="0">
              <a:latin typeface="Arial Narrow" panose="020B0606020202030204" pitchFamily="34" charset="0"/>
            </a:endParaRPr>
          </a:p>
        </p:txBody>
      </p:sp>
      <p:sp>
        <p:nvSpPr>
          <p:cNvPr id="13" name="Text 10"/>
          <p:cNvSpPr/>
          <p:nvPr/>
        </p:nvSpPr>
        <p:spPr>
          <a:xfrm>
            <a:off x="7544276" y="5193268"/>
            <a:ext cx="2801303"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Tizimli, amaliy</a:t>
            </a:r>
            <a:endParaRPr lang="en-US" sz="2400" dirty="0">
              <a:latin typeface="Arial Narrow" panose="020B0606020202030204" pitchFamily="34" charset="0"/>
            </a:endParaRPr>
          </a:p>
        </p:txBody>
      </p:sp>
      <p:sp>
        <p:nvSpPr>
          <p:cNvPr id="14" name="Text 11"/>
          <p:cNvSpPr/>
          <p:nvPr/>
        </p:nvSpPr>
        <p:spPr>
          <a:xfrm>
            <a:off x="10803731" y="5193268"/>
            <a:ext cx="2805112"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Vaqt talab qilishi mumkin</a:t>
            </a:r>
            <a:endParaRPr lang="en-US" sz="2400" dirty="0">
              <a:latin typeface="Arial Narrow" panose="020B0606020202030204" pitchFamily="34" charset="0"/>
            </a:endParaRPr>
          </a:p>
        </p:txBody>
      </p:sp>
      <p:sp>
        <p:nvSpPr>
          <p:cNvPr id="15" name="Shape 12"/>
          <p:cNvSpPr/>
          <p:nvPr/>
        </p:nvSpPr>
        <p:spPr>
          <a:xfrm>
            <a:off x="796290" y="5674042"/>
            <a:ext cx="13037820" cy="961549"/>
          </a:xfrm>
          <a:prstGeom prst="rect">
            <a:avLst/>
          </a:prstGeom>
          <a:solidFill>
            <a:srgbClr val="FFFFFF">
              <a:alpha val="4000"/>
            </a:srgbClr>
          </a:solidFill>
          <a:ln/>
        </p:spPr>
      </p:sp>
      <p:sp>
        <p:nvSpPr>
          <p:cNvPr id="16" name="Text 13"/>
          <p:cNvSpPr/>
          <p:nvPr/>
        </p:nvSpPr>
        <p:spPr>
          <a:xfrm>
            <a:off x="1021556" y="5816798"/>
            <a:ext cx="2805112"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Brukfild</a:t>
            </a:r>
            <a:endParaRPr lang="en-US" sz="2400" dirty="0">
              <a:latin typeface="Arial Narrow" panose="020B0606020202030204" pitchFamily="34" charset="0"/>
            </a:endParaRPr>
          </a:p>
        </p:txBody>
      </p:sp>
      <p:sp>
        <p:nvSpPr>
          <p:cNvPr id="17" name="Text 14"/>
          <p:cNvSpPr/>
          <p:nvPr/>
        </p:nvSpPr>
        <p:spPr>
          <a:xfrm>
            <a:off x="4284821" y="5816798"/>
            <a:ext cx="2801303"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4 linza</a:t>
            </a:r>
            <a:endParaRPr lang="en-US" sz="2400" dirty="0">
              <a:latin typeface="Arial Narrow" panose="020B0606020202030204" pitchFamily="34" charset="0"/>
            </a:endParaRPr>
          </a:p>
        </p:txBody>
      </p:sp>
      <p:sp>
        <p:nvSpPr>
          <p:cNvPr id="18" name="Text 15"/>
          <p:cNvSpPr/>
          <p:nvPr/>
        </p:nvSpPr>
        <p:spPr>
          <a:xfrm>
            <a:off x="7544276" y="5816798"/>
            <a:ext cx="2801303" cy="676037"/>
          </a:xfrm>
          <a:prstGeom prst="rect">
            <a:avLst/>
          </a:prstGeom>
          <a:noFill/>
          <a:ln/>
        </p:spPr>
        <p:txBody>
          <a:bodyPr wrap="squar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Turli nuqtai nazarlarni hisobga oladi</a:t>
            </a:r>
            <a:endParaRPr lang="en-US" sz="2400" dirty="0">
              <a:latin typeface="Arial Narrow" panose="020B0606020202030204" pitchFamily="34" charset="0"/>
            </a:endParaRPr>
          </a:p>
        </p:txBody>
      </p:sp>
      <p:sp>
        <p:nvSpPr>
          <p:cNvPr id="19" name="Text 16"/>
          <p:cNvSpPr/>
          <p:nvPr/>
        </p:nvSpPr>
        <p:spPr>
          <a:xfrm>
            <a:off x="10803731" y="5816798"/>
            <a:ext cx="2805112"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Chuqur tahlilni talab qiladi</a:t>
            </a:r>
            <a:endParaRPr lang="en-US" sz="2400" dirty="0">
              <a:latin typeface="Arial Narrow" panose="020B0606020202030204" pitchFamily="34" charset="0"/>
            </a:endParaRPr>
          </a:p>
        </p:txBody>
      </p:sp>
      <p:sp>
        <p:nvSpPr>
          <p:cNvPr id="20" name="Shape 17"/>
          <p:cNvSpPr/>
          <p:nvPr/>
        </p:nvSpPr>
        <p:spPr>
          <a:xfrm>
            <a:off x="796290" y="6635591"/>
            <a:ext cx="13037820" cy="961549"/>
          </a:xfrm>
          <a:prstGeom prst="rect">
            <a:avLst/>
          </a:prstGeom>
          <a:solidFill>
            <a:srgbClr val="000000">
              <a:alpha val="4000"/>
            </a:srgbClr>
          </a:solidFill>
          <a:ln/>
        </p:spPr>
      </p:sp>
      <p:sp>
        <p:nvSpPr>
          <p:cNvPr id="21" name="Text 18"/>
          <p:cNvSpPr/>
          <p:nvPr/>
        </p:nvSpPr>
        <p:spPr>
          <a:xfrm>
            <a:off x="1021556" y="6778347"/>
            <a:ext cx="2805112"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Ritxart</a:t>
            </a:r>
            <a:endParaRPr lang="en-US" sz="2400" dirty="0">
              <a:latin typeface="Arial Narrow" panose="020B0606020202030204" pitchFamily="34" charset="0"/>
            </a:endParaRPr>
          </a:p>
        </p:txBody>
      </p:sp>
      <p:sp>
        <p:nvSpPr>
          <p:cNvPr id="22" name="Text 19"/>
          <p:cNvSpPr/>
          <p:nvPr/>
        </p:nvSpPr>
        <p:spPr>
          <a:xfrm>
            <a:off x="4284821" y="6778347"/>
            <a:ext cx="2801303" cy="338018"/>
          </a:xfrm>
          <a:prstGeom prst="rect">
            <a:avLst/>
          </a:prstGeom>
          <a:noFill/>
          <a:ln/>
        </p:spPr>
        <p:txBody>
          <a:bodyPr wrap="none" lIns="0" tIns="0" rIns="0" bIns="0" rtlCol="0" anchor="t"/>
          <a:lstStyle/>
          <a:p>
            <a:pPr marL="0" indent="0">
              <a:lnSpc>
                <a:spcPts val="2650"/>
              </a:lnSpc>
              <a:buNone/>
            </a:pPr>
            <a:r>
              <a:rPr lang="ru-RU" sz="2400" dirty="0">
                <a:solidFill>
                  <a:srgbClr val="3D3838"/>
                </a:solidFill>
                <a:latin typeface="Arial Narrow" panose="020B0606020202030204" pitchFamily="34" charset="0"/>
                <a:ea typeface="Source Sans Pro" pitchFamily="34" charset="-122"/>
                <a:cs typeface="Source Sans Pro" pitchFamily="34" charset="-120"/>
              </a:rPr>
              <a:t>5</a:t>
            </a:r>
            <a:r>
              <a:rPr lang="en-US" sz="2400">
                <a:solidFill>
                  <a:srgbClr val="3D3838"/>
                </a:solidFill>
                <a:latin typeface="Arial Narrow" panose="020B0606020202030204" pitchFamily="34" charset="0"/>
                <a:ea typeface="Source Sans Pro" pitchFamily="34" charset="-122"/>
                <a:cs typeface="Source Sans Pro" pitchFamily="34" charset="-120"/>
              </a:rPr>
              <a:t> </a:t>
            </a:r>
            <a:r>
              <a:rPr lang="en-US" sz="2400" dirty="0">
                <a:solidFill>
                  <a:srgbClr val="3D3838"/>
                </a:solidFill>
                <a:latin typeface="Arial Narrow" panose="020B0606020202030204" pitchFamily="34" charset="0"/>
                <a:ea typeface="Source Sans Pro" pitchFamily="34" charset="-122"/>
                <a:cs typeface="Source Sans Pro" pitchFamily="34" charset="-120"/>
              </a:rPr>
              <a:t>bosqich</a:t>
            </a:r>
            <a:endParaRPr lang="en-US" sz="2400" dirty="0">
              <a:latin typeface="Arial Narrow" panose="020B0606020202030204" pitchFamily="34" charset="0"/>
            </a:endParaRPr>
          </a:p>
        </p:txBody>
      </p:sp>
      <p:sp>
        <p:nvSpPr>
          <p:cNvPr id="23" name="Text 20"/>
          <p:cNvSpPr/>
          <p:nvPr/>
        </p:nvSpPr>
        <p:spPr>
          <a:xfrm>
            <a:off x="7544276" y="6778347"/>
            <a:ext cx="2801303"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Oddiy, tsiklik</a:t>
            </a:r>
            <a:endParaRPr lang="en-US" sz="2400" dirty="0">
              <a:latin typeface="Arial Narrow" panose="020B0606020202030204" pitchFamily="34" charset="0"/>
            </a:endParaRPr>
          </a:p>
        </p:txBody>
      </p:sp>
      <p:sp>
        <p:nvSpPr>
          <p:cNvPr id="24" name="Text 21"/>
          <p:cNvSpPr/>
          <p:nvPr/>
        </p:nvSpPr>
        <p:spPr>
          <a:xfrm>
            <a:off x="10803731" y="6778347"/>
            <a:ext cx="2805112" cy="676037"/>
          </a:xfrm>
          <a:prstGeom prst="rect">
            <a:avLst/>
          </a:prstGeom>
          <a:noFill/>
          <a:ln/>
        </p:spPr>
        <p:txBody>
          <a:bodyPr wrap="squar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Tizimli yondashuvga ega emas</a:t>
            </a:r>
            <a:endParaRPr lang="en-US" sz="2400" dirty="0">
              <a:latin typeface="Arial Narrow" panose="020B0606020202030204" pitchFamily="34" charset="0"/>
            </a:endParaRPr>
          </a:p>
        </p:txBody>
      </p:sp>
      <p:pic>
        <p:nvPicPr>
          <p:cNvPr id="25" name="Graphic 2">
            <a:extLst>
              <a:ext uri="{FF2B5EF4-FFF2-40B4-BE49-F238E27FC236}">
                <a16:creationId xmlns:a16="http://schemas.microsoft.com/office/drawing/2014/main" id="{BF7DBC44-D8F5-40D3-BE83-CD167A0F531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22535"/>
            <a:ext cx="14630400" cy="1103086"/>
          </a:xfrm>
          <a:prstGeom prst="rect">
            <a:avLst/>
          </a:prstGeom>
        </p:spPr>
      </p:pic>
      <p:pic>
        <p:nvPicPr>
          <p:cNvPr id="26" name="Рисунок 25">
            <a:extLst>
              <a:ext uri="{FF2B5EF4-FFF2-40B4-BE49-F238E27FC236}">
                <a16:creationId xmlns:a16="http://schemas.microsoft.com/office/drawing/2014/main" id="{6F8C076C-CACD-4922-A28C-F026E6693E6C}"/>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27" name="Рисунок 26">
            <a:extLst>
              <a:ext uri="{FF2B5EF4-FFF2-40B4-BE49-F238E27FC236}">
                <a16:creationId xmlns:a16="http://schemas.microsoft.com/office/drawing/2014/main" id="{EFE3BE93-A1A4-410A-9F80-146727CF24CA}"/>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93406" y="808434"/>
            <a:ext cx="7529989" cy="1310164"/>
          </a:xfrm>
          <a:prstGeom prst="rect">
            <a:avLst/>
          </a:prstGeom>
          <a:noFill/>
          <a:ln/>
        </p:spPr>
        <p:txBody>
          <a:bodyPr wrap="square" lIns="0" tIns="0" rIns="0" bIns="0" rtlCol="0" anchor="t"/>
          <a:lstStyle/>
          <a:p>
            <a:pPr indent="0" algn="ctr">
              <a:lnSpc>
                <a:spcPts val="5500"/>
              </a:lnSpc>
              <a:buNone/>
            </a:pPr>
            <a:r>
              <a:rPr lang="en-US" sz="4800" b="1" kern="0" spc="-44" dirty="0">
                <a:solidFill>
                  <a:srgbClr val="000000"/>
                </a:solidFill>
                <a:latin typeface="Arial Narrow" panose="020B0606020202030204" pitchFamily="34" charset="0"/>
                <a:ea typeface="Montserrat Bold" pitchFamily="34" charset="-122"/>
              </a:rPr>
              <a:t>Refleksiya modellarini amaliyotda qoʻllash</a:t>
            </a:r>
          </a:p>
        </p:txBody>
      </p:sp>
      <p:sp>
        <p:nvSpPr>
          <p:cNvPr id="4" name="Shape 1"/>
          <p:cNvSpPr/>
          <p:nvPr/>
        </p:nvSpPr>
        <p:spPr>
          <a:xfrm>
            <a:off x="6624042" y="2464475"/>
            <a:ext cx="30480" cy="4956691"/>
          </a:xfrm>
          <a:prstGeom prst="roundRect">
            <a:avLst>
              <a:gd name="adj" fmla="val 113486"/>
            </a:avLst>
          </a:prstGeom>
          <a:solidFill>
            <a:srgbClr val="D8D4D4"/>
          </a:solidFill>
          <a:ln/>
        </p:spPr>
      </p:sp>
      <p:sp>
        <p:nvSpPr>
          <p:cNvPr id="5" name="Shape 2"/>
          <p:cNvSpPr/>
          <p:nvPr/>
        </p:nvSpPr>
        <p:spPr>
          <a:xfrm>
            <a:off x="6868180" y="2967871"/>
            <a:ext cx="807006" cy="30480"/>
          </a:xfrm>
          <a:prstGeom prst="roundRect">
            <a:avLst>
              <a:gd name="adj" fmla="val 113486"/>
            </a:avLst>
          </a:prstGeom>
          <a:solidFill>
            <a:srgbClr val="D8D4D4"/>
          </a:solidFill>
          <a:ln/>
        </p:spPr>
      </p:sp>
      <p:sp>
        <p:nvSpPr>
          <p:cNvPr id="6" name="Shape 3"/>
          <p:cNvSpPr/>
          <p:nvPr/>
        </p:nvSpPr>
        <p:spPr>
          <a:xfrm>
            <a:off x="6379905" y="2723793"/>
            <a:ext cx="518755" cy="518755"/>
          </a:xfrm>
          <a:prstGeom prst="roundRect">
            <a:avLst>
              <a:gd name="adj" fmla="val 6668"/>
            </a:avLst>
          </a:prstGeom>
          <a:solidFill>
            <a:srgbClr val="F2EEEE"/>
          </a:solidFill>
          <a:ln/>
        </p:spPr>
      </p:sp>
      <p:sp>
        <p:nvSpPr>
          <p:cNvPr id="7" name="Text 4"/>
          <p:cNvSpPr/>
          <p:nvPr/>
        </p:nvSpPr>
        <p:spPr>
          <a:xfrm>
            <a:off x="6579215" y="2825948"/>
            <a:ext cx="120134" cy="314444"/>
          </a:xfrm>
          <a:prstGeom prst="rect">
            <a:avLst/>
          </a:prstGeom>
          <a:noFill/>
          <a:ln/>
        </p:spPr>
        <p:txBody>
          <a:bodyPr wrap="none" lIns="0" tIns="0" rIns="0" bIns="0" rtlCol="0" anchor="t"/>
          <a:lstStyle/>
          <a:p>
            <a:pPr marL="0" indent="0" algn="ctr">
              <a:lnSpc>
                <a:spcPts val="2450"/>
              </a:lnSpc>
              <a:buNone/>
            </a:pPr>
            <a:r>
              <a:rPr lang="en-US" sz="2400" b="1" kern="0" spc="-25" dirty="0">
                <a:solidFill>
                  <a:srgbClr val="3D3838"/>
                </a:solidFill>
                <a:latin typeface="Arial Narrow" panose="020B0606020202030204" pitchFamily="34" charset="0"/>
                <a:ea typeface="Montserrat Bold" pitchFamily="34" charset="-122"/>
                <a:cs typeface="Montserrat Bold" pitchFamily="34" charset="-120"/>
              </a:rPr>
              <a:t>1</a:t>
            </a:r>
            <a:endParaRPr lang="en-US" sz="2400" dirty="0">
              <a:latin typeface="Arial Narrow" panose="020B0606020202030204" pitchFamily="34" charset="0"/>
            </a:endParaRPr>
          </a:p>
        </p:txBody>
      </p:sp>
      <p:sp>
        <p:nvSpPr>
          <p:cNvPr id="8" name="Text 5"/>
          <p:cNvSpPr/>
          <p:nvPr/>
        </p:nvSpPr>
        <p:spPr>
          <a:xfrm>
            <a:off x="7907536" y="2694980"/>
            <a:ext cx="5915858" cy="345877"/>
          </a:xfrm>
          <a:prstGeom prst="rect">
            <a:avLst/>
          </a:prstGeom>
          <a:noFill/>
          <a:ln/>
        </p:spPr>
        <p:txBody>
          <a:bodyPr wrap="none" lIns="0" tIns="0" rIns="0" bIns="0" rtlCol="0" anchor="t"/>
          <a:lstStyle/>
          <a:p>
            <a:pPr marL="0" indent="0" algn="l">
              <a:lnSpc>
                <a:spcPts val="27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Oʻquv faoliyatini boshlashdan oldin refleksiya </a:t>
            </a:r>
          </a:p>
          <a:p>
            <a:pPr marL="0" indent="0" algn="l">
              <a:lnSpc>
                <a:spcPts val="27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modeli tanlang.</a:t>
            </a:r>
            <a:endParaRPr lang="en-US" sz="2400" dirty="0">
              <a:latin typeface="Arial Narrow" panose="020B0606020202030204" pitchFamily="34" charset="0"/>
            </a:endParaRPr>
          </a:p>
        </p:txBody>
      </p:sp>
      <p:sp>
        <p:nvSpPr>
          <p:cNvPr id="9" name="Shape 6"/>
          <p:cNvSpPr/>
          <p:nvPr/>
        </p:nvSpPr>
        <p:spPr>
          <a:xfrm>
            <a:off x="6868180" y="4005263"/>
            <a:ext cx="807006" cy="30480"/>
          </a:xfrm>
          <a:prstGeom prst="roundRect">
            <a:avLst>
              <a:gd name="adj" fmla="val 113486"/>
            </a:avLst>
          </a:prstGeom>
          <a:solidFill>
            <a:srgbClr val="D8D4D4"/>
          </a:solidFill>
          <a:ln/>
        </p:spPr>
      </p:sp>
      <p:sp>
        <p:nvSpPr>
          <p:cNvPr id="10" name="Shape 7"/>
          <p:cNvSpPr/>
          <p:nvPr/>
        </p:nvSpPr>
        <p:spPr>
          <a:xfrm>
            <a:off x="6379905" y="3761184"/>
            <a:ext cx="518755" cy="518755"/>
          </a:xfrm>
          <a:prstGeom prst="roundRect">
            <a:avLst>
              <a:gd name="adj" fmla="val 6668"/>
            </a:avLst>
          </a:prstGeom>
          <a:solidFill>
            <a:srgbClr val="F2EEEE"/>
          </a:solidFill>
          <a:ln/>
        </p:spPr>
      </p:sp>
      <p:sp>
        <p:nvSpPr>
          <p:cNvPr id="11" name="Text 8"/>
          <p:cNvSpPr/>
          <p:nvPr/>
        </p:nvSpPr>
        <p:spPr>
          <a:xfrm>
            <a:off x="6548021" y="3863340"/>
            <a:ext cx="182404" cy="314444"/>
          </a:xfrm>
          <a:prstGeom prst="rect">
            <a:avLst/>
          </a:prstGeom>
          <a:noFill/>
          <a:ln/>
        </p:spPr>
        <p:txBody>
          <a:bodyPr wrap="none" lIns="0" tIns="0" rIns="0" bIns="0" rtlCol="0" anchor="t"/>
          <a:lstStyle/>
          <a:p>
            <a:pPr marL="0" indent="0" algn="ctr">
              <a:lnSpc>
                <a:spcPts val="2450"/>
              </a:lnSpc>
              <a:buNone/>
            </a:pPr>
            <a:r>
              <a:rPr lang="en-US" sz="2400" b="1" kern="0" spc="-25" dirty="0">
                <a:solidFill>
                  <a:srgbClr val="3D3838"/>
                </a:solidFill>
                <a:latin typeface="Arial Narrow" panose="020B0606020202030204" pitchFamily="34" charset="0"/>
                <a:ea typeface="Montserrat Bold" pitchFamily="34" charset="-122"/>
                <a:cs typeface="Montserrat Bold" pitchFamily="34" charset="-120"/>
              </a:rPr>
              <a:t>2</a:t>
            </a:r>
            <a:endParaRPr lang="en-US" sz="2400" dirty="0">
              <a:latin typeface="Arial Narrow" panose="020B0606020202030204" pitchFamily="34" charset="0"/>
            </a:endParaRPr>
          </a:p>
        </p:txBody>
      </p:sp>
      <p:sp>
        <p:nvSpPr>
          <p:cNvPr id="12" name="Text 9"/>
          <p:cNvSpPr/>
          <p:nvPr/>
        </p:nvSpPr>
        <p:spPr>
          <a:xfrm>
            <a:off x="7907536" y="3732371"/>
            <a:ext cx="5915858" cy="691753"/>
          </a:xfrm>
          <a:prstGeom prst="rect">
            <a:avLst/>
          </a:prstGeom>
          <a:noFill/>
          <a:ln/>
        </p:spPr>
        <p:txBody>
          <a:bodyPr wrap="square" lIns="0" tIns="0" rIns="0" bIns="0" rtlCol="0" anchor="t"/>
          <a:lstStyle/>
          <a:p>
            <a:pPr marL="0" indent="0" algn="l">
              <a:lnSpc>
                <a:spcPts val="27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Oʻquv faoliyatini olib borganingizda oʻz amaliyotingizni kuzatib boring.</a:t>
            </a:r>
            <a:endParaRPr lang="en-US" sz="2400" dirty="0">
              <a:latin typeface="Arial Narrow" panose="020B0606020202030204" pitchFamily="34" charset="0"/>
            </a:endParaRPr>
          </a:p>
        </p:txBody>
      </p:sp>
      <p:sp>
        <p:nvSpPr>
          <p:cNvPr id="13" name="Shape 10"/>
          <p:cNvSpPr/>
          <p:nvPr/>
        </p:nvSpPr>
        <p:spPr>
          <a:xfrm>
            <a:off x="6868180" y="5388531"/>
            <a:ext cx="807006" cy="30480"/>
          </a:xfrm>
          <a:prstGeom prst="roundRect">
            <a:avLst>
              <a:gd name="adj" fmla="val 113486"/>
            </a:avLst>
          </a:prstGeom>
          <a:solidFill>
            <a:srgbClr val="D8D4D4"/>
          </a:solidFill>
          <a:ln/>
        </p:spPr>
      </p:sp>
      <p:sp>
        <p:nvSpPr>
          <p:cNvPr id="14" name="Shape 11"/>
          <p:cNvSpPr/>
          <p:nvPr/>
        </p:nvSpPr>
        <p:spPr>
          <a:xfrm>
            <a:off x="6379905" y="5144453"/>
            <a:ext cx="518755" cy="518755"/>
          </a:xfrm>
          <a:prstGeom prst="roundRect">
            <a:avLst>
              <a:gd name="adj" fmla="val 6668"/>
            </a:avLst>
          </a:prstGeom>
          <a:solidFill>
            <a:srgbClr val="F2EEEE"/>
          </a:solidFill>
          <a:ln/>
        </p:spPr>
      </p:sp>
      <p:sp>
        <p:nvSpPr>
          <p:cNvPr id="15" name="Text 12"/>
          <p:cNvSpPr/>
          <p:nvPr/>
        </p:nvSpPr>
        <p:spPr>
          <a:xfrm>
            <a:off x="6547783" y="5246608"/>
            <a:ext cx="182999" cy="314444"/>
          </a:xfrm>
          <a:prstGeom prst="rect">
            <a:avLst/>
          </a:prstGeom>
          <a:noFill/>
          <a:ln/>
        </p:spPr>
        <p:txBody>
          <a:bodyPr wrap="none" lIns="0" tIns="0" rIns="0" bIns="0" rtlCol="0" anchor="t"/>
          <a:lstStyle/>
          <a:p>
            <a:pPr marL="0" indent="0" algn="ctr">
              <a:lnSpc>
                <a:spcPts val="2450"/>
              </a:lnSpc>
              <a:buNone/>
            </a:pPr>
            <a:r>
              <a:rPr lang="en-US" sz="2400" b="1" kern="0" spc="-25" dirty="0">
                <a:solidFill>
                  <a:srgbClr val="3D3838"/>
                </a:solidFill>
                <a:latin typeface="Arial Narrow" panose="020B0606020202030204" pitchFamily="34" charset="0"/>
                <a:ea typeface="Montserrat Bold" pitchFamily="34" charset="-122"/>
                <a:cs typeface="Montserrat Bold" pitchFamily="34" charset="-120"/>
              </a:rPr>
              <a:t>3</a:t>
            </a:r>
            <a:endParaRPr lang="en-US" sz="2400" dirty="0">
              <a:latin typeface="Arial Narrow" panose="020B0606020202030204" pitchFamily="34" charset="0"/>
            </a:endParaRPr>
          </a:p>
        </p:txBody>
      </p:sp>
      <p:sp>
        <p:nvSpPr>
          <p:cNvPr id="16" name="Text 13"/>
          <p:cNvSpPr/>
          <p:nvPr/>
        </p:nvSpPr>
        <p:spPr>
          <a:xfrm>
            <a:off x="7907536" y="5115639"/>
            <a:ext cx="5915858" cy="691753"/>
          </a:xfrm>
          <a:prstGeom prst="rect">
            <a:avLst/>
          </a:prstGeom>
          <a:noFill/>
          <a:ln/>
        </p:spPr>
        <p:txBody>
          <a:bodyPr wrap="square" lIns="0" tIns="0" rIns="0" bIns="0" rtlCol="0" anchor="t"/>
          <a:lstStyle/>
          <a:p>
            <a:pPr marL="0" indent="0" algn="l">
              <a:lnSpc>
                <a:spcPts val="27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Oʻquv faoliyatidan keyin refleksiya modelini qoʻllab, oʻz tajribangizni tahlil qiling.</a:t>
            </a:r>
            <a:endParaRPr lang="en-US" sz="2400" dirty="0">
              <a:latin typeface="Arial Narrow" panose="020B0606020202030204" pitchFamily="34" charset="0"/>
            </a:endParaRPr>
          </a:p>
        </p:txBody>
      </p:sp>
      <p:sp>
        <p:nvSpPr>
          <p:cNvPr id="17" name="Shape 14"/>
          <p:cNvSpPr/>
          <p:nvPr/>
        </p:nvSpPr>
        <p:spPr>
          <a:xfrm>
            <a:off x="6868180" y="6771799"/>
            <a:ext cx="807006" cy="30480"/>
          </a:xfrm>
          <a:prstGeom prst="roundRect">
            <a:avLst>
              <a:gd name="adj" fmla="val 113486"/>
            </a:avLst>
          </a:prstGeom>
          <a:solidFill>
            <a:srgbClr val="D8D4D4"/>
          </a:solidFill>
          <a:ln/>
        </p:spPr>
      </p:sp>
      <p:sp>
        <p:nvSpPr>
          <p:cNvPr id="18" name="Shape 15"/>
          <p:cNvSpPr/>
          <p:nvPr/>
        </p:nvSpPr>
        <p:spPr>
          <a:xfrm>
            <a:off x="6379905" y="6527721"/>
            <a:ext cx="518755" cy="518755"/>
          </a:xfrm>
          <a:prstGeom prst="roundRect">
            <a:avLst>
              <a:gd name="adj" fmla="val 6668"/>
            </a:avLst>
          </a:prstGeom>
          <a:solidFill>
            <a:srgbClr val="F2EEEE"/>
          </a:solidFill>
          <a:ln/>
        </p:spPr>
      </p:sp>
      <p:sp>
        <p:nvSpPr>
          <p:cNvPr id="19" name="Text 16"/>
          <p:cNvSpPr/>
          <p:nvPr/>
        </p:nvSpPr>
        <p:spPr>
          <a:xfrm>
            <a:off x="6532543" y="6629876"/>
            <a:ext cx="213479" cy="314444"/>
          </a:xfrm>
          <a:prstGeom prst="rect">
            <a:avLst/>
          </a:prstGeom>
          <a:noFill/>
          <a:ln/>
        </p:spPr>
        <p:txBody>
          <a:bodyPr wrap="none" lIns="0" tIns="0" rIns="0" bIns="0" rtlCol="0" anchor="t"/>
          <a:lstStyle/>
          <a:p>
            <a:pPr marL="0" indent="0" algn="ctr">
              <a:lnSpc>
                <a:spcPts val="2450"/>
              </a:lnSpc>
              <a:buNone/>
            </a:pPr>
            <a:r>
              <a:rPr lang="en-US" sz="2400" b="1" kern="0" spc="-25" dirty="0">
                <a:solidFill>
                  <a:srgbClr val="3D3838"/>
                </a:solidFill>
                <a:latin typeface="Arial Narrow" panose="020B0606020202030204" pitchFamily="34" charset="0"/>
                <a:ea typeface="Montserrat Bold" pitchFamily="34" charset="-122"/>
                <a:cs typeface="Montserrat Bold" pitchFamily="34" charset="-120"/>
              </a:rPr>
              <a:t>4</a:t>
            </a:r>
            <a:endParaRPr lang="en-US" sz="2400" dirty="0">
              <a:latin typeface="Arial Narrow" panose="020B0606020202030204" pitchFamily="34" charset="0"/>
            </a:endParaRPr>
          </a:p>
        </p:txBody>
      </p:sp>
      <p:sp>
        <p:nvSpPr>
          <p:cNvPr id="20" name="Text 17"/>
          <p:cNvSpPr/>
          <p:nvPr/>
        </p:nvSpPr>
        <p:spPr>
          <a:xfrm>
            <a:off x="7907536" y="6498908"/>
            <a:ext cx="5915858" cy="691753"/>
          </a:xfrm>
          <a:prstGeom prst="rect">
            <a:avLst/>
          </a:prstGeom>
          <a:noFill/>
          <a:ln/>
        </p:spPr>
        <p:txBody>
          <a:bodyPr wrap="square" lIns="0" tIns="0" rIns="0" bIns="0" rtlCol="0" anchor="t"/>
          <a:lstStyle/>
          <a:p>
            <a:pPr marL="0" indent="0" algn="l">
              <a:lnSpc>
                <a:spcPts val="27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Tahlil natijalariga asoslanib, </a:t>
            </a:r>
            <a:r>
              <a:rPr lang="en-US" sz="2400" dirty="0" err="1">
                <a:solidFill>
                  <a:srgbClr val="3D3838"/>
                </a:solidFill>
                <a:latin typeface="Arial Narrow" panose="020B0606020202030204" pitchFamily="34" charset="0"/>
                <a:ea typeface="Source Sans Pro" pitchFamily="34" charset="-122"/>
                <a:cs typeface="Source Sans Pro" pitchFamily="34" charset="-120"/>
              </a:rPr>
              <a:t>kelajakdagi</a:t>
            </a:r>
            <a:r>
              <a:rPr lang="en-US" sz="2400" dirty="0">
                <a:solidFill>
                  <a:srgbClr val="3D3838"/>
                </a:solidFill>
                <a:latin typeface="Arial Narrow" panose="020B0606020202030204" pitchFamily="34" charset="0"/>
                <a:ea typeface="Source Sans Pro" pitchFamily="34" charset="-122"/>
                <a:cs typeface="Source Sans Pro" pitchFamily="34" charset="-120"/>
              </a:rPr>
              <a:t> oʻquv faoliyatini rejalashtiring.</a:t>
            </a:r>
            <a:endParaRPr lang="en-US" sz="2400" dirty="0">
              <a:latin typeface="Arial Narrow" panose="020B06060202020302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2184083"/>
            <a:ext cx="7556421" cy="1417558"/>
          </a:xfrm>
          <a:prstGeom prst="rect">
            <a:avLst/>
          </a:prstGeom>
          <a:noFill/>
          <a:ln/>
        </p:spPr>
        <p:txBody>
          <a:bodyPr wrap="square" lIns="0" tIns="0" rIns="0" bIns="0" rtlCol="0" anchor="t"/>
          <a:lstStyle/>
          <a:p>
            <a:pPr algn="ctr">
              <a:lnSpc>
                <a:spcPts val="5500"/>
              </a:lnSpc>
            </a:pPr>
            <a:r>
              <a:rPr lang="en-US" sz="4400" b="1" kern="0" spc="-44" dirty="0">
                <a:solidFill>
                  <a:srgbClr val="000000"/>
                </a:solidFill>
                <a:latin typeface="Arial Narrow" panose="020B0606020202030204" pitchFamily="34" charset="0"/>
                <a:ea typeface="Montserrat Bold" pitchFamily="34" charset="-122"/>
              </a:rPr>
              <a:t>“Nima? Nima qilibdi? Endi nima?” modeli</a:t>
            </a:r>
          </a:p>
        </p:txBody>
      </p:sp>
      <p:sp>
        <p:nvSpPr>
          <p:cNvPr id="4" name="Text 1"/>
          <p:cNvSpPr/>
          <p:nvPr/>
        </p:nvSpPr>
        <p:spPr>
          <a:xfrm>
            <a:off x="6280190" y="3941802"/>
            <a:ext cx="7556421" cy="1451610"/>
          </a:xfrm>
          <a:prstGeom prst="rect">
            <a:avLst/>
          </a:prstGeom>
          <a:noFill/>
          <a:ln/>
        </p:spPr>
        <p:txBody>
          <a:bodyPr wrap="square" lIns="0" tIns="0" rIns="0" bIns="0" rtlCol="0" anchor="t"/>
          <a:lstStyle/>
          <a:p>
            <a:pPr algn="just"/>
            <a:r>
              <a:rPr lang="en-US" sz="2800" dirty="0">
                <a:solidFill>
                  <a:srgbClr val="2C2821"/>
                </a:solidFill>
                <a:latin typeface="Arial Narrow" panose="020B0606020202030204" pitchFamily="34" charset="0"/>
                <a:ea typeface="Lora" pitchFamily="34" charset="-122"/>
                <a:cs typeface="Lora" pitchFamily="34" charset="-120"/>
              </a:rPr>
              <a:t>O</a:t>
            </a:r>
            <a:r>
              <a:rPr lang="uz-Cyrl-UZ" sz="2800" dirty="0">
                <a:solidFill>
                  <a:srgbClr val="2C2821"/>
                </a:solidFill>
                <a:latin typeface="Arial Narrow" panose="020B0606020202030204" pitchFamily="34" charset="0"/>
              </a:rPr>
              <a:t>ʻ</a:t>
            </a:r>
            <a:r>
              <a:rPr lang="en-US" sz="2800" dirty="0">
                <a:solidFill>
                  <a:srgbClr val="2C2821"/>
                </a:solidFill>
                <a:latin typeface="Arial Narrow" panose="020B0606020202030204" pitchFamily="34" charset="0"/>
              </a:rPr>
              <a:t>qituvchilar o</a:t>
            </a:r>
            <a:r>
              <a:rPr lang="uz-Cyrl-UZ" sz="2800" dirty="0">
                <a:solidFill>
                  <a:srgbClr val="2C2821"/>
                </a:solidFill>
                <a:latin typeface="Arial Narrow" panose="020B0606020202030204" pitchFamily="34" charset="0"/>
              </a:rPr>
              <a:t>ʻ</a:t>
            </a:r>
            <a:r>
              <a:rPr lang="en-US" sz="2800" dirty="0">
                <a:solidFill>
                  <a:srgbClr val="2C2821"/>
                </a:solidFill>
                <a:latin typeface="Arial Narrow" panose="020B0606020202030204" pitchFamily="34" charset="0"/>
              </a:rPr>
              <a:t>zlarining ish faoliyatini mustaqil ravishda tahlil qilish va takomillashtirish uchun refleksiv amaliyotdan foydalanishlari mumkin. Bu amaliyot o</a:t>
            </a:r>
            <a:r>
              <a:rPr lang="uz-Cyrl-UZ" sz="2800" dirty="0">
                <a:solidFill>
                  <a:srgbClr val="2C2821"/>
                </a:solidFill>
                <a:latin typeface="Arial Narrow" panose="020B0606020202030204" pitchFamily="34" charset="0"/>
              </a:rPr>
              <a:t>ʻ</a:t>
            </a:r>
            <a:r>
              <a:rPr lang="en-US" sz="2800" dirty="0">
                <a:solidFill>
                  <a:srgbClr val="2C2821"/>
                </a:solidFill>
                <a:latin typeface="Arial Narrow" panose="020B0606020202030204" pitchFamily="34" charset="0"/>
              </a:rPr>
              <a:t>qituvchilarni o</a:t>
            </a:r>
            <a:r>
              <a:rPr lang="uz-Cyrl-UZ" sz="2800" dirty="0">
                <a:solidFill>
                  <a:srgbClr val="2C2821"/>
                </a:solidFill>
                <a:latin typeface="Arial Narrow" panose="020B0606020202030204" pitchFamily="34" charset="0"/>
              </a:rPr>
              <a:t>ʻ</a:t>
            </a:r>
            <a:r>
              <a:rPr lang="en-US" sz="2800" dirty="0">
                <a:solidFill>
                  <a:srgbClr val="2C2821"/>
                </a:solidFill>
                <a:latin typeface="Arial Narrow" panose="020B0606020202030204" pitchFamily="34" charset="0"/>
              </a:rPr>
              <a:t>z ta</a:t>
            </a:r>
            <a:r>
              <a:rPr lang="uz-Cyrl-UZ" sz="2800" dirty="0">
                <a:solidFill>
                  <a:srgbClr val="2C2821"/>
                </a:solidFill>
                <a:latin typeface="Arial Narrow" panose="020B0606020202030204" pitchFamily="34" charset="0"/>
              </a:rPr>
              <a:t>ʼ</a:t>
            </a:r>
            <a:r>
              <a:rPr lang="en-US" sz="2800" dirty="0">
                <a:solidFill>
                  <a:srgbClr val="2C2821"/>
                </a:solidFill>
                <a:latin typeface="Arial Narrow" panose="020B0606020202030204" pitchFamily="34" charset="0"/>
              </a:rPr>
              <a:t>lim jarayonini chuqurroq tushunishga va samaradorligini oshirishga yordam beradi.</a:t>
            </a:r>
          </a:p>
        </p:txBody>
      </p:sp>
      <p:sp>
        <p:nvSpPr>
          <p:cNvPr id="5" name="Shape 2"/>
          <p:cNvSpPr/>
          <p:nvPr/>
        </p:nvSpPr>
        <p:spPr>
          <a:xfrm>
            <a:off x="6280190" y="5665470"/>
            <a:ext cx="362903" cy="362903"/>
          </a:xfrm>
          <a:prstGeom prst="roundRect">
            <a:avLst>
              <a:gd name="adj" fmla="val 25194296"/>
            </a:avLst>
          </a:prstGeom>
          <a:noFill/>
          <a:ln w="7620">
            <a:solidFill>
              <a:srgbClr val="FFFFFF"/>
            </a:solidFill>
            <a:prstDash val="solid"/>
          </a:ln>
        </p:spPr>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793790" y="2721412"/>
            <a:ext cx="10465237" cy="708779"/>
          </a:xfrm>
          <a:prstGeom prst="rect">
            <a:avLst/>
          </a:prstGeom>
          <a:noFill/>
          <a:ln/>
        </p:spPr>
        <p:txBody>
          <a:bodyPr wrap="none" lIns="0" tIns="0" rIns="0" bIns="0" rtlCol="0" anchor="t"/>
          <a:lstStyle/>
          <a:p>
            <a:pPr algn="ctr">
              <a:lnSpc>
                <a:spcPts val="5500"/>
              </a:lnSpc>
            </a:pPr>
            <a:r>
              <a:rPr lang="en-US" sz="4800" b="1" kern="0" spc="-44" dirty="0">
                <a:solidFill>
                  <a:srgbClr val="000000"/>
                </a:solidFill>
                <a:latin typeface="Arial Narrow" panose="020B0606020202030204" pitchFamily="34" charset="0"/>
                <a:ea typeface="Montserrat Bold" pitchFamily="34" charset="-122"/>
              </a:rPr>
              <a:t>“Nima? Nima qilibdi? Endi nima?” modeli</a:t>
            </a:r>
          </a:p>
        </p:txBody>
      </p:sp>
      <p:sp>
        <p:nvSpPr>
          <p:cNvPr id="3" name="Text 1"/>
          <p:cNvSpPr/>
          <p:nvPr/>
        </p:nvSpPr>
        <p:spPr>
          <a:xfrm>
            <a:off x="793790" y="3997166"/>
            <a:ext cx="2835235" cy="354330"/>
          </a:xfrm>
          <a:prstGeom prst="rect">
            <a:avLst/>
          </a:prstGeom>
          <a:noFill/>
          <a:ln/>
        </p:spPr>
        <p:txBody>
          <a:bodyPr wrap="none" lIns="0" tIns="0" rIns="0" bIns="0" rtlCol="0" anchor="t"/>
          <a:lstStyle/>
          <a:p>
            <a:pPr marL="0" indent="0">
              <a:lnSpc>
                <a:spcPts val="2750"/>
              </a:lnSpc>
              <a:buNone/>
            </a:pPr>
            <a:r>
              <a:rPr lang="en-US" sz="2800" b="1" dirty="0">
                <a:solidFill>
                  <a:srgbClr val="233E32"/>
                </a:solidFill>
                <a:latin typeface="Arial Narrow" panose="020B0606020202030204" pitchFamily="34" charset="0"/>
                <a:ea typeface="Alice" pitchFamily="34" charset="-122"/>
                <a:cs typeface="Alice" pitchFamily="34" charset="-120"/>
              </a:rPr>
              <a:t>Sodda va foydali</a:t>
            </a:r>
            <a:endParaRPr lang="en-US" sz="2800" b="1" dirty="0">
              <a:latin typeface="Arial Narrow" panose="020B0606020202030204" pitchFamily="34" charset="0"/>
            </a:endParaRPr>
          </a:p>
        </p:txBody>
      </p:sp>
      <p:sp>
        <p:nvSpPr>
          <p:cNvPr id="4" name="Text 2"/>
          <p:cNvSpPr/>
          <p:nvPr/>
        </p:nvSpPr>
        <p:spPr>
          <a:xfrm>
            <a:off x="793790" y="4578310"/>
            <a:ext cx="6244709" cy="725805"/>
          </a:xfrm>
          <a:prstGeom prst="rect">
            <a:avLst/>
          </a:prstGeom>
          <a:noFill/>
          <a:ln/>
        </p:spPr>
        <p:txBody>
          <a:bodyPr wrap="square" lIns="0" tIns="0" rIns="0" bIns="0" rtlCol="0" anchor="t"/>
          <a:lstStyle/>
          <a:p>
            <a:pPr>
              <a:lnSpc>
                <a:spcPts val="2850"/>
              </a:lnSpc>
            </a:pPr>
            <a:r>
              <a:rPr lang="en-US" sz="2800" dirty="0">
                <a:solidFill>
                  <a:srgbClr val="2C2821"/>
                </a:solidFill>
                <a:latin typeface="Arial Narrow" panose="020B0606020202030204" pitchFamily="34" charset="0"/>
                <a:ea typeface="Lora" pitchFamily="34" charset="-122"/>
                <a:cs typeface="Lora" pitchFamily="34" charset="-120"/>
              </a:rPr>
              <a:t>Bu model o</a:t>
            </a:r>
            <a:r>
              <a:rPr lang="uz-Cyrl-UZ" sz="2800" dirty="0">
                <a:solidFill>
                  <a:srgbClr val="2C2821"/>
                </a:solidFill>
                <a:latin typeface="Arial Narrow" panose="020B0606020202030204" pitchFamily="34" charset="0"/>
              </a:rPr>
              <a:t>ʻ</a:t>
            </a:r>
            <a:r>
              <a:rPr lang="en-US" sz="2800" dirty="0">
                <a:solidFill>
                  <a:srgbClr val="2C2821"/>
                </a:solidFill>
                <a:latin typeface="Arial Narrow" panose="020B0606020202030204" pitchFamily="34" charset="0"/>
                <a:ea typeface="Lora" pitchFamily="34" charset="-122"/>
                <a:cs typeface="Lora" pitchFamily="34" charset="-120"/>
              </a:rPr>
              <a:t>qituvchilarga o</a:t>
            </a:r>
            <a:r>
              <a:rPr lang="uz-Cyrl-UZ" sz="2800" dirty="0">
                <a:solidFill>
                  <a:srgbClr val="2C2821"/>
                </a:solidFill>
                <a:latin typeface="Arial Narrow" panose="020B0606020202030204" pitchFamily="34" charset="0"/>
              </a:rPr>
              <a:t>ʻ</a:t>
            </a:r>
            <a:r>
              <a:rPr lang="en-US" sz="2800" dirty="0">
                <a:solidFill>
                  <a:srgbClr val="2C2821"/>
                </a:solidFill>
                <a:latin typeface="Arial Narrow" panose="020B0606020202030204" pitchFamily="34" charset="0"/>
                <a:ea typeface="Lora" pitchFamily="34" charset="-122"/>
                <a:cs typeface="Lora" pitchFamily="34" charset="-120"/>
              </a:rPr>
              <a:t>z tajribalarini tahlil qilishni osonlashtiradi va amaliy qo</a:t>
            </a:r>
            <a:r>
              <a:rPr lang="uz-Cyrl-UZ" sz="2800" dirty="0">
                <a:solidFill>
                  <a:srgbClr val="2C2821"/>
                </a:solidFill>
                <a:latin typeface="Arial Narrow" panose="020B0606020202030204" pitchFamily="34" charset="0"/>
              </a:rPr>
              <a:t>ʻ</a:t>
            </a:r>
            <a:r>
              <a:rPr lang="en-US" sz="2800" dirty="0">
                <a:solidFill>
                  <a:srgbClr val="2C2821"/>
                </a:solidFill>
                <a:latin typeface="Arial Narrow" panose="020B0606020202030204" pitchFamily="34" charset="0"/>
                <a:ea typeface="Lora" pitchFamily="34" charset="-122"/>
                <a:cs typeface="Lora" pitchFamily="34" charset="-120"/>
              </a:rPr>
              <a:t>llanmani taklif etadi.</a:t>
            </a:r>
            <a:endParaRPr lang="en-US" sz="2800" dirty="0">
              <a:latin typeface="Arial Narrow" panose="020B0606020202030204" pitchFamily="34" charset="0"/>
            </a:endParaRPr>
          </a:p>
        </p:txBody>
      </p:sp>
      <p:sp>
        <p:nvSpPr>
          <p:cNvPr id="5" name="Text 3"/>
          <p:cNvSpPr/>
          <p:nvPr/>
        </p:nvSpPr>
        <p:spPr>
          <a:xfrm>
            <a:off x="7599521" y="3997166"/>
            <a:ext cx="2835235" cy="354330"/>
          </a:xfrm>
          <a:prstGeom prst="rect">
            <a:avLst/>
          </a:prstGeom>
          <a:noFill/>
          <a:ln/>
        </p:spPr>
        <p:txBody>
          <a:bodyPr wrap="none" lIns="0" tIns="0" rIns="0" bIns="0" rtlCol="0" anchor="t"/>
          <a:lstStyle/>
          <a:p>
            <a:pPr marL="0" indent="0">
              <a:lnSpc>
                <a:spcPts val="2750"/>
              </a:lnSpc>
              <a:buNone/>
            </a:pPr>
            <a:r>
              <a:rPr lang="en-US" sz="2800" b="1" dirty="0">
                <a:solidFill>
                  <a:srgbClr val="233E32"/>
                </a:solidFill>
                <a:latin typeface="Arial Narrow" panose="020B0606020202030204" pitchFamily="34" charset="0"/>
                <a:ea typeface="Alice" pitchFamily="34" charset="-122"/>
                <a:cs typeface="Alice" pitchFamily="34" charset="-120"/>
              </a:rPr>
              <a:t>Hamma uchun</a:t>
            </a:r>
            <a:endParaRPr lang="en-US" sz="2800" b="1" dirty="0">
              <a:latin typeface="Arial Narrow" panose="020B0606020202030204" pitchFamily="34" charset="0"/>
            </a:endParaRPr>
          </a:p>
        </p:txBody>
      </p:sp>
      <p:sp>
        <p:nvSpPr>
          <p:cNvPr id="6" name="Text 4"/>
          <p:cNvSpPr/>
          <p:nvPr/>
        </p:nvSpPr>
        <p:spPr>
          <a:xfrm>
            <a:off x="7599521" y="4578310"/>
            <a:ext cx="6244709" cy="725805"/>
          </a:xfrm>
          <a:prstGeom prst="rect">
            <a:avLst/>
          </a:prstGeom>
          <a:noFill/>
          <a:ln/>
        </p:spPr>
        <p:txBody>
          <a:bodyPr wrap="square" lIns="0" tIns="0" rIns="0" bIns="0" rtlCol="0" anchor="t"/>
          <a:lstStyle/>
          <a:p>
            <a:r>
              <a:rPr lang="en-US" sz="2800" dirty="0">
                <a:solidFill>
                  <a:srgbClr val="2C2821"/>
                </a:solidFill>
                <a:latin typeface="Arial Narrow" panose="020B0606020202030204" pitchFamily="34" charset="0"/>
                <a:ea typeface="Lora" pitchFamily="34" charset="-122"/>
                <a:cs typeface="Lora" pitchFamily="34" charset="-120"/>
              </a:rPr>
              <a:t>Refleksiv amaliyotning bu modeli o</a:t>
            </a:r>
            <a:r>
              <a:rPr lang="uz-Cyrl-UZ" sz="2800" dirty="0">
                <a:solidFill>
                  <a:srgbClr val="2C2821"/>
                </a:solidFill>
                <a:latin typeface="Arial Narrow" panose="020B0606020202030204" pitchFamily="34" charset="0"/>
              </a:rPr>
              <a:t>ʻ</a:t>
            </a:r>
            <a:r>
              <a:rPr lang="en-US" sz="2800" dirty="0">
                <a:solidFill>
                  <a:srgbClr val="2C2821"/>
                </a:solidFill>
                <a:latin typeface="Arial Narrow" panose="020B0606020202030204" pitchFamily="34" charset="0"/>
                <a:ea typeface="Lora" pitchFamily="34" charset="-122"/>
                <a:cs typeface="Lora" pitchFamily="34" charset="-120"/>
              </a:rPr>
              <a:t>qituvchilarning tajriba darajasiga qaramasdan ishlatilishi mumkin.</a:t>
            </a:r>
            <a:endParaRPr lang="en-US" sz="2800" dirty="0">
              <a:latin typeface="Arial Narrow" panose="020B0606020202030204" pitchFamily="34" charset="0"/>
            </a:endParaRPr>
          </a:p>
        </p:txBody>
      </p:sp>
      <p:pic>
        <p:nvPicPr>
          <p:cNvPr id="7" name="Graphic 2">
            <a:extLst>
              <a:ext uri="{FF2B5EF4-FFF2-40B4-BE49-F238E27FC236}">
                <a16:creationId xmlns:a16="http://schemas.microsoft.com/office/drawing/2014/main" id="{D28BE1EB-F73F-4865-ABBA-312E5514108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22535"/>
            <a:ext cx="14630400" cy="1103086"/>
          </a:xfrm>
          <a:prstGeom prst="rect">
            <a:avLst/>
          </a:prstGeom>
        </p:spPr>
      </p:pic>
      <p:pic>
        <p:nvPicPr>
          <p:cNvPr id="8" name="Рисунок 7">
            <a:extLst>
              <a:ext uri="{FF2B5EF4-FFF2-40B4-BE49-F238E27FC236}">
                <a16:creationId xmlns:a16="http://schemas.microsoft.com/office/drawing/2014/main" id="{60510BD6-EC0E-4C03-B170-3A99096E0F8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9" name="Рисунок 8">
            <a:extLst>
              <a:ext uri="{FF2B5EF4-FFF2-40B4-BE49-F238E27FC236}">
                <a16:creationId xmlns:a16="http://schemas.microsoft.com/office/drawing/2014/main" id="{26EDF79F-E572-428A-9061-CE60508489B5}"/>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835235"/>
          </a:xfrm>
          <a:prstGeom prst="rect">
            <a:avLst/>
          </a:prstGeom>
        </p:spPr>
      </p:pic>
      <p:sp>
        <p:nvSpPr>
          <p:cNvPr id="3" name="Text 0"/>
          <p:cNvSpPr/>
          <p:nvPr/>
        </p:nvSpPr>
        <p:spPr>
          <a:xfrm>
            <a:off x="793790" y="3550682"/>
            <a:ext cx="5670590" cy="708779"/>
          </a:xfrm>
          <a:prstGeom prst="rect">
            <a:avLst/>
          </a:prstGeom>
          <a:noFill/>
          <a:ln/>
        </p:spPr>
        <p:txBody>
          <a:bodyPr wrap="none" lIns="0" tIns="0" rIns="0" bIns="0" rtlCol="0" anchor="t"/>
          <a:lstStyle/>
          <a:p>
            <a:pPr marL="0" indent="0">
              <a:lnSpc>
                <a:spcPts val="5550"/>
              </a:lnSpc>
              <a:buNone/>
            </a:pPr>
            <a:r>
              <a:rPr lang="en-US" sz="4450" b="1" dirty="0">
                <a:solidFill>
                  <a:srgbClr val="233E32"/>
                </a:solidFill>
                <a:latin typeface="Arial Narrow" panose="020B0606020202030204" pitchFamily="34" charset="0"/>
                <a:ea typeface="Alice" pitchFamily="34" charset="-122"/>
                <a:cs typeface="Alice" pitchFamily="34" charset="-120"/>
              </a:rPr>
              <a:t>Tahlil va Rivojlanish</a:t>
            </a:r>
            <a:endParaRPr lang="en-US" sz="4450" b="1" dirty="0">
              <a:latin typeface="Arial Narrow" panose="020B0606020202030204" pitchFamily="34" charset="0"/>
            </a:endParaRPr>
          </a:p>
        </p:txBody>
      </p:sp>
      <p:sp>
        <p:nvSpPr>
          <p:cNvPr id="4" name="Shape 1"/>
          <p:cNvSpPr/>
          <p:nvPr/>
        </p:nvSpPr>
        <p:spPr>
          <a:xfrm>
            <a:off x="793790" y="4854773"/>
            <a:ext cx="510302" cy="510302"/>
          </a:xfrm>
          <a:prstGeom prst="roundRect">
            <a:avLst>
              <a:gd name="adj" fmla="val 6667"/>
            </a:avLst>
          </a:prstGeom>
          <a:solidFill>
            <a:srgbClr val="F0EDE6"/>
          </a:solidFill>
          <a:ln/>
        </p:spPr>
      </p:sp>
      <p:sp>
        <p:nvSpPr>
          <p:cNvPr id="5" name="Text 2"/>
          <p:cNvSpPr/>
          <p:nvPr/>
        </p:nvSpPr>
        <p:spPr>
          <a:xfrm>
            <a:off x="976074" y="4939784"/>
            <a:ext cx="145613" cy="340281"/>
          </a:xfrm>
          <a:prstGeom prst="rect">
            <a:avLst/>
          </a:prstGeom>
          <a:noFill/>
          <a:ln/>
        </p:spPr>
        <p:txBody>
          <a:bodyPr wrap="none" lIns="0" tIns="0" rIns="0" bIns="0" rtlCol="0" anchor="t"/>
          <a:lstStyle/>
          <a:p>
            <a:pPr marL="0" indent="0" algn="ctr">
              <a:lnSpc>
                <a:spcPts val="2650"/>
              </a:lnSpc>
              <a:buNone/>
            </a:pPr>
            <a:r>
              <a:rPr lang="en-US" sz="2650" dirty="0">
                <a:solidFill>
                  <a:srgbClr val="2C2821"/>
                </a:solidFill>
                <a:latin typeface="Alice" pitchFamily="34" charset="0"/>
                <a:ea typeface="Alice" pitchFamily="34" charset="-122"/>
                <a:cs typeface="Alice" pitchFamily="34" charset="-120"/>
              </a:rPr>
              <a:t>1</a:t>
            </a:r>
            <a:endParaRPr lang="en-US" sz="2650" dirty="0"/>
          </a:p>
        </p:txBody>
      </p:sp>
      <p:sp>
        <p:nvSpPr>
          <p:cNvPr id="6" name="Text 3"/>
          <p:cNvSpPr/>
          <p:nvPr/>
        </p:nvSpPr>
        <p:spPr>
          <a:xfrm>
            <a:off x="1530906" y="4854773"/>
            <a:ext cx="3459242" cy="708660"/>
          </a:xfrm>
          <a:prstGeom prst="rect">
            <a:avLst/>
          </a:prstGeom>
          <a:noFill/>
          <a:ln/>
        </p:spPr>
        <p:txBody>
          <a:bodyPr wrap="square" lIns="0" tIns="0" rIns="0" bIns="0" rtlCol="0" anchor="t"/>
          <a:lstStyle/>
          <a:p>
            <a:pPr>
              <a:lnSpc>
                <a:spcPts val="2750"/>
              </a:lnSpc>
            </a:pPr>
            <a:r>
              <a:rPr lang="en-US" sz="2200" b="1" dirty="0">
                <a:solidFill>
                  <a:srgbClr val="2C2821"/>
                </a:solidFill>
                <a:latin typeface="Arial Narrow" panose="020B0606020202030204" pitchFamily="34" charset="0"/>
                <a:ea typeface="Alice" pitchFamily="34" charset="-122"/>
                <a:cs typeface="Alice" pitchFamily="34" charset="-120"/>
              </a:rPr>
              <a:t>Ta</a:t>
            </a:r>
            <a:r>
              <a:rPr lang="uz-Cyrl-UZ" sz="2200" b="1" dirty="0">
                <a:solidFill>
                  <a:srgbClr val="2C2821"/>
                </a:solidFill>
                <a:latin typeface="Arial Narrow" panose="020B0606020202030204" pitchFamily="34" charset="0"/>
                <a:ea typeface="Alice" pitchFamily="34" charset="-122"/>
              </a:rPr>
              <a:t>ʼ</a:t>
            </a:r>
            <a:r>
              <a:rPr lang="en-US" sz="2200" b="1" dirty="0">
                <a:solidFill>
                  <a:srgbClr val="2C2821"/>
                </a:solidFill>
                <a:latin typeface="Arial Narrow" panose="020B0606020202030204" pitchFamily="34" charset="0"/>
                <a:ea typeface="Alice" pitchFamily="34" charset="-122"/>
              </a:rPr>
              <a:t>lim amaliyotini </a:t>
            </a:r>
            <a:r>
              <a:rPr lang="en-US" sz="2200" b="1" dirty="0">
                <a:solidFill>
                  <a:srgbClr val="2C2821"/>
                </a:solidFill>
                <a:latin typeface="Arial Narrow" panose="020B0606020202030204" pitchFamily="34" charset="0"/>
                <a:ea typeface="Alice" pitchFamily="34" charset="-122"/>
                <a:cs typeface="Alice" pitchFamily="34" charset="-120"/>
              </a:rPr>
              <a:t>tahlil qilish</a:t>
            </a:r>
            <a:endParaRPr lang="en-US" sz="2200" b="1" dirty="0">
              <a:latin typeface="Arial Narrow" panose="020B0606020202030204" pitchFamily="34" charset="0"/>
            </a:endParaRPr>
          </a:p>
        </p:txBody>
      </p:sp>
      <p:sp>
        <p:nvSpPr>
          <p:cNvPr id="7" name="Text 4"/>
          <p:cNvSpPr/>
          <p:nvPr/>
        </p:nvSpPr>
        <p:spPr>
          <a:xfrm>
            <a:off x="1304092" y="5289987"/>
            <a:ext cx="3459242" cy="1814513"/>
          </a:xfrm>
          <a:prstGeom prst="rect">
            <a:avLst/>
          </a:prstGeom>
          <a:noFill/>
          <a:ln/>
        </p:spPr>
        <p:txBody>
          <a:bodyPr wrap="square" lIns="0" tIns="0" rIns="0" bIns="0" rtlCol="0" anchor="t"/>
          <a:lstStyle/>
          <a:p>
            <a:pPr algn="just">
              <a:lnSpc>
                <a:spcPts val="2850"/>
              </a:lnSpc>
            </a:pPr>
            <a:r>
              <a:rPr lang="en-US" sz="2400" dirty="0">
                <a:solidFill>
                  <a:srgbClr val="2C2821"/>
                </a:solidFill>
                <a:latin typeface="Arial Narrow" panose="020B0606020202030204" pitchFamily="34" charset="0"/>
                <a:ea typeface="Lora" pitchFamily="34" charset="-122"/>
                <a:cs typeface="Lora" pitchFamily="34" charset="-120"/>
              </a:rPr>
              <a:t>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ea typeface="Lora" pitchFamily="34" charset="-122"/>
                <a:cs typeface="Lora" pitchFamily="34" charset="-120"/>
              </a:rPr>
              <a:t>qituvchilar 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ea typeface="Lora" pitchFamily="34" charset="-122"/>
                <a:cs typeface="Lora" pitchFamily="34" charset="-120"/>
              </a:rPr>
              <a:t>zlarining darslarini, 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ea typeface="Lora" pitchFamily="34" charset="-122"/>
                <a:cs typeface="Lora" pitchFamily="34" charset="-120"/>
              </a:rPr>
              <a:t>quvchilarning munosabatini va natijalarini chuqurroq tahlil qilishlari mumkin.</a:t>
            </a:r>
            <a:endParaRPr lang="en-US" sz="2400" dirty="0">
              <a:latin typeface="Arial Narrow" panose="020B0606020202030204" pitchFamily="34" charset="0"/>
            </a:endParaRPr>
          </a:p>
        </p:txBody>
      </p:sp>
      <p:sp>
        <p:nvSpPr>
          <p:cNvPr id="8" name="Shape 5"/>
          <p:cNvSpPr/>
          <p:nvPr/>
        </p:nvSpPr>
        <p:spPr>
          <a:xfrm>
            <a:off x="5216962" y="4854773"/>
            <a:ext cx="510302" cy="510302"/>
          </a:xfrm>
          <a:prstGeom prst="roundRect">
            <a:avLst>
              <a:gd name="adj" fmla="val 6667"/>
            </a:avLst>
          </a:prstGeom>
          <a:solidFill>
            <a:srgbClr val="F0EDE6"/>
          </a:solidFill>
          <a:ln/>
        </p:spPr>
      </p:sp>
      <p:sp>
        <p:nvSpPr>
          <p:cNvPr id="9" name="Text 6"/>
          <p:cNvSpPr/>
          <p:nvPr/>
        </p:nvSpPr>
        <p:spPr>
          <a:xfrm>
            <a:off x="5388531" y="4939784"/>
            <a:ext cx="167045" cy="340281"/>
          </a:xfrm>
          <a:prstGeom prst="rect">
            <a:avLst/>
          </a:prstGeom>
          <a:noFill/>
          <a:ln/>
        </p:spPr>
        <p:txBody>
          <a:bodyPr wrap="none" lIns="0" tIns="0" rIns="0" bIns="0" rtlCol="0" anchor="t"/>
          <a:lstStyle/>
          <a:p>
            <a:pPr marL="0" indent="0" algn="ctr">
              <a:lnSpc>
                <a:spcPts val="2650"/>
              </a:lnSpc>
              <a:buNone/>
            </a:pPr>
            <a:r>
              <a:rPr lang="en-US" sz="2650" dirty="0">
                <a:solidFill>
                  <a:srgbClr val="2C2821"/>
                </a:solidFill>
                <a:latin typeface="Alice" pitchFamily="34" charset="0"/>
                <a:ea typeface="Alice" pitchFamily="34" charset="-122"/>
                <a:cs typeface="Alice" pitchFamily="34" charset="-120"/>
              </a:rPr>
              <a:t>2</a:t>
            </a:r>
            <a:endParaRPr lang="en-US" sz="2650" dirty="0"/>
          </a:p>
        </p:txBody>
      </p:sp>
      <p:sp>
        <p:nvSpPr>
          <p:cNvPr id="10" name="Text 7"/>
          <p:cNvSpPr/>
          <p:nvPr/>
        </p:nvSpPr>
        <p:spPr>
          <a:xfrm>
            <a:off x="5954078" y="4854773"/>
            <a:ext cx="3037165" cy="354330"/>
          </a:xfrm>
          <a:prstGeom prst="rect">
            <a:avLst/>
          </a:prstGeom>
          <a:noFill/>
          <a:ln/>
        </p:spPr>
        <p:txBody>
          <a:bodyPr wrap="none" lIns="0" tIns="0" rIns="0" bIns="0" rtlCol="0" anchor="t"/>
          <a:lstStyle/>
          <a:p>
            <a:pPr marL="0" indent="0">
              <a:lnSpc>
                <a:spcPts val="2750"/>
              </a:lnSpc>
              <a:buNone/>
            </a:pPr>
            <a:r>
              <a:rPr lang="en-US" sz="2200" b="1" dirty="0">
                <a:solidFill>
                  <a:srgbClr val="2C2821"/>
                </a:solidFill>
                <a:latin typeface="Arial Narrow" panose="020B0606020202030204" pitchFamily="34" charset="0"/>
                <a:ea typeface="Alice" pitchFamily="34" charset="-122"/>
              </a:rPr>
              <a:t>Kuchli va zaif tomonlar</a:t>
            </a:r>
          </a:p>
        </p:txBody>
      </p:sp>
      <p:sp>
        <p:nvSpPr>
          <p:cNvPr id="11" name="Text 8"/>
          <p:cNvSpPr/>
          <p:nvPr/>
        </p:nvSpPr>
        <p:spPr>
          <a:xfrm>
            <a:off x="5825228" y="5345192"/>
            <a:ext cx="3459242" cy="1451610"/>
          </a:xfrm>
          <a:prstGeom prst="rect">
            <a:avLst/>
          </a:prstGeom>
          <a:noFill/>
          <a:ln/>
        </p:spPr>
        <p:txBody>
          <a:bodyPr wrap="square" lIns="0" tIns="0" rIns="0" bIns="0" rtlCol="0" anchor="t"/>
          <a:lstStyle/>
          <a:p>
            <a:pPr algn="just">
              <a:lnSpc>
                <a:spcPts val="2850"/>
              </a:lnSpc>
            </a:pPr>
            <a:r>
              <a:rPr lang="en-US" sz="2400" dirty="0">
                <a:solidFill>
                  <a:srgbClr val="2C2821"/>
                </a:solidFill>
                <a:latin typeface="Arial Narrow" panose="020B0606020202030204" pitchFamily="34" charset="0"/>
              </a:rPr>
              <a:t>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rPr>
              <a:t>zlarining kuchli va zaif tomonlarini aniqlab, 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rPr>
              <a:t>zlarini takomillashtirish yo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rPr>
              <a:t>llarini topishlari mumkin.</a:t>
            </a:r>
          </a:p>
        </p:txBody>
      </p:sp>
      <p:sp>
        <p:nvSpPr>
          <p:cNvPr id="12" name="Shape 9"/>
          <p:cNvSpPr/>
          <p:nvPr/>
        </p:nvSpPr>
        <p:spPr>
          <a:xfrm>
            <a:off x="9640133" y="4854773"/>
            <a:ext cx="510302" cy="510302"/>
          </a:xfrm>
          <a:prstGeom prst="roundRect">
            <a:avLst>
              <a:gd name="adj" fmla="val 6667"/>
            </a:avLst>
          </a:prstGeom>
          <a:solidFill>
            <a:srgbClr val="F0EDE6"/>
          </a:solidFill>
          <a:ln/>
        </p:spPr>
      </p:sp>
      <p:sp>
        <p:nvSpPr>
          <p:cNvPr id="13" name="Text 10"/>
          <p:cNvSpPr/>
          <p:nvPr/>
        </p:nvSpPr>
        <p:spPr>
          <a:xfrm>
            <a:off x="9812417" y="4939784"/>
            <a:ext cx="165735" cy="340281"/>
          </a:xfrm>
          <a:prstGeom prst="rect">
            <a:avLst/>
          </a:prstGeom>
          <a:noFill/>
          <a:ln/>
        </p:spPr>
        <p:txBody>
          <a:bodyPr wrap="none" lIns="0" tIns="0" rIns="0" bIns="0" rtlCol="0" anchor="t"/>
          <a:lstStyle/>
          <a:p>
            <a:pPr marL="0" indent="0" algn="ctr">
              <a:lnSpc>
                <a:spcPts val="2650"/>
              </a:lnSpc>
              <a:buNone/>
            </a:pPr>
            <a:r>
              <a:rPr lang="en-US" sz="2650" dirty="0">
                <a:solidFill>
                  <a:srgbClr val="2C2821"/>
                </a:solidFill>
                <a:latin typeface="Alice" pitchFamily="34" charset="0"/>
                <a:ea typeface="Alice" pitchFamily="34" charset="-122"/>
                <a:cs typeface="Alice" pitchFamily="34" charset="-120"/>
              </a:rPr>
              <a:t>3</a:t>
            </a:r>
            <a:endParaRPr lang="en-US" sz="2650" dirty="0"/>
          </a:p>
        </p:txBody>
      </p:sp>
      <p:sp>
        <p:nvSpPr>
          <p:cNvPr id="14" name="Text 11"/>
          <p:cNvSpPr/>
          <p:nvPr/>
        </p:nvSpPr>
        <p:spPr>
          <a:xfrm>
            <a:off x="10377249" y="4854773"/>
            <a:ext cx="2951321" cy="354330"/>
          </a:xfrm>
          <a:prstGeom prst="rect">
            <a:avLst/>
          </a:prstGeom>
          <a:noFill/>
          <a:ln/>
        </p:spPr>
        <p:txBody>
          <a:bodyPr wrap="none" lIns="0" tIns="0" rIns="0" bIns="0" rtlCol="0" anchor="t"/>
          <a:lstStyle/>
          <a:p>
            <a:pPr>
              <a:lnSpc>
                <a:spcPts val="2750"/>
              </a:lnSpc>
            </a:pPr>
            <a:r>
              <a:rPr lang="en-US" sz="2200" b="1" dirty="0">
                <a:solidFill>
                  <a:srgbClr val="2C2821"/>
                </a:solidFill>
                <a:latin typeface="Arial Narrow" panose="020B0606020202030204" pitchFamily="34" charset="0"/>
                <a:ea typeface="Alice" pitchFamily="34" charset="-122"/>
              </a:rPr>
              <a:t>Kelajakdagi rivojlanish</a:t>
            </a:r>
          </a:p>
        </p:txBody>
      </p:sp>
      <p:sp>
        <p:nvSpPr>
          <p:cNvPr id="15" name="Text 12"/>
          <p:cNvSpPr/>
          <p:nvPr/>
        </p:nvSpPr>
        <p:spPr>
          <a:xfrm>
            <a:off x="10377249" y="5345192"/>
            <a:ext cx="3459242" cy="1451610"/>
          </a:xfrm>
          <a:prstGeom prst="rect">
            <a:avLst/>
          </a:prstGeom>
          <a:noFill/>
          <a:ln/>
        </p:spPr>
        <p:txBody>
          <a:bodyPr wrap="square" lIns="0" tIns="0" rIns="0" bIns="0" rtlCol="0" anchor="t"/>
          <a:lstStyle/>
          <a:p>
            <a:pPr>
              <a:lnSpc>
                <a:spcPts val="2850"/>
              </a:lnSpc>
            </a:pPr>
            <a:r>
              <a:rPr lang="en-US" sz="2400" dirty="0">
                <a:solidFill>
                  <a:srgbClr val="2C2821"/>
                </a:solidFill>
                <a:latin typeface="Arial Narrow" panose="020B0606020202030204" pitchFamily="34" charset="0"/>
              </a:rPr>
              <a:t>Refleksiya orqali 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rPr>
              <a:t>qituvchilar 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rPr>
              <a:t>zlarining ta'lim faoliyatini takomillashtirish uchun yangi yo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rPr>
              <a:t>llarni aniqlashlari mumkin.</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3790" y="695682"/>
            <a:ext cx="5670590" cy="708779"/>
          </a:xfrm>
          <a:prstGeom prst="rect">
            <a:avLst/>
          </a:prstGeom>
          <a:noFill/>
          <a:ln/>
        </p:spPr>
        <p:txBody>
          <a:bodyPr wrap="none" lIns="0" tIns="0" rIns="0" bIns="0" rtlCol="0" anchor="t"/>
          <a:lstStyle/>
          <a:p>
            <a:pPr marL="0" indent="0">
              <a:lnSpc>
                <a:spcPts val="5550"/>
              </a:lnSpc>
              <a:buNone/>
            </a:pPr>
            <a:r>
              <a:rPr lang="uz-Cyrl-UZ" sz="4450" b="1" dirty="0">
                <a:solidFill>
                  <a:srgbClr val="233E32"/>
                </a:solidFill>
                <a:latin typeface="Arial Narrow" panose="020B0606020202030204" pitchFamily="34" charset="0"/>
                <a:ea typeface="Alice" pitchFamily="34" charset="-122"/>
                <a:cs typeface="Alice" pitchFamily="34" charset="-120"/>
              </a:rPr>
              <a:t>Amaliyot bosqichlari</a:t>
            </a:r>
            <a:endParaRPr lang="uz-Cyrl-UZ" sz="4450" b="1" dirty="0">
              <a:latin typeface="Arial Narrow" panose="020B0606020202030204" pitchFamily="34" charset="0"/>
            </a:endParaRPr>
          </a:p>
        </p:txBody>
      </p:sp>
      <p:pic>
        <p:nvPicPr>
          <p:cNvPr id="4" name="Image 1" descr="preencoded.png"/>
          <p:cNvPicPr>
            <a:picLocks noChangeAspect="1"/>
          </p:cNvPicPr>
          <p:nvPr/>
        </p:nvPicPr>
        <p:blipFill>
          <a:blip r:embed="rId4"/>
          <a:stretch>
            <a:fillRect/>
          </a:stretch>
        </p:blipFill>
        <p:spPr>
          <a:xfrm>
            <a:off x="793790" y="1744623"/>
            <a:ext cx="566976" cy="566976"/>
          </a:xfrm>
          <a:prstGeom prst="rect">
            <a:avLst/>
          </a:prstGeom>
        </p:spPr>
      </p:pic>
      <p:sp>
        <p:nvSpPr>
          <p:cNvPr id="5" name="Text 1"/>
          <p:cNvSpPr/>
          <p:nvPr/>
        </p:nvSpPr>
        <p:spPr>
          <a:xfrm>
            <a:off x="793790" y="2538413"/>
            <a:ext cx="2835235" cy="354330"/>
          </a:xfrm>
          <a:prstGeom prst="rect">
            <a:avLst/>
          </a:prstGeom>
          <a:noFill/>
          <a:ln/>
        </p:spPr>
        <p:txBody>
          <a:bodyPr wrap="none" lIns="0" tIns="0" rIns="0" bIns="0" rtlCol="0" anchor="t"/>
          <a:lstStyle/>
          <a:p>
            <a:pPr marL="0" indent="0" algn="l">
              <a:buNone/>
            </a:pPr>
            <a:r>
              <a:rPr lang="en-US" sz="2400" b="1" dirty="0" err="1">
                <a:solidFill>
                  <a:srgbClr val="2C2821"/>
                </a:solidFill>
                <a:latin typeface="Arial Narrow" panose="020B0606020202030204" pitchFamily="34" charset="0"/>
                <a:ea typeface="Alice" pitchFamily="34" charset="-122"/>
                <a:cs typeface="Alice" pitchFamily="34" charset="-120"/>
              </a:rPr>
              <a:t>Murakkab</a:t>
            </a:r>
            <a:r>
              <a:rPr lang="en-US" sz="2400" b="1" dirty="0">
                <a:solidFill>
                  <a:srgbClr val="2C2821"/>
                </a:solidFill>
                <a:latin typeface="Arial Narrow" panose="020B0606020202030204" pitchFamily="34" charset="0"/>
                <a:ea typeface="Alice" pitchFamily="34" charset="-122"/>
                <a:cs typeface="Alice" pitchFamily="34" charset="-120"/>
              </a:rPr>
              <a:t> </a:t>
            </a:r>
            <a:r>
              <a:rPr lang="en-US" sz="2400" b="1" dirty="0" err="1">
                <a:solidFill>
                  <a:srgbClr val="2C2821"/>
                </a:solidFill>
                <a:latin typeface="Arial Narrow" panose="020B0606020202030204" pitchFamily="34" charset="0"/>
                <a:ea typeface="Alice" pitchFamily="34" charset="-122"/>
                <a:cs typeface="Alice" pitchFamily="34" charset="-120"/>
              </a:rPr>
              <a:t>vaziyat</a:t>
            </a:r>
            <a:endParaRPr lang="en-US" sz="2400" b="1" dirty="0">
              <a:latin typeface="Arial Narrow" panose="020B0606020202030204" pitchFamily="34" charset="0"/>
            </a:endParaRPr>
          </a:p>
        </p:txBody>
      </p:sp>
      <p:sp>
        <p:nvSpPr>
          <p:cNvPr id="6" name="Text 2"/>
          <p:cNvSpPr/>
          <p:nvPr/>
        </p:nvSpPr>
        <p:spPr>
          <a:xfrm>
            <a:off x="793790" y="3028831"/>
            <a:ext cx="3608070" cy="1088708"/>
          </a:xfrm>
          <a:prstGeom prst="rect">
            <a:avLst/>
          </a:prstGeom>
          <a:noFill/>
          <a:ln/>
        </p:spPr>
        <p:txBody>
          <a:bodyPr wrap="square" lIns="0" tIns="0" rIns="0" bIns="0" rtlCol="0" anchor="t"/>
          <a:lstStyle/>
          <a:p>
            <a:r>
              <a:rPr lang="en-US" sz="2400" dirty="0">
                <a:solidFill>
                  <a:srgbClr val="2C2821"/>
                </a:solidFill>
                <a:latin typeface="Arial Narrow" panose="020B0606020202030204" pitchFamily="34" charset="0"/>
                <a:ea typeface="Lora" pitchFamily="34" charset="-122"/>
                <a:cs typeface="Lora" pitchFamily="34" charset="-120"/>
              </a:rPr>
              <a:t>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ea typeface="Lora" pitchFamily="34" charset="-122"/>
                <a:cs typeface="Lora" pitchFamily="34" charset="-120"/>
              </a:rPr>
              <a:t>qituvchilar 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ea typeface="Lora" pitchFamily="34" charset="-122"/>
                <a:cs typeface="Lora" pitchFamily="34" charset="-120"/>
              </a:rPr>
              <a:t>z faoliyatlarida </a:t>
            </a:r>
            <a:r>
              <a:rPr lang="en-US" sz="2400" dirty="0" err="1">
                <a:solidFill>
                  <a:srgbClr val="2C2821"/>
                </a:solidFill>
                <a:latin typeface="Arial Narrow" panose="020B0606020202030204" pitchFamily="34" charset="0"/>
                <a:ea typeface="Lora" pitchFamily="34" charset="-122"/>
                <a:cs typeface="Lora" pitchFamily="34" charset="-120"/>
              </a:rPr>
              <a:t>sodir</a:t>
            </a:r>
            <a:r>
              <a:rPr lang="en-US" sz="2400" dirty="0">
                <a:solidFill>
                  <a:srgbClr val="2C2821"/>
                </a:solidFill>
                <a:latin typeface="Arial Narrow" panose="020B0606020202030204" pitchFamily="34" charset="0"/>
                <a:ea typeface="Lora" pitchFamily="34" charset="-122"/>
                <a:cs typeface="Lora" pitchFamily="34" charset="-120"/>
              </a:rPr>
              <a:t> </a:t>
            </a:r>
            <a:r>
              <a:rPr lang="en-US" sz="2400" dirty="0" err="1">
                <a:solidFill>
                  <a:srgbClr val="2C2821"/>
                </a:solidFill>
                <a:latin typeface="Arial Narrow" panose="020B0606020202030204" pitchFamily="34" charset="0"/>
                <a:ea typeface="Lora" pitchFamily="34" charset="-122"/>
                <a:cs typeface="Lora" pitchFamily="34" charset="-120"/>
              </a:rPr>
              <a:t>bo</a:t>
            </a:r>
            <a:r>
              <a:rPr lang="uz-Cyrl-UZ" sz="2400" dirty="0">
                <a:solidFill>
                  <a:srgbClr val="2C2821"/>
                </a:solidFill>
                <a:latin typeface="Arial Narrow" panose="020B0606020202030204" pitchFamily="34" charset="0"/>
              </a:rPr>
              <a:t>ʻ</a:t>
            </a:r>
            <a:r>
              <a:rPr lang="en-US" sz="2400" dirty="0" err="1">
                <a:solidFill>
                  <a:srgbClr val="2C2821"/>
                </a:solidFill>
                <a:latin typeface="Arial Narrow" panose="020B0606020202030204" pitchFamily="34" charset="0"/>
                <a:ea typeface="Lora" pitchFamily="34" charset="-122"/>
                <a:cs typeface="Lora" pitchFamily="34" charset="-120"/>
              </a:rPr>
              <a:t>lgan</a:t>
            </a:r>
            <a:r>
              <a:rPr lang="en-US" sz="2400" dirty="0">
                <a:solidFill>
                  <a:srgbClr val="2C2821"/>
                </a:solidFill>
                <a:latin typeface="Arial Narrow" panose="020B0606020202030204" pitchFamily="34" charset="0"/>
                <a:ea typeface="Lora" pitchFamily="34" charset="-122"/>
                <a:cs typeface="Lora" pitchFamily="34" charset="-120"/>
              </a:rPr>
              <a:t> muhim voqeani eslashadi.</a:t>
            </a:r>
            <a:endParaRPr lang="en-US" sz="2400" dirty="0">
              <a:latin typeface="Arial Narrow" panose="020B0606020202030204" pitchFamily="34" charset="0"/>
            </a:endParaRPr>
          </a:p>
        </p:txBody>
      </p:sp>
      <p:pic>
        <p:nvPicPr>
          <p:cNvPr id="7" name="Image 2" descr="preencoded.png"/>
          <p:cNvPicPr>
            <a:picLocks noChangeAspect="1"/>
          </p:cNvPicPr>
          <p:nvPr/>
        </p:nvPicPr>
        <p:blipFill>
          <a:blip r:embed="rId5"/>
          <a:stretch>
            <a:fillRect/>
          </a:stretch>
        </p:blipFill>
        <p:spPr>
          <a:xfrm>
            <a:off x="4742021" y="1744623"/>
            <a:ext cx="566976" cy="566976"/>
          </a:xfrm>
          <a:prstGeom prst="rect">
            <a:avLst/>
          </a:prstGeom>
        </p:spPr>
      </p:pic>
      <p:sp>
        <p:nvSpPr>
          <p:cNvPr id="8" name="Text 3"/>
          <p:cNvSpPr/>
          <p:nvPr/>
        </p:nvSpPr>
        <p:spPr>
          <a:xfrm>
            <a:off x="4742021" y="2538413"/>
            <a:ext cx="2835235" cy="354330"/>
          </a:xfrm>
          <a:prstGeom prst="rect">
            <a:avLst/>
          </a:prstGeom>
          <a:noFill/>
          <a:ln/>
        </p:spPr>
        <p:txBody>
          <a:bodyPr wrap="none" lIns="0" tIns="0" rIns="0" bIns="0" rtlCol="0" anchor="t"/>
          <a:lstStyle/>
          <a:p>
            <a:r>
              <a:rPr lang="en-US" sz="2400" b="1" dirty="0">
                <a:solidFill>
                  <a:srgbClr val="2C2821"/>
                </a:solidFill>
                <a:latin typeface="Arial Narrow" panose="020B0606020202030204" pitchFamily="34" charset="0"/>
                <a:ea typeface="Alice" pitchFamily="34" charset="-122"/>
              </a:rPr>
              <a:t>Tahlil</a:t>
            </a:r>
          </a:p>
        </p:txBody>
      </p:sp>
      <p:sp>
        <p:nvSpPr>
          <p:cNvPr id="9" name="Text 4"/>
          <p:cNvSpPr/>
          <p:nvPr/>
        </p:nvSpPr>
        <p:spPr>
          <a:xfrm>
            <a:off x="4742021" y="3028831"/>
            <a:ext cx="3608189" cy="1088708"/>
          </a:xfrm>
          <a:prstGeom prst="rect">
            <a:avLst/>
          </a:prstGeom>
          <a:noFill/>
          <a:ln/>
        </p:spPr>
        <p:txBody>
          <a:bodyPr wrap="square" lIns="0" tIns="0" rIns="0" bIns="0" rtlCol="0" anchor="t"/>
          <a:lstStyle/>
          <a:p>
            <a:pPr marL="0" indent="0" algn="l">
              <a:buNone/>
            </a:pPr>
            <a:r>
              <a:rPr lang="en-US" sz="2400" dirty="0" err="1">
                <a:solidFill>
                  <a:srgbClr val="2C2821"/>
                </a:solidFill>
                <a:latin typeface="Arial Narrow" panose="020B0606020202030204" pitchFamily="34" charset="0"/>
                <a:ea typeface="Lora" pitchFamily="34" charset="-122"/>
                <a:cs typeface="Lora" pitchFamily="34" charset="-120"/>
              </a:rPr>
              <a:t>Ushbu</a:t>
            </a:r>
            <a:r>
              <a:rPr lang="en-US" sz="2400" dirty="0">
                <a:solidFill>
                  <a:srgbClr val="2C2821"/>
                </a:solidFill>
                <a:latin typeface="Arial Narrow" panose="020B0606020202030204" pitchFamily="34" charset="0"/>
                <a:ea typeface="Lora" pitchFamily="34" charset="-122"/>
                <a:cs typeface="Lora" pitchFamily="34" charset="-120"/>
              </a:rPr>
              <a:t> </a:t>
            </a:r>
            <a:r>
              <a:rPr lang="en-US" sz="2400" dirty="0" err="1">
                <a:solidFill>
                  <a:srgbClr val="2C2821"/>
                </a:solidFill>
                <a:latin typeface="Arial Narrow" panose="020B0606020202030204" pitchFamily="34" charset="0"/>
                <a:ea typeface="Lora" pitchFamily="34" charset="-122"/>
                <a:cs typeface="Lora" pitchFamily="34" charset="-120"/>
              </a:rPr>
              <a:t>voqeaga</a:t>
            </a:r>
            <a:r>
              <a:rPr lang="en-US" sz="2400" dirty="0">
                <a:solidFill>
                  <a:srgbClr val="2C2821"/>
                </a:solidFill>
                <a:latin typeface="Arial Narrow" panose="020B0606020202030204" pitchFamily="34" charset="0"/>
                <a:ea typeface="Lora" pitchFamily="34" charset="-122"/>
                <a:cs typeface="Lora" pitchFamily="34" charset="-120"/>
              </a:rPr>
              <a:t> “Nima? Nima qilibdi? Endi nima?” savollari bilan yondashish orqali tahlil qilinadi.</a:t>
            </a:r>
            <a:endParaRPr lang="en-US" sz="2400" dirty="0">
              <a:latin typeface="Arial Narrow" panose="020B0606020202030204" pitchFamily="34" charset="0"/>
            </a:endParaRPr>
          </a:p>
        </p:txBody>
      </p:sp>
      <p:pic>
        <p:nvPicPr>
          <p:cNvPr id="10" name="Image 3" descr="preencoded.png"/>
          <p:cNvPicPr>
            <a:picLocks noChangeAspect="1"/>
          </p:cNvPicPr>
          <p:nvPr/>
        </p:nvPicPr>
        <p:blipFill>
          <a:blip r:embed="rId6"/>
          <a:stretch>
            <a:fillRect/>
          </a:stretch>
        </p:blipFill>
        <p:spPr>
          <a:xfrm>
            <a:off x="793790" y="4797981"/>
            <a:ext cx="566976" cy="566976"/>
          </a:xfrm>
          <a:prstGeom prst="rect">
            <a:avLst/>
          </a:prstGeom>
        </p:spPr>
      </p:pic>
      <p:sp>
        <p:nvSpPr>
          <p:cNvPr id="11" name="Text 5"/>
          <p:cNvSpPr/>
          <p:nvPr/>
        </p:nvSpPr>
        <p:spPr>
          <a:xfrm>
            <a:off x="793790" y="5591770"/>
            <a:ext cx="2835235" cy="354330"/>
          </a:xfrm>
          <a:prstGeom prst="rect">
            <a:avLst/>
          </a:prstGeom>
          <a:noFill/>
          <a:ln/>
        </p:spPr>
        <p:txBody>
          <a:bodyPr wrap="none" lIns="0" tIns="0" rIns="0" bIns="0" rtlCol="0" anchor="t"/>
          <a:lstStyle/>
          <a:p>
            <a:pPr indent="0">
              <a:buNone/>
            </a:pPr>
            <a:r>
              <a:rPr lang="en-US" sz="2400" b="1" dirty="0">
                <a:solidFill>
                  <a:srgbClr val="2C2821"/>
                </a:solidFill>
                <a:latin typeface="Arial Narrow" panose="020B0606020202030204" pitchFamily="34" charset="0"/>
                <a:ea typeface="Alice" pitchFamily="34" charset="-122"/>
              </a:rPr>
              <a:t>Xulosa</a:t>
            </a:r>
          </a:p>
        </p:txBody>
      </p:sp>
      <p:sp>
        <p:nvSpPr>
          <p:cNvPr id="12" name="Text 6"/>
          <p:cNvSpPr/>
          <p:nvPr/>
        </p:nvSpPr>
        <p:spPr>
          <a:xfrm>
            <a:off x="793790" y="6082189"/>
            <a:ext cx="3608070" cy="1088708"/>
          </a:xfrm>
          <a:prstGeom prst="rect">
            <a:avLst/>
          </a:prstGeom>
          <a:noFill/>
          <a:ln/>
        </p:spPr>
        <p:txBody>
          <a:bodyPr wrap="square" lIns="0" tIns="0" rIns="0" bIns="0" rtlCol="0" anchor="t"/>
          <a:lstStyle/>
          <a:p>
            <a:r>
              <a:rPr lang="en-US" sz="2400" dirty="0">
                <a:solidFill>
                  <a:srgbClr val="2C2821"/>
                </a:solidFill>
                <a:latin typeface="Arial Narrow" panose="020B0606020202030204" pitchFamily="34" charset="0"/>
                <a:ea typeface="Lora" pitchFamily="34" charset="-122"/>
                <a:cs typeface="Lora" pitchFamily="34" charset="-120"/>
              </a:rPr>
              <a:t>Tahlil </a:t>
            </a:r>
            <a:r>
              <a:rPr lang="en-US" sz="2400" dirty="0" err="1">
                <a:solidFill>
                  <a:srgbClr val="2C2821"/>
                </a:solidFill>
                <a:latin typeface="Arial Narrow" panose="020B0606020202030204" pitchFamily="34" charset="0"/>
                <a:ea typeface="Lora" pitchFamily="34" charset="-122"/>
                <a:cs typeface="Lora" pitchFamily="34" charset="-120"/>
              </a:rPr>
              <a:t>natijasida</a:t>
            </a:r>
            <a:r>
              <a:rPr lang="en-US" sz="2400" dirty="0">
                <a:solidFill>
                  <a:srgbClr val="2C2821"/>
                </a:solidFill>
                <a:latin typeface="Arial Narrow" panose="020B0606020202030204" pitchFamily="34" charset="0"/>
                <a:ea typeface="Lora" pitchFamily="34" charset="-122"/>
                <a:cs typeface="Lora" pitchFamily="34" charset="-120"/>
              </a:rPr>
              <a:t> o</a:t>
            </a:r>
            <a:r>
              <a:rPr lang="uz-Cyrl-UZ" sz="2400" dirty="0">
                <a:solidFill>
                  <a:srgbClr val="2C2821"/>
                </a:solidFill>
                <a:latin typeface="Arial Narrow" panose="020B0606020202030204" pitchFamily="34" charset="0"/>
              </a:rPr>
              <a:t>ʻ</a:t>
            </a:r>
            <a:r>
              <a:rPr lang="en-US" sz="2400" dirty="0" err="1">
                <a:solidFill>
                  <a:srgbClr val="2C2821"/>
                </a:solidFill>
                <a:latin typeface="Arial Narrow" panose="020B0606020202030204" pitchFamily="34" charset="0"/>
                <a:ea typeface="Lora" pitchFamily="34" charset="-122"/>
                <a:cs typeface="Lora" pitchFamily="34" charset="-120"/>
              </a:rPr>
              <a:t>qituvchi</a:t>
            </a:r>
            <a:r>
              <a:rPr lang="en-US" sz="2400" dirty="0">
                <a:solidFill>
                  <a:srgbClr val="2C2821"/>
                </a:solidFill>
                <a:latin typeface="Arial Narrow" panose="020B0606020202030204" pitchFamily="34" charset="0"/>
                <a:ea typeface="Lora" pitchFamily="34" charset="-122"/>
                <a:cs typeface="Lora" pitchFamily="34" charset="-120"/>
              </a:rPr>
              <a:t> 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ea typeface="Lora" pitchFamily="34" charset="-122"/>
                <a:cs typeface="Lora" pitchFamily="34" charset="-120"/>
              </a:rPr>
              <a:t>z xatti-harakatlari va natijalar haqida </a:t>
            </a:r>
            <a:r>
              <a:rPr lang="en-US" sz="2400" dirty="0" err="1">
                <a:solidFill>
                  <a:srgbClr val="2C2821"/>
                </a:solidFill>
                <a:latin typeface="Arial Narrow" panose="020B0606020202030204" pitchFamily="34" charset="0"/>
                <a:ea typeface="Lora" pitchFamily="34" charset="-122"/>
                <a:cs typeface="Lora" pitchFamily="34" charset="-120"/>
              </a:rPr>
              <a:t>xulosa</a:t>
            </a:r>
            <a:r>
              <a:rPr lang="en-US" sz="2400" dirty="0">
                <a:solidFill>
                  <a:srgbClr val="2C2821"/>
                </a:solidFill>
                <a:latin typeface="Arial Narrow" panose="020B0606020202030204" pitchFamily="34" charset="0"/>
                <a:ea typeface="Lora" pitchFamily="34" charset="-122"/>
                <a:cs typeface="Lora" pitchFamily="34" charset="-120"/>
              </a:rPr>
              <a:t> chiqaradi.</a:t>
            </a:r>
            <a:endParaRPr lang="en-US" sz="2400" dirty="0">
              <a:latin typeface="Arial Narrow" panose="020B0606020202030204" pitchFamily="34" charset="0"/>
            </a:endParaRPr>
          </a:p>
        </p:txBody>
      </p:sp>
      <p:pic>
        <p:nvPicPr>
          <p:cNvPr id="13" name="Image 4" descr="preencoded.png"/>
          <p:cNvPicPr>
            <a:picLocks noChangeAspect="1"/>
          </p:cNvPicPr>
          <p:nvPr/>
        </p:nvPicPr>
        <p:blipFill>
          <a:blip r:embed="rId7"/>
          <a:stretch>
            <a:fillRect/>
          </a:stretch>
        </p:blipFill>
        <p:spPr>
          <a:xfrm>
            <a:off x="4742021" y="4797981"/>
            <a:ext cx="566976" cy="566976"/>
          </a:xfrm>
          <a:prstGeom prst="rect">
            <a:avLst/>
          </a:prstGeom>
        </p:spPr>
      </p:pic>
      <p:sp>
        <p:nvSpPr>
          <p:cNvPr id="14" name="Text 7"/>
          <p:cNvSpPr/>
          <p:nvPr/>
        </p:nvSpPr>
        <p:spPr>
          <a:xfrm>
            <a:off x="4742021" y="5591770"/>
            <a:ext cx="2835235" cy="354330"/>
          </a:xfrm>
          <a:prstGeom prst="rect">
            <a:avLst/>
          </a:prstGeom>
          <a:noFill/>
          <a:ln/>
        </p:spPr>
        <p:txBody>
          <a:bodyPr wrap="none" lIns="0" tIns="0" rIns="0" bIns="0" rtlCol="0" anchor="t"/>
          <a:lstStyle/>
          <a:p>
            <a:r>
              <a:rPr lang="en-US" sz="2400" b="1" dirty="0" err="1">
                <a:solidFill>
                  <a:srgbClr val="2C2821"/>
                </a:solidFill>
                <a:latin typeface="Arial Narrow" panose="020B0606020202030204" pitchFamily="34" charset="0"/>
                <a:ea typeface="Alice" pitchFamily="34" charset="-122"/>
              </a:rPr>
              <a:t>Reja</a:t>
            </a:r>
            <a:endParaRPr lang="en-US" sz="2400" b="1" dirty="0">
              <a:solidFill>
                <a:srgbClr val="2C2821"/>
              </a:solidFill>
              <a:latin typeface="Arial Narrow" panose="020B0606020202030204" pitchFamily="34" charset="0"/>
              <a:ea typeface="Alice" pitchFamily="34" charset="-122"/>
            </a:endParaRPr>
          </a:p>
        </p:txBody>
      </p:sp>
      <p:sp>
        <p:nvSpPr>
          <p:cNvPr id="15" name="Text 8"/>
          <p:cNvSpPr/>
          <p:nvPr/>
        </p:nvSpPr>
        <p:spPr>
          <a:xfrm>
            <a:off x="4742021" y="6082189"/>
            <a:ext cx="3608189" cy="1451610"/>
          </a:xfrm>
          <a:prstGeom prst="rect">
            <a:avLst/>
          </a:prstGeom>
          <a:noFill/>
          <a:ln/>
        </p:spPr>
        <p:txBody>
          <a:bodyPr wrap="square" lIns="0" tIns="0" rIns="0" bIns="0" rtlCol="0" anchor="t"/>
          <a:lstStyle/>
          <a:p>
            <a:r>
              <a:rPr lang="en-US" sz="2400" dirty="0">
                <a:solidFill>
                  <a:srgbClr val="2C2821"/>
                </a:solidFill>
                <a:latin typeface="Arial Narrow" panose="020B0606020202030204" pitchFamily="34" charset="0"/>
                <a:ea typeface="Lora" pitchFamily="34" charset="-122"/>
                <a:cs typeface="Lora" pitchFamily="34" charset="-120"/>
              </a:rPr>
              <a:t>Kelgusida shunga o</a:t>
            </a:r>
            <a:r>
              <a:rPr lang="uz-Cyrl-UZ" sz="2400" dirty="0">
                <a:solidFill>
                  <a:srgbClr val="2C2821"/>
                </a:solidFill>
                <a:latin typeface="Arial Narrow" panose="020B0606020202030204" pitchFamily="34" charset="0"/>
              </a:rPr>
              <a:t>ʻ</a:t>
            </a:r>
            <a:r>
              <a:rPr lang="en-US" sz="2400" dirty="0" err="1">
                <a:solidFill>
                  <a:srgbClr val="2C2821"/>
                </a:solidFill>
                <a:latin typeface="Arial Narrow" panose="020B0606020202030204" pitchFamily="34" charset="0"/>
                <a:ea typeface="Lora" pitchFamily="34" charset="-122"/>
                <a:cs typeface="Lora" pitchFamily="34" charset="-120"/>
              </a:rPr>
              <a:t>xshash</a:t>
            </a:r>
            <a:r>
              <a:rPr lang="en-US" sz="2400" dirty="0">
                <a:solidFill>
                  <a:srgbClr val="2C2821"/>
                </a:solidFill>
                <a:latin typeface="Arial Narrow" panose="020B0606020202030204" pitchFamily="34" charset="0"/>
                <a:ea typeface="Lora" pitchFamily="34" charset="-122"/>
                <a:cs typeface="Lora" pitchFamily="34" charset="-120"/>
              </a:rPr>
              <a:t> vaziyatlar yuzaga kelganda nima qilish </a:t>
            </a:r>
            <a:r>
              <a:rPr lang="en-US" sz="2400" dirty="0" err="1">
                <a:solidFill>
                  <a:srgbClr val="2C2821"/>
                </a:solidFill>
                <a:latin typeface="Arial Narrow" panose="020B0606020202030204" pitchFamily="34" charset="0"/>
                <a:ea typeface="Lora" pitchFamily="34" charset="-122"/>
                <a:cs typeface="Lora" pitchFamily="34" charset="-120"/>
              </a:rPr>
              <a:t>kerakligi</a:t>
            </a:r>
            <a:r>
              <a:rPr lang="en-US" sz="2400" dirty="0">
                <a:solidFill>
                  <a:srgbClr val="2C2821"/>
                </a:solidFill>
                <a:latin typeface="Arial Narrow" panose="020B0606020202030204" pitchFamily="34" charset="0"/>
                <a:ea typeface="Lora" pitchFamily="34" charset="-122"/>
                <a:cs typeface="Lora" pitchFamily="34" charset="-120"/>
              </a:rPr>
              <a:t> to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ea typeface="Lora" pitchFamily="34" charset="-122"/>
                <a:cs typeface="Lora" pitchFamily="34" charset="-120"/>
              </a:rPr>
              <a:t>g</a:t>
            </a:r>
            <a:r>
              <a:rPr lang="uz-Cyrl-UZ" sz="2400" dirty="0">
                <a:solidFill>
                  <a:srgbClr val="2C2821"/>
                </a:solidFill>
                <a:latin typeface="Arial Narrow" panose="020B0606020202030204" pitchFamily="34" charset="0"/>
              </a:rPr>
              <a:t>ʻ</a:t>
            </a:r>
            <a:r>
              <a:rPr lang="en-US" sz="2400" dirty="0" err="1">
                <a:solidFill>
                  <a:srgbClr val="2C2821"/>
                </a:solidFill>
                <a:latin typeface="Arial Narrow" panose="020B0606020202030204" pitchFamily="34" charset="0"/>
                <a:ea typeface="Lora" pitchFamily="34" charset="-122"/>
                <a:cs typeface="Lora" pitchFamily="34" charset="-120"/>
              </a:rPr>
              <a:t>risida</a:t>
            </a:r>
            <a:r>
              <a:rPr lang="en-US" sz="2400" dirty="0">
                <a:solidFill>
                  <a:srgbClr val="2C2821"/>
                </a:solidFill>
                <a:latin typeface="Arial Narrow" panose="020B0606020202030204" pitchFamily="34" charset="0"/>
                <a:ea typeface="Lora" pitchFamily="34" charset="-122"/>
                <a:cs typeface="Lora" pitchFamily="34" charset="-120"/>
              </a:rPr>
              <a:t> reja tuziladi.</a:t>
            </a:r>
            <a:endParaRPr lang="en-US" sz="2400" dirty="0">
              <a:latin typeface="Arial Narrow" panose="020B0606020202030204"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 0"/>
          <p:cNvSpPr/>
          <p:nvPr/>
        </p:nvSpPr>
        <p:spPr>
          <a:xfrm>
            <a:off x="1062147" y="1374168"/>
            <a:ext cx="12991783" cy="1417558"/>
          </a:xfrm>
          <a:prstGeom prst="rect">
            <a:avLst/>
          </a:prstGeom>
          <a:noFill/>
          <a:ln/>
        </p:spPr>
        <p:txBody>
          <a:bodyPr wrap="square" lIns="0" tIns="0" rIns="0" bIns="0" rtlCol="0" anchor="t"/>
          <a:lstStyle/>
          <a:p>
            <a:pPr algn="ctr">
              <a:lnSpc>
                <a:spcPts val="5550"/>
              </a:lnSpc>
            </a:pPr>
            <a:r>
              <a:rPr lang="en-US" sz="4450" b="1" dirty="0">
                <a:solidFill>
                  <a:srgbClr val="233E32"/>
                </a:solidFill>
                <a:latin typeface="Arial Narrow" panose="020B0606020202030204" pitchFamily="34" charset="0"/>
                <a:ea typeface="Alice" pitchFamily="34" charset="-122"/>
              </a:rPr>
              <a:t>Oʻqituvchilar uchun refleksiv </a:t>
            </a:r>
            <a:r>
              <a:rPr lang="en-US" sz="4450" b="1" dirty="0" err="1">
                <a:solidFill>
                  <a:srgbClr val="233E32"/>
                </a:solidFill>
                <a:latin typeface="Arial Narrow" panose="020B0606020202030204" pitchFamily="34" charset="0"/>
                <a:ea typeface="Alice" pitchFamily="34" charset="-122"/>
              </a:rPr>
              <a:t>amaliyotning</a:t>
            </a:r>
            <a:r>
              <a:rPr lang="en-US" sz="4450" b="1" dirty="0">
                <a:solidFill>
                  <a:srgbClr val="233E32"/>
                </a:solidFill>
                <a:latin typeface="Arial Narrow" panose="020B0606020202030204" pitchFamily="34" charset="0"/>
                <a:ea typeface="Alice" pitchFamily="34" charset="-122"/>
              </a:rPr>
              <a:t> “Nima?” </a:t>
            </a:r>
            <a:r>
              <a:rPr lang="en-US" sz="4450" b="1" dirty="0" err="1">
                <a:solidFill>
                  <a:srgbClr val="233E32"/>
                </a:solidFill>
                <a:latin typeface="Arial Narrow" panose="020B0606020202030204" pitchFamily="34" charset="0"/>
                <a:ea typeface="Alice" pitchFamily="34" charset="-122"/>
              </a:rPr>
              <a:t>bosqichi</a:t>
            </a:r>
            <a:endParaRPr lang="en-US" sz="4450" b="1" dirty="0">
              <a:solidFill>
                <a:srgbClr val="233E32"/>
              </a:solidFill>
              <a:latin typeface="Arial Narrow" panose="020B0606020202030204" pitchFamily="34" charset="0"/>
              <a:ea typeface="Alice" pitchFamily="34" charset="-122"/>
            </a:endParaRPr>
          </a:p>
        </p:txBody>
      </p:sp>
      <p:sp>
        <p:nvSpPr>
          <p:cNvPr id="4" name="Text 1"/>
          <p:cNvSpPr/>
          <p:nvPr/>
        </p:nvSpPr>
        <p:spPr>
          <a:xfrm>
            <a:off x="793790" y="2958439"/>
            <a:ext cx="7556421" cy="725805"/>
          </a:xfrm>
          <a:prstGeom prst="rect">
            <a:avLst/>
          </a:prstGeom>
          <a:noFill/>
          <a:ln/>
        </p:spPr>
        <p:txBody>
          <a:bodyPr wrap="square" lIns="0" tIns="0" rIns="0" bIns="0" rtlCol="0" anchor="t"/>
          <a:lstStyle/>
          <a:p>
            <a:pPr marL="0" indent="0">
              <a:buNone/>
            </a:pPr>
            <a:r>
              <a:rPr lang="en-US" sz="2800" kern="0" spc="-36" dirty="0">
                <a:latin typeface="Arial Narrow" panose="020B0606020202030204" pitchFamily="34" charset="0"/>
                <a:ea typeface="Fira Sans" pitchFamily="34" charset="-122"/>
                <a:cs typeface="Fira Sans" pitchFamily="34" charset="-120"/>
              </a:rPr>
              <a:t>Oʻqituvchilar oʻz darslarini tahlil qilish va oʻz amaliyotlarini takomillashtirish uchun refleksiv amaliyotni qoʻllashi mumkin.</a:t>
            </a:r>
            <a:endParaRPr lang="en-US" sz="2800" dirty="0">
              <a:latin typeface="Arial Narrow" panose="020B0606020202030204" pitchFamily="34" charset="0"/>
            </a:endParaRPr>
          </a:p>
        </p:txBody>
      </p:sp>
      <p:sp>
        <p:nvSpPr>
          <p:cNvPr id="5" name="Shape 2"/>
          <p:cNvSpPr/>
          <p:nvPr/>
        </p:nvSpPr>
        <p:spPr>
          <a:xfrm>
            <a:off x="793790" y="5302568"/>
            <a:ext cx="362903" cy="362903"/>
          </a:xfrm>
          <a:prstGeom prst="roundRect">
            <a:avLst>
              <a:gd name="adj" fmla="val 25194296"/>
            </a:avLst>
          </a:prstGeom>
          <a:noFill/>
          <a:ln w="7620">
            <a:solidFill>
              <a:srgbClr val="FFFFFF"/>
            </a:solidFill>
            <a:prstDash val="solid"/>
          </a:ln>
        </p:spPr>
      </p:sp>
      <p:sp>
        <p:nvSpPr>
          <p:cNvPr id="8" name="Text 0">
            <a:extLst>
              <a:ext uri="{FF2B5EF4-FFF2-40B4-BE49-F238E27FC236}">
                <a16:creationId xmlns:a16="http://schemas.microsoft.com/office/drawing/2014/main" id="{39246798-CA60-42B5-885C-18C96E156AE7}"/>
              </a:ext>
            </a:extLst>
          </p:cNvPr>
          <p:cNvSpPr/>
          <p:nvPr/>
        </p:nvSpPr>
        <p:spPr>
          <a:xfrm>
            <a:off x="1003490" y="4153070"/>
            <a:ext cx="8572738" cy="708779"/>
          </a:xfrm>
          <a:prstGeom prst="rect">
            <a:avLst/>
          </a:prstGeom>
          <a:noFill/>
          <a:ln/>
        </p:spPr>
        <p:txBody>
          <a:bodyPr wrap="none" lIns="0" tIns="0" rIns="0" bIns="0" rtlCol="0" anchor="t"/>
          <a:lstStyle/>
          <a:p>
            <a:pPr marL="0" indent="0">
              <a:lnSpc>
                <a:spcPts val="5550"/>
              </a:lnSpc>
              <a:buNone/>
            </a:pPr>
            <a:r>
              <a:rPr lang="en-US" sz="4450" b="1" dirty="0">
                <a:solidFill>
                  <a:srgbClr val="233E32"/>
                </a:solidFill>
                <a:latin typeface="Arial Narrow" panose="020B0606020202030204" pitchFamily="34" charset="0"/>
              </a:rPr>
              <a:t>Darsning yaxshi natija </a:t>
            </a:r>
            <a:r>
              <a:rPr lang="en-US" sz="4450" b="1" dirty="0" err="1">
                <a:solidFill>
                  <a:srgbClr val="233E32"/>
                </a:solidFill>
                <a:latin typeface="Arial Narrow" panose="020B0606020202030204" pitchFamily="34" charset="0"/>
              </a:rPr>
              <a:t>bergan</a:t>
            </a:r>
            <a:r>
              <a:rPr lang="en-US" sz="4450" b="1" dirty="0">
                <a:solidFill>
                  <a:srgbClr val="233E32"/>
                </a:solidFill>
                <a:latin typeface="Arial Narrow" panose="020B0606020202030204" pitchFamily="34" charset="0"/>
              </a:rPr>
              <a:t> </a:t>
            </a:r>
            <a:r>
              <a:rPr lang="en-US" sz="4450" b="1" dirty="0" err="1">
                <a:solidFill>
                  <a:srgbClr val="233E32"/>
                </a:solidFill>
                <a:latin typeface="Arial Narrow" panose="020B0606020202030204" pitchFamily="34" charset="0"/>
              </a:rPr>
              <a:t>qismlari</a:t>
            </a:r>
            <a:endParaRPr lang="en-US" sz="4450" b="1" dirty="0">
              <a:solidFill>
                <a:srgbClr val="233E32"/>
              </a:solidFill>
              <a:latin typeface="Arial Narrow" panose="020B0606020202030204" pitchFamily="34" charset="0"/>
            </a:endParaRPr>
          </a:p>
        </p:txBody>
      </p:sp>
      <p:sp>
        <p:nvSpPr>
          <p:cNvPr id="9" name="Text 1">
            <a:extLst>
              <a:ext uri="{FF2B5EF4-FFF2-40B4-BE49-F238E27FC236}">
                <a16:creationId xmlns:a16="http://schemas.microsoft.com/office/drawing/2014/main" id="{52B8E499-7064-4BEC-A120-10CA36970B11}"/>
              </a:ext>
            </a:extLst>
          </p:cNvPr>
          <p:cNvSpPr/>
          <p:nvPr/>
        </p:nvSpPr>
        <p:spPr>
          <a:xfrm>
            <a:off x="1003490" y="5428825"/>
            <a:ext cx="2835235" cy="354330"/>
          </a:xfrm>
          <a:prstGeom prst="rect">
            <a:avLst/>
          </a:prstGeom>
          <a:noFill/>
          <a:ln/>
        </p:spPr>
        <p:txBody>
          <a:bodyPr wrap="none" lIns="0" tIns="0" rIns="0" bIns="0" rtlCol="0" anchor="t"/>
          <a:lstStyle/>
          <a:p>
            <a:pPr marL="0" indent="0">
              <a:lnSpc>
                <a:spcPts val="2750"/>
              </a:lnSpc>
              <a:buNone/>
            </a:pPr>
            <a:r>
              <a:rPr lang="en-US" sz="2400" b="1" kern="0" spc="-22" dirty="0">
                <a:latin typeface="Arial Narrow" panose="020B0606020202030204" pitchFamily="34" charset="0"/>
                <a:ea typeface="Anton" pitchFamily="34" charset="-122"/>
                <a:cs typeface="Anton" pitchFamily="34" charset="-120"/>
              </a:rPr>
              <a:t>Yaxshi natijalar</a:t>
            </a:r>
            <a:endParaRPr lang="en-US" sz="2400" b="1" dirty="0">
              <a:latin typeface="Arial Narrow" panose="020B0606020202030204" pitchFamily="34" charset="0"/>
            </a:endParaRPr>
          </a:p>
        </p:txBody>
      </p:sp>
      <p:sp>
        <p:nvSpPr>
          <p:cNvPr id="10" name="Text 2">
            <a:extLst>
              <a:ext uri="{FF2B5EF4-FFF2-40B4-BE49-F238E27FC236}">
                <a16:creationId xmlns:a16="http://schemas.microsoft.com/office/drawing/2014/main" id="{9CF717E8-9AE4-4AAF-872E-29BDCA397C1C}"/>
              </a:ext>
            </a:extLst>
          </p:cNvPr>
          <p:cNvSpPr/>
          <p:nvPr/>
        </p:nvSpPr>
        <p:spPr>
          <a:xfrm>
            <a:off x="1003490" y="6009969"/>
            <a:ext cx="6244709" cy="362903"/>
          </a:xfrm>
          <a:prstGeom prst="rect">
            <a:avLst/>
          </a:prstGeom>
          <a:noFill/>
          <a:ln/>
        </p:spPr>
        <p:txBody>
          <a:bodyPr wrap="none" lIns="0" tIns="0" rIns="0" bIns="0" rtlCol="0" anchor="t"/>
          <a:lstStyle/>
          <a:p>
            <a:pPr marL="342900" indent="-342900">
              <a:lnSpc>
                <a:spcPts val="2850"/>
              </a:lnSpc>
              <a:buSzPct val="100000"/>
              <a:buChar char="•"/>
            </a:pPr>
            <a:r>
              <a:rPr lang="en-US" sz="2400" kern="0" spc="-36" dirty="0">
                <a:latin typeface="Arial Narrow" panose="020B0606020202030204" pitchFamily="34" charset="0"/>
                <a:ea typeface="Fira Sans" pitchFamily="34" charset="-122"/>
                <a:cs typeface="Fira Sans" pitchFamily="34" charset="-120"/>
              </a:rPr>
              <a:t>Oʻquvchilarning qiziqishini jalb qilgan qism</a:t>
            </a:r>
            <a:endParaRPr lang="en-US" sz="2400" dirty="0">
              <a:latin typeface="Arial Narrow" panose="020B0606020202030204" pitchFamily="34" charset="0"/>
            </a:endParaRPr>
          </a:p>
        </p:txBody>
      </p:sp>
      <p:sp>
        <p:nvSpPr>
          <p:cNvPr id="11" name="Text 3">
            <a:extLst>
              <a:ext uri="{FF2B5EF4-FFF2-40B4-BE49-F238E27FC236}">
                <a16:creationId xmlns:a16="http://schemas.microsoft.com/office/drawing/2014/main" id="{F917EFC8-C392-4320-AEB9-5F5C1F775A52}"/>
              </a:ext>
            </a:extLst>
          </p:cNvPr>
          <p:cNvSpPr/>
          <p:nvPr/>
        </p:nvSpPr>
        <p:spPr>
          <a:xfrm>
            <a:off x="1003490" y="6452167"/>
            <a:ext cx="6244709" cy="362903"/>
          </a:xfrm>
          <a:prstGeom prst="rect">
            <a:avLst/>
          </a:prstGeom>
          <a:noFill/>
          <a:ln/>
        </p:spPr>
        <p:txBody>
          <a:bodyPr wrap="none" lIns="0" tIns="0" rIns="0" bIns="0" rtlCol="0" anchor="t"/>
          <a:lstStyle/>
          <a:p>
            <a:pPr marL="342900" indent="-342900">
              <a:lnSpc>
                <a:spcPts val="2850"/>
              </a:lnSpc>
              <a:buSzPct val="100000"/>
              <a:buChar char="•"/>
            </a:pPr>
            <a:r>
              <a:rPr lang="en-US" sz="2400" kern="0" spc="-36" dirty="0">
                <a:latin typeface="Arial Narrow" panose="020B0606020202030204" pitchFamily="34" charset="0"/>
                <a:ea typeface="Fira Sans" pitchFamily="34" charset="-122"/>
                <a:cs typeface="Fira Sans" pitchFamily="34" charset="-120"/>
              </a:rPr>
              <a:t>Oʻquvchilar faol ishtirok etgan qism</a:t>
            </a:r>
            <a:endParaRPr lang="en-US" sz="2400" dirty="0">
              <a:latin typeface="Arial Narrow" panose="020B0606020202030204" pitchFamily="34" charset="0"/>
            </a:endParaRPr>
          </a:p>
        </p:txBody>
      </p:sp>
      <p:sp>
        <p:nvSpPr>
          <p:cNvPr id="12" name="Text 4">
            <a:extLst>
              <a:ext uri="{FF2B5EF4-FFF2-40B4-BE49-F238E27FC236}">
                <a16:creationId xmlns:a16="http://schemas.microsoft.com/office/drawing/2014/main" id="{A5873694-ECA0-482D-A627-DE8A1396B5FC}"/>
              </a:ext>
            </a:extLst>
          </p:cNvPr>
          <p:cNvSpPr/>
          <p:nvPr/>
        </p:nvSpPr>
        <p:spPr>
          <a:xfrm>
            <a:off x="1003490" y="6894365"/>
            <a:ext cx="6244709" cy="362903"/>
          </a:xfrm>
          <a:prstGeom prst="rect">
            <a:avLst/>
          </a:prstGeom>
          <a:noFill/>
          <a:ln/>
        </p:spPr>
        <p:txBody>
          <a:bodyPr wrap="none" lIns="0" tIns="0" rIns="0" bIns="0" rtlCol="0" anchor="t"/>
          <a:lstStyle/>
          <a:p>
            <a:pPr marL="342900" indent="-342900">
              <a:lnSpc>
                <a:spcPts val="2850"/>
              </a:lnSpc>
              <a:buSzPct val="100000"/>
              <a:buChar char="•"/>
            </a:pPr>
            <a:r>
              <a:rPr lang="en-US" sz="2400" kern="0" spc="-36" dirty="0">
                <a:latin typeface="Arial Narrow" panose="020B0606020202030204" pitchFamily="34" charset="0"/>
                <a:ea typeface="Fira Sans" pitchFamily="34" charset="-122"/>
                <a:cs typeface="Fira Sans" pitchFamily="34" charset="-120"/>
              </a:rPr>
              <a:t>Muvaffaqiyatli oʻtkazilgan faoliyat</a:t>
            </a:r>
            <a:endParaRPr lang="en-US" sz="2400" dirty="0">
              <a:latin typeface="Arial Narrow" panose="020B0606020202030204" pitchFamily="34" charset="0"/>
            </a:endParaRPr>
          </a:p>
        </p:txBody>
      </p:sp>
      <p:sp>
        <p:nvSpPr>
          <p:cNvPr id="13" name="Text 5">
            <a:extLst>
              <a:ext uri="{FF2B5EF4-FFF2-40B4-BE49-F238E27FC236}">
                <a16:creationId xmlns:a16="http://schemas.microsoft.com/office/drawing/2014/main" id="{EFD7DA59-9959-446C-8876-378F82D41EB9}"/>
              </a:ext>
            </a:extLst>
          </p:cNvPr>
          <p:cNvSpPr/>
          <p:nvPr/>
        </p:nvSpPr>
        <p:spPr>
          <a:xfrm>
            <a:off x="7809221" y="5428825"/>
            <a:ext cx="2835235" cy="354330"/>
          </a:xfrm>
          <a:prstGeom prst="rect">
            <a:avLst/>
          </a:prstGeom>
          <a:noFill/>
          <a:ln/>
        </p:spPr>
        <p:txBody>
          <a:bodyPr wrap="none" lIns="0" tIns="0" rIns="0" bIns="0" rtlCol="0" anchor="t"/>
          <a:lstStyle/>
          <a:p>
            <a:pPr>
              <a:lnSpc>
                <a:spcPts val="2750"/>
              </a:lnSpc>
            </a:pPr>
            <a:r>
              <a:rPr lang="en-US" sz="2400" b="1" kern="0" spc="-22" dirty="0" err="1">
                <a:latin typeface="Arial Narrow" panose="020B0606020202030204" pitchFamily="34" charset="0"/>
                <a:ea typeface="Anton" pitchFamily="34" charset="-122"/>
              </a:rPr>
              <a:t>Misol</a:t>
            </a:r>
            <a:endParaRPr lang="en-US" sz="2400" b="1" kern="0" spc="-22" dirty="0">
              <a:latin typeface="Arial Narrow" panose="020B0606020202030204" pitchFamily="34" charset="0"/>
              <a:ea typeface="Anton" pitchFamily="34" charset="-122"/>
            </a:endParaRPr>
          </a:p>
        </p:txBody>
      </p:sp>
      <p:sp>
        <p:nvSpPr>
          <p:cNvPr id="14" name="Text 6">
            <a:extLst>
              <a:ext uri="{FF2B5EF4-FFF2-40B4-BE49-F238E27FC236}">
                <a16:creationId xmlns:a16="http://schemas.microsoft.com/office/drawing/2014/main" id="{CE674E55-E790-4D16-84C8-DC2DECD7B931}"/>
              </a:ext>
            </a:extLst>
          </p:cNvPr>
          <p:cNvSpPr/>
          <p:nvPr/>
        </p:nvSpPr>
        <p:spPr>
          <a:xfrm>
            <a:off x="7809221" y="6009969"/>
            <a:ext cx="6244709" cy="1088708"/>
          </a:xfrm>
          <a:prstGeom prst="rect">
            <a:avLst/>
          </a:prstGeom>
          <a:noFill/>
          <a:ln/>
        </p:spPr>
        <p:txBody>
          <a:bodyPr wrap="square" lIns="0" tIns="0" rIns="0" bIns="0" rtlCol="0" anchor="t"/>
          <a:lstStyle/>
          <a:p>
            <a:pPr marL="0" indent="0">
              <a:lnSpc>
                <a:spcPts val="2850"/>
              </a:lnSpc>
              <a:buNone/>
            </a:pPr>
            <a:r>
              <a:rPr lang="en-US" sz="2400" kern="0" spc="-36" dirty="0">
                <a:latin typeface="Arial Narrow" panose="020B0606020202030204" pitchFamily="34" charset="0"/>
                <a:ea typeface="Fira Sans" pitchFamily="34" charset="-122"/>
                <a:cs typeface="Fira Sans" pitchFamily="34" charset="-120"/>
              </a:rPr>
              <a:t>Darsning boshida berilgan qiziqarli savol oʻquvchilarning eʼtiborini jalb qilgan va ularni darsiga faol ishtirok etishga undagan.</a:t>
            </a:r>
            <a:endParaRPr lang="en-US" sz="2400" dirty="0">
              <a:latin typeface="Arial Narrow" panose="020B0606020202030204" pitchFamily="34" charset="0"/>
            </a:endParaRPr>
          </a:p>
        </p:txBody>
      </p:sp>
      <p:pic>
        <p:nvPicPr>
          <p:cNvPr id="15" name="Graphic 2">
            <a:extLst>
              <a:ext uri="{FF2B5EF4-FFF2-40B4-BE49-F238E27FC236}">
                <a16:creationId xmlns:a16="http://schemas.microsoft.com/office/drawing/2014/main" id="{D8D750A0-36C1-49DD-9A74-2F3AA2E5DFF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22535"/>
            <a:ext cx="14630400" cy="1103086"/>
          </a:xfrm>
          <a:prstGeom prst="rect">
            <a:avLst/>
          </a:prstGeom>
        </p:spPr>
      </p:pic>
      <p:pic>
        <p:nvPicPr>
          <p:cNvPr id="16" name="Рисунок 15">
            <a:extLst>
              <a:ext uri="{FF2B5EF4-FFF2-40B4-BE49-F238E27FC236}">
                <a16:creationId xmlns:a16="http://schemas.microsoft.com/office/drawing/2014/main" id="{12502EAC-1229-439F-AB23-E8A7145449BA}"/>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7" name="Рисунок 16">
            <a:extLst>
              <a:ext uri="{FF2B5EF4-FFF2-40B4-BE49-F238E27FC236}">
                <a16:creationId xmlns:a16="http://schemas.microsoft.com/office/drawing/2014/main" id="{D1E80515-6D63-4FCC-9C29-A7B67A2EF6EB}"/>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950237" y="1181271"/>
            <a:ext cx="9484519" cy="708779"/>
          </a:xfrm>
          <a:prstGeom prst="rect">
            <a:avLst/>
          </a:prstGeom>
          <a:noFill/>
          <a:ln/>
        </p:spPr>
        <p:txBody>
          <a:bodyPr wrap="none" lIns="0" tIns="0" rIns="0" bIns="0" rtlCol="0" anchor="t"/>
          <a:lstStyle/>
          <a:p>
            <a:pPr marL="0" indent="0">
              <a:lnSpc>
                <a:spcPts val="5550"/>
              </a:lnSpc>
              <a:buNone/>
            </a:pPr>
            <a:r>
              <a:rPr lang="en-US" sz="4450" b="1" dirty="0">
                <a:solidFill>
                  <a:srgbClr val="233E32"/>
                </a:solidFill>
                <a:latin typeface="Arial Narrow" panose="020B0606020202030204" pitchFamily="34" charset="0"/>
              </a:rPr>
              <a:t>Darsning yomon natija </a:t>
            </a:r>
            <a:r>
              <a:rPr lang="en-US" sz="4450" b="1" dirty="0" err="1">
                <a:solidFill>
                  <a:srgbClr val="233E32"/>
                </a:solidFill>
                <a:latin typeface="Arial Narrow" panose="020B0606020202030204" pitchFamily="34" charset="0"/>
              </a:rPr>
              <a:t>koʻrsatgan</a:t>
            </a:r>
            <a:r>
              <a:rPr lang="en-US" sz="4450" b="1" dirty="0">
                <a:solidFill>
                  <a:srgbClr val="233E32"/>
                </a:solidFill>
                <a:latin typeface="Arial Narrow" panose="020B0606020202030204" pitchFamily="34" charset="0"/>
              </a:rPr>
              <a:t> </a:t>
            </a:r>
            <a:r>
              <a:rPr lang="en-US" sz="4450" b="1" dirty="0" err="1">
                <a:solidFill>
                  <a:srgbClr val="233E32"/>
                </a:solidFill>
                <a:latin typeface="Arial Narrow" panose="020B0606020202030204" pitchFamily="34" charset="0"/>
              </a:rPr>
              <a:t>qismlari</a:t>
            </a:r>
            <a:endParaRPr lang="en-US" sz="4450" b="1" dirty="0">
              <a:solidFill>
                <a:srgbClr val="233E32"/>
              </a:solidFill>
              <a:latin typeface="Arial Narrow" panose="020B0606020202030204" pitchFamily="34" charset="0"/>
            </a:endParaRPr>
          </a:p>
        </p:txBody>
      </p:sp>
      <p:sp>
        <p:nvSpPr>
          <p:cNvPr id="3" name="Text 1"/>
          <p:cNvSpPr/>
          <p:nvPr/>
        </p:nvSpPr>
        <p:spPr>
          <a:xfrm>
            <a:off x="950237" y="2457026"/>
            <a:ext cx="2835235" cy="354330"/>
          </a:xfrm>
          <a:prstGeom prst="rect">
            <a:avLst/>
          </a:prstGeom>
          <a:noFill/>
          <a:ln/>
        </p:spPr>
        <p:txBody>
          <a:bodyPr wrap="none" lIns="0" tIns="0" rIns="0" bIns="0" rtlCol="0" anchor="t"/>
          <a:lstStyle/>
          <a:p>
            <a:pPr marL="0" indent="0">
              <a:lnSpc>
                <a:spcPts val="2750"/>
              </a:lnSpc>
              <a:buNone/>
            </a:pPr>
            <a:r>
              <a:rPr lang="en-US" sz="2400" b="1" kern="0" spc="-22" dirty="0">
                <a:latin typeface="Arial Narrow" panose="020B0606020202030204" pitchFamily="34" charset="0"/>
                <a:ea typeface="Anton" pitchFamily="34" charset="-122"/>
                <a:cs typeface="Anton" pitchFamily="34" charset="-120"/>
              </a:rPr>
              <a:t>Yomon natijalar</a:t>
            </a:r>
            <a:endParaRPr lang="en-US" sz="2400" b="1" dirty="0">
              <a:latin typeface="Arial Narrow" panose="020B0606020202030204" pitchFamily="34" charset="0"/>
            </a:endParaRPr>
          </a:p>
        </p:txBody>
      </p:sp>
      <p:sp>
        <p:nvSpPr>
          <p:cNvPr id="4" name="Text 2"/>
          <p:cNvSpPr/>
          <p:nvPr/>
        </p:nvSpPr>
        <p:spPr>
          <a:xfrm>
            <a:off x="950237" y="3038170"/>
            <a:ext cx="6244709" cy="362903"/>
          </a:xfrm>
          <a:prstGeom prst="rect">
            <a:avLst/>
          </a:prstGeom>
          <a:noFill/>
          <a:ln/>
        </p:spPr>
        <p:txBody>
          <a:bodyPr wrap="none" lIns="0" tIns="0" rIns="0" bIns="0" rtlCol="0" anchor="t"/>
          <a:lstStyle/>
          <a:p>
            <a:pPr marL="342900" indent="-342900">
              <a:lnSpc>
                <a:spcPts val="2850"/>
              </a:lnSpc>
              <a:buSzPct val="100000"/>
              <a:buChar char="•"/>
            </a:pPr>
            <a:r>
              <a:rPr lang="en-US" sz="2400" kern="0" spc="-36" dirty="0">
                <a:latin typeface="Arial Narrow" panose="020B0606020202030204" pitchFamily="34" charset="0"/>
                <a:ea typeface="Fira Sans" pitchFamily="34" charset="-122"/>
                <a:cs typeface="Fira Sans" pitchFamily="34" charset="-120"/>
              </a:rPr>
              <a:t>Oʻquvchilarni zeriktirgan qism</a:t>
            </a:r>
            <a:endParaRPr lang="en-US" sz="2400" dirty="0">
              <a:latin typeface="Arial Narrow" panose="020B0606020202030204" pitchFamily="34" charset="0"/>
            </a:endParaRPr>
          </a:p>
        </p:txBody>
      </p:sp>
      <p:sp>
        <p:nvSpPr>
          <p:cNvPr id="5" name="Text 3"/>
          <p:cNvSpPr/>
          <p:nvPr/>
        </p:nvSpPr>
        <p:spPr>
          <a:xfrm>
            <a:off x="950237" y="3480368"/>
            <a:ext cx="6244709" cy="362903"/>
          </a:xfrm>
          <a:prstGeom prst="rect">
            <a:avLst/>
          </a:prstGeom>
          <a:noFill/>
          <a:ln/>
        </p:spPr>
        <p:txBody>
          <a:bodyPr wrap="none" lIns="0" tIns="0" rIns="0" bIns="0" rtlCol="0" anchor="t"/>
          <a:lstStyle/>
          <a:p>
            <a:pPr marL="342900" indent="-342900">
              <a:lnSpc>
                <a:spcPts val="2850"/>
              </a:lnSpc>
              <a:buSzPct val="100000"/>
              <a:buChar char="•"/>
            </a:pPr>
            <a:r>
              <a:rPr lang="en-US" sz="2400" kern="0" spc="-36" dirty="0">
                <a:latin typeface="Arial Narrow" panose="020B0606020202030204" pitchFamily="34" charset="0"/>
                <a:ea typeface="Fira Sans" pitchFamily="34" charset="-122"/>
                <a:cs typeface="Fira Sans" pitchFamily="34" charset="-120"/>
              </a:rPr>
              <a:t>Oʻquvchilarning tushunmagan qismi</a:t>
            </a:r>
            <a:endParaRPr lang="en-US" sz="2400" dirty="0">
              <a:latin typeface="Arial Narrow" panose="020B0606020202030204" pitchFamily="34" charset="0"/>
            </a:endParaRPr>
          </a:p>
        </p:txBody>
      </p:sp>
      <p:sp>
        <p:nvSpPr>
          <p:cNvPr id="6" name="Text 4"/>
          <p:cNvSpPr/>
          <p:nvPr/>
        </p:nvSpPr>
        <p:spPr>
          <a:xfrm>
            <a:off x="950237" y="3922566"/>
            <a:ext cx="6244709" cy="362903"/>
          </a:xfrm>
          <a:prstGeom prst="rect">
            <a:avLst/>
          </a:prstGeom>
          <a:noFill/>
          <a:ln/>
        </p:spPr>
        <p:txBody>
          <a:bodyPr wrap="none" lIns="0" tIns="0" rIns="0" bIns="0" rtlCol="0" anchor="t"/>
          <a:lstStyle/>
          <a:p>
            <a:pPr marL="342900" indent="-342900">
              <a:lnSpc>
                <a:spcPts val="2850"/>
              </a:lnSpc>
              <a:buSzPct val="100000"/>
              <a:buChar char="•"/>
            </a:pPr>
            <a:r>
              <a:rPr lang="en-US" sz="2400" kern="0" spc="-36" dirty="0">
                <a:latin typeface="Arial Narrow" panose="020B0606020202030204" pitchFamily="34" charset="0"/>
                <a:ea typeface="Fira Sans" pitchFamily="34" charset="-122"/>
                <a:cs typeface="Fira Sans" pitchFamily="34" charset="-120"/>
              </a:rPr>
              <a:t>Muvaffaqiyatsiz oʻtkazilgan faoliyat</a:t>
            </a:r>
            <a:endParaRPr lang="en-US" sz="2400" dirty="0">
              <a:latin typeface="Arial Narrow" panose="020B0606020202030204" pitchFamily="34" charset="0"/>
            </a:endParaRPr>
          </a:p>
        </p:txBody>
      </p:sp>
      <p:sp>
        <p:nvSpPr>
          <p:cNvPr id="7" name="Text 5"/>
          <p:cNvSpPr/>
          <p:nvPr/>
        </p:nvSpPr>
        <p:spPr>
          <a:xfrm>
            <a:off x="7755968" y="2457026"/>
            <a:ext cx="2835235" cy="354330"/>
          </a:xfrm>
          <a:prstGeom prst="rect">
            <a:avLst/>
          </a:prstGeom>
          <a:noFill/>
          <a:ln/>
        </p:spPr>
        <p:txBody>
          <a:bodyPr wrap="none" lIns="0" tIns="0" rIns="0" bIns="0" rtlCol="0" anchor="t"/>
          <a:lstStyle/>
          <a:p>
            <a:pPr marL="0" indent="0">
              <a:lnSpc>
                <a:spcPts val="2750"/>
              </a:lnSpc>
              <a:buNone/>
            </a:pPr>
            <a:r>
              <a:rPr lang="en-US" sz="2400" b="1" kern="0" spc="-22" dirty="0">
                <a:latin typeface="Arial Narrow" panose="020B0606020202030204" pitchFamily="34" charset="0"/>
                <a:ea typeface="Anton" pitchFamily="34" charset="-122"/>
                <a:cs typeface="Anton" pitchFamily="34" charset="-120"/>
              </a:rPr>
              <a:t>Misol</a:t>
            </a:r>
            <a:endParaRPr lang="en-US" sz="2400" b="1" dirty="0">
              <a:latin typeface="Arial Narrow" panose="020B0606020202030204" pitchFamily="34" charset="0"/>
            </a:endParaRPr>
          </a:p>
        </p:txBody>
      </p:sp>
      <p:sp>
        <p:nvSpPr>
          <p:cNvPr id="8" name="Text 6"/>
          <p:cNvSpPr/>
          <p:nvPr/>
        </p:nvSpPr>
        <p:spPr>
          <a:xfrm>
            <a:off x="7755968" y="3038170"/>
            <a:ext cx="6244709" cy="725805"/>
          </a:xfrm>
          <a:prstGeom prst="rect">
            <a:avLst/>
          </a:prstGeom>
          <a:noFill/>
          <a:ln/>
        </p:spPr>
        <p:txBody>
          <a:bodyPr wrap="square" lIns="0" tIns="0" rIns="0" bIns="0" rtlCol="0" anchor="t"/>
          <a:lstStyle/>
          <a:p>
            <a:pPr marL="0" indent="0">
              <a:lnSpc>
                <a:spcPts val="2850"/>
              </a:lnSpc>
              <a:buNone/>
            </a:pPr>
            <a:r>
              <a:rPr lang="en-US" sz="2400" kern="0" spc="-36" dirty="0">
                <a:latin typeface="Arial Narrow" panose="020B0606020202030204" pitchFamily="34" charset="0"/>
                <a:ea typeface="Fira Sans" pitchFamily="34" charset="-122"/>
                <a:cs typeface="Fira Sans" pitchFamily="34" charset="-120"/>
              </a:rPr>
              <a:t>Darsning oxirida berilgan test oʻquvchilarni zeriktirgan va ularning darsga qiziqishini pasaytirgan.</a:t>
            </a:r>
            <a:endParaRPr lang="en-US" sz="2400" dirty="0">
              <a:latin typeface="Arial Narrow" panose="020B0606020202030204" pitchFamily="34" charset="0"/>
            </a:endParaRPr>
          </a:p>
        </p:txBody>
      </p:sp>
      <p:sp>
        <p:nvSpPr>
          <p:cNvPr id="9" name="Text 0">
            <a:extLst>
              <a:ext uri="{FF2B5EF4-FFF2-40B4-BE49-F238E27FC236}">
                <a16:creationId xmlns:a16="http://schemas.microsoft.com/office/drawing/2014/main" id="{CBA810D7-B52B-4B1A-9830-75193D9934C7}"/>
              </a:ext>
            </a:extLst>
          </p:cNvPr>
          <p:cNvSpPr/>
          <p:nvPr/>
        </p:nvSpPr>
        <p:spPr>
          <a:xfrm>
            <a:off x="793908" y="4513183"/>
            <a:ext cx="13042821" cy="1417558"/>
          </a:xfrm>
          <a:prstGeom prst="rect">
            <a:avLst/>
          </a:prstGeom>
          <a:noFill/>
          <a:ln/>
        </p:spPr>
        <p:txBody>
          <a:bodyPr wrap="square" lIns="0" tIns="0" rIns="0" bIns="0" rtlCol="0" anchor="t"/>
          <a:lstStyle/>
          <a:p>
            <a:pPr marL="0" indent="0" algn="ctr">
              <a:lnSpc>
                <a:spcPts val="5550"/>
              </a:lnSpc>
              <a:buNone/>
            </a:pPr>
            <a:r>
              <a:rPr lang="en-US" sz="4450" b="1" dirty="0">
                <a:solidFill>
                  <a:srgbClr val="233E32"/>
                </a:solidFill>
                <a:latin typeface="Arial Narrow" panose="020B0606020202030204" pitchFamily="34" charset="0"/>
              </a:rPr>
              <a:t>Oʻquvchilar faol boʻlmagan darslardagi diqqatni </a:t>
            </a:r>
            <a:r>
              <a:rPr lang="en-US" sz="4450" b="1" dirty="0" err="1">
                <a:solidFill>
                  <a:srgbClr val="233E32"/>
                </a:solidFill>
                <a:latin typeface="Arial Narrow" panose="020B0606020202030204" pitchFamily="34" charset="0"/>
              </a:rPr>
              <a:t>tortuvchi</a:t>
            </a:r>
            <a:r>
              <a:rPr lang="en-US" sz="4450" b="1" dirty="0">
                <a:solidFill>
                  <a:srgbClr val="233E32"/>
                </a:solidFill>
                <a:latin typeface="Arial Narrow" panose="020B0606020202030204" pitchFamily="34" charset="0"/>
              </a:rPr>
              <a:t> </a:t>
            </a:r>
            <a:r>
              <a:rPr lang="en-US" sz="4450" b="1" dirty="0" err="1">
                <a:solidFill>
                  <a:srgbClr val="233E32"/>
                </a:solidFill>
                <a:latin typeface="Arial Narrow" panose="020B0606020202030204" pitchFamily="34" charset="0"/>
              </a:rPr>
              <a:t>elementlar</a:t>
            </a:r>
            <a:endParaRPr lang="en-US" sz="4450" b="1" dirty="0">
              <a:solidFill>
                <a:srgbClr val="233E32"/>
              </a:solidFill>
              <a:latin typeface="Arial Narrow" panose="020B0606020202030204" pitchFamily="34" charset="0"/>
            </a:endParaRPr>
          </a:p>
        </p:txBody>
      </p:sp>
      <p:sp>
        <p:nvSpPr>
          <p:cNvPr id="10" name="Shape 1">
            <a:extLst>
              <a:ext uri="{FF2B5EF4-FFF2-40B4-BE49-F238E27FC236}">
                <a16:creationId xmlns:a16="http://schemas.microsoft.com/office/drawing/2014/main" id="{D04B1EA6-2B45-411D-A2D0-E06658AC8E91}"/>
              </a:ext>
            </a:extLst>
          </p:cNvPr>
          <p:cNvSpPr/>
          <p:nvPr/>
        </p:nvSpPr>
        <p:spPr>
          <a:xfrm>
            <a:off x="793908" y="6112074"/>
            <a:ext cx="396835" cy="396835"/>
          </a:xfrm>
          <a:prstGeom prst="roundRect">
            <a:avLst>
              <a:gd name="adj" fmla="val 8574"/>
            </a:avLst>
          </a:prstGeom>
          <a:solidFill>
            <a:srgbClr val="0070C0"/>
          </a:solidFill>
          <a:ln>
            <a:solidFill>
              <a:schemeClr val="accent1"/>
            </a:solidFill>
          </a:ln>
        </p:spPr>
      </p:sp>
      <p:sp>
        <p:nvSpPr>
          <p:cNvPr id="11" name="Text 2">
            <a:extLst>
              <a:ext uri="{FF2B5EF4-FFF2-40B4-BE49-F238E27FC236}">
                <a16:creationId xmlns:a16="http://schemas.microsoft.com/office/drawing/2014/main" id="{9CFA93C8-CCE6-45D7-B759-1A617144FAC6}"/>
              </a:ext>
            </a:extLst>
          </p:cNvPr>
          <p:cNvSpPr/>
          <p:nvPr/>
        </p:nvSpPr>
        <p:spPr>
          <a:xfrm>
            <a:off x="1417557" y="6112074"/>
            <a:ext cx="2835235" cy="354330"/>
          </a:xfrm>
          <a:prstGeom prst="rect">
            <a:avLst/>
          </a:prstGeom>
          <a:noFill/>
          <a:ln/>
        </p:spPr>
        <p:txBody>
          <a:bodyPr wrap="none" lIns="0" tIns="0" rIns="0" bIns="0" rtlCol="0" anchor="t"/>
          <a:lstStyle/>
          <a:p>
            <a:pPr marL="0" indent="0">
              <a:lnSpc>
                <a:spcPts val="2750"/>
              </a:lnSpc>
              <a:buNone/>
            </a:pPr>
            <a:r>
              <a:rPr lang="en-US" sz="2400" kern="0" spc="-22" dirty="0">
                <a:latin typeface="Arial Narrow" panose="020B0606020202030204" pitchFamily="34" charset="0"/>
                <a:ea typeface="Anton" pitchFamily="34" charset="-122"/>
                <a:cs typeface="Anton" pitchFamily="34" charset="-120"/>
              </a:rPr>
              <a:t>Diqqatni jalb qilgan narsa</a:t>
            </a:r>
            <a:endParaRPr lang="en-US" sz="2400" dirty="0">
              <a:latin typeface="Arial Narrow" panose="020B0606020202030204" pitchFamily="34" charset="0"/>
            </a:endParaRPr>
          </a:p>
        </p:txBody>
      </p:sp>
      <p:sp>
        <p:nvSpPr>
          <p:cNvPr id="12" name="Text 3">
            <a:extLst>
              <a:ext uri="{FF2B5EF4-FFF2-40B4-BE49-F238E27FC236}">
                <a16:creationId xmlns:a16="http://schemas.microsoft.com/office/drawing/2014/main" id="{25A79EC3-D9D3-494C-940F-EF81672F47F5}"/>
              </a:ext>
            </a:extLst>
          </p:cNvPr>
          <p:cNvSpPr/>
          <p:nvPr/>
        </p:nvSpPr>
        <p:spPr>
          <a:xfrm>
            <a:off x="1417557" y="6602493"/>
            <a:ext cx="5784413" cy="725805"/>
          </a:xfrm>
          <a:prstGeom prst="rect">
            <a:avLst/>
          </a:prstGeom>
          <a:noFill/>
          <a:ln/>
        </p:spPr>
        <p:txBody>
          <a:bodyPr wrap="square" lIns="0" tIns="0" rIns="0" bIns="0" rtlCol="0" anchor="t"/>
          <a:lstStyle/>
          <a:p>
            <a:pPr marL="0" indent="0">
              <a:lnSpc>
                <a:spcPts val="2850"/>
              </a:lnSpc>
              <a:buNone/>
            </a:pPr>
            <a:r>
              <a:rPr lang="en-US" sz="2400" kern="0" spc="-36" dirty="0">
                <a:latin typeface="Arial Narrow" panose="020B0606020202030204" pitchFamily="34" charset="0"/>
                <a:ea typeface="Fira Sans" pitchFamily="34" charset="-122"/>
                <a:cs typeface="Fira Sans" pitchFamily="34" charset="-120"/>
              </a:rPr>
              <a:t>Oʻquvchilarning eʼtiborini jalb qilgan qismi, masalan, oʻqituvchining qiziqarli hikoyasi yoki vizual vosita.</a:t>
            </a:r>
            <a:endParaRPr lang="en-US" sz="2400" dirty="0">
              <a:latin typeface="Arial Narrow" panose="020B0606020202030204" pitchFamily="34" charset="0"/>
            </a:endParaRPr>
          </a:p>
        </p:txBody>
      </p:sp>
      <p:sp>
        <p:nvSpPr>
          <p:cNvPr id="13" name="Shape 4">
            <a:extLst>
              <a:ext uri="{FF2B5EF4-FFF2-40B4-BE49-F238E27FC236}">
                <a16:creationId xmlns:a16="http://schemas.microsoft.com/office/drawing/2014/main" id="{B28A064B-5ACF-4670-9982-DDAE7DBBB15F}"/>
              </a:ext>
            </a:extLst>
          </p:cNvPr>
          <p:cNvSpPr/>
          <p:nvPr/>
        </p:nvSpPr>
        <p:spPr>
          <a:xfrm>
            <a:off x="7428785" y="6112074"/>
            <a:ext cx="396835" cy="396835"/>
          </a:xfrm>
          <a:prstGeom prst="roundRect">
            <a:avLst>
              <a:gd name="adj" fmla="val 8574"/>
            </a:avLst>
          </a:prstGeom>
          <a:solidFill>
            <a:srgbClr val="0070C0"/>
          </a:solidFill>
          <a:ln/>
        </p:spPr>
      </p:sp>
      <p:sp>
        <p:nvSpPr>
          <p:cNvPr id="14" name="Text 5">
            <a:extLst>
              <a:ext uri="{FF2B5EF4-FFF2-40B4-BE49-F238E27FC236}">
                <a16:creationId xmlns:a16="http://schemas.microsoft.com/office/drawing/2014/main" id="{3199E56C-CCA7-4AE3-9547-4977AA9D128A}"/>
              </a:ext>
            </a:extLst>
          </p:cNvPr>
          <p:cNvSpPr/>
          <p:nvPr/>
        </p:nvSpPr>
        <p:spPr>
          <a:xfrm>
            <a:off x="8052434" y="6112074"/>
            <a:ext cx="2835235" cy="354330"/>
          </a:xfrm>
          <a:prstGeom prst="rect">
            <a:avLst/>
          </a:prstGeom>
          <a:noFill/>
          <a:ln/>
        </p:spPr>
        <p:txBody>
          <a:bodyPr wrap="none" lIns="0" tIns="0" rIns="0" bIns="0" rtlCol="0" anchor="t"/>
          <a:lstStyle/>
          <a:p>
            <a:pPr marL="0" indent="0">
              <a:lnSpc>
                <a:spcPts val="2750"/>
              </a:lnSpc>
              <a:buNone/>
            </a:pPr>
            <a:r>
              <a:rPr lang="en-US" sz="2400" kern="0" spc="-22" dirty="0">
                <a:latin typeface="Arial Narrow" panose="020B0606020202030204" pitchFamily="34" charset="0"/>
                <a:ea typeface="Anton" pitchFamily="34" charset="-122"/>
                <a:cs typeface="Anton" pitchFamily="34" charset="-120"/>
              </a:rPr>
              <a:t>Diqqatni jalb qilgan narsa</a:t>
            </a:r>
            <a:endParaRPr lang="en-US" sz="2400" dirty="0">
              <a:latin typeface="Arial Narrow" panose="020B0606020202030204" pitchFamily="34" charset="0"/>
            </a:endParaRPr>
          </a:p>
        </p:txBody>
      </p:sp>
      <p:sp>
        <p:nvSpPr>
          <p:cNvPr id="15" name="Text 6">
            <a:extLst>
              <a:ext uri="{FF2B5EF4-FFF2-40B4-BE49-F238E27FC236}">
                <a16:creationId xmlns:a16="http://schemas.microsoft.com/office/drawing/2014/main" id="{CDC8BE54-1EC4-4A50-87EA-D49ED2627D13}"/>
              </a:ext>
            </a:extLst>
          </p:cNvPr>
          <p:cNvSpPr/>
          <p:nvPr/>
        </p:nvSpPr>
        <p:spPr>
          <a:xfrm>
            <a:off x="8052434" y="6602493"/>
            <a:ext cx="5784413" cy="725805"/>
          </a:xfrm>
          <a:prstGeom prst="rect">
            <a:avLst/>
          </a:prstGeom>
          <a:noFill/>
          <a:ln/>
        </p:spPr>
        <p:txBody>
          <a:bodyPr wrap="square" lIns="0" tIns="0" rIns="0" bIns="0" rtlCol="0" anchor="t"/>
          <a:lstStyle/>
          <a:p>
            <a:pPr>
              <a:lnSpc>
                <a:spcPts val="2850"/>
              </a:lnSpc>
            </a:pPr>
            <a:r>
              <a:rPr lang="uz-Cyrl-UZ" sz="2400" kern="0" spc="-36" dirty="0">
                <a:latin typeface="Arial Narrow" panose="020B0606020202030204" pitchFamily="34" charset="0"/>
                <a:ea typeface="Fira Sans" pitchFamily="34" charset="-122"/>
              </a:rPr>
              <a:t>Turli qobiliyat va ehtiyojlarga murojaat qilish uchun mazmun va jarayonni tabaqalashtiri</a:t>
            </a:r>
            <a:r>
              <a:rPr lang="en-US" sz="2400" kern="0" spc="-36" dirty="0">
                <a:latin typeface="Arial Narrow" panose="020B0606020202030204" pitchFamily="34" charset="0"/>
                <a:ea typeface="Fira Sans" pitchFamily="34" charset="-122"/>
              </a:rPr>
              <a:t>sh.</a:t>
            </a:r>
          </a:p>
        </p:txBody>
      </p:sp>
      <p:pic>
        <p:nvPicPr>
          <p:cNvPr id="16" name="Graphic 2">
            <a:extLst>
              <a:ext uri="{FF2B5EF4-FFF2-40B4-BE49-F238E27FC236}">
                <a16:creationId xmlns:a16="http://schemas.microsoft.com/office/drawing/2014/main" id="{8FAACF87-F11C-487E-BE9E-6828A42F9CA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22535"/>
            <a:ext cx="14630400" cy="1103086"/>
          </a:xfrm>
          <a:prstGeom prst="rect">
            <a:avLst/>
          </a:prstGeom>
        </p:spPr>
      </p:pic>
      <p:pic>
        <p:nvPicPr>
          <p:cNvPr id="17" name="Рисунок 16">
            <a:extLst>
              <a:ext uri="{FF2B5EF4-FFF2-40B4-BE49-F238E27FC236}">
                <a16:creationId xmlns:a16="http://schemas.microsoft.com/office/drawing/2014/main" id="{295105EC-8A12-457F-8EC0-58F161E38529}"/>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8" name="Рисунок 17">
            <a:extLst>
              <a:ext uri="{FF2B5EF4-FFF2-40B4-BE49-F238E27FC236}">
                <a16:creationId xmlns:a16="http://schemas.microsoft.com/office/drawing/2014/main" id="{D5A720D8-1AE2-4F87-9AA2-4CA11CF6C864}"/>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835235"/>
          </a:xfrm>
          <a:prstGeom prst="rect">
            <a:avLst/>
          </a:prstGeom>
        </p:spPr>
      </p:pic>
      <p:sp>
        <p:nvSpPr>
          <p:cNvPr id="3" name="Text 0"/>
          <p:cNvSpPr/>
          <p:nvPr/>
        </p:nvSpPr>
        <p:spPr>
          <a:xfrm>
            <a:off x="793790" y="3821430"/>
            <a:ext cx="9950172" cy="708779"/>
          </a:xfrm>
          <a:prstGeom prst="rect">
            <a:avLst/>
          </a:prstGeom>
          <a:noFill/>
          <a:ln/>
        </p:spPr>
        <p:txBody>
          <a:bodyPr wrap="none" lIns="0" tIns="0" rIns="0" bIns="0" rtlCol="0" anchor="t"/>
          <a:lstStyle/>
          <a:p>
            <a:pPr marL="0" indent="0">
              <a:lnSpc>
                <a:spcPts val="5550"/>
              </a:lnSpc>
              <a:buNone/>
            </a:pPr>
            <a:r>
              <a:rPr lang="en-US" sz="4450" kern="0" spc="-45" dirty="0">
                <a:latin typeface="Arial Narrow" panose="020B0606020202030204" pitchFamily="34" charset="0"/>
                <a:ea typeface="Anton" pitchFamily="34" charset="-122"/>
                <a:cs typeface="Anton" pitchFamily="34" charset="-120"/>
              </a:rPr>
              <a:t>Oʻquvchilarni faollashtirgan dars elementlari</a:t>
            </a:r>
            <a:endParaRPr lang="en-US" sz="4450" dirty="0">
              <a:latin typeface="Arial Narrow" panose="020B0606020202030204" pitchFamily="34" charset="0"/>
            </a:endParaRPr>
          </a:p>
        </p:txBody>
      </p:sp>
      <p:pic>
        <p:nvPicPr>
          <p:cNvPr id="4" name="Image 1" descr="preencoded.png"/>
          <p:cNvPicPr>
            <a:picLocks noChangeAspect="1"/>
          </p:cNvPicPr>
          <p:nvPr/>
        </p:nvPicPr>
        <p:blipFill>
          <a:blip r:embed="rId4"/>
          <a:stretch>
            <a:fillRect/>
          </a:stretch>
        </p:blipFill>
        <p:spPr>
          <a:xfrm>
            <a:off x="793790" y="4870371"/>
            <a:ext cx="566976" cy="566976"/>
          </a:xfrm>
          <a:prstGeom prst="rect">
            <a:avLst/>
          </a:prstGeom>
        </p:spPr>
      </p:pic>
      <p:sp>
        <p:nvSpPr>
          <p:cNvPr id="5" name="Text 1"/>
          <p:cNvSpPr/>
          <p:nvPr/>
        </p:nvSpPr>
        <p:spPr>
          <a:xfrm>
            <a:off x="793790" y="5664160"/>
            <a:ext cx="2835235" cy="354330"/>
          </a:xfrm>
          <a:prstGeom prst="rect">
            <a:avLst/>
          </a:prstGeom>
          <a:noFill/>
          <a:ln/>
        </p:spPr>
        <p:txBody>
          <a:bodyPr wrap="none" lIns="0" tIns="0" rIns="0" bIns="0" rtlCol="0" anchor="t"/>
          <a:lstStyle/>
          <a:p>
            <a:pPr marL="0" indent="0" algn="l">
              <a:lnSpc>
                <a:spcPts val="2750"/>
              </a:lnSpc>
              <a:buNone/>
            </a:pPr>
            <a:r>
              <a:rPr lang="en-US" sz="2200" b="1" kern="0" spc="-22" dirty="0">
                <a:latin typeface="Arial Narrow" panose="020B0606020202030204" pitchFamily="34" charset="0"/>
                <a:ea typeface="Anton" pitchFamily="34" charset="-122"/>
                <a:cs typeface="Anton" pitchFamily="34" charset="-120"/>
              </a:rPr>
              <a:t>Savol-javob</a:t>
            </a:r>
            <a:endParaRPr lang="en-US" sz="2200" b="1" dirty="0">
              <a:latin typeface="Arial Narrow" panose="020B0606020202030204" pitchFamily="34" charset="0"/>
            </a:endParaRPr>
          </a:p>
        </p:txBody>
      </p:sp>
      <p:sp>
        <p:nvSpPr>
          <p:cNvPr id="6" name="Text 2"/>
          <p:cNvSpPr/>
          <p:nvPr/>
        </p:nvSpPr>
        <p:spPr>
          <a:xfrm>
            <a:off x="793790" y="6154579"/>
            <a:ext cx="4120753" cy="1088708"/>
          </a:xfrm>
          <a:prstGeom prst="rect">
            <a:avLst/>
          </a:prstGeom>
          <a:noFill/>
          <a:ln/>
        </p:spPr>
        <p:txBody>
          <a:bodyPr wrap="square" lIns="0" tIns="0" rIns="0" bIns="0" rtlCol="0" anchor="t"/>
          <a:lstStyle/>
          <a:p>
            <a:pPr marL="0" indent="0" algn="l">
              <a:buNone/>
            </a:pPr>
            <a:r>
              <a:rPr lang="en-US" sz="2800" kern="0" spc="-36" dirty="0">
                <a:latin typeface="Arial Narrow" panose="020B0606020202030204" pitchFamily="34" charset="0"/>
                <a:ea typeface="Fira Sans" pitchFamily="34" charset="-122"/>
                <a:cs typeface="Fira Sans" pitchFamily="34" charset="-120"/>
              </a:rPr>
              <a:t>Oʻquvchilarga savol berish va ularning javoblariga eʼtibor qaratish ularni faollashtiradi.</a:t>
            </a:r>
            <a:endParaRPr lang="en-US" sz="2800" dirty="0">
              <a:latin typeface="Arial Narrow" panose="020B0606020202030204" pitchFamily="34" charset="0"/>
            </a:endParaRPr>
          </a:p>
        </p:txBody>
      </p:sp>
      <p:pic>
        <p:nvPicPr>
          <p:cNvPr id="7" name="Image 2" descr="preencoded.png"/>
          <p:cNvPicPr>
            <a:picLocks noChangeAspect="1"/>
          </p:cNvPicPr>
          <p:nvPr/>
        </p:nvPicPr>
        <p:blipFill>
          <a:blip r:embed="rId5"/>
          <a:stretch>
            <a:fillRect/>
          </a:stretch>
        </p:blipFill>
        <p:spPr>
          <a:xfrm>
            <a:off x="5254704" y="4870371"/>
            <a:ext cx="566976" cy="566976"/>
          </a:xfrm>
          <a:prstGeom prst="rect">
            <a:avLst/>
          </a:prstGeom>
        </p:spPr>
      </p:pic>
      <p:sp>
        <p:nvSpPr>
          <p:cNvPr id="8" name="Text 3"/>
          <p:cNvSpPr/>
          <p:nvPr/>
        </p:nvSpPr>
        <p:spPr>
          <a:xfrm>
            <a:off x="5254704" y="5664160"/>
            <a:ext cx="2835235" cy="354330"/>
          </a:xfrm>
          <a:prstGeom prst="rect">
            <a:avLst/>
          </a:prstGeom>
          <a:noFill/>
          <a:ln/>
        </p:spPr>
        <p:txBody>
          <a:bodyPr wrap="none" lIns="0" tIns="0" rIns="0" bIns="0" rtlCol="0" anchor="t"/>
          <a:lstStyle/>
          <a:p>
            <a:pPr>
              <a:lnSpc>
                <a:spcPts val="2750"/>
              </a:lnSpc>
            </a:pPr>
            <a:r>
              <a:rPr lang="en-US" sz="2200" b="1" kern="0" spc="-22" dirty="0" err="1">
                <a:latin typeface="Arial Narrow" panose="020B0606020202030204" pitchFamily="34" charset="0"/>
                <a:ea typeface="Anton" pitchFamily="34" charset="-122"/>
              </a:rPr>
              <a:t>Guruhlarda</a:t>
            </a:r>
            <a:r>
              <a:rPr lang="en-US" sz="2200" b="1" kern="0" spc="-22" dirty="0">
                <a:latin typeface="Arial Narrow" panose="020B0606020202030204" pitchFamily="34" charset="0"/>
                <a:ea typeface="Anton" pitchFamily="34" charset="-122"/>
              </a:rPr>
              <a:t> </a:t>
            </a:r>
            <a:r>
              <a:rPr lang="en-US" sz="2200" b="1" kern="0" spc="-22" dirty="0" err="1">
                <a:latin typeface="Arial Narrow" panose="020B0606020202030204" pitchFamily="34" charset="0"/>
                <a:ea typeface="Anton" pitchFamily="34" charset="-122"/>
              </a:rPr>
              <a:t>ishlash</a:t>
            </a:r>
            <a:endParaRPr lang="en-US" sz="2200" b="1" kern="0" spc="-22" dirty="0">
              <a:latin typeface="Arial Narrow" panose="020B0606020202030204" pitchFamily="34" charset="0"/>
              <a:ea typeface="Anton" pitchFamily="34" charset="-122"/>
            </a:endParaRPr>
          </a:p>
        </p:txBody>
      </p:sp>
      <p:sp>
        <p:nvSpPr>
          <p:cNvPr id="9" name="Text 4"/>
          <p:cNvSpPr/>
          <p:nvPr/>
        </p:nvSpPr>
        <p:spPr>
          <a:xfrm>
            <a:off x="5254704" y="6154579"/>
            <a:ext cx="4120872" cy="725805"/>
          </a:xfrm>
          <a:prstGeom prst="rect">
            <a:avLst/>
          </a:prstGeom>
          <a:noFill/>
          <a:ln/>
        </p:spPr>
        <p:txBody>
          <a:bodyPr wrap="square" lIns="0" tIns="0" rIns="0" bIns="0" rtlCol="0" anchor="t"/>
          <a:lstStyle/>
          <a:p>
            <a:pPr algn="just"/>
            <a:r>
              <a:rPr lang="en-US" sz="2800" kern="0" spc="-36" dirty="0">
                <a:latin typeface="Arial Narrow" panose="020B0606020202030204" pitchFamily="34" charset="0"/>
                <a:ea typeface="Fira Sans" pitchFamily="34" charset="-122"/>
              </a:rPr>
              <a:t>Oʻquvchilarni guruhlarga boʻlib, ularga topshiriq berish ularni </a:t>
            </a:r>
            <a:r>
              <a:rPr lang="en-US" sz="2800" kern="0" spc="-36" dirty="0" err="1">
                <a:latin typeface="Arial Narrow" panose="020B0606020202030204" pitchFamily="34" charset="0"/>
                <a:ea typeface="Fira Sans" pitchFamily="34" charset="-122"/>
              </a:rPr>
              <a:t>faollashtiradi</a:t>
            </a:r>
            <a:r>
              <a:rPr lang="en-US" sz="2800" kern="0" spc="-36" dirty="0">
                <a:latin typeface="Arial Narrow" panose="020B0606020202030204" pitchFamily="34" charset="0"/>
                <a:ea typeface="Fira Sans" pitchFamily="34" charset="-122"/>
              </a:rPr>
              <a:t>.</a:t>
            </a:r>
          </a:p>
        </p:txBody>
      </p:sp>
      <p:pic>
        <p:nvPicPr>
          <p:cNvPr id="10" name="Image 3" descr="preencoded.png"/>
          <p:cNvPicPr>
            <a:picLocks noChangeAspect="1"/>
          </p:cNvPicPr>
          <p:nvPr/>
        </p:nvPicPr>
        <p:blipFill>
          <a:blip r:embed="rId6"/>
          <a:stretch>
            <a:fillRect/>
          </a:stretch>
        </p:blipFill>
        <p:spPr>
          <a:xfrm>
            <a:off x="9715738" y="4870371"/>
            <a:ext cx="566976" cy="566976"/>
          </a:xfrm>
          <a:prstGeom prst="rect">
            <a:avLst/>
          </a:prstGeom>
        </p:spPr>
      </p:pic>
      <p:sp>
        <p:nvSpPr>
          <p:cNvPr id="11" name="Text 5"/>
          <p:cNvSpPr/>
          <p:nvPr/>
        </p:nvSpPr>
        <p:spPr>
          <a:xfrm>
            <a:off x="9715738" y="5664160"/>
            <a:ext cx="2835235" cy="354330"/>
          </a:xfrm>
          <a:prstGeom prst="rect">
            <a:avLst/>
          </a:prstGeom>
          <a:noFill/>
          <a:ln/>
        </p:spPr>
        <p:txBody>
          <a:bodyPr wrap="none" lIns="0" tIns="0" rIns="0" bIns="0" rtlCol="0" anchor="t"/>
          <a:lstStyle/>
          <a:p>
            <a:pPr indent="0">
              <a:lnSpc>
                <a:spcPts val="2750"/>
              </a:lnSpc>
              <a:buNone/>
            </a:pPr>
            <a:r>
              <a:rPr lang="en-US" sz="2200" b="1" kern="0" spc="-22" dirty="0" err="1">
                <a:latin typeface="Arial Narrow" panose="020B0606020202030204" pitchFamily="34" charset="0"/>
                <a:ea typeface="Anton" pitchFamily="34" charset="-122"/>
              </a:rPr>
              <a:t>Oʻyinlar</a:t>
            </a:r>
            <a:endParaRPr lang="en-US" sz="2200" b="1" kern="0" spc="-22" dirty="0">
              <a:latin typeface="Arial Narrow" panose="020B0606020202030204" pitchFamily="34" charset="0"/>
              <a:ea typeface="Anton" pitchFamily="34" charset="-122"/>
            </a:endParaRPr>
          </a:p>
        </p:txBody>
      </p:sp>
      <p:sp>
        <p:nvSpPr>
          <p:cNvPr id="12" name="Text 6"/>
          <p:cNvSpPr/>
          <p:nvPr/>
        </p:nvSpPr>
        <p:spPr>
          <a:xfrm>
            <a:off x="9715738" y="6154579"/>
            <a:ext cx="4120753" cy="1088708"/>
          </a:xfrm>
          <a:prstGeom prst="rect">
            <a:avLst/>
          </a:prstGeom>
          <a:noFill/>
          <a:ln/>
        </p:spPr>
        <p:txBody>
          <a:bodyPr wrap="square" lIns="0" tIns="0" rIns="0" bIns="0" rtlCol="0" anchor="t"/>
          <a:lstStyle/>
          <a:p>
            <a:pPr indent="0" algn="just">
              <a:buNone/>
            </a:pPr>
            <a:r>
              <a:rPr lang="en-US" sz="2800" kern="0" spc="-36" dirty="0">
                <a:latin typeface="Arial Narrow" panose="020B0606020202030204" pitchFamily="34" charset="0"/>
                <a:ea typeface="Fira Sans" pitchFamily="34" charset="-122"/>
              </a:rPr>
              <a:t>Oʻyinlar oʻquvchilarga darsni quvnoq va qiziqarli tarzda oʻtkazishga yordam beradi.</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1651236" y="1307682"/>
            <a:ext cx="9403757" cy="708779"/>
          </a:xfrm>
          <a:prstGeom prst="rect">
            <a:avLst/>
          </a:prstGeom>
          <a:noFill/>
          <a:ln/>
        </p:spPr>
        <p:txBody>
          <a:bodyPr wrap="none" lIns="0" tIns="0" rIns="0" bIns="0" rtlCol="0" anchor="t"/>
          <a:lstStyle/>
          <a:p>
            <a:pPr marL="0" indent="0" algn="ctr">
              <a:lnSpc>
                <a:spcPts val="5550"/>
              </a:lnSpc>
              <a:buNone/>
            </a:pPr>
            <a:r>
              <a:rPr lang="en-US" sz="4400" b="1" kern="0" spc="-45" dirty="0">
                <a:latin typeface="Arial Narrow" panose="020B0606020202030204" pitchFamily="34" charset="0"/>
                <a:ea typeface="Anton" pitchFamily="34" charset="-122"/>
                <a:cs typeface="Anton" pitchFamily="34" charset="-120"/>
              </a:rPr>
              <a:t>Yaxshi va </a:t>
            </a:r>
            <a:r>
              <a:rPr lang="en-US" sz="4400" b="1" kern="0" spc="-45" dirty="0" err="1">
                <a:latin typeface="Arial Narrow" panose="020B0606020202030204" pitchFamily="34" charset="0"/>
                <a:ea typeface="Anton" pitchFamily="34" charset="-122"/>
                <a:cs typeface="Anton" pitchFamily="34" charset="-120"/>
              </a:rPr>
              <a:t>yomon</a:t>
            </a:r>
            <a:r>
              <a:rPr lang="en-US" sz="4400" b="1" kern="0" spc="-45" dirty="0">
                <a:latin typeface="Arial Narrow" panose="020B0606020202030204" pitchFamily="34" charset="0"/>
                <a:ea typeface="Anton" pitchFamily="34" charset="-122"/>
                <a:cs typeface="Anton" pitchFamily="34" charset="-120"/>
              </a:rPr>
              <a:t> </a:t>
            </a:r>
          </a:p>
          <a:p>
            <a:pPr marL="0" indent="0" algn="ctr">
              <a:lnSpc>
                <a:spcPts val="5550"/>
              </a:lnSpc>
              <a:buNone/>
            </a:pPr>
            <a:r>
              <a:rPr lang="en-US" sz="4400" b="1" kern="0" spc="-45" dirty="0" err="1">
                <a:latin typeface="Arial Narrow" panose="020B0606020202030204" pitchFamily="34" charset="0"/>
                <a:ea typeface="Anton" pitchFamily="34" charset="-122"/>
                <a:cs typeface="Anton" pitchFamily="34" charset="-120"/>
              </a:rPr>
              <a:t>natijalarga</a:t>
            </a:r>
            <a:r>
              <a:rPr lang="en-US" sz="4400" b="1" kern="0" spc="-45" dirty="0">
                <a:latin typeface="Arial Narrow" panose="020B0606020202030204" pitchFamily="34" charset="0"/>
                <a:ea typeface="Anton" pitchFamily="34" charset="-122"/>
                <a:cs typeface="Anton" pitchFamily="34" charset="-120"/>
              </a:rPr>
              <a:t> oʻylab koʻrish</a:t>
            </a:r>
            <a:endParaRPr lang="en-US" sz="4400" b="1" dirty="0">
              <a:latin typeface="Arial Narrow" panose="020B0606020202030204" pitchFamily="34" charset="0"/>
            </a:endParaRPr>
          </a:p>
        </p:txBody>
      </p:sp>
      <p:sp>
        <p:nvSpPr>
          <p:cNvPr id="9" name="Text 5"/>
          <p:cNvSpPr/>
          <p:nvPr/>
        </p:nvSpPr>
        <p:spPr>
          <a:xfrm>
            <a:off x="855464" y="3182223"/>
            <a:ext cx="2835235" cy="354330"/>
          </a:xfrm>
          <a:prstGeom prst="rect">
            <a:avLst/>
          </a:prstGeom>
          <a:noFill/>
          <a:ln/>
        </p:spPr>
        <p:txBody>
          <a:bodyPr wrap="none" lIns="0" tIns="0" rIns="0" bIns="0" rtlCol="0" anchor="t"/>
          <a:lstStyle/>
          <a:p>
            <a:pPr>
              <a:lnSpc>
                <a:spcPts val="2750"/>
              </a:lnSpc>
            </a:pPr>
            <a:r>
              <a:rPr lang="en-US" sz="2800" b="1" kern="0" spc="-22" dirty="0">
                <a:latin typeface="Arial Narrow" panose="020B0606020202030204" pitchFamily="34" charset="0"/>
                <a:ea typeface="Anton" pitchFamily="34" charset="-122"/>
              </a:rPr>
              <a:t>Nima sabab </a:t>
            </a:r>
            <a:r>
              <a:rPr lang="en-US" sz="2800" b="1" kern="0" spc="-22" dirty="0" err="1">
                <a:latin typeface="Arial Narrow" panose="020B0606020202030204" pitchFamily="34" charset="0"/>
                <a:ea typeface="Anton" pitchFamily="34" charset="-122"/>
              </a:rPr>
              <a:t>boʻldi</a:t>
            </a:r>
            <a:r>
              <a:rPr lang="en-US" sz="2800" b="1" kern="0" spc="-22" dirty="0">
                <a:latin typeface="Arial Narrow" panose="020B0606020202030204" pitchFamily="34" charset="0"/>
                <a:ea typeface="Anton" pitchFamily="34" charset="-122"/>
              </a:rPr>
              <a:t>?</a:t>
            </a:r>
          </a:p>
        </p:txBody>
      </p:sp>
      <p:sp>
        <p:nvSpPr>
          <p:cNvPr id="10" name="Text 6"/>
          <p:cNvSpPr/>
          <p:nvPr/>
        </p:nvSpPr>
        <p:spPr>
          <a:xfrm>
            <a:off x="520184" y="3842622"/>
            <a:ext cx="6159698" cy="362903"/>
          </a:xfrm>
          <a:prstGeom prst="rect">
            <a:avLst/>
          </a:prstGeom>
          <a:noFill/>
          <a:ln/>
        </p:spPr>
        <p:txBody>
          <a:bodyPr wrap="none" lIns="0" tIns="0" rIns="0" bIns="0" rtlCol="0" anchor="t"/>
          <a:lstStyle/>
          <a:p>
            <a:pPr marL="0" indent="0" algn="l">
              <a:lnSpc>
                <a:spcPts val="2850"/>
              </a:lnSpc>
              <a:buNone/>
            </a:pPr>
            <a:r>
              <a:rPr lang="en-US" sz="2400" kern="0" spc="-36" dirty="0">
                <a:latin typeface="Arial Narrow" panose="020B0606020202030204" pitchFamily="34" charset="0"/>
                <a:ea typeface="Fira Sans" pitchFamily="34" charset="-122"/>
                <a:cs typeface="Fira Sans" pitchFamily="34" charset="-120"/>
              </a:rPr>
              <a:t>Yaxshi va yomon natijalarga nima </a:t>
            </a:r>
            <a:r>
              <a:rPr lang="en-US" sz="2400" kern="0" spc="-36" dirty="0" err="1">
                <a:latin typeface="Arial Narrow" panose="020B0606020202030204" pitchFamily="34" charset="0"/>
                <a:ea typeface="Fira Sans" pitchFamily="34" charset="-122"/>
                <a:cs typeface="Fira Sans" pitchFamily="34" charset="-120"/>
              </a:rPr>
              <a:t>sabab</a:t>
            </a:r>
            <a:endParaRPr lang="en-US" sz="2400" kern="0" spc="-36" dirty="0">
              <a:latin typeface="Arial Narrow" panose="020B0606020202030204" pitchFamily="34" charset="0"/>
              <a:ea typeface="Fira Sans" pitchFamily="34" charset="-122"/>
              <a:cs typeface="Fira Sans" pitchFamily="34" charset="-120"/>
            </a:endParaRPr>
          </a:p>
          <a:p>
            <a:pPr marL="0" indent="0" algn="l">
              <a:lnSpc>
                <a:spcPts val="2850"/>
              </a:lnSpc>
              <a:buNone/>
            </a:pPr>
            <a:r>
              <a:rPr lang="en-US" sz="2400" kern="0" spc="-36" dirty="0">
                <a:latin typeface="Arial Narrow" panose="020B0606020202030204" pitchFamily="34" charset="0"/>
                <a:ea typeface="Fira Sans" pitchFamily="34" charset="-122"/>
                <a:cs typeface="Fira Sans" pitchFamily="34" charset="-120"/>
              </a:rPr>
              <a:t> boʻlganini tahlil qilish.</a:t>
            </a:r>
            <a:endParaRPr lang="en-US" sz="2400" dirty="0">
              <a:latin typeface="Arial Narrow" panose="020B0606020202030204" pitchFamily="34" charset="0"/>
            </a:endParaRPr>
          </a:p>
        </p:txBody>
      </p:sp>
      <p:sp>
        <p:nvSpPr>
          <p:cNvPr id="14" name="Text 9"/>
          <p:cNvSpPr/>
          <p:nvPr/>
        </p:nvSpPr>
        <p:spPr>
          <a:xfrm>
            <a:off x="855464" y="4603949"/>
            <a:ext cx="2835235" cy="354330"/>
          </a:xfrm>
          <a:prstGeom prst="rect">
            <a:avLst/>
          </a:prstGeom>
          <a:noFill/>
          <a:ln/>
        </p:spPr>
        <p:txBody>
          <a:bodyPr wrap="none" lIns="0" tIns="0" rIns="0" bIns="0" rtlCol="0" anchor="t"/>
          <a:lstStyle/>
          <a:p>
            <a:pPr marL="0" indent="0" algn="l">
              <a:lnSpc>
                <a:spcPts val="2750"/>
              </a:lnSpc>
              <a:buNone/>
            </a:pPr>
            <a:r>
              <a:rPr lang="en-US" sz="2800" b="1" kern="0" spc="-22" dirty="0">
                <a:latin typeface="Arial Narrow" panose="020B0606020202030204" pitchFamily="34" charset="0"/>
                <a:ea typeface="Anton" pitchFamily="34" charset="-122"/>
                <a:cs typeface="Anton" pitchFamily="34" charset="-120"/>
              </a:rPr>
              <a:t>Nima qilish mumkin?</a:t>
            </a:r>
            <a:endParaRPr lang="en-US" sz="2800" b="1" dirty="0">
              <a:latin typeface="Arial Narrow" panose="020B0606020202030204" pitchFamily="34" charset="0"/>
            </a:endParaRPr>
          </a:p>
        </p:txBody>
      </p:sp>
      <p:sp>
        <p:nvSpPr>
          <p:cNvPr id="15" name="Text 10"/>
          <p:cNvSpPr/>
          <p:nvPr/>
        </p:nvSpPr>
        <p:spPr>
          <a:xfrm>
            <a:off x="579358" y="5371189"/>
            <a:ext cx="4825762" cy="725805"/>
          </a:xfrm>
          <a:prstGeom prst="rect">
            <a:avLst/>
          </a:prstGeom>
          <a:noFill/>
          <a:ln/>
        </p:spPr>
        <p:txBody>
          <a:bodyPr wrap="square" lIns="0" tIns="0" rIns="0" bIns="0" rtlCol="0" anchor="t"/>
          <a:lstStyle/>
          <a:p>
            <a:pPr>
              <a:lnSpc>
                <a:spcPts val="2850"/>
              </a:lnSpc>
            </a:pPr>
            <a:r>
              <a:rPr lang="en-US" sz="2400" kern="0" spc="-36" dirty="0">
                <a:latin typeface="Arial Narrow" panose="020B0606020202030204" pitchFamily="34" charset="0"/>
                <a:ea typeface="Fira Sans" pitchFamily="34" charset="-122"/>
              </a:rPr>
              <a:t>Kelajakda yaxshi natijalarga erishish uchun </a:t>
            </a:r>
          </a:p>
          <a:p>
            <a:pPr>
              <a:lnSpc>
                <a:spcPts val="2850"/>
              </a:lnSpc>
            </a:pPr>
            <a:r>
              <a:rPr lang="en-US" sz="2400" kern="0" spc="-36" dirty="0">
                <a:latin typeface="Arial Narrow" panose="020B0606020202030204" pitchFamily="34" charset="0"/>
                <a:ea typeface="Fira Sans" pitchFamily="34" charset="-122"/>
              </a:rPr>
              <a:t>nima qilish mumkinligini oʻylab </a:t>
            </a:r>
            <a:r>
              <a:rPr lang="en-US" sz="2400" kern="0" spc="-36" dirty="0" err="1">
                <a:latin typeface="Arial Narrow" panose="020B0606020202030204" pitchFamily="34" charset="0"/>
                <a:ea typeface="Fira Sans" pitchFamily="34" charset="-122"/>
              </a:rPr>
              <a:t>koʻrish</a:t>
            </a:r>
            <a:r>
              <a:rPr lang="en-US" sz="2400" kern="0" spc="-36" dirty="0">
                <a:latin typeface="Arial Narrow" panose="020B0606020202030204" pitchFamily="34" charset="0"/>
                <a:ea typeface="Fira Sans" pitchFamily="34" charset="-122"/>
              </a:rPr>
              <a:t>.</a:t>
            </a:r>
          </a:p>
        </p:txBody>
      </p:sp>
      <p:sp>
        <p:nvSpPr>
          <p:cNvPr id="16" name="Text 0">
            <a:extLst>
              <a:ext uri="{FF2B5EF4-FFF2-40B4-BE49-F238E27FC236}">
                <a16:creationId xmlns:a16="http://schemas.microsoft.com/office/drawing/2014/main" id="{74A6B64C-FCD2-44E1-8536-FA2FFE5E542B}"/>
              </a:ext>
            </a:extLst>
          </p:cNvPr>
          <p:cNvSpPr/>
          <p:nvPr/>
        </p:nvSpPr>
        <p:spPr>
          <a:xfrm>
            <a:off x="6256853" y="1267499"/>
            <a:ext cx="7600712" cy="1378029"/>
          </a:xfrm>
          <a:prstGeom prst="rect">
            <a:avLst/>
          </a:prstGeom>
          <a:noFill/>
          <a:ln/>
        </p:spPr>
        <p:txBody>
          <a:bodyPr wrap="square" lIns="0" tIns="0" rIns="0" bIns="0" rtlCol="0" anchor="t"/>
          <a:lstStyle/>
          <a:p>
            <a:pPr algn="ctr">
              <a:lnSpc>
                <a:spcPts val="5550"/>
              </a:lnSpc>
            </a:pPr>
            <a:r>
              <a:rPr lang="en-US" sz="4400" b="1" kern="0" spc="-45" dirty="0">
                <a:latin typeface="Arial Narrow" panose="020B0606020202030204" pitchFamily="34" charset="0"/>
                <a:ea typeface="Anton" pitchFamily="34" charset="-122"/>
              </a:rPr>
              <a:t>Yanada samarali muhokama uchun </a:t>
            </a:r>
            <a:r>
              <a:rPr lang="en-US" sz="4400" b="1" kern="0" spc="-45" dirty="0" err="1">
                <a:latin typeface="Arial Narrow" panose="020B0606020202030204" pitchFamily="34" charset="0"/>
                <a:ea typeface="Anton" pitchFamily="34" charset="-122"/>
              </a:rPr>
              <a:t>yoʻl</a:t>
            </a:r>
            <a:endParaRPr lang="en-US" sz="4400" b="1" kern="0" spc="-45" dirty="0">
              <a:latin typeface="Arial Narrow" panose="020B0606020202030204" pitchFamily="34" charset="0"/>
              <a:ea typeface="Anton" pitchFamily="34" charset="-122"/>
            </a:endParaRPr>
          </a:p>
        </p:txBody>
      </p:sp>
      <p:sp>
        <p:nvSpPr>
          <p:cNvPr id="17" name="Shape 2">
            <a:extLst>
              <a:ext uri="{FF2B5EF4-FFF2-40B4-BE49-F238E27FC236}">
                <a16:creationId xmlns:a16="http://schemas.microsoft.com/office/drawing/2014/main" id="{05680BED-81E3-4C4D-9E8F-363D1BAF6BC2}"/>
              </a:ext>
            </a:extLst>
          </p:cNvPr>
          <p:cNvSpPr/>
          <p:nvPr/>
        </p:nvSpPr>
        <p:spPr>
          <a:xfrm>
            <a:off x="6722388" y="3090347"/>
            <a:ext cx="771644" cy="30480"/>
          </a:xfrm>
          <a:prstGeom prst="roundRect">
            <a:avLst>
              <a:gd name="adj" fmla="val 108513"/>
            </a:avLst>
          </a:prstGeom>
          <a:solidFill>
            <a:srgbClr val="575757"/>
          </a:solidFill>
          <a:ln/>
        </p:spPr>
      </p:sp>
      <p:sp>
        <p:nvSpPr>
          <p:cNvPr id="18" name="Shape 3">
            <a:extLst>
              <a:ext uri="{FF2B5EF4-FFF2-40B4-BE49-F238E27FC236}">
                <a16:creationId xmlns:a16="http://schemas.microsoft.com/office/drawing/2014/main" id="{2F2171F5-3A07-4CF0-8048-36A0FCE10F84}"/>
              </a:ext>
            </a:extLst>
          </p:cNvPr>
          <p:cNvSpPr/>
          <p:nvPr/>
        </p:nvSpPr>
        <p:spPr>
          <a:xfrm>
            <a:off x="6256853" y="2857579"/>
            <a:ext cx="496014" cy="496014"/>
          </a:xfrm>
          <a:prstGeom prst="roundRect">
            <a:avLst>
              <a:gd name="adj" fmla="val 6668"/>
            </a:avLst>
          </a:prstGeom>
          <a:solidFill>
            <a:schemeClr val="bg1">
              <a:lumMod val="85000"/>
            </a:schemeClr>
          </a:solidFill>
          <a:ln/>
        </p:spPr>
      </p:sp>
      <p:sp>
        <p:nvSpPr>
          <p:cNvPr id="19" name="Text 4">
            <a:extLst>
              <a:ext uri="{FF2B5EF4-FFF2-40B4-BE49-F238E27FC236}">
                <a16:creationId xmlns:a16="http://schemas.microsoft.com/office/drawing/2014/main" id="{A1D52E51-113F-4B0A-BE14-AB5F1378F06C}"/>
              </a:ext>
            </a:extLst>
          </p:cNvPr>
          <p:cNvSpPr/>
          <p:nvPr/>
        </p:nvSpPr>
        <p:spPr>
          <a:xfrm>
            <a:off x="6451759" y="2940209"/>
            <a:ext cx="106085" cy="330756"/>
          </a:xfrm>
          <a:prstGeom prst="rect">
            <a:avLst/>
          </a:prstGeom>
          <a:noFill/>
          <a:ln/>
        </p:spPr>
        <p:txBody>
          <a:bodyPr wrap="none" lIns="0" tIns="0" rIns="0" bIns="0" rtlCol="0" anchor="t"/>
          <a:lstStyle/>
          <a:p>
            <a:pPr marL="0" indent="0" algn="ctr">
              <a:lnSpc>
                <a:spcPts val="2600"/>
              </a:lnSpc>
              <a:buNone/>
            </a:pPr>
            <a:r>
              <a:rPr lang="en-US" sz="2600" kern="0" spc="-26" dirty="0">
                <a:solidFill>
                  <a:srgbClr val="E0D6DE"/>
                </a:solidFill>
                <a:latin typeface="Anton" pitchFamily="34" charset="0"/>
                <a:ea typeface="Anton" pitchFamily="34" charset="-122"/>
                <a:cs typeface="Anton" pitchFamily="34" charset="-120"/>
              </a:rPr>
              <a:t>1</a:t>
            </a:r>
            <a:endParaRPr lang="en-US" sz="2600" dirty="0"/>
          </a:p>
        </p:txBody>
      </p:sp>
      <p:sp>
        <p:nvSpPr>
          <p:cNvPr id="20" name="Text 5">
            <a:extLst>
              <a:ext uri="{FF2B5EF4-FFF2-40B4-BE49-F238E27FC236}">
                <a16:creationId xmlns:a16="http://schemas.microsoft.com/office/drawing/2014/main" id="{92C6E33F-F81E-4DE2-8B87-42661504CB8F}"/>
              </a:ext>
            </a:extLst>
          </p:cNvPr>
          <p:cNvSpPr/>
          <p:nvPr/>
        </p:nvSpPr>
        <p:spPr>
          <a:xfrm>
            <a:off x="7717512" y="2829957"/>
            <a:ext cx="2756178" cy="344448"/>
          </a:xfrm>
          <a:prstGeom prst="rect">
            <a:avLst/>
          </a:prstGeom>
          <a:noFill/>
          <a:ln/>
        </p:spPr>
        <p:txBody>
          <a:bodyPr wrap="none" lIns="0" tIns="0" rIns="0" bIns="0" rtlCol="0" anchor="t"/>
          <a:lstStyle/>
          <a:p>
            <a:pPr indent="0">
              <a:lnSpc>
                <a:spcPts val="2750"/>
              </a:lnSpc>
              <a:buNone/>
            </a:pPr>
            <a:r>
              <a:rPr lang="en-US" sz="2800" b="1" kern="0" spc="-22" dirty="0" err="1">
                <a:latin typeface="Arial Narrow" panose="020B0606020202030204" pitchFamily="34" charset="0"/>
                <a:ea typeface="Anton" pitchFamily="34" charset="-122"/>
              </a:rPr>
              <a:t>Muhokama</a:t>
            </a:r>
            <a:endParaRPr lang="en-US" sz="2800" b="1" kern="0" spc="-22" dirty="0">
              <a:latin typeface="Arial Narrow" panose="020B0606020202030204" pitchFamily="34" charset="0"/>
              <a:ea typeface="Anton" pitchFamily="34" charset="-122"/>
            </a:endParaRPr>
          </a:p>
        </p:txBody>
      </p:sp>
      <p:sp>
        <p:nvSpPr>
          <p:cNvPr id="21" name="Text 6">
            <a:extLst>
              <a:ext uri="{FF2B5EF4-FFF2-40B4-BE49-F238E27FC236}">
                <a16:creationId xmlns:a16="http://schemas.microsoft.com/office/drawing/2014/main" id="{3EAD5046-2BC0-462A-910F-925CDE12444F}"/>
              </a:ext>
            </a:extLst>
          </p:cNvPr>
          <p:cNvSpPr/>
          <p:nvPr/>
        </p:nvSpPr>
        <p:spPr>
          <a:xfrm>
            <a:off x="7717512" y="3306683"/>
            <a:ext cx="6057424" cy="705564"/>
          </a:xfrm>
          <a:prstGeom prst="rect">
            <a:avLst/>
          </a:prstGeom>
          <a:noFill/>
          <a:ln/>
        </p:spPr>
        <p:txBody>
          <a:bodyPr wrap="square" lIns="0" tIns="0" rIns="0" bIns="0" rtlCol="0" anchor="t"/>
          <a:lstStyle/>
          <a:p>
            <a:r>
              <a:rPr lang="en-US" sz="2400" kern="0" spc="-36" dirty="0">
                <a:latin typeface="Arial Narrow" panose="020B0606020202030204" pitchFamily="34" charset="0"/>
                <a:ea typeface="Fira Sans" pitchFamily="34" charset="-122"/>
              </a:rPr>
              <a:t>Oʻqituvchilar boshqa oʻqituvchilar bilan yaxshi va yomon natijalarni muhokama qilish.</a:t>
            </a:r>
          </a:p>
        </p:txBody>
      </p:sp>
      <p:sp>
        <p:nvSpPr>
          <p:cNvPr id="22" name="Shape 7">
            <a:extLst>
              <a:ext uri="{FF2B5EF4-FFF2-40B4-BE49-F238E27FC236}">
                <a16:creationId xmlns:a16="http://schemas.microsoft.com/office/drawing/2014/main" id="{FC8EFF66-E6DE-4319-ADDC-C4F0B676C8F5}"/>
              </a:ext>
            </a:extLst>
          </p:cNvPr>
          <p:cNvSpPr/>
          <p:nvPr/>
        </p:nvSpPr>
        <p:spPr>
          <a:xfrm>
            <a:off x="6722388" y="4933791"/>
            <a:ext cx="771644" cy="30480"/>
          </a:xfrm>
          <a:prstGeom prst="roundRect">
            <a:avLst>
              <a:gd name="adj" fmla="val 108513"/>
            </a:avLst>
          </a:prstGeom>
          <a:solidFill>
            <a:srgbClr val="575757"/>
          </a:solidFill>
          <a:ln/>
        </p:spPr>
      </p:sp>
      <p:sp>
        <p:nvSpPr>
          <p:cNvPr id="23" name="Shape 8">
            <a:extLst>
              <a:ext uri="{FF2B5EF4-FFF2-40B4-BE49-F238E27FC236}">
                <a16:creationId xmlns:a16="http://schemas.microsoft.com/office/drawing/2014/main" id="{5B397303-F000-4731-A396-CAA7330346CD}"/>
              </a:ext>
            </a:extLst>
          </p:cNvPr>
          <p:cNvSpPr/>
          <p:nvPr/>
        </p:nvSpPr>
        <p:spPr>
          <a:xfrm>
            <a:off x="6256853" y="4701024"/>
            <a:ext cx="496014" cy="496014"/>
          </a:xfrm>
          <a:prstGeom prst="roundRect">
            <a:avLst>
              <a:gd name="adj" fmla="val 6668"/>
            </a:avLst>
          </a:prstGeom>
          <a:solidFill>
            <a:schemeClr val="bg1">
              <a:lumMod val="85000"/>
            </a:schemeClr>
          </a:solidFill>
          <a:ln/>
        </p:spPr>
      </p:sp>
      <p:sp>
        <p:nvSpPr>
          <p:cNvPr id="24" name="Text 9">
            <a:extLst>
              <a:ext uri="{FF2B5EF4-FFF2-40B4-BE49-F238E27FC236}">
                <a16:creationId xmlns:a16="http://schemas.microsoft.com/office/drawing/2014/main" id="{274B7C6A-4BA3-421A-8725-A339FD93D4B0}"/>
              </a:ext>
            </a:extLst>
          </p:cNvPr>
          <p:cNvSpPr/>
          <p:nvPr/>
        </p:nvSpPr>
        <p:spPr>
          <a:xfrm>
            <a:off x="6424732" y="4783653"/>
            <a:ext cx="160139" cy="330756"/>
          </a:xfrm>
          <a:prstGeom prst="rect">
            <a:avLst/>
          </a:prstGeom>
          <a:noFill/>
          <a:ln/>
        </p:spPr>
        <p:txBody>
          <a:bodyPr wrap="none" lIns="0" tIns="0" rIns="0" bIns="0" rtlCol="0" anchor="t"/>
          <a:lstStyle/>
          <a:p>
            <a:pPr marL="0" indent="0" algn="ctr">
              <a:lnSpc>
                <a:spcPts val="2600"/>
              </a:lnSpc>
              <a:buNone/>
            </a:pPr>
            <a:r>
              <a:rPr lang="en-US" sz="2600" kern="0" spc="-26" dirty="0">
                <a:solidFill>
                  <a:srgbClr val="E0D6DE"/>
                </a:solidFill>
                <a:latin typeface="Anton" pitchFamily="34" charset="0"/>
                <a:ea typeface="Anton" pitchFamily="34" charset="-122"/>
                <a:cs typeface="Anton" pitchFamily="34" charset="-120"/>
              </a:rPr>
              <a:t>2</a:t>
            </a:r>
            <a:endParaRPr lang="en-US" sz="2600" dirty="0"/>
          </a:p>
        </p:txBody>
      </p:sp>
      <p:sp>
        <p:nvSpPr>
          <p:cNvPr id="25" name="Text 10">
            <a:extLst>
              <a:ext uri="{FF2B5EF4-FFF2-40B4-BE49-F238E27FC236}">
                <a16:creationId xmlns:a16="http://schemas.microsoft.com/office/drawing/2014/main" id="{C98A8AA2-E402-4E45-AA50-8F9A35485AF5}"/>
              </a:ext>
            </a:extLst>
          </p:cNvPr>
          <p:cNvSpPr/>
          <p:nvPr/>
        </p:nvSpPr>
        <p:spPr>
          <a:xfrm>
            <a:off x="7717512" y="4673402"/>
            <a:ext cx="2756178" cy="344448"/>
          </a:xfrm>
          <a:prstGeom prst="rect">
            <a:avLst/>
          </a:prstGeom>
          <a:noFill/>
          <a:ln/>
        </p:spPr>
        <p:txBody>
          <a:bodyPr wrap="none" lIns="0" tIns="0" rIns="0" bIns="0" rtlCol="0" anchor="t"/>
          <a:lstStyle/>
          <a:p>
            <a:pPr>
              <a:lnSpc>
                <a:spcPts val="2750"/>
              </a:lnSpc>
            </a:pPr>
            <a:r>
              <a:rPr lang="en-US" sz="2800" b="1" kern="0" spc="-22" dirty="0" err="1">
                <a:latin typeface="Arial Narrow" panose="020B0606020202030204" pitchFamily="34" charset="0"/>
                <a:ea typeface="Anton" pitchFamily="34" charset="-122"/>
              </a:rPr>
              <a:t>Oʻylab</a:t>
            </a:r>
            <a:r>
              <a:rPr lang="en-US" sz="2800" b="1" kern="0" spc="-22" dirty="0">
                <a:latin typeface="Arial Narrow" panose="020B0606020202030204" pitchFamily="34" charset="0"/>
                <a:ea typeface="Anton" pitchFamily="34" charset="-122"/>
              </a:rPr>
              <a:t> </a:t>
            </a:r>
            <a:r>
              <a:rPr lang="en-US" sz="2800" b="1" kern="0" spc="-22" dirty="0" err="1">
                <a:latin typeface="Arial Narrow" panose="020B0606020202030204" pitchFamily="34" charset="0"/>
                <a:ea typeface="Anton" pitchFamily="34" charset="-122"/>
              </a:rPr>
              <a:t>koʻrish</a:t>
            </a:r>
            <a:endParaRPr lang="en-US" sz="2800" b="1" kern="0" spc="-22" dirty="0">
              <a:latin typeface="Arial Narrow" panose="020B0606020202030204" pitchFamily="34" charset="0"/>
              <a:ea typeface="Anton" pitchFamily="34" charset="-122"/>
            </a:endParaRPr>
          </a:p>
        </p:txBody>
      </p:sp>
      <p:sp>
        <p:nvSpPr>
          <p:cNvPr id="26" name="Text 11">
            <a:extLst>
              <a:ext uri="{FF2B5EF4-FFF2-40B4-BE49-F238E27FC236}">
                <a16:creationId xmlns:a16="http://schemas.microsoft.com/office/drawing/2014/main" id="{9502E4A0-E769-4A3B-BB5C-FB4582F66124}"/>
              </a:ext>
            </a:extLst>
          </p:cNvPr>
          <p:cNvSpPr/>
          <p:nvPr/>
        </p:nvSpPr>
        <p:spPr>
          <a:xfrm>
            <a:off x="7717512" y="5150128"/>
            <a:ext cx="6057424" cy="705564"/>
          </a:xfrm>
          <a:prstGeom prst="rect">
            <a:avLst/>
          </a:prstGeom>
          <a:noFill/>
          <a:ln/>
        </p:spPr>
        <p:txBody>
          <a:bodyPr wrap="square" lIns="0" tIns="0" rIns="0" bIns="0" rtlCol="0" anchor="t"/>
          <a:lstStyle/>
          <a:p>
            <a:pPr indent="0">
              <a:buNone/>
            </a:pPr>
            <a:r>
              <a:rPr lang="en-US" sz="2400" kern="0" spc="-36" dirty="0">
                <a:latin typeface="Arial Narrow" panose="020B0606020202030204" pitchFamily="34" charset="0"/>
                <a:ea typeface="Fira Sans" pitchFamily="34" charset="-122"/>
              </a:rPr>
              <a:t>Oʻqituvchilar oʻz tajribalarini tahlil qilish va oʻz amaliyotlarini takomillashtirish.</a:t>
            </a:r>
          </a:p>
        </p:txBody>
      </p:sp>
      <p:sp>
        <p:nvSpPr>
          <p:cNvPr id="27" name="Shape 12">
            <a:extLst>
              <a:ext uri="{FF2B5EF4-FFF2-40B4-BE49-F238E27FC236}">
                <a16:creationId xmlns:a16="http://schemas.microsoft.com/office/drawing/2014/main" id="{F87D9958-9551-49D8-8B88-BAEFAA36BFB9}"/>
              </a:ext>
            </a:extLst>
          </p:cNvPr>
          <p:cNvSpPr/>
          <p:nvPr/>
        </p:nvSpPr>
        <p:spPr>
          <a:xfrm>
            <a:off x="6722388" y="6777236"/>
            <a:ext cx="771644" cy="30480"/>
          </a:xfrm>
          <a:prstGeom prst="roundRect">
            <a:avLst>
              <a:gd name="adj" fmla="val 108513"/>
            </a:avLst>
          </a:prstGeom>
          <a:solidFill>
            <a:srgbClr val="575757"/>
          </a:solidFill>
          <a:ln/>
        </p:spPr>
      </p:sp>
      <p:sp>
        <p:nvSpPr>
          <p:cNvPr id="28" name="Shape 13">
            <a:extLst>
              <a:ext uri="{FF2B5EF4-FFF2-40B4-BE49-F238E27FC236}">
                <a16:creationId xmlns:a16="http://schemas.microsoft.com/office/drawing/2014/main" id="{F26DDA6A-A103-4FFF-A9F1-53ECFD884238}"/>
              </a:ext>
            </a:extLst>
          </p:cNvPr>
          <p:cNvSpPr/>
          <p:nvPr/>
        </p:nvSpPr>
        <p:spPr>
          <a:xfrm>
            <a:off x="6256853" y="6544469"/>
            <a:ext cx="496014" cy="496014"/>
          </a:xfrm>
          <a:prstGeom prst="roundRect">
            <a:avLst>
              <a:gd name="adj" fmla="val 6668"/>
            </a:avLst>
          </a:prstGeom>
          <a:solidFill>
            <a:schemeClr val="bg1">
              <a:lumMod val="85000"/>
            </a:schemeClr>
          </a:solidFill>
          <a:ln/>
        </p:spPr>
      </p:sp>
      <p:sp>
        <p:nvSpPr>
          <p:cNvPr id="29" name="Text 14">
            <a:extLst>
              <a:ext uri="{FF2B5EF4-FFF2-40B4-BE49-F238E27FC236}">
                <a16:creationId xmlns:a16="http://schemas.microsoft.com/office/drawing/2014/main" id="{0C2AFAB3-3CF2-4FDC-943B-501E1B4E70FA}"/>
              </a:ext>
            </a:extLst>
          </p:cNvPr>
          <p:cNvSpPr/>
          <p:nvPr/>
        </p:nvSpPr>
        <p:spPr>
          <a:xfrm>
            <a:off x="6424732" y="6627098"/>
            <a:ext cx="160139" cy="330756"/>
          </a:xfrm>
          <a:prstGeom prst="rect">
            <a:avLst/>
          </a:prstGeom>
          <a:noFill/>
          <a:ln/>
        </p:spPr>
        <p:txBody>
          <a:bodyPr wrap="none" lIns="0" tIns="0" rIns="0" bIns="0" rtlCol="0" anchor="t"/>
          <a:lstStyle/>
          <a:p>
            <a:pPr marL="0" indent="0" algn="ctr">
              <a:lnSpc>
                <a:spcPts val="2600"/>
              </a:lnSpc>
              <a:buNone/>
            </a:pPr>
            <a:r>
              <a:rPr lang="en-US" sz="2600" kern="0" spc="-26" dirty="0">
                <a:solidFill>
                  <a:srgbClr val="E0D6DE"/>
                </a:solidFill>
                <a:latin typeface="Anton" pitchFamily="34" charset="0"/>
                <a:ea typeface="Anton" pitchFamily="34" charset="-122"/>
                <a:cs typeface="Anton" pitchFamily="34" charset="-120"/>
              </a:rPr>
              <a:t>3</a:t>
            </a:r>
            <a:endParaRPr lang="en-US" sz="2600" dirty="0"/>
          </a:p>
        </p:txBody>
      </p:sp>
      <p:sp>
        <p:nvSpPr>
          <p:cNvPr id="30" name="Text 15">
            <a:extLst>
              <a:ext uri="{FF2B5EF4-FFF2-40B4-BE49-F238E27FC236}">
                <a16:creationId xmlns:a16="http://schemas.microsoft.com/office/drawing/2014/main" id="{B32A240E-61D0-4F03-8E49-F2FEDCF88205}"/>
              </a:ext>
            </a:extLst>
          </p:cNvPr>
          <p:cNvSpPr/>
          <p:nvPr/>
        </p:nvSpPr>
        <p:spPr>
          <a:xfrm>
            <a:off x="7717512" y="6516846"/>
            <a:ext cx="2756178" cy="344448"/>
          </a:xfrm>
          <a:prstGeom prst="rect">
            <a:avLst/>
          </a:prstGeom>
          <a:noFill/>
          <a:ln/>
        </p:spPr>
        <p:txBody>
          <a:bodyPr wrap="none" lIns="0" tIns="0" rIns="0" bIns="0" rtlCol="0" anchor="t"/>
          <a:lstStyle/>
          <a:p>
            <a:pPr indent="0">
              <a:lnSpc>
                <a:spcPts val="2750"/>
              </a:lnSpc>
              <a:buNone/>
            </a:pPr>
            <a:r>
              <a:rPr lang="en-US" sz="2800" b="1" kern="0" spc="-22" dirty="0">
                <a:latin typeface="Arial Narrow" panose="020B0606020202030204" pitchFamily="34" charset="0"/>
                <a:ea typeface="Anton" pitchFamily="34" charset="-122"/>
              </a:rPr>
              <a:t>Baholash</a:t>
            </a:r>
          </a:p>
        </p:txBody>
      </p:sp>
      <p:sp>
        <p:nvSpPr>
          <p:cNvPr id="31" name="Text 16">
            <a:extLst>
              <a:ext uri="{FF2B5EF4-FFF2-40B4-BE49-F238E27FC236}">
                <a16:creationId xmlns:a16="http://schemas.microsoft.com/office/drawing/2014/main" id="{3E4DEBED-EF55-4F33-B497-5E76F30F9A0F}"/>
              </a:ext>
            </a:extLst>
          </p:cNvPr>
          <p:cNvSpPr/>
          <p:nvPr/>
        </p:nvSpPr>
        <p:spPr>
          <a:xfrm>
            <a:off x="7717512" y="6993573"/>
            <a:ext cx="6057424" cy="705564"/>
          </a:xfrm>
          <a:prstGeom prst="rect">
            <a:avLst/>
          </a:prstGeom>
          <a:noFill/>
          <a:ln/>
        </p:spPr>
        <p:txBody>
          <a:bodyPr wrap="square" lIns="0" tIns="0" rIns="0" bIns="0" rtlCol="0" anchor="t"/>
          <a:lstStyle/>
          <a:p>
            <a:r>
              <a:rPr lang="en-US" sz="2400" kern="0" spc="-36" dirty="0">
                <a:latin typeface="Arial Narrow" panose="020B0606020202030204" pitchFamily="34" charset="0"/>
                <a:ea typeface="Fira Sans" pitchFamily="34" charset="-122"/>
              </a:rPr>
              <a:t>Oʻqituvchilar oʻz darslarini baholash va oʻz amaliyotlarini takomillashtirish.</a:t>
            </a:r>
          </a:p>
        </p:txBody>
      </p:sp>
      <p:pic>
        <p:nvPicPr>
          <p:cNvPr id="32" name="Graphic 2">
            <a:extLst>
              <a:ext uri="{FF2B5EF4-FFF2-40B4-BE49-F238E27FC236}">
                <a16:creationId xmlns:a16="http://schemas.microsoft.com/office/drawing/2014/main" id="{BC87F4A5-703E-4350-B281-6A2537FE6D3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22535"/>
            <a:ext cx="14630400" cy="1103086"/>
          </a:xfrm>
          <a:prstGeom prst="rect">
            <a:avLst/>
          </a:prstGeom>
        </p:spPr>
      </p:pic>
      <p:pic>
        <p:nvPicPr>
          <p:cNvPr id="33" name="Рисунок 32">
            <a:extLst>
              <a:ext uri="{FF2B5EF4-FFF2-40B4-BE49-F238E27FC236}">
                <a16:creationId xmlns:a16="http://schemas.microsoft.com/office/drawing/2014/main" id="{E2DE535E-B391-4185-86C0-4BB3131F9D46}"/>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34" name="Рисунок 33">
            <a:extLst>
              <a:ext uri="{FF2B5EF4-FFF2-40B4-BE49-F238E27FC236}">
                <a16:creationId xmlns:a16="http://schemas.microsoft.com/office/drawing/2014/main" id="{A3818B59-38B6-442A-9275-EEC7AEA12AB0}"/>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174700" y="541139"/>
            <a:ext cx="5903000" cy="558641"/>
          </a:xfrm>
          <a:prstGeom prst="rect">
            <a:avLst/>
          </a:prstGeom>
          <a:noFill/>
          <a:ln/>
        </p:spPr>
        <p:txBody>
          <a:bodyPr wrap="none" lIns="0" tIns="0" rIns="0" bIns="0" rtlCol="0" anchor="t"/>
          <a:lstStyle/>
          <a:p>
            <a:pPr marL="0" indent="0">
              <a:lnSpc>
                <a:spcPts val="4350"/>
              </a:lnSpc>
              <a:buNone/>
            </a:pPr>
            <a:r>
              <a:rPr lang="en-US" sz="4400" b="1" dirty="0">
                <a:latin typeface="Arial Narrow" panose="020B0606020202030204" pitchFamily="34" charset="0"/>
              </a:rPr>
              <a:t>Oʻqituvchilarga tavsiyalar</a:t>
            </a:r>
          </a:p>
        </p:txBody>
      </p:sp>
      <p:pic>
        <p:nvPicPr>
          <p:cNvPr id="4" name="Image 1" descr="preencoded.png"/>
          <p:cNvPicPr>
            <a:picLocks noChangeAspect="1"/>
          </p:cNvPicPr>
          <p:nvPr/>
        </p:nvPicPr>
        <p:blipFill>
          <a:blip r:embed="rId4"/>
          <a:stretch>
            <a:fillRect/>
          </a:stretch>
        </p:blipFill>
        <p:spPr>
          <a:xfrm>
            <a:off x="6174700" y="1394698"/>
            <a:ext cx="983337" cy="1573411"/>
          </a:xfrm>
          <a:prstGeom prst="rect">
            <a:avLst/>
          </a:prstGeom>
        </p:spPr>
      </p:pic>
      <p:sp>
        <p:nvSpPr>
          <p:cNvPr id="5" name="Text 1"/>
          <p:cNvSpPr/>
          <p:nvPr/>
        </p:nvSpPr>
        <p:spPr>
          <a:xfrm>
            <a:off x="7452955" y="1591270"/>
            <a:ext cx="6489144" cy="295037"/>
          </a:xfrm>
          <a:prstGeom prst="rect">
            <a:avLst/>
          </a:prstGeom>
          <a:noFill/>
          <a:ln/>
        </p:spPr>
        <p:txBody>
          <a:bodyPr wrap="none" lIns="0" tIns="0" rIns="0" bIns="0" rtlCol="0" anchor="t"/>
          <a:lstStyle/>
          <a:p>
            <a:pPr marL="0" indent="0" algn="l">
              <a:lnSpc>
                <a:spcPts val="2300"/>
              </a:lnSpc>
              <a:buNone/>
            </a:pPr>
            <a:r>
              <a:rPr lang="en-US" sz="2800" dirty="0">
                <a:solidFill>
                  <a:srgbClr val="3D3838"/>
                </a:solidFill>
                <a:latin typeface="Arial Narrow" panose="020B0606020202030204" pitchFamily="34" charset="0"/>
                <a:ea typeface="Source Sans Pro" pitchFamily="34" charset="-122"/>
                <a:cs typeface="Source Sans Pro" pitchFamily="34" charset="-120"/>
              </a:rPr>
              <a:t>Oʻzingizga mos refleksiya modelini tanlang.</a:t>
            </a:r>
            <a:endParaRPr lang="en-US" sz="2800" dirty="0">
              <a:latin typeface="Arial Narrow" panose="020B0606020202030204" pitchFamily="34" charset="0"/>
            </a:endParaRPr>
          </a:p>
        </p:txBody>
      </p:sp>
      <p:pic>
        <p:nvPicPr>
          <p:cNvPr id="6" name="Image 2" descr="preencoded.png"/>
          <p:cNvPicPr>
            <a:picLocks noChangeAspect="1"/>
          </p:cNvPicPr>
          <p:nvPr/>
        </p:nvPicPr>
        <p:blipFill>
          <a:blip r:embed="rId5"/>
          <a:stretch>
            <a:fillRect/>
          </a:stretch>
        </p:blipFill>
        <p:spPr>
          <a:xfrm>
            <a:off x="6174700" y="2968109"/>
            <a:ext cx="983337" cy="1573411"/>
          </a:xfrm>
          <a:prstGeom prst="rect">
            <a:avLst/>
          </a:prstGeom>
        </p:spPr>
      </p:pic>
      <p:sp>
        <p:nvSpPr>
          <p:cNvPr id="7" name="Text 2"/>
          <p:cNvSpPr/>
          <p:nvPr/>
        </p:nvSpPr>
        <p:spPr>
          <a:xfrm>
            <a:off x="7452955" y="3164681"/>
            <a:ext cx="6489144" cy="295037"/>
          </a:xfrm>
          <a:prstGeom prst="rect">
            <a:avLst/>
          </a:prstGeom>
          <a:noFill/>
          <a:ln/>
        </p:spPr>
        <p:txBody>
          <a:bodyPr wrap="none" lIns="0" tIns="0" rIns="0" bIns="0" rtlCol="0" anchor="t"/>
          <a:lstStyle/>
          <a:p>
            <a:pPr marL="0" indent="0" algn="l">
              <a:lnSpc>
                <a:spcPts val="2300"/>
              </a:lnSpc>
              <a:buNone/>
            </a:pPr>
            <a:r>
              <a:rPr lang="en-US" sz="2800" dirty="0">
                <a:solidFill>
                  <a:srgbClr val="3D3838"/>
                </a:solidFill>
                <a:latin typeface="Arial Narrow" panose="020B0606020202030204" pitchFamily="34" charset="0"/>
                <a:ea typeface="Source Sans Pro" pitchFamily="34" charset="-122"/>
                <a:cs typeface="Source Sans Pro" pitchFamily="34" charset="-120"/>
              </a:rPr>
              <a:t>Refleksiya uchun vaqt ajrating.</a:t>
            </a:r>
            <a:endParaRPr lang="en-US" sz="2800" dirty="0">
              <a:latin typeface="Arial Narrow" panose="020B0606020202030204" pitchFamily="34" charset="0"/>
            </a:endParaRPr>
          </a:p>
        </p:txBody>
      </p:sp>
      <p:pic>
        <p:nvPicPr>
          <p:cNvPr id="8" name="Image 3" descr="preencoded.png"/>
          <p:cNvPicPr>
            <a:picLocks noChangeAspect="1"/>
          </p:cNvPicPr>
          <p:nvPr/>
        </p:nvPicPr>
        <p:blipFill>
          <a:blip r:embed="rId6"/>
          <a:stretch>
            <a:fillRect/>
          </a:stretch>
        </p:blipFill>
        <p:spPr>
          <a:xfrm>
            <a:off x="6174700" y="4541520"/>
            <a:ext cx="983337" cy="1573411"/>
          </a:xfrm>
          <a:prstGeom prst="rect">
            <a:avLst/>
          </a:prstGeom>
        </p:spPr>
      </p:pic>
      <p:sp>
        <p:nvSpPr>
          <p:cNvPr id="9" name="Text 3"/>
          <p:cNvSpPr/>
          <p:nvPr/>
        </p:nvSpPr>
        <p:spPr>
          <a:xfrm>
            <a:off x="7452955" y="4738092"/>
            <a:ext cx="6489144" cy="295037"/>
          </a:xfrm>
          <a:prstGeom prst="rect">
            <a:avLst/>
          </a:prstGeom>
          <a:noFill/>
          <a:ln/>
        </p:spPr>
        <p:txBody>
          <a:bodyPr wrap="none" lIns="0" tIns="0" rIns="0" bIns="0" rtlCol="0" anchor="t"/>
          <a:lstStyle/>
          <a:p>
            <a:pPr marL="0" indent="0" algn="l">
              <a:lnSpc>
                <a:spcPts val="2300"/>
              </a:lnSpc>
              <a:buNone/>
            </a:pPr>
            <a:r>
              <a:rPr lang="en-US" sz="2800" dirty="0">
                <a:solidFill>
                  <a:srgbClr val="3D3838"/>
                </a:solidFill>
                <a:latin typeface="Arial Narrow" panose="020B0606020202030204" pitchFamily="34" charset="0"/>
                <a:ea typeface="Source Sans Pro" pitchFamily="34" charset="-122"/>
                <a:cs typeface="Source Sans Pro" pitchFamily="34" charset="-120"/>
              </a:rPr>
              <a:t>Oʻz tajribangizni ochiq va halol tahlil qiling.</a:t>
            </a:r>
            <a:endParaRPr lang="en-US" sz="2800" dirty="0">
              <a:latin typeface="Arial Narrow" panose="020B0606020202030204" pitchFamily="34" charset="0"/>
            </a:endParaRPr>
          </a:p>
        </p:txBody>
      </p:sp>
      <p:pic>
        <p:nvPicPr>
          <p:cNvPr id="10" name="Image 4" descr="preencoded.png"/>
          <p:cNvPicPr>
            <a:picLocks noChangeAspect="1"/>
          </p:cNvPicPr>
          <p:nvPr/>
        </p:nvPicPr>
        <p:blipFill>
          <a:blip r:embed="rId7"/>
          <a:stretch>
            <a:fillRect/>
          </a:stretch>
        </p:blipFill>
        <p:spPr>
          <a:xfrm>
            <a:off x="6174700" y="6114931"/>
            <a:ext cx="983337" cy="1573411"/>
          </a:xfrm>
          <a:prstGeom prst="rect">
            <a:avLst/>
          </a:prstGeom>
        </p:spPr>
      </p:pic>
      <p:sp>
        <p:nvSpPr>
          <p:cNvPr id="11" name="Text 4"/>
          <p:cNvSpPr/>
          <p:nvPr/>
        </p:nvSpPr>
        <p:spPr>
          <a:xfrm>
            <a:off x="7452955" y="6311503"/>
            <a:ext cx="6489144" cy="295037"/>
          </a:xfrm>
          <a:prstGeom prst="rect">
            <a:avLst/>
          </a:prstGeom>
          <a:noFill/>
          <a:ln/>
        </p:spPr>
        <p:txBody>
          <a:bodyPr wrap="none" lIns="0" tIns="0" rIns="0" bIns="0" rtlCol="0" anchor="t"/>
          <a:lstStyle/>
          <a:p>
            <a:pPr marL="0" indent="0" algn="l">
              <a:lnSpc>
                <a:spcPts val="2300"/>
              </a:lnSpc>
              <a:buNone/>
            </a:pPr>
            <a:r>
              <a:rPr lang="en-US" sz="2800" dirty="0">
                <a:solidFill>
                  <a:srgbClr val="3D3838"/>
                </a:solidFill>
                <a:latin typeface="Arial Narrow" panose="020B0606020202030204" pitchFamily="34" charset="0"/>
                <a:ea typeface="Source Sans Pro" pitchFamily="34" charset="-122"/>
                <a:cs typeface="Source Sans Pro" pitchFamily="34" charset="-120"/>
              </a:rPr>
              <a:t>Oʻsish yoʻnalishlarini aniqlab, harakat qiling.</a:t>
            </a:r>
            <a:endParaRPr lang="en-US" sz="2800" dirty="0">
              <a:latin typeface="Arial Narrow" panose="020B0606020202030204"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793790" y="1516499"/>
            <a:ext cx="8802291" cy="708779"/>
          </a:xfrm>
          <a:prstGeom prst="rect">
            <a:avLst/>
          </a:prstGeom>
          <a:noFill/>
          <a:ln/>
        </p:spPr>
        <p:txBody>
          <a:bodyPr wrap="none" lIns="0" tIns="0" rIns="0" bIns="0" rtlCol="0" anchor="t"/>
          <a:lstStyle/>
          <a:p>
            <a:pPr marL="0" indent="0">
              <a:lnSpc>
                <a:spcPts val="5550"/>
              </a:lnSpc>
              <a:buNone/>
            </a:pPr>
            <a:r>
              <a:rPr lang="en-US" sz="4400" b="1" dirty="0">
                <a:latin typeface="Arial Narrow" panose="020B0606020202030204" pitchFamily="34" charset="0"/>
              </a:rPr>
              <a:t>Yangi kasbiy koʻnikmalarni egallash</a:t>
            </a:r>
          </a:p>
        </p:txBody>
      </p:sp>
      <p:pic>
        <p:nvPicPr>
          <p:cNvPr id="3" name="Image 0" descr="preencoded.png"/>
          <p:cNvPicPr>
            <a:picLocks noChangeAspect="1"/>
          </p:cNvPicPr>
          <p:nvPr/>
        </p:nvPicPr>
        <p:blipFill>
          <a:blip r:embed="rId3"/>
          <a:stretch>
            <a:fillRect/>
          </a:stretch>
        </p:blipFill>
        <p:spPr>
          <a:xfrm>
            <a:off x="2978348" y="2678906"/>
            <a:ext cx="2152055" cy="1306949"/>
          </a:xfrm>
          <a:prstGeom prst="rect">
            <a:avLst/>
          </a:prstGeom>
        </p:spPr>
      </p:pic>
      <p:sp>
        <p:nvSpPr>
          <p:cNvPr id="4" name="Text 1"/>
          <p:cNvSpPr/>
          <p:nvPr/>
        </p:nvSpPr>
        <p:spPr>
          <a:xfrm>
            <a:off x="4011216" y="3267551"/>
            <a:ext cx="86201" cy="453509"/>
          </a:xfrm>
          <a:prstGeom prst="rect">
            <a:avLst/>
          </a:prstGeom>
          <a:noFill/>
          <a:ln/>
        </p:spPr>
        <p:txBody>
          <a:bodyPr wrap="none" lIns="0" tIns="0" rIns="0" bIns="0" rtlCol="0" anchor="t"/>
          <a:lstStyle/>
          <a:p>
            <a:pPr marL="0" indent="0" algn="ctr">
              <a:lnSpc>
                <a:spcPts val="3550"/>
              </a:lnSpc>
              <a:buNone/>
            </a:pPr>
            <a:r>
              <a:rPr lang="en-US" sz="2200" dirty="0">
                <a:solidFill>
                  <a:srgbClr val="2C3249"/>
                </a:solidFill>
                <a:latin typeface="Kanit Light" pitchFamily="34" charset="0"/>
                <a:ea typeface="Kanit Light" pitchFamily="34" charset="-122"/>
                <a:cs typeface="Kanit Light" pitchFamily="34" charset="-120"/>
              </a:rPr>
              <a:t>1</a:t>
            </a:r>
            <a:endParaRPr lang="en-US" sz="2200" dirty="0"/>
          </a:p>
        </p:txBody>
      </p:sp>
      <p:sp>
        <p:nvSpPr>
          <p:cNvPr id="5" name="Text 2"/>
          <p:cNvSpPr/>
          <p:nvPr/>
        </p:nvSpPr>
        <p:spPr>
          <a:xfrm>
            <a:off x="5357217" y="2905720"/>
            <a:ext cx="2835235" cy="354330"/>
          </a:xfrm>
          <a:prstGeom prst="rect">
            <a:avLst/>
          </a:prstGeom>
          <a:noFill/>
          <a:ln/>
        </p:spPr>
        <p:txBody>
          <a:bodyPr wrap="none" lIns="0" tIns="0" rIns="0" bIns="0" rtlCol="0" anchor="t"/>
          <a:lstStyle/>
          <a:p>
            <a:pPr>
              <a:lnSpc>
                <a:spcPts val="2700"/>
              </a:lnSpc>
            </a:pPr>
            <a:r>
              <a:rPr lang="en-US" sz="2800" b="1" dirty="0">
                <a:solidFill>
                  <a:srgbClr val="002060"/>
                </a:solidFill>
                <a:latin typeface="Arial Narrow" panose="020B0606020202030204" pitchFamily="34" charset="0"/>
                <a:ea typeface="Barlow Bold" pitchFamily="34" charset="-122"/>
              </a:rPr>
              <a:t>Texnologiya</a:t>
            </a:r>
          </a:p>
        </p:txBody>
      </p:sp>
      <p:sp>
        <p:nvSpPr>
          <p:cNvPr id="6" name="Text 3"/>
          <p:cNvSpPr/>
          <p:nvPr/>
        </p:nvSpPr>
        <p:spPr>
          <a:xfrm>
            <a:off x="5357217" y="3396139"/>
            <a:ext cx="5611178" cy="362903"/>
          </a:xfrm>
          <a:prstGeom prst="rect">
            <a:avLst/>
          </a:prstGeom>
          <a:noFill/>
          <a:ln/>
        </p:spPr>
        <p:txBody>
          <a:bodyPr wrap="none" lIns="0" tIns="0" rIns="0" bIns="0" rtlCol="0" anchor="t"/>
          <a:lstStyle/>
          <a:p>
            <a:pPr indent="0">
              <a:lnSpc>
                <a:spcPts val="2850"/>
              </a:lnSpc>
              <a:buNone/>
            </a:pPr>
            <a:r>
              <a:rPr lang="en-US" sz="2400" dirty="0">
                <a:solidFill>
                  <a:srgbClr val="272525"/>
                </a:solidFill>
                <a:latin typeface="Arial Narrow" panose="020B0606020202030204" pitchFamily="34" charset="0"/>
                <a:ea typeface="Montserrat" pitchFamily="34" charset="-122"/>
              </a:rPr>
              <a:t>Zamonaviy pedagogik texnologiyalarni oʻzlashtirish.</a:t>
            </a:r>
          </a:p>
        </p:txBody>
      </p:sp>
      <p:sp>
        <p:nvSpPr>
          <p:cNvPr id="7" name="Shape 4"/>
          <p:cNvSpPr/>
          <p:nvPr/>
        </p:nvSpPr>
        <p:spPr>
          <a:xfrm>
            <a:off x="5187077" y="3998952"/>
            <a:ext cx="8592860" cy="15240"/>
          </a:xfrm>
          <a:prstGeom prst="roundRect">
            <a:avLst>
              <a:gd name="adj" fmla="val 625116"/>
            </a:avLst>
          </a:prstGeom>
          <a:solidFill>
            <a:srgbClr val="C5D2CF"/>
          </a:solidFill>
          <a:ln/>
        </p:spPr>
      </p:sp>
      <p:pic>
        <p:nvPicPr>
          <p:cNvPr id="8" name="Image 1" descr="preencoded.png"/>
          <p:cNvPicPr>
            <a:picLocks noChangeAspect="1"/>
          </p:cNvPicPr>
          <p:nvPr/>
        </p:nvPicPr>
        <p:blipFill>
          <a:blip r:embed="rId4"/>
          <a:stretch>
            <a:fillRect/>
          </a:stretch>
        </p:blipFill>
        <p:spPr>
          <a:xfrm>
            <a:off x="1902381" y="4042529"/>
            <a:ext cx="4304109" cy="1306949"/>
          </a:xfrm>
          <a:prstGeom prst="rect">
            <a:avLst/>
          </a:prstGeom>
        </p:spPr>
      </p:pic>
      <p:sp>
        <p:nvSpPr>
          <p:cNvPr id="9" name="Text 5"/>
          <p:cNvSpPr/>
          <p:nvPr/>
        </p:nvSpPr>
        <p:spPr>
          <a:xfrm>
            <a:off x="3982641" y="4469249"/>
            <a:ext cx="143470" cy="453509"/>
          </a:xfrm>
          <a:prstGeom prst="rect">
            <a:avLst/>
          </a:prstGeom>
          <a:noFill/>
          <a:ln/>
        </p:spPr>
        <p:txBody>
          <a:bodyPr wrap="none" lIns="0" tIns="0" rIns="0" bIns="0" rtlCol="0" anchor="t"/>
          <a:lstStyle/>
          <a:p>
            <a:pPr marL="0" indent="0" algn="ctr">
              <a:lnSpc>
                <a:spcPts val="3550"/>
              </a:lnSpc>
              <a:buNone/>
            </a:pPr>
            <a:r>
              <a:rPr lang="en-US" sz="2200" dirty="0">
                <a:solidFill>
                  <a:srgbClr val="2C3249"/>
                </a:solidFill>
                <a:latin typeface="Kanit Light" pitchFamily="34" charset="0"/>
                <a:ea typeface="Kanit Light" pitchFamily="34" charset="-122"/>
                <a:cs typeface="Kanit Light" pitchFamily="34" charset="-120"/>
              </a:rPr>
              <a:t>2</a:t>
            </a:r>
            <a:endParaRPr lang="en-US" sz="2200" dirty="0"/>
          </a:p>
        </p:txBody>
      </p:sp>
      <p:sp>
        <p:nvSpPr>
          <p:cNvPr id="10" name="Text 6"/>
          <p:cNvSpPr/>
          <p:nvPr/>
        </p:nvSpPr>
        <p:spPr>
          <a:xfrm>
            <a:off x="6433304" y="4269343"/>
            <a:ext cx="2990374" cy="354330"/>
          </a:xfrm>
          <a:prstGeom prst="rect">
            <a:avLst/>
          </a:prstGeom>
          <a:noFill/>
          <a:ln/>
        </p:spPr>
        <p:txBody>
          <a:bodyPr wrap="none" lIns="0" tIns="0" rIns="0" bIns="0" rtlCol="0" anchor="t"/>
          <a:lstStyle/>
          <a:p>
            <a:pPr indent="0">
              <a:lnSpc>
                <a:spcPts val="2700"/>
              </a:lnSpc>
              <a:buNone/>
            </a:pPr>
            <a:r>
              <a:rPr lang="en-US" sz="2800" b="1" dirty="0">
                <a:solidFill>
                  <a:srgbClr val="002060"/>
                </a:solidFill>
                <a:latin typeface="Arial Narrow" panose="020B0606020202030204" pitchFamily="34" charset="0"/>
                <a:ea typeface="Barlow Bold" pitchFamily="34" charset="-122"/>
              </a:rPr>
              <a:t>Kompyuter savodxonligi</a:t>
            </a:r>
          </a:p>
        </p:txBody>
      </p:sp>
      <p:sp>
        <p:nvSpPr>
          <p:cNvPr id="11" name="Text 7"/>
          <p:cNvSpPr/>
          <p:nvPr/>
        </p:nvSpPr>
        <p:spPr>
          <a:xfrm>
            <a:off x="6433304" y="4759762"/>
            <a:ext cx="3786545" cy="362903"/>
          </a:xfrm>
          <a:prstGeom prst="rect">
            <a:avLst/>
          </a:prstGeom>
          <a:noFill/>
          <a:ln/>
        </p:spPr>
        <p:txBody>
          <a:bodyPr wrap="none" lIns="0" tIns="0" rIns="0" bIns="0" rtlCol="0" anchor="t"/>
          <a:lstStyle/>
          <a:p>
            <a:pPr>
              <a:lnSpc>
                <a:spcPts val="2850"/>
              </a:lnSpc>
            </a:pPr>
            <a:r>
              <a:rPr lang="en-US" sz="2400" dirty="0">
                <a:solidFill>
                  <a:srgbClr val="272525"/>
                </a:solidFill>
                <a:latin typeface="Arial Narrow" panose="020B0606020202030204" pitchFamily="34" charset="0"/>
                <a:ea typeface="Montserrat" pitchFamily="34" charset="-122"/>
              </a:rPr>
              <a:t>Kompyuter koʻnikmalarini oshirish.</a:t>
            </a:r>
          </a:p>
        </p:txBody>
      </p:sp>
      <p:sp>
        <p:nvSpPr>
          <p:cNvPr id="12" name="Shape 8"/>
          <p:cNvSpPr/>
          <p:nvPr/>
        </p:nvSpPr>
        <p:spPr>
          <a:xfrm>
            <a:off x="6263164" y="5362575"/>
            <a:ext cx="7516773" cy="15240"/>
          </a:xfrm>
          <a:prstGeom prst="roundRect">
            <a:avLst>
              <a:gd name="adj" fmla="val 625116"/>
            </a:avLst>
          </a:prstGeom>
          <a:solidFill>
            <a:srgbClr val="C5D2CF"/>
          </a:solidFill>
          <a:ln/>
        </p:spPr>
      </p:sp>
      <p:pic>
        <p:nvPicPr>
          <p:cNvPr id="13" name="Image 2" descr="preencoded.png"/>
          <p:cNvPicPr>
            <a:picLocks noChangeAspect="1"/>
          </p:cNvPicPr>
          <p:nvPr/>
        </p:nvPicPr>
        <p:blipFill>
          <a:blip r:embed="rId5"/>
          <a:stretch>
            <a:fillRect/>
          </a:stretch>
        </p:blipFill>
        <p:spPr>
          <a:xfrm>
            <a:off x="826294" y="5406152"/>
            <a:ext cx="6456164" cy="1306949"/>
          </a:xfrm>
          <a:prstGeom prst="rect">
            <a:avLst/>
          </a:prstGeom>
        </p:spPr>
      </p:pic>
      <p:sp>
        <p:nvSpPr>
          <p:cNvPr id="14" name="Text 9"/>
          <p:cNvSpPr/>
          <p:nvPr/>
        </p:nvSpPr>
        <p:spPr>
          <a:xfrm>
            <a:off x="3981450" y="5832872"/>
            <a:ext cx="145733" cy="453509"/>
          </a:xfrm>
          <a:prstGeom prst="rect">
            <a:avLst/>
          </a:prstGeom>
          <a:noFill/>
          <a:ln/>
        </p:spPr>
        <p:txBody>
          <a:bodyPr wrap="none" lIns="0" tIns="0" rIns="0" bIns="0" rtlCol="0" anchor="t"/>
          <a:lstStyle/>
          <a:p>
            <a:pPr marL="0" indent="0" algn="ctr">
              <a:lnSpc>
                <a:spcPts val="3550"/>
              </a:lnSpc>
              <a:buNone/>
            </a:pPr>
            <a:r>
              <a:rPr lang="en-US" sz="2200" dirty="0">
                <a:solidFill>
                  <a:srgbClr val="2C3249"/>
                </a:solidFill>
                <a:latin typeface="Kanit Light" pitchFamily="34" charset="0"/>
                <a:ea typeface="Kanit Light" pitchFamily="34" charset="-122"/>
                <a:cs typeface="Kanit Light" pitchFamily="34" charset="-120"/>
              </a:rPr>
              <a:t>3</a:t>
            </a:r>
            <a:endParaRPr lang="en-US" sz="2200" dirty="0"/>
          </a:p>
        </p:txBody>
      </p:sp>
      <p:sp>
        <p:nvSpPr>
          <p:cNvPr id="15" name="Text 10"/>
          <p:cNvSpPr/>
          <p:nvPr/>
        </p:nvSpPr>
        <p:spPr>
          <a:xfrm>
            <a:off x="7509272" y="5632966"/>
            <a:ext cx="2835235" cy="354330"/>
          </a:xfrm>
          <a:prstGeom prst="rect">
            <a:avLst/>
          </a:prstGeom>
          <a:noFill/>
          <a:ln/>
        </p:spPr>
        <p:txBody>
          <a:bodyPr wrap="none" lIns="0" tIns="0" rIns="0" bIns="0" rtlCol="0" anchor="t"/>
          <a:lstStyle/>
          <a:p>
            <a:pPr>
              <a:lnSpc>
                <a:spcPts val="2700"/>
              </a:lnSpc>
            </a:pPr>
            <a:r>
              <a:rPr lang="en-US" sz="2800" b="1" dirty="0">
                <a:solidFill>
                  <a:srgbClr val="002060"/>
                </a:solidFill>
                <a:latin typeface="Arial Narrow" panose="020B0606020202030204" pitchFamily="34" charset="0"/>
                <a:ea typeface="Barlow Bold" pitchFamily="34" charset="-122"/>
              </a:rPr>
              <a:t>Oʻz ustida ish</a:t>
            </a:r>
          </a:p>
        </p:txBody>
      </p:sp>
      <p:sp>
        <p:nvSpPr>
          <p:cNvPr id="16" name="Text 11"/>
          <p:cNvSpPr/>
          <p:nvPr/>
        </p:nvSpPr>
        <p:spPr>
          <a:xfrm>
            <a:off x="7509272" y="6123384"/>
            <a:ext cx="5611416" cy="362903"/>
          </a:xfrm>
          <a:prstGeom prst="rect">
            <a:avLst/>
          </a:prstGeom>
          <a:noFill/>
          <a:ln/>
        </p:spPr>
        <p:txBody>
          <a:bodyPr wrap="none" lIns="0" tIns="0" rIns="0" bIns="0" rtlCol="0" anchor="t"/>
          <a:lstStyle/>
          <a:p>
            <a:r>
              <a:rPr lang="en-US" sz="2400" dirty="0">
                <a:solidFill>
                  <a:srgbClr val="272525"/>
                </a:solidFill>
                <a:latin typeface="Arial Narrow" panose="020B0606020202030204" pitchFamily="34" charset="0"/>
                <a:ea typeface="Montserrat" pitchFamily="34" charset="-122"/>
              </a:rPr>
              <a:t>Oʻz kamchiliklari ustida ish olib borish va oʻzini </a:t>
            </a:r>
          </a:p>
          <a:p>
            <a:r>
              <a:rPr lang="en-US" sz="2400" dirty="0">
                <a:solidFill>
                  <a:srgbClr val="272525"/>
                </a:solidFill>
                <a:latin typeface="Arial Narrow" panose="020B0606020202030204" pitchFamily="34" charset="0"/>
                <a:ea typeface="Montserrat" pitchFamily="34" charset="-122"/>
              </a:rPr>
              <a:t>doimiy rivojlantirish.</a:t>
            </a:r>
          </a:p>
        </p:txBody>
      </p:sp>
      <p:pic>
        <p:nvPicPr>
          <p:cNvPr id="17" name="Graphic 2">
            <a:extLst>
              <a:ext uri="{FF2B5EF4-FFF2-40B4-BE49-F238E27FC236}">
                <a16:creationId xmlns:a16="http://schemas.microsoft.com/office/drawing/2014/main" id="{D84164D1-A8CB-470F-8FC5-C211486C0ED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0" y="-22535"/>
            <a:ext cx="14630400" cy="1103086"/>
          </a:xfrm>
          <a:prstGeom prst="rect">
            <a:avLst/>
          </a:prstGeom>
        </p:spPr>
      </p:pic>
      <p:pic>
        <p:nvPicPr>
          <p:cNvPr id="18" name="Рисунок 17">
            <a:extLst>
              <a:ext uri="{FF2B5EF4-FFF2-40B4-BE49-F238E27FC236}">
                <a16:creationId xmlns:a16="http://schemas.microsoft.com/office/drawing/2014/main" id="{CC5A03E4-1B70-4F05-A510-9FB332D532D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9" name="Рисунок 18">
            <a:extLst>
              <a:ext uri="{FF2B5EF4-FFF2-40B4-BE49-F238E27FC236}">
                <a16:creationId xmlns:a16="http://schemas.microsoft.com/office/drawing/2014/main" id="{6799EC24-9AE0-4740-833E-DDADB6AD5C87}"/>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65314"/>
            <a:ext cx="14630400" cy="1103086"/>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2" name="Прямоугольник 1"/>
          <p:cNvSpPr/>
          <p:nvPr/>
        </p:nvSpPr>
        <p:spPr>
          <a:xfrm>
            <a:off x="1141738" y="2055507"/>
            <a:ext cx="12192000" cy="4110997"/>
          </a:xfrm>
          <a:prstGeom prst="rect">
            <a:avLst/>
          </a:prstGeom>
        </p:spPr>
        <p:txBody>
          <a:bodyPr wrap="square">
            <a:spAutoFit/>
          </a:bodyPr>
          <a:lstStyle/>
          <a:p>
            <a:r>
              <a:rPr lang="en-US" sz="4114" b="1" dirty="0">
                <a:latin typeface="Times New Roman" panose="02020603050405020304" pitchFamily="18" charset="0"/>
                <a:ea typeface="Calibri" panose="020F0502020204030204" pitchFamily="34" charset="0"/>
              </a:rPr>
              <a:t> </a:t>
            </a:r>
            <a:r>
              <a:rPr lang="uz-Cyrl-UZ" sz="3200" b="1" dirty="0">
                <a:latin typeface="Arial Narrow" panose="020B0606020202030204" pitchFamily="34" charset="0"/>
              </a:rPr>
              <a:t>Guruhlar uchun topshiriqlar.</a:t>
            </a:r>
            <a:r>
              <a:rPr lang="uz-Cyrl-UZ" sz="3200" dirty="0">
                <a:latin typeface="Arial Narrow" panose="020B0606020202030204" pitchFamily="34" charset="0"/>
              </a:rPr>
              <a:t> </a:t>
            </a:r>
            <a:endParaRPr lang="en-US" sz="3200" dirty="0">
              <a:latin typeface="Arial Narrow" panose="020B0606020202030204" pitchFamily="34" charset="0"/>
            </a:endParaRPr>
          </a:p>
          <a:p>
            <a:pPr algn="just"/>
            <a:r>
              <a:rPr lang="uz-Cyrl-UZ" sz="3200" dirty="0">
                <a:latin typeface="Arial Narrow" panose="020B0606020202030204" pitchFamily="34" charset="0"/>
              </a:rPr>
              <a:t>Oʻz tajribangiz davomida oʻtgan bitta dars ssenariysini tahlil qilish maqsadida bitta refleksiv amaliyot modelini yoki siklini tanlang yoki oʻz refleksiya modelingizni yarating. Refleksiv amaliyot yordamida ushbu darsni yanada yaxshilash maqsadida nimalarni amalga oshirish mumkinligi boʻyicha harakatlar rejasini tuzing. Harakatlar rejasi oʻz ichiga aniq bosqichlarni va ularni bajarish uchun ajratilgan vaqtni koʻrsatishi kerak.  </a:t>
            </a:r>
            <a:endParaRPr lang="ru-RU" sz="3200" dirty="0">
              <a:latin typeface="Arial Narrow" panose="020B0606020202030204" pitchFamily="34" charset="0"/>
            </a:endParaRPr>
          </a:p>
          <a:p>
            <a:endParaRPr lang="ru-RU" sz="2800" dirty="0">
              <a:latin typeface="Arial Narrow" panose="020B0606020202030204" pitchFamily="34" charset="0"/>
            </a:endParaRPr>
          </a:p>
        </p:txBody>
      </p:sp>
    </p:spTree>
    <p:extLst>
      <p:ext uri="{BB962C8B-B14F-4D97-AF65-F5344CB8AC3E}">
        <p14:creationId xmlns:p14="http://schemas.microsoft.com/office/powerpoint/2010/main" val="42127742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65314"/>
            <a:ext cx="14630400" cy="1103086"/>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graphicFrame>
        <p:nvGraphicFramePr>
          <p:cNvPr id="4" name="Таблица 3">
            <a:extLst>
              <a:ext uri="{FF2B5EF4-FFF2-40B4-BE49-F238E27FC236}">
                <a16:creationId xmlns:a16="http://schemas.microsoft.com/office/drawing/2014/main" id="{EA433588-6A35-420A-BFE8-AE013CB76CFB}"/>
              </a:ext>
            </a:extLst>
          </p:cNvPr>
          <p:cNvGraphicFramePr>
            <a:graphicFrameLocks noGrp="1"/>
          </p:cNvGraphicFramePr>
          <p:nvPr>
            <p:extLst>
              <p:ext uri="{D42A27DB-BD31-4B8C-83A1-F6EECF244321}">
                <p14:modId xmlns:p14="http://schemas.microsoft.com/office/powerpoint/2010/main" val="3088567154"/>
              </p:ext>
            </p:extLst>
          </p:nvPr>
        </p:nvGraphicFramePr>
        <p:xfrm>
          <a:off x="467360" y="1645933"/>
          <a:ext cx="13898879" cy="6322169"/>
        </p:xfrm>
        <a:graphic>
          <a:graphicData uri="http://schemas.openxmlformats.org/drawingml/2006/table">
            <a:tbl>
              <a:tblPr>
                <a:tableStyleId>{BC89EF96-8CEA-46FF-86C4-4CE0E7609802}</a:tableStyleId>
              </a:tblPr>
              <a:tblGrid>
                <a:gridCol w="3256815">
                  <a:extLst>
                    <a:ext uri="{9D8B030D-6E8A-4147-A177-3AD203B41FA5}">
                      <a16:colId xmlns:a16="http://schemas.microsoft.com/office/drawing/2014/main" val="2326470676"/>
                    </a:ext>
                  </a:extLst>
                </a:gridCol>
                <a:gridCol w="5167062">
                  <a:extLst>
                    <a:ext uri="{9D8B030D-6E8A-4147-A177-3AD203B41FA5}">
                      <a16:colId xmlns:a16="http://schemas.microsoft.com/office/drawing/2014/main" val="2202213057"/>
                    </a:ext>
                  </a:extLst>
                </a:gridCol>
                <a:gridCol w="5475002">
                  <a:extLst>
                    <a:ext uri="{9D8B030D-6E8A-4147-A177-3AD203B41FA5}">
                      <a16:colId xmlns:a16="http://schemas.microsoft.com/office/drawing/2014/main" val="1926381289"/>
                    </a:ext>
                  </a:extLst>
                </a:gridCol>
              </a:tblGrid>
              <a:tr h="306585">
                <a:tc>
                  <a:txBody>
                    <a:bodyPr/>
                    <a:lstStyle/>
                    <a:p>
                      <a:pPr algn="just">
                        <a:lnSpc>
                          <a:spcPct val="107000"/>
                        </a:lnSpc>
                        <a:spcAft>
                          <a:spcPts val="0"/>
                        </a:spcAft>
                      </a:pPr>
                      <a:r>
                        <a:rPr lang="uz-Cyrl-UZ" sz="2000" kern="100" dirty="0">
                          <a:effectLst/>
                          <a:latin typeface="Arial Narrow" panose="020B0606020202030204" pitchFamily="34" charset="0"/>
                        </a:rPr>
                        <a:t>Gibbs refleksiya sikli </a:t>
                      </a:r>
                      <a:endParaRPr lang="ru-RU" sz="2000" kern="1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56586" marR="56586" marT="56586" marB="56586"/>
                </a:tc>
                <a:tc>
                  <a:txBody>
                    <a:bodyPr/>
                    <a:lstStyle/>
                    <a:p>
                      <a:pPr algn="just">
                        <a:lnSpc>
                          <a:spcPct val="107000"/>
                        </a:lnSpc>
                        <a:spcAft>
                          <a:spcPts val="0"/>
                        </a:spcAft>
                      </a:pPr>
                      <a:r>
                        <a:rPr lang="uz-Cyrl-UZ" sz="2000" kern="100">
                          <a:effectLst/>
                          <a:latin typeface="Arial Narrow" panose="020B0606020202030204" pitchFamily="34" charset="0"/>
                        </a:rPr>
                        <a:t>Brukfildning toʻrtta linzasi </a:t>
                      </a:r>
                      <a:endParaRPr lang="ru-RU" sz="2000" kern="100">
                        <a:effectLst/>
                        <a:latin typeface="Arial Narrow" panose="020B0606020202030204" pitchFamily="34" charset="0"/>
                        <a:ea typeface="Calibri" panose="020F0502020204030204" pitchFamily="34" charset="0"/>
                        <a:cs typeface="Times New Roman" panose="02020603050405020304" pitchFamily="18" charset="0"/>
                      </a:endParaRPr>
                    </a:p>
                  </a:txBody>
                  <a:tcPr marL="56586" marR="56586" marT="56586" marB="56586"/>
                </a:tc>
                <a:tc>
                  <a:txBody>
                    <a:bodyPr/>
                    <a:lstStyle/>
                    <a:p>
                      <a:pPr algn="just">
                        <a:lnSpc>
                          <a:spcPct val="107000"/>
                        </a:lnSpc>
                        <a:spcAft>
                          <a:spcPts val="0"/>
                        </a:spcAft>
                      </a:pPr>
                      <a:r>
                        <a:rPr lang="uz-Cyrl-UZ" sz="2000" kern="100">
                          <a:effectLst/>
                          <a:latin typeface="Arial Narrow" panose="020B0606020202030204" pitchFamily="34" charset="0"/>
                        </a:rPr>
                        <a:t>Ritxart refleksiya sikli </a:t>
                      </a:r>
                      <a:endParaRPr lang="ru-RU" sz="2000" kern="100">
                        <a:effectLst/>
                        <a:latin typeface="Arial Narrow" panose="020B0606020202030204" pitchFamily="34" charset="0"/>
                        <a:ea typeface="Calibri" panose="020F0502020204030204" pitchFamily="34" charset="0"/>
                        <a:cs typeface="Times New Roman" panose="02020603050405020304" pitchFamily="18" charset="0"/>
                      </a:endParaRPr>
                    </a:p>
                  </a:txBody>
                  <a:tcPr marL="56586" marR="56586" marT="56586" marB="56586"/>
                </a:tc>
                <a:extLst>
                  <a:ext uri="{0D108BD9-81ED-4DB2-BD59-A6C34878D82A}">
                    <a16:rowId xmlns:a16="http://schemas.microsoft.com/office/drawing/2014/main" val="3319243078"/>
                  </a:ext>
                </a:extLst>
              </a:tr>
              <a:tr h="306585">
                <a:tc>
                  <a:txBody>
                    <a:bodyPr/>
                    <a:lstStyle/>
                    <a:p>
                      <a:pPr algn="just">
                        <a:lnSpc>
                          <a:spcPct val="107000"/>
                        </a:lnSpc>
                        <a:spcAft>
                          <a:spcPts val="0"/>
                        </a:spcAft>
                      </a:pPr>
                      <a:r>
                        <a:rPr lang="uz-Cyrl-UZ" sz="2000" kern="100" dirty="0">
                          <a:effectLst/>
                          <a:latin typeface="Arial Narrow" panose="020B0606020202030204" pitchFamily="34" charset="0"/>
                        </a:rPr>
                        <a:t>Bosqichlar</a:t>
                      </a:r>
                      <a:r>
                        <a:rPr lang="en-US" sz="2000" kern="100" dirty="0">
                          <a:effectLst/>
                          <a:latin typeface="Arial Narrow" panose="020B0606020202030204" pitchFamily="34" charset="0"/>
                        </a:rPr>
                        <a:t>:</a:t>
                      </a:r>
                      <a:endParaRPr lang="ru-RU" sz="2000" kern="1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56586" marR="56586" marT="56586" marB="56586"/>
                </a:tc>
                <a:tc>
                  <a:txBody>
                    <a:bodyPr/>
                    <a:lstStyle/>
                    <a:p>
                      <a:pPr algn="just">
                        <a:lnSpc>
                          <a:spcPct val="107000"/>
                        </a:lnSpc>
                        <a:spcAft>
                          <a:spcPts val="0"/>
                        </a:spcAft>
                      </a:pPr>
                      <a:r>
                        <a:rPr lang="uz-Cyrl-UZ" sz="2000" kern="100" dirty="0">
                          <a:effectLst/>
                          <a:latin typeface="Arial Narrow" panose="020B0606020202030204" pitchFamily="34" charset="0"/>
                        </a:rPr>
                        <a:t>Perspektivalar (nuqtai-nazarlar):  </a:t>
                      </a:r>
                      <a:endParaRPr lang="ru-RU" sz="2000" kern="1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56586" marR="56586" marT="56586" marB="56586"/>
                </a:tc>
                <a:tc>
                  <a:txBody>
                    <a:bodyPr/>
                    <a:lstStyle/>
                    <a:p>
                      <a:pPr algn="just">
                        <a:lnSpc>
                          <a:spcPct val="107000"/>
                        </a:lnSpc>
                        <a:spcAft>
                          <a:spcPts val="0"/>
                        </a:spcAft>
                      </a:pPr>
                      <a:r>
                        <a:rPr lang="uz-Cyrl-UZ" sz="2000" kern="100" dirty="0">
                          <a:effectLst/>
                          <a:latin typeface="Arial Narrow" panose="020B0606020202030204" pitchFamily="34" charset="0"/>
                        </a:rPr>
                        <a:t>Bosqichlar: </a:t>
                      </a:r>
                      <a:endParaRPr lang="ru-RU" sz="2000" kern="1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56586" marR="56586" marT="56586" marB="56586"/>
                </a:tc>
                <a:extLst>
                  <a:ext uri="{0D108BD9-81ED-4DB2-BD59-A6C34878D82A}">
                    <a16:rowId xmlns:a16="http://schemas.microsoft.com/office/drawing/2014/main" val="1499658172"/>
                  </a:ext>
                </a:extLst>
              </a:tr>
              <a:tr h="4608117">
                <a:tc>
                  <a:txBody>
                    <a:bodyPr/>
                    <a:lstStyle/>
                    <a:p>
                      <a:pPr algn="just">
                        <a:lnSpc>
                          <a:spcPct val="115000"/>
                        </a:lnSpc>
                        <a:spcBef>
                          <a:spcPts val="1200"/>
                        </a:spcBef>
                        <a:spcAft>
                          <a:spcPts val="0"/>
                        </a:spcAft>
                      </a:pPr>
                      <a:r>
                        <a:rPr lang="en-US" sz="2000" kern="100" dirty="0">
                          <a:effectLst/>
                          <a:latin typeface="Arial Narrow" panose="020B0606020202030204" pitchFamily="34" charset="0"/>
                        </a:rPr>
                        <a:t>1. </a:t>
                      </a:r>
                      <a:r>
                        <a:rPr lang="uz-Cyrl-UZ" sz="2000" b="1" kern="100" dirty="0">
                          <a:effectLst/>
                          <a:latin typeface="Arial Narrow" panose="020B0606020202030204" pitchFamily="34" charset="0"/>
                        </a:rPr>
                        <a:t>Tasvir</a:t>
                      </a:r>
                      <a:r>
                        <a:rPr lang="uz-Cyrl-UZ" sz="2000" kern="100" dirty="0">
                          <a:effectLst/>
                          <a:latin typeface="Arial Narrow" panose="020B0606020202030204" pitchFamily="34" charset="0"/>
                        </a:rPr>
                        <a:t>: </a:t>
                      </a:r>
                      <a:r>
                        <a:rPr lang="en-US" sz="2000" kern="100" dirty="0">
                          <a:effectLst/>
                          <a:latin typeface="Arial Narrow" panose="020B0606020202030204" pitchFamily="34" charset="0"/>
                        </a:rPr>
                        <a:t> – </a:t>
                      </a:r>
                      <a:r>
                        <a:rPr lang="uz-Cyrl-UZ" sz="2000" kern="100" dirty="0">
                          <a:effectLst/>
                          <a:latin typeface="Arial Narrow" panose="020B0606020202030204" pitchFamily="34" charset="0"/>
                        </a:rPr>
                        <a:t>Nima sodir boʻldi? </a:t>
                      </a:r>
                      <a:endParaRPr lang="ru-RU" sz="2000" kern="100" dirty="0">
                        <a:effectLst/>
                        <a:latin typeface="Arial Narrow" panose="020B0606020202030204" pitchFamily="34" charset="0"/>
                      </a:endParaRPr>
                    </a:p>
                    <a:p>
                      <a:pPr algn="just">
                        <a:lnSpc>
                          <a:spcPct val="115000"/>
                        </a:lnSpc>
                        <a:spcBef>
                          <a:spcPts val="1200"/>
                        </a:spcBef>
                        <a:spcAft>
                          <a:spcPts val="0"/>
                        </a:spcAft>
                      </a:pPr>
                      <a:r>
                        <a:rPr lang="en-US" sz="2000" kern="100" dirty="0">
                          <a:effectLst/>
                          <a:latin typeface="Arial Narrow" panose="020B0606020202030204" pitchFamily="34" charset="0"/>
                        </a:rPr>
                        <a:t>2. </a:t>
                      </a:r>
                      <a:r>
                        <a:rPr lang="uz-Cyrl-UZ" sz="2000" b="1" kern="100" dirty="0">
                          <a:effectLst/>
                          <a:latin typeface="Arial Narrow" panose="020B0606020202030204" pitchFamily="34" charset="0"/>
                        </a:rPr>
                        <a:t>Hissiyotlar</a:t>
                      </a:r>
                      <a:r>
                        <a:rPr lang="uz-Cyrl-UZ" sz="2000" kern="100" dirty="0">
                          <a:effectLst/>
                          <a:latin typeface="Arial Narrow" panose="020B0606020202030204" pitchFamily="34" charset="0"/>
                        </a:rPr>
                        <a:t>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Nima haqida oʻyladingiz yoki nimalarni his qildingiz? </a:t>
                      </a:r>
                      <a:endParaRPr lang="ru-RU" sz="2000" kern="100" dirty="0">
                        <a:effectLst/>
                        <a:latin typeface="Arial Narrow" panose="020B0606020202030204" pitchFamily="34" charset="0"/>
                      </a:endParaRPr>
                    </a:p>
                    <a:p>
                      <a:pPr algn="just">
                        <a:lnSpc>
                          <a:spcPct val="115000"/>
                        </a:lnSpc>
                        <a:spcAft>
                          <a:spcPts val="0"/>
                        </a:spcAft>
                      </a:pPr>
                      <a:r>
                        <a:rPr lang="en-US" sz="2000" kern="100" dirty="0">
                          <a:effectLst/>
                          <a:latin typeface="Arial Narrow" panose="020B0606020202030204" pitchFamily="34" charset="0"/>
                        </a:rPr>
                        <a:t>3. </a:t>
                      </a:r>
                      <a:r>
                        <a:rPr lang="uz-Cyrl-UZ" sz="2000" b="1" kern="100" dirty="0">
                          <a:effectLst/>
                          <a:latin typeface="Arial Narrow" panose="020B0606020202030204" pitchFamily="34" charset="0"/>
                        </a:rPr>
                        <a:t>Baholash</a:t>
                      </a:r>
                      <a:r>
                        <a:rPr lang="uz-Cyrl-UZ" sz="2000" kern="100" dirty="0">
                          <a:effectLst/>
                          <a:latin typeface="Arial Narrow" panose="020B0606020202030204" pitchFamily="34" charset="0"/>
                        </a:rPr>
                        <a:t> </a:t>
                      </a:r>
                      <a:r>
                        <a:rPr lang="en-US" sz="2000" kern="100" dirty="0">
                          <a:effectLst/>
                          <a:latin typeface="Arial Narrow" panose="020B0606020202030204" pitchFamily="34" charset="0"/>
                        </a:rPr>
                        <a:t> – </a:t>
                      </a:r>
                      <a:r>
                        <a:rPr lang="uz-Cyrl-UZ" sz="2000" kern="100" dirty="0">
                          <a:effectLst/>
                          <a:latin typeface="Arial Narrow" panose="020B0606020202030204" pitchFamily="34" charset="0"/>
                        </a:rPr>
                        <a:t>Ushbu tajriba (voqea-hodisa)ning yaxshi va yomon taraflari nima edi? </a:t>
                      </a:r>
                      <a:endParaRPr lang="ru-RU" sz="2000" kern="100" dirty="0">
                        <a:effectLst/>
                        <a:latin typeface="Arial Narrow" panose="020B0606020202030204" pitchFamily="34" charset="0"/>
                      </a:endParaRPr>
                    </a:p>
                    <a:p>
                      <a:pPr algn="just">
                        <a:lnSpc>
                          <a:spcPct val="115000"/>
                        </a:lnSpc>
                        <a:spcAft>
                          <a:spcPts val="0"/>
                        </a:spcAft>
                      </a:pPr>
                      <a:r>
                        <a:rPr lang="en-US" sz="2000" kern="100" dirty="0">
                          <a:effectLst/>
                          <a:latin typeface="Arial Narrow" panose="020B0606020202030204" pitchFamily="34" charset="0"/>
                        </a:rPr>
                        <a:t>4. </a:t>
                      </a:r>
                      <a:r>
                        <a:rPr lang="uz-Cyrl-UZ" sz="2000" b="1" kern="100" dirty="0">
                          <a:effectLst/>
                          <a:latin typeface="Arial Narrow" panose="020B0606020202030204" pitchFamily="34" charset="0"/>
                        </a:rPr>
                        <a:t>Tahlil</a:t>
                      </a:r>
                      <a:r>
                        <a:rPr lang="uz-Cyrl-UZ" sz="2000" kern="100" dirty="0">
                          <a:effectLst/>
                          <a:latin typeface="Arial Narrow" panose="020B0606020202030204" pitchFamily="34" charset="0"/>
                        </a:rPr>
                        <a:t>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Ushbu vaziyatdan qanday maʼno/xulosa chiqarish mumkin? </a:t>
                      </a:r>
                      <a:endParaRPr lang="ru-RU" sz="2000" kern="100" dirty="0">
                        <a:effectLst/>
                        <a:latin typeface="Arial Narrow" panose="020B0606020202030204" pitchFamily="34" charset="0"/>
                      </a:endParaRPr>
                    </a:p>
                    <a:p>
                      <a:pPr algn="just">
                        <a:lnSpc>
                          <a:spcPct val="115000"/>
                        </a:lnSpc>
                        <a:spcAft>
                          <a:spcPts val="0"/>
                        </a:spcAft>
                      </a:pPr>
                      <a:r>
                        <a:rPr lang="en-US" sz="2000" kern="100" dirty="0">
                          <a:effectLst/>
                          <a:latin typeface="Arial Narrow" panose="020B0606020202030204" pitchFamily="34" charset="0"/>
                        </a:rPr>
                        <a:t>5. </a:t>
                      </a:r>
                      <a:r>
                        <a:rPr lang="uz-Cyrl-UZ" sz="2000" b="1" kern="100" dirty="0">
                          <a:effectLst/>
                          <a:latin typeface="Arial Narrow" panose="020B0606020202030204" pitchFamily="34" charset="0"/>
                        </a:rPr>
                        <a:t>Xulosa</a:t>
                      </a:r>
                      <a:r>
                        <a:rPr lang="en-US" sz="2000" kern="100" dirty="0">
                          <a:effectLst/>
                          <a:latin typeface="Arial Narrow" panose="020B0606020202030204" pitchFamily="34" charset="0"/>
                        </a:rPr>
                        <a:t>: – </a:t>
                      </a:r>
                      <a:r>
                        <a:rPr lang="uz-Cyrl-UZ" sz="2000" kern="100" dirty="0">
                          <a:effectLst/>
                          <a:latin typeface="Arial Narrow" panose="020B0606020202030204" pitchFamily="34" charset="0"/>
                        </a:rPr>
                        <a:t>Nimalarni boshqacha bajargan boʻlardingiz? </a:t>
                      </a:r>
                      <a:endParaRPr lang="ru-RU" sz="2000" kern="100" dirty="0">
                        <a:effectLst/>
                        <a:latin typeface="Arial Narrow" panose="020B0606020202030204" pitchFamily="34" charset="0"/>
                      </a:endParaRPr>
                    </a:p>
                    <a:p>
                      <a:pPr algn="just">
                        <a:lnSpc>
                          <a:spcPct val="115000"/>
                        </a:lnSpc>
                        <a:spcAft>
                          <a:spcPts val="0"/>
                        </a:spcAft>
                      </a:pPr>
                      <a:r>
                        <a:rPr lang="en-US" sz="2000" kern="100" dirty="0">
                          <a:effectLst/>
                          <a:latin typeface="Arial Narrow" panose="020B0606020202030204" pitchFamily="34" charset="0"/>
                        </a:rPr>
                        <a:t>6. </a:t>
                      </a:r>
                      <a:r>
                        <a:rPr lang="uz-Cyrl-UZ" sz="2000" b="1" kern="100" dirty="0">
                          <a:effectLst/>
                          <a:latin typeface="Arial Narrow" panose="020B0606020202030204" pitchFamily="34" charset="0"/>
                        </a:rPr>
                        <a:t>Harakatlar rejasi</a:t>
                      </a:r>
                      <a:r>
                        <a:rPr lang="uz-Cyrl-UZ" sz="2000" kern="100" dirty="0">
                          <a:effectLst/>
                          <a:latin typeface="Arial Narrow" panose="020B0606020202030204" pitchFamily="34" charset="0"/>
                        </a:rPr>
                        <a:t>: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 Kelajakda shu singari vaziyatlarni qanday uddalaysiz? </a:t>
                      </a:r>
                      <a:endParaRPr lang="ru-RU" sz="2000" kern="1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56586" marR="56586" marT="56586" marB="56586"/>
                </a:tc>
                <a:tc>
                  <a:txBody>
                    <a:bodyPr/>
                    <a:lstStyle/>
                    <a:p>
                      <a:pPr algn="just">
                        <a:lnSpc>
                          <a:spcPct val="107000"/>
                        </a:lnSpc>
                        <a:spcBef>
                          <a:spcPts val="1200"/>
                        </a:spcBef>
                        <a:spcAft>
                          <a:spcPts val="0"/>
                        </a:spcAft>
                      </a:pPr>
                      <a:r>
                        <a:rPr lang="en-US" sz="2000" kern="100" dirty="0">
                          <a:effectLst/>
                          <a:latin typeface="Arial Narrow" panose="020B0606020202030204" pitchFamily="34" charset="0"/>
                        </a:rPr>
                        <a:t>1. </a:t>
                      </a:r>
                      <a:r>
                        <a:rPr lang="uz-Cyrl-UZ" sz="2000" b="1" kern="100" dirty="0">
                          <a:effectLst/>
                          <a:latin typeface="Arial Narrow" panose="020B0606020202030204" pitchFamily="34" charset="0"/>
                        </a:rPr>
                        <a:t>Shaxsiy linza </a:t>
                      </a:r>
                      <a:r>
                        <a:rPr lang="en-US" sz="2000" b="1" kern="100" dirty="0">
                          <a:effectLst/>
                          <a:latin typeface="Arial Narrow" panose="020B0606020202030204" pitchFamily="34" charset="0"/>
                        </a:rPr>
                        <a:t>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Shaxsining oʻz tajribalari va taxminlari xususida refleksiv mushohoda qilishi</a:t>
                      </a:r>
                      <a:r>
                        <a:rPr lang="en-US" sz="2000" kern="100" dirty="0">
                          <a:effectLst/>
                          <a:latin typeface="Arial Narrow" panose="020B0606020202030204" pitchFamily="34" charset="0"/>
                        </a:rPr>
                        <a:t>.</a:t>
                      </a:r>
                      <a:endParaRPr lang="ru-RU" sz="2000" kern="100" dirty="0">
                        <a:effectLst/>
                        <a:latin typeface="Arial Narrow" panose="020B0606020202030204" pitchFamily="34" charset="0"/>
                      </a:endParaRPr>
                    </a:p>
                    <a:p>
                      <a:pPr algn="just">
                        <a:lnSpc>
                          <a:spcPct val="107000"/>
                        </a:lnSpc>
                        <a:spcBef>
                          <a:spcPts val="1200"/>
                        </a:spcBef>
                        <a:spcAft>
                          <a:spcPts val="0"/>
                        </a:spcAft>
                      </a:pPr>
                      <a:r>
                        <a:rPr lang="en-US" sz="2000" kern="100" dirty="0">
                          <a:effectLst/>
                          <a:latin typeface="Arial Narrow" panose="020B0606020202030204" pitchFamily="34" charset="0"/>
                        </a:rPr>
                        <a:t>2. </a:t>
                      </a:r>
                      <a:r>
                        <a:rPr lang="uz-Cyrl-UZ" sz="2000" b="1" kern="100" dirty="0">
                          <a:effectLst/>
                          <a:latin typeface="Arial Narrow" panose="020B0606020202030204" pitchFamily="34" charset="0"/>
                        </a:rPr>
                        <a:t>Oʻquvchilar linzasi </a:t>
                      </a:r>
                      <a:r>
                        <a:rPr lang="en-US" sz="2000" b="1" kern="100" dirty="0">
                          <a:effectLst/>
                          <a:latin typeface="Arial Narrow" panose="020B0606020202030204" pitchFamily="34" charset="0"/>
                        </a:rPr>
                        <a:t>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Oʻquvchilardan keluvchi qayta aloqa va reaksiya haqida oʻylab koʻrish. </a:t>
                      </a:r>
                      <a:endParaRPr lang="ru-RU" sz="2000" kern="100" dirty="0">
                        <a:effectLst/>
                        <a:latin typeface="Arial Narrow" panose="020B0606020202030204" pitchFamily="34" charset="0"/>
                      </a:endParaRPr>
                    </a:p>
                    <a:p>
                      <a:pPr algn="just">
                        <a:lnSpc>
                          <a:spcPct val="107000"/>
                        </a:lnSpc>
                        <a:spcBef>
                          <a:spcPts val="1200"/>
                        </a:spcBef>
                        <a:spcAft>
                          <a:spcPts val="0"/>
                        </a:spcAft>
                      </a:pPr>
                      <a:r>
                        <a:rPr lang="en-US" sz="2000" kern="100" dirty="0">
                          <a:effectLst/>
                          <a:latin typeface="Arial Narrow" panose="020B0606020202030204" pitchFamily="34" charset="0"/>
                        </a:rPr>
                        <a:t>3. </a:t>
                      </a:r>
                      <a:r>
                        <a:rPr lang="uz-Cyrl-UZ" sz="2000" b="1" kern="100" dirty="0">
                          <a:effectLst/>
                          <a:latin typeface="Arial Narrow" panose="020B0606020202030204" pitchFamily="34" charset="0"/>
                        </a:rPr>
                        <a:t>Hamkasblar linzasi </a:t>
                      </a:r>
                      <a:r>
                        <a:rPr lang="en-US" sz="2000" b="1" kern="100" dirty="0">
                          <a:effectLst/>
                          <a:latin typeface="Arial Narrow" panose="020B0606020202030204" pitchFamily="34" charset="0"/>
                        </a:rPr>
                        <a:t>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Oʻzaro kuzatuv hamda hamkorlikda ishlash orqali tushunchaga ega boʻlish. </a:t>
                      </a:r>
                      <a:endParaRPr lang="ru-RU" sz="2000" kern="100" dirty="0">
                        <a:effectLst/>
                        <a:latin typeface="Arial Narrow" panose="020B0606020202030204" pitchFamily="34" charset="0"/>
                      </a:endParaRPr>
                    </a:p>
                    <a:p>
                      <a:pPr algn="just">
                        <a:lnSpc>
                          <a:spcPct val="107000"/>
                        </a:lnSpc>
                        <a:spcBef>
                          <a:spcPts val="1200"/>
                        </a:spcBef>
                        <a:spcAft>
                          <a:spcPts val="0"/>
                        </a:spcAft>
                      </a:pPr>
                      <a:r>
                        <a:rPr lang="en-US" sz="2000" kern="100" dirty="0">
                          <a:effectLst/>
                          <a:latin typeface="Arial Narrow" panose="020B0606020202030204" pitchFamily="34" charset="0"/>
                        </a:rPr>
                        <a:t>4. </a:t>
                      </a:r>
                      <a:r>
                        <a:rPr lang="uz-Cyrl-UZ" sz="2000" b="1" kern="100" dirty="0">
                          <a:effectLst/>
                          <a:latin typeface="Arial Narrow" panose="020B0606020202030204" pitchFamily="34" charset="0"/>
                        </a:rPr>
                        <a:t>Nazariya linzasi </a:t>
                      </a:r>
                      <a:r>
                        <a:rPr lang="en-US" sz="2000" b="1" kern="100" dirty="0">
                          <a:effectLst/>
                          <a:latin typeface="Arial Narrow" panose="020B0606020202030204" pitchFamily="34" charset="0"/>
                        </a:rPr>
                        <a:t>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Tajribalarni talqin va tahlil qilishda taʼlimiy nazariyalardan foydalanish. </a:t>
                      </a:r>
                      <a:endParaRPr lang="ru-RU" sz="2000" kern="100" dirty="0">
                        <a:effectLst/>
                        <a:latin typeface="Arial Narrow" panose="020B0606020202030204" pitchFamily="34" charset="0"/>
                      </a:endParaRPr>
                    </a:p>
                    <a:p>
                      <a:pPr algn="just">
                        <a:lnSpc>
                          <a:spcPct val="107000"/>
                        </a:lnSpc>
                        <a:spcAft>
                          <a:spcPts val="0"/>
                        </a:spcAft>
                      </a:pPr>
                      <a:r>
                        <a:rPr lang="en-US" sz="2000" kern="100" dirty="0">
                          <a:effectLst/>
                          <a:latin typeface="Arial Narrow" panose="020B0606020202030204" pitchFamily="34" charset="0"/>
                        </a:rPr>
                        <a:t> </a:t>
                      </a:r>
                      <a:endParaRPr lang="ru-RU" sz="2000" kern="1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56586" marR="56586" marT="56586" marB="56586"/>
                </a:tc>
                <a:tc>
                  <a:txBody>
                    <a:bodyPr/>
                    <a:lstStyle/>
                    <a:p>
                      <a:pPr algn="just">
                        <a:lnSpc>
                          <a:spcPct val="107000"/>
                        </a:lnSpc>
                        <a:spcBef>
                          <a:spcPts val="1200"/>
                        </a:spcBef>
                        <a:spcAft>
                          <a:spcPts val="0"/>
                        </a:spcAft>
                      </a:pPr>
                      <a:r>
                        <a:rPr lang="en-US" sz="2000" kern="100" dirty="0">
                          <a:effectLst/>
                          <a:latin typeface="Arial Narrow" panose="020B0606020202030204" pitchFamily="34" charset="0"/>
                        </a:rPr>
                        <a:t>1. </a:t>
                      </a:r>
                      <a:r>
                        <a:rPr lang="uz-Cyrl-UZ" sz="2000" b="1" kern="100" dirty="0">
                          <a:effectLst/>
                          <a:latin typeface="Arial Narrow" panose="020B0606020202030204" pitchFamily="34" charset="0"/>
                        </a:rPr>
                        <a:t>Qara</a:t>
                      </a:r>
                      <a:r>
                        <a:rPr lang="uz-Cyrl-UZ" sz="2000" kern="100" dirty="0">
                          <a:effectLst/>
                          <a:latin typeface="Arial Narrow" panose="020B0606020202030204" pitchFamily="34" charset="0"/>
                        </a:rPr>
                        <a:t> </a:t>
                      </a:r>
                      <a:r>
                        <a:rPr lang="en-US" sz="2000" kern="100" dirty="0">
                          <a:effectLst/>
                          <a:latin typeface="Arial Narrow" panose="020B0606020202030204" pitchFamily="34" charset="0"/>
                        </a:rPr>
                        <a:t> – </a:t>
                      </a:r>
                      <a:r>
                        <a:rPr lang="uz-Cyrl-UZ" sz="2000" kern="100" dirty="0">
                          <a:effectLst/>
                          <a:latin typeface="Arial Narrow" panose="020B0606020202030204" pitchFamily="34" charset="0"/>
                        </a:rPr>
                        <a:t>Nimani payqadingiz? </a:t>
                      </a:r>
                      <a:endParaRPr lang="ru-RU" sz="2000" kern="100" dirty="0">
                        <a:effectLst/>
                        <a:latin typeface="Arial Narrow" panose="020B0606020202030204" pitchFamily="34" charset="0"/>
                      </a:endParaRPr>
                    </a:p>
                    <a:p>
                      <a:pPr algn="just">
                        <a:lnSpc>
                          <a:spcPct val="107000"/>
                        </a:lnSpc>
                        <a:spcBef>
                          <a:spcPts val="1200"/>
                        </a:spcBef>
                        <a:spcAft>
                          <a:spcPts val="0"/>
                        </a:spcAft>
                      </a:pPr>
                      <a:r>
                        <a:rPr lang="en-US" sz="2000" kern="100" dirty="0">
                          <a:effectLst/>
                          <a:latin typeface="Arial Narrow" panose="020B0606020202030204" pitchFamily="34" charset="0"/>
                        </a:rPr>
                        <a:t>2. </a:t>
                      </a:r>
                      <a:r>
                        <a:rPr lang="uz-Cyrl-UZ" sz="2000" b="1" kern="100" dirty="0">
                          <a:effectLst/>
                          <a:latin typeface="Arial Narrow" panose="020B0606020202030204" pitchFamily="34" charset="0"/>
                        </a:rPr>
                        <a:t>Fikrla</a:t>
                      </a:r>
                      <a:r>
                        <a:rPr lang="uz-Cyrl-UZ" sz="2000" kern="100" dirty="0">
                          <a:effectLst/>
                          <a:latin typeface="Arial Narrow" panose="020B0606020202030204" pitchFamily="34" charset="0"/>
                        </a:rPr>
                        <a:t> </a:t>
                      </a:r>
                      <a:r>
                        <a:rPr lang="en-US" sz="2000" kern="100" dirty="0">
                          <a:effectLst/>
                          <a:latin typeface="Arial Narrow" panose="020B0606020202030204" pitchFamily="34" charset="0"/>
                        </a:rPr>
                        <a:t> – </a:t>
                      </a:r>
                      <a:r>
                        <a:rPr lang="uz-Cyrl-UZ" sz="2000" kern="100" dirty="0">
                          <a:effectLst/>
                          <a:latin typeface="Arial Narrow" panose="020B0606020202030204" pitchFamily="34" charset="0"/>
                        </a:rPr>
                        <a:t>Nima sodir boʻlayapti deb oʻyladingiz? </a:t>
                      </a:r>
                      <a:endParaRPr lang="ru-RU" sz="2000" kern="100" dirty="0">
                        <a:effectLst/>
                        <a:latin typeface="Arial Narrow" panose="020B0606020202030204" pitchFamily="34" charset="0"/>
                      </a:endParaRPr>
                    </a:p>
                    <a:p>
                      <a:pPr algn="just">
                        <a:lnSpc>
                          <a:spcPct val="107000"/>
                        </a:lnSpc>
                        <a:spcBef>
                          <a:spcPts val="1200"/>
                        </a:spcBef>
                        <a:spcAft>
                          <a:spcPts val="0"/>
                        </a:spcAft>
                      </a:pPr>
                      <a:r>
                        <a:rPr lang="en-US" sz="2000" kern="100" dirty="0">
                          <a:effectLst/>
                          <a:latin typeface="Arial Narrow" panose="020B0606020202030204" pitchFamily="34" charset="0"/>
                        </a:rPr>
                        <a:t>3. </a:t>
                      </a:r>
                      <a:r>
                        <a:rPr lang="uz-Cyrl-UZ" sz="2000" b="1" kern="100" dirty="0">
                          <a:effectLst/>
                          <a:latin typeface="Arial Narrow" panose="020B0606020202030204" pitchFamily="34" charset="0"/>
                        </a:rPr>
                        <a:t>His qil </a:t>
                      </a:r>
                      <a:r>
                        <a:rPr lang="en-US" sz="2000" b="1" kern="100" dirty="0">
                          <a:effectLst/>
                          <a:latin typeface="Arial Narrow" panose="020B0606020202030204" pitchFamily="34" charset="0"/>
                        </a:rPr>
                        <a:t>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Oʻzingizni qanday his qildingiz? </a:t>
                      </a:r>
                      <a:endParaRPr lang="ru-RU" sz="2000" kern="100" dirty="0">
                        <a:effectLst/>
                        <a:latin typeface="Arial Narrow" panose="020B0606020202030204" pitchFamily="34" charset="0"/>
                      </a:endParaRPr>
                    </a:p>
                    <a:p>
                      <a:pPr algn="just">
                        <a:lnSpc>
                          <a:spcPct val="107000"/>
                        </a:lnSpc>
                        <a:spcBef>
                          <a:spcPts val="1200"/>
                        </a:spcBef>
                        <a:spcAft>
                          <a:spcPts val="0"/>
                        </a:spcAft>
                      </a:pPr>
                      <a:r>
                        <a:rPr lang="en-US" sz="2000" kern="100" dirty="0">
                          <a:effectLst/>
                          <a:latin typeface="Arial Narrow" panose="020B0606020202030204" pitchFamily="34" charset="0"/>
                        </a:rPr>
                        <a:t>4. </a:t>
                      </a:r>
                      <a:r>
                        <a:rPr lang="uz-Cyrl-UZ" sz="2000" b="1" kern="100" dirty="0">
                          <a:effectLst/>
                          <a:latin typeface="Arial Narrow" panose="020B0606020202030204" pitchFamily="34" charset="0"/>
                        </a:rPr>
                        <a:t>Ajablan</a:t>
                      </a:r>
                      <a:r>
                        <a:rPr lang="uz-Cyrl-UZ" sz="2000" kern="100" dirty="0">
                          <a:effectLst/>
                          <a:latin typeface="Arial Narrow" panose="020B0606020202030204" pitchFamily="34" charset="0"/>
                        </a:rPr>
                        <a:t>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Bu (tajriba, voqea-hodisa) qanday savollarni oʻrtaga tashlamoqda? </a:t>
                      </a:r>
                      <a:endParaRPr lang="ru-RU" sz="2000" kern="100" dirty="0">
                        <a:effectLst/>
                        <a:latin typeface="Arial Narrow" panose="020B0606020202030204" pitchFamily="34" charset="0"/>
                      </a:endParaRPr>
                    </a:p>
                    <a:p>
                      <a:pPr algn="just">
                        <a:lnSpc>
                          <a:spcPct val="107000"/>
                        </a:lnSpc>
                        <a:spcBef>
                          <a:spcPts val="1200"/>
                        </a:spcBef>
                        <a:spcAft>
                          <a:spcPts val="0"/>
                        </a:spcAft>
                      </a:pPr>
                      <a:r>
                        <a:rPr lang="en-US" sz="2000" kern="100" dirty="0">
                          <a:effectLst/>
                          <a:latin typeface="Arial Narrow" panose="020B0606020202030204" pitchFamily="34" charset="0"/>
                        </a:rPr>
                        <a:t>5. </a:t>
                      </a:r>
                      <a:r>
                        <a:rPr lang="uz-Cyrl-UZ" sz="2000" b="1" kern="100" dirty="0">
                          <a:effectLst/>
                          <a:latin typeface="Arial Narrow" panose="020B0606020202030204" pitchFamily="34" charset="0"/>
                        </a:rPr>
                        <a:t>Harakatga kirish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Endi nima qilmoqchisiz? </a:t>
                      </a:r>
                      <a:endParaRPr lang="ru-RU" sz="2000" kern="100" dirty="0">
                        <a:effectLst/>
                        <a:latin typeface="Arial Narrow" panose="020B0606020202030204" pitchFamily="34" charset="0"/>
                      </a:endParaRPr>
                    </a:p>
                    <a:p>
                      <a:pPr algn="just">
                        <a:lnSpc>
                          <a:spcPct val="107000"/>
                        </a:lnSpc>
                        <a:spcAft>
                          <a:spcPts val="0"/>
                        </a:spcAft>
                      </a:pPr>
                      <a:r>
                        <a:rPr lang="en-US" sz="2000" kern="100" dirty="0">
                          <a:effectLst/>
                          <a:latin typeface="Arial Narrow" panose="020B0606020202030204" pitchFamily="34" charset="0"/>
                        </a:rPr>
                        <a:t> </a:t>
                      </a:r>
                      <a:endParaRPr lang="ru-RU" sz="2000" kern="1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56586" marR="56586" marT="56586" marB="56586"/>
                </a:tc>
                <a:extLst>
                  <a:ext uri="{0D108BD9-81ED-4DB2-BD59-A6C34878D82A}">
                    <a16:rowId xmlns:a16="http://schemas.microsoft.com/office/drawing/2014/main" val="3356913506"/>
                  </a:ext>
                </a:extLst>
              </a:tr>
            </a:tbl>
          </a:graphicData>
        </a:graphic>
      </p:graphicFrame>
      <p:sp>
        <p:nvSpPr>
          <p:cNvPr id="7" name="Rectangle 1">
            <a:extLst>
              <a:ext uri="{FF2B5EF4-FFF2-40B4-BE49-F238E27FC236}">
                <a16:creationId xmlns:a16="http://schemas.microsoft.com/office/drawing/2014/main" id="{6B145BC4-F882-4913-8F28-6CC88FED8030}"/>
              </a:ext>
            </a:extLst>
          </p:cNvPr>
          <p:cNvSpPr>
            <a:spLocks noChangeArrowheads="1"/>
          </p:cNvSpPr>
          <p:nvPr/>
        </p:nvSpPr>
        <p:spPr bwMode="auto">
          <a:xfrm>
            <a:off x="3373755" y="1157061"/>
            <a:ext cx="14630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z-Cyrl-UZ" altLang="ru-RU" sz="1400"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6B tarqatma material. Refleksiya modellari </a:t>
            </a:r>
            <a:endParaRPr kumimoji="0" lang="uz-Cyrl-UZ" altLang="ru-RU"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999963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65314"/>
            <a:ext cx="14630400" cy="1103086"/>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2" name="Прямоугольник 1"/>
          <p:cNvSpPr/>
          <p:nvPr/>
        </p:nvSpPr>
        <p:spPr>
          <a:xfrm>
            <a:off x="1141738" y="2055507"/>
            <a:ext cx="12192000" cy="6326988"/>
          </a:xfrm>
          <a:prstGeom prst="rect">
            <a:avLst/>
          </a:prstGeom>
        </p:spPr>
        <p:txBody>
          <a:bodyPr wrap="square">
            <a:spAutoFit/>
          </a:bodyPr>
          <a:lstStyle/>
          <a:p>
            <a:r>
              <a:rPr lang="en-US" sz="4114" b="1" dirty="0">
                <a:latin typeface="Times New Roman" panose="02020603050405020304" pitchFamily="18" charset="0"/>
                <a:ea typeface="Calibri" panose="020F0502020204030204" pitchFamily="34" charset="0"/>
              </a:rPr>
              <a:t> </a:t>
            </a:r>
            <a:r>
              <a:rPr lang="uz-Cyrl-UZ" sz="2800" dirty="0">
                <a:solidFill>
                  <a:srgbClr val="0070C0"/>
                </a:solidFill>
                <a:latin typeface="Arial Narrow" panose="020B0606020202030204" pitchFamily="34" charset="0"/>
              </a:rPr>
              <a:t>Kirish mashqida yozganlari</a:t>
            </a:r>
            <a:r>
              <a:rPr lang="en-US" sz="2800" dirty="0" err="1">
                <a:solidFill>
                  <a:srgbClr val="0070C0"/>
                </a:solidFill>
                <a:latin typeface="Arial Narrow" panose="020B0606020202030204" pitchFamily="34" charset="0"/>
              </a:rPr>
              <a:t>ngiz</a:t>
            </a:r>
            <a:r>
              <a:rPr lang="uz-Cyrl-UZ" sz="2800" dirty="0">
                <a:solidFill>
                  <a:srgbClr val="0070C0"/>
                </a:solidFill>
                <a:latin typeface="Arial Narrow" panose="020B0606020202030204" pitchFamily="34" charset="0"/>
              </a:rPr>
              <a:t>ga qayta murojaat qili</a:t>
            </a:r>
            <a:r>
              <a:rPr lang="en-US" sz="2800" dirty="0">
                <a:solidFill>
                  <a:srgbClr val="0070C0"/>
                </a:solidFill>
                <a:latin typeface="Arial Narrow" panose="020B0606020202030204" pitchFamily="34" charset="0"/>
              </a:rPr>
              <a:t>ng </a:t>
            </a:r>
            <a:r>
              <a:rPr lang="uz-Cyrl-UZ" sz="2800" dirty="0">
                <a:solidFill>
                  <a:srgbClr val="0070C0"/>
                </a:solidFill>
                <a:latin typeface="Arial Narrow" panose="020B0606020202030204" pitchFamily="34" charset="0"/>
              </a:rPr>
              <a:t>va nimalarni yozishganin</a:t>
            </a:r>
            <a:r>
              <a:rPr lang="en-US" sz="2800" dirty="0" err="1">
                <a:solidFill>
                  <a:srgbClr val="0070C0"/>
                </a:solidFill>
                <a:latin typeface="Arial Narrow" panose="020B0606020202030204" pitchFamily="34" charset="0"/>
              </a:rPr>
              <a:t>gizn</a:t>
            </a:r>
            <a:r>
              <a:rPr lang="uz-Cyrl-UZ" sz="2800" dirty="0">
                <a:solidFill>
                  <a:srgbClr val="0070C0"/>
                </a:solidFill>
                <a:latin typeface="Arial Narrow" panose="020B0606020202030204" pitchFamily="34" charset="0"/>
              </a:rPr>
              <a:t>i koʻri</a:t>
            </a:r>
            <a:r>
              <a:rPr lang="en-US" sz="2800" dirty="0">
                <a:solidFill>
                  <a:srgbClr val="0070C0"/>
                </a:solidFill>
                <a:latin typeface="Arial Narrow" panose="020B0606020202030204" pitchFamily="34" charset="0"/>
              </a:rPr>
              <a:t>ng</a:t>
            </a:r>
            <a:r>
              <a:rPr lang="uz-Cyrl-UZ" sz="2800" dirty="0">
                <a:solidFill>
                  <a:srgbClr val="0070C0"/>
                </a:solidFill>
                <a:latin typeface="Arial Narrow" panose="020B0606020202030204" pitchFamily="34" charset="0"/>
              </a:rPr>
              <a:t>. </a:t>
            </a:r>
            <a:r>
              <a:rPr lang="en-US" sz="2800" dirty="0" err="1">
                <a:solidFill>
                  <a:srgbClr val="0070C0"/>
                </a:solidFill>
                <a:latin typeface="Arial Narrow" panose="020B0606020202030204" pitchFamily="34" charset="0"/>
              </a:rPr>
              <a:t>Zarur</a:t>
            </a:r>
            <a:r>
              <a:rPr lang="en-US" sz="2800" dirty="0">
                <a:solidFill>
                  <a:srgbClr val="0070C0"/>
                </a:solidFill>
                <a:latin typeface="Arial Narrow" panose="020B0606020202030204" pitchFamily="34" charset="0"/>
              </a:rPr>
              <a:t> </a:t>
            </a:r>
            <a:r>
              <a:rPr lang="en-US" sz="2800" dirty="0" err="1">
                <a:solidFill>
                  <a:srgbClr val="0070C0"/>
                </a:solidFill>
                <a:latin typeface="Arial Narrow" panose="020B0606020202030204" pitchFamily="34" charset="0"/>
              </a:rPr>
              <a:t>bo</a:t>
            </a:r>
            <a:r>
              <a:rPr lang="uz-Cyrl-UZ" sz="2800" dirty="0">
                <a:solidFill>
                  <a:srgbClr val="0070C0"/>
                </a:solidFill>
                <a:latin typeface="Arial Narrow" panose="020B0606020202030204" pitchFamily="34" charset="0"/>
              </a:rPr>
              <a:t>ʻ</a:t>
            </a:r>
            <a:r>
              <a:rPr lang="en-US" sz="2800" dirty="0" err="1">
                <a:solidFill>
                  <a:srgbClr val="0070C0"/>
                </a:solidFill>
                <a:latin typeface="Arial Narrow" panose="020B0606020202030204" pitchFamily="34" charset="0"/>
              </a:rPr>
              <a:t>lsa</a:t>
            </a:r>
            <a:r>
              <a:rPr lang="en-US" sz="2800" dirty="0">
                <a:solidFill>
                  <a:srgbClr val="0070C0"/>
                </a:solidFill>
                <a:latin typeface="Arial Narrow" panose="020B0606020202030204" pitchFamily="34" charset="0"/>
              </a:rPr>
              <a:t> </a:t>
            </a:r>
            <a:r>
              <a:rPr lang="uz-Cyrl-UZ" sz="2800" dirty="0">
                <a:solidFill>
                  <a:srgbClr val="0070C0"/>
                </a:solidFill>
                <a:latin typeface="Arial Narrow" panose="020B0606020202030204" pitchFamily="34" charset="0"/>
              </a:rPr>
              <a:t> qoʻshimcha va oʻzgartirishlar kiriti</a:t>
            </a:r>
            <a:r>
              <a:rPr lang="en-US" sz="2800" dirty="0">
                <a:solidFill>
                  <a:srgbClr val="0070C0"/>
                </a:solidFill>
                <a:latin typeface="Arial Narrow" panose="020B0606020202030204" pitchFamily="34" charset="0"/>
              </a:rPr>
              <a:t>ng</a:t>
            </a:r>
            <a:r>
              <a:rPr lang="uz-Cyrl-UZ" sz="2800" dirty="0">
                <a:solidFill>
                  <a:srgbClr val="0070C0"/>
                </a:solidFill>
                <a:latin typeface="Arial Narrow" panose="020B0606020202030204" pitchFamily="34" charset="0"/>
              </a:rPr>
              <a:t>. </a:t>
            </a:r>
            <a:endParaRPr lang="en-US" sz="2800" dirty="0">
              <a:solidFill>
                <a:srgbClr val="0070C0"/>
              </a:solidFill>
              <a:latin typeface="Arial Narrow" panose="020B0606020202030204" pitchFamily="34" charset="0"/>
            </a:endParaRPr>
          </a:p>
          <a:p>
            <a:r>
              <a:rPr lang="uz-Latn-UZ" sz="2800" dirty="0">
                <a:latin typeface="Arial Narrow" panose="020B0606020202030204" pitchFamily="34" charset="0"/>
              </a:rPr>
              <a:t>Refleksiya mening kasbiy rivojlanishimning muhim boʻlagi hisoblanadi. Chunki ... </a:t>
            </a:r>
            <a:endParaRPr lang="ru-RU" sz="2800" dirty="0">
              <a:latin typeface="Arial Narrow" panose="020B0606020202030204" pitchFamily="34" charset="0"/>
            </a:endParaRPr>
          </a:p>
          <a:p>
            <a:r>
              <a:rPr lang="uz-Latn-UZ" sz="2800" dirty="0">
                <a:latin typeface="Arial Narrow" panose="020B0606020202030204" pitchFamily="34" charset="0"/>
              </a:rPr>
              <a:t>Oʻz dars oʻtishim va rivojlanishim xususida refleksiv mushohoda yuritishimda qoʻllaniladigan bitta usul bu ... </a:t>
            </a:r>
            <a:endParaRPr lang="ru-RU" sz="2800" dirty="0">
              <a:latin typeface="Arial Narrow" panose="020B0606020202030204" pitchFamily="34" charset="0"/>
            </a:endParaRPr>
          </a:p>
          <a:p>
            <a:r>
              <a:rPr lang="uz-Latn-UZ" sz="2800" dirty="0">
                <a:latin typeface="Arial Narrow" panose="020B0606020202030204" pitchFamily="34" charset="0"/>
              </a:rPr>
              <a:t>Oʻz dars oʻtish faoliyatimda refleksiya va takomillashuv haqida meni qiziqtiruvchi bitta savol bu ... </a:t>
            </a:r>
            <a:endParaRPr lang="ru-RU" sz="2800" dirty="0">
              <a:latin typeface="Arial Narrow" panose="020B0606020202030204" pitchFamily="34" charset="0"/>
            </a:endParaRPr>
          </a:p>
          <a:p>
            <a:r>
              <a:rPr lang="uz-Latn-UZ" sz="2800" dirty="0">
                <a:latin typeface="Arial Narrow" panose="020B0606020202030204" pitchFamily="34" charset="0"/>
              </a:rPr>
              <a:t>Oʻz dars oʻtish faoliyatim xususida yanada yaxshiroq refleksiv mushohoda yuritishim uchun men bilmoqchi boʻlgan bitta narsa bu ... </a:t>
            </a:r>
            <a:endParaRPr lang="en-US" sz="2800" dirty="0">
              <a:latin typeface="Arial Narrow" panose="020B0606020202030204" pitchFamily="34" charset="0"/>
            </a:endParaRPr>
          </a:p>
          <a:p>
            <a:endParaRPr lang="en-US" sz="2800" dirty="0">
              <a:latin typeface="Arial Narrow" panose="020B0606020202030204" pitchFamily="34" charset="0"/>
            </a:endParaRPr>
          </a:p>
          <a:p>
            <a:r>
              <a:rPr lang="en-US" sz="2800" dirty="0" err="1">
                <a:solidFill>
                  <a:srgbClr val="0070C0"/>
                </a:solidFill>
                <a:latin typeface="Arial Narrow" panose="020B0606020202030204" pitchFamily="34" charset="0"/>
              </a:rPr>
              <a:t>Zarur</a:t>
            </a:r>
            <a:r>
              <a:rPr lang="en-US" sz="2800" dirty="0">
                <a:solidFill>
                  <a:srgbClr val="0070C0"/>
                </a:solidFill>
                <a:latin typeface="Arial Narrow" panose="020B0606020202030204" pitchFamily="34" charset="0"/>
              </a:rPr>
              <a:t> </a:t>
            </a:r>
            <a:r>
              <a:rPr lang="en-US" sz="2800" dirty="0" err="1">
                <a:solidFill>
                  <a:srgbClr val="0070C0"/>
                </a:solidFill>
                <a:latin typeface="Arial Narrow" panose="020B0606020202030204" pitchFamily="34" charset="0"/>
              </a:rPr>
              <a:t>bo</a:t>
            </a:r>
            <a:r>
              <a:rPr lang="uz-Cyrl-UZ" sz="2800" dirty="0">
                <a:solidFill>
                  <a:srgbClr val="0070C0"/>
                </a:solidFill>
                <a:latin typeface="Arial Narrow" panose="020B0606020202030204" pitchFamily="34" charset="0"/>
              </a:rPr>
              <a:t>ʻ</a:t>
            </a:r>
            <a:r>
              <a:rPr lang="en-US" sz="2800" dirty="0" err="1">
                <a:solidFill>
                  <a:srgbClr val="0070C0"/>
                </a:solidFill>
                <a:latin typeface="Arial Narrow" panose="020B0606020202030204" pitchFamily="34" charset="0"/>
              </a:rPr>
              <a:t>lsa</a:t>
            </a:r>
            <a:r>
              <a:rPr lang="en-US" sz="2800" dirty="0">
                <a:solidFill>
                  <a:srgbClr val="0070C0"/>
                </a:solidFill>
                <a:latin typeface="Arial Narrow" panose="020B0606020202030204" pitchFamily="34" charset="0"/>
              </a:rPr>
              <a:t> </a:t>
            </a:r>
            <a:r>
              <a:rPr lang="uz-Cyrl-UZ" sz="2800" dirty="0">
                <a:solidFill>
                  <a:srgbClr val="0070C0"/>
                </a:solidFill>
                <a:latin typeface="Arial Narrow" panose="020B0606020202030204" pitchFamily="34" charset="0"/>
              </a:rPr>
              <a:t> qoʻshimcha va oʻzgartirishlar kiriti</a:t>
            </a:r>
            <a:r>
              <a:rPr lang="en-US" sz="2800" dirty="0">
                <a:solidFill>
                  <a:srgbClr val="0070C0"/>
                </a:solidFill>
                <a:latin typeface="Arial Narrow" panose="020B0606020202030204" pitchFamily="34" charset="0"/>
              </a:rPr>
              <a:t>ng</a:t>
            </a:r>
            <a:r>
              <a:rPr lang="uz-Cyrl-UZ" sz="2800" dirty="0">
                <a:solidFill>
                  <a:srgbClr val="0070C0"/>
                </a:solidFill>
                <a:latin typeface="Arial Narrow" panose="020B0606020202030204" pitchFamily="34" charset="0"/>
              </a:rPr>
              <a:t>.</a:t>
            </a:r>
            <a:endParaRPr lang="en-US" sz="2800" dirty="0">
              <a:latin typeface="Arial Narrow" panose="020B0606020202030204" pitchFamily="34" charset="0"/>
            </a:endParaRPr>
          </a:p>
          <a:p>
            <a:r>
              <a:rPr lang="uz-Cyrl-UZ" sz="2800" i="1" dirty="0">
                <a:latin typeface="Arial Narrow" panose="020B0606020202030204" pitchFamily="34" charset="0"/>
              </a:rPr>
              <a:t>Ilgari ... deb oʻylardim. </a:t>
            </a:r>
            <a:endParaRPr lang="ru-RU" sz="2800" i="1" dirty="0">
              <a:latin typeface="Arial Narrow" panose="020B0606020202030204" pitchFamily="34" charset="0"/>
            </a:endParaRPr>
          </a:p>
          <a:p>
            <a:r>
              <a:rPr lang="uz-Cyrl-UZ" sz="2800" i="1" dirty="0">
                <a:latin typeface="Arial Narrow" panose="020B0606020202030204" pitchFamily="34" charset="0"/>
              </a:rPr>
              <a:t>Hozir boʻlsa, ... degan fikrdaman. </a:t>
            </a:r>
            <a:endParaRPr lang="ru-RU" sz="2800" i="1" dirty="0">
              <a:latin typeface="Arial Narrow" panose="020B0606020202030204" pitchFamily="34" charset="0"/>
            </a:endParaRPr>
          </a:p>
          <a:p>
            <a:endParaRPr lang="ru-RU" sz="2800" dirty="0">
              <a:latin typeface="Arial Narrow" panose="020B0606020202030204" pitchFamily="34" charset="0"/>
            </a:endParaRPr>
          </a:p>
        </p:txBody>
      </p:sp>
    </p:spTree>
    <p:extLst>
      <p:ext uri="{BB962C8B-B14F-4D97-AF65-F5344CB8AC3E}">
        <p14:creationId xmlns:p14="http://schemas.microsoft.com/office/powerpoint/2010/main" val="39500276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835235"/>
          </a:xfrm>
          <a:prstGeom prst="rect">
            <a:avLst/>
          </a:prstGeom>
        </p:spPr>
      </p:pic>
      <p:sp>
        <p:nvSpPr>
          <p:cNvPr id="3" name="Text 0"/>
          <p:cNvSpPr/>
          <p:nvPr/>
        </p:nvSpPr>
        <p:spPr>
          <a:xfrm>
            <a:off x="793790" y="4463534"/>
            <a:ext cx="7545943" cy="708779"/>
          </a:xfrm>
          <a:prstGeom prst="rect">
            <a:avLst/>
          </a:prstGeom>
          <a:noFill/>
          <a:ln/>
        </p:spPr>
        <p:txBody>
          <a:bodyPr wrap="none" lIns="0" tIns="0" rIns="0" bIns="0" rtlCol="0" anchor="t"/>
          <a:lstStyle/>
          <a:p>
            <a:pPr marL="0" indent="0">
              <a:lnSpc>
                <a:spcPts val="5550"/>
              </a:lnSpc>
              <a:buNone/>
            </a:pPr>
            <a:r>
              <a:rPr lang="en-US" sz="4400" b="1" dirty="0">
                <a:latin typeface="Arial Narrow" panose="020B0606020202030204" pitchFamily="34" charset="0"/>
              </a:rPr>
              <a:t>Natijalar va yakuniy tavsiyalar</a:t>
            </a:r>
          </a:p>
        </p:txBody>
      </p:sp>
      <p:sp>
        <p:nvSpPr>
          <p:cNvPr id="4" name="Text 1"/>
          <p:cNvSpPr/>
          <p:nvPr/>
        </p:nvSpPr>
        <p:spPr>
          <a:xfrm>
            <a:off x="793790" y="5512475"/>
            <a:ext cx="13042821" cy="1088708"/>
          </a:xfrm>
          <a:prstGeom prst="rect">
            <a:avLst/>
          </a:prstGeom>
          <a:noFill/>
          <a:ln/>
        </p:spPr>
        <p:txBody>
          <a:bodyPr wrap="square" lIns="0" tIns="0" rIns="0" bIns="0" rtlCol="0" anchor="t"/>
          <a:lstStyle/>
          <a:p>
            <a:pPr marL="0" indent="0" algn="just">
              <a:buNone/>
            </a:pPr>
            <a:r>
              <a:rPr lang="en-US" sz="2800" dirty="0">
                <a:solidFill>
                  <a:srgbClr val="002060"/>
                </a:solidFill>
                <a:latin typeface="Arial Narrow" panose="020B0606020202030204" pitchFamily="34" charset="0"/>
                <a:ea typeface="Barlow Bold" pitchFamily="34" charset="-122"/>
              </a:rPr>
              <a:t>UKR kurslarida ishtirok etish oʻqituvchilarning kasbiy mahoratini oshiradi, taʼlim sifatini yaxshilaydi va oʻquvchilarning bilim darajasini oshiradi. Oʻqituvchilarga doimiy ravishda oʻz ustida ish olib borish, yangi bilimlarni oʻzlashtirish va oʻzlarining pedagogik mahoratini takomillashtirish tavsiya etiladi.</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363</TotalTime>
  <Words>2093</Words>
  <Application>Microsoft Office PowerPoint</Application>
  <PresentationFormat>Произвольный</PresentationFormat>
  <Paragraphs>301</Paragraphs>
  <Slides>32</Slides>
  <Notes>25</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32</vt:i4>
      </vt:variant>
    </vt:vector>
  </HeadingPairs>
  <TitlesOfParts>
    <vt:vector size="40" baseType="lpstr">
      <vt:lpstr>Arial</vt:lpstr>
      <vt:lpstr>Times New Roman</vt:lpstr>
      <vt:lpstr>Alice</vt:lpstr>
      <vt:lpstr>Arial Narrow</vt:lpstr>
      <vt:lpstr>Anton</vt:lpstr>
      <vt:lpstr>Kanit Light</vt:lpstr>
      <vt:lpstr>Barlow Bold</vt:lpstr>
      <vt:lpstr>Office Theme</vt:lpstr>
      <vt:lpstr>Презентация PowerPoint</vt:lpstr>
      <vt:lpstr>Презентация PowerPoint</vt:lpstr>
      <vt:lpstr>Reja:</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“Kasbiy rivojlanish kuni” va “Kasbiy rivojlanish soati” tadbirlari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MX_Computers</cp:lastModifiedBy>
  <cp:revision>48</cp:revision>
  <dcterms:created xsi:type="dcterms:W3CDTF">2024-12-29T10:10:54Z</dcterms:created>
  <dcterms:modified xsi:type="dcterms:W3CDTF">2026-09-04T05:11:49Z</dcterms:modified>
</cp:coreProperties>
</file>