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harts/chart1.xml" ContentType="application/vnd.openxmlformats-officedocument.drawingml.chart+xml"/>
  <Override PartName="/ppt/media/image3.svg" ContentType="image/svg+xml"/>
  <Override PartName="/ppt/media/image5.svg" ContentType="image/svg+xml"/>
  <Override PartName="/ppt/media/image9.svg" ContentType="image/svg+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officeDocument/2006/relationships/extended-properties" Target="docProps/app.xml"/><Relationship Id="rId3" Type="http://schemas.openxmlformats.org/package/2006/relationships/metadata/core-properties" Target="docProps/core.xml"/><Relationship Id="rId4" Type="http://schemas.openxmlformats.org/package/2006/relationships/metadata/thumbnail" Target="docProps/thumbnail.jpeg"/><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9" r:id="rId8"/>
    <p:sldId id="260" r:id="rId9"/>
    <p:sldId id="261" r:id="rId10"/>
    <p:sldId id="262" r:id="rId11"/>
    <p:sldId id="263" r:id="rId12"/>
    <p:sldId id="264" r:id="rId13"/>
    <p:sldId id="265" r:id="rId14"/>
    <p:sldId id="266" r:id="rId15"/>
    <p:sldId id="267" r:id="rId16"/>
    <p:sldId id="268" r:id="rId17"/>
  </p:sldIdLst>
  <p:sldSz cx="18288000" cy="10287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theme" Target="theme/theme1.xml"/><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ableStyles" Target="tableStyles.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chart>
    <c:autoTitleDeleted val="0"/>
    <c:plotArea>
      <c:barChart>
        <c:barDir val="col"/>
        <c:grouping val="clustered"/>
        <c:ser>
          <c:idx val="0"/>
          <c:order val="0"/>
          <c:tx>
            <c:strRef>
              <c:f>Sheet1!$B$1</c:f>
              <c:strCache>
                <c:ptCount val="1"/>
                <c:pt idx="0">
                  <c:v>Mashg'ulotdan oldin</c:v>
                </c:pt>
              </c:strCache>
            </c:strRef>
          </c:tx>
          <c:spPr>
            <a:solidFill>
              <a:srgbClr val="F0B400"/>
            </a:solidFill>
          </c:spPr>
          <c:cat>
            <c:strRef>
              <c:f>Sheet1!$A$2:$A$5</c:f>
              <c:strCache>
                <c:ptCount val="4"/>
                <c:pt idx="0">
                  <c:v>Geometrik shakllar</c:v>
                </c:pt>
                <c:pt idx="1">
                  <c:v>Simmetriya</c:v>
                </c:pt>
                <c:pt idx="2">
                  <c:v>Fazoviy tasavvur</c:v>
                </c:pt>
                <c:pt idx="3">
                  <c:v>Mantiqiy fikrlash</c:v>
                </c:pt>
              </c:strCache>
            </c:strRef>
          </c:cat>
          <c:val>
            <c:numRef>
              <c:f>Sheet1!$B$2:$B$5</c:f>
              <c:numCache>
                <c:formatCode>General</c:formatCode>
                <c:ptCount val="4"/>
                <c:pt idx="0">
                  <c:v>45.0</c:v>
                </c:pt>
                <c:pt idx="1">
                  <c:v>30.0</c:v>
                </c:pt>
                <c:pt idx="2">
                  <c:v>35.0</c:v>
                </c:pt>
                <c:pt idx="3">
                  <c:v>40.0</c:v>
                </c:pt>
              </c:numCache>
            </c:numRef>
          </c:val>
        </c:ser>
        <c:ser>
          <c:idx val="1"/>
          <c:order val="1"/>
          <c:tx>
            <c:strRef>
              <c:f>Sheet1!$C$1</c:f>
              <c:strCache>
                <c:ptCount val="1"/>
                <c:pt idx="0">
                  <c:v>Mashg'ulotdan keyin</c:v>
                </c:pt>
              </c:strCache>
            </c:strRef>
          </c:tx>
          <c:spPr>
            <a:solidFill>
              <a:srgbClr val="C09000"/>
            </a:solidFill>
          </c:spPr>
          <c:cat>
            <c:strRef>
              <c:f>Sheet1!$A$2:$A$5</c:f>
              <c:strCache>
                <c:ptCount val="4"/>
                <c:pt idx="0">
                  <c:v>Geometrik shakllar</c:v>
                </c:pt>
                <c:pt idx="1">
                  <c:v>Simmetriya</c:v>
                </c:pt>
                <c:pt idx="2">
                  <c:v>Fazoviy tasavvur</c:v>
                </c:pt>
                <c:pt idx="3">
                  <c:v>Mantiqiy fikrlash</c:v>
                </c:pt>
              </c:strCache>
            </c:strRef>
          </c:cat>
          <c:val>
            <c:numRef>
              <c:f>Sheet1!$C$2:$C$5</c:f>
              <c:numCache>
                <c:formatCode>General</c:formatCode>
                <c:ptCount val="4"/>
                <c:pt idx="0">
                  <c:v>85.0</c:v>
                </c:pt>
                <c:pt idx="1">
                  <c:v>75.0</c:v>
                </c:pt>
                <c:pt idx="2">
                  <c:v>80.0</c:v>
                </c:pt>
                <c:pt idx="3">
                  <c:v>82.0</c:v>
                </c:pt>
              </c:numCache>
            </c:numRef>
          </c:val>
        </c:ser>
        <c:axId val="-2068027336"/>
        <c:axId val="-2113994440"/>
      </c:barChart>
      <c:catAx>
        <c:axId val="-2068027336"/>
        <c:scaling>
          <c:orientation val="minMax"/>
        </c:scaling>
        <c:delete val="0"/>
        <c:axPos val="b"/>
        <c:majorTickMark val="out"/>
        <c:minorTickMark val="none"/>
        <c:tickLblPos val="nextTo"/>
        <c:txPr>
          <a:bodyPr/>
          <a:lstStyle/>
          <a:p>
            <a:pPr>
              <a:defRPr sz="1000" b="0">
                <a:solidFill>
                  <a:srgbClr val="F0B400"/>
                </a:solidFill>
              </a:defRPr>
            </a:pPr>
          </a:p>
        </c:txPr>
        <c:crossAx val="-2113994440"/>
        <c:crosses val="autoZero"/>
        <c:auto val="1"/>
        <c:lblAlgn val="ctr"/>
        <c:lblOffset val="100"/>
        <c:noMultiLvlLbl val="0"/>
      </c:catAx>
      <c:valAx>
        <c:axId val="-2113994440"/>
        <c:scaling/>
        <c:delete val="0"/>
        <c:axPos val="l"/>
        <c:majorGridlines/>
        <c:majorTickMark val="out"/>
        <c:minorTickMark val="none"/>
        <c:tickLblPos val="nextTo"/>
        <c:txPr>
          <a:bodyPr/>
          <a:lstStyle/>
          <a:p>
            <a:pPr>
              <a:defRPr sz="1000" b="0">
                <a:solidFill>
                  <a:srgbClr val="F0B400"/>
                </a:solidFill>
              </a:defRPr>
            </a:pPr>
          </a:p>
        </c:txPr>
        <c:crossAx val="-2068027336"/>
        <c:crosses val="autoZero"/>
      </c:valAx>
    </c:plotArea>
    <c:legend>
      <c:legendPos val="b"/>
      <c:overlay val="0"/>
      <c:txPr>
        <a:bodyPr/>
        <a:lstStyle/>
        <a:p>
          <a:pPr>
            <a:defRPr sz="1000" b="0">
              <a:solidFill>
                <a:srgbClr val="F0B400"/>
              </a:solidFill>
            </a:defRPr>
          </a:pPr>
        </a:p>
      </c:txPr>
    </c:legend>
    <c:dispBlanksAs val="gap"/>
  </c:chart>
  <c:txPr>
    <a:bodyPr/>
    <a:lstStyle/>
    <a:p>
      <a:pPr>
        <a:defRPr sz="1800"/>
      </a:pPr>
      <a:endParaRPr lang="en-US"/>
    </a:p>
  </c:txPr>
  <c:externalData r:id="rId1">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endParaRPr lang="en-US" smtClean="0"/>
          </a:p>
        </p:txBody>
      </p:sp>
      <p:sp>
        <p:nvSpPr>
          <p:cNvPr id="4" name="Date Placeholder 3"/>
          <p:cNvSpPr>
            <a:spLocks noGrp="1"/>
          </p:cNvSpPr>
          <p:nvPr>
            <p:ph type="dt" sz="half" idx="10"/>
          </p:nvPr>
        </p:nvSpPr>
        <p:spPr/>
        <p:txBody>
          <a:bodyPr/>
          <a:lstStyle/>
          <a:p>
            <a:fld id="{1D8BD707-D9CF-40AE-B4C6-C98DA3205C09}"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fld id="{1D8BD707-D9CF-40AE-B4C6-C98DA3205C09}"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fld id="{1D8BD707-D9CF-40AE-B4C6-C98DA3205C09}"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7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7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7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7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7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7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7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7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7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svg"/><Relationship Id="rId3" Type="http://schemas.openxmlformats.org/officeDocument/2006/relationships/image" Target="../media/image4.png"/><Relationship Id="rId4" Type="http://schemas.openxmlformats.org/officeDocument/2006/relationships/image" Target="../media/image3.svg"/><Relationship Id="rId5" Type="http://schemas.openxmlformats.org/officeDocument/2006/relationships/image" Target="../media/image2.png"/><Relationship Id="rId6"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svg"/><Relationship Id="rId3" Type="http://schemas.openxmlformats.org/officeDocument/2006/relationships/image" Target="../media/image4.png"/><Relationship Id="rId4" Type="http://schemas.openxmlformats.org/officeDocument/2006/relationships/image" Target="../media/image3.svg"/><Relationship Id="rId5" Type="http://schemas.openxmlformats.org/officeDocument/2006/relationships/image" Target="../media/image2.png"/><Relationship Id="rId6"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svg"/><Relationship Id="rId3" Type="http://schemas.openxmlformats.org/officeDocument/2006/relationships/image" Target="../media/image4.png"/><Relationship Id="rId4" Type="http://schemas.openxmlformats.org/officeDocument/2006/relationships/image" Target="../media/image3.svg"/><Relationship Id="rId5" Type="http://schemas.openxmlformats.org/officeDocument/2006/relationships/image" Target="../media/image2.png"/><Relationship Id="rId6"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9.svg"/><Relationship Id="rId3" Type="http://schemas.openxmlformats.org/officeDocument/2006/relationships/image" Target="../media/image8.png"/><Relationship Id="rId4" Type="http://schemas.openxmlformats.org/officeDocument/2006/relationships/image" Target="../media/image5.svg"/><Relationship Id="rId5" Type="http://schemas.openxmlformats.org/officeDocument/2006/relationships/image" Target="../media/image7.png"/><Relationship Id="rId6" Type="http://schemas.openxmlformats.org/officeDocument/2006/relationships/image" Target="../media/image3.svg"/><Relationship Id="rId7" Type="http://schemas.openxmlformats.org/officeDocument/2006/relationships/image" Target="../media/image6.png"/><Relationship Id="rId8"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svg"/><Relationship Id="rId3" Type="http://schemas.openxmlformats.org/officeDocument/2006/relationships/image" Target="../media/image4.png"/><Relationship Id="rId4" Type="http://schemas.openxmlformats.org/officeDocument/2006/relationships/image" Target="../media/image3.svg"/><Relationship Id="rId5" Type="http://schemas.openxmlformats.org/officeDocument/2006/relationships/image" Target="../media/image2.png"/><Relationship Id="rId6" Type="http://schemas.openxmlformats.org/officeDocument/2006/relationships/image" Target="../media/image1.png"/><Relationship Id="rId7" Type="http://schemas.openxmlformats.org/officeDocument/2006/relationships/image" Target="../media/image10.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9.svg"/><Relationship Id="rId3" Type="http://schemas.openxmlformats.org/officeDocument/2006/relationships/image" Target="../media/image8.png"/><Relationship Id="rId4" Type="http://schemas.openxmlformats.org/officeDocument/2006/relationships/image" Target="../media/image5.svg"/><Relationship Id="rId5" Type="http://schemas.openxmlformats.org/officeDocument/2006/relationships/image" Target="../media/image7.png"/><Relationship Id="rId6" Type="http://schemas.openxmlformats.org/officeDocument/2006/relationships/image" Target="../media/image3.svg"/><Relationship Id="rId7" Type="http://schemas.openxmlformats.org/officeDocument/2006/relationships/image" Target="../media/image6.png"/><Relationship Id="rId8" Type="http://schemas.openxmlformats.org/officeDocument/2006/relationships/image" Target="../media/image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svg"/><Relationship Id="rId3" Type="http://schemas.openxmlformats.org/officeDocument/2006/relationships/image" Target="../media/image4.png"/><Relationship Id="rId4" Type="http://schemas.openxmlformats.org/officeDocument/2006/relationships/image" Target="../media/image3.svg"/><Relationship Id="rId5" Type="http://schemas.openxmlformats.org/officeDocument/2006/relationships/image" Target="../media/image2.png"/><Relationship Id="rId6" Type="http://schemas.openxmlformats.org/officeDocument/2006/relationships/image" Target="../media/image1.png"/><Relationship Id="rId7" Type="http://schemas.openxmlformats.org/officeDocument/2006/relationships/chart" Target="../charts/char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svg"/><Relationship Id="rId3" Type="http://schemas.openxmlformats.org/officeDocument/2006/relationships/image" Target="../media/image4.png"/><Relationship Id="rId4" Type="http://schemas.openxmlformats.org/officeDocument/2006/relationships/image" Target="../media/image3.svg"/><Relationship Id="rId5" Type="http://schemas.openxmlformats.org/officeDocument/2006/relationships/image" Target="../media/image2.png"/><Relationship Id="rId6" Type="http://schemas.openxmlformats.org/officeDocument/2006/relationships/image" Target="../media/image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svg"/><Relationship Id="rId3" Type="http://schemas.openxmlformats.org/officeDocument/2006/relationships/image" Target="../media/image4.png"/><Relationship Id="rId4" Type="http://schemas.openxmlformats.org/officeDocument/2006/relationships/image" Target="../media/image3.svg"/><Relationship Id="rId5" Type="http://schemas.openxmlformats.org/officeDocument/2006/relationships/image" Target="../media/image2.png"/><Relationship Id="rId6" Type="http://schemas.openxmlformats.org/officeDocument/2006/relationships/image" Target="../media/image1.png"/><Relationship Id="rId7" Type="http://schemas.openxmlformats.org/officeDocument/2006/relationships/image" Target="../media/image11.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svg"/><Relationship Id="rId3" Type="http://schemas.openxmlformats.org/officeDocument/2006/relationships/image" Target="../media/image4.png"/><Relationship Id="rId4" Type="http://schemas.openxmlformats.org/officeDocument/2006/relationships/image" Target="../media/image3.svg"/><Relationship Id="rId5" Type="http://schemas.openxmlformats.org/officeDocument/2006/relationships/image" Target="../media/image2.png"/><Relationship Id="rId6" Type="http://schemas.openxmlformats.org/officeDocument/2006/relationships/image" Target="../media/image1.png"/></Relationships>
</file>

<file path=ppt/slides/slide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6"/>
            <a:stretch>
              <a:fillRect t="-5555" b="-5555"/>
            </a:stretch>
          </a:blipFill>
        </p:spPr>
      </p:sp>
      <p:sp>
        <p:nvSpPr>
          <p:cNvPr id="3" name="Freeform 3"/>
          <p:cNvSpPr/>
          <p:nvPr/>
        </p:nvSpPr>
        <p:spPr>
          <a:xfrm>
            <a:off x="14141510" y="3820412"/>
            <a:ext cx="6235579" cy="6633595"/>
          </a:xfrm>
          <a:custGeom>
            <a:avLst/>
            <a:gdLst/>
            <a:ahLst/>
            <a:cxnLst/>
            <a:rect l="l" t="t" r="r" b="b"/>
            <a:pathLst>
              <a:path w="6235579" h="6633595">
                <a:moveTo>
                  <a:pt x="0" y="0"/>
                </a:moveTo>
                <a:lnTo>
                  <a:pt x="6235580" y="0"/>
                </a:lnTo>
                <a:lnTo>
                  <a:pt x="6235580" y="6633595"/>
                </a:lnTo>
                <a:lnTo>
                  <a:pt x="0" y="6633595"/>
                </a:lnTo>
                <a:lnTo>
                  <a:pt x="0" y="0"/>
                </a:lnTo>
                <a:close/>
              </a:path>
            </a:pathLst>
          </a:custGeom>
          <a:blipFill>
            <a:blip r:embed="rId5">
              <a:extLst>
                <a:ext uri="{96DAC541-7B7A-43D3-8B79-37D633B846F1}">
                  <asvg:svgBlip xmlns:asvg="http://schemas.microsoft.com/office/drawing/2016/SVG/main" r:embed="rId4"/>
                </a:ext>
              </a:extLst>
            </a:blip>
            <a:stretch>
              <a:fillRect/>
            </a:stretch>
          </a:blipFill>
        </p:spPr>
      </p:sp>
      <p:sp>
        <p:nvSpPr>
          <p:cNvPr id="4" name="Freeform 4"/>
          <p:cNvSpPr/>
          <p:nvPr/>
        </p:nvSpPr>
        <p:spPr>
          <a:xfrm flipH="1" flipV="1">
            <a:off x="-2422465" y="-165696"/>
            <a:ext cx="6235579" cy="6633595"/>
          </a:xfrm>
          <a:custGeom>
            <a:avLst/>
            <a:gdLst/>
            <a:ahLst/>
            <a:cxnLst/>
            <a:rect l="l" t="t" r="r" b="b"/>
            <a:pathLst>
              <a:path w="6235579" h="6633595">
                <a:moveTo>
                  <a:pt x="6235580" y="6633596"/>
                </a:moveTo>
                <a:lnTo>
                  <a:pt x="0" y="6633596"/>
                </a:lnTo>
                <a:lnTo>
                  <a:pt x="0" y="0"/>
                </a:lnTo>
                <a:lnTo>
                  <a:pt x="6235580" y="0"/>
                </a:lnTo>
                <a:lnTo>
                  <a:pt x="6235580" y="6633596"/>
                </a:lnTo>
                <a:close/>
              </a:path>
            </a:pathLst>
          </a:custGeom>
          <a:blipFill>
            <a:blip r:embed="rId5">
              <a:extLst>
                <a:ext uri="{96DAC541-7B7A-43D3-8B79-37D633B846F1}">
                  <asvg:svgBlip xmlns:asvg="http://schemas.microsoft.com/office/drawing/2016/SVG/main" r:embed="rId4"/>
                </a:ext>
              </a:extLst>
            </a:blip>
            <a:stretch>
              <a:fillRect/>
            </a:stretch>
          </a:blipFill>
        </p:spPr>
      </p:sp>
      <p:sp>
        <p:nvSpPr>
          <p:cNvPr id="5" name="Freeform 5"/>
          <p:cNvSpPr/>
          <p:nvPr/>
        </p:nvSpPr>
        <p:spPr>
          <a:xfrm>
            <a:off x="-856374" y="6664721"/>
            <a:ext cx="9666999" cy="5655866"/>
          </a:xfrm>
          <a:custGeom>
            <a:avLst/>
            <a:gdLst/>
            <a:ahLst/>
            <a:cxnLst/>
            <a:rect l="l" t="t" r="r" b="b"/>
            <a:pathLst>
              <a:path w="9666999" h="5655866">
                <a:moveTo>
                  <a:pt x="0" y="0"/>
                </a:moveTo>
                <a:lnTo>
                  <a:pt x="9666999" y="0"/>
                </a:lnTo>
                <a:lnTo>
                  <a:pt x="9666999" y="5655867"/>
                </a:lnTo>
                <a:lnTo>
                  <a:pt x="0" y="5655867"/>
                </a:lnTo>
                <a:lnTo>
                  <a:pt x="0" y="0"/>
                </a:lnTo>
                <a:close/>
              </a:path>
            </a:pathLst>
          </a:custGeom>
          <a:blipFill>
            <a:blip r:embed="rId3">
              <a:alphaModFix amt="56000"/>
              <a:extLst>
                <a:ext uri="{96DAC541-7B7A-43D3-8B79-37D633B846F1}">
                  <asvg:svgBlip xmlns:asvg="http://schemas.microsoft.com/office/drawing/2016/SVG/main" r:embed="rId2"/>
                </a:ext>
              </a:extLst>
            </a:blip>
            <a:stretch>
              <a:fillRect/>
            </a:stretch>
          </a:blipFill>
        </p:spPr>
      </p:sp>
      <p:sp>
        <p:nvSpPr>
          <p:cNvPr id="6" name="Freeform 6"/>
          <p:cNvSpPr/>
          <p:nvPr/>
        </p:nvSpPr>
        <p:spPr>
          <a:xfrm>
            <a:off x="10249776" y="-3184129"/>
            <a:ext cx="9666999" cy="5655866"/>
          </a:xfrm>
          <a:custGeom>
            <a:avLst/>
            <a:gdLst/>
            <a:ahLst/>
            <a:cxnLst/>
            <a:rect l="l" t="t" r="r" b="b"/>
            <a:pathLst>
              <a:path w="9666999" h="5655866">
                <a:moveTo>
                  <a:pt x="0" y="0"/>
                </a:moveTo>
                <a:lnTo>
                  <a:pt x="9666999" y="0"/>
                </a:lnTo>
                <a:lnTo>
                  <a:pt x="9666999" y="5655866"/>
                </a:lnTo>
                <a:lnTo>
                  <a:pt x="0" y="5655866"/>
                </a:lnTo>
                <a:lnTo>
                  <a:pt x="0" y="0"/>
                </a:lnTo>
                <a:close/>
              </a:path>
            </a:pathLst>
          </a:custGeom>
          <a:blipFill>
            <a:blip r:embed="rId3">
              <a:alphaModFix amt="56000"/>
              <a:extLst>
                <a:ext uri="{96DAC541-7B7A-43D3-8B79-37D633B846F1}">
                  <asvg:svgBlip xmlns:asvg="http://schemas.microsoft.com/office/drawing/2016/SVG/main" r:embed="rId2"/>
                </a:ext>
              </a:extLst>
            </a:blip>
            <a:stretch>
              <a:fillRect/>
            </a:stretch>
          </a:blipFill>
        </p:spPr>
      </p:sp>
      <p:sp>
        <p:nvSpPr>
          <p:cNvPr id="7" name="TextBox 6"/>
          <p:cNvSpPr txBox="1"/>
          <p:nvPr/>
        </p:nvSpPr>
        <p:spPr>
          <a:xfrm>
            <a:off x="1682496" y="3191256"/>
            <a:ext cx="14923008" cy="2852928"/>
          </a:xfrm>
          <a:prstGeom prst="rect">
            <a:avLst/>
          </a:prstGeom>
          <a:noFill/>
        </p:spPr>
        <p:txBody>
          <a:bodyPr wrap="square" anchor="t" lIns="0" rIns="0" tIns="0" bIns="0">
            <a:normAutofit/>
          </a:bodyPr>
          <a:lstStyle/>
          <a:p>
            <a:pPr algn="ctr">
              <a:spcBef>
                <a:spcPts val="0"/>
              </a:spcBef>
              <a:spcAft>
                <a:spcPts val="0"/>
              </a:spcAft>
              <a:defRPr b="0" i="0" u="none" sz="6808">
                <a:solidFill>
                  <a:srgbClr val="EEBA2B"/>
                </a:solidFill>
                <a:latin typeface="Sansation"/>
              </a:defRPr>
            </a:pPr>
            <a:r>
              <a:t>Maktabgacha ta'limda "Qurish konstruksiyalash va matematika" markazining o'rni va vazifalari</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6"/>
            <a:stretch>
              <a:fillRect t="-5555" b="-5555"/>
            </a:stretch>
          </a:blipFill>
        </p:spPr>
      </p:sp>
      <p:sp>
        <p:nvSpPr>
          <p:cNvPr id="3" name="Freeform 3"/>
          <p:cNvSpPr/>
          <p:nvPr/>
        </p:nvSpPr>
        <p:spPr>
          <a:xfrm>
            <a:off x="14141510" y="3820412"/>
            <a:ext cx="6235579" cy="6633595"/>
          </a:xfrm>
          <a:custGeom>
            <a:avLst/>
            <a:gdLst/>
            <a:ahLst/>
            <a:cxnLst/>
            <a:rect l="l" t="t" r="r" b="b"/>
            <a:pathLst>
              <a:path w="6235579" h="6633595">
                <a:moveTo>
                  <a:pt x="0" y="0"/>
                </a:moveTo>
                <a:lnTo>
                  <a:pt x="6235580" y="0"/>
                </a:lnTo>
                <a:lnTo>
                  <a:pt x="6235580" y="6633595"/>
                </a:lnTo>
                <a:lnTo>
                  <a:pt x="0" y="6633595"/>
                </a:lnTo>
                <a:lnTo>
                  <a:pt x="0" y="0"/>
                </a:lnTo>
                <a:close/>
              </a:path>
            </a:pathLst>
          </a:custGeom>
          <a:blipFill>
            <a:blip r:embed="rId5">
              <a:extLst>
                <a:ext uri="{96DAC541-7B7A-43D3-8B79-37D633B846F1}">
                  <asvg:svgBlip xmlns:asvg="http://schemas.microsoft.com/office/drawing/2016/SVG/main" r:embed="rId4"/>
                </a:ext>
              </a:extLst>
            </a:blip>
            <a:stretch>
              <a:fillRect/>
            </a:stretch>
          </a:blipFill>
        </p:spPr>
      </p:sp>
      <p:sp>
        <p:nvSpPr>
          <p:cNvPr id="4" name="Freeform 4"/>
          <p:cNvSpPr/>
          <p:nvPr/>
        </p:nvSpPr>
        <p:spPr>
          <a:xfrm flipH="1" flipV="1">
            <a:off x="-2422465" y="-165696"/>
            <a:ext cx="6235579" cy="6633595"/>
          </a:xfrm>
          <a:custGeom>
            <a:avLst/>
            <a:gdLst/>
            <a:ahLst/>
            <a:cxnLst/>
            <a:rect l="l" t="t" r="r" b="b"/>
            <a:pathLst>
              <a:path w="6235579" h="6633595">
                <a:moveTo>
                  <a:pt x="6235580" y="6633596"/>
                </a:moveTo>
                <a:lnTo>
                  <a:pt x="0" y="6633596"/>
                </a:lnTo>
                <a:lnTo>
                  <a:pt x="0" y="0"/>
                </a:lnTo>
                <a:lnTo>
                  <a:pt x="6235580" y="0"/>
                </a:lnTo>
                <a:lnTo>
                  <a:pt x="6235580" y="6633596"/>
                </a:lnTo>
                <a:close/>
              </a:path>
            </a:pathLst>
          </a:custGeom>
          <a:blipFill>
            <a:blip r:embed="rId5">
              <a:extLst>
                <a:ext uri="{96DAC541-7B7A-43D3-8B79-37D633B846F1}">
                  <asvg:svgBlip xmlns:asvg="http://schemas.microsoft.com/office/drawing/2016/SVG/main" r:embed="rId4"/>
                </a:ext>
              </a:extLst>
            </a:blip>
            <a:stretch>
              <a:fillRect/>
            </a:stretch>
          </a:blipFill>
        </p:spPr>
      </p:sp>
      <p:sp>
        <p:nvSpPr>
          <p:cNvPr id="5" name="Freeform 5"/>
          <p:cNvSpPr/>
          <p:nvPr/>
        </p:nvSpPr>
        <p:spPr>
          <a:xfrm>
            <a:off x="-856374" y="6664721"/>
            <a:ext cx="9666999" cy="5655866"/>
          </a:xfrm>
          <a:custGeom>
            <a:avLst/>
            <a:gdLst/>
            <a:ahLst/>
            <a:cxnLst/>
            <a:rect l="l" t="t" r="r" b="b"/>
            <a:pathLst>
              <a:path w="9666999" h="5655866">
                <a:moveTo>
                  <a:pt x="0" y="0"/>
                </a:moveTo>
                <a:lnTo>
                  <a:pt x="9666999" y="0"/>
                </a:lnTo>
                <a:lnTo>
                  <a:pt x="9666999" y="5655867"/>
                </a:lnTo>
                <a:lnTo>
                  <a:pt x="0" y="5655867"/>
                </a:lnTo>
                <a:lnTo>
                  <a:pt x="0" y="0"/>
                </a:lnTo>
                <a:close/>
              </a:path>
            </a:pathLst>
          </a:custGeom>
          <a:blipFill>
            <a:blip r:embed="rId3">
              <a:alphaModFix amt="56000"/>
              <a:extLst>
                <a:ext uri="{96DAC541-7B7A-43D3-8B79-37D633B846F1}">
                  <asvg:svgBlip xmlns:asvg="http://schemas.microsoft.com/office/drawing/2016/SVG/main" r:embed="rId2"/>
                </a:ext>
              </a:extLst>
            </a:blip>
            <a:stretch>
              <a:fillRect/>
            </a:stretch>
          </a:blipFill>
        </p:spPr>
      </p:sp>
      <p:sp>
        <p:nvSpPr>
          <p:cNvPr id="6" name="Freeform 6"/>
          <p:cNvSpPr/>
          <p:nvPr/>
        </p:nvSpPr>
        <p:spPr>
          <a:xfrm>
            <a:off x="10249776" y="-3184129"/>
            <a:ext cx="9666999" cy="5655866"/>
          </a:xfrm>
          <a:custGeom>
            <a:avLst/>
            <a:gdLst/>
            <a:ahLst/>
            <a:cxnLst/>
            <a:rect l="l" t="t" r="r" b="b"/>
            <a:pathLst>
              <a:path w="9666999" h="5655866">
                <a:moveTo>
                  <a:pt x="0" y="0"/>
                </a:moveTo>
                <a:lnTo>
                  <a:pt x="9666999" y="0"/>
                </a:lnTo>
                <a:lnTo>
                  <a:pt x="9666999" y="5655866"/>
                </a:lnTo>
                <a:lnTo>
                  <a:pt x="0" y="5655866"/>
                </a:lnTo>
                <a:lnTo>
                  <a:pt x="0" y="0"/>
                </a:lnTo>
                <a:close/>
              </a:path>
            </a:pathLst>
          </a:custGeom>
          <a:blipFill>
            <a:blip r:embed="rId3">
              <a:alphaModFix amt="56000"/>
              <a:extLst>
                <a:ext uri="{96DAC541-7B7A-43D3-8B79-37D633B846F1}">
                  <asvg:svgBlip xmlns:asvg="http://schemas.microsoft.com/office/drawing/2016/SVG/main" r:embed="rId2"/>
                </a:ext>
              </a:extLst>
            </a:blip>
            <a:stretch>
              <a:fillRect/>
            </a:stretch>
          </a:blipFill>
        </p:spPr>
      </p:sp>
      <p:sp>
        <p:nvSpPr>
          <p:cNvPr id="7" name="TextBox 6"/>
          <p:cNvSpPr txBox="1"/>
          <p:nvPr/>
        </p:nvSpPr>
        <p:spPr>
          <a:xfrm>
            <a:off x="2670048" y="1371600"/>
            <a:ext cx="13167360" cy="2002536"/>
          </a:xfrm>
          <a:prstGeom prst="rect">
            <a:avLst/>
          </a:prstGeom>
          <a:noFill/>
        </p:spPr>
        <p:txBody>
          <a:bodyPr wrap="square" anchor="t" lIns="0" rIns="0" tIns="0" bIns="0">
            <a:normAutofit/>
          </a:bodyPr>
          <a:lstStyle/>
          <a:p>
            <a:pPr algn="ctr">
              <a:spcBef>
                <a:spcPts val="0"/>
              </a:spcBef>
              <a:spcAft>
                <a:spcPts val="0"/>
              </a:spcAft>
              <a:defRPr b="0" i="0" u="none" sz="6423">
                <a:solidFill>
                  <a:srgbClr val="EEBA2B"/>
                </a:solidFill>
                <a:latin typeface="Sansation"/>
              </a:defRPr>
            </a:pPr>
            <a:r>
              <a:t>Origami va matematik tasavvurlar o‘rtasidagi o‘zaro bog‘liqlik</a:t>
            </a:r>
          </a:p>
        </p:txBody>
      </p:sp>
      <p:sp>
        <p:nvSpPr>
          <p:cNvPr id="8" name="TextBox 7"/>
          <p:cNvSpPr txBox="1"/>
          <p:nvPr/>
        </p:nvSpPr>
        <p:spPr>
          <a:xfrm>
            <a:off x="3236976" y="4526280"/>
            <a:ext cx="11814048" cy="3264408"/>
          </a:xfrm>
          <a:prstGeom prst="rect">
            <a:avLst/>
          </a:prstGeom>
          <a:noFill/>
        </p:spPr>
        <p:txBody>
          <a:bodyPr wrap="square" anchor="t" lIns="0" rIns="0" tIns="0" bIns="0">
            <a:normAutofit/>
          </a:bodyPr>
          <a:lstStyle/>
          <a:p>
            <a:pPr algn="just">
              <a:spcBef>
                <a:spcPts val="0"/>
              </a:spcBef>
              <a:spcAft>
                <a:spcPts val="0"/>
              </a:spcAft>
              <a:defRPr b="0" i="0" u="none" sz="2344">
                <a:solidFill>
                  <a:srgbClr val="EEBA2B"/>
                </a:solidFill>
                <a:latin typeface="Martel Sans"/>
              </a:defRPr>
            </a:pPr>
            <a:r>
              <a:t>Origami san'ati bolalarda nafaqat nozik motorikani rivojlantiradi, balki geometrik shakllar, burchaklar va simmetriya tushunchalarini amalda o'rganishga yordam beradi. Qog'ozni buklash jarayonida bolalar kvadrat, uchburchak kabi shakllarni o'z qo'llari bilan yasaydilar, bu esa fazoviy tasavvur va logik fikrlashni shakllantirishning eng samarali usulidir. Ushbu jarayon matematik amallarni vizual va taktil darajada tushunishga xizmat qiladi.</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6"/>
            <a:stretch>
              <a:fillRect t="-5555" b="-5555"/>
            </a:stretch>
          </a:blipFill>
        </p:spPr>
      </p:sp>
      <p:sp>
        <p:nvSpPr>
          <p:cNvPr id="3" name="Freeform 3"/>
          <p:cNvSpPr/>
          <p:nvPr/>
        </p:nvSpPr>
        <p:spPr>
          <a:xfrm>
            <a:off x="14141510" y="3820412"/>
            <a:ext cx="6235579" cy="6633595"/>
          </a:xfrm>
          <a:custGeom>
            <a:avLst/>
            <a:gdLst/>
            <a:ahLst/>
            <a:cxnLst/>
            <a:rect l="l" t="t" r="r" b="b"/>
            <a:pathLst>
              <a:path w="6235579" h="6633595">
                <a:moveTo>
                  <a:pt x="0" y="0"/>
                </a:moveTo>
                <a:lnTo>
                  <a:pt x="6235580" y="0"/>
                </a:lnTo>
                <a:lnTo>
                  <a:pt x="6235580" y="6633595"/>
                </a:lnTo>
                <a:lnTo>
                  <a:pt x="0" y="6633595"/>
                </a:lnTo>
                <a:lnTo>
                  <a:pt x="0" y="0"/>
                </a:lnTo>
                <a:close/>
              </a:path>
            </a:pathLst>
          </a:custGeom>
          <a:blipFill>
            <a:blip r:embed="rId5">
              <a:extLst>
                <a:ext uri="{96DAC541-7B7A-43D3-8B79-37D633B846F1}">
                  <asvg:svgBlip xmlns:asvg="http://schemas.microsoft.com/office/drawing/2016/SVG/main" r:embed="rId4"/>
                </a:ext>
              </a:extLst>
            </a:blip>
            <a:stretch>
              <a:fillRect/>
            </a:stretch>
          </a:blipFill>
        </p:spPr>
      </p:sp>
      <p:sp>
        <p:nvSpPr>
          <p:cNvPr id="4" name="Freeform 4"/>
          <p:cNvSpPr/>
          <p:nvPr/>
        </p:nvSpPr>
        <p:spPr>
          <a:xfrm flipH="1" flipV="1">
            <a:off x="-2422465" y="-165696"/>
            <a:ext cx="6235579" cy="6633595"/>
          </a:xfrm>
          <a:custGeom>
            <a:avLst/>
            <a:gdLst/>
            <a:ahLst/>
            <a:cxnLst/>
            <a:rect l="l" t="t" r="r" b="b"/>
            <a:pathLst>
              <a:path w="6235579" h="6633595">
                <a:moveTo>
                  <a:pt x="6235580" y="6633596"/>
                </a:moveTo>
                <a:lnTo>
                  <a:pt x="0" y="6633596"/>
                </a:lnTo>
                <a:lnTo>
                  <a:pt x="0" y="0"/>
                </a:lnTo>
                <a:lnTo>
                  <a:pt x="6235580" y="0"/>
                </a:lnTo>
                <a:lnTo>
                  <a:pt x="6235580" y="6633596"/>
                </a:lnTo>
                <a:close/>
              </a:path>
            </a:pathLst>
          </a:custGeom>
          <a:blipFill>
            <a:blip r:embed="rId5">
              <a:extLst>
                <a:ext uri="{96DAC541-7B7A-43D3-8B79-37D633B846F1}">
                  <asvg:svgBlip xmlns:asvg="http://schemas.microsoft.com/office/drawing/2016/SVG/main" r:embed="rId4"/>
                </a:ext>
              </a:extLst>
            </a:blip>
            <a:stretch>
              <a:fillRect/>
            </a:stretch>
          </a:blipFill>
        </p:spPr>
      </p:sp>
      <p:sp>
        <p:nvSpPr>
          <p:cNvPr id="5" name="Freeform 5"/>
          <p:cNvSpPr/>
          <p:nvPr/>
        </p:nvSpPr>
        <p:spPr>
          <a:xfrm>
            <a:off x="-856374" y="6664721"/>
            <a:ext cx="9666999" cy="5655866"/>
          </a:xfrm>
          <a:custGeom>
            <a:avLst/>
            <a:gdLst/>
            <a:ahLst/>
            <a:cxnLst/>
            <a:rect l="l" t="t" r="r" b="b"/>
            <a:pathLst>
              <a:path w="9666999" h="5655866">
                <a:moveTo>
                  <a:pt x="0" y="0"/>
                </a:moveTo>
                <a:lnTo>
                  <a:pt x="9666999" y="0"/>
                </a:lnTo>
                <a:lnTo>
                  <a:pt x="9666999" y="5655867"/>
                </a:lnTo>
                <a:lnTo>
                  <a:pt x="0" y="5655867"/>
                </a:lnTo>
                <a:lnTo>
                  <a:pt x="0" y="0"/>
                </a:lnTo>
                <a:close/>
              </a:path>
            </a:pathLst>
          </a:custGeom>
          <a:blipFill>
            <a:blip r:embed="rId3">
              <a:alphaModFix amt="56000"/>
              <a:extLst>
                <a:ext uri="{96DAC541-7B7A-43D3-8B79-37D633B846F1}">
                  <asvg:svgBlip xmlns:asvg="http://schemas.microsoft.com/office/drawing/2016/SVG/main" r:embed="rId2"/>
                </a:ext>
              </a:extLst>
            </a:blip>
            <a:stretch>
              <a:fillRect/>
            </a:stretch>
          </a:blipFill>
        </p:spPr>
      </p:sp>
      <p:sp>
        <p:nvSpPr>
          <p:cNvPr id="6" name="Freeform 6"/>
          <p:cNvSpPr/>
          <p:nvPr/>
        </p:nvSpPr>
        <p:spPr>
          <a:xfrm>
            <a:off x="10249776" y="-3184129"/>
            <a:ext cx="9666999" cy="5655866"/>
          </a:xfrm>
          <a:custGeom>
            <a:avLst/>
            <a:gdLst/>
            <a:ahLst/>
            <a:cxnLst/>
            <a:rect l="l" t="t" r="r" b="b"/>
            <a:pathLst>
              <a:path w="9666999" h="5655866">
                <a:moveTo>
                  <a:pt x="0" y="0"/>
                </a:moveTo>
                <a:lnTo>
                  <a:pt x="9666999" y="0"/>
                </a:lnTo>
                <a:lnTo>
                  <a:pt x="9666999" y="5655866"/>
                </a:lnTo>
                <a:lnTo>
                  <a:pt x="0" y="5655866"/>
                </a:lnTo>
                <a:lnTo>
                  <a:pt x="0" y="0"/>
                </a:lnTo>
                <a:close/>
              </a:path>
            </a:pathLst>
          </a:custGeom>
          <a:blipFill>
            <a:blip r:embed="rId3">
              <a:alphaModFix amt="56000"/>
              <a:extLst>
                <a:ext uri="{96DAC541-7B7A-43D3-8B79-37D633B846F1}">
                  <asvg:svgBlip xmlns:asvg="http://schemas.microsoft.com/office/drawing/2016/SVG/main" r:embed="rId2"/>
                </a:ext>
              </a:extLst>
            </a:blip>
            <a:stretch>
              <a:fillRect/>
            </a:stretch>
          </a:blipFill>
        </p:spPr>
      </p:sp>
      <p:sp>
        <p:nvSpPr>
          <p:cNvPr id="7" name="TextBox 6"/>
          <p:cNvSpPr txBox="1"/>
          <p:nvPr/>
        </p:nvSpPr>
        <p:spPr>
          <a:xfrm>
            <a:off x="2670048" y="1371600"/>
            <a:ext cx="13167360" cy="2002536"/>
          </a:xfrm>
          <a:prstGeom prst="rect">
            <a:avLst/>
          </a:prstGeom>
          <a:noFill/>
        </p:spPr>
        <p:txBody>
          <a:bodyPr wrap="square" anchor="t" lIns="0" rIns="0" tIns="0" bIns="0">
            <a:normAutofit/>
          </a:bodyPr>
          <a:lstStyle/>
          <a:p>
            <a:pPr algn="ctr">
              <a:spcBef>
                <a:spcPts val="0"/>
              </a:spcBef>
              <a:spcAft>
                <a:spcPts val="0"/>
              </a:spcAft>
              <a:defRPr b="0" i="0" u="none" sz="6423">
                <a:solidFill>
                  <a:srgbClr val="EEBA2B"/>
                </a:solidFill>
                <a:latin typeface="Sansation"/>
              </a:defRPr>
            </a:pPr>
            <a:r>
              <a:t>O‘rgatish metodikasini takomillashtirishning asosiy yo‘nalishlari</a:t>
            </a:r>
          </a:p>
        </p:txBody>
      </p:sp>
      <p:sp>
        <p:nvSpPr>
          <p:cNvPr id="8" name="TextBox 7"/>
          <p:cNvSpPr txBox="1"/>
          <p:nvPr/>
        </p:nvSpPr>
        <p:spPr>
          <a:xfrm>
            <a:off x="3236976" y="4526280"/>
            <a:ext cx="11814048" cy="3264408"/>
          </a:xfrm>
          <a:prstGeom prst="rect">
            <a:avLst/>
          </a:prstGeom>
          <a:noFill/>
        </p:spPr>
        <p:txBody>
          <a:bodyPr wrap="square" anchor="t" lIns="0" rIns="0" tIns="0" bIns="0">
            <a:normAutofit/>
          </a:bodyPr>
          <a:lstStyle/>
          <a:p>
            <a:pPr algn="just">
              <a:spcBef>
                <a:spcPts val="0"/>
              </a:spcBef>
              <a:spcAft>
                <a:spcPts val="0"/>
              </a:spcAft>
              <a:defRPr b="0" i="0" u="none" sz="2344">
                <a:solidFill>
                  <a:srgbClr val="EEBA2B"/>
                </a:solidFill>
                <a:latin typeface="Martel Sans"/>
              </a:defRPr>
            </a:pPr>
            <a:r>
              <a:t>Bolalarni origami va matematika integratsiyasi orqali o‘qitishda innovatsion pedagogik texnologiyalardan foydalanish muhim hisoblanadi. Bunda o‘yin texnologiyalari, muammoli vaziyatlar va bosqichma-bosqich ko‘rsatish usullari bolaning fanga bo‘lgan qiziqishini oshiradi. Mashg‘ulotlar davomida oddiy shakllardan murakkab konstruksiyalarga o‘tish orqali bolalarda o‘z-o‘ziga ishonch va mustaqil yechim topish ko‘nikmalari tizimli ravishda shakllantirib boriladi.</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8"/>
            <a:stretch>
              <a:fillRect t="-5555" b="-5555"/>
            </a:stretch>
          </a:blipFill>
        </p:spPr>
      </p:sp>
      <p:sp>
        <p:nvSpPr>
          <p:cNvPr id="3" name="Freeform 3"/>
          <p:cNvSpPr/>
          <p:nvPr/>
        </p:nvSpPr>
        <p:spPr>
          <a:xfrm>
            <a:off x="14141510" y="3820412"/>
            <a:ext cx="6235579" cy="6633595"/>
          </a:xfrm>
          <a:custGeom>
            <a:avLst/>
            <a:gdLst/>
            <a:ahLst/>
            <a:cxnLst/>
            <a:rect l="l" t="t" r="r" b="b"/>
            <a:pathLst>
              <a:path w="6235579" h="6633595">
                <a:moveTo>
                  <a:pt x="0" y="0"/>
                </a:moveTo>
                <a:lnTo>
                  <a:pt x="6235580" y="0"/>
                </a:lnTo>
                <a:lnTo>
                  <a:pt x="6235580" y="6633595"/>
                </a:lnTo>
                <a:lnTo>
                  <a:pt x="0" y="6633595"/>
                </a:lnTo>
                <a:lnTo>
                  <a:pt x="0" y="0"/>
                </a:lnTo>
                <a:close/>
              </a:path>
            </a:pathLst>
          </a:custGeom>
          <a:blipFill>
            <a:blip r:embed="rId7">
              <a:extLst>
                <a:ext uri="{96DAC541-7B7A-43D3-8B79-37D633B846F1}">
                  <asvg:svgBlip xmlns:asvg="http://schemas.microsoft.com/office/drawing/2016/SVG/main" r:embed="rId6"/>
                </a:ext>
              </a:extLst>
            </a:blip>
            <a:stretch>
              <a:fillRect/>
            </a:stretch>
          </a:blipFill>
        </p:spPr>
      </p:sp>
      <p:sp>
        <p:nvSpPr>
          <p:cNvPr id="4" name="Freeform 4"/>
          <p:cNvSpPr/>
          <p:nvPr/>
        </p:nvSpPr>
        <p:spPr>
          <a:xfrm flipH="1" flipV="1">
            <a:off x="-2422465" y="-165696"/>
            <a:ext cx="6235579" cy="6633595"/>
          </a:xfrm>
          <a:custGeom>
            <a:avLst/>
            <a:gdLst/>
            <a:ahLst/>
            <a:cxnLst/>
            <a:rect l="l" t="t" r="r" b="b"/>
            <a:pathLst>
              <a:path w="6235579" h="6633595">
                <a:moveTo>
                  <a:pt x="6235580" y="6633596"/>
                </a:moveTo>
                <a:lnTo>
                  <a:pt x="0" y="6633596"/>
                </a:lnTo>
                <a:lnTo>
                  <a:pt x="0" y="0"/>
                </a:lnTo>
                <a:lnTo>
                  <a:pt x="6235580" y="0"/>
                </a:lnTo>
                <a:lnTo>
                  <a:pt x="6235580" y="6633596"/>
                </a:lnTo>
                <a:close/>
              </a:path>
            </a:pathLst>
          </a:custGeom>
          <a:blipFill>
            <a:blip r:embed="rId7">
              <a:extLst>
                <a:ext uri="{96DAC541-7B7A-43D3-8B79-37D633B846F1}">
                  <asvg:svgBlip xmlns:asvg="http://schemas.microsoft.com/office/drawing/2016/SVG/main" r:embed="rId6"/>
                </a:ext>
              </a:extLst>
            </a:blip>
            <a:stretch>
              <a:fillRect/>
            </a:stretch>
          </a:blipFill>
        </p:spPr>
      </p:sp>
      <p:sp>
        <p:nvSpPr>
          <p:cNvPr id="5" name="Freeform 5"/>
          <p:cNvSpPr/>
          <p:nvPr/>
        </p:nvSpPr>
        <p:spPr>
          <a:xfrm>
            <a:off x="-856374" y="6664721"/>
            <a:ext cx="9666999" cy="5655866"/>
          </a:xfrm>
          <a:custGeom>
            <a:avLst/>
            <a:gdLst/>
            <a:ahLst/>
            <a:cxnLst/>
            <a:rect l="l" t="t" r="r" b="b"/>
            <a:pathLst>
              <a:path w="9666999" h="5655866">
                <a:moveTo>
                  <a:pt x="0" y="0"/>
                </a:moveTo>
                <a:lnTo>
                  <a:pt x="9666999" y="0"/>
                </a:lnTo>
                <a:lnTo>
                  <a:pt x="9666999" y="5655867"/>
                </a:lnTo>
                <a:lnTo>
                  <a:pt x="0" y="5655867"/>
                </a:lnTo>
                <a:lnTo>
                  <a:pt x="0" y="0"/>
                </a:lnTo>
                <a:close/>
              </a:path>
            </a:pathLst>
          </a:custGeom>
          <a:blipFill>
            <a:blip r:embed="rId5">
              <a:alphaModFix amt="56000"/>
              <a:extLst>
                <a:ext uri="{96DAC541-7B7A-43D3-8B79-37D633B846F1}">
                  <asvg:svgBlip xmlns:asvg="http://schemas.microsoft.com/office/drawing/2016/SVG/main" r:embed="rId4"/>
                </a:ext>
              </a:extLst>
            </a:blip>
            <a:stretch>
              <a:fillRect/>
            </a:stretch>
          </a:blipFill>
        </p:spPr>
      </p:sp>
      <p:sp>
        <p:nvSpPr>
          <p:cNvPr id="6" name="Freeform 6"/>
          <p:cNvSpPr/>
          <p:nvPr/>
        </p:nvSpPr>
        <p:spPr>
          <a:xfrm>
            <a:off x="10249776" y="-3184129"/>
            <a:ext cx="9666999" cy="5655866"/>
          </a:xfrm>
          <a:custGeom>
            <a:avLst/>
            <a:gdLst/>
            <a:ahLst/>
            <a:cxnLst/>
            <a:rect l="l" t="t" r="r" b="b"/>
            <a:pathLst>
              <a:path w="9666999" h="5655866">
                <a:moveTo>
                  <a:pt x="0" y="0"/>
                </a:moveTo>
                <a:lnTo>
                  <a:pt x="9666999" y="0"/>
                </a:lnTo>
                <a:lnTo>
                  <a:pt x="9666999" y="5655866"/>
                </a:lnTo>
                <a:lnTo>
                  <a:pt x="0" y="5655866"/>
                </a:lnTo>
                <a:lnTo>
                  <a:pt x="0" y="0"/>
                </a:lnTo>
                <a:close/>
              </a:path>
            </a:pathLst>
          </a:custGeom>
          <a:blipFill>
            <a:blip r:embed="rId5">
              <a:alphaModFix amt="56000"/>
              <a:extLst>
                <a:ext uri="{96DAC541-7B7A-43D3-8B79-37D633B846F1}">
                  <asvg:svgBlip xmlns:asvg="http://schemas.microsoft.com/office/drawing/2016/SVG/main" r:embed="rId4"/>
                </a:ext>
              </a:extLst>
            </a:blip>
            <a:stretch>
              <a:fillRect/>
            </a:stretch>
          </a:blipFill>
        </p:spPr>
      </p:sp>
      <p:sp>
        <p:nvSpPr>
          <p:cNvPr id="8" name="Freeform 8"/>
          <p:cNvSpPr/>
          <p:nvPr/>
        </p:nvSpPr>
        <p:spPr>
          <a:xfrm>
            <a:off x="3484956" y="4603948"/>
            <a:ext cx="400932" cy="499836"/>
          </a:xfrm>
          <a:custGeom>
            <a:avLst/>
            <a:gdLst/>
            <a:ahLst/>
            <a:cxnLst/>
            <a:rect l="l" t="t" r="r" b="b"/>
            <a:pathLst>
              <a:path w="400932" h="499836">
                <a:moveTo>
                  <a:pt x="0" y="0"/>
                </a:moveTo>
                <a:lnTo>
                  <a:pt x="400932" y="0"/>
                </a:lnTo>
                <a:lnTo>
                  <a:pt x="400932" y="499836"/>
                </a:lnTo>
                <a:lnTo>
                  <a:pt x="0" y="499836"/>
                </a:lnTo>
                <a:lnTo>
                  <a:pt x="0" y="0"/>
                </a:lnTo>
                <a:close/>
              </a:path>
            </a:pathLst>
          </a:custGeom>
          <a:blipFill>
            <a:blip r:embed="rId3">
              <a:extLst>
                <a:ext uri="{96DAC541-7B7A-43D3-8B79-37D633B846F1}">
                  <asvg:svgBlip xmlns:asvg="http://schemas.microsoft.com/office/drawing/2016/SVG/main" r:embed="rId2"/>
                </a:ext>
              </a:extLst>
            </a:blip>
            <a:stretch>
              <a:fillRect/>
            </a:stretch>
          </a:blipFill>
        </p:spPr>
      </p:sp>
      <p:sp>
        <p:nvSpPr>
          <p:cNvPr id="10" name="Freeform 10"/>
          <p:cNvSpPr/>
          <p:nvPr/>
        </p:nvSpPr>
        <p:spPr>
          <a:xfrm>
            <a:off x="3484956" y="6351786"/>
            <a:ext cx="400932" cy="499836"/>
          </a:xfrm>
          <a:custGeom>
            <a:avLst/>
            <a:gdLst/>
            <a:ahLst/>
            <a:cxnLst/>
            <a:rect l="l" t="t" r="r" b="b"/>
            <a:pathLst>
              <a:path w="400932" h="499836">
                <a:moveTo>
                  <a:pt x="0" y="0"/>
                </a:moveTo>
                <a:lnTo>
                  <a:pt x="400932" y="0"/>
                </a:lnTo>
                <a:lnTo>
                  <a:pt x="400932" y="499835"/>
                </a:lnTo>
                <a:lnTo>
                  <a:pt x="0" y="499835"/>
                </a:lnTo>
                <a:lnTo>
                  <a:pt x="0" y="0"/>
                </a:lnTo>
                <a:close/>
              </a:path>
            </a:pathLst>
          </a:custGeom>
          <a:blipFill>
            <a:blip r:embed="rId3">
              <a:extLst>
                <a:ext uri="{96DAC541-7B7A-43D3-8B79-37D633B846F1}">
                  <asvg:svgBlip xmlns:asvg="http://schemas.microsoft.com/office/drawing/2016/SVG/main" r:embed="rId2"/>
                </a:ext>
              </a:extLst>
            </a:blip>
            <a:stretch>
              <a:fillRect/>
            </a:stretch>
          </a:blipFill>
        </p:spPr>
      </p:sp>
      <p:sp>
        <p:nvSpPr>
          <p:cNvPr id="11" name="TextBox 10"/>
          <p:cNvSpPr txBox="1"/>
          <p:nvPr/>
        </p:nvSpPr>
        <p:spPr>
          <a:xfrm>
            <a:off x="2670048" y="1371600"/>
            <a:ext cx="13167360" cy="2002536"/>
          </a:xfrm>
          <a:prstGeom prst="rect">
            <a:avLst/>
          </a:prstGeom>
          <a:noFill/>
        </p:spPr>
        <p:txBody>
          <a:bodyPr wrap="square" anchor="t" lIns="0" rIns="0" tIns="0" bIns="0">
            <a:normAutofit/>
          </a:bodyPr>
          <a:lstStyle/>
          <a:p>
            <a:pPr algn="ctr">
              <a:spcBef>
                <a:spcPts val="0"/>
              </a:spcBef>
              <a:spcAft>
                <a:spcPts val="0"/>
              </a:spcAft>
              <a:defRPr b="0" i="0" u="none" sz="7023">
                <a:solidFill>
                  <a:srgbClr val="EEBA2B"/>
                </a:solidFill>
                <a:latin typeface="Sansation"/>
              </a:defRPr>
            </a:pPr>
            <a:r>
              <a:t>Origami va matematikaning nazariy va amaliy asoslari</a:t>
            </a:r>
          </a:p>
        </p:txBody>
      </p:sp>
      <p:sp>
        <p:nvSpPr>
          <p:cNvPr id="12" name="TextBox 11"/>
          <p:cNvSpPr txBox="1"/>
          <p:nvPr/>
        </p:nvSpPr>
        <p:spPr>
          <a:xfrm>
            <a:off x="4206240" y="4681728"/>
            <a:ext cx="10597896" cy="1216152"/>
          </a:xfrm>
          <a:prstGeom prst="rect">
            <a:avLst/>
          </a:prstGeom>
          <a:noFill/>
        </p:spPr>
        <p:txBody>
          <a:bodyPr wrap="square" anchor="t" lIns="0" rIns="0" tIns="0" bIns="0">
            <a:normAutofit/>
          </a:bodyPr>
          <a:lstStyle/>
          <a:p>
            <a:pPr algn="just">
              <a:spcBef>
                <a:spcPts val="0"/>
              </a:spcBef>
              <a:spcAft>
                <a:spcPts val="0"/>
              </a:spcAft>
              <a:defRPr b="0" i="0" u="none" sz="2344">
                <a:solidFill>
                  <a:srgbClr val="EEBA2B"/>
                </a:solidFill>
                <a:latin typeface="Martel Sans"/>
              </a:defRPr>
            </a:pPr>
            <a:r>
              <a:t>Nazariy jihatdan origami geometrik prinsiplarga asoslanadi. Bolalar mashg‘ulot davomida nuqta, chiziq va yuzalar haqidagi bilimlarini mustahkamlaydilar.</a:t>
            </a:r>
          </a:p>
        </p:txBody>
      </p:sp>
      <p:sp>
        <p:nvSpPr>
          <p:cNvPr id="13" name="TextBox 12"/>
          <p:cNvSpPr txBox="1"/>
          <p:nvPr/>
        </p:nvSpPr>
        <p:spPr>
          <a:xfrm>
            <a:off x="4206240" y="6428232"/>
            <a:ext cx="10597896" cy="1216152"/>
          </a:xfrm>
          <a:prstGeom prst="rect">
            <a:avLst/>
          </a:prstGeom>
          <a:noFill/>
        </p:spPr>
        <p:txBody>
          <a:bodyPr wrap="square" anchor="t" lIns="0" rIns="0" tIns="0" bIns="0">
            <a:normAutofit/>
          </a:bodyPr>
          <a:lstStyle/>
          <a:p>
            <a:pPr algn="just">
              <a:spcBef>
                <a:spcPts val="0"/>
              </a:spcBef>
              <a:spcAft>
                <a:spcPts val="0"/>
              </a:spcAft>
              <a:defRPr b="0" i="0" u="none" sz="2344">
                <a:solidFill>
                  <a:srgbClr val="EEBA2B"/>
                </a:solidFill>
                <a:latin typeface="Martel Sans"/>
              </a:defRPr>
            </a:pPr>
            <a:r>
              <a:t>Amaliyotda bolalar qog‘ozni buklash orqali simmetriya, proporsiya va sonlar bilan ishlashni o‘rganadilar, bu esa mantiqiy tafakkurni rivojlantiradi.</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6"/>
            <a:stretch>
              <a:fillRect t="-5555" b="-5555"/>
            </a:stretch>
          </a:blipFill>
        </p:spPr>
      </p:sp>
      <p:sp>
        <p:nvSpPr>
          <p:cNvPr id="3" name="Freeform 3"/>
          <p:cNvSpPr/>
          <p:nvPr/>
        </p:nvSpPr>
        <p:spPr>
          <a:xfrm>
            <a:off x="14141510" y="3820412"/>
            <a:ext cx="6235579" cy="6633595"/>
          </a:xfrm>
          <a:custGeom>
            <a:avLst/>
            <a:gdLst/>
            <a:ahLst/>
            <a:cxnLst/>
            <a:rect l="l" t="t" r="r" b="b"/>
            <a:pathLst>
              <a:path w="6235579" h="6633595">
                <a:moveTo>
                  <a:pt x="0" y="0"/>
                </a:moveTo>
                <a:lnTo>
                  <a:pt x="6235580" y="0"/>
                </a:lnTo>
                <a:lnTo>
                  <a:pt x="6235580" y="6633595"/>
                </a:lnTo>
                <a:lnTo>
                  <a:pt x="0" y="6633595"/>
                </a:lnTo>
                <a:lnTo>
                  <a:pt x="0" y="0"/>
                </a:lnTo>
                <a:close/>
              </a:path>
            </a:pathLst>
          </a:custGeom>
          <a:blipFill>
            <a:blip r:embed="rId5">
              <a:extLst>
                <a:ext uri="{96DAC541-7B7A-43D3-8B79-37D633B846F1}">
                  <asvg:svgBlip xmlns:asvg="http://schemas.microsoft.com/office/drawing/2016/SVG/main" r:embed="rId4"/>
                </a:ext>
              </a:extLst>
            </a:blip>
            <a:stretch>
              <a:fillRect/>
            </a:stretch>
          </a:blipFill>
        </p:spPr>
      </p:sp>
      <p:sp>
        <p:nvSpPr>
          <p:cNvPr id="4" name="Freeform 4"/>
          <p:cNvSpPr/>
          <p:nvPr/>
        </p:nvSpPr>
        <p:spPr>
          <a:xfrm flipH="1" flipV="1">
            <a:off x="-2422465" y="-165696"/>
            <a:ext cx="6235579" cy="6633595"/>
          </a:xfrm>
          <a:custGeom>
            <a:avLst/>
            <a:gdLst/>
            <a:ahLst/>
            <a:cxnLst/>
            <a:rect l="l" t="t" r="r" b="b"/>
            <a:pathLst>
              <a:path w="6235579" h="6633595">
                <a:moveTo>
                  <a:pt x="6235580" y="6633596"/>
                </a:moveTo>
                <a:lnTo>
                  <a:pt x="0" y="6633596"/>
                </a:lnTo>
                <a:lnTo>
                  <a:pt x="0" y="0"/>
                </a:lnTo>
                <a:lnTo>
                  <a:pt x="6235580" y="0"/>
                </a:lnTo>
                <a:lnTo>
                  <a:pt x="6235580" y="6633596"/>
                </a:lnTo>
                <a:close/>
              </a:path>
            </a:pathLst>
          </a:custGeom>
          <a:blipFill>
            <a:blip r:embed="rId5">
              <a:extLst>
                <a:ext uri="{96DAC541-7B7A-43D3-8B79-37D633B846F1}">
                  <asvg:svgBlip xmlns:asvg="http://schemas.microsoft.com/office/drawing/2016/SVG/main" r:embed="rId4"/>
                </a:ext>
              </a:extLst>
            </a:blip>
            <a:stretch>
              <a:fillRect/>
            </a:stretch>
          </a:blipFill>
        </p:spPr>
      </p:sp>
      <p:sp>
        <p:nvSpPr>
          <p:cNvPr id="5" name="Freeform 5"/>
          <p:cNvSpPr/>
          <p:nvPr/>
        </p:nvSpPr>
        <p:spPr>
          <a:xfrm>
            <a:off x="-856374" y="6664721"/>
            <a:ext cx="9666999" cy="5655866"/>
          </a:xfrm>
          <a:custGeom>
            <a:avLst/>
            <a:gdLst/>
            <a:ahLst/>
            <a:cxnLst/>
            <a:rect l="l" t="t" r="r" b="b"/>
            <a:pathLst>
              <a:path w="9666999" h="5655866">
                <a:moveTo>
                  <a:pt x="0" y="0"/>
                </a:moveTo>
                <a:lnTo>
                  <a:pt x="9666999" y="0"/>
                </a:lnTo>
                <a:lnTo>
                  <a:pt x="9666999" y="5655867"/>
                </a:lnTo>
                <a:lnTo>
                  <a:pt x="0" y="5655867"/>
                </a:lnTo>
                <a:lnTo>
                  <a:pt x="0" y="0"/>
                </a:lnTo>
                <a:close/>
              </a:path>
            </a:pathLst>
          </a:custGeom>
          <a:blipFill>
            <a:blip r:embed="rId3">
              <a:alphaModFix amt="56000"/>
              <a:extLst>
                <a:ext uri="{96DAC541-7B7A-43D3-8B79-37D633B846F1}">
                  <asvg:svgBlip xmlns:asvg="http://schemas.microsoft.com/office/drawing/2016/SVG/main" r:embed="rId2"/>
                </a:ext>
              </a:extLst>
            </a:blip>
            <a:stretch>
              <a:fillRect/>
            </a:stretch>
          </a:blipFill>
        </p:spPr>
      </p:sp>
      <p:sp>
        <p:nvSpPr>
          <p:cNvPr id="6" name="Freeform 6"/>
          <p:cNvSpPr/>
          <p:nvPr/>
        </p:nvSpPr>
        <p:spPr>
          <a:xfrm>
            <a:off x="10249776" y="-3184129"/>
            <a:ext cx="9666999" cy="5655866"/>
          </a:xfrm>
          <a:custGeom>
            <a:avLst/>
            <a:gdLst/>
            <a:ahLst/>
            <a:cxnLst/>
            <a:rect l="l" t="t" r="r" b="b"/>
            <a:pathLst>
              <a:path w="9666999" h="5655866">
                <a:moveTo>
                  <a:pt x="0" y="0"/>
                </a:moveTo>
                <a:lnTo>
                  <a:pt x="9666999" y="0"/>
                </a:lnTo>
                <a:lnTo>
                  <a:pt x="9666999" y="5655866"/>
                </a:lnTo>
                <a:lnTo>
                  <a:pt x="0" y="5655866"/>
                </a:lnTo>
                <a:lnTo>
                  <a:pt x="0" y="0"/>
                </a:lnTo>
                <a:close/>
              </a:path>
            </a:pathLst>
          </a:custGeom>
          <a:blipFill>
            <a:blip r:embed="rId3">
              <a:alphaModFix amt="56000"/>
              <a:extLst>
                <a:ext uri="{96DAC541-7B7A-43D3-8B79-37D633B846F1}">
                  <asvg:svgBlip xmlns:asvg="http://schemas.microsoft.com/office/drawing/2016/SVG/main" r:embed="rId2"/>
                </a:ext>
              </a:extLst>
            </a:blip>
            <a:stretch>
              <a:fillRect/>
            </a:stretch>
          </a:blipFill>
        </p:spPr>
      </p:sp>
      <p:sp>
        <p:nvSpPr>
          <p:cNvPr id="7" name="TextBox 6"/>
          <p:cNvSpPr txBox="1"/>
          <p:nvPr/>
        </p:nvSpPr>
        <p:spPr>
          <a:xfrm>
            <a:off x="2670048" y="1371600"/>
            <a:ext cx="13167360" cy="2002536"/>
          </a:xfrm>
          <a:prstGeom prst="rect">
            <a:avLst/>
          </a:prstGeom>
          <a:noFill/>
        </p:spPr>
        <p:txBody>
          <a:bodyPr wrap="square" anchor="t" lIns="0" rIns="0" tIns="0" bIns="0">
            <a:normAutofit/>
          </a:bodyPr>
          <a:lstStyle/>
          <a:p>
            <a:pPr algn="ctr">
              <a:spcBef>
                <a:spcPts val="0"/>
              </a:spcBef>
              <a:spcAft>
                <a:spcPts val="0"/>
              </a:spcAft>
              <a:defRPr b="0" i="0" u="none" sz="6623">
                <a:solidFill>
                  <a:srgbClr val="EEBA2B"/>
                </a:solidFill>
                <a:latin typeface="Sansation"/>
              </a:defRPr>
            </a:pPr>
            <a:r>
              <a:t>Konstruksiyalash markazida interfaol muhitni tashkil etish</a:t>
            </a:r>
          </a:p>
        </p:txBody>
      </p:sp>
      <p:sp>
        <p:nvSpPr>
          <p:cNvPr id="8" name="TextBox 7"/>
          <p:cNvSpPr txBox="1"/>
          <p:nvPr/>
        </p:nvSpPr>
        <p:spPr>
          <a:xfrm>
            <a:off x="1673352" y="4608576"/>
            <a:ext cx="7927848" cy="4965192"/>
          </a:xfrm>
          <a:prstGeom prst="rect">
            <a:avLst/>
          </a:prstGeom>
          <a:noFill/>
        </p:spPr>
        <p:txBody>
          <a:bodyPr wrap="square" anchor="t" lIns="0" rIns="0" tIns="0" bIns="0">
            <a:normAutofit/>
          </a:bodyPr>
          <a:lstStyle/>
          <a:p>
            <a:pPr algn="just">
              <a:spcBef>
                <a:spcPts val="0"/>
              </a:spcBef>
              <a:spcAft>
                <a:spcPts val="0"/>
              </a:spcAft>
              <a:defRPr b="0" i="0" u="none" sz="2344">
                <a:solidFill>
                  <a:srgbClr val="EEBA2B"/>
                </a:solidFill>
                <a:latin typeface="Martel Sans"/>
              </a:defRPr>
            </a:pPr>
            <a:r>
              <a:t>Rivojlantirish markazida origami mashg'ulotlari uchun qulay va boyitilgan muhit yaratish bolaning ijodiy qobiliyatini ochishga yordam beradi. Rangli qog'ozlar, tayyor andozalar va geometrik shakllar to'plami bilan jihozlangan burchak bolalarni matematik hisob-kitoblarni qiziqarli o'yin sifatida qabul qilishga undaydi. Bu jarayonda har bir buklangan qog'oz yangi bir matematik kashfiyot bo'lib xizmat qiladi.</a:t>
            </a:r>
          </a:p>
        </p:txBody>
      </p:sp>
      <p:pic>
        <p:nvPicPr>
          <p:cNvPr id="9" name="Picture 8" descr="901a8a48e09f465586fc2d54105ecb8c.jpg"/>
          <p:cNvPicPr>
            <a:picLocks noChangeAspect="1"/>
          </p:cNvPicPr>
          <p:nvPr/>
        </p:nvPicPr>
        <p:blipFill>
          <a:blip r:embed="rId7"/>
          <a:stretch>
            <a:fillRect/>
          </a:stretch>
        </p:blipFill>
        <p:spPr>
          <a:xfrm>
            <a:off x="10817352" y="4608576"/>
            <a:ext cx="5312664" cy="3822191"/>
          </a:xfrm>
          <a:prstGeom prst="rect">
            <a:avLst/>
          </a:prstGeom>
        </p:spPr>
      </p:pic>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8"/>
            <a:stretch>
              <a:fillRect t="-5555" b="-5555"/>
            </a:stretch>
          </a:blipFill>
        </p:spPr>
      </p:sp>
      <p:sp>
        <p:nvSpPr>
          <p:cNvPr id="3" name="Freeform 3"/>
          <p:cNvSpPr/>
          <p:nvPr/>
        </p:nvSpPr>
        <p:spPr>
          <a:xfrm>
            <a:off x="14141510" y="3820412"/>
            <a:ext cx="6235579" cy="6633595"/>
          </a:xfrm>
          <a:custGeom>
            <a:avLst/>
            <a:gdLst/>
            <a:ahLst/>
            <a:cxnLst/>
            <a:rect l="l" t="t" r="r" b="b"/>
            <a:pathLst>
              <a:path w="6235579" h="6633595">
                <a:moveTo>
                  <a:pt x="0" y="0"/>
                </a:moveTo>
                <a:lnTo>
                  <a:pt x="6235580" y="0"/>
                </a:lnTo>
                <a:lnTo>
                  <a:pt x="6235580" y="6633595"/>
                </a:lnTo>
                <a:lnTo>
                  <a:pt x="0" y="6633595"/>
                </a:lnTo>
                <a:lnTo>
                  <a:pt x="0" y="0"/>
                </a:lnTo>
                <a:close/>
              </a:path>
            </a:pathLst>
          </a:custGeom>
          <a:blipFill>
            <a:blip r:embed="rId7">
              <a:extLst>
                <a:ext uri="{96DAC541-7B7A-43D3-8B79-37D633B846F1}">
                  <asvg:svgBlip xmlns:asvg="http://schemas.microsoft.com/office/drawing/2016/SVG/main" r:embed="rId6"/>
                </a:ext>
              </a:extLst>
            </a:blip>
            <a:stretch>
              <a:fillRect/>
            </a:stretch>
          </a:blipFill>
        </p:spPr>
      </p:sp>
      <p:sp>
        <p:nvSpPr>
          <p:cNvPr id="4" name="Freeform 4"/>
          <p:cNvSpPr/>
          <p:nvPr/>
        </p:nvSpPr>
        <p:spPr>
          <a:xfrm flipH="1" flipV="1">
            <a:off x="-2422465" y="-165696"/>
            <a:ext cx="6235579" cy="6633595"/>
          </a:xfrm>
          <a:custGeom>
            <a:avLst/>
            <a:gdLst/>
            <a:ahLst/>
            <a:cxnLst/>
            <a:rect l="l" t="t" r="r" b="b"/>
            <a:pathLst>
              <a:path w="6235579" h="6633595">
                <a:moveTo>
                  <a:pt x="6235580" y="6633596"/>
                </a:moveTo>
                <a:lnTo>
                  <a:pt x="0" y="6633596"/>
                </a:lnTo>
                <a:lnTo>
                  <a:pt x="0" y="0"/>
                </a:lnTo>
                <a:lnTo>
                  <a:pt x="6235580" y="0"/>
                </a:lnTo>
                <a:lnTo>
                  <a:pt x="6235580" y="6633596"/>
                </a:lnTo>
                <a:close/>
              </a:path>
            </a:pathLst>
          </a:custGeom>
          <a:blipFill>
            <a:blip r:embed="rId7">
              <a:extLst>
                <a:ext uri="{96DAC541-7B7A-43D3-8B79-37D633B846F1}">
                  <asvg:svgBlip xmlns:asvg="http://schemas.microsoft.com/office/drawing/2016/SVG/main" r:embed="rId6"/>
                </a:ext>
              </a:extLst>
            </a:blip>
            <a:stretch>
              <a:fillRect/>
            </a:stretch>
          </a:blipFill>
        </p:spPr>
      </p:sp>
      <p:sp>
        <p:nvSpPr>
          <p:cNvPr id="5" name="Freeform 5"/>
          <p:cNvSpPr/>
          <p:nvPr/>
        </p:nvSpPr>
        <p:spPr>
          <a:xfrm>
            <a:off x="-856374" y="6664721"/>
            <a:ext cx="9666999" cy="5655866"/>
          </a:xfrm>
          <a:custGeom>
            <a:avLst/>
            <a:gdLst/>
            <a:ahLst/>
            <a:cxnLst/>
            <a:rect l="l" t="t" r="r" b="b"/>
            <a:pathLst>
              <a:path w="9666999" h="5655866">
                <a:moveTo>
                  <a:pt x="0" y="0"/>
                </a:moveTo>
                <a:lnTo>
                  <a:pt x="9666999" y="0"/>
                </a:lnTo>
                <a:lnTo>
                  <a:pt x="9666999" y="5655867"/>
                </a:lnTo>
                <a:lnTo>
                  <a:pt x="0" y="5655867"/>
                </a:lnTo>
                <a:lnTo>
                  <a:pt x="0" y="0"/>
                </a:lnTo>
                <a:close/>
              </a:path>
            </a:pathLst>
          </a:custGeom>
          <a:blipFill>
            <a:blip r:embed="rId5">
              <a:alphaModFix amt="56000"/>
              <a:extLst>
                <a:ext uri="{96DAC541-7B7A-43D3-8B79-37D633B846F1}">
                  <asvg:svgBlip xmlns:asvg="http://schemas.microsoft.com/office/drawing/2016/SVG/main" r:embed="rId4"/>
                </a:ext>
              </a:extLst>
            </a:blip>
            <a:stretch>
              <a:fillRect/>
            </a:stretch>
          </a:blipFill>
        </p:spPr>
      </p:sp>
      <p:sp>
        <p:nvSpPr>
          <p:cNvPr id="6" name="Freeform 6"/>
          <p:cNvSpPr/>
          <p:nvPr/>
        </p:nvSpPr>
        <p:spPr>
          <a:xfrm>
            <a:off x="10249776" y="-3184129"/>
            <a:ext cx="9666999" cy="5655866"/>
          </a:xfrm>
          <a:custGeom>
            <a:avLst/>
            <a:gdLst/>
            <a:ahLst/>
            <a:cxnLst/>
            <a:rect l="l" t="t" r="r" b="b"/>
            <a:pathLst>
              <a:path w="9666999" h="5655866">
                <a:moveTo>
                  <a:pt x="0" y="0"/>
                </a:moveTo>
                <a:lnTo>
                  <a:pt x="9666999" y="0"/>
                </a:lnTo>
                <a:lnTo>
                  <a:pt x="9666999" y="5655866"/>
                </a:lnTo>
                <a:lnTo>
                  <a:pt x="0" y="5655866"/>
                </a:lnTo>
                <a:lnTo>
                  <a:pt x="0" y="0"/>
                </a:lnTo>
                <a:close/>
              </a:path>
            </a:pathLst>
          </a:custGeom>
          <a:blipFill>
            <a:blip r:embed="rId5">
              <a:alphaModFix amt="56000"/>
              <a:extLst>
                <a:ext uri="{96DAC541-7B7A-43D3-8B79-37D633B846F1}">
                  <asvg:svgBlip xmlns:asvg="http://schemas.microsoft.com/office/drawing/2016/SVG/main" r:embed="rId4"/>
                </a:ext>
              </a:extLst>
            </a:blip>
            <a:stretch>
              <a:fillRect/>
            </a:stretch>
          </a:blipFill>
        </p:spPr>
      </p:sp>
      <p:sp>
        <p:nvSpPr>
          <p:cNvPr id="8" name="Freeform 8"/>
          <p:cNvSpPr/>
          <p:nvPr/>
        </p:nvSpPr>
        <p:spPr>
          <a:xfrm>
            <a:off x="3484956" y="4603948"/>
            <a:ext cx="400932" cy="499836"/>
          </a:xfrm>
          <a:custGeom>
            <a:avLst/>
            <a:gdLst/>
            <a:ahLst/>
            <a:cxnLst/>
            <a:rect l="l" t="t" r="r" b="b"/>
            <a:pathLst>
              <a:path w="400932" h="499836">
                <a:moveTo>
                  <a:pt x="0" y="0"/>
                </a:moveTo>
                <a:lnTo>
                  <a:pt x="400932" y="0"/>
                </a:lnTo>
                <a:lnTo>
                  <a:pt x="400932" y="499836"/>
                </a:lnTo>
                <a:lnTo>
                  <a:pt x="0" y="499836"/>
                </a:lnTo>
                <a:lnTo>
                  <a:pt x="0" y="0"/>
                </a:lnTo>
                <a:close/>
              </a:path>
            </a:pathLst>
          </a:custGeom>
          <a:blipFill>
            <a:blip r:embed="rId3">
              <a:extLst>
                <a:ext uri="{96DAC541-7B7A-43D3-8B79-37D633B846F1}">
                  <asvg:svgBlip xmlns:asvg="http://schemas.microsoft.com/office/drawing/2016/SVG/main" r:embed="rId2"/>
                </a:ext>
              </a:extLst>
            </a:blip>
            <a:stretch>
              <a:fillRect/>
            </a:stretch>
          </a:blipFill>
        </p:spPr>
      </p:sp>
      <p:sp>
        <p:nvSpPr>
          <p:cNvPr id="10" name="Freeform 10"/>
          <p:cNvSpPr/>
          <p:nvPr/>
        </p:nvSpPr>
        <p:spPr>
          <a:xfrm>
            <a:off x="3484956" y="6351786"/>
            <a:ext cx="400932" cy="499836"/>
          </a:xfrm>
          <a:custGeom>
            <a:avLst/>
            <a:gdLst/>
            <a:ahLst/>
            <a:cxnLst/>
            <a:rect l="l" t="t" r="r" b="b"/>
            <a:pathLst>
              <a:path w="400932" h="499836">
                <a:moveTo>
                  <a:pt x="0" y="0"/>
                </a:moveTo>
                <a:lnTo>
                  <a:pt x="400932" y="0"/>
                </a:lnTo>
                <a:lnTo>
                  <a:pt x="400932" y="499835"/>
                </a:lnTo>
                <a:lnTo>
                  <a:pt x="0" y="499835"/>
                </a:lnTo>
                <a:lnTo>
                  <a:pt x="0" y="0"/>
                </a:lnTo>
                <a:close/>
              </a:path>
            </a:pathLst>
          </a:custGeom>
          <a:blipFill>
            <a:blip r:embed="rId3">
              <a:extLst>
                <a:ext uri="{96DAC541-7B7A-43D3-8B79-37D633B846F1}">
                  <asvg:svgBlip xmlns:asvg="http://schemas.microsoft.com/office/drawing/2016/SVG/main" r:embed="rId2"/>
                </a:ext>
              </a:extLst>
            </a:blip>
            <a:stretch>
              <a:fillRect/>
            </a:stretch>
          </a:blipFill>
        </p:spPr>
      </p:sp>
      <p:sp>
        <p:nvSpPr>
          <p:cNvPr id="11" name="TextBox 10"/>
          <p:cNvSpPr txBox="1"/>
          <p:nvPr/>
        </p:nvSpPr>
        <p:spPr>
          <a:xfrm>
            <a:off x="2670048" y="1371600"/>
            <a:ext cx="13167360" cy="2002536"/>
          </a:xfrm>
          <a:prstGeom prst="rect">
            <a:avLst/>
          </a:prstGeom>
          <a:noFill/>
        </p:spPr>
        <p:txBody>
          <a:bodyPr wrap="square" anchor="t" lIns="0" rIns="0" tIns="0" bIns="0">
            <a:normAutofit/>
          </a:bodyPr>
          <a:lstStyle/>
          <a:p>
            <a:pPr algn="ctr">
              <a:spcBef>
                <a:spcPts val="0"/>
              </a:spcBef>
              <a:spcAft>
                <a:spcPts val="0"/>
              </a:spcAft>
              <a:defRPr b="0" i="0" u="none" sz="7023">
                <a:solidFill>
                  <a:srgbClr val="EEBA2B"/>
                </a:solidFill>
                <a:latin typeface="Sansation"/>
              </a:defRPr>
            </a:pPr>
            <a:r>
              <a:t>Bolalar qobiliyatini baholash va natijadorlik tahlili</a:t>
            </a:r>
          </a:p>
        </p:txBody>
      </p:sp>
      <p:sp>
        <p:nvSpPr>
          <p:cNvPr id="12" name="TextBox 11"/>
          <p:cNvSpPr txBox="1"/>
          <p:nvPr/>
        </p:nvSpPr>
        <p:spPr>
          <a:xfrm>
            <a:off x="4206240" y="4681728"/>
            <a:ext cx="10597896" cy="1216152"/>
          </a:xfrm>
          <a:prstGeom prst="rect">
            <a:avLst/>
          </a:prstGeom>
          <a:noFill/>
        </p:spPr>
        <p:txBody>
          <a:bodyPr wrap="square" anchor="t" lIns="0" rIns="0" tIns="0" bIns="0">
            <a:normAutofit/>
          </a:bodyPr>
          <a:lstStyle/>
          <a:p>
            <a:pPr algn="just">
              <a:spcBef>
                <a:spcPts val="0"/>
              </a:spcBef>
              <a:spcAft>
                <a:spcPts val="0"/>
              </a:spcAft>
              <a:defRPr b="0" i="0" u="none" sz="2344">
                <a:solidFill>
                  <a:srgbClr val="EEBA2B"/>
                </a:solidFill>
                <a:latin typeface="Martel Sans"/>
              </a:defRPr>
            </a:pPr>
            <a:r>
              <a:t>Mashg'ulotlar boshida bolalarning geometrik shakllar va fazoviy tushunchalar haqidagi bilimlari test va o'yinlar orqali diagnostika qilinadi.</a:t>
            </a:r>
          </a:p>
        </p:txBody>
      </p:sp>
      <p:sp>
        <p:nvSpPr>
          <p:cNvPr id="13" name="TextBox 12"/>
          <p:cNvSpPr txBox="1"/>
          <p:nvPr/>
        </p:nvSpPr>
        <p:spPr>
          <a:xfrm>
            <a:off x="4206240" y="6428232"/>
            <a:ext cx="10597896" cy="1216152"/>
          </a:xfrm>
          <a:prstGeom prst="rect">
            <a:avLst/>
          </a:prstGeom>
          <a:noFill/>
        </p:spPr>
        <p:txBody>
          <a:bodyPr wrap="square" anchor="t" lIns="0" rIns="0" tIns="0" bIns="0">
            <a:normAutofit/>
          </a:bodyPr>
          <a:lstStyle/>
          <a:p>
            <a:pPr algn="just">
              <a:spcBef>
                <a:spcPts val="0"/>
              </a:spcBef>
              <a:spcAft>
                <a:spcPts val="0"/>
              </a:spcAft>
              <a:defRPr b="0" i="0" u="none" sz="2344">
                <a:solidFill>
                  <a:srgbClr val="EEBA2B"/>
                </a:solidFill>
                <a:latin typeface="Martel Sans"/>
              </a:defRPr>
            </a:pPr>
            <a:r>
              <a:t>Origami darslaridan so'ng bolalarning mantiqiy fikrlashi, o'lchovlarni aniqlash va simmetriyani tushunish darajasi sezilarli darajada oshadi.</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6"/>
            <a:stretch>
              <a:fillRect t="-5555" b="-5555"/>
            </a:stretch>
          </a:blipFill>
        </p:spPr>
      </p:sp>
      <p:sp>
        <p:nvSpPr>
          <p:cNvPr id="3" name="Freeform 3"/>
          <p:cNvSpPr/>
          <p:nvPr/>
        </p:nvSpPr>
        <p:spPr>
          <a:xfrm>
            <a:off x="14141510" y="3820412"/>
            <a:ext cx="6235579" cy="6633595"/>
          </a:xfrm>
          <a:custGeom>
            <a:avLst/>
            <a:gdLst/>
            <a:ahLst/>
            <a:cxnLst/>
            <a:rect l="l" t="t" r="r" b="b"/>
            <a:pathLst>
              <a:path w="6235579" h="6633595">
                <a:moveTo>
                  <a:pt x="0" y="0"/>
                </a:moveTo>
                <a:lnTo>
                  <a:pt x="6235580" y="0"/>
                </a:lnTo>
                <a:lnTo>
                  <a:pt x="6235580" y="6633595"/>
                </a:lnTo>
                <a:lnTo>
                  <a:pt x="0" y="6633595"/>
                </a:lnTo>
                <a:lnTo>
                  <a:pt x="0" y="0"/>
                </a:lnTo>
                <a:close/>
              </a:path>
            </a:pathLst>
          </a:custGeom>
          <a:blipFill>
            <a:blip r:embed="rId5">
              <a:extLst>
                <a:ext uri="{96DAC541-7B7A-43D3-8B79-37D633B846F1}">
                  <asvg:svgBlip xmlns:asvg="http://schemas.microsoft.com/office/drawing/2016/SVG/main" r:embed="rId4"/>
                </a:ext>
              </a:extLst>
            </a:blip>
            <a:stretch>
              <a:fillRect/>
            </a:stretch>
          </a:blipFill>
        </p:spPr>
      </p:sp>
      <p:sp>
        <p:nvSpPr>
          <p:cNvPr id="4" name="Freeform 4"/>
          <p:cNvSpPr/>
          <p:nvPr/>
        </p:nvSpPr>
        <p:spPr>
          <a:xfrm flipH="1" flipV="1">
            <a:off x="-2422465" y="-165696"/>
            <a:ext cx="6235579" cy="6633595"/>
          </a:xfrm>
          <a:custGeom>
            <a:avLst/>
            <a:gdLst/>
            <a:ahLst/>
            <a:cxnLst/>
            <a:rect l="l" t="t" r="r" b="b"/>
            <a:pathLst>
              <a:path w="6235579" h="6633595">
                <a:moveTo>
                  <a:pt x="6235580" y="6633596"/>
                </a:moveTo>
                <a:lnTo>
                  <a:pt x="0" y="6633596"/>
                </a:lnTo>
                <a:lnTo>
                  <a:pt x="0" y="0"/>
                </a:lnTo>
                <a:lnTo>
                  <a:pt x="6235580" y="0"/>
                </a:lnTo>
                <a:lnTo>
                  <a:pt x="6235580" y="6633596"/>
                </a:lnTo>
                <a:close/>
              </a:path>
            </a:pathLst>
          </a:custGeom>
          <a:blipFill>
            <a:blip r:embed="rId5">
              <a:extLst>
                <a:ext uri="{96DAC541-7B7A-43D3-8B79-37D633B846F1}">
                  <asvg:svgBlip xmlns:asvg="http://schemas.microsoft.com/office/drawing/2016/SVG/main" r:embed="rId4"/>
                </a:ext>
              </a:extLst>
            </a:blip>
            <a:stretch>
              <a:fillRect/>
            </a:stretch>
          </a:blipFill>
        </p:spPr>
      </p:sp>
      <p:sp>
        <p:nvSpPr>
          <p:cNvPr id="5" name="Freeform 5"/>
          <p:cNvSpPr/>
          <p:nvPr/>
        </p:nvSpPr>
        <p:spPr>
          <a:xfrm>
            <a:off x="-856374" y="6664721"/>
            <a:ext cx="9666999" cy="5655866"/>
          </a:xfrm>
          <a:custGeom>
            <a:avLst/>
            <a:gdLst/>
            <a:ahLst/>
            <a:cxnLst/>
            <a:rect l="l" t="t" r="r" b="b"/>
            <a:pathLst>
              <a:path w="9666999" h="5655866">
                <a:moveTo>
                  <a:pt x="0" y="0"/>
                </a:moveTo>
                <a:lnTo>
                  <a:pt x="9666999" y="0"/>
                </a:lnTo>
                <a:lnTo>
                  <a:pt x="9666999" y="5655867"/>
                </a:lnTo>
                <a:lnTo>
                  <a:pt x="0" y="5655867"/>
                </a:lnTo>
                <a:lnTo>
                  <a:pt x="0" y="0"/>
                </a:lnTo>
                <a:close/>
              </a:path>
            </a:pathLst>
          </a:custGeom>
          <a:blipFill>
            <a:blip r:embed="rId3">
              <a:alphaModFix amt="56000"/>
              <a:extLst>
                <a:ext uri="{96DAC541-7B7A-43D3-8B79-37D633B846F1}">
                  <asvg:svgBlip xmlns:asvg="http://schemas.microsoft.com/office/drawing/2016/SVG/main" r:embed="rId2"/>
                </a:ext>
              </a:extLst>
            </a:blip>
            <a:stretch>
              <a:fillRect/>
            </a:stretch>
          </a:blipFill>
        </p:spPr>
      </p:sp>
      <p:sp>
        <p:nvSpPr>
          <p:cNvPr id="6" name="Freeform 6"/>
          <p:cNvSpPr/>
          <p:nvPr/>
        </p:nvSpPr>
        <p:spPr>
          <a:xfrm>
            <a:off x="10249776" y="-3184129"/>
            <a:ext cx="9666999" cy="5655866"/>
          </a:xfrm>
          <a:custGeom>
            <a:avLst/>
            <a:gdLst/>
            <a:ahLst/>
            <a:cxnLst/>
            <a:rect l="l" t="t" r="r" b="b"/>
            <a:pathLst>
              <a:path w="9666999" h="5655866">
                <a:moveTo>
                  <a:pt x="0" y="0"/>
                </a:moveTo>
                <a:lnTo>
                  <a:pt x="9666999" y="0"/>
                </a:lnTo>
                <a:lnTo>
                  <a:pt x="9666999" y="5655866"/>
                </a:lnTo>
                <a:lnTo>
                  <a:pt x="0" y="5655866"/>
                </a:lnTo>
                <a:lnTo>
                  <a:pt x="0" y="0"/>
                </a:lnTo>
                <a:close/>
              </a:path>
            </a:pathLst>
          </a:custGeom>
          <a:blipFill>
            <a:blip r:embed="rId3">
              <a:alphaModFix amt="56000"/>
              <a:extLst>
                <a:ext uri="{96DAC541-7B7A-43D3-8B79-37D633B846F1}">
                  <asvg:svgBlip xmlns:asvg="http://schemas.microsoft.com/office/drawing/2016/SVG/main" r:embed="rId2"/>
                </a:ext>
              </a:extLst>
            </a:blip>
            <a:stretch>
              <a:fillRect/>
            </a:stretch>
          </a:blipFill>
        </p:spPr>
      </p:sp>
      <p:sp>
        <p:nvSpPr>
          <p:cNvPr id="7" name="TextBox 6"/>
          <p:cNvSpPr txBox="1"/>
          <p:nvPr/>
        </p:nvSpPr>
        <p:spPr>
          <a:xfrm>
            <a:off x="2670048" y="1371600"/>
            <a:ext cx="13167360" cy="2002536"/>
          </a:xfrm>
          <a:prstGeom prst="rect">
            <a:avLst/>
          </a:prstGeom>
          <a:noFill/>
        </p:spPr>
        <p:txBody>
          <a:bodyPr wrap="square" anchor="t" lIns="0" rIns="0" tIns="0" bIns="0">
            <a:normAutofit/>
          </a:bodyPr>
          <a:lstStyle/>
          <a:p>
            <a:pPr algn="ctr">
              <a:spcBef>
                <a:spcPts val="0"/>
              </a:spcBef>
              <a:spcAft>
                <a:spcPts val="0"/>
              </a:spcAft>
              <a:defRPr b="0" i="0" u="none" sz="6823">
                <a:solidFill>
                  <a:srgbClr val="EEBA2B"/>
                </a:solidFill>
                <a:latin typeface="Sansation"/>
              </a:defRPr>
            </a:pPr>
            <a:r>
              <a:t>Bolalarning matematik tasavvurlari rivojlanish darajasi</a:t>
            </a:r>
          </a:p>
        </p:txBody>
      </p:sp>
      <p:sp>
        <p:nvSpPr>
          <p:cNvPr id="8" name="TextBox 7"/>
          <p:cNvSpPr txBox="1"/>
          <p:nvPr/>
        </p:nvSpPr>
        <p:spPr>
          <a:xfrm>
            <a:off x="8458200" y="4608576"/>
            <a:ext cx="8046720" cy="4800600"/>
          </a:xfrm>
          <a:prstGeom prst="rect">
            <a:avLst/>
          </a:prstGeom>
          <a:noFill/>
        </p:spPr>
        <p:txBody>
          <a:bodyPr wrap="square" anchor="t" lIns="0" rIns="0" tIns="0" bIns="0">
            <a:normAutofit/>
          </a:bodyPr>
          <a:lstStyle/>
          <a:p>
            <a:pPr algn="just">
              <a:spcBef>
                <a:spcPts val="0"/>
              </a:spcBef>
              <a:spcAft>
                <a:spcPts val="0"/>
              </a:spcAft>
              <a:defRPr b="0" i="0" u="none" sz="2344">
                <a:solidFill>
                  <a:srgbClr val="EEBA2B"/>
                </a:solidFill>
                <a:latin typeface="Martel Sans"/>
              </a:defRPr>
            </a:pPr>
            <a:r>
              <a:t>Ushbu diagrammada origami va konstruksiyalash mashg'ulotlari joriy etilgandan so'ng bolalarning matematik bilimlarida kuzatilgan ijobiy o'zgarishlar tasvirlangan. Natijalar shuni ko'rsatadiki, amaliy mashg'ulotlar orqali bolalarning geometrik shakllar, simmetriya va fazoviy tushunchalarni o'zlashtirish darajasi an'anaviy usullarga qaraganda ancha yuqori bo'lib, ular fanni vizual o'yin tarzida qabul qilmoqdalar.</a:t>
            </a:r>
          </a:p>
        </p:txBody>
      </p:sp>
      <p:graphicFrame>
        <p:nvGraphicFramePr>
          <p:cNvPr id="9" name="Chart 8"/>
          <p:cNvGraphicFramePr>
            <a:graphicFrameLocks noGrp="1"/>
          </p:cNvGraphicFramePr>
          <p:nvPr/>
        </p:nvGraphicFramePr>
        <p:xfrm>
          <a:off x="1673352" y="4608576"/>
          <a:ext cx="6099048" cy="4626864"/>
        </p:xfrm>
        <a:graphic>
          <a:graphicData uri="http://schemas.openxmlformats.org/drawingml/2006/chart">
            <c:chart xmlns:c="http://schemas.openxmlformats.org/drawingml/2006/chart" r:id="rId7"/>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6"/>
            <a:stretch>
              <a:fillRect t="-5555" b="-5555"/>
            </a:stretch>
          </a:blipFill>
        </p:spPr>
      </p:sp>
      <p:sp>
        <p:nvSpPr>
          <p:cNvPr id="3" name="Freeform 3"/>
          <p:cNvSpPr/>
          <p:nvPr/>
        </p:nvSpPr>
        <p:spPr>
          <a:xfrm>
            <a:off x="14141510" y="3820412"/>
            <a:ext cx="6235579" cy="6633595"/>
          </a:xfrm>
          <a:custGeom>
            <a:avLst/>
            <a:gdLst/>
            <a:ahLst/>
            <a:cxnLst/>
            <a:rect l="l" t="t" r="r" b="b"/>
            <a:pathLst>
              <a:path w="6235579" h="6633595">
                <a:moveTo>
                  <a:pt x="0" y="0"/>
                </a:moveTo>
                <a:lnTo>
                  <a:pt x="6235580" y="0"/>
                </a:lnTo>
                <a:lnTo>
                  <a:pt x="6235580" y="6633595"/>
                </a:lnTo>
                <a:lnTo>
                  <a:pt x="0" y="6633595"/>
                </a:lnTo>
                <a:lnTo>
                  <a:pt x="0" y="0"/>
                </a:lnTo>
                <a:close/>
              </a:path>
            </a:pathLst>
          </a:custGeom>
          <a:blipFill>
            <a:blip r:embed="rId5">
              <a:extLst>
                <a:ext uri="{96DAC541-7B7A-43D3-8B79-37D633B846F1}">
                  <asvg:svgBlip xmlns:asvg="http://schemas.microsoft.com/office/drawing/2016/SVG/main" r:embed="rId4"/>
                </a:ext>
              </a:extLst>
            </a:blip>
            <a:stretch>
              <a:fillRect/>
            </a:stretch>
          </a:blipFill>
        </p:spPr>
      </p:sp>
      <p:sp>
        <p:nvSpPr>
          <p:cNvPr id="4" name="Freeform 4"/>
          <p:cNvSpPr/>
          <p:nvPr/>
        </p:nvSpPr>
        <p:spPr>
          <a:xfrm flipH="1" flipV="1">
            <a:off x="-2422465" y="-165696"/>
            <a:ext cx="6235579" cy="6633595"/>
          </a:xfrm>
          <a:custGeom>
            <a:avLst/>
            <a:gdLst/>
            <a:ahLst/>
            <a:cxnLst/>
            <a:rect l="l" t="t" r="r" b="b"/>
            <a:pathLst>
              <a:path w="6235579" h="6633595">
                <a:moveTo>
                  <a:pt x="6235580" y="6633596"/>
                </a:moveTo>
                <a:lnTo>
                  <a:pt x="0" y="6633596"/>
                </a:lnTo>
                <a:lnTo>
                  <a:pt x="0" y="0"/>
                </a:lnTo>
                <a:lnTo>
                  <a:pt x="6235580" y="0"/>
                </a:lnTo>
                <a:lnTo>
                  <a:pt x="6235580" y="6633596"/>
                </a:lnTo>
                <a:close/>
              </a:path>
            </a:pathLst>
          </a:custGeom>
          <a:blipFill>
            <a:blip r:embed="rId5">
              <a:extLst>
                <a:ext uri="{96DAC541-7B7A-43D3-8B79-37D633B846F1}">
                  <asvg:svgBlip xmlns:asvg="http://schemas.microsoft.com/office/drawing/2016/SVG/main" r:embed="rId4"/>
                </a:ext>
              </a:extLst>
            </a:blip>
            <a:stretch>
              <a:fillRect/>
            </a:stretch>
          </a:blipFill>
        </p:spPr>
      </p:sp>
      <p:sp>
        <p:nvSpPr>
          <p:cNvPr id="5" name="Freeform 5"/>
          <p:cNvSpPr/>
          <p:nvPr/>
        </p:nvSpPr>
        <p:spPr>
          <a:xfrm>
            <a:off x="-856374" y="6664721"/>
            <a:ext cx="9666999" cy="5655866"/>
          </a:xfrm>
          <a:custGeom>
            <a:avLst/>
            <a:gdLst/>
            <a:ahLst/>
            <a:cxnLst/>
            <a:rect l="l" t="t" r="r" b="b"/>
            <a:pathLst>
              <a:path w="9666999" h="5655866">
                <a:moveTo>
                  <a:pt x="0" y="0"/>
                </a:moveTo>
                <a:lnTo>
                  <a:pt x="9666999" y="0"/>
                </a:lnTo>
                <a:lnTo>
                  <a:pt x="9666999" y="5655867"/>
                </a:lnTo>
                <a:lnTo>
                  <a:pt x="0" y="5655867"/>
                </a:lnTo>
                <a:lnTo>
                  <a:pt x="0" y="0"/>
                </a:lnTo>
                <a:close/>
              </a:path>
            </a:pathLst>
          </a:custGeom>
          <a:blipFill>
            <a:blip r:embed="rId3">
              <a:alphaModFix amt="56000"/>
              <a:extLst>
                <a:ext uri="{96DAC541-7B7A-43D3-8B79-37D633B846F1}">
                  <asvg:svgBlip xmlns:asvg="http://schemas.microsoft.com/office/drawing/2016/SVG/main" r:embed="rId2"/>
                </a:ext>
              </a:extLst>
            </a:blip>
            <a:stretch>
              <a:fillRect/>
            </a:stretch>
          </a:blipFill>
        </p:spPr>
      </p:sp>
      <p:sp>
        <p:nvSpPr>
          <p:cNvPr id="6" name="Freeform 6"/>
          <p:cNvSpPr/>
          <p:nvPr/>
        </p:nvSpPr>
        <p:spPr>
          <a:xfrm>
            <a:off x="10249776" y="-3184129"/>
            <a:ext cx="9666999" cy="5655866"/>
          </a:xfrm>
          <a:custGeom>
            <a:avLst/>
            <a:gdLst/>
            <a:ahLst/>
            <a:cxnLst/>
            <a:rect l="l" t="t" r="r" b="b"/>
            <a:pathLst>
              <a:path w="9666999" h="5655866">
                <a:moveTo>
                  <a:pt x="0" y="0"/>
                </a:moveTo>
                <a:lnTo>
                  <a:pt x="9666999" y="0"/>
                </a:lnTo>
                <a:lnTo>
                  <a:pt x="9666999" y="5655866"/>
                </a:lnTo>
                <a:lnTo>
                  <a:pt x="0" y="5655866"/>
                </a:lnTo>
                <a:lnTo>
                  <a:pt x="0" y="0"/>
                </a:lnTo>
                <a:close/>
              </a:path>
            </a:pathLst>
          </a:custGeom>
          <a:blipFill>
            <a:blip r:embed="rId3">
              <a:alphaModFix amt="56000"/>
              <a:extLst>
                <a:ext uri="{96DAC541-7B7A-43D3-8B79-37D633B846F1}">
                  <asvg:svgBlip xmlns:asvg="http://schemas.microsoft.com/office/drawing/2016/SVG/main" r:embed="rId2"/>
                </a:ext>
              </a:extLst>
            </a:blip>
            <a:stretch>
              <a:fillRect/>
            </a:stretch>
          </a:blipFill>
        </p:spPr>
      </p:sp>
      <p:sp>
        <p:nvSpPr>
          <p:cNvPr id="7" name="TextBox 6"/>
          <p:cNvSpPr txBox="1"/>
          <p:nvPr/>
        </p:nvSpPr>
        <p:spPr>
          <a:xfrm>
            <a:off x="2670048" y="1371600"/>
            <a:ext cx="13167360" cy="2002536"/>
          </a:xfrm>
          <a:prstGeom prst="rect">
            <a:avLst/>
          </a:prstGeom>
          <a:noFill/>
        </p:spPr>
        <p:txBody>
          <a:bodyPr wrap="square" anchor="t" lIns="0" rIns="0" tIns="0" bIns="0">
            <a:normAutofit/>
          </a:bodyPr>
          <a:lstStyle/>
          <a:p>
            <a:pPr algn="ctr">
              <a:spcBef>
                <a:spcPts val="0"/>
              </a:spcBef>
              <a:spcAft>
                <a:spcPts val="0"/>
              </a:spcAft>
              <a:defRPr b="0" i="0" u="none" sz="6423">
                <a:solidFill>
                  <a:srgbClr val="EEBA2B"/>
                </a:solidFill>
                <a:latin typeface="Sansation"/>
              </a:defRPr>
            </a:pPr>
            <a:r>
              <a:t>Pedagoglarning kasbiy mahoratini oshirish va metodik tavsiyalar</a:t>
            </a:r>
          </a:p>
        </p:txBody>
      </p:sp>
      <p:sp>
        <p:nvSpPr>
          <p:cNvPr id="8" name="TextBox 7"/>
          <p:cNvSpPr txBox="1"/>
          <p:nvPr/>
        </p:nvSpPr>
        <p:spPr>
          <a:xfrm>
            <a:off x="3236976" y="4526280"/>
            <a:ext cx="11814048" cy="3264408"/>
          </a:xfrm>
          <a:prstGeom prst="rect">
            <a:avLst/>
          </a:prstGeom>
          <a:noFill/>
        </p:spPr>
        <p:txBody>
          <a:bodyPr wrap="square" anchor="t" lIns="0" rIns="0" tIns="0" bIns="0">
            <a:normAutofit/>
          </a:bodyPr>
          <a:lstStyle/>
          <a:p>
            <a:pPr algn="just">
              <a:spcBef>
                <a:spcPts val="0"/>
              </a:spcBef>
              <a:spcAft>
                <a:spcPts val="0"/>
              </a:spcAft>
              <a:defRPr b="0" i="0" u="none" sz="2344">
                <a:solidFill>
                  <a:srgbClr val="EEBA2B"/>
                </a:solidFill>
                <a:latin typeface="Martel Sans"/>
              </a:defRPr>
            </a:pPr>
            <a:r>
              <a:t>Rivojlantirish markazida ta'lim sifatini yaxshilash uchun tarbiyachilarning origami metodikasi va mantiqiy-matematik o'yinlar bo'yicha bilimlarini doimiy rivojlantirish lozim. Zamonaviy pedagogik yondashuvlar bolaga mustaqil ijod qilish imkoniyatini berishi, har bir geometrik burmaning mohiyatini tushuntirishi va bolalarning individual qobiliyatlarini hisobga olgan holda differensial ta'limni tashkil etishi strategik ahamiyatga ega.</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6"/>
            <a:stretch>
              <a:fillRect t="-5555" b="-5555"/>
            </a:stretch>
          </a:blipFill>
        </p:spPr>
      </p:sp>
      <p:sp>
        <p:nvSpPr>
          <p:cNvPr id="3" name="Freeform 3"/>
          <p:cNvSpPr/>
          <p:nvPr/>
        </p:nvSpPr>
        <p:spPr>
          <a:xfrm>
            <a:off x="14141510" y="3820412"/>
            <a:ext cx="6235579" cy="6633595"/>
          </a:xfrm>
          <a:custGeom>
            <a:avLst/>
            <a:gdLst/>
            <a:ahLst/>
            <a:cxnLst/>
            <a:rect l="l" t="t" r="r" b="b"/>
            <a:pathLst>
              <a:path w="6235579" h="6633595">
                <a:moveTo>
                  <a:pt x="0" y="0"/>
                </a:moveTo>
                <a:lnTo>
                  <a:pt x="6235580" y="0"/>
                </a:lnTo>
                <a:lnTo>
                  <a:pt x="6235580" y="6633595"/>
                </a:lnTo>
                <a:lnTo>
                  <a:pt x="0" y="6633595"/>
                </a:lnTo>
                <a:lnTo>
                  <a:pt x="0" y="0"/>
                </a:lnTo>
                <a:close/>
              </a:path>
            </a:pathLst>
          </a:custGeom>
          <a:blipFill>
            <a:blip r:embed="rId5">
              <a:extLst>
                <a:ext uri="{96DAC541-7B7A-43D3-8B79-37D633B846F1}">
                  <asvg:svgBlip xmlns:asvg="http://schemas.microsoft.com/office/drawing/2016/SVG/main" r:embed="rId4"/>
                </a:ext>
              </a:extLst>
            </a:blip>
            <a:stretch>
              <a:fillRect/>
            </a:stretch>
          </a:blipFill>
        </p:spPr>
      </p:sp>
      <p:sp>
        <p:nvSpPr>
          <p:cNvPr id="4" name="Freeform 4"/>
          <p:cNvSpPr/>
          <p:nvPr/>
        </p:nvSpPr>
        <p:spPr>
          <a:xfrm flipH="1" flipV="1">
            <a:off x="-2422465" y="-165696"/>
            <a:ext cx="6235579" cy="6633595"/>
          </a:xfrm>
          <a:custGeom>
            <a:avLst/>
            <a:gdLst/>
            <a:ahLst/>
            <a:cxnLst/>
            <a:rect l="l" t="t" r="r" b="b"/>
            <a:pathLst>
              <a:path w="6235579" h="6633595">
                <a:moveTo>
                  <a:pt x="6235580" y="6633596"/>
                </a:moveTo>
                <a:lnTo>
                  <a:pt x="0" y="6633596"/>
                </a:lnTo>
                <a:lnTo>
                  <a:pt x="0" y="0"/>
                </a:lnTo>
                <a:lnTo>
                  <a:pt x="6235580" y="0"/>
                </a:lnTo>
                <a:lnTo>
                  <a:pt x="6235580" y="6633596"/>
                </a:lnTo>
                <a:close/>
              </a:path>
            </a:pathLst>
          </a:custGeom>
          <a:blipFill>
            <a:blip r:embed="rId5">
              <a:extLst>
                <a:ext uri="{96DAC541-7B7A-43D3-8B79-37D633B846F1}">
                  <asvg:svgBlip xmlns:asvg="http://schemas.microsoft.com/office/drawing/2016/SVG/main" r:embed="rId4"/>
                </a:ext>
              </a:extLst>
            </a:blip>
            <a:stretch>
              <a:fillRect/>
            </a:stretch>
          </a:blipFill>
        </p:spPr>
      </p:sp>
      <p:sp>
        <p:nvSpPr>
          <p:cNvPr id="5" name="Freeform 5"/>
          <p:cNvSpPr/>
          <p:nvPr/>
        </p:nvSpPr>
        <p:spPr>
          <a:xfrm>
            <a:off x="-856374" y="6664721"/>
            <a:ext cx="9666999" cy="5655866"/>
          </a:xfrm>
          <a:custGeom>
            <a:avLst/>
            <a:gdLst/>
            <a:ahLst/>
            <a:cxnLst/>
            <a:rect l="l" t="t" r="r" b="b"/>
            <a:pathLst>
              <a:path w="9666999" h="5655866">
                <a:moveTo>
                  <a:pt x="0" y="0"/>
                </a:moveTo>
                <a:lnTo>
                  <a:pt x="9666999" y="0"/>
                </a:lnTo>
                <a:lnTo>
                  <a:pt x="9666999" y="5655867"/>
                </a:lnTo>
                <a:lnTo>
                  <a:pt x="0" y="5655867"/>
                </a:lnTo>
                <a:lnTo>
                  <a:pt x="0" y="0"/>
                </a:lnTo>
                <a:close/>
              </a:path>
            </a:pathLst>
          </a:custGeom>
          <a:blipFill>
            <a:blip r:embed="rId3">
              <a:alphaModFix amt="56000"/>
              <a:extLst>
                <a:ext uri="{96DAC541-7B7A-43D3-8B79-37D633B846F1}">
                  <asvg:svgBlip xmlns:asvg="http://schemas.microsoft.com/office/drawing/2016/SVG/main" r:embed="rId2"/>
                </a:ext>
              </a:extLst>
            </a:blip>
            <a:stretch>
              <a:fillRect/>
            </a:stretch>
          </a:blipFill>
        </p:spPr>
      </p:sp>
      <p:sp>
        <p:nvSpPr>
          <p:cNvPr id="6" name="Freeform 6"/>
          <p:cNvSpPr/>
          <p:nvPr/>
        </p:nvSpPr>
        <p:spPr>
          <a:xfrm>
            <a:off x="10249776" y="-3184129"/>
            <a:ext cx="9666999" cy="5655866"/>
          </a:xfrm>
          <a:custGeom>
            <a:avLst/>
            <a:gdLst/>
            <a:ahLst/>
            <a:cxnLst/>
            <a:rect l="l" t="t" r="r" b="b"/>
            <a:pathLst>
              <a:path w="9666999" h="5655866">
                <a:moveTo>
                  <a:pt x="0" y="0"/>
                </a:moveTo>
                <a:lnTo>
                  <a:pt x="9666999" y="0"/>
                </a:lnTo>
                <a:lnTo>
                  <a:pt x="9666999" y="5655866"/>
                </a:lnTo>
                <a:lnTo>
                  <a:pt x="0" y="5655866"/>
                </a:lnTo>
                <a:lnTo>
                  <a:pt x="0" y="0"/>
                </a:lnTo>
                <a:close/>
              </a:path>
            </a:pathLst>
          </a:custGeom>
          <a:blipFill>
            <a:blip r:embed="rId3">
              <a:alphaModFix amt="56000"/>
              <a:extLst>
                <a:ext uri="{96DAC541-7B7A-43D3-8B79-37D633B846F1}">
                  <asvg:svgBlip xmlns:asvg="http://schemas.microsoft.com/office/drawing/2016/SVG/main" r:embed="rId2"/>
                </a:ext>
              </a:extLst>
            </a:blip>
            <a:stretch>
              <a:fillRect/>
            </a:stretch>
          </a:blipFill>
        </p:spPr>
      </p:sp>
      <p:sp>
        <p:nvSpPr>
          <p:cNvPr id="7" name="TextBox 6"/>
          <p:cNvSpPr txBox="1"/>
          <p:nvPr/>
        </p:nvSpPr>
        <p:spPr>
          <a:xfrm>
            <a:off x="2670048" y="1371600"/>
            <a:ext cx="13167360" cy="2002536"/>
          </a:xfrm>
          <a:prstGeom prst="rect">
            <a:avLst/>
          </a:prstGeom>
          <a:noFill/>
        </p:spPr>
        <p:txBody>
          <a:bodyPr wrap="square" anchor="t" lIns="0" rIns="0" tIns="0" bIns="0">
            <a:normAutofit/>
          </a:bodyPr>
          <a:lstStyle/>
          <a:p>
            <a:pPr algn="ctr">
              <a:spcBef>
                <a:spcPts val="0"/>
              </a:spcBef>
              <a:spcAft>
                <a:spcPts val="0"/>
              </a:spcAft>
              <a:defRPr b="0" i="0" u="none" sz="10024">
                <a:solidFill>
                  <a:srgbClr val="EEBA2B"/>
                </a:solidFill>
                <a:latin typeface="Sansation"/>
              </a:defRPr>
            </a:pPr>
            <a:r>
              <a:t>Xulosa va amaliy takliflar</a:t>
            </a:r>
          </a:p>
        </p:txBody>
      </p:sp>
      <p:sp>
        <p:nvSpPr>
          <p:cNvPr id="8" name="TextBox 7"/>
          <p:cNvSpPr txBox="1"/>
          <p:nvPr/>
        </p:nvSpPr>
        <p:spPr>
          <a:xfrm>
            <a:off x="1673352" y="4608576"/>
            <a:ext cx="7927848" cy="4965192"/>
          </a:xfrm>
          <a:prstGeom prst="rect">
            <a:avLst/>
          </a:prstGeom>
          <a:noFill/>
        </p:spPr>
        <p:txBody>
          <a:bodyPr wrap="square" anchor="t" lIns="0" rIns="0" tIns="0" bIns="0">
            <a:normAutofit/>
          </a:bodyPr>
          <a:lstStyle/>
          <a:p>
            <a:pPr algn="just">
              <a:spcBef>
                <a:spcPts val="0"/>
              </a:spcBef>
              <a:spcAft>
                <a:spcPts val="0"/>
              </a:spcAft>
              <a:defRPr b="0" i="0" u="none" sz="2344">
                <a:solidFill>
                  <a:srgbClr val="EEBA2B"/>
                </a:solidFill>
                <a:latin typeface="Martel Sans"/>
              </a:defRPr>
            </a:pPr>
            <a:r>
              <a:t>Qurish konstruksiyalash va matematika markazida origami usulidan foydalanish maktabgacha yoshdagi bolalarda intellektual salohiyatni oshirishning kalitidir. Ushbu metodika asosida mashg‘ulotlarni muntazam olib borish bolalarning geometrik tushunchalarini chuqurlashtiradi va ularning maktab ta'limiga tayyorgarlik darajasini yaxshilaydi. Kelgusida raqamli texnologiyalar va an'anaviy origami usullarini uyg‘unlashtirish orqali ta'lim mazmunini yanada boyitish tavsiya etiladi.</a:t>
            </a:r>
          </a:p>
        </p:txBody>
      </p:sp>
      <p:pic>
        <p:nvPicPr>
          <p:cNvPr id="9" name="Picture 8" descr="33ab92780a8c43159d4e7691bcb72699.jpg"/>
          <p:cNvPicPr>
            <a:picLocks noChangeAspect="1"/>
          </p:cNvPicPr>
          <p:nvPr/>
        </p:nvPicPr>
        <p:blipFill>
          <a:blip r:embed="rId7"/>
          <a:stretch>
            <a:fillRect/>
          </a:stretch>
        </p:blipFill>
        <p:spPr>
          <a:xfrm>
            <a:off x="10817352" y="4608576"/>
            <a:ext cx="5312664" cy="3822191"/>
          </a:xfrm>
          <a:prstGeom prst="rect">
            <a:avLst/>
          </a:prstGeom>
        </p:spPr>
      </p:pic>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6"/>
            <a:stretch>
              <a:fillRect t="-5555" b="-5555"/>
            </a:stretch>
          </a:blipFill>
        </p:spPr>
      </p:sp>
      <p:sp>
        <p:nvSpPr>
          <p:cNvPr id="3" name="Freeform 3"/>
          <p:cNvSpPr/>
          <p:nvPr/>
        </p:nvSpPr>
        <p:spPr>
          <a:xfrm>
            <a:off x="14141510" y="3820412"/>
            <a:ext cx="6235579" cy="6633595"/>
          </a:xfrm>
          <a:custGeom>
            <a:avLst/>
            <a:gdLst/>
            <a:ahLst/>
            <a:cxnLst/>
            <a:rect l="l" t="t" r="r" b="b"/>
            <a:pathLst>
              <a:path w="6235579" h="6633595">
                <a:moveTo>
                  <a:pt x="0" y="0"/>
                </a:moveTo>
                <a:lnTo>
                  <a:pt x="6235580" y="0"/>
                </a:lnTo>
                <a:lnTo>
                  <a:pt x="6235580" y="6633595"/>
                </a:lnTo>
                <a:lnTo>
                  <a:pt x="0" y="6633595"/>
                </a:lnTo>
                <a:lnTo>
                  <a:pt x="0" y="0"/>
                </a:lnTo>
                <a:close/>
              </a:path>
            </a:pathLst>
          </a:custGeom>
          <a:blipFill>
            <a:blip r:embed="rId5">
              <a:extLst>
                <a:ext uri="{96DAC541-7B7A-43D3-8B79-37D633B846F1}">
                  <asvg:svgBlip xmlns:asvg="http://schemas.microsoft.com/office/drawing/2016/SVG/main" r:embed="rId4"/>
                </a:ext>
              </a:extLst>
            </a:blip>
            <a:stretch>
              <a:fillRect/>
            </a:stretch>
          </a:blipFill>
        </p:spPr>
      </p:sp>
      <p:sp>
        <p:nvSpPr>
          <p:cNvPr id="4" name="Freeform 4"/>
          <p:cNvSpPr/>
          <p:nvPr/>
        </p:nvSpPr>
        <p:spPr>
          <a:xfrm flipH="1" flipV="1">
            <a:off x="-2422465" y="-165696"/>
            <a:ext cx="6235579" cy="6633595"/>
          </a:xfrm>
          <a:custGeom>
            <a:avLst/>
            <a:gdLst/>
            <a:ahLst/>
            <a:cxnLst/>
            <a:rect l="l" t="t" r="r" b="b"/>
            <a:pathLst>
              <a:path w="6235579" h="6633595">
                <a:moveTo>
                  <a:pt x="6235580" y="6633596"/>
                </a:moveTo>
                <a:lnTo>
                  <a:pt x="0" y="6633596"/>
                </a:lnTo>
                <a:lnTo>
                  <a:pt x="0" y="0"/>
                </a:lnTo>
                <a:lnTo>
                  <a:pt x="6235580" y="0"/>
                </a:lnTo>
                <a:lnTo>
                  <a:pt x="6235580" y="6633596"/>
                </a:lnTo>
                <a:close/>
              </a:path>
            </a:pathLst>
          </a:custGeom>
          <a:blipFill>
            <a:blip r:embed="rId5">
              <a:extLst>
                <a:ext uri="{96DAC541-7B7A-43D3-8B79-37D633B846F1}">
                  <asvg:svgBlip xmlns:asvg="http://schemas.microsoft.com/office/drawing/2016/SVG/main" r:embed="rId4"/>
                </a:ext>
              </a:extLst>
            </a:blip>
            <a:stretch>
              <a:fillRect/>
            </a:stretch>
          </a:blipFill>
        </p:spPr>
      </p:sp>
      <p:sp>
        <p:nvSpPr>
          <p:cNvPr id="5" name="Freeform 5"/>
          <p:cNvSpPr/>
          <p:nvPr/>
        </p:nvSpPr>
        <p:spPr>
          <a:xfrm>
            <a:off x="-856374" y="6664721"/>
            <a:ext cx="9666999" cy="5655866"/>
          </a:xfrm>
          <a:custGeom>
            <a:avLst/>
            <a:gdLst/>
            <a:ahLst/>
            <a:cxnLst/>
            <a:rect l="l" t="t" r="r" b="b"/>
            <a:pathLst>
              <a:path w="9666999" h="5655866">
                <a:moveTo>
                  <a:pt x="0" y="0"/>
                </a:moveTo>
                <a:lnTo>
                  <a:pt x="9666999" y="0"/>
                </a:lnTo>
                <a:lnTo>
                  <a:pt x="9666999" y="5655867"/>
                </a:lnTo>
                <a:lnTo>
                  <a:pt x="0" y="5655867"/>
                </a:lnTo>
                <a:lnTo>
                  <a:pt x="0" y="0"/>
                </a:lnTo>
                <a:close/>
              </a:path>
            </a:pathLst>
          </a:custGeom>
          <a:blipFill>
            <a:blip r:embed="rId3">
              <a:alphaModFix amt="56000"/>
              <a:extLst>
                <a:ext uri="{96DAC541-7B7A-43D3-8B79-37D633B846F1}">
                  <asvg:svgBlip xmlns:asvg="http://schemas.microsoft.com/office/drawing/2016/SVG/main" r:embed="rId2"/>
                </a:ext>
              </a:extLst>
            </a:blip>
            <a:stretch>
              <a:fillRect/>
            </a:stretch>
          </a:blipFill>
        </p:spPr>
      </p:sp>
      <p:sp>
        <p:nvSpPr>
          <p:cNvPr id="6" name="Freeform 6"/>
          <p:cNvSpPr/>
          <p:nvPr/>
        </p:nvSpPr>
        <p:spPr>
          <a:xfrm>
            <a:off x="10249776" y="-3184129"/>
            <a:ext cx="9666999" cy="5655866"/>
          </a:xfrm>
          <a:custGeom>
            <a:avLst/>
            <a:gdLst/>
            <a:ahLst/>
            <a:cxnLst/>
            <a:rect l="l" t="t" r="r" b="b"/>
            <a:pathLst>
              <a:path w="9666999" h="5655866">
                <a:moveTo>
                  <a:pt x="0" y="0"/>
                </a:moveTo>
                <a:lnTo>
                  <a:pt x="9666999" y="0"/>
                </a:lnTo>
                <a:lnTo>
                  <a:pt x="9666999" y="5655866"/>
                </a:lnTo>
                <a:lnTo>
                  <a:pt x="0" y="5655866"/>
                </a:lnTo>
                <a:lnTo>
                  <a:pt x="0" y="0"/>
                </a:lnTo>
                <a:close/>
              </a:path>
            </a:pathLst>
          </a:custGeom>
          <a:blipFill>
            <a:blip r:embed="rId3">
              <a:alphaModFix amt="56000"/>
              <a:extLst>
                <a:ext uri="{96DAC541-7B7A-43D3-8B79-37D633B846F1}">
                  <asvg:svgBlip xmlns:asvg="http://schemas.microsoft.com/office/drawing/2016/SVG/main" r:embed="rId2"/>
                </a:ext>
              </a:extLst>
            </a:blip>
            <a:stretch>
              <a:fillRect/>
            </a:stretch>
          </a:blipFill>
        </p:spPr>
      </p:sp>
      <p:sp>
        <p:nvSpPr>
          <p:cNvPr id="7" name="TextBox 6"/>
          <p:cNvSpPr txBox="1"/>
          <p:nvPr/>
        </p:nvSpPr>
        <p:spPr>
          <a:xfrm>
            <a:off x="2670048" y="1371600"/>
            <a:ext cx="13167360" cy="2002536"/>
          </a:xfrm>
          <a:prstGeom prst="rect">
            <a:avLst/>
          </a:prstGeom>
          <a:noFill/>
        </p:spPr>
        <p:txBody>
          <a:bodyPr wrap="square" anchor="t" lIns="0" rIns="0" tIns="0" bIns="0">
            <a:normAutofit/>
          </a:bodyPr>
          <a:lstStyle/>
          <a:p>
            <a:pPr algn="ctr">
              <a:spcBef>
                <a:spcPts val="0"/>
              </a:spcBef>
              <a:spcAft>
                <a:spcPts val="0"/>
              </a:spcAft>
              <a:defRPr b="0" i="0" u="none" sz="8424">
                <a:solidFill>
                  <a:srgbClr val="EEBA2B"/>
                </a:solidFill>
                <a:latin typeface="Sansation"/>
              </a:defRPr>
            </a:pPr>
            <a:r>
              <a:t>Foydalanilgan adabiyotlar va manbalar</a:t>
            </a:r>
          </a:p>
        </p:txBody>
      </p:sp>
      <p:sp>
        <p:nvSpPr>
          <p:cNvPr id="8" name="TextBox 7"/>
          <p:cNvSpPr txBox="1"/>
          <p:nvPr/>
        </p:nvSpPr>
        <p:spPr>
          <a:xfrm>
            <a:off x="3236976" y="4526280"/>
            <a:ext cx="11814048" cy="3264408"/>
          </a:xfrm>
          <a:prstGeom prst="rect">
            <a:avLst/>
          </a:prstGeom>
          <a:noFill/>
        </p:spPr>
        <p:txBody>
          <a:bodyPr wrap="square" anchor="t" lIns="0" rIns="0" tIns="0" bIns="0">
            <a:normAutofit/>
          </a:bodyPr>
          <a:lstStyle/>
          <a:p>
            <a:pPr algn="just">
              <a:spcBef>
                <a:spcPts val="0"/>
              </a:spcBef>
              <a:spcAft>
                <a:spcPts val="0"/>
              </a:spcAft>
              <a:defRPr b="0" i="0" u="none" sz="2344">
                <a:solidFill>
                  <a:srgbClr val="EEBA2B"/>
                </a:solidFill>
                <a:latin typeface="Martel Sans"/>
              </a:defRPr>
            </a:pPr>
            <a:r>
              <a:t>Ushbu taqdimotni tayyorlashda maktabgacha ta'lim sohasidagi xalqaro tajriba, O'zbekiston Respublikasining "Ilk qadam" davlat o'quv dasturi hamda origami san'atining bolalar rivojlanishiga ta'siri haqidagi ilmiy tadqiqotlardan foydalanildi. Zamonaviy konstruksiya va mantiqiy-matematik uslublar metodik qo'llanmalar asosida tahlil qilindi.</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WPS Presentation</Application>
  <PresentationFormat>On-screen Show (4:3)</PresentationFormat>
  <Paragraphs>0</Paragraphs>
  <Slides>2</Slides>
  <Notes>0</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vt:i4>
      </vt:variant>
    </vt:vector>
  </HeadingPairs>
  <TitlesOfParts>
    <vt:vector size="14" baseType="lpstr">
      <vt:lpstr>Arial</vt:lpstr>
      <vt:lpstr>SimSun</vt:lpstr>
      <vt:lpstr>Wingdings</vt:lpstr>
      <vt:lpstr>Sansation</vt:lpstr>
      <vt:lpstr>Martel Sans</vt:lpstr>
      <vt:lpstr>Microsoft YaHei</vt:lpstr>
      <vt:lpstr>汉仪旗黑</vt:lpstr>
      <vt:lpstr>Arial Unicode MS</vt:lpstr>
      <vt:lpstr>宋体-简</vt:lpstr>
      <vt:lpstr>Calibri</vt:lpstr>
      <vt:lpstr>Helvetica Neue</vt:lpstr>
      <vt:lpstr>Office Theme</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Black Gold Modern Elegant Presentation</dc:title>
  <dc:creator/>
  <cp:lastModifiedBy>AHMADBOY Abdurahimov</cp:lastModifiedBy>
  <cp:revision>2</cp:revision>
  <dcterms:created xsi:type="dcterms:W3CDTF">2026-03-25T18:22:13Z</dcterms:created>
  <dcterms:modified xsi:type="dcterms:W3CDTF">2026-03-25T18:22:13Z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2304A63A0C4A8A98D427C469BE647B49_42</vt:lpwstr>
  </property>
  <property fmtid="{D5CDD505-2E9C-101B-9397-08002B2CF9AE}" pid="3" name="KSOProductBuildVer">
    <vt:lpwstr>1033-6.14.0.8716</vt:lpwstr>
  </property>
</Properties>
</file>