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</p:sldIdLst>
  <p:sldSz cx="18288000" cy="10287000"/>
  <p:notesSz cx="6858000" cy="9144000"/>
  <p:embeddedFontLst>
    <p:embeddedFont>
      <p:font typeface="ADLaM Display" panose="020B0604020202020204" charset="0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1" d="100"/>
          <a:sy n="41" d="100"/>
        </p:scale>
        <p:origin x="820" y="2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10/30/2026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AF56993-2375-35B8-DF60-1944B0667094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70762D23-FF3A-2887-95A4-A6DD55D1F5ED}"/>
              </a:ext>
            </a:extLst>
          </p:cNvPr>
          <p:cNvSpPr txBox="1"/>
          <p:nvPr/>
        </p:nvSpPr>
        <p:spPr>
          <a:xfrm>
            <a:off x="1371600" y="871748"/>
            <a:ext cx="14249400" cy="69905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III-BLOK.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Ta’lim-tarbiya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jarayonini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tashkil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etishda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zamonaviy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yondashuvlar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3.4.Modul: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Rivojlanish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markazlarida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ta’limiy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faoliyat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3.4.6.MAVZU: “SYUJETLI-ROLLI O’YINLAR VA SAHNALASHTIRISH” RIVOJLANISH MARKAZIDA TA’LIMIY FAOLIYATNI TAKOMILLASHTIRISH.(2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soat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nazariy)</a:t>
            </a:r>
            <a:endParaRPr lang="en-US" sz="4400" dirty="0">
              <a:solidFill>
                <a:schemeClr val="tx2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  <p:sp>
        <p:nvSpPr>
          <p:cNvPr id="4" name="Freeform 5">
            <a:extLst>
              <a:ext uri="{FF2B5EF4-FFF2-40B4-BE49-F238E27FC236}">
                <a16:creationId xmlns:a16="http://schemas.microsoft.com/office/drawing/2014/main" id="{A79A6A87-7E08-BC80-8168-BAB40FC9041E}"/>
              </a:ext>
            </a:extLst>
          </p:cNvPr>
          <p:cNvSpPr/>
          <p:nvPr/>
        </p:nvSpPr>
        <p:spPr>
          <a:xfrm>
            <a:off x="0" y="7658100"/>
            <a:ext cx="18288000" cy="3968202"/>
          </a:xfrm>
          <a:custGeom>
            <a:avLst/>
            <a:gdLst/>
            <a:ahLst/>
            <a:cxnLst/>
            <a:rect l="l" t="t" r="r" b="b"/>
            <a:pathLst>
              <a:path w="18288000" h="7033260">
                <a:moveTo>
                  <a:pt x="0" y="0"/>
                </a:moveTo>
                <a:lnTo>
                  <a:pt x="18288000" y="0"/>
                </a:lnTo>
                <a:lnTo>
                  <a:pt x="18288000" y="7033260"/>
                </a:lnTo>
                <a:lnTo>
                  <a:pt x="0" y="70332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8">
            <a:extLst>
              <a:ext uri="{FF2B5EF4-FFF2-40B4-BE49-F238E27FC236}">
                <a16:creationId xmlns:a16="http://schemas.microsoft.com/office/drawing/2014/main" id="{1339B960-B386-302C-C88D-3C7DC99E7252}"/>
              </a:ext>
            </a:extLst>
          </p:cNvPr>
          <p:cNvSpPr/>
          <p:nvPr/>
        </p:nvSpPr>
        <p:spPr>
          <a:xfrm rot="569820">
            <a:off x="13231106" y="7015982"/>
            <a:ext cx="2531912" cy="1867285"/>
          </a:xfrm>
          <a:custGeom>
            <a:avLst/>
            <a:gdLst/>
            <a:ahLst/>
            <a:cxnLst/>
            <a:rect l="l" t="t" r="r" b="b"/>
            <a:pathLst>
              <a:path w="2531912" h="1867285">
                <a:moveTo>
                  <a:pt x="0" y="0"/>
                </a:moveTo>
                <a:lnTo>
                  <a:pt x="2531912" y="0"/>
                </a:lnTo>
                <a:lnTo>
                  <a:pt x="2531912" y="1867285"/>
                </a:lnTo>
                <a:lnTo>
                  <a:pt x="0" y="186728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1859972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713C77-848D-F0E9-09B7-A15D144CE613}"/>
              </a:ext>
            </a:extLst>
          </p:cNvPr>
          <p:cNvSpPr/>
          <p:nvPr/>
        </p:nvSpPr>
        <p:spPr>
          <a:xfrm>
            <a:off x="0" y="170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9391DBED-4EB2-FA59-C160-C8230AAC292A}"/>
              </a:ext>
            </a:extLst>
          </p:cNvPr>
          <p:cNvSpPr txBox="1"/>
          <p:nvPr/>
        </p:nvSpPr>
        <p:spPr>
          <a:xfrm>
            <a:off x="1752600" y="952500"/>
            <a:ext cx="14249400" cy="597490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REJA: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1. “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Syujetli-rolli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o’yinlar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”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rivojlanish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markazining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pedagogik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jarayonining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mazmuni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2. “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Syujetli-rolli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o’yinlar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”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rivojlanish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markazini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44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ta’minlash</a:t>
            </a:r>
            <a:r>
              <a:rPr lang="en-US" sz="44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sp>
        <p:nvSpPr>
          <p:cNvPr id="4" name="Freeform 10">
            <a:extLst>
              <a:ext uri="{FF2B5EF4-FFF2-40B4-BE49-F238E27FC236}">
                <a16:creationId xmlns:a16="http://schemas.microsoft.com/office/drawing/2014/main" id="{8134C345-1EB7-D966-4B88-B1AAAA5BBD33}"/>
              </a:ext>
            </a:extLst>
          </p:cNvPr>
          <p:cNvSpPr/>
          <p:nvPr/>
        </p:nvSpPr>
        <p:spPr>
          <a:xfrm rot="537901">
            <a:off x="160641" y="162906"/>
            <a:ext cx="2266355" cy="2239410"/>
          </a:xfrm>
          <a:custGeom>
            <a:avLst/>
            <a:gdLst/>
            <a:ahLst/>
            <a:cxnLst/>
            <a:rect l="l" t="t" r="r" b="b"/>
            <a:pathLst>
              <a:path w="2266355" h="2239410">
                <a:moveTo>
                  <a:pt x="0" y="0"/>
                </a:moveTo>
                <a:lnTo>
                  <a:pt x="2266355" y="0"/>
                </a:lnTo>
                <a:lnTo>
                  <a:pt x="2266355" y="2239411"/>
                </a:lnTo>
                <a:lnTo>
                  <a:pt x="0" y="22394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13">
            <a:extLst>
              <a:ext uri="{FF2B5EF4-FFF2-40B4-BE49-F238E27FC236}">
                <a16:creationId xmlns:a16="http://schemas.microsoft.com/office/drawing/2014/main" id="{D67CFF57-C514-A0D9-8E2E-121E35B52471}"/>
              </a:ext>
            </a:extLst>
          </p:cNvPr>
          <p:cNvSpPr/>
          <p:nvPr/>
        </p:nvSpPr>
        <p:spPr>
          <a:xfrm rot="833365" flipH="1">
            <a:off x="15848423" y="2942721"/>
            <a:ext cx="1459353" cy="939473"/>
          </a:xfrm>
          <a:custGeom>
            <a:avLst/>
            <a:gdLst/>
            <a:ahLst/>
            <a:cxnLst/>
            <a:rect l="l" t="t" r="r" b="b"/>
            <a:pathLst>
              <a:path w="1197494" h="689466">
                <a:moveTo>
                  <a:pt x="1197494" y="0"/>
                </a:moveTo>
                <a:lnTo>
                  <a:pt x="0" y="0"/>
                </a:lnTo>
                <a:lnTo>
                  <a:pt x="0" y="689466"/>
                </a:lnTo>
                <a:lnTo>
                  <a:pt x="1197494" y="689466"/>
                </a:lnTo>
                <a:lnTo>
                  <a:pt x="1197494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3980540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51344655-8DB7-7036-4B35-8F17C9D087F4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DBFAB227-0EAA-49C5-8C24-913E564AE9D1}"/>
              </a:ext>
            </a:extLst>
          </p:cNvPr>
          <p:cNvSpPr txBox="1"/>
          <p:nvPr/>
        </p:nvSpPr>
        <p:spPr>
          <a:xfrm>
            <a:off x="914400" y="342900"/>
            <a:ext cx="15925800" cy="571951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“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Syujetli-rolli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o’yinlar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”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rivojlanish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–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maktabgacha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ta’lim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tashkilotlarida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bolalarning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ijtimoiy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ko’nikmalarini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nutqini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ijodiy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qobiliyatlarini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shakllantiruvchi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eng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asosiy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muhitlardan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biri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hisoblanadi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Ushbu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markazdagi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pedagogik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esa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shunchaki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emas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balki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bolaning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ijtimoiy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hayotni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“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modellashtirishi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”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his-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tuyg’ularini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boshqarishni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o’rganishdir</a:t>
            </a:r>
            <a:r>
              <a:rPr lang="en-US" sz="3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9E2310DB-8822-5087-5C42-AD95D2A0D76A}"/>
              </a:ext>
            </a:extLst>
          </p:cNvPr>
          <p:cNvSpPr/>
          <p:nvPr/>
        </p:nvSpPr>
        <p:spPr>
          <a:xfrm>
            <a:off x="-5316" y="7658100"/>
            <a:ext cx="18288000" cy="3124200"/>
          </a:xfrm>
          <a:custGeom>
            <a:avLst/>
            <a:gdLst/>
            <a:ahLst/>
            <a:cxnLst/>
            <a:rect l="l" t="t" r="r" b="b"/>
            <a:pathLst>
              <a:path w="18288000" h="7033260">
                <a:moveTo>
                  <a:pt x="0" y="0"/>
                </a:moveTo>
                <a:lnTo>
                  <a:pt x="18288000" y="0"/>
                </a:lnTo>
                <a:lnTo>
                  <a:pt x="18288000" y="7033260"/>
                </a:lnTo>
                <a:lnTo>
                  <a:pt x="0" y="703326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  <p:sp>
        <p:nvSpPr>
          <p:cNvPr id="5" name="Freeform 24">
            <a:extLst>
              <a:ext uri="{FF2B5EF4-FFF2-40B4-BE49-F238E27FC236}">
                <a16:creationId xmlns:a16="http://schemas.microsoft.com/office/drawing/2014/main" id="{BFFAB456-AD46-3767-44E5-2DC63218EF1C}"/>
              </a:ext>
            </a:extLst>
          </p:cNvPr>
          <p:cNvSpPr/>
          <p:nvPr/>
        </p:nvSpPr>
        <p:spPr>
          <a:xfrm>
            <a:off x="457200" y="5683102"/>
            <a:ext cx="3135497" cy="4603898"/>
          </a:xfrm>
          <a:custGeom>
            <a:avLst/>
            <a:gdLst/>
            <a:ahLst/>
            <a:cxnLst/>
            <a:rect l="l" t="t" r="r" b="b"/>
            <a:pathLst>
              <a:path w="3135497" h="4558739">
                <a:moveTo>
                  <a:pt x="0" y="0"/>
                </a:moveTo>
                <a:lnTo>
                  <a:pt x="3135497" y="0"/>
                </a:lnTo>
                <a:lnTo>
                  <a:pt x="3135497" y="4558739"/>
                </a:lnTo>
                <a:lnTo>
                  <a:pt x="0" y="455873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  <p:sp>
        <p:nvSpPr>
          <p:cNvPr id="6" name="Freeform 25">
            <a:extLst>
              <a:ext uri="{FF2B5EF4-FFF2-40B4-BE49-F238E27FC236}">
                <a16:creationId xmlns:a16="http://schemas.microsoft.com/office/drawing/2014/main" id="{637E2DD4-E357-A98C-02FE-2942B2D0EC9C}"/>
              </a:ext>
            </a:extLst>
          </p:cNvPr>
          <p:cNvSpPr/>
          <p:nvPr/>
        </p:nvSpPr>
        <p:spPr>
          <a:xfrm>
            <a:off x="14921327" y="5356151"/>
            <a:ext cx="2369249" cy="4603898"/>
          </a:xfrm>
          <a:custGeom>
            <a:avLst/>
            <a:gdLst/>
            <a:ahLst/>
            <a:cxnLst/>
            <a:rect l="l" t="t" r="r" b="b"/>
            <a:pathLst>
              <a:path w="2369249" h="5666845">
                <a:moveTo>
                  <a:pt x="0" y="0"/>
                </a:moveTo>
                <a:lnTo>
                  <a:pt x="2369249" y="0"/>
                </a:lnTo>
                <a:lnTo>
                  <a:pt x="2369249" y="5666845"/>
                </a:lnTo>
                <a:lnTo>
                  <a:pt x="0" y="566684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360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3D2572A-8EC8-7A18-4394-92299F79CAB9}"/>
              </a:ext>
            </a:extLst>
          </p:cNvPr>
          <p:cNvSpPr/>
          <p:nvPr/>
        </p:nvSpPr>
        <p:spPr>
          <a:xfrm>
            <a:off x="0" y="-3981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3DF58844-A8FC-6B4E-BDE5-867AE4BA18F9}"/>
              </a:ext>
            </a:extLst>
          </p:cNvPr>
          <p:cNvSpPr txBox="1"/>
          <p:nvPr/>
        </p:nvSpPr>
        <p:spPr>
          <a:xfrm>
            <a:off x="838200" y="391583"/>
            <a:ext cx="14782800" cy="68383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rgbClr val="297BC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1. Markaz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faoliyatining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asosiy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mazmuni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Ijtimoiy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tajribani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o’zlashtirish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bola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davomida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kasb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egalari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shifokor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sotuvchi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haydovchi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oila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a’zolari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rollarini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bajaradi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Bu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orqali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jamiyatdagi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muloqot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qoidalarini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o’rganadi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Nutqiy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rollar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orqali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bola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fikrini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bayon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qilishni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dialogga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kirishishni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yangi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so’zlarni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qo’llashni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mashq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Hissiy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intellekt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davomida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bola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boshqalarga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hamdardlik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qilishni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empatiya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nizolarni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qilishni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jamoada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ishlashni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o’rganadi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US" sz="3200" dirty="0">
              <a:solidFill>
                <a:schemeClr val="tx2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  <p:sp>
        <p:nvSpPr>
          <p:cNvPr id="4" name="Freeform 23">
            <a:extLst>
              <a:ext uri="{FF2B5EF4-FFF2-40B4-BE49-F238E27FC236}">
                <a16:creationId xmlns:a16="http://schemas.microsoft.com/office/drawing/2014/main" id="{95B42D96-7C1B-08BD-CE44-5AE83CD691F2}"/>
              </a:ext>
            </a:extLst>
          </p:cNvPr>
          <p:cNvSpPr/>
          <p:nvPr/>
        </p:nvSpPr>
        <p:spPr>
          <a:xfrm rot="-656239">
            <a:off x="14973861" y="5284628"/>
            <a:ext cx="3217003" cy="1283948"/>
          </a:xfrm>
          <a:custGeom>
            <a:avLst/>
            <a:gdLst/>
            <a:ahLst/>
            <a:cxnLst/>
            <a:rect l="l" t="t" r="r" b="b"/>
            <a:pathLst>
              <a:path w="3217003" h="1283948">
                <a:moveTo>
                  <a:pt x="0" y="0"/>
                </a:moveTo>
                <a:lnTo>
                  <a:pt x="3217003" y="0"/>
                </a:lnTo>
                <a:lnTo>
                  <a:pt x="3217003" y="1283948"/>
                </a:lnTo>
                <a:lnTo>
                  <a:pt x="0" y="12839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3">
            <a:extLst>
              <a:ext uri="{FF2B5EF4-FFF2-40B4-BE49-F238E27FC236}">
                <a16:creationId xmlns:a16="http://schemas.microsoft.com/office/drawing/2014/main" id="{10B94B47-2B36-82F8-FB15-BE31C00BAD43}"/>
              </a:ext>
            </a:extLst>
          </p:cNvPr>
          <p:cNvSpPr/>
          <p:nvPr/>
        </p:nvSpPr>
        <p:spPr>
          <a:xfrm>
            <a:off x="11963400" y="6476243"/>
            <a:ext cx="2220957" cy="3810757"/>
          </a:xfrm>
          <a:custGeom>
            <a:avLst/>
            <a:gdLst/>
            <a:ahLst/>
            <a:cxnLst/>
            <a:rect l="l" t="t" r="r" b="b"/>
            <a:pathLst>
              <a:path w="2220957" h="3810757">
                <a:moveTo>
                  <a:pt x="0" y="0"/>
                </a:moveTo>
                <a:lnTo>
                  <a:pt x="2220957" y="0"/>
                </a:lnTo>
                <a:lnTo>
                  <a:pt x="2220957" y="3810757"/>
                </a:lnTo>
                <a:lnTo>
                  <a:pt x="0" y="38107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5919C7C9-636B-DD3B-8AD9-6D0CACE7F053}"/>
              </a:ext>
            </a:extLst>
          </p:cNvPr>
          <p:cNvSpPr/>
          <p:nvPr/>
        </p:nvSpPr>
        <p:spPr>
          <a:xfrm>
            <a:off x="4572000" y="6476243"/>
            <a:ext cx="3657600" cy="3695700"/>
          </a:xfrm>
          <a:custGeom>
            <a:avLst/>
            <a:gdLst/>
            <a:ahLst/>
            <a:cxnLst/>
            <a:rect l="l" t="t" r="r" b="b"/>
            <a:pathLst>
              <a:path w="4010176" h="4877165">
                <a:moveTo>
                  <a:pt x="0" y="0"/>
                </a:moveTo>
                <a:lnTo>
                  <a:pt x="4010176" y="0"/>
                </a:lnTo>
                <a:lnTo>
                  <a:pt x="4010176" y="4877165"/>
                </a:lnTo>
                <a:lnTo>
                  <a:pt x="0" y="487716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  <p:extLst>
      <p:ext uri="{BB962C8B-B14F-4D97-AF65-F5344CB8AC3E}">
        <p14:creationId xmlns:p14="http://schemas.microsoft.com/office/powerpoint/2010/main" val="2505678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D6DC830F-C4A0-C9BC-A0ED-DE246E23363F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67958DE4-3710-EEB2-1A12-860C86BC5D19}"/>
              </a:ext>
            </a:extLst>
          </p:cNvPr>
          <p:cNvSpPr txBox="1"/>
          <p:nvPr/>
        </p:nvSpPr>
        <p:spPr>
          <a:xfrm>
            <a:off x="-3412" y="0"/>
            <a:ext cx="18288000" cy="68383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4400" dirty="0">
                <a:solidFill>
                  <a:srgbClr val="297BC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>
                <a:solidFill>
                  <a:srgbClr val="297BCF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2.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Pedagogik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jarayonning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bosqichlari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Tarbiyachi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quyidagi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ketma-ketlikda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tashkil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etadi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71500" indent="-5715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Tayyorgarlik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ma’lum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mavzu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kasalxona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sayohat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haqida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ma’lumot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ekskursiyalar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uyushtirish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kitoblar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o’qib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71500" indent="-5715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Rollar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taqsimoti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xohishiga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ko’ra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rollarni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taqsimlashga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ko’maklashish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lekin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majburlamaslik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).</a:t>
            </a:r>
          </a:p>
          <a:p>
            <a:pPr marL="571500" indent="-5715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muhitini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yaratish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kerakli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atributlar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kiyimlar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tanlash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71500" indent="-5715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tarbiyachi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bevosita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aralashmaydi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faqat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“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bilvosita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”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masalan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yangi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personaj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bo’lib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orqali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yo’nalish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beradi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  <a:endParaRPr lang="en-US" sz="4400" dirty="0">
              <a:solidFill>
                <a:schemeClr val="tx2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699CCB-496F-7C53-5B76-834384FCA7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6841190"/>
            <a:ext cx="6858280" cy="3448653"/>
          </a:xfrm>
          <a:prstGeom prst="rect">
            <a:avLst/>
          </a:prstGeom>
        </p:spPr>
      </p:pic>
      <p:pic>
        <p:nvPicPr>
          <p:cNvPr id="6" name="Рисунок 2">
            <a:extLst>
              <a:ext uri="{FF2B5EF4-FFF2-40B4-BE49-F238E27FC236}">
                <a16:creationId xmlns:a16="http://schemas.microsoft.com/office/drawing/2014/main" id="{D01D8209-191E-CF2B-6D94-550C2F9D00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27056" y="6679735"/>
            <a:ext cx="5132344" cy="369195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40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43ECE99-22FF-9B6A-6A28-59045E7D6ED3}"/>
              </a:ext>
            </a:extLst>
          </p:cNvPr>
          <p:cNvSpPr/>
          <p:nvPr/>
        </p:nvSpPr>
        <p:spPr>
          <a:xfrm>
            <a:off x="-19050" y="-14216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A362068F-AEEF-C444-8236-F8DAB4185A0E}"/>
              </a:ext>
            </a:extLst>
          </p:cNvPr>
          <p:cNvSpPr txBox="1"/>
          <p:nvPr/>
        </p:nvSpPr>
        <p:spPr>
          <a:xfrm>
            <a:off x="114300" y="495300"/>
            <a:ext cx="18021300" cy="2868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3.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dramalashtirish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markazining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o’ziga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xosligi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o’yindan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biroz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farq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qilib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ko’proq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badiiy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asarlarga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asosolanadi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endParaRPr lang="en-US" sz="3200" dirty="0">
              <a:solidFill>
                <a:schemeClr val="tx2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C597F611-CCB4-D3C7-E19F-A54D3D3730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3432360"/>
              </p:ext>
            </p:extLst>
          </p:nvPr>
        </p:nvGraphicFramePr>
        <p:xfrm>
          <a:off x="2133600" y="3134728"/>
          <a:ext cx="14173200" cy="65045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086600">
                  <a:extLst>
                    <a:ext uri="{9D8B030D-6E8A-4147-A177-3AD203B41FA5}">
                      <a16:colId xmlns:a16="http://schemas.microsoft.com/office/drawing/2014/main" val="805793755"/>
                    </a:ext>
                  </a:extLst>
                </a:gridCol>
                <a:gridCol w="7086600">
                  <a:extLst>
                    <a:ext uri="{9D8B030D-6E8A-4147-A177-3AD203B41FA5}">
                      <a16:colId xmlns:a16="http://schemas.microsoft.com/office/drawing/2014/main" val="2025298355"/>
                    </a:ext>
                  </a:extLst>
                </a:gridCol>
              </a:tblGrid>
              <a:tr h="980986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Faoliyat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turi</a:t>
                      </a:r>
                      <a:endParaRPr lang="ru-RU" sz="3200" dirty="0">
                        <a:solidFill>
                          <a:schemeClr val="tx1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1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Maqsadi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endParaRPr lang="ru-RU" sz="3200" dirty="0">
                        <a:solidFill>
                          <a:schemeClr val="tx1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5461600"/>
                  </a:ext>
                </a:extLst>
              </a:tr>
              <a:tr h="169321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Qo’g’irchoq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teatri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Barmoq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, soya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yoki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qo’lqopli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qo’g’irchoqlar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orqali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mayda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matorika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va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nutqni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rivojlantirish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.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065256"/>
                  </a:ext>
                </a:extLst>
              </a:tr>
              <a:tr h="169321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Ertaklarni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sahnalashtirish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Ma’lum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bir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syujet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asosida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bolaning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xotirasi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va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aktyorlik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mahoratini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oshirish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.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3412498"/>
                  </a:ext>
                </a:extLst>
              </a:tr>
              <a:tr h="2137164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Improvizatsiya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Berilgan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vaziyatdan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kelib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chiqib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,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bolaning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mustaqil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qaror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qabul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qilishi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va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ijodkorligini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shakllantirish</a:t>
                      </a:r>
                      <a:r>
                        <a:rPr lang="en-US" sz="3200" dirty="0">
                          <a:solidFill>
                            <a:schemeClr val="tx2"/>
                          </a:solidFill>
                          <a:latin typeface="ADLaM Display" panose="02010000000000000000" pitchFamily="2" charset="0"/>
                          <a:ea typeface="ADLaM Display" panose="02010000000000000000" pitchFamily="2" charset="0"/>
                          <a:cs typeface="ADLaM Display" panose="02010000000000000000" pitchFamily="2" charset="0"/>
                        </a:rPr>
                        <a:t>.</a:t>
                      </a:r>
                      <a:endParaRPr lang="ru-RU" sz="3200" dirty="0">
                        <a:solidFill>
                          <a:schemeClr val="tx2"/>
                        </a:solidFill>
                        <a:ea typeface="ADLaM Display" panose="02010000000000000000" pitchFamily="2" charset="0"/>
                        <a:cs typeface="ADLaM Display" panose="0201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5097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57034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6695CBE-AF97-5047-88EC-E48E02D8D3D6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E37B3D87-5AAB-47A1-363C-183945ACB0AE}"/>
              </a:ext>
            </a:extLst>
          </p:cNvPr>
          <p:cNvSpPr txBox="1"/>
          <p:nvPr/>
        </p:nvSpPr>
        <p:spPr>
          <a:xfrm>
            <a:off x="838200" y="420276"/>
            <a:ext cx="17145000" cy="50840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4.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Muhitga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qo’yiladigan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talablar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Pedagogik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samarali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bo’lishi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quyidagilar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bil;an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jihozlangan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bo’lishi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lozim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Atributlar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kasblarga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oid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kiyimlar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idish-tovoqlar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asbob-uskunalar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Moslashuvchanlik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mebel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ashyolar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tomonidan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oson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o’zgartirilishi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masalan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stullardan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avtobus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yasash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mumkin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bo’lishi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kerak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Ertak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qahramonlari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xil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turdagi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to’plamlari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niqoblar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stol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soya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FA5ECCE-85DB-2118-491D-4B284CCF20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5829300"/>
            <a:ext cx="9829800" cy="4433248"/>
          </a:xfrm>
          <a:prstGeom prst="rect">
            <a:avLst/>
          </a:prstGeom>
          <a:ln w="190500" cap="sq">
            <a:solidFill>
              <a:srgbClr val="00B05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09904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44B3EA77-02F5-896F-A47A-6CFACB69D240}"/>
              </a:ext>
            </a:extLst>
          </p:cNvPr>
          <p:cNvSpPr/>
          <p:nvPr/>
        </p:nvSpPr>
        <p:spPr>
          <a:xfrm>
            <a:off x="-11373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C34B2777-CC70-7BBB-1151-4FF7A70487DA}"/>
              </a:ext>
            </a:extLst>
          </p:cNvPr>
          <p:cNvSpPr txBox="1"/>
          <p:nvPr/>
        </p:nvSpPr>
        <p:spPr>
          <a:xfrm>
            <a:off x="133350" y="800100"/>
            <a:ext cx="18021300" cy="21293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Muhim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eslatma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Syujetli-rolli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urg’u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natijaga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tomoshaga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emas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balki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qaratiladi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Bola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tanlagan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rolni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erkin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ijro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etishi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shaxs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sifatida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shakllanishi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juda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muhimdir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BC242B5-FC63-31D5-F53D-86141141B1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8249">
            <a:off x="180112" y="3958488"/>
            <a:ext cx="6452977" cy="4501519"/>
          </a:xfrm>
          <a:prstGeom prst="ellipse">
            <a:avLst/>
          </a:prstGeom>
          <a:ln w="190500" cap="rnd">
            <a:solidFill>
              <a:srgbClr val="00B05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D3C38E8-6BD5-5349-A962-0FCFC18EB1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838" y="3585695"/>
            <a:ext cx="4883577" cy="5012140"/>
          </a:xfrm>
          <a:prstGeom prst="rect">
            <a:avLst/>
          </a:prstGeom>
          <a:ln w="190500" cap="sq">
            <a:solidFill>
              <a:srgbClr val="0070C0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4">
            <a:extLst>
              <a:ext uri="{FF2B5EF4-FFF2-40B4-BE49-F238E27FC236}">
                <a16:creationId xmlns:a16="http://schemas.microsoft.com/office/drawing/2014/main" id="{F1B2451C-93F9-EABB-1D29-F6F2A1E7F3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6586">
            <a:off x="11413164" y="3811560"/>
            <a:ext cx="6763396" cy="496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194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BDE36372-0D41-564C-090A-684910C7D9C4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1CCCB-D197-B98D-86D2-E9A847F5B3BF}"/>
              </a:ext>
            </a:extLst>
          </p:cNvPr>
          <p:cNvSpPr txBox="1"/>
          <p:nvPr/>
        </p:nvSpPr>
        <p:spPr>
          <a:xfrm>
            <a:off x="133350" y="800100"/>
            <a:ext cx="18021300" cy="65613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Markazni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ta’minlash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–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nafaqat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o’yinchoqlar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to’plami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balki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ta’limiy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maqsadlarni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amalga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oshirishga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xizmat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qiluvchi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tizimli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vositalar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majmuasidir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14350" indent="-514350" algn="ctr">
              <a:lnSpc>
                <a:spcPct val="150000"/>
              </a:lnSpc>
              <a:spcBef>
                <a:spcPct val="0"/>
              </a:spcBef>
              <a:buAutoNum type="arabicPeriod"/>
            </a:pP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hujjatlar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qo’llanmalar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ssenariylar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to’plami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mavzulardagi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oila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kasalxona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sartaroshxona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o’yinlarning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taxminiy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syujetlari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Kartoteka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mavzulari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maqsadlari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kerakli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kutilayorgan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natijalar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yozilgan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kartochkalar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Ertaklarni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sahnalashtirish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metodikasi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bilan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tahlili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obrazga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kirish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nutq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ustida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ishlash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bo’yicha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tavsiyalar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pic>
        <p:nvPicPr>
          <p:cNvPr id="5" name="Рисунок 2">
            <a:extLst>
              <a:ext uri="{FF2B5EF4-FFF2-40B4-BE49-F238E27FC236}">
                <a16:creationId xmlns:a16="http://schemas.microsoft.com/office/drawing/2014/main" id="{3FE95455-15EF-680B-A735-AFC61BCFDA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200" y="6819900"/>
            <a:ext cx="2854325" cy="355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39499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82EB95CE-4B50-BA65-C1F1-54B2B018BBBF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E0C4B1-D6F7-C235-1FFD-2D474D33BBBE}"/>
              </a:ext>
            </a:extLst>
          </p:cNvPr>
          <p:cNvSpPr txBox="1"/>
          <p:nvPr/>
        </p:nvSpPr>
        <p:spPr>
          <a:xfrm>
            <a:off x="133350" y="266700"/>
            <a:ext cx="18021300" cy="75462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2.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Atributlar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didaktik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ta’minot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).</a:t>
            </a:r>
          </a:p>
          <a:p>
            <a:pPr algn="ctr">
              <a:spcBef>
                <a:spcPct val="0"/>
              </a:spcBef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ta’minotning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–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reallikka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yaqinlashtiruvchi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vositalardi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ikki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bo’linadi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14350" indent="-514350" algn="ctr">
              <a:lnSpc>
                <a:spcPct val="150000"/>
              </a:lnSpc>
              <a:spcBef>
                <a:spcPct val="0"/>
              </a:spcBef>
              <a:buAutoNum type="alphaUcPeriod"/>
            </a:pP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Tayyor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14350" indent="-51435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Kasbiy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liboslar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xalatlar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nimchalar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kaskalar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maxsusu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qalpoqlar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514350" indent="-51435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O’yinchoq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predmetlar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tibbiy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asboblar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idish-tovoqlar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tarozi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kassa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apparati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telefonlar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Polifunksional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ko’p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vazifali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materiallar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jihatdan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qimmatli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ashyolar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tasavvurini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rivojlantiradi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Yumshoq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modular,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katta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kublar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matolar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Karton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qutilar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tayoqchalar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tasmalar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(bola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o’yinida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xoxlagan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narsasiga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aylantira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oladi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)</a:t>
            </a:r>
            <a:endParaRPr lang="en-US" sz="3200" dirty="0">
              <a:solidFill>
                <a:srgbClr val="FF0000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1A9006-9A88-FDC4-CA62-C0827ACDE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800" y="7428284"/>
            <a:ext cx="3384377" cy="27051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1C0A2E8-45DB-4A0D-BA56-E7EED56DB5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6800" y="7278237"/>
            <a:ext cx="3657600" cy="27051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446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A75C20A-F57D-FEA6-E131-08AFBF82C7F8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D6BAC6C-BDCE-9A11-FAAF-A95E9DCF546D}"/>
              </a:ext>
            </a:extLst>
          </p:cNvPr>
          <p:cNvSpPr txBox="1"/>
          <p:nvPr/>
        </p:nvSpPr>
        <p:spPr>
          <a:xfrm>
            <a:off x="133350" y="800100"/>
            <a:ext cx="18021300" cy="36066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3.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Markazning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vositalari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jihozlar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stol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barmoq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soya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teatri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personajlar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BIBABO QO’G’IRCHOQLARI –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qo’lga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kiyiladigan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qo’g’irchoqlar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Grim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niqoblar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obrazga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kirishini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osonlashtiradigan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visual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vositalar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Dekoratsiyalar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uycha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daraxtlar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daryo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maketi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kabi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elementlari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50E0F94-6A82-473D-09EC-E491176E21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" y="4914900"/>
            <a:ext cx="7715250" cy="52959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D37930D-812A-5AAA-F464-957F6C9853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53600" y="4991100"/>
            <a:ext cx="77152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31522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7B1D6C2-99A3-4D8F-BDD6-B20E0DC3A84E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142289-98F4-20BD-0D20-1EC9C561C7D8}"/>
              </a:ext>
            </a:extLst>
          </p:cNvPr>
          <p:cNvSpPr txBox="1"/>
          <p:nvPr/>
        </p:nvSpPr>
        <p:spPr>
          <a:xfrm>
            <a:off x="133350" y="419100"/>
            <a:ext cx="18021300" cy="50840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4.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ko’rgazmali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didaktik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materiallar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- 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bolalarga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mavzusini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tushunishga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yordam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beruvchi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metodik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yordamchilar</a:t>
            </a:r>
            <a:r>
              <a:rPr lang="en-US" sz="3200" dirty="0">
                <a:solidFill>
                  <a:srgbClr val="FF0000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Albomlar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rasmlar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turli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kasb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egalari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tasvirlangan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rasmlar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Sxemalar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qanday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boshlash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asbobdan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qanday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foydalanishni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ko’rsatuvchi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soda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algoritmik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chizmalar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  <a:p>
            <a:pPr marL="457200" indent="-457200" algn="ctr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Audio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materiallar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: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o’yin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musiqalari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(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shovqinlar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tabiat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tovushlari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ertak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audiolari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2662593-1633-46A7-FE2D-7969FA779D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200" y="5610963"/>
            <a:ext cx="9525000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20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EF9BD1A-3334-6F8A-29BF-000AC086AC58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C151B0-BC10-1363-1A81-4D56783C7D2F}"/>
              </a:ext>
            </a:extLst>
          </p:cNvPr>
          <p:cNvSpPr txBox="1"/>
          <p:nvPr/>
        </p:nvSpPr>
        <p:spPr>
          <a:xfrm>
            <a:off x="133350" y="800100"/>
            <a:ext cx="18021300" cy="21293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Bir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so’z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bilan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aytganda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bu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markazimiz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bolaning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ijtimoiylashishi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va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nutq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jarayonini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faollashishiga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juda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yaxshi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ta’sir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ko’rsatadi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Ularni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yaxshilikka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ezgulikka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undaydi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 Eng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asosiysi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ichki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his-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tuyg’ularini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namoyon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qila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olishga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,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qo’rqmaslikka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yordam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  <a:r>
              <a:rPr lang="en-US" sz="32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beradi</a:t>
            </a:r>
            <a:r>
              <a:rPr lang="en-US" sz="32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728A72-25E6-0011-C54D-96A91F5300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148" y="3162300"/>
            <a:ext cx="16259704" cy="703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67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3FA7813-9A36-60D2-5B21-CBA2A2E3B454}"/>
              </a:ext>
            </a:extLst>
          </p:cNvPr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b="-33333"/>
            </a:stretch>
          </a:blipFill>
        </p:spPr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6E9C8D-93AA-393D-4CD1-7D55E7A08F02}"/>
              </a:ext>
            </a:extLst>
          </p:cNvPr>
          <p:cNvSpPr txBox="1"/>
          <p:nvPr/>
        </p:nvSpPr>
        <p:spPr>
          <a:xfrm>
            <a:off x="0" y="2095500"/>
            <a:ext cx="17868900" cy="63881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9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E’tiboringiz</a:t>
            </a:r>
            <a:r>
              <a:rPr lang="en-US" sz="9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9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uchun</a:t>
            </a:r>
            <a:r>
              <a:rPr lang="en-US" sz="9600" dirty="0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</a:pPr>
            <a:r>
              <a:rPr lang="en-US" sz="9600" dirty="0" err="1">
                <a:solidFill>
                  <a:schemeClr val="tx2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sym typeface="Lazydog"/>
              </a:rPr>
              <a:t>tashakkur</a:t>
            </a:r>
            <a:endParaRPr lang="en-US" sz="9600" dirty="0">
              <a:solidFill>
                <a:schemeClr val="tx2"/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  <a:sym typeface="Lazydog"/>
            </a:endParaRPr>
          </a:p>
        </p:txBody>
      </p:sp>
    </p:spTree>
    <p:extLst>
      <p:ext uri="{BB962C8B-B14F-4D97-AF65-F5344CB8AC3E}">
        <p14:creationId xmlns:p14="http://schemas.microsoft.com/office/powerpoint/2010/main" val="22808077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</TotalTime>
  <Words>777</Words>
  <Application>Microsoft Office PowerPoint</Application>
  <PresentationFormat>Произвольный</PresentationFormat>
  <Paragraphs>60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Calibri</vt:lpstr>
      <vt:lpstr>Arial</vt:lpstr>
      <vt:lpstr>ADLaM Display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MEGA KANS</cp:lastModifiedBy>
  <cp:revision>22</cp:revision>
  <dcterms:created xsi:type="dcterms:W3CDTF">2006-08-16T00:00:00Z</dcterms:created>
  <dcterms:modified xsi:type="dcterms:W3CDTF">2026-10-30T06:03:01Z</dcterms:modified>
  <dc:identifier>DAHC3G0c7gw</dc:identifier>
</cp:coreProperties>
</file>