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0" r:id="rId4"/>
    <p:sldId id="271" r:id="rId5"/>
    <p:sldId id="272" r:id="rId6"/>
    <p:sldId id="261" r:id="rId7"/>
    <p:sldId id="262" r:id="rId8"/>
    <p:sldId id="263" r:id="rId9"/>
    <p:sldId id="267" r:id="rId10"/>
    <p:sldId id="264" r:id="rId11"/>
    <p:sldId id="265" r:id="rId12"/>
    <p:sldId id="266" r:id="rId13"/>
    <p:sldId id="269" r:id="rId14"/>
    <p:sldId id="268" r:id="rId15"/>
    <p:sldId id="270" r:id="rId16"/>
    <p:sldId id="257" r:id="rId17"/>
  </p:sldIdLst>
  <p:sldSz cx="18288000" cy="10287000"/>
  <p:notesSz cx="6858000" cy="9144000"/>
  <p:embeddedFontLst>
    <p:embeddedFont>
      <p:font typeface="Aharoni" panose="02010803020104030203" pitchFamily="2" charset="-79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82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0" y="0"/>
            <a:ext cx="17930874" cy="9786970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III.BLOK. TA’LIM-TARBIYA JARAYONINI TASHKIL ETISHDAZAMONAVIY YONDASHUVLAR.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3.4.O’quv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markazlarida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faoliyat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ru-RU" sz="4800" dirty="0">
                <a:latin typeface="Aharoni" pitchFamily="2" charset="-79"/>
                <a:cs typeface="Aharoni" pitchFamily="2" charset="-79"/>
              </a:rPr>
              <a:t>3.4.5.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MAVZU: “TIL VA NUTQ” RIVOJLANISH MARKAZIDA BOLALARNI OG’ZAKI NUTQ FAOLIYATINI FAOLLASHTIRISH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(2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4"/>
          <p:cNvSpPr/>
          <p:nvPr/>
        </p:nvSpPr>
        <p:spPr>
          <a:xfrm rot="21389427" flipH="1">
            <a:off x="-298378" y="7595450"/>
            <a:ext cx="3149252" cy="2020080"/>
          </a:xfrm>
          <a:custGeom>
            <a:avLst/>
            <a:gdLst/>
            <a:ahLst/>
            <a:cxnLst/>
            <a:rect l="l" t="t" r="r" b="b"/>
            <a:pathLst>
              <a:path w="3149252" h="2020080">
                <a:moveTo>
                  <a:pt x="3149252" y="0"/>
                </a:moveTo>
                <a:lnTo>
                  <a:pt x="0" y="0"/>
                </a:lnTo>
                <a:lnTo>
                  <a:pt x="0" y="2020079"/>
                </a:lnTo>
                <a:lnTo>
                  <a:pt x="3149252" y="2020079"/>
                </a:lnTo>
                <a:lnTo>
                  <a:pt x="3149252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REJA: </a:t>
            </a:r>
          </a:p>
          <a:p>
            <a:pPr marL="914400" indent="-914400" algn="ctr">
              <a:buAutoNum type="arabicPeriod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TIL VA NUTQ MARKAZIDA BOLALAR OG’ZAKI NUTQINI RIVOJLANTIRISH UCHUN NIMALAR BO’LISHI KERAK.</a:t>
            </a:r>
          </a:p>
          <a:p>
            <a:pPr marL="914400" indent="-914400" algn="ctr">
              <a:buAutoNum type="arabicPeriod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BOLALAR OG’ZAKI NUTQINI RIVOJLANTIRISH UCHUN TA’LIMIY O’YINLAR MAZMUNI. 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4" name="Freeform 10"/>
          <p:cNvSpPr/>
          <p:nvPr/>
        </p:nvSpPr>
        <p:spPr>
          <a:xfrm rot="1053766" flipV="1">
            <a:off x="12318282" y="822692"/>
            <a:ext cx="5782480" cy="2134261"/>
          </a:xfrm>
          <a:custGeom>
            <a:avLst/>
            <a:gdLst/>
            <a:ahLst/>
            <a:cxnLst/>
            <a:rect l="l" t="t" r="r" b="b"/>
            <a:pathLst>
              <a:path w="5782480" h="2134261">
                <a:moveTo>
                  <a:pt x="0" y="2134260"/>
                </a:moveTo>
                <a:lnTo>
                  <a:pt x="5782480" y="2134260"/>
                </a:lnTo>
                <a:lnTo>
                  <a:pt x="5782480" y="0"/>
                </a:lnTo>
                <a:lnTo>
                  <a:pt x="0" y="0"/>
                </a:lnTo>
                <a:lnTo>
                  <a:pt x="0" y="213426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5" name="Freeform 11"/>
          <p:cNvSpPr/>
          <p:nvPr/>
        </p:nvSpPr>
        <p:spPr>
          <a:xfrm rot="-586925">
            <a:off x="11600956" y="184175"/>
            <a:ext cx="2284989" cy="1366839"/>
          </a:xfrm>
          <a:custGeom>
            <a:avLst/>
            <a:gdLst/>
            <a:ahLst/>
            <a:cxnLst/>
            <a:rect l="l" t="t" r="r" b="b"/>
            <a:pathLst>
              <a:path w="2284989" h="1366839">
                <a:moveTo>
                  <a:pt x="0" y="0"/>
                </a:moveTo>
                <a:lnTo>
                  <a:pt x="2284989" y="0"/>
                </a:lnTo>
                <a:lnTo>
                  <a:pt x="2284989" y="1366839"/>
                </a:lnTo>
                <a:lnTo>
                  <a:pt x="0" y="1366839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6" name="Freeform 12"/>
          <p:cNvSpPr/>
          <p:nvPr/>
        </p:nvSpPr>
        <p:spPr>
          <a:xfrm rot="1539436">
            <a:off x="15815303" y="1846606"/>
            <a:ext cx="2731417" cy="2069255"/>
          </a:xfrm>
          <a:custGeom>
            <a:avLst/>
            <a:gdLst/>
            <a:ahLst/>
            <a:cxnLst/>
            <a:rect l="l" t="t" r="r" b="b"/>
            <a:pathLst>
              <a:path w="2731417" h="2069255">
                <a:moveTo>
                  <a:pt x="0" y="0"/>
                </a:moveTo>
                <a:lnTo>
                  <a:pt x="2731417" y="0"/>
                </a:lnTo>
                <a:lnTo>
                  <a:pt x="2731417" y="2069255"/>
                </a:lnTo>
                <a:lnTo>
                  <a:pt x="0" y="2069255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Til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hayotidagi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kerakli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og’zaki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o’qish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malakalari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barmoqlari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motorikasi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yoshidagi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harf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tanimaydilar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kitobni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varaqlash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o’qiyotgandek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his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so’zlaydilar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tilida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so’zlashadilar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ertaklarni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ifodali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hikoyalaydilar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9"/>
          <p:cNvSpPr/>
          <p:nvPr/>
        </p:nvSpPr>
        <p:spPr>
          <a:xfrm rot="-1848899">
            <a:off x="788549" y="7590764"/>
            <a:ext cx="2994621" cy="2509643"/>
          </a:xfrm>
          <a:custGeom>
            <a:avLst/>
            <a:gdLst/>
            <a:ahLst/>
            <a:cxnLst/>
            <a:rect l="l" t="t" r="r" b="b"/>
            <a:pathLst>
              <a:path w="2994621" h="2509643">
                <a:moveTo>
                  <a:pt x="0" y="0"/>
                </a:moveTo>
                <a:lnTo>
                  <a:pt x="2994621" y="0"/>
                </a:lnTo>
                <a:lnTo>
                  <a:pt x="2994621" y="2509643"/>
                </a:lnTo>
                <a:lnTo>
                  <a:pt x="0" y="2509643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4" name="Freeform 13"/>
          <p:cNvSpPr/>
          <p:nvPr/>
        </p:nvSpPr>
        <p:spPr>
          <a:xfrm rot="268204">
            <a:off x="12929682" y="605553"/>
            <a:ext cx="2783092" cy="1928155"/>
          </a:xfrm>
          <a:custGeom>
            <a:avLst/>
            <a:gdLst/>
            <a:ahLst/>
            <a:cxnLst/>
            <a:rect l="l" t="t" r="r" b="b"/>
            <a:pathLst>
              <a:path w="2783092" h="1928155">
                <a:moveTo>
                  <a:pt x="0" y="0"/>
                </a:moveTo>
                <a:lnTo>
                  <a:pt x="2783092" y="0"/>
                </a:lnTo>
                <a:lnTo>
                  <a:pt x="2783092" y="1928155"/>
                </a:lnTo>
                <a:lnTo>
                  <a:pt x="0" y="1928155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tashkilotida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vazifalar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Стрелка вправо 2"/>
          <p:cNvSpPr/>
          <p:nvPr/>
        </p:nvSpPr>
        <p:spPr>
          <a:xfrm>
            <a:off x="714316" y="2643170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1-vazifa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43472" y="2857484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tevarak-atrof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tanishtirish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o’stirish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>
                <a:latin typeface="Aharoni" pitchFamily="2" charset="-79"/>
                <a:cs typeface="Aharoni" pitchFamily="2" charset="-79"/>
              </a:rPr>
              <a:t>lug’atini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boyitish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785754" y="4857748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2-vazifa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596" y="4786310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Nutqning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grammatik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tomonini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shakllantirish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72034" y="7358078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Nutning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tovush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madaniyatini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tarbiyalash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857192" y="7358078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3-vazifa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трелка вправо 2"/>
          <p:cNvSpPr/>
          <p:nvPr/>
        </p:nvSpPr>
        <p:spPr>
          <a:xfrm>
            <a:off x="928630" y="571468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4-vazifa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928630" y="2928922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5-vazifa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1000068" y="5214938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6-vazifa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857192" y="7500954"/>
            <a:ext cx="3071834" cy="142876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7-vazifa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29158" y="571468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So’zlashuv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(dialog)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shakllantirish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43472" y="2857484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Hikoya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monologik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14910" y="5000624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badiiy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adabiyot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tanishtirish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86348" y="7500954"/>
            <a:ext cx="12644526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boshlang’ich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savodga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o’rgatish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talablar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qulay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shinam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shovqinsiz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muloqotga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chorlovchi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burchak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;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Didaktik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jihozlanish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alifbolar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kitoblar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barmoq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teatri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motorikani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o’yinchoqlar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;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Nutqiy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kompetensiya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so’z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boyligini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;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hikoyalash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mavzuli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suhbatlar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;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tengdoshlar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shakllantirish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Freeform 11"/>
          <p:cNvSpPr/>
          <p:nvPr/>
        </p:nvSpPr>
        <p:spPr>
          <a:xfrm rot="-586925">
            <a:off x="1171008" y="8328071"/>
            <a:ext cx="2284989" cy="1366839"/>
          </a:xfrm>
          <a:custGeom>
            <a:avLst/>
            <a:gdLst/>
            <a:ahLst/>
            <a:cxnLst/>
            <a:rect l="l" t="t" r="r" b="b"/>
            <a:pathLst>
              <a:path w="2284989" h="1366839">
                <a:moveTo>
                  <a:pt x="0" y="0"/>
                </a:moveTo>
                <a:lnTo>
                  <a:pt x="2284989" y="0"/>
                </a:lnTo>
                <a:lnTo>
                  <a:pt x="2284989" y="1366839"/>
                </a:lnTo>
                <a:lnTo>
                  <a:pt x="0" y="1366839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Til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markazidagi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jihozlar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she’rli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ertakli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kitoblar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diqqat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xotira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</a:t>
            </a:r>
          </a:p>
          <a:p>
            <a:pPr algn="ctr">
              <a:buFontTx/>
              <a:buChar char="-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mavzuli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kartochkalar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qirqma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bog’ichli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o’yinchoqlar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harf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bog’inlar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to’plami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yozuv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doskasi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stol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stul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kitob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javonlari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o’yinchoq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saqlash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qutilar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0"/>
          <p:cNvSpPr/>
          <p:nvPr/>
        </p:nvSpPr>
        <p:spPr>
          <a:xfrm flipH="1">
            <a:off x="14144660" y="4071930"/>
            <a:ext cx="4429156" cy="6215070"/>
          </a:xfrm>
          <a:custGeom>
            <a:avLst/>
            <a:gdLst/>
            <a:ahLst/>
            <a:cxnLst/>
            <a:rect l="l" t="t" r="r" b="b"/>
            <a:pathLst>
              <a:path w="5417864" h="7409044">
                <a:moveTo>
                  <a:pt x="5417863" y="0"/>
                </a:moveTo>
                <a:lnTo>
                  <a:pt x="0" y="0"/>
                </a:lnTo>
                <a:lnTo>
                  <a:pt x="0" y="7409045"/>
                </a:lnTo>
                <a:lnTo>
                  <a:pt x="5417863" y="7409045"/>
                </a:lnTo>
                <a:lnTo>
                  <a:pt x="5417863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857192" y="857220"/>
            <a:ext cx="3462103" cy="1908484"/>
          </a:xfrm>
          <a:custGeom>
            <a:avLst/>
            <a:gdLst/>
            <a:ahLst/>
            <a:cxnLst/>
            <a:rect l="l" t="t" r="r" b="b"/>
            <a:pathLst>
              <a:path w="3462103" h="1908484">
                <a:moveTo>
                  <a:pt x="0" y="0"/>
                </a:moveTo>
                <a:lnTo>
                  <a:pt x="3462102" y="0"/>
                </a:lnTo>
                <a:lnTo>
                  <a:pt x="3462102" y="1908484"/>
                </a:lnTo>
                <a:lnTo>
                  <a:pt x="0" y="19084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             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og’zaki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interaktiv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syujetli-rolli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badiiy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asarlarni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ifodalab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so’zlab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hikoya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tuzish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so’z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boyligini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oshiruvchi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didaktik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mashqlardan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foydalaniladi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 rot="439511">
            <a:off x="14378210" y="5032236"/>
            <a:ext cx="3602829" cy="5045673"/>
          </a:xfrm>
          <a:custGeom>
            <a:avLst/>
            <a:gdLst/>
            <a:ahLst/>
            <a:cxnLst/>
            <a:rect l="l" t="t" r="r" b="b"/>
            <a:pathLst>
              <a:path w="5454782" h="5045673">
                <a:moveTo>
                  <a:pt x="0" y="0"/>
                </a:moveTo>
                <a:lnTo>
                  <a:pt x="5454782" y="0"/>
                </a:lnTo>
                <a:lnTo>
                  <a:pt x="5454782" y="5045673"/>
                </a:lnTo>
                <a:lnTo>
                  <a:pt x="0" y="50456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rot="-684159">
            <a:off x="20403" y="-30993"/>
            <a:ext cx="3718709" cy="4191715"/>
          </a:xfrm>
          <a:custGeom>
            <a:avLst/>
            <a:gdLst/>
            <a:ahLst/>
            <a:cxnLst/>
            <a:rect l="l" t="t" r="r" b="b"/>
            <a:pathLst>
              <a:path w="4310247" h="4191715">
                <a:moveTo>
                  <a:pt x="0" y="0"/>
                </a:moveTo>
                <a:lnTo>
                  <a:pt x="4310247" y="0"/>
                </a:lnTo>
                <a:lnTo>
                  <a:pt x="4310247" y="4191716"/>
                </a:lnTo>
                <a:lnTo>
                  <a:pt x="0" y="41917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og’zaki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so’zlarni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yodlatish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miya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quloq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a’zolarining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o’zaro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uyg’un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ishlashini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jarayonidir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 1)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artikulyatsion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gimnastika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a’zolari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lablar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iyak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sportini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o’rgatamiz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Quvnoq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tilcha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ertagi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aytiladi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5" name="Freeform 8"/>
          <p:cNvSpPr/>
          <p:nvPr/>
        </p:nvSpPr>
        <p:spPr>
          <a:xfrm>
            <a:off x="928630" y="7286640"/>
            <a:ext cx="3419932" cy="1722402"/>
          </a:xfrm>
          <a:custGeom>
            <a:avLst/>
            <a:gdLst/>
            <a:ahLst/>
            <a:cxnLst/>
            <a:rect l="l" t="t" r="r" b="b"/>
            <a:pathLst>
              <a:path w="3419932" h="1722402">
                <a:moveTo>
                  <a:pt x="0" y="0"/>
                </a:moveTo>
                <a:lnTo>
                  <a:pt x="3419932" y="0"/>
                </a:lnTo>
                <a:lnTo>
                  <a:pt x="3419932" y="1722402"/>
                </a:lnTo>
                <a:lnTo>
                  <a:pt x="0" y="1722402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r>
              <a:rPr lang="en-US" dirty="0"/>
              <a:t>c</a:t>
            </a:r>
            <a:endParaRPr lang="ru-RU" dirty="0"/>
          </a:p>
        </p:txBody>
      </p:sp>
      <p:sp>
        <p:nvSpPr>
          <p:cNvPr id="6" name="Freeform 6"/>
          <p:cNvSpPr/>
          <p:nvPr/>
        </p:nvSpPr>
        <p:spPr>
          <a:xfrm rot="580844">
            <a:off x="312643" y="338134"/>
            <a:ext cx="4218387" cy="2323619"/>
          </a:xfrm>
          <a:custGeom>
            <a:avLst/>
            <a:gdLst/>
            <a:ahLst/>
            <a:cxnLst/>
            <a:rect l="l" t="t" r="r" b="b"/>
            <a:pathLst>
              <a:path w="5348950" h="3199645">
                <a:moveTo>
                  <a:pt x="0" y="0"/>
                </a:moveTo>
                <a:lnTo>
                  <a:pt x="5348950" y="0"/>
                </a:lnTo>
                <a:lnTo>
                  <a:pt x="5348950" y="3199645"/>
                </a:lnTo>
                <a:lnTo>
                  <a:pt x="0" y="3199645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540273">
            <a:off x="12385684" y="6816167"/>
            <a:ext cx="4299068" cy="3421834"/>
          </a:xfrm>
          <a:custGeom>
            <a:avLst/>
            <a:gdLst/>
            <a:ahLst/>
            <a:cxnLst/>
            <a:rect l="l" t="t" r="r" b="b"/>
            <a:pathLst>
              <a:path w="4407789" h="3910911">
                <a:moveTo>
                  <a:pt x="0" y="0"/>
                </a:moveTo>
                <a:lnTo>
                  <a:pt x="4407790" y="0"/>
                </a:lnTo>
                <a:lnTo>
                  <a:pt x="4407790" y="3910911"/>
                </a:lnTo>
                <a:lnTo>
                  <a:pt x="0" y="3910911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073090" y="714344"/>
            <a:ext cx="3419932" cy="1722402"/>
          </a:xfrm>
          <a:custGeom>
            <a:avLst/>
            <a:gdLst/>
            <a:ahLst/>
            <a:cxnLst/>
            <a:rect l="l" t="t" r="r" b="b"/>
            <a:pathLst>
              <a:path w="3419932" h="1722402">
                <a:moveTo>
                  <a:pt x="0" y="0"/>
                </a:moveTo>
                <a:lnTo>
                  <a:pt x="3419932" y="0"/>
                </a:lnTo>
                <a:lnTo>
                  <a:pt x="3419932" y="1722402"/>
                </a:lnTo>
                <a:lnTo>
                  <a:pt x="0" y="1722402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r>
              <a:rPr lang="en-US" dirty="0"/>
              <a:t>c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2)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Barmoq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motorika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miyada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barmoq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harakatlari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yonma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-yon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joylashgan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qanchalik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epchil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shunchalik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Fonematik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eshitishni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tovushlarni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bir-biridan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farqlay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(m-n: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B”va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“P”, “S”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“SH”).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Bunda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ovoz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chiqardi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o’ynatish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bunda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b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ko’zni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boglab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g’ijimlash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suv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quyish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qo’ng’iroq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chalinishini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topishni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so’rash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</p:txBody>
      </p:sp>
      <p:pic>
        <p:nvPicPr>
          <p:cNvPr id="3" name="Picture 2" descr="C:\Users\talim\Desktop\pngtree-classroom-illustration-classroom-classroom-male-student-png-image_493256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500002" y="6286508"/>
            <a:ext cx="4143404" cy="4000492"/>
          </a:xfrm>
          <a:prstGeom prst="rect">
            <a:avLst/>
          </a:prstGeom>
          <a:noFill/>
        </p:spPr>
      </p:pic>
      <p:sp>
        <p:nvSpPr>
          <p:cNvPr id="4" name="Freeform 9"/>
          <p:cNvSpPr/>
          <p:nvPr/>
        </p:nvSpPr>
        <p:spPr>
          <a:xfrm rot="854973">
            <a:off x="13964574" y="6559289"/>
            <a:ext cx="3687359" cy="2480370"/>
          </a:xfrm>
          <a:custGeom>
            <a:avLst/>
            <a:gdLst/>
            <a:ahLst/>
            <a:cxnLst/>
            <a:rect l="l" t="t" r="r" b="b"/>
            <a:pathLst>
              <a:path w="3926838" h="3017120">
                <a:moveTo>
                  <a:pt x="0" y="0"/>
                </a:moveTo>
                <a:lnTo>
                  <a:pt x="3926838" y="0"/>
                </a:lnTo>
                <a:lnTo>
                  <a:pt x="3926838" y="3017120"/>
                </a:lnTo>
                <a:lnTo>
                  <a:pt x="0" y="30171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3)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Lu’gat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boyligini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so’z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ma’nosini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tushinishi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o’rnida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qo’llay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Aktiv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kun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davomida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qilayotgan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ovqatlanish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kiyinish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o’ynash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tushuntirib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ortiqcha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?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To’rtta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ichidan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mantiqan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to’g’ri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kelmaydiganini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uchunligini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tushuntirish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Hikoyalash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kitoblarni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ko’rib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keyin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o’ylaysan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savollar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gapirtish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7"/>
          <p:cNvSpPr/>
          <p:nvPr/>
        </p:nvSpPr>
        <p:spPr>
          <a:xfrm>
            <a:off x="13294962" y="6858012"/>
            <a:ext cx="4993038" cy="3428988"/>
          </a:xfrm>
          <a:custGeom>
            <a:avLst/>
            <a:gdLst/>
            <a:ahLst/>
            <a:cxnLst/>
            <a:rect l="l" t="t" r="r" b="b"/>
            <a:pathLst>
              <a:path w="4993038" h="4493734">
                <a:moveTo>
                  <a:pt x="0" y="0"/>
                </a:moveTo>
                <a:lnTo>
                  <a:pt x="4993038" y="0"/>
                </a:lnTo>
                <a:lnTo>
                  <a:pt x="4993038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6" name="Freeform 12"/>
          <p:cNvSpPr/>
          <p:nvPr/>
        </p:nvSpPr>
        <p:spPr>
          <a:xfrm>
            <a:off x="571440" y="6643698"/>
            <a:ext cx="5786414" cy="3643302"/>
          </a:xfrm>
          <a:custGeom>
            <a:avLst/>
            <a:gdLst/>
            <a:ahLst/>
            <a:cxnLst/>
            <a:rect l="l" t="t" r="r" b="b"/>
            <a:pathLst>
              <a:path w="10201036" h="8229600">
                <a:moveTo>
                  <a:pt x="0" y="0"/>
                </a:moveTo>
                <a:lnTo>
                  <a:pt x="10201036" y="0"/>
                </a:lnTo>
                <a:lnTo>
                  <a:pt x="1020103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6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ortiqcha</a:t>
            </a:r>
            <a:r>
              <a:rPr lang="ru-RU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?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8"/>
          <p:cNvSpPr/>
          <p:nvPr/>
        </p:nvSpPr>
        <p:spPr>
          <a:xfrm>
            <a:off x="11644330" y="428592"/>
            <a:ext cx="5357850" cy="4429120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4" name="Freeform 6"/>
          <p:cNvSpPr/>
          <p:nvPr/>
        </p:nvSpPr>
        <p:spPr>
          <a:xfrm>
            <a:off x="428564" y="6429384"/>
            <a:ext cx="4857784" cy="3487623"/>
          </a:xfrm>
          <a:custGeom>
            <a:avLst/>
            <a:gdLst/>
            <a:ahLst/>
            <a:cxnLst/>
            <a:rect l="l" t="t" r="r" b="b"/>
            <a:pathLst>
              <a:path w="2809095" h="3273309">
                <a:moveTo>
                  <a:pt x="0" y="0"/>
                </a:moveTo>
                <a:lnTo>
                  <a:pt x="2809095" y="0"/>
                </a:lnTo>
                <a:lnTo>
                  <a:pt x="2809095" y="3273310"/>
                </a:lnTo>
                <a:lnTo>
                  <a:pt x="0" y="3273310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6" name="Freeform 5"/>
          <p:cNvSpPr/>
          <p:nvPr/>
        </p:nvSpPr>
        <p:spPr>
          <a:xfrm>
            <a:off x="642878" y="642906"/>
            <a:ext cx="5000660" cy="4900618"/>
          </a:xfrm>
          <a:custGeom>
            <a:avLst/>
            <a:gdLst/>
            <a:ahLst/>
            <a:cxnLst/>
            <a:rect l="l" t="t" r="r" b="b"/>
            <a:pathLst>
              <a:path w="3740727" h="4114800">
                <a:moveTo>
                  <a:pt x="0" y="0"/>
                </a:moveTo>
                <a:lnTo>
                  <a:pt x="3740728" y="0"/>
                </a:lnTo>
                <a:lnTo>
                  <a:pt x="37407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7" name="Freeform 4"/>
          <p:cNvSpPr/>
          <p:nvPr/>
        </p:nvSpPr>
        <p:spPr>
          <a:xfrm>
            <a:off x="13144528" y="5154673"/>
            <a:ext cx="4643470" cy="5132327"/>
          </a:xfrm>
          <a:custGeom>
            <a:avLst/>
            <a:gdLst/>
            <a:ahLst/>
            <a:cxnLst/>
            <a:rect l="l" t="t" r="r" b="b"/>
            <a:pathLst>
              <a:path w="3378004" h="5132327">
                <a:moveTo>
                  <a:pt x="0" y="0"/>
                </a:moveTo>
                <a:lnTo>
                  <a:pt x="3378005" y="0"/>
                </a:lnTo>
                <a:lnTo>
                  <a:pt x="3378005" y="5132327"/>
                </a:lnTo>
                <a:lnTo>
                  <a:pt x="0" y="5132327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8894" y="642906"/>
            <a:ext cx="11715832" cy="1143000"/>
          </a:xfrm>
        </p:spPr>
        <p:txBody>
          <a:bodyPr>
            <a:normAutofit fontScale="90000"/>
          </a:bodyPr>
          <a:lstStyle/>
          <a:p>
            <a:r>
              <a:rPr lang="en-US" sz="4800" dirty="0" err="1">
                <a:latin typeface="Aharoni" pitchFamily="2" charset="-79"/>
                <a:cs typeface="Aharoni" pitchFamily="2" charset="-79"/>
              </a:rPr>
              <a:t>Hikoyalash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hikoya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tuzamiz</a:t>
            </a:r>
            <a:endParaRPr lang="ru-RU" sz="4800" dirty="0">
              <a:cs typeface="Aharoni" pitchFamily="2" charset="-79"/>
            </a:endParaRPr>
          </a:p>
        </p:txBody>
      </p:sp>
      <p:pic>
        <p:nvPicPr>
          <p:cNvPr id="4" name="Содержимое 3" descr="матем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30" y="2143104"/>
            <a:ext cx="16430740" cy="8143896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4)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Nafas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mashqlari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to’g’ri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nafas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ravon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Toshqin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suv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to’ldirilgan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stakanga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naycha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trubochka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havo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puflab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pufakchalar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hosil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Shar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puflash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puflab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qo’yib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yuborib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qayerga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ketishini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kuzatadi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Kimning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nafasi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kuchli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g’ijimlangan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yengil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o’yinchoqni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uzoqqa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puflash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5"/>
          <p:cNvSpPr/>
          <p:nvPr/>
        </p:nvSpPr>
        <p:spPr>
          <a:xfrm rot="941316">
            <a:off x="14369509" y="7942634"/>
            <a:ext cx="2634209" cy="2025946"/>
          </a:xfrm>
          <a:custGeom>
            <a:avLst/>
            <a:gdLst/>
            <a:ahLst/>
            <a:cxnLst/>
            <a:rect l="l" t="t" r="r" b="b"/>
            <a:pathLst>
              <a:path w="2634209" h="2025946">
                <a:moveTo>
                  <a:pt x="0" y="0"/>
                </a:moveTo>
                <a:lnTo>
                  <a:pt x="2634208" y="0"/>
                </a:lnTo>
                <a:lnTo>
                  <a:pt x="2634208" y="2025946"/>
                </a:lnTo>
                <a:lnTo>
                  <a:pt x="0" y="2025946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rot="10612214" flipH="1">
            <a:off x="9336191" y="7643790"/>
            <a:ext cx="5285611" cy="1950871"/>
          </a:xfrm>
          <a:custGeom>
            <a:avLst/>
            <a:gdLst/>
            <a:ahLst/>
            <a:cxnLst/>
            <a:rect l="l" t="t" r="r" b="b"/>
            <a:pathLst>
              <a:path w="5285611" h="1950871">
                <a:moveTo>
                  <a:pt x="5285611" y="0"/>
                </a:moveTo>
                <a:lnTo>
                  <a:pt x="0" y="0"/>
                </a:lnTo>
                <a:lnTo>
                  <a:pt x="0" y="1950871"/>
                </a:lnTo>
                <a:lnTo>
                  <a:pt x="5285611" y="1950871"/>
                </a:lnTo>
                <a:lnTo>
                  <a:pt x="5285611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5" name="Freeform 2"/>
          <p:cNvSpPr/>
          <p:nvPr/>
        </p:nvSpPr>
        <p:spPr>
          <a:xfrm rot="-282538" flipH="1">
            <a:off x="2499986" y="7571745"/>
            <a:ext cx="5285611" cy="1950871"/>
          </a:xfrm>
          <a:custGeom>
            <a:avLst/>
            <a:gdLst/>
            <a:ahLst/>
            <a:cxnLst/>
            <a:rect l="l" t="t" r="r" b="b"/>
            <a:pathLst>
              <a:path w="5285611" h="1950871">
                <a:moveTo>
                  <a:pt x="5285611" y="0"/>
                </a:moveTo>
                <a:lnTo>
                  <a:pt x="0" y="0"/>
                </a:lnTo>
                <a:lnTo>
                  <a:pt x="0" y="1950871"/>
                </a:lnTo>
                <a:lnTo>
                  <a:pt x="5285611" y="1950871"/>
                </a:lnTo>
                <a:lnTo>
                  <a:pt x="5285611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6" name="Freeform 14"/>
          <p:cNvSpPr/>
          <p:nvPr/>
        </p:nvSpPr>
        <p:spPr>
          <a:xfrm rot="734419">
            <a:off x="7331159" y="7816262"/>
            <a:ext cx="2445960" cy="1356396"/>
          </a:xfrm>
          <a:custGeom>
            <a:avLst/>
            <a:gdLst/>
            <a:ahLst/>
            <a:cxnLst/>
            <a:rect l="l" t="t" r="r" b="b"/>
            <a:pathLst>
              <a:path w="2445960" h="1356396">
                <a:moveTo>
                  <a:pt x="0" y="0"/>
                </a:moveTo>
                <a:lnTo>
                  <a:pt x="2445961" y="0"/>
                </a:lnTo>
                <a:lnTo>
                  <a:pt x="2445961" y="1356396"/>
                </a:lnTo>
                <a:lnTo>
                  <a:pt x="0" y="1356396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  <p:sp>
        <p:nvSpPr>
          <p:cNvPr id="7" name="Freeform 13"/>
          <p:cNvSpPr/>
          <p:nvPr/>
        </p:nvSpPr>
        <p:spPr>
          <a:xfrm rot="-1509427">
            <a:off x="1096025" y="7326365"/>
            <a:ext cx="2582803" cy="1699954"/>
          </a:xfrm>
          <a:custGeom>
            <a:avLst/>
            <a:gdLst/>
            <a:ahLst/>
            <a:cxnLst/>
            <a:rect l="l" t="t" r="r" b="b"/>
            <a:pathLst>
              <a:path w="2582803" h="1699954">
                <a:moveTo>
                  <a:pt x="0" y="0"/>
                </a:moveTo>
                <a:lnTo>
                  <a:pt x="2582802" y="0"/>
                </a:lnTo>
                <a:lnTo>
                  <a:pt x="2582802" y="1699954"/>
                </a:lnTo>
                <a:lnTo>
                  <a:pt x="0" y="1699954"/>
                </a:lnTo>
                <a:lnTo>
                  <a:pt x="0" y="0"/>
                </a:lnTo>
                <a:close/>
              </a:path>
            </a:pathLst>
          </a:custGeom>
          <a:blipFill>
            <a:blip/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</a:p>
          <a:p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5) Ota-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hamkorlik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>
              <a:buFontTx/>
              <a:buChar char="-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gapirmaslikni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uqtirish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>
              <a:buFontTx/>
              <a:buChar char="-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Ekranni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cheklashni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taklif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>
              <a:buFontTx/>
              <a:buChar char="-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 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Sabrli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bola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so’zni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aytsa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urishmasdan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o’sha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so’zni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to’g’ri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aytishni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o’rgatishni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maslahat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beramiz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Tx/>
              <a:buChar char="-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4"/>
          <p:cNvSpPr/>
          <p:nvPr/>
        </p:nvSpPr>
        <p:spPr>
          <a:xfrm>
            <a:off x="10858512" y="1428724"/>
            <a:ext cx="7429488" cy="8215370"/>
          </a:xfrm>
          <a:custGeom>
            <a:avLst/>
            <a:gdLst/>
            <a:ahLst/>
            <a:cxnLst/>
            <a:rect l="l" t="t" r="r" b="b"/>
            <a:pathLst>
              <a:path w="6460251" h="6419875">
                <a:moveTo>
                  <a:pt x="0" y="0"/>
                </a:moveTo>
                <a:lnTo>
                  <a:pt x="6460252" y="0"/>
                </a:lnTo>
                <a:lnTo>
                  <a:pt x="6460252" y="6419875"/>
                </a:lnTo>
                <a:lnTo>
                  <a:pt x="0" y="6419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/>
          <p:nvPr/>
        </p:nvSpPr>
        <p:spPr>
          <a:xfrm>
            <a:off x="9858380" y="2643170"/>
            <a:ext cx="8674150" cy="8229600"/>
          </a:xfrm>
          <a:custGeom>
            <a:avLst/>
            <a:gdLst/>
            <a:ahLst/>
            <a:cxnLst/>
            <a:rect l="l" t="t" r="r" b="b"/>
            <a:pathLst>
              <a:path w="8674150" h="8229600">
                <a:moveTo>
                  <a:pt x="0" y="0"/>
                </a:moveTo>
                <a:lnTo>
                  <a:pt x="8674150" y="0"/>
                </a:lnTo>
                <a:lnTo>
                  <a:pt x="867415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7-конечная звезда 5"/>
          <p:cNvSpPr/>
          <p:nvPr/>
        </p:nvSpPr>
        <p:spPr>
          <a:xfrm>
            <a:off x="0" y="0"/>
            <a:ext cx="13358842" cy="8786838"/>
          </a:xfrm>
          <a:prstGeom prst="star7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7200" dirty="0" err="1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72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72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72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7200">
                <a:latin typeface="Aharoni" pitchFamily="2" charset="-79"/>
                <a:cs typeface="Aharoni" pitchFamily="2" charset="-79"/>
              </a:rPr>
              <a:t>tashakkur</a:t>
            </a:r>
            <a:endParaRPr lang="ru-RU" sz="72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649</Words>
  <Application>Microsoft Office PowerPoint</Application>
  <PresentationFormat>Произвольный</PresentationFormat>
  <Paragraphs>102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Calibri</vt:lpstr>
      <vt:lpstr>Arial</vt:lpstr>
      <vt:lpstr>Aharoni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Hikoyalash – rasm asosida hikoya tuzamiz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MEGA KANS</cp:lastModifiedBy>
  <cp:revision>10</cp:revision>
  <dcterms:created xsi:type="dcterms:W3CDTF">2006-08-16T00:00:00Z</dcterms:created>
  <dcterms:modified xsi:type="dcterms:W3CDTF">2026-10-30T06:02:46Z</dcterms:modified>
  <dc:identifier>DAHBJ2ZRtEk</dc:identifier>
</cp:coreProperties>
</file>