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notesMasterIdLst>
    <p:notesMasterId r:id="rId28"/>
  </p:notesMasterIdLst>
  <p:sldIdLst>
    <p:sldId id="268" r:id="rId2"/>
    <p:sldId id="271" r:id="rId3"/>
    <p:sldId id="269" r:id="rId4"/>
    <p:sldId id="272" r:id="rId5"/>
    <p:sldId id="274" r:id="rId6"/>
    <p:sldId id="290" r:id="rId7"/>
    <p:sldId id="273" r:id="rId8"/>
    <p:sldId id="275" r:id="rId9"/>
    <p:sldId id="276" r:id="rId10"/>
    <p:sldId id="277" r:id="rId11"/>
    <p:sldId id="278" r:id="rId12"/>
    <p:sldId id="283" r:id="rId13"/>
    <p:sldId id="279" r:id="rId14"/>
    <p:sldId id="280" r:id="rId15"/>
    <p:sldId id="281" r:id="rId16"/>
    <p:sldId id="282" r:id="rId17"/>
    <p:sldId id="284" r:id="rId18"/>
    <p:sldId id="285" r:id="rId19"/>
    <p:sldId id="286" r:id="rId20"/>
    <p:sldId id="287" r:id="rId21"/>
    <p:sldId id="288" r:id="rId22"/>
    <p:sldId id="291" r:id="rId23"/>
    <p:sldId id="258" r:id="rId24"/>
    <p:sldId id="259" r:id="rId25"/>
    <p:sldId id="261" r:id="rId26"/>
    <p:sldId id="28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B982E62-1D69-42C9-9FA8-A168CF18FB48}">
          <p14:sldIdLst/>
        </p14:section>
        <p14:section name="Раздел без заголовка" id="{73962012-14FD-4727-BDF9-9A140D8D8BB9}">
          <p14:sldIdLst>
            <p14:sldId id="268"/>
            <p14:sldId id="271"/>
            <p14:sldId id="269"/>
            <p14:sldId id="272"/>
            <p14:sldId id="274"/>
            <p14:sldId id="290"/>
            <p14:sldId id="273"/>
            <p14:sldId id="275"/>
            <p14:sldId id="276"/>
          </p14:sldIdLst>
        </p14:section>
        <p14:section name="Раздел без заголовка" id="{F777B792-4521-4B3D-9B65-D5738B2AFC89}">
          <p14:sldIdLst>
            <p14:sldId id="277"/>
            <p14:sldId id="278"/>
            <p14:sldId id="283"/>
            <p14:sldId id="279"/>
            <p14:sldId id="280"/>
            <p14:sldId id="281"/>
            <p14:sldId id="282"/>
            <p14:sldId id="284"/>
            <p14:sldId id="285"/>
            <p14:sldId id="286"/>
            <p14:sldId id="287"/>
            <p14:sldId id="288"/>
            <p14:sldId id="291"/>
            <p14:sldId id="258"/>
            <p14:sldId id="259"/>
            <p14:sldId id="261"/>
            <p14:sldId id="2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830" autoAdjust="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22D82-CBBD-40DB-A993-F3CD4C21B084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6185F-09F4-4592-92F7-FF8F3904E8A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604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56185F-09F4-4592-92F7-FF8F3904E8A6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535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5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160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402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0118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06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352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567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85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826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3997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295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02122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1240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908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990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88107-54E9-4562-8241-00278DFA935A}" type="datetimeFigureOut">
              <a:rPr lang="ru-RU" smtClean="0"/>
              <a:pPr/>
              <a:t>30.10.2026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A830911-ADD5-4C85-AB4C-61143ECB3C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0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  <p:sldLayoutId id="2147483808" r:id="rId14"/>
    <p:sldLayoutId id="2147483809" r:id="rId15"/>
    <p:sldLayoutId id="21474838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777516" y="2405188"/>
            <a:ext cx="87932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1 </a:t>
            </a:r>
            <a:r>
              <a:rPr lang="en-US" sz="3600" b="1" dirty="0" err="1"/>
              <a:t>Atpofimizdagi</a:t>
            </a:r>
            <a:r>
              <a:rPr lang="en-US" sz="3600" b="1" dirty="0"/>
              <a:t> </a:t>
            </a:r>
            <a:r>
              <a:rPr lang="en-US" sz="3600" b="1" dirty="0" err="1"/>
              <a:t>dunyoni</a:t>
            </a:r>
            <a:r>
              <a:rPr lang="en-US" sz="3600" b="1" dirty="0"/>
              <a:t> </a:t>
            </a:r>
            <a:r>
              <a:rPr lang="en-US" sz="3600" b="1" dirty="0" err="1"/>
              <a:t>o’rganish</a:t>
            </a:r>
            <a:r>
              <a:rPr lang="en-US" sz="3600" b="1" dirty="0"/>
              <a:t> </a:t>
            </a:r>
            <a:r>
              <a:rPr lang="en-US" sz="3600" b="1" dirty="0" err="1"/>
              <a:t>uchin</a:t>
            </a:r>
            <a:r>
              <a:rPr lang="en-US" sz="3600" b="1" dirty="0"/>
              <a:t> </a:t>
            </a:r>
            <a:r>
              <a:rPr lang="en-US" sz="3600" b="1" dirty="0" err="1"/>
              <a:t>modellardan</a:t>
            </a:r>
            <a:r>
              <a:rPr lang="en-US" sz="3600" b="1" dirty="0"/>
              <a:t>  </a:t>
            </a:r>
            <a:r>
              <a:rPr lang="en-US" sz="3600" b="1" dirty="0" err="1"/>
              <a:t>foylaianish</a:t>
            </a:r>
            <a:r>
              <a:rPr lang="en-US" sz="3600" b="1" dirty="0"/>
              <a:t>.</a:t>
            </a:r>
            <a:endParaRPr lang="uz-Cyrl-UZ" sz="3600" b="1" dirty="0"/>
          </a:p>
          <a:p>
            <a:r>
              <a:rPr lang="en-US" sz="3600" b="1" dirty="0"/>
              <a:t>2.Modellashtirish </a:t>
            </a:r>
            <a:r>
              <a:rPr lang="en-US" sz="3600" b="1" dirty="0" err="1"/>
              <a:t>maktabgacha</a:t>
            </a:r>
            <a:r>
              <a:rPr lang="en-US" sz="3600" b="1" dirty="0"/>
              <a:t> </a:t>
            </a:r>
            <a:r>
              <a:rPr lang="en-US" sz="3600" b="1" dirty="0" err="1"/>
              <a:t>yoshdagi</a:t>
            </a:r>
            <a:r>
              <a:rPr lang="en-US" sz="3600" b="1" dirty="0"/>
              <a:t> </a:t>
            </a:r>
            <a:r>
              <a:rPr lang="en-US" sz="3600" b="1" dirty="0" err="1"/>
              <a:t>bolalarda</a:t>
            </a:r>
            <a:r>
              <a:rPr lang="en-US" sz="3600" b="1" dirty="0"/>
              <a:t> </a:t>
            </a:r>
            <a:r>
              <a:rPr lang="en-US" sz="3600" b="1" dirty="0" err="1"/>
              <a:t>maktabga</a:t>
            </a:r>
            <a:r>
              <a:rPr lang="en-US" sz="3600" b="1" dirty="0"/>
              <a:t> </a:t>
            </a:r>
            <a:r>
              <a:rPr lang="en-US" sz="3600" b="1" dirty="0" err="1"/>
              <a:t>tayyorgarlik</a:t>
            </a:r>
            <a:r>
              <a:rPr lang="en-US" sz="3600" b="1" dirty="0"/>
              <a:t> </a:t>
            </a:r>
            <a:r>
              <a:rPr lang="en-US" sz="3600" b="1" dirty="0" err="1"/>
              <a:t>jarayonida</a:t>
            </a:r>
            <a:r>
              <a:rPr lang="en-US" sz="3600" b="1" dirty="0"/>
              <a:t> </a:t>
            </a:r>
            <a:r>
              <a:rPr lang="en-US" sz="3600" b="1" dirty="0" err="1"/>
              <a:t>nutqni</a:t>
            </a:r>
            <a:r>
              <a:rPr lang="en-US" sz="3600" b="1" dirty="0"/>
              <a:t>  </a:t>
            </a:r>
            <a:r>
              <a:rPr lang="en-US" sz="3600" b="1" dirty="0" err="1"/>
              <a:t>rivojlantbhbsh</a:t>
            </a:r>
            <a:r>
              <a:rPr lang="en-US" sz="3600" b="1" dirty="0"/>
              <a:t> </a:t>
            </a:r>
            <a:r>
              <a:rPr lang="en-US" sz="3600" b="1" dirty="0" err="1"/>
              <a:t>vositasi</a:t>
            </a:r>
            <a:r>
              <a:rPr lang="en-US" sz="3600" b="1" dirty="0"/>
              <a:t> </a:t>
            </a:r>
            <a:r>
              <a:rPr lang="en-US" sz="3600" b="1" dirty="0" err="1"/>
              <a:t>sifatida</a:t>
            </a:r>
            <a:r>
              <a:rPr lang="en-US" sz="3600" b="1" dirty="0"/>
              <a:t>.</a:t>
            </a:r>
          </a:p>
          <a:p>
            <a:r>
              <a:rPr lang="ru-RU" sz="3600" b="1" dirty="0"/>
              <a:t>==</a:t>
            </a:r>
            <a:endParaRPr lang="ru-RU" sz="320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9C78B0-B4FA-476B-B457-C2E9A3A17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5785" y="384664"/>
            <a:ext cx="8596668" cy="1320800"/>
          </a:xfrm>
          <a:noFill/>
        </p:spPr>
        <p:txBody>
          <a:bodyPr>
            <a:noAutofit/>
          </a:bodyPr>
          <a:lstStyle/>
          <a:p>
            <a:pPr algn="ctr"/>
            <a:r>
              <a:rPr lang="uz-Latn-U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Bolalar faoliyatining har- </a:t>
            </a:r>
            <a:r>
              <a:rPr lang="uz-Latn-UZ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 turlarida  </a:t>
            </a:r>
            <a:r>
              <a:rPr lang="uz-Latn-U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  usulidan foydalanish </a:t>
            </a:r>
            <a:br>
              <a:rPr lang="uz-Cyrl-U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z-Cyrl-UZ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одзаголовок 11">
            <a:extLst>
              <a:ext uri="{FF2B5EF4-FFF2-40B4-BE49-F238E27FC236}">
                <a16:creationId xmlns:a16="http://schemas.microsoft.com/office/drawing/2014/main" id="{F29CB911-34DD-401D-AE64-012F29C45C6E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392622" y="1705464"/>
            <a:ext cx="10985500" cy="68282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100" b="1" dirty="0">
                <a:solidFill>
                  <a:schemeClr val="tx2"/>
                </a:solidFill>
              </a:rPr>
              <a:t>REJA</a:t>
            </a:r>
          </a:p>
          <a:p>
            <a:pPr marL="0" indent="0" algn="ctr">
              <a:buNone/>
            </a:pPr>
            <a:endParaRPr lang="ru-RU" sz="4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161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E53913-493C-4153-B119-4BC4144ACEC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39" y="990601"/>
            <a:ext cx="3624552" cy="3276600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CE015EA0-AA48-43E1-B83D-6A6C903FD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2812" y="990600"/>
            <a:ext cx="6457806" cy="5359399"/>
          </a:xfrm>
          <a:gradFill>
            <a:gsLst>
              <a:gs pos="98000">
                <a:schemeClr val="bg1">
                  <a:lumMod val="95000"/>
                </a:schemeClr>
              </a:gs>
              <a:gs pos="0">
                <a:srgbClr val="0070C0"/>
              </a:gs>
              <a:gs pos="0">
                <a:srgbClr val="E0E9EE"/>
              </a:gs>
              <a:gs pos="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</p:spPr>
        <p:txBody>
          <a:bodyPr>
            <a:normAutofit fontScale="92500" lnSpcReduction="10000"/>
          </a:bodyPr>
          <a:lstStyle/>
          <a:p>
            <a:endParaRPr lang="uz-Cyrl-UZ" b="1" cap="all" dirty="0">
              <a:solidFill>
                <a:srgbClr val="00008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«Modellashtirish"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atamasi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Leonid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Abramovich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Venger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xulosaga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kelganki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o'zagi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vizual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modellashtirish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o'zlashtirishdir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60400" y="4815840"/>
            <a:ext cx="325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Leonid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Abramovich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Venger</a:t>
            </a:r>
            <a:endParaRPr 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1925-1992yy.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4761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793306" cy="13208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4546" y="2357120"/>
            <a:ext cx="10506094" cy="399288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o'qitishning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vizual-amaliy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usulidir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o'rganilayotgan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takrorlash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bosuvchini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728547" y="1270000"/>
            <a:ext cx="690880" cy="1016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462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5680" y="1265662"/>
            <a:ext cx="10434320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Modellashtirish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bolaga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mavhum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tushunchalarni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so'z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qilishiga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ishlashni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o'rganadi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maktabgacha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yoshdagi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aqliy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vositalarning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qilishadi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vizual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og'zaki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nutqdan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yaxshiroq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o’zlashtiriladi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653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5680" y="1265662"/>
            <a:ext cx="1043432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3600" dirty="0"/>
              <a:t>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Bola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ramzlar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etarlicha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uchrashadi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do'kondagi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transport,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xizmatlarning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yong'in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bo'limi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svetoforlar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piktogrammalari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309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793306" cy="1320800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uz-Cyrl-UZ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funksiyalarni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4546" y="2357120"/>
            <a:ext cx="10506094" cy="399288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qishki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bo’g’chada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Abstraktlashtirish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umumlashtirish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ekskursiyalar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o’yinlar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mashg’ulotlar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 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728547" y="1270000"/>
            <a:ext cx="690880" cy="1016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717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493674"/>
            <a:ext cx="9641840" cy="1569660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</a:rPr>
              <a:t>Modellar</a:t>
            </a:r>
            <a:r>
              <a:rPr lang="en-US" sz="4800" b="1" dirty="0">
                <a:solidFill>
                  <a:srgbClr val="C00000"/>
                </a:solidFill>
              </a:rPr>
              <a:t> </a:t>
            </a:r>
            <a:r>
              <a:rPr lang="en-US" sz="4800" b="1" dirty="0" err="1">
                <a:solidFill>
                  <a:srgbClr val="C00000"/>
                </a:solidFill>
              </a:rPr>
              <a:t>asosan</a:t>
            </a:r>
            <a:r>
              <a:rPr lang="en-US" sz="4800" b="1" dirty="0">
                <a:solidFill>
                  <a:srgbClr val="C00000"/>
                </a:solidFill>
              </a:rPr>
              <a:t> </a:t>
            </a:r>
            <a:r>
              <a:rPr lang="en-US" sz="4800" b="1" dirty="0" err="1">
                <a:solidFill>
                  <a:srgbClr val="C00000"/>
                </a:solidFill>
              </a:rPr>
              <a:t>quyidagi</a:t>
            </a:r>
            <a:r>
              <a:rPr lang="en-US" sz="4800" b="1" dirty="0">
                <a:solidFill>
                  <a:srgbClr val="C00000"/>
                </a:solidFill>
              </a:rPr>
              <a:t> </a:t>
            </a:r>
            <a:r>
              <a:rPr lang="en-US" sz="4800" b="1" dirty="0" err="1">
                <a:solidFill>
                  <a:srgbClr val="C00000"/>
                </a:solidFill>
              </a:rPr>
              <a:t>turlarga</a:t>
            </a:r>
            <a:r>
              <a:rPr lang="en-US" sz="4800" b="1" dirty="0">
                <a:solidFill>
                  <a:srgbClr val="C00000"/>
                </a:solidFill>
              </a:rPr>
              <a:t> </a:t>
            </a:r>
            <a:r>
              <a:rPr lang="en-US" sz="4800" b="1" dirty="0" err="1">
                <a:solidFill>
                  <a:srgbClr val="C00000"/>
                </a:solidFill>
              </a:rPr>
              <a:t>bo’linadi</a:t>
            </a:r>
            <a:r>
              <a:rPr lang="en-US" sz="4800" b="1" dirty="0">
                <a:solidFill>
                  <a:srgbClr val="C00000"/>
                </a:solidFill>
              </a:rPr>
              <a:t>:</a:t>
            </a:r>
            <a:r>
              <a:rPr lang="en-US" sz="4800" b="1" dirty="0"/>
              <a:t> </a:t>
            </a:r>
            <a:endParaRPr lang="ru-RU" sz="4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661160" y="2387600"/>
            <a:ext cx="9545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Predmetli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Predmetli-sxematik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60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863005"/>
            <a:ext cx="9641840" cy="83099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</a:rPr>
              <a:t>Predmetli</a:t>
            </a:r>
            <a:r>
              <a:rPr lang="en-US" sz="4800" b="1" dirty="0">
                <a:solidFill>
                  <a:srgbClr val="C00000"/>
                </a:solidFill>
              </a:rPr>
              <a:t> </a:t>
            </a:r>
            <a:r>
              <a:rPr lang="en-US" sz="4800" b="1" dirty="0" err="1">
                <a:solidFill>
                  <a:srgbClr val="C00000"/>
                </a:solidFill>
              </a:rPr>
              <a:t>modellar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26000" y="2039442"/>
            <a:ext cx="65430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Predmetli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obʼekt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bog‘liqligini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predmetlar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</a:t>
            </a:r>
            <a:r>
              <a:rPr lang="uz-Cyrl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akvarium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globus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692400"/>
            <a:ext cx="4155440" cy="302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91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863005"/>
            <a:ext cx="9641840" cy="83099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</a:rPr>
              <a:t>Predmetli</a:t>
            </a:r>
            <a:r>
              <a:rPr lang="uz-Cyrl-UZ" sz="4800" b="1" dirty="0">
                <a:solidFill>
                  <a:srgbClr val="C00000"/>
                </a:solidFill>
              </a:rPr>
              <a:t>-</a:t>
            </a:r>
            <a:r>
              <a:rPr lang="en-US" sz="4800" b="1" dirty="0" err="1">
                <a:solidFill>
                  <a:srgbClr val="C00000"/>
                </a:solidFill>
              </a:rPr>
              <a:t>sxematik</a:t>
            </a:r>
            <a:r>
              <a:rPr lang="en-US" sz="4800" b="1" dirty="0">
                <a:solidFill>
                  <a:srgbClr val="C00000"/>
                </a:solidFill>
              </a:rPr>
              <a:t> </a:t>
            </a:r>
            <a:r>
              <a:rPr lang="en-US" sz="4800" b="1" dirty="0" err="1">
                <a:solidFill>
                  <a:srgbClr val="C00000"/>
                </a:solidFill>
              </a:rPr>
              <a:t>modellar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15280" y="2174240"/>
            <a:ext cx="58216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ob‘yektida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bog'lanishlar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o'rnini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bosuvchi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ko'rsatiladi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choynak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51" y="2312276"/>
            <a:ext cx="4227331" cy="383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00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863005"/>
            <a:ext cx="9641840" cy="830997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</a:rPr>
              <a:t>Grafik</a:t>
            </a:r>
            <a:r>
              <a:rPr lang="en-US" sz="4800" b="1" dirty="0">
                <a:solidFill>
                  <a:srgbClr val="C00000"/>
                </a:solidFill>
              </a:rPr>
              <a:t> </a:t>
            </a:r>
            <a:r>
              <a:rPr lang="en-US" sz="4800" b="1" dirty="0" err="1">
                <a:solidFill>
                  <a:srgbClr val="C00000"/>
                </a:solidFill>
              </a:rPr>
              <a:t>modellar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289156" y="1957517"/>
            <a:ext cx="58216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umumlashgan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bildiradi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ramzlar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belgilashini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qilishimiz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40" y="1957517"/>
            <a:ext cx="3940048" cy="394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921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678339"/>
            <a:ext cx="9641840" cy="1200329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3600" b="1" dirty="0" err="1">
                <a:solidFill>
                  <a:srgbClr val="C00000"/>
                </a:solidFill>
              </a:rPr>
              <a:t>Mnemotexnika</a:t>
            </a:r>
            <a:r>
              <a:rPr lang="en-US" sz="3600" b="1" dirty="0">
                <a:solidFill>
                  <a:srgbClr val="C00000"/>
                </a:solidFill>
              </a:rPr>
              <a:t> (</a:t>
            </a:r>
            <a:r>
              <a:rPr lang="en-US" sz="3600" b="1" dirty="0" err="1">
                <a:solidFill>
                  <a:srgbClr val="C00000"/>
                </a:solidFill>
              </a:rPr>
              <a:t>mnemonika</a:t>
            </a:r>
            <a:r>
              <a:rPr lang="en-US" sz="3600" b="1" dirty="0">
                <a:solidFill>
                  <a:srgbClr val="C00000"/>
                </a:solidFill>
              </a:rPr>
              <a:t>)</a:t>
            </a:r>
            <a:r>
              <a:rPr lang="en-US" sz="3600" b="1" dirty="0"/>
              <a:t> - </a:t>
            </a:r>
            <a:r>
              <a:rPr lang="en-US" sz="3600" b="1" dirty="0" err="1">
                <a:solidFill>
                  <a:srgbClr val="C00000"/>
                </a:solidFill>
              </a:rPr>
              <a:t>grafik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modellardan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biri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289156" y="1957517"/>
            <a:ext cx="58216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Mnemotexnikani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deyishimiz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Mnemotexnika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60" y="2482891"/>
            <a:ext cx="3940048" cy="264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681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solidFill>
                  <a:srgbClr val="C00000"/>
                </a:solidFill>
              </a:rPr>
              <a:t>Bolalar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tomonidan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modelni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o’zlashtirish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bosqichlari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000" b="1" dirty="0" err="1">
                <a:solidFill>
                  <a:srgbClr val="C00000"/>
                </a:solidFill>
                <a:latin typeface="+mj-lt"/>
              </a:rPr>
              <a:t>Maqsad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–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bolalarni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ob’ekt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yoki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hodisa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bilan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tanishtirish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aloqa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munosabatlarni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tahlil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qilish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b="1" dirty="0" err="1">
                <a:solidFill>
                  <a:srgbClr val="C00000"/>
                </a:solidFill>
                <a:latin typeface="+mj-lt"/>
              </a:rPr>
              <a:t>Vazifa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-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ob’ekt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yoki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tabiat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hodisasining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aniq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belgilarini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aniqlash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bolalarga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ko’rib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chiqilayotgan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ob’ektlar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orasidagi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aloqa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munosabatlarni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tushunishda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yordam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berish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b="1" dirty="0" err="1">
                <a:solidFill>
                  <a:srgbClr val="C00000"/>
                </a:solidFill>
                <a:latin typeface="+mj-lt"/>
              </a:rPr>
              <a:t>Usul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–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ob’ektni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yoki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tabiat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hodisasini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o’rganish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bolalar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bilan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savol-javob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shaklida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+mj-lt"/>
              </a:rPr>
              <a:t>suhbatlashish</a:t>
            </a:r>
            <a:r>
              <a:rPr lang="en-US" sz="2000" b="1" dirty="0">
                <a:solidFill>
                  <a:schemeClr val="tx1"/>
                </a:solidFill>
                <a:latin typeface="+mj-lt"/>
              </a:rPr>
              <a:t>. 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100" b="1" dirty="0" err="1">
                <a:solidFill>
                  <a:srgbClr val="C00000"/>
                </a:solidFill>
              </a:rPr>
              <a:t>Maqsad</a:t>
            </a:r>
            <a:r>
              <a:rPr lang="en-US" sz="2100" b="1" dirty="0">
                <a:solidFill>
                  <a:schemeClr val="tx1"/>
                </a:solidFill>
              </a:rPr>
              <a:t> – </a:t>
            </a:r>
            <a:r>
              <a:rPr lang="en-US" sz="2100" b="1" dirty="0" err="1">
                <a:solidFill>
                  <a:schemeClr val="tx1"/>
                </a:solidFill>
              </a:rPr>
              <a:t>materialni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belgi-ramz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tiliga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o’tkazish</a:t>
            </a:r>
            <a:r>
              <a:rPr lang="en-US" sz="2100" b="1" dirty="0">
                <a:solidFill>
                  <a:schemeClr val="tx1"/>
                </a:solidFill>
              </a:rPr>
              <a:t>. Bu </a:t>
            </a:r>
            <a:r>
              <a:rPr lang="en-US" sz="2100" b="1" dirty="0" err="1">
                <a:solidFill>
                  <a:schemeClr val="tx1"/>
                </a:solidFill>
              </a:rPr>
              <a:t>buyum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yoki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grafik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vositalar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yordamida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qilinishi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mumkin</a:t>
            </a:r>
            <a:r>
              <a:rPr lang="en-US" sz="2100" b="1" dirty="0">
                <a:solidFill>
                  <a:schemeClr val="tx1"/>
                </a:solidFill>
              </a:rPr>
              <a:t>.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100" b="1" dirty="0" err="1">
                <a:solidFill>
                  <a:srgbClr val="C00000"/>
                </a:solidFill>
              </a:rPr>
              <a:t>Vazifa</a:t>
            </a:r>
            <a:r>
              <a:rPr lang="en-US" sz="2100" b="1" dirty="0">
                <a:solidFill>
                  <a:schemeClr val="tx1"/>
                </a:solidFill>
              </a:rPr>
              <a:t> – </a:t>
            </a:r>
            <a:r>
              <a:rPr lang="en-US" sz="2100" b="1" dirty="0" err="1">
                <a:solidFill>
                  <a:schemeClr val="tx1"/>
                </a:solidFill>
              </a:rPr>
              <a:t>belgilar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va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ramzlar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vositasida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tasvirlash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usulini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o’rgatish</a:t>
            </a:r>
            <a:r>
              <a:rPr lang="en-US" sz="2100" b="1" dirty="0">
                <a:solidFill>
                  <a:schemeClr val="tx1"/>
                </a:solidFill>
              </a:rPr>
              <a:t>.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100" b="1" dirty="0" err="1">
                <a:solidFill>
                  <a:srgbClr val="C00000"/>
                </a:solidFill>
              </a:rPr>
              <a:t>Usul</a:t>
            </a:r>
            <a:r>
              <a:rPr lang="en-US" sz="2100" b="1" dirty="0">
                <a:solidFill>
                  <a:schemeClr val="tx1"/>
                </a:solidFill>
              </a:rPr>
              <a:t> – </a:t>
            </a:r>
            <a:r>
              <a:rPr lang="en-US" sz="2100" b="1" dirty="0" err="1">
                <a:solidFill>
                  <a:schemeClr val="tx1"/>
                </a:solidFill>
              </a:rPr>
              <a:t>tushuntirish</a:t>
            </a:r>
            <a:r>
              <a:rPr lang="en-US" sz="2100" b="1" dirty="0">
                <a:solidFill>
                  <a:schemeClr val="tx1"/>
                </a:solidFill>
              </a:rPr>
              <a:t>,</a:t>
            </a:r>
            <a:r>
              <a:rPr lang="ru-RU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anglatish</a:t>
            </a:r>
            <a:r>
              <a:rPr lang="en-US" sz="2100" b="1" dirty="0">
                <a:solidFill>
                  <a:schemeClr val="tx1"/>
                </a:solidFill>
              </a:rPr>
              <a:t>, </a:t>
            </a:r>
            <a:r>
              <a:rPr lang="en-US" sz="2100" b="1" dirty="0" err="1">
                <a:solidFill>
                  <a:schemeClr val="tx1"/>
                </a:solidFill>
              </a:rPr>
              <a:t>belgilar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va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ramzlarni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tasvirlab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berish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usulini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en-US" sz="2100" b="1" dirty="0" err="1">
                <a:solidFill>
                  <a:schemeClr val="tx1"/>
                </a:solidFill>
              </a:rPr>
              <a:t>ko’rsatish</a:t>
            </a:r>
            <a:r>
              <a:rPr lang="en-US" sz="2100" b="1" dirty="0">
                <a:solidFill>
                  <a:schemeClr val="tx1"/>
                </a:solidFill>
              </a:rPr>
              <a:t>. </a:t>
            </a:r>
            <a:endParaRPr lang="en-US" sz="21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2544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688171"/>
            <a:ext cx="9641840" cy="1200329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“</a:t>
            </a:r>
            <a:r>
              <a:rPr lang="en-US" sz="3600" b="1" dirty="0" err="1">
                <a:solidFill>
                  <a:srgbClr val="C00000"/>
                </a:solidFill>
              </a:rPr>
              <a:t>Hayvonni</a:t>
            </a:r>
            <a:r>
              <a:rPr lang="en-US" sz="3600" b="1" dirty="0">
                <a:solidFill>
                  <a:srgbClr val="C00000"/>
                </a:solidFill>
              </a:rPr>
              <a:t> (</a:t>
            </a:r>
            <a:r>
              <a:rPr lang="en-US" sz="3600" b="1" dirty="0" err="1">
                <a:solidFill>
                  <a:srgbClr val="C00000"/>
                </a:solidFill>
              </a:rPr>
              <a:t>qushni</a:t>
            </a:r>
            <a:r>
              <a:rPr lang="en-US" sz="3600" b="1" dirty="0">
                <a:solidFill>
                  <a:srgbClr val="C00000"/>
                </a:solidFill>
              </a:rPr>
              <a:t>, </a:t>
            </a:r>
            <a:r>
              <a:rPr lang="en-US" sz="3600" b="1" dirty="0" err="1">
                <a:solidFill>
                  <a:srgbClr val="C00000"/>
                </a:solidFill>
              </a:rPr>
              <a:t>o’simlikni</a:t>
            </a:r>
            <a:r>
              <a:rPr lang="en-US" sz="3600" b="1" dirty="0">
                <a:solidFill>
                  <a:srgbClr val="C00000"/>
                </a:solidFill>
              </a:rPr>
              <a:t>) </a:t>
            </a:r>
            <a:r>
              <a:rPr lang="en-US" sz="3600" b="1" dirty="0" err="1">
                <a:solidFill>
                  <a:srgbClr val="C00000"/>
                </a:solidFill>
              </a:rPr>
              <a:t>tasvirlang</a:t>
            </a:r>
            <a:r>
              <a:rPr lang="en-US" sz="3600" b="1" dirty="0">
                <a:solidFill>
                  <a:srgbClr val="C00000"/>
                </a:solidFill>
              </a:rPr>
              <a:t>” </a:t>
            </a:r>
            <a:r>
              <a:rPr lang="en-US" sz="3600" b="1" dirty="0" err="1">
                <a:solidFill>
                  <a:srgbClr val="C00000"/>
                </a:solidFill>
              </a:rPr>
              <a:t>modeli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289156" y="1957517"/>
            <a:ext cx="58216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o’rganishlari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tavsiflashda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ko’chmanchi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o’troq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toifaga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80" y="2184401"/>
            <a:ext cx="3940048" cy="23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93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955338"/>
            <a:ext cx="9641840" cy="646331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“</a:t>
            </a:r>
            <a:r>
              <a:rPr lang="en-US" sz="3600" b="1" dirty="0" err="1">
                <a:solidFill>
                  <a:srgbClr val="C00000"/>
                </a:solidFill>
              </a:rPr>
              <a:t>Jonli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tabiatni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tasvirlang</a:t>
            </a:r>
            <a:r>
              <a:rPr lang="en-US" sz="3600" b="1" dirty="0">
                <a:solidFill>
                  <a:srgbClr val="C00000"/>
                </a:solidFill>
              </a:rPr>
              <a:t>” </a:t>
            </a:r>
            <a:r>
              <a:rPr lang="en-US" sz="3600" b="1" dirty="0" err="1">
                <a:solidFill>
                  <a:srgbClr val="C00000"/>
                </a:solidFill>
              </a:rPr>
              <a:t>modeli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289156" y="1957517"/>
            <a:ext cx="58216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vakillarining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ovqatlanish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bichimi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himoyalanishlari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iqlim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sharoitlarida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mushohada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layoqatini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507" y="2184400"/>
            <a:ext cx="3621994" cy="272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01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65248" y="955338"/>
            <a:ext cx="9641840" cy="646331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“</a:t>
            </a:r>
            <a:r>
              <a:rPr lang="en-US" sz="3600" b="1" dirty="0" err="1">
                <a:solidFill>
                  <a:srgbClr val="C00000"/>
                </a:solidFill>
              </a:rPr>
              <a:t>Doktor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Aybolit</a:t>
            </a:r>
            <a:r>
              <a:rPr lang="en-US" sz="3600" b="1" dirty="0">
                <a:solidFill>
                  <a:srgbClr val="C00000"/>
                </a:solidFill>
              </a:rPr>
              <a:t>” </a:t>
            </a:r>
            <a:r>
              <a:rPr lang="en-US" sz="3600" b="1" dirty="0" err="1">
                <a:solidFill>
                  <a:srgbClr val="C00000"/>
                </a:solidFill>
              </a:rPr>
              <a:t>modeli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289156" y="1957517"/>
            <a:ext cx="58216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o’simliklarini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parvarish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qilishdagi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parvarish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yashashlari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mumkinligini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668" y="1696720"/>
            <a:ext cx="3621994" cy="215391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668" y="4321642"/>
            <a:ext cx="3621993" cy="194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40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955338"/>
            <a:ext cx="9641840" cy="646331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“</a:t>
            </a:r>
            <a:r>
              <a:rPr lang="en-US" sz="3600" b="1" dirty="0" err="1">
                <a:solidFill>
                  <a:srgbClr val="C00000"/>
                </a:solidFill>
              </a:rPr>
              <a:t>Yil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fasllari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haqida</a:t>
            </a:r>
            <a:r>
              <a:rPr lang="en-US" sz="3600" b="1" dirty="0">
                <a:solidFill>
                  <a:srgbClr val="C00000"/>
                </a:solidFill>
              </a:rPr>
              <a:t>” </a:t>
            </a:r>
            <a:r>
              <a:rPr lang="en-US" sz="3600" b="1" dirty="0" err="1">
                <a:solidFill>
                  <a:srgbClr val="C00000"/>
                </a:solidFill>
              </a:rPr>
              <a:t>mnemo-jadval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modeli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50116" y="1601669"/>
            <a:ext cx="58216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fasl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mustahkamlaydi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Kuzatuvchanlikni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qizdirishni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kurtaklashni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ariqlarda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shaldirab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yomg’ir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yog’adi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shamolva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kiyinishadi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	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028" y="2582280"/>
            <a:ext cx="3884372" cy="299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410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955338"/>
            <a:ext cx="9641840" cy="646331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“</a:t>
            </a:r>
            <a:r>
              <a:rPr lang="en-US" sz="3600" b="1" dirty="0" err="1">
                <a:solidFill>
                  <a:srgbClr val="C00000"/>
                </a:solidFill>
              </a:rPr>
              <a:t>Yil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fasllari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haqida</a:t>
            </a:r>
            <a:r>
              <a:rPr lang="en-US" sz="3600" b="1" dirty="0">
                <a:solidFill>
                  <a:srgbClr val="C00000"/>
                </a:solidFill>
              </a:rPr>
              <a:t>” </a:t>
            </a:r>
            <a:r>
              <a:rPr lang="en-US" sz="3600" b="1" dirty="0" err="1">
                <a:solidFill>
                  <a:srgbClr val="C00000"/>
                </a:solidFill>
              </a:rPr>
              <a:t>mnemo-jadval</a:t>
            </a:r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en-US" sz="3600" b="1" dirty="0" err="1">
                <a:solidFill>
                  <a:srgbClr val="C00000"/>
                </a:solidFill>
              </a:rPr>
              <a:t>modeli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289156" y="1957517"/>
            <a:ext cx="58216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charaqlab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mevalar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g’arq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pishishni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ta’til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barglari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sarg’ayadi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barglar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to’kila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sovushni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kushlar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o’lkalarga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388" y="2418080"/>
            <a:ext cx="3884372" cy="333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71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34440" y="448608"/>
            <a:ext cx="9641840" cy="1938992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4000" b="1" dirty="0" err="1">
                <a:solidFill>
                  <a:srgbClr val="C00000"/>
                </a:solidFill>
              </a:rPr>
              <a:t>Bolalarni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ekologik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tarbiyalash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bo’yicha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mashg’ulotlarning</a:t>
            </a:r>
            <a:r>
              <a:rPr lang="en-US" sz="4000" b="1" dirty="0">
                <a:solidFill>
                  <a:srgbClr val="C00000"/>
                </a:solidFill>
              </a:rPr>
              <a:t>  </a:t>
            </a:r>
            <a:r>
              <a:rPr lang="en-US" sz="4000" b="1" dirty="0" err="1">
                <a:solidFill>
                  <a:srgbClr val="C00000"/>
                </a:solidFill>
              </a:rPr>
              <a:t>namunaviy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konspektlari</a:t>
            </a:r>
            <a:r>
              <a:rPr lang="en-US" sz="4000" b="1" dirty="0">
                <a:solidFill>
                  <a:srgbClr val="C00000"/>
                </a:solidFill>
              </a:rPr>
              <a:t>: 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894840" y="3027680"/>
            <a:ext cx="9545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Hayvonlar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suhbatlar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Daraxtlar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qishga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moslashadilar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535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102360" y="525681"/>
            <a:ext cx="9641840" cy="707886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Hayvonlar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suhbatlar</a:t>
            </a:r>
            <a:endParaRPr lang="en-US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62760" y="1772047"/>
            <a:ext cx="9545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– 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Yirtqichlarga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ovda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?”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hayvonlarning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jihatlari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yeydigan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yemishlari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suhbatlashish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ramzlardan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Qog’oz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qalam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oyinchoqlardan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3198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102360" y="525681"/>
            <a:ext cx="9641840" cy="707886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Daraxtlar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qishga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moslashadilar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62760" y="1772047"/>
            <a:ext cx="9545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tabiatdagi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bog’liqlikni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fasl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o’zgarishlariga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moslashishini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daraxtlarning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barglarini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to’kilish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g’amxorlik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xislatlarini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bloknot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rangdagi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barglar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daraxtlar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.    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687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102359" y="587237"/>
            <a:ext cx="10371885" cy="584775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“Men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narsani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bilishni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hohlayman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kundaligi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62760" y="1772047"/>
            <a:ext cx="95453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v-SE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“Men hamma narsani bilishni hohlayman” kundaligini shakllantirish mumkin. Bunda </a:t>
            </a:r>
            <a:r>
              <a:rPr lang="sv-SE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“inson qanday tuzilgan”</a:t>
            </a:r>
            <a:r>
              <a:rPr lang="sv-SE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v-SE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“nima uchun uyali telefon va kompyuterlar ko’zga, ko’rish tizimiga zarar yetkazishi mumkin”</a:t>
            </a:r>
            <a:r>
              <a:rPr lang="sv-SE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kabi bolani nutqini rivojlantiruvchi va dunyoqarashini kengaytiruvchi mavzularda materiallar tayyorlash mumkin. </a:t>
            </a:r>
          </a:p>
          <a:p>
            <a:pPr algn="just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4128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350" y="702957"/>
            <a:ext cx="3854528" cy="1278466"/>
          </a:xfrm>
        </p:spPr>
        <p:txBody>
          <a:bodyPr>
            <a:normAutofit/>
          </a:bodyPr>
          <a:lstStyle/>
          <a:p>
            <a:pPr algn="ctr"/>
            <a:r>
              <a:rPr lang="uz-Latn-UZ" b="1" dirty="0">
                <a:solidFill>
                  <a:schemeClr val="bg2">
                    <a:lumMod val="25000"/>
                  </a:schemeClr>
                </a:solidFill>
              </a:rPr>
              <a:t>Keling sizlarga modellashtirish usuli haqida tushuntirish berib o’taman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3013" y="1427043"/>
            <a:ext cx="5181600" cy="4191241"/>
          </a:xfrm>
          <a:prstGeom prst="rect">
            <a:avLst/>
          </a:prstGeom>
        </p:spPr>
      </p:pic>
      <p:sp>
        <p:nvSpPr>
          <p:cNvPr id="5" name="Rectangle 1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2589212" y="2160172"/>
            <a:ext cx="3319219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Modellashtirish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-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hayotdagi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predmet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hodisa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yoki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jarayonlarni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model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orqali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ifodalash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usuli</a:t>
            </a:r>
            <a:endParaRPr kumimoji="0" lang="uz-Latn-UZ" altLang="ru-RU" sz="1800" b="1" i="0" u="none" strike="noStrike" cap="none" normalizeH="0" baseline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Bolalar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uchun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murakkab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narsalarni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sodda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va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tushunarli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qiladi</a:t>
            </a:r>
            <a:endParaRPr kumimoji="0" lang="uz-Latn-UZ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O'rganish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jarayonini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qiziqarli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va</a:t>
            </a:r>
            <a:r>
              <a: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samarali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tashkil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etadi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5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r"/>
      </p:transition>
    </mc:Choice>
    <mc:Fallback xmlns="">
      <p:transition spd="slow">
        <p:wipe dir="r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Latn-UZ" b="1" dirty="0">
                <a:solidFill>
                  <a:srgbClr val="002060"/>
                </a:solidFill>
              </a:rPr>
              <a:t>O‘yin faoliyatida modellashtirish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5058" y="1963613"/>
            <a:ext cx="3992732" cy="576262"/>
          </a:xfrm>
        </p:spPr>
        <p:txBody>
          <a:bodyPr/>
          <a:lstStyle/>
          <a:p>
            <a:r>
              <a:rPr lang="uz-Latn-UZ" b="1" dirty="0">
                <a:solidFill>
                  <a:srgbClr val="002060"/>
                </a:solidFill>
              </a:rPr>
              <a:t>Qilinadiga</a:t>
            </a:r>
            <a:r>
              <a:rPr lang="uz-Latn-UZ" dirty="0">
                <a:solidFill>
                  <a:srgbClr val="002060"/>
                </a:solidFill>
              </a:rPr>
              <a:t> </a:t>
            </a:r>
            <a:r>
              <a:rPr lang="uz-Latn-UZ" b="1" dirty="0">
                <a:solidFill>
                  <a:srgbClr val="002060"/>
                </a:solidFill>
              </a:rPr>
              <a:t>ishlar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29058" y="1963613"/>
            <a:ext cx="3081841" cy="576262"/>
          </a:xfrm>
        </p:spPr>
        <p:txBody>
          <a:bodyPr/>
          <a:lstStyle/>
          <a:p>
            <a:r>
              <a:rPr lang="uz-Latn-UZ" b="1" dirty="0">
                <a:solidFill>
                  <a:srgbClr val="002060"/>
                </a:solidFill>
              </a:rPr>
              <a:t>Natija: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2589212" y="2933336"/>
            <a:ext cx="3099411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Rolli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o‘yinlar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shifokor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sotuvchi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o‘qituvchi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</a:t>
            </a:r>
            <a:endParaRPr kumimoji="0" lang="uz-Latn-UZ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Qo‘g‘irchoq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teatr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yoki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jonli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qo‘g‘irchoqlar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bilan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sahnalashtirish</a:t>
            </a:r>
            <a:endParaRPr kumimoji="0" lang="uz-Latn-UZ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Konstruktorlar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(LEGO,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kubiklar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sz="quarter" idx="4"/>
          </p:nvPr>
        </p:nvSpPr>
        <p:spPr bwMode="auto">
          <a:xfrm>
            <a:off x="7227277" y="3115558"/>
            <a:ext cx="291904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Ijtimoiy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munosabatlarni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tushunadi</a:t>
            </a:r>
            <a:endParaRPr kumimoji="0" lang="uz-Latn-UZ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Nutq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tasavvur</a:t>
            </a:r>
            <a:r>
              <a: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rivojlanadi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75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1217" y="483577"/>
            <a:ext cx="9785838" cy="2265484"/>
          </a:xfrm>
        </p:spPr>
        <p:txBody>
          <a:bodyPr>
            <a:normAutofit fontScale="90000"/>
          </a:bodyPr>
          <a:lstStyle/>
          <a:p>
            <a:r>
              <a:rPr lang="uz-Latn-UZ" b="1" dirty="0">
                <a:solidFill>
                  <a:schemeClr val="accent1"/>
                </a:solidFill>
              </a:rPr>
              <a:t>. </a:t>
            </a:r>
            <a:r>
              <a:rPr lang="uz-Latn-UZ" sz="4400" b="1" dirty="0">
                <a:solidFill>
                  <a:srgbClr val="002060"/>
                </a:solidFill>
              </a:rPr>
              <a:t>Bilish faoliyatida modellashtirish</a:t>
            </a:r>
            <a:br>
              <a:rPr lang="uz-Latn-UZ" sz="4400" b="1" dirty="0">
                <a:solidFill>
                  <a:srgbClr val="002060"/>
                </a:solidFill>
              </a:rPr>
            </a:br>
            <a:r>
              <a:rPr lang="uz-Latn-UZ" sz="4000" dirty="0">
                <a:solidFill>
                  <a:srgbClr val="002060"/>
                </a:solidFill>
              </a:rPr>
              <a:t>Rasmlar ketma-ketligi asosida hikoya tuzish</a:t>
            </a:r>
            <a:br>
              <a:rPr lang="uz-Latn-UZ" sz="4000" dirty="0">
                <a:solidFill>
                  <a:srgbClr val="002060"/>
                </a:solidFill>
              </a:rPr>
            </a:br>
            <a:r>
              <a:rPr lang="uz-Latn-UZ" sz="4000" dirty="0">
                <a:solidFill>
                  <a:srgbClr val="002060"/>
                </a:solidFill>
              </a:rPr>
              <a:t>Eshik, xona va o‘yinchoqlar bilan sodda sahnalarni tushunish</a:t>
            </a:r>
            <a:br>
              <a:rPr lang="uz-Latn-UZ" sz="4000" dirty="0">
                <a:solidFill>
                  <a:srgbClr val="002060"/>
                </a:solidFill>
              </a:rPr>
            </a:br>
            <a:r>
              <a:rPr lang="uz-Latn-UZ" sz="4000" b="1" dirty="0">
                <a:solidFill>
                  <a:srgbClr val="002060"/>
                </a:solidFill>
              </a:rPr>
              <a:t>Natija:</a:t>
            </a:r>
            <a:br>
              <a:rPr lang="uz-Latn-UZ" sz="4000" dirty="0">
                <a:solidFill>
                  <a:srgbClr val="002060"/>
                </a:solidFill>
              </a:rPr>
            </a:br>
            <a:r>
              <a:rPr lang="uz-Latn-UZ" sz="4000" dirty="0">
                <a:solidFill>
                  <a:srgbClr val="002060"/>
                </a:solidFill>
              </a:rPr>
              <a:t>Mantiqiy fikrlash rivojlanadi</a:t>
            </a:r>
            <a:br>
              <a:rPr lang="uz-Latn-UZ" sz="4000" dirty="0">
                <a:solidFill>
                  <a:srgbClr val="002060"/>
                </a:solidFill>
              </a:rPr>
            </a:br>
            <a:r>
              <a:rPr lang="uz-Latn-UZ" sz="4000" dirty="0">
                <a:solidFill>
                  <a:srgbClr val="002060"/>
                </a:solidFill>
              </a:rPr>
              <a:t>Sabab–oqibat bog‘lanishi anglanadi</a:t>
            </a:r>
            <a:endParaRPr lang="uz-Latn-UZ" sz="3100" dirty="0">
              <a:solidFill>
                <a:srgbClr val="002060"/>
              </a:solidFill>
            </a:endParaRPr>
          </a:p>
        </p:txBody>
      </p:sp>
      <p:sp>
        <p:nvSpPr>
          <p:cNvPr id="9" name="AutoShape 12" descr="Загруженно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92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130" y="0"/>
            <a:ext cx="74558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3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/>
          </p:cNvSpPr>
          <p:nvPr/>
        </p:nvSpPr>
        <p:spPr>
          <a:xfrm>
            <a:off x="1275080" y="555229"/>
            <a:ext cx="9641840" cy="1446550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4400" b="1" dirty="0" err="1">
                <a:solidFill>
                  <a:srgbClr val="C00000"/>
                </a:solidFill>
              </a:rPr>
              <a:t>Mashg’ulotlarda</a:t>
            </a:r>
            <a:r>
              <a:rPr lang="en-US" sz="4400" b="1" dirty="0">
                <a:solidFill>
                  <a:srgbClr val="C00000"/>
                </a:solidFill>
              </a:rPr>
              <a:t> </a:t>
            </a:r>
            <a:r>
              <a:rPr lang="en-US" sz="4400" b="1" dirty="0" err="1">
                <a:solidFill>
                  <a:srgbClr val="C00000"/>
                </a:solidFill>
              </a:rPr>
              <a:t>e’tibor</a:t>
            </a:r>
            <a:r>
              <a:rPr lang="en-US" sz="4400" b="1" dirty="0">
                <a:solidFill>
                  <a:srgbClr val="C00000"/>
                </a:solidFill>
              </a:rPr>
              <a:t> </a:t>
            </a:r>
            <a:r>
              <a:rPr lang="en-US" sz="4400" b="1" dirty="0" err="1">
                <a:solidFill>
                  <a:srgbClr val="C00000"/>
                </a:solidFill>
              </a:rPr>
              <a:t>qaratiladigan</a:t>
            </a:r>
            <a:r>
              <a:rPr lang="en-US" sz="4400" b="1" dirty="0">
                <a:solidFill>
                  <a:srgbClr val="C00000"/>
                </a:solidFill>
              </a:rPr>
              <a:t> </a:t>
            </a:r>
            <a:r>
              <a:rPr lang="en-US" sz="4400" b="1" dirty="0" err="1">
                <a:solidFill>
                  <a:srgbClr val="C00000"/>
                </a:solidFill>
              </a:rPr>
              <a:t>namunaviy</a:t>
            </a:r>
            <a:r>
              <a:rPr lang="en-US" sz="4400" b="1" dirty="0">
                <a:solidFill>
                  <a:srgbClr val="C00000"/>
                </a:solidFill>
              </a:rPr>
              <a:t> </a:t>
            </a:r>
            <a:r>
              <a:rPr lang="en-US" sz="4400" b="1" dirty="0" err="1">
                <a:solidFill>
                  <a:srgbClr val="C00000"/>
                </a:solidFill>
              </a:rPr>
              <a:t>mavzular</a:t>
            </a:r>
            <a:r>
              <a:rPr lang="en-US" sz="4400" b="1" dirty="0">
                <a:solidFill>
                  <a:srgbClr val="C00000"/>
                </a:solidFill>
              </a:rPr>
              <a:t>:</a:t>
            </a:r>
            <a:r>
              <a:rPr lang="en-US" sz="4400" b="1" dirty="0"/>
              <a:t> </a:t>
            </a:r>
            <a:endParaRPr lang="ru-RU" sz="4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661160" y="2387600"/>
            <a:ext cx="9545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Sog’likni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asrash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asrash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uz-Latn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qoidalariga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3456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Times New Roman/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1117</TotalTime>
  <Words>1043</Words>
  <Application>Microsoft Office PowerPoint</Application>
  <PresentationFormat>Широкоэкранный</PresentationFormat>
  <Paragraphs>88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Times New Roman</vt:lpstr>
      <vt:lpstr>Wingdings</vt:lpstr>
      <vt:lpstr>Wingdings 3</vt:lpstr>
      <vt:lpstr>Грань</vt:lpstr>
      <vt:lpstr>3.3.2 Bolalar faoliyatining har- xil turlarida  modellashtirish  usulidan foydalanish  </vt:lpstr>
      <vt:lpstr>Презентация PowerPoint</vt:lpstr>
      <vt:lpstr>Modellashtirish</vt:lpstr>
      <vt:lpstr>Презентация PowerPoint</vt:lpstr>
      <vt:lpstr>Презентация PowerPoint</vt:lpstr>
      <vt:lpstr>Modellashtirish quyidagi funksiyalarni bajaradi: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Bolalar tomonidan modelni o’zlashtirish bosqichlari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Keling sizlarga modellashtirish usuli haqida tushuntirish berib o’taman</vt:lpstr>
      <vt:lpstr>O‘yin faoliyatida modellashtirish</vt:lpstr>
      <vt:lpstr>. Bilish faoliyatida modellashtirish Rasmlar ketma-ketligi asosida hikoya tuzish Eshik, xona va o‘yinchoqlar bilan sodda sahnalarni tushunish Natija: Mantiqiy fikrlash rivojlanadi Sabab–oqibat bog‘lanishi anglanadi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Ўзбекистон Республикаси Мактабгача таълим вазирлиги  Мактабгача таълим ташкилотлари директор ва мутахассисларини қайта тайёрлаш ва малакасини ошириш институти</dc:title>
  <dc:creator>Baxtiyor Normirzayev</dc:creator>
  <cp:lastModifiedBy>MEGA KANS</cp:lastModifiedBy>
  <cp:revision>67</cp:revision>
  <dcterms:created xsi:type="dcterms:W3CDTF">2022-01-08T07:40:47Z</dcterms:created>
  <dcterms:modified xsi:type="dcterms:W3CDTF">2026-10-30T06:01:46Z</dcterms:modified>
</cp:coreProperties>
</file>