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8288000" cy="10287000"/>
  <p:notesSz cx="6858000" cy="9144000"/>
  <p:embeddedFontLst>
    <p:embeddedFont>
      <p:font typeface="Aharoni" panose="02010803020104030203" pitchFamily="2" charset="-79"/>
      <p:bold r:id="rId19"/>
    </p:embeddedFont>
    <p:embeddedFont>
      <p:font typeface="Alice Bold" panose="020B0604020202020204" charset="-52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DM Sans" panose="020B060402020202020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11" Type="http://schemas.openxmlformats.org/officeDocument/2006/relationships/image" Target="../media/image15.jpeg"/><Relationship Id="rId5" Type="http://schemas.openxmlformats.org/officeDocument/2006/relationships/image" Target="../media/image7.png"/><Relationship Id="rId10" Type="http://schemas.openxmlformats.org/officeDocument/2006/relationships/image" Target="../media/image14.jpe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9.jpe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22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429516"/>
            <a:ext cx="18645254" cy="285748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63410" y="6846228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4"/>
                </a:lnTo>
                <a:lnTo>
                  <a:pt x="0" y="3264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430544" y="4929186"/>
            <a:ext cx="2406968" cy="4766273"/>
          </a:xfrm>
          <a:custGeom>
            <a:avLst/>
            <a:gdLst/>
            <a:ahLst/>
            <a:cxnLst/>
            <a:rect l="l" t="t" r="r" b="b"/>
            <a:pathLst>
              <a:path w="2406968" h="4766273">
                <a:moveTo>
                  <a:pt x="0" y="0"/>
                </a:moveTo>
                <a:lnTo>
                  <a:pt x="2406968" y="0"/>
                </a:lnTo>
                <a:lnTo>
                  <a:pt x="2406968" y="4766273"/>
                </a:lnTo>
                <a:lnTo>
                  <a:pt x="0" y="4766273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57126" y="357154"/>
            <a:ext cx="17930874" cy="84638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5500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  <a:p>
            <a:pPr algn="ctr"/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III. TA’LIM-TARBIYA JARAYONINI TASHKIL ETISHDA ZAMONAVIY YONDASHUVLAR</a:t>
            </a:r>
          </a:p>
          <a:p>
            <a:pPr algn="ctr"/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3.1. </a:t>
            </a:r>
            <a:r>
              <a:rPr lang="en-US" sz="5500" dirty="0" err="1">
                <a:latin typeface="Alice Bold"/>
                <a:ea typeface="Alice Bold"/>
                <a:cs typeface="Alice Bold"/>
                <a:sym typeface="Alice Bold"/>
              </a:rPr>
              <a:t>O’quv</a:t>
            </a:r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500" dirty="0" err="1">
                <a:latin typeface="Alice Bold"/>
                <a:ea typeface="Alice Bold"/>
                <a:cs typeface="Alice Bold"/>
                <a:sym typeface="Alice Bold"/>
              </a:rPr>
              <a:t>moduli</a:t>
            </a:r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: “STEAM” TEXNOLOGIYASI ASOSIDA TA’LIMIY FAOLIYATNI TASHKIL ETISH.</a:t>
            </a:r>
          </a:p>
          <a:p>
            <a:pPr algn="ctr"/>
            <a:endParaRPr lang="en-US" sz="5500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  <a:p>
            <a:pPr algn="ctr"/>
            <a:endParaRPr lang="en-US" sz="5500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  <a:p>
            <a:pPr algn="ctr"/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3.1.4.MAVZU: STEAM IJODKORLIGI VA </a:t>
            </a:r>
          </a:p>
          <a:p>
            <a:pPr algn="ctr"/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 MUHANDISLIK KO’NIKMALARINI </a:t>
            </a:r>
          </a:p>
          <a:p>
            <a:pPr algn="ctr"/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SHAKLLANTIRISH. (2 </a:t>
            </a:r>
            <a:r>
              <a:rPr lang="en-US" sz="5500" dirty="0" err="1">
                <a:latin typeface="Alice Bold"/>
                <a:ea typeface="Alice Bold"/>
                <a:cs typeface="Alice Bold"/>
                <a:sym typeface="Alice Bold"/>
              </a:rPr>
              <a:t>soat</a:t>
            </a:r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500" dirty="0" err="1">
                <a:latin typeface="Alice Bold"/>
                <a:ea typeface="Alice Bold"/>
                <a:cs typeface="Alice Bold"/>
                <a:sym typeface="Alice Bold"/>
              </a:rPr>
              <a:t>amaliy</a:t>
            </a:r>
            <a:r>
              <a:rPr lang="en-US" sz="5500" dirty="0">
                <a:latin typeface="Alice Bold"/>
                <a:ea typeface="Alice Bold"/>
                <a:cs typeface="Alice Bold"/>
                <a:sym typeface="Alice Bold"/>
              </a:rPr>
              <a:t>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85816" y="7572392"/>
            <a:ext cx="18573816" cy="2714608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14316" y="2000229"/>
            <a:ext cx="7572428" cy="4429156"/>
          </a:xfrm>
          <a:custGeom>
            <a:avLst/>
            <a:gdLst/>
            <a:ahLst/>
            <a:cxnLst/>
            <a:rect l="l" t="t" r="r" b="b"/>
            <a:pathLst>
              <a:path w="6890042" h="5524561">
                <a:moveTo>
                  <a:pt x="0" y="0"/>
                </a:moveTo>
                <a:lnTo>
                  <a:pt x="6890042" y="0"/>
                </a:lnTo>
                <a:lnTo>
                  <a:pt x="6890042" y="5524561"/>
                </a:lnTo>
                <a:lnTo>
                  <a:pt x="0" y="552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6005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500662" y="285716"/>
            <a:ext cx="6016337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6942" y="2071666"/>
            <a:ext cx="7444986" cy="4286280"/>
          </a:xfrm>
          <a:custGeom>
            <a:avLst/>
            <a:gdLst/>
            <a:ahLst/>
            <a:cxnLst/>
            <a:rect l="l" t="t" r="r" b="b"/>
            <a:pathLst>
              <a:path w="6659168" h="5339442">
                <a:moveTo>
                  <a:pt x="0" y="0"/>
                </a:moveTo>
                <a:lnTo>
                  <a:pt x="6659167" y="0"/>
                </a:lnTo>
                <a:lnTo>
                  <a:pt x="6659167" y="5339442"/>
                </a:lnTo>
                <a:lnTo>
                  <a:pt x="0" y="53394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573420" y="0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6072166" y="928658"/>
            <a:ext cx="4906153" cy="785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62"/>
              </a:lnSpc>
            </a:pPr>
            <a:r>
              <a:rPr lang="en-US" sz="5862" dirty="0">
                <a:latin typeface="Alice Bold"/>
                <a:ea typeface="Alice Bold"/>
                <a:cs typeface="Alice Bold"/>
                <a:sym typeface="Alice Bold"/>
              </a:rPr>
              <a:t>REJA: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42944" y="2928922"/>
            <a:ext cx="6643734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4400" dirty="0">
                <a:latin typeface="Alice Bold"/>
                <a:ea typeface="Alice Bold"/>
                <a:cs typeface="Alice Bold"/>
                <a:sym typeface="Alice Bold"/>
              </a:rPr>
              <a:t>1.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Maktabgacha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yoshdagi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bolalarda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STEAM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ijodkorligi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muhandislik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ko’nikmalarini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rivojlantirish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501322" y="2928922"/>
            <a:ext cx="6155540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2. “Ilk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qadam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”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milliy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dastur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asosida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o’yinli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faoliyati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uchun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resurslarni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tayyorlash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.</a:t>
            </a:r>
          </a:p>
        </p:txBody>
      </p:sp>
      <p:sp>
        <p:nvSpPr>
          <p:cNvPr id="16" name="Freeform 4"/>
          <p:cNvSpPr/>
          <p:nvPr/>
        </p:nvSpPr>
        <p:spPr>
          <a:xfrm>
            <a:off x="4143340" y="6500822"/>
            <a:ext cx="8501122" cy="3786178"/>
          </a:xfrm>
          <a:custGeom>
            <a:avLst/>
            <a:gdLst/>
            <a:ahLst/>
            <a:cxnLst/>
            <a:rect l="l" t="t" r="r" b="b"/>
            <a:pathLst>
              <a:path w="6890042" h="5524561">
                <a:moveTo>
                  <a:pt x="0" y="0"/>
                </a:moveTo>
                <a:lnTo>
                  <a:pt x="6890042" y="0"/>
                </a:lnTo>
                <a:lnTo>
                  <a:pt x="6890042" y="5524561"/>
                </a:lnTo>
                <a:lnTo>
                  <a:pt x="0" y="552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4"/>
          <p:cNvSpPr txBox="1"/>
          <p:nvPr/>
        </p:nvSpPr>
        <p:spPr>
          <a:xfrm>
            <a:off x="5000596" y="7143764"/>
            <a:ext cx="6643734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3. Lego-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qurilish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konstruksiyalash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robototexnika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– STEAM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moduli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sifatida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" y="7643830"/>
            <a:ext cx="18288001" cy="264317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14382" y="571468"/>
            <a:ext cx="14830472" cy="8371633"/>
          </a:xfrm>
          <a:custGeom>
            <a:avLst/>
            <a:gdLst/>
            <a:ahLst/>
            <a:cxnLst/>
            <a:rect l="l" t="t" r="r" b="b"/>
            <a:pathLst>
              <a:path w="9299272" h="7456325">
                <a:moveTo>
                  <a:pt x="0" y="0"/>
                </a:moveTo>
                <a:lnTo>
                  <a:pt x="9299272" y="0"/>
                </a:lnTo>
                <a:lnTo>
                  <a:pt x="9299272" y="7456326"/>
                </a:lnTo>
                <a:lnTo>
                  <a:pt x="0" y="7456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16005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599996" y="530071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92087" y="2931944"/>
            <a:ext cx="6620176" cy="9361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00"/>
              </a:lnSpc>
            </a:pPr>
            <a:endParaRPr lang="en-US" sz="7300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15836788" y="5433115"/>
            <a:ext cx="2451212" cy="4853885"/>
          </a:xfrm>
          <a:custGeom>
            <a:avLst/>
            <a:gdLst/>
            <a:ahLst/>
            <a:cxnLst/>
            <a:rect l="l" t="t" r="r" b="b"/>
            <a:pathLst>
              <a:path w="2451212" h="4853885">
                <a:moveTo>
                  <a:pt x="0" y="0"/>
                </a:moveTo>
                <a:lnTo>
                  <a:pt x="2451212" y="0"/>
                </a:lnTo>
                <a:lnTo>
                  <a:pt x="2451212" y="4853885"/>
                </a:lnTo>
                <a:lnTo>
                  <a:pt x="0" y="4853885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9" name="TextBox 14"/>
          <p:cNvSpPr txBox="1"/>
          <p:nvPr/>
        </p:nvSpPr>
        <p:spPr>
          <a:xfrm>
            <a:off x="5214910" y="3214674"/>
            <a:ext cx="6643734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2143076" y="785782"/>
            <a:ext cx="13287468" cy="8125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STEAM </a:t>
            </a:r>
            <a:r>
              <a:rPr lang="en-US" sz="4400" dirty="0" err="1">
                <a:latin typeface="Alice Bold"/>
                <a:ea typeface="Alice Bold"/>
                <a:cs typeface="Alice Bold"/>
                <a:sym typeface="Alice Bold"/>
              </a:rPr>
              <a:t>nima</a:t>
            </a:r>
            <a:r>
              <a:rPr lang="en-US" sz="4400" dirty="0">
                <a:latin typeface="Alice Bold"/>
                <a:ea typeface="Alice Bold"/>
                <a:cs typeface="Alice Bold"/>
                <a:sym typeface="Alice Bold"/>
              </a:rPr>
              <a:t>?</a:t>
            </a:r>
          </a:p>
          <a:p>
            <a:pPr algn="ctr"/>
            <a:endParaRPr lang="en-US" sz="4400" dirty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STEAM - Fan (Science),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(Technology),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(Engineering),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(Arts)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(Mathematics)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so'zlarining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qisqartmasi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fan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sohalarida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o'rganishda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bog'liqlikni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ta'kidlab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real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kontekstida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qo'llashga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2000228"/>
            <a:ext cx="13716096" cy="7072362"/>
          </a:xfrm>
          <a:custGeom>
            <a:avLst/>
            <a:gdLst/>
            <a:ahLst/>
            <a:cxnLst/>
            <a:rect l="l" t="t" r="r" b="b"/>
            <a:pathLst>
              <a:path w="6890042" h="5524561">
                <a:moveTo>
                  <a:pt x="0" y="0"/>
                </a:moveTo>
                <a:lnTo>
                  <a:pt x="6890042" y="0"/>
                </a:lnTo>
                <a:lnTo>
                  <a:pt x="6890042" y="5524561"/>
                </a:lnTo>
                <a:lnTo>
                  <a:pt x="0" y="552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219153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072034" y="0"/>
            <a:ext cx="7016469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714448" y="357154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5572100" y="428592"/>
            <a:ext cx="5763409" cy="1527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62"/>
              </a:lnSpc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57126" y="1928790"/>
            <a:ext cx="12501650" cy="69121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ts val="4899"/>
              </a:lnSpc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21-asrda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muvaffaqiyat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qozonish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zarurdir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innovatsiya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Fan,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bo'yicha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mustahkam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bo'lish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o'zgaruvchan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dunyosiga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imkoniyatlarni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lnSpc>
                <a:spcPts val="4899"/>
              </a:lnSpc>
            </a:pPr>
            <a:endParaRPr lang="en-US" sz="4899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pic>
        <p:nvPicPr>
          <p:cNvPr id="18" name="Picture 8" descr="282e78bcfc664587a305805bdc389bb6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430280" y="2571732"/>
            <a:ext cx="4857720" cy="46177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9144028"/>
            <a:ext cx="18645254" cy="1928826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857220"/>
            <a:ext cx="12858776" cy="8014442"/>
          </a:xfrm>
          <a:custGeom>
            <a:avLst/>
            <a:gdLst/>
            <a:ahLst/>
            <a:cxnLst/>
            <a:rect l="l" t="t" r="r" b="b"/>
            <a:pathLst>
              <a:path w="9299272" h="7456325">
                <a:moveTo>
                  <a:pt x="0" y="0"/>
                </a:moveTo>
                <a:lnTo>
                  <a:pt x="9299272" y="0"/>
                </a:lnTo>
                <a:lnTo>
                  <a:pt x="9299272" y="7456326"/>
                </a:lnTo>
                <a:lnTo>
                  <a:pt x="0" y="7456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599996" y="530071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43142" y="1071534"/>
            <a:ext cx="8429684" cy="7752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endParaRPr lang="en-US" sz="44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14382" y="2285980"/>
            <a:ext cx="11715832" cy="63478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70"/>
              </a:lnSpc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rag'batlantiradi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chunki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g'oyalarni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chiqish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yechimlarni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topishni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loyihaga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asoslangan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g'oyalarini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ko'rishlari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saboq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olishlari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San'atning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STEAMga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qo'shilishi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yanada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yechimlarga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lnSpc>
                <a:spcPts val="4470"/>
              </a:lnSpc>
            </a:pPr>
            <a:endParaRPr lang="en-US" sz="3000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12358710" y="2714608"/>
            <a:ext cx="5929290" cy="6204370"/>
            <a:chOff x="0" y="0"/>
            <a:chExt cx="6350000" cy="6362700"/>
          </a:xfrm>
        </p:grpSpPr>
        <p:sp>
          <p:nvSpPr>
            <p:cNvPr id="11" name="Freeform 11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8"/>
              <a:stretch>
                <a:fillRect t="-16666" b="-16666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" y="7572392"/>
            <a:ext cx="18288001" cy="2714608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16005" y="7448681"/>
            <a:ext cx="1798784" cy="2838319"/>
          </a:xfrm>
          <a:custGeom>
            <a:avLst/>
            <a:gdLst/>
            <a:ahLst/>
            <a:cxnLst/>
            <a:rect l="l" t="t" r="r" b="b"/>
            <a:pathLst>
              <a:path w="1798784" h="2838319">
                <a:moveTo>
                  <a:pt x="0" y="0"/>
                </a:moveTo>
                <a:lnTo>
                  <a:pt x="1798784" y="0"/>
                </a:lnTo>
                <a:lnTo>
                  <a:pt x="1798784" y="2838319"/>
                </a:lnTo>
                <a:lnTo>
                  <a:pt x="0" y="2838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14315" y="642906"/>
            <a:ext cx="5000661" cy="2357454"/>
          </a:xfrm>
          <a:custGeom>
            <a:avLst/>
            <a:gdLst/>
            <a:ahLst/>
            <a:cxnLst/>
            <a:rect l="l" t="t" r="r" b="b"/>
            <a:pathLst>
              <a:path w="6310053" h="2004619">
                <a:moveTo>
                  <a:pt x="0" y="0"/>
                </a:moveTo>
                <a:lnTo>
                  <a:pt x="6310053" y="0"/>
                </a:lnTo>
                <a:lnTo>
                  <a:pt x="6310053" y="2004619"/>
                </a:lnTo>
                <a:lnTo>
                  <a:pt x="0" y="20046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143604" y="0"/>
            <a:ext cx="11501518" cy="10287000"/>
          </a:xfrm>
          <a:custGeom>
            <a:avLst/>
            <a:gdLst/>
            <a:ahLst/>
            <a:cxnLst/>
            <a:rect l="l" t="t" r="r" b="b"/>
            <a:pathLst>
              <a:path w="9022178" h="7234146">
                <a:moveTo>
                  <a:pt x="0" y="0"/>
                </a:moveTo>
                <a:lnTo>
                  <a:pt x="9022178" y="0"/>
                </a:lnTo>
                <a:lnTo>
                  <a:pt x="9022178" y="7234147"/>
                </a:lnTo>
                <a:lnTo>
                  <a:pt x="0" y="7234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15298" y="817154"/>
            <a:ext cx="1401493" cy="1456096"/>
          </a:xfrm>
          <a:custGeom>
            <a:avLst/>
            <a:gdLst/>
            <a:ahLst/>
            <a:cxnLst/>
            <a:rect l="l" t="t" r="r" b="b"/>
            <a:pathLst>
              <a:path w="1401493" h="1456096">
                <a:moveTo>
                  <a:pt x="0" y="0"/>
                </a:moveTo>
                <a:lnTo>
                  <a:pt x="1401493" y="0"/>
                </a:lnTo>
                <a:lnTo>
                  <a:pt x="1401493" y="1456096"/>
                </a:lnTo>
                <a:lnTo>
                  <a:pt x="0" y="1456096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929290" y="785782"/>
            <a:ext cx="11715832" cy="105439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12470" lvl="1" indent="-356235" algn="ctr"/>
            <a:r>
              <a:rPr lang="en-US" sz="4400" dirty="0">
                <a:latin typeface="Aharoni" pitchFamily="2" charset="-79"/>
                <a:cs typeface="Aharoni" pitchFamily="2" charset="-79"/>
              </a:rPr>
              <a:t>  </a:t>
            </a:r>
          </a:p>
          <a:p>
            <a:pPr marL="712470" lvl="1" indent="-356235"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prototiplash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tahlil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aniqlash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yechimlarni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chiqish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marL="712470" lvl="1" indent="-356235" algn="ctr"/>
            <a:r>
              <a:rPr lang="en-US" sz="4400" dirty="0"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tizimli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aniqlikni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qo'llashni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12470" lvl="1" indent="-356235"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marL="712470" lvl="1" indent="-356235" algn="l">
              <a:lnSpc>
                <a:spcPts val="8250"/>
              </a:lnSpc>
            </a:pPr>
            <a:endParaRPr lang="en-US" sz="3300" dirty="0">
              <a:solidFill>
                <a:srgbClr val="B36069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grpSp>
        <p:nvGrpSpPr>
          <p:cNvPr id="11" name="Group 11"/>
          <p:cNvGrpSpPr/>
          <p:nvPr/>
        </p:nvGrpSpPr>
        <p:grpSpPr>
          <a:xfrm>
            <a:off x="3143208" y="3357550"/>
            <a:ext cx="2286016" cy="2143140"/>
            <a:chOff x="0" y="0"/>
            <a:chExt cx="6350000" cy="6362700"/>
          </a:xfrm>
        </p:grpSpPr>
        <p:sp>
          <p:nvSpPr>
            <p:cNvPr id="12" name="Freeform 12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l="-25046" r="-2504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428564" y="4143368"/>
            <a:ext cx="2428892" cy="2286016"/>
            <a:chOff x="0" y="0"/>
            <a:chExt cx="6350000" cy="6362700"/>
          </a:xfrm>
        </p:grpSpPr>
        <p:sp>
          <p:nvSpPr>
            <p:cNvPr id="14" name="Freeform 14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1" cstate="print"/>
              <a:stretch>
                <a:fillRect l="-25046" r="-25046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2714580" y="6072194"/>
            <a:ext cx="2709443" cy="1855891"/>
            <a:chOff x="0" y="0"/>
            <a:chExt cx="6350000" cy="6362700"/>
          </a:xfrm>
        </p:grpSpPr>
        <p:sp>
          <p:nvSpPr>
            <p:cNvPr id="16" name="Freeform 16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2" cstate="print"/>
              <a:stretch>
                <a:fillRect l="-25046" r="-25046"/>
              </a:stretch>
            </a:blipFill>
          </p:spPr>
        </p:sp>
      </p:grpSp>
      <p:sp>
        <p:nvSpPr>
          <p:cNvPr id="17" name="Прямоугольник 16"/>
          <p:cNvSpPr/>
          <p:nvPr/>
        </p:nvSpPr>
        <p:spPr>
          <a:xfrm>
            <a:off x="571441" y="1071534"/>
            <a:ext cx="542928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ko'nikmalari</a:t>
            </a:r>
            <a:endParaRPr lang="en-US" sz="44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15268"/>
            <a:ext cx="18288000" cy="2571732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71506" y="1928790"/>
            <a:ext cx="15573484" cy="7858180"/>
          </a:xfrm>
          <a:custGeom>
            <a:avLst/>
            <a:gdLst/>
            <a:ahLst/>
            <a:cxnLst/>
            <a:rect l="l" t="t" r="r" b="b"/>
            <a:pathLst>
              <a:path w="7493571" h="6008482">
                <a:moveTo>
                  <a:pt x="0" y="0"/>
                </a:moveTo>
                <a:lnTo>
                  <a:pt x="7493572" y="0"/>
                </a:lnTo>
                <a:lnTo>
                  <a:pt x="7493572" y="6008482"/>
                </a:lnTo>
                <a:lnTo>
                  <a:pt x="0" y="60084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714844" y="0"/>
            <a:ext cx="8001056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571296" y="882958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929158" y="571468"/>
            <a:ext cx="7143800" cy="7944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99"/>
              </a:lnSpc>
            </a:pP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tajriba</a:t>
            </a:r>
            <a:endParaRPr lang="en-US" sz="44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928762" y="3208139"/>
            <a:ext cx="14501914" cy="70788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algn="ctr">
              <a:lnSpc>
                <a:spcPts val="4567"/>
              </a:lnSpc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birlashtiradi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bajarish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loyihalar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o'tkazish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lnSpc>
                <a:spcPts val="4567"/>
              </a:lnSpc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marL="0" lvl="1" algn="ctr">
              <a:lnSpc>
                <a:spcPts val="4567"/>
              </a:lnSpc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chuqurroq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o'zlashtirishga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o'zlashtirilgan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vaziyatlarda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qo'llashga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motivatsiyani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yanada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lnSpc>
                <a:spcPts val="4567"/>
              </a:lnSpc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ts val="4567"/>
              </a:lnSpc>
            </a:pPr>
            <a:endParaRPr lang="en-US" sz="4567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001020"/>
            <a:ext cx="18788130" cy="271464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7022547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3"/>
                </a:lnTo>
                <a:lnTo>
                  <a:pt x="0" y="32644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714712" y="0"/>
            <a:ext cx="9144064" cy="1911309"/>
          </a:xfrm>
          <a:custGeom>
            <a:avLst/>
            <a:gdLst/>
            <a:ahLst/>
            <a:cxnLst/>
            <a:rect l="l" t="t" r="r" b="b"/>
            <a:pathLst>
              <a:path w="6016337" h="1911309">
                <a:moveTo>
                  <a:pt x="0" y="0"/>
                </a:moveTo>
                <a:lnTo>
                  <a:pt x="6016337" y="0"/>
                </a:lnTo>
                <a:lnTo>
                  <a:pt x="6016337" y="1911309"/>
                </a:lnTo>
                <a:lnTo>
                  <a:pt x="0" y="19113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571296" y="882958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214910" y="642906"/>
            <a:ext cx="7143800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60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60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60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resurslar</a:t>
            </a:r>
            <a:endParaRPr lang="en-US" sz="60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2357390" y="2285980"/>
            <a:ext cx="15287732" cy="8001020"/>
          </a:xfrm>
          <a:custGeom>
            <a:avLst/>
            <a:gdLst/>
            <a:ahLst/>
            <a:cxnLst/>
            <a:rect l="l" t="t" r="r" b="b"/>
            <a:pathLst>
              <a:path w="7493571" h="6008482">
                <a:moveTo>
                  <a:pt x="0" y="0"/>
                </a:moveTo>
                <a:lnTo>
                  <a:pt x="7493571" y="0"/>
                </a:lnTo>
                <a:lnTo>
                  <a:pt x="7493571" y="6008482"/>
                </a:lnTo>
                <a:lnTo>
                  <a:pt x="0" y="600848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929290" y="3214674"/>
            <a:ext cx="5652287" cy="589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</a:pPr>
            <a:endParaRPr lang="en-US" sz="4567" dirty="0">
              <a:solidFill>
                <a:srgbClr val="C87E86"/>
              </a:solidFill>
              <a:latin typeface="Alice Bold"/>
              <a:ea typeface="Alice Bold"/>
              <a:cs typeface="Alice Bold"/>
              <a:sym typeface="Alice Bold"/>
            </a:endParaRPr>
          </a:p>
        </p:txBody>
      </p:sp>
      <p:sp>
        <p:nvSpPr>
          <p:cNvPr id="14" name="TextBox 10"/>
          <p:cNvSpPr txBox="1"/>
          <p:nvPr/>
        </p:nvSpPr>
        <p:spPr>
          <a:xfrm>
            <a:off x="1714448" y="3214675"/>
            <a:ext cx="14851560" cy="68836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7238" lvl="1" indent="-388619" algn="ctr">
              <a:lnSpc>
                <a:spcPts val="5363"/>
              </a:lnSpc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resurslar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dasturlash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vositalari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to'plamlari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3D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printerlar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eksperiment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uskunalari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materiallari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onlayn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platformalar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kurslar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jamoalar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mavzularini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o'rganishda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jamoat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ham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laboratoriyalari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dasturlarini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taklif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l">
              <a:lnSpc>
                <a:spcPts val="5363"/>
              </a:lnSpc>
            </a:pPr>
            <a:endParaRPr lang="en-US" sz="3599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215334"/>
            <a:ext cx="18288000" cy="271464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7448681"/>
            <a:ext cx="1798784" cy="2838319"/>
          </a:xfrm>
          <a:custGeom>
            <a:avLst/>
            <a:gdLst/>
            <a:ahLst/>
            <a:cxnLst/>
            <a:rect l="l" t="t" r="r" b="b"/>
            <a:pathLst>
              <a:path w="1798784" h="2838319">
                <a:moveTo>
                  <a:pt x="0" y="0"/>
                </a:moveTo>
                <a:lnTo>
                  <a:pt x="1798784" y="0"/>
                </a:lnTo>
                <a:lnTo>
                  <a:pt x="1798784" y="2838319"/>
                </a:lnTo>
                <a:lnTo>
                  <a:pt x="0" y="2838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857588" y="0"/>
            <a:ext cx="8429684" cy="2004619"/>
          </a:xfrm>
          <a:custGeom>
            <a:avLst/>
            <a:gdLst/>
            <a:ahLst/>
            <a:cxnLst/>
            <a:rect l="l" t="t" r="r" b="b"/>
            <a:pathLst>
              <a:path w="6310053" h="2004619">
                <a:moveTo>
                  <a:pt x="0" y="0"/>
                </a:moveTo>
                <a:lnTo>
                  <a:pt x="6310053" y="0"/>
                </a:lnTo>
                <a:lnTo>
                  <a:pt x="6310053" y="2004619"/>
                </a:lnTo>
                <a:lnTo>
                  <a:pt x="0" y="20046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28762" y="2000228"/>
            <a:ext cx="14144724" cy="8286772"/>
          </a:xfrm>
          <a:custGeom>
            <a:avLst/>
            <a:gdLst/>
            <a:ahLst/>
            <a:cxnLst/>
            <a:rect l="l" t="t" r="r" b="b"/>
            <a:pathLst>
              <a:path w="9022178" h="7234146">
                <a:moveTo>
                  <a:pt x="0" y="0"/>
                </a:moveTo>
                <a:lnTo>
                  <a:pt x="9022178" y="0"/>
                </a:lnTo>
                <a:lnTo>
                  <a:pt x="9022178" y="7234147"/>
                </a:lnTo>
                <a:lnTo>
                  <a:pt x="0" y="7234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15298" y="817154"/>
            <a:ext cx="1401493" cy="1456096"/>
          </a:xfrm>
          <a:custGeom>
            <a:avLst/>
            <a:gdLst/>
            <a:ahLst/>
            <a:cxnLst/>
            <a:rect l="l" t="t" r="r" b="b"/>
            <a:pathLst>
              <a:path w="1401493" h="1456096">
                <a:moveTo>
                  <a:pt x="0" y="0"/>
                </a:moveTo>
                <a:lnTo>
                  <a:pt x="1401493" y="0"/>
                </a:lnTo>
                <a:lnTo>
                  <a:pt x="1401493" y="1456096"/>
                </a:lnTo>
                <a:lnTo>
                  <a:pt x="0" y="1456096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429092" y="571468"/>
            <a:ext cx="7643866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1"/>
              </a:lnSpc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tayyorgarlik</a:t>
            </a:r>
            <a:endParaRPr lang="en-US" sz="44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5930610" y="4631349"/>
            <a:ext cx="2856104" cy="5655651"/>
          </a:xfrm>
          <a:custGeom>
            <a:avLst/>
            <a:gdLst/>
            <a:ahLst/>
            <a:cxnLst/>
            <a:rect l="l" t="t" r="r" b="b"/>
            <a:pathLst>
              <a:path w="2856104" h="5655651">
                <a:moveTo>
                  <a:pt x="0" y="0"/>
                </a:moveTo>
                <a:lnTo>
                  <a:pt x="2856104" y="0"/>
                </a:lnTo>
                <a:lnTo>
                  <a:pt x="2856104" y="5655651"/>
                </a:lnTo>
                <a:lnTo>
                  <a:pt x="0" y="5655651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714580" y="3071798"/>
            <a:ext cx="12215898" cy="76174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7238" lvl="1" indent="-388619" algn="ctr">
              <a:lnSpc>
                <a:spcPts val="5363"/>
              </a:lnSpc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o'quvchilarni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o'rinlariga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kelgusi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bo'lgan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egallaydilar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sohalarda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bo'lishga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hissasini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qo'shishga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kasbiy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qo'shadi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l">
              <a:lnSpc>
                <a:spcPts val="5363"/>
              </a:lnSpc>
            </a:pPr>
            <a:endParaRPr lang="en-US" sz="3599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215334"/>
            <a:ext cx="18288000" cy="2071666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5"/>
                </a:lnTo>
                <a:lnTo>
                  <a:pt x="0" y="96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16005" y="7448681"/>
            <a:ext cx="1798784" cy="2838319"/>
          </a:xfrm>
          <a:custGeom>
            <a:avLst/>
            <a:gdLst/>
            <a:ahLst/>
            <a:cxnLst/>
            <a:rect l="l" t="t" r="r" b="b"/>
            <a:pathLst>
              <a:path w="1798784" h="2838319">
                <a:moveTo>
                  <a:pt x="0" y="0"/>
                </a:moveTo>
                <a:lnTo>
                  <a:pt x="1798784" y="0"/>
                </a:lnTo>
                <a:lnTo>
                  <a:pt x="1798784" y="2838319"/>
                </a:lnTo>
                <a:lnTo>
                  <a:pt x="0" y="2838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714844" y="0"/>
            <a:ext cx="9644130" cy="2349318"/>
          </a:xfrm>
          <a:custGeom>
            <a:avLst/>
            <a:gdLst/>
            <a:ahLst/>
            <a:cxnLst/>
            <a:rect l="l" t="t" r="r" b="b"/>
            <a:pathLst>
              <a:path w="7395084" h="2349318">
                <a:moveTo>
                  <a:pt x="0" y="0"/>
                </a:moveTo>
                <a:lnTo>
                  <a:pt x="7395084" y="0"/>
                </a:lnTo>
                <a:lnTo>
                  <a:pt x="7395084" y="2349318"/>
                </a:lnTo>
                <a:lnTo>
                  <a:pt x="0" y="23493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714976" y="785782"/>
            <a:ext cx="7929618" cy="7078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STEAMning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afzalliklari</a:t>
            </a:r>
            <a:endParaRPr lang="en-US" sz="44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1" name="Freeform 6"/>
          <p:cNvSpPr/>
          <p:nvPr/>
        </p:nvSpPr>
        <p:spPr>
          <a:xfrm>
            <a:off x="2357390" y="2000228"/>
            <a:ext cx="14144724" cy="8286772"/>
          </a:xfrm>
          <a:custGeom>
            <a:avLst/>
            <a:gdLst/>
            <a:ahLst/>
            <a:cxnLst/>
            <a:rect l="l" t="t" r="r" b="b"/>
            <a:pathLst>
              <a:path w="9022178" h="7234146">
                <a:moveTo>
                  <a:pt x="0" y="0"/>
                </a:moveTo>
                <a:lnTo>
                  <a:pt x="9022178" y="0"/>
                </a:lnTo>
                <a:lnTo>
                  <a:pt x="9022178" y="7234147"/>
                </a:lnTo>
                <a:lnTo>
                  <a:pt x="0" y="72341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10"/>
          <p:cNvSpPr txBox="1"/>
          <p:nvPr/>
        </p:nvSpPr>
        <p:spPr>
          <a:xfrm>
            <a:off x="2571704" y="2669530"/>
            <a:ext cx="13073154" cy="69249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7238" lvl="1" indent="-388619" algn="ctr">
              <a:lnSpc>
                <a:spcPts val="5363"/>
              </a:lnSpc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marL="777238" lvl="1" indent="-388619" algn="ctr">
              <a:lnSpc>
                <a:spcPts val="5363"/>
              </a:lnSpc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innovatsiyani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rag'batlantiradi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kuchaytiradi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ctr">
              <a:lnSpc>
                <a:spcPts val="5363"/>
              </a:lnSpc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savodxonlikni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bog'liqlikni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real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amaliyotiga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kasblar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yaratadi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77238" lvl="1" indent="-388619" algn="l">
              <a:lnSpc>
                <a:spcPts val="5363"/>
              </a:lnSpc>
            </a:pPr>
            <a:endParaRPr lang="en-US" sz="3599" dirty="0">
              <a:solidFill>
                <a:srgbClr val="41414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grpSp>
        <p:nvGrpSpPr>
          <p:cNvPr id="23" name="Group 17"/>
          <p:cNvGrpSpPr/>
          <p:nvPr/>
        </p:nvGrpSpPr>
        <p:grpSpPr>
          <a:xfrm>
            <a:off x="0" y="0"/>
            <a:ext cx="3430350" cy="3437211"/>
            <a:chOff x="0" y="0"/>
            <a:chExt cx="6350000" cy="6362700"/>
          </a:xfrm>
        </p:grpSpPr>
        <p:sp>
          <p:nvSpPr>
            <p:cNvPr id="24" name="Freeform 18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9"/>
              <a:stretch>
                <a:fillRect l="-25046" r="-25046"/>
              </a:stretch>
            </a:blipFill>
          </p:spPr>
        </p:sp>
      </p:grpSp>
      <p:grpSp>
        <p:nvGrpSpPr>
          <p:cNvPr id="25" name="Group 19"/>
          <p:cNvGrpSpPr/>
          <p:nvPr/>
        </p:nvGrpSpPr>
        <p:grpSpPr>
          <a:xfrm>
            <a:off x="14501850" y="0"/>
            <a:ext cx="3786150" cy="3857616"/>
            <a:chOff x="0" y="0"/>
            <a:chExt cx="6350000" cy="6362700"/>
          </a:xfrm>
        </p:grpSpPr>
        <p:sp>
          <p:nvSpPr>
            <p:cNvPr id="26" name="Freeform 20"/>
            <p:cNvSpPr/>
            <p:nvPr/>
          </p:nvSpPr>
          <p:spPr>
            <a:xfrm>
              <a:off x="-8" y="10548"/>
              <a:ext cx="6350004" cy="6350002"/>
            </a:xfrm>
            <a:custGeom>
              <a:avLst/>
              <a:gdLst/>
              <a:ahLst/>
              <a:cxnLst/>
              <a:rect l="l" t="t" r="r" b="b"/>
              <a:pathLst>
                <a:path w="6350004" h="6350002">
                  <a:moveTo>
                    <a:pt x="2052010" y="199142"/>
                  </a:moveTo>
                  <a:cubicBezTo>
                    <a:pt x="2197197" y="17913"/>
                    <a:pt x="2443272" y="-48038"/>
                    <a:pt x="2659629" y="36328"/>
                  </a:cubicBezTo>
                  <a:lnTo>
                    <a:pt x="2982006" y="162045"/>
                  </a:lnTo>
                  <a:cubicBezTo>
                    <a:pt x="3106123" y="210444"/>
                    <a:pt x="3243893" y="210444"/>
                    <a:pt x="3368010" y="162045"/>
                  </a:cubicBezTo>
                  <a:lnTo>
                    <a:pt x="3690387" y="36328"/>
                  </a:lnTo>
                  <a:cubicBezTo>
                    <a:pt x="3906744" y="-48038"/>
                    <a:pt x="4152819" y="17913"/>
                    <a:pt x="4298005" y="199142"/>
                  </a:cubicBezTo>
                  <a:lnTo>
                    <a:pt x="4514337" y="469195"/>
                  </a:lnTo>
                  <a:cubicBezTo>
                    <a:pt x="4597632" y="573168"/>
                    <a:pt x="4716948" y="642052"/>
                    <a:pt x="4848640" y="662196"/>
                  </a:cubicBezTo>
                  <a:lnTo>
                    <a:pt x="5190676" y="714520"/>
                  </a:lnTo>
                  <a:cubicBezTo>
                    <a:pt x="5420228" y="749636"/>
                    <a:pt x="5600378" y="929785"/>
                    <a:pt x="5635481" y="1159338"/>
                  </a:cubicBezTo>
                  <a:lnTo>
                    <a:pt x="5687805" y="1501374"/>
                  </a:lnTo>
                  <a:cubicBezTo>
                    <a:pt x="5707947" y="1633063"/>
                    <a:pt x="5776833" y="1752376"/>
                    <a:pt x="5880806" y="1835664"/>
                  </a:cubicBezTo>
                  <a:lnTo>
                    <a:pt x="6150859" y="2051995"/>
                  </a:lnTo>
                  <a:cubicBezTo>
                    <a:pt x="6332101" y="2197182"/>
                    <a:pt x="6398040" y="2443270"/>
                    <a:pt x="6313673" y="2659614"/>
                  </a:cubicBezTo>
                  <a:lnTo>
                    <a:pt x="6187969" y="2981991"/>
                  </a:lnTo>
                  <a:cubicBezTo>
                    <a:pt x="6139569" y="3106112"/>
                    <a:pt x="6139569" y="3243887"/>
                    <a:pt x="6187969" y="3368008"/>
                  </a:cubicBezTo>
                  <a:lnTo>
                    <a:pt x="6313673" y="3690385"/>
                  </a:lnTo>
                  <a:cubicBezTo>
                    <a:pt x="6398040" y="3906742"/>
                    <a:pt x="6332101" y="4152817"/>
                    <a:pt x="6150859" y="4298003"/>
                  </a:cubicBezTo>
                  <a:lnTo>
                    <a:pt x="5880806" y="4514335"/>
                  </a:lnTo>
                  <a:cubicBezTo>
                    <a:pt x="5776833" y="4597623"/>
                    <a:pt x="5707947" y="4716936"/>
                    <a:pt x="5687805" y="4848624"/>
                  </a:cubicBezTo>
                  <a:lnTo>
                    <a:pt x="5635481" y="5190661"/>
                  </a:lnTo>
                  <a:cubicBezTo>
                    <a:pt x="5600365" y="5420214"/>
                    <a:pt x="5420228" y="5600363"/>
                    <a:pt x="5190676" y="5635478"/>
                  </a:cubicBezTo>
                  <a:lnTo>
                    <a:pt x="4848627" y="5687802"/>
                  </a:lnTo>
                  <a:cubicBezTo>
                    <a:pt x="4716939" y="5707947"/>
                    <a:pt x="4597627" y="5776832"/>
                    <a:pt x="4514337" y="5880804"/>
                  </a:cubicBezTo>
                  <a:lnTo>
                    <a:pt x="4298005" y="6150857"/>
                  </a:lnTo>
                  <a:cubicBezTo>
                    <a:pt x="4152819" y="6332099"/>
                    <a:pt x="3906744" y="6398037"/>
                    <a:pt x="3690387" y="6313671"/>
                  </a:cubicBezTo>
                  <a:lnTo>
                    <a:pt x="3368010" y="6187954"/>
                  </a:lnTo>
                  <a:cubicBezTo>
                    <a:pt x="3243893" y="6139555"/>
                    <a:pt x="3106123" y="6139555"/>
                    <a:pt x="2982006" y="6187954"/>
                  </a:cubicBezTo>
                  <a:lnTo>
                    <a:pt x="2659629" y="6313671"/>
                  </a:lnTo>
                  <a:cubicBezTo>
                    <a:pt x="2443272" y="6398037"/>
                    <a:pt x="2197197" y="6332099"/>
                    <a:pt x="2052010" y="6150857"/>
                  </a:cubicBezTo>
                  <a:lnTo>
                    <a:pt x="1835679" y="5880804"/>
                  </a:lnTo>
                  <a:cubicBezTo>
                    <a:pt x="1752389" y="5776832"/>
                    <a:pt x="1633077" y="5707947"/>
                    <a:pt x="1501389" y="5687802"/>
                  </a:cubicBezTo>
                  <a:lnTo>
                    <a:pt x="1159340" y="5635478"/>
                  </a:lnTo>
                  <a:cubicBezTo>
                    <a:pt x="929788" y="5600363"/>
                    <a:pt x="749638" y="5420214"/>
                    <a:pt x="714535" y="5190661"/>
                  </a:cubicBezTo>
                  <a:lnTo>
                    <a:pt x="662211" y="4848624"/>
                  </a:lnTo>
                  <a:cubicBezTo>
                    <a:pt x="642068" y="4716937"/>
                    <a:pt x="573183" y="4597624"/>
                    <a:pt x="469209" y="4514335"/>
                  </a:cubicBezTo>
                  <a:lnTo>
                    <a:pt x="199144" y="4298003"/>
                  </a:lnTo>
                  <a:cubicBezTo>
                    <a:pt x="17915" y="4152817"/>
                    <a:pt x="-48023" y="3906742"/>
                    <a:pt x="36330" y="3690384"/>
                  </a:cubicBezTo>
                  <a:lnTo>
                    <a:pt x="162035" y="3368007"/>
                  </a:lnTo>
                  <a:cubicBezTo>
                    <a:pt x="210433" y="3243886"/>
                    <a:pt x="210433" y="3106112"/>
                    <a:pt x="162035" y="2981991"/>
                  </a:cubicBezTo>
                  <a:lnTo>
                    <a:pt x="36330" y="2659614"/>
                  </a:lnTo>
                  <a:cubicBezTo>
                    <a:pt x="-48036" y="2443270"/>
                    <a:pt x="17902" y="2197182"/>
                    <a:pt x="199144" y="2051995"/>
                  </a:cubicBezTo>
                  <a:lnTo>
                    <a:pt x="469197" y="1835664"/>
                  </a:lnTo>
                  <a:cubicBezTo>
                    <a:pt x="573170" y="1752375"/>
                    <a:pt x="642055" y="1633062"/>
                    <a:pt x="662199" y="1501374"/>
                  </a:cubicBezTo>
                  <a:lnTo>
                    <a:pt x="714523" y="1159338"/>
                  </a:lnTo>
                  <a:cubicBezTo>
                    <a:pt x="749625" y="929785"/>
                    <a:pt x="929775" y="749636"/>
                    <a:pt x="1159327" y="714520"/>
                  </a:cubicBezTo>
                  <a:lnTo>
                    <a:pt x="1501377" y="662196"/>
                  </a:lnTo>
                  <a:cubicBezTo>
                    <a:pt x="1633064" y="642051"/>
                    <a:pt x="1752376" y="573166"/>
                    <a:pt x="1835666" y="469194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r="-50093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445093" y="4286244"/>
            <a:ext cx="2842907" cy="5629518"/>
          </a:xfrm>
          <a:custGeom>
            <a:avLst/>
            <a:gdLst/>
            <a:ahLst/>
            <a:cxnLst/>
            <a:rect l="l" t="t" r="r" b="b"/>
            <a:pathLst>
              <a:path w="2842907" h="5629518">
                <a:moveTo>
                  <a:pt x="0" y="0"/>
                </a:moveTo>
                <a:lnTo>
                  <a:pt x="2842907" y="0"/>
                </a:lnTo>
                <a:lnTo>
                  <a:pt x="2842907" y="5629518"/>
                </a:lnTo>
                <a:lnTo>
                  <a:pt x="0" y="5629518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500396">
            <a:off x="236474" y="71458"/>
            <a:ext cx="2394038" cy="1649710"/>
          </a:xfrm>
          <a:custGeom>
            <a:avLst/>
            <a:gdLst/>
            <a:ahLst/>
            <a:cxnLst/>
            <a:rect l="l" t="t" r="r" b="b"/>
            <a:pathLst>
              <a:path w="2394038" h="1649710">
                <a:moveTo>
                  <a:pt x="0" y="0"/>
                </a:moveTo>
                <a:lnTo>
                  <a:pt x="2394039" y="0"/>
                </a:lnTo>
                <a:lnTo>
                  <a:pt x="2394039" y="1649710"/>
                </a:lnTo>
                <a:lnTo>
                  <a:pt x="0" y="16497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107508" y="799926"/>
            <a:ext cx="1688004" cy="1753771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071638" y="1285848"/>
            <a:ext cx="12501650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Lego-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qurilish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robototexnika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bugungi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kunda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shunchaki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o’yinchoq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emas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balki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STEAM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ta’lim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tizimining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eng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samarali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modullaridan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biri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hisoblanadi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. Bu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modul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bolalarga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nazariy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bilimlarni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amaliyotda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sinab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ko’rish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muhandislik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tafakkurni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shakllantirish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imkonini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beradi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9"/>
          <p:cNvSpPr txBox="1"/>
          <p:nvPr/>
        </p:nvSpPr>
        <p:spPr>
          <a:xfrm>
            <a:off x="1928762" y="315039"/>
            <a:ext cx="15930674" cy="9140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Lego-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robototexnika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moduli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orqali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bir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vaqtning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o’zida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bir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nechta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fanni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o’zlashtirish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mumkin</a:t>
            </a:r>
            <a:r>
              <a:rPr lang="en-US" sz="5400" dirty="0">
                <a:solidFill>
                  <a:srgbClr val="C00000"/>
                </a:solidFill>
                <a:latin typeface="Alice Bold"/>
                <a:ea typeface="Alice Bold"/>
                <a:cs typeface="Alice Bold"/>
                <a:sym typeface="Alice Bold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Science (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tabiiy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fanlar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):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kuch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energiya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ishqalanish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tezlanish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kabi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fizik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qonuniyatlarini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o’rganish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Technology (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texnologiya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):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dasturlash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asoslari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sensorlar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(rang,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masofa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giruskop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)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motorlar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bilan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ishlash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Engineering (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muhandislik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):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mustahkam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konstruksiyalar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qurish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,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tishli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g’ildiraklar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(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shesternaya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)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tizimini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yig’ish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va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mexanizmlarni</a:t>
            </a:r>
            <a:r>
              <a:rPr lang="en-US" sz="5400" dirty="0"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5400" dirty="0" err="1">
                <a:latin typeface="Alice Bold"/>
                <a:ea typeface="Alice Bold"/>
                <a:cs typeface="Alice Bold"/>
                <a:sym typeface="Alice Bold"/>
              </a:rPr>
              <a:t>optimallashtirish</a:t>
            </a:r>
            <a:endParaRPr lang="en-US" sz="5400" dirty="0">
              <a:latin typeface="Alice Bold"/>
              <a:ea typeface="Alice Bold"/>
              <a:cs typeface="Alice Bold"/>
              <a:sym typeface="Alice 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TextBox 9"/>
          <p:cNvSpPr txBox="1"/>
          <p:nvPr/>
        </p:nvSpPr>
        <p:spPr>
          <a:xfrm>
            <a:off x="7858116" y="1785914"/>
            <a:ext cx="9858444" cy="66479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Arts (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san’at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/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ijodkorlik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): robot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dizayni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kreativ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yechimlar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kreativ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muammolarni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hal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qilish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Mathematics (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matematika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masofa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burchak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darajalari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aylanishlar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soni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vaqtni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hisoblash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</p:txBody>
      </p:sp>
      <p:pic>
        <p:nvPicPr>
          <p:cNvPr id="6" name="Picture 8" descr="81e06484d91d44f08376b41c62751b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02" y="1643038"/>
            <a:ext cx="6215106" cy="671517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9"/>
          <p:cNvSpPr txBox="1"/>
          <p:nvPr/>
        </p:nvSpPr>
        <p:spPr>
          <a:xfrm>
            <a:off x="2428828" y="857220"/>
            <a:ext cx="15001980" cy="74789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Lego-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qurilish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modului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o’quvchida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quyidagi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“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yumshoq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ko’nikmalar”ni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(soft skills)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rivojlantiradi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Algoritmik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fikrlash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muammoni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kichik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qismlarga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bo’lish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ketma-ket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yechim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topish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Jamoada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ishlash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loyihani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birgalikda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yig’ish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vazifalarni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taqsimlash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kontruktor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dasturchi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loyiha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menejeri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TextBox 9"/>
          <p:cNvSpPr txBox="1"/>
          <p:nvPr/>
        </p:nvSpPr>
        <p:spPr>
          <a:xfrm>
            <a:off x="2071638" y="1000096"/>
            <a:ext cx="15001980" cy="41549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3.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Xatolarni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tuzatish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debbugging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): robot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kutilganidek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ishlanmasa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uning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sababini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topish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kontruksiyani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takomillashtirish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/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4.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Loyiha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boshqaruvi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g’oyadan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tayyor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mahsulotgacha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bo’lgan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jarayonni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boshqarish</a:t>
            </a:r>
            <a:endParaRPr lang="en-US" sz="5400" dirty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</p:txBody>
      </p:sp>
      <p:sp>
        <p:nvSpPr>
          <p:cNvPr id="5" name="Freeform 7"/>
          <p:cNvSpPr/>
          <p:nvPr/>
        </p:nvSpPr>
        <p:spPr>
          <a:xfrm>
            <a:off x="0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0" y="0"/>
                </a:moveTo>
                <a:lnTo>
                  <a:pt x="4194945" y="0"/>
                </a:lnTo>
                <a:lnTo>
                  <a:pt x="4194945" y="1562617"/>
                </a:lnTo>
                <a:lnTo>
                  <a:pt x="0" y="1562617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6" name="Freeform 8"/>
          <p:cNvSpPr/>
          <p:nvPr/>
        </p:nvSpPr>
        <p:spPr>
          <a:xfrm flipH="1">
            <a:off x="14093055" y="8358210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4194945" y="0"/>
                </a:moveTo>
                <a:lnTo>
                  <a:pt x="0" y="0"/>
                </a:lnTo>
                <a:lnTo>
                  <a:pt x="0" y="1562617"/>
                </a:lnTo>
                <a:lnTo>
                  <a:pt x="4194945" y="1562617"/>
                </a:lnTo>
                <a:lnTo>
                  <a:pt x="4194945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7" name="Freeform 8"/>
          <p:cNvSpPr/>
          <p:nvPr/>
        </p:nvSpPr>
        <p:spPr>
          <a:xfrm>
            <a:off x="4071902" y="5508833"/>
            <a:ext cx="3214710" cy="4778167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9"/>
          <p:cNvSpPr/>
          <p:nvPr/>
        </p:nvSpPr>
        <p:spPr>
          <a:xfrm>
            <a:off x="10572760" y="5715004"/>
            <a:ext cx="2660089" cy="3709297"/>
          </a:xfrm>
          <a:custGeom>
            <a:avLst/>
            <a:gdLst/>
            <a:ahLst/>
            <a:cxnLst/>
            <a:rect l="l" t="t" r="r" b="b"/>
            <a:pathLst>
              <a:path w="2660089" h="3709297">
                <a:moveTo>
                  <a:pt x="0" y="0"/>
                </a:moveTo>
                <a:lnTo>
                  <a:pt x="2660089" y="0"/>
                </a:lnTo>
                <a:lnTo>
                  <a:pt x="2660089" y="3709297"/>
                </a:lnTo>
                <a:lnTo>
                  <a:pt x="0" y="3709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TextBox 9"/>
          <p:cNvSpPr txBox="1"/>
          <p:nvPr/>
        </p:nvSpPr>
        <p:spPr>
          <a:xfrm>
            <a:off x="1214382" y="642906"/>
            <a:ext cx="15930674" cy="9140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Lego-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robototexnika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darslari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4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bosqichdan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iborat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bo’ladi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Bog’lanish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kundalik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hayotdagi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muammoni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aniqlash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(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masalan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, yuk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ko’taruvchi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kran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kerak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).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Qurilish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ko’rsatmalarga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asosan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yoki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o’z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fantaziyasi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bilan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yig’ish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Mulohaza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dasturlash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va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uning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harakatini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tahlil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qilish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Takomillashtirish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: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robotni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yanada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tezroq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yoki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aqlliroq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qilish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uchun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o’zgartirishlar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54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kiritish</a:t>
            </a:r>
            <a:r>
              <a:rPr lang="en-US" sz="54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5400" dirty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685" b="-1571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86670"/>
            <a:ext cx="18288000" cy="250033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4" name="TextBox 9"/>
          <p:cNvSpPr txBox="1"/>
          <p:nvPr/>
        </p:nvSpPr>
        <p:spPr>
          <a:xfrm>
            <a:off x="1857324" y="2571732"/>
            <a:ext cx="15001980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20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E’tiboringiz</a:t>
            </a:r>
            <a:r>
              <a:rPr lang="en-US" sz="120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120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uchun</a:t>
            </a:r>
            <a:r>
              <a:rPr lang="en-US" sz="12000" dirty="0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 </a:t>
            </a:r>
            <a:r>
              <a:rPr lang="en-US" sz="12000" dirty="0" err="1">
                <a:latin typeface="Aharoni" pitchFamily="2" charset="-79"/>
                <a:ea typeface="Alice Bold"/>
                <a:cs typeface="Aharoni" pitchFamily="2" charset="-79"/>
                <a:sym typeface="Alice Bold"/>
              </a:rPr>
              <a:t>raxmat</a:t>
            </a:r>
            <a:endParaRPr lang="en-US" sz="12000" dirty="0">
              <a:latin typeface="Aharoni" pitchFamily="2" charset="-79"/>
              <a:ea typeface="Alice Bold"/>
              <a:cs typeface="Aharoni" pitchFamily="2" charset="-79"/>
              <a:sym typeface="Alic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785</Words>
  <Application>Microsoft Office PowerPoint</Application>
  <PresentationFormat>Произвольный</PresentationFormat>
  <Paragraphs>54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DM Sans</vt:lpstr>
      <vt:lpstr>Arial</vt:lpstr>
      <vt:lpstr>Alice Bold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and Pink Watercolor Introduction to Children Presentation</dc:title>
  <cp:lastModifiedBy>MEGA KANS</cp:lastModifiedBy>
  <cp:revision>24</cp:revision>
  <dcterms:created xsi:type="dcterms:W3CDTF">2006-08-16T00:00:00Z</dcterms:created>
  <dcterms:modified xsi:type="dcterms:W3CDTF">2026-10-30T06:00:19Z</dcterms:modified>
  <dc:identifier>DAG_xq0_xMQ</dc:identifier>
</cp:coreProperties>
</file>