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2" r:id="rId1"/>
  </p:sldMasterIdLst>
  <p:sldIdLst>
    <p:sldId id="256" r:id="rId2"/>
    <p:sldId id="257" r:id="rId3"/>
    <p:sldId id="258" r:id="rId4"/>
    <p:sldId id="277" r:id="rId5"/>
    <p:sldId id="265" r:id="rId6"/>
    <p:sldId id="259" r:id="rId7"/>
    <p:sldId id="317" r:id="rId8"/>
    <p:sldId id="316" r:id="rId9"/>
    <p:sldId id="260" r:id="rId10"/>
    <p:sldId id="272" r:id="rId11"/>
    <p:sldId id="319" r:id="rId12"/>
    <p:sldId id="321" r:id="rId13"/>
    <p:sldId id="320" r:id="rId14"/>
    <p:sldId id="318" r:id="rId15"/>
    <p:sldId id="324" r:id="rId16"/>
    <p:sldId id="326" r:id="rId17"/>
    <p:sldId id="32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FF"/>
    <a:srgbClr val="009900"/>
    <a:srgbClr val="9900CC"/>
    <a:srgbClr val="66FF66"/>
    <a:srgbClr val="FF6699"/>
    <a:srgbClr val="FF0066"/>
    <a:srgbClr val="00CC66"/>
    <a:srgbClr val="E364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47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55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999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066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68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561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328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10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691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887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940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4297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2592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036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7982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869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D80D0-4884-431E-A751-C439FAC0144E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9DDC3E6-4DC4-4A06-B266-513A07982E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911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  <p:sldLayoutId id="2147483856" r:id="rId14"/>
    <p:sldLayoutId id="2147483857" r:id="rId15"/>
    <p:sldLayoutId id="21474838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uz-Cyrl-UZ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443345"/>
            <a:ext cx="9961419" cy="6054436"/>
          </a:xfrm>
        </p:spPr>
        <p:txBody>
          <a:bodyPr>
            <a:noAutofit/>
          </a:bodyPr>
          <a:lstStyle/>
          <a:p>
            <a:pPr algn="ctr"/>
            <a:endParaRPr 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MODUL NOMI:  </a:t>
            </a:r>
            <a:r>
              <a:rPr lang="uz-Cyrl-UZ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TARBIYACHINING PEDAGOGIK FAOLIYATINI REJALASHTIRISH	</a:t>
            </a:r>
            <a:endParaRPr lang="uz-Cyrl-UZ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2,3,4-MAVZU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BOLALARNING RIVOJLANISH XARITASINI YILLIK YAKUN HISOBOTINI  RASMIYLASHTIRISH</a:t>
            </a:r>
          </a:p>
        </p:txBody>
      </p:sp>
    </p:spTree>
    <p:extLst>
      <p:ext uri="{BB962C8B-B14F-4D97-AF65-F5344CB8AC3E}">
        <p14:creationId xmlns:p14="http://schemas.microsoft.com/office/powerpoint/2010/main" val="1838646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64" y="1884218"/>
            <a:ext cx="9143999" cy="3435927"/>
          </a:xfrm>
        </p:spPr>
        <p:txBody>
          <a:bodyPr>
            <a:noAutofit/>
          </a:bodyPr>
          <a:lstStyle/>
          <a:p>
            <a:pPr algn="just"/>
            <a:r>
              <a:rPr lang="en-US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br>
              <a:rPr lang="en-US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1.OʻQUV YILI DAVOMIDA OLIB BORILADIGAN PEDAGOGIK KUZATISHLAR VA ULARNI QAYD ETISH</a:t>
            </a:r>
            <a:br>
              <a:rPr lang="uz-Cyrl-UZ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z-Cyrl-UZ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KUZATUV ASOSIDA YIL BOSHIDA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QOʻYILGAN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VAZIFALAR QANDAY HAL QILINGANI BAHOLANADI</a:t>
            </a:r>
            <a:b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382" y="415636"/>
            <a:ext cx="9421092" cy="1111559"/>
          </a:xfrm>
        </p:spPr>
        <p:txBody>
          <a:bodyPr>
            <a:noAutofit/>
          </a:bodyPr>
          <a:lstStyle/>
          <a:p>
            <a:pPr marL="0" lvl="0" indent="0"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2.3.4-MAVZU: BOLALARNING RIVOJLANISH XARITASINI YILLIK YAKUN HISOBOTINI  RASMIYLASHTIRISH</a:t>
            </a:r>
          </a:p>
        </p:txBody>
      </p:sp>
    </p:spTree>
    <p:extLst>
      <p:ext uri="{BB962C8B-B14F-4D97-AF65-F5344CB8AC3E}">
        <p14:creationId xmlns:p14="http://schemas.microsoft.com/office/powerpoint/2010/main" val="2637857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429" y="360484"/>
            <a:ext cx="9013371" cy="10481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70C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RIVOJLANISH XARITASI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399" y="1291770"/>
            <a:ext cx="3424972" cy="5015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161143" y="1436914"/>
            <a:ext cx="505097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703545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8655" y="581891"/>
            <a:ext cx="9060871" cy="581360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yillik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dekabr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yanvar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)da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kuzatishni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o‘tkazishdan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to‘g‘riligini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dinamikasini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belgilashdan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zarurat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tuzatishlar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kutilayotgan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jarayondan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tutiladigan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556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073" y="304800"/>
            <a:ext cx="9047018" cy="5928947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z-Cyrl-UZ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odatiy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bola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borasida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xolis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hafta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oy)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xodimlari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suhbatlar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moyilliklari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qaratishi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81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382" y="609599"/>
            <a:ext cx="9531927" cy="4530437"/>
          </a:xfrm>
        </p:spPr>
        <p:txBody>
          <a:bodyPr>
            <a:normAutofit fontScale="90000"/>
          </a:bodyPr>
          <a:lstStyle/>
          <a:p>
            <a:pPr algn="just"/>
            <a:r>
              <a:rPr lang="uz-Cyrl-UZ" sz="31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3-6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kutilayotgan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6-7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(MTT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bitiruvchisi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kuzatishdan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tayyorligi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to‘ldiriladi</a:t>
            </a:r>
            <a:br>
              <a:rPr lang="ru-RU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/>
              <a:t> </a:t>
            </a:r>
            <a:br>
              <a:rPr lang="ru-RU" dirty="0"/>
            </a:br>
            <a:endParaRPr lang="ru-RU" sz="3100" dirty="0"/>
          </a:p>
        </p:txBody>
      </p:sp>
    </p:spTree>
    <p:extLst>
      <p:ext uri="{BB962C8B-B14F-4D97-AF65-F5344CB8AC3E}">
        <p14:creationId xmlns:p14="http://schemas.microsoft.com/office/powerpoint/2010/main" val="403564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914" y="856343"/>
            <a:ext cx="8926286" cy="5138058"/>
          </a:xfrm>
        </p:spPr>
        <p:txBody>
          <a:bodyPr>
            <a:noAutofit/>
          </a:bodyPr>
          <a:lstStyle/>
          <a:p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Bolaning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familiyasi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ismi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____________________________________________________________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oshi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__________________________________________________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Tug‘ilgan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sanasi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 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Jinsi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 (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O‘g‘il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/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Qiz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_________________________________________________________________________________________________________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Kuzda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to‘ldirilgan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__________________________________________________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Qishda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to‘ldirilgan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___________________________________________________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Bahorda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to‘ldirilgan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ko-KR" sz="18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__________________________________________________ </a:t>
            </a:r>
            <a:br>
              <a:rPr lang="uz-Cyrl-UZ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altLang="ko-KR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372" y="174171"/>
            <a:ext cx="8969828" cy="5080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4-5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006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1782" y="637309"/>
            <a:ext cx="836814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4-5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familiyasi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Baxtiyorov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Amirxon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Bobirjon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o‘g‘li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4yosh 4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sanasi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1 may 2018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o‘g‘il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O‘g‘il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/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Rizaeva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Munisxon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Maxkamovna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Mo‘minova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Sabitdjanovna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28.09.2022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31.01.2023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Bahorda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to‘ldirilgan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26.05.2023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260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4232" t="27178" r="21143" b="6723"/>
          <a:stretch/>
        </p:blipFill>
        <p:spPr>
          <a:xfrm>
            <a:off x="595744" y="152399"/>
            <a:ext cx="8634755" cy="642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53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4454" t="23201" r="32004" b="7292"/>
          <a:stretch/>
        </p:blipFill>
        <p:spPr>
          <a:xfrm>
            <a:off x="401780" y="180110"/>
            <a:ext cx="5361711" cy="64423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4347" t="21496" r="32537" b="15435"/>
          <a:stretch/>
        </p:blipFill>
        <p:spPr>
          <a:xfrm>
            <a:off x="5971308" y="374072"/>
            <a:ext cx="5887348" cy="630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99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4134" t="24526" r="32431" b="6913"/>
          <a:stretch/>
        </p:blipFill>
        <p:spPr>
          <a:xfrm>
            <a:off x="484909" y="180110"/>
            <a:ext cx="5361709" cy="64977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4240" t="19223" r="32111" b="11080"/>
          <a:stretch/>
        </p:blipFill>
        <p:spPr>
          <a:xfrm>
            <a:off x="5943600" y="374072"/>
            <a:ext cx="5424959" cy="631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2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403" t="24716" r="22741" b="6913"/>
          <a:stretch/>
        </p:blipFill>
        <p:spPr>
          <a:xfrm>
            <a:off x="346364" y="0"/>
            <a:ext cx="6109853" cy="63038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4764" t="20170" r="22741" b="15057"/>
          <a:stretch/>
        </p:blipFill>
        <p:spPr>
          <a:xfrm>
            <a:off x="6497782" y="207817"/>
            <a:ext cx="5389417" cy="606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84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0945" y="221673"/>
            <a:ext cx="991985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№1 </a:t>
            </a:r>
            <a:r>
              <a:rPr lang="en-US" sz="1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aniqlashtirish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1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kuzatishdan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Cyrl-UZ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 28.01.2023 </a:t>
            </a:r>
            <a:r>
              <a:rPr lang="en-US" sz="1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1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tarzining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1.Arg‘amchoqdan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sakrashga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urinadi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gimnastika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tirmashadi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motorikani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galma-galdan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sensomotorikani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yo‘riqchisi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motorikani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yarmida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Mashg‘ulot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diqqatini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“Men”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konsepsiyasini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samimiy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o'yinchoqlari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nazoratisiz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tengdoshlar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kutilayotgan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en-US" sz="1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fe’llardan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fe’llardan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gap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davolaydi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sotuvchi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sabzavot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horijiy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shakldagi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narsa-buyumlarni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barmoqlari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motorikasi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kvest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jonzotlarning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oziqlanishadi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intellektual-bilish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do‘stim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mavzusidagi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kvest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sanaydi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yasaydi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pazl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Lego,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boshqotirmalar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tadqiqiy-bilish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refleksiv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cholg‘u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pianino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dutor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ritmiga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raqsga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qo'ng'iroqcha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metallofon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xoreograf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boy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syujetli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personaj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teatrlarini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sahnalashtirishda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ritmiga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raqsga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badiiy-ijodiy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79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0945" y="263236"/>
            <a:ext cx="901931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 </a:t>
            </a:r>
            <a:r>
              <a:rPr lang="en-US" sz="1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aniqlashtirish</a:t>
            </a:r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1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kuzatishdan</a:t>
            </a:r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Sana 28.05.2023 </a:t>
            </a:r>
            <a:r>
              <a:rPr lang="en-US" sz="1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endParaRPr lang="en-US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tarzining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1.Arg‘amchoqdan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sakrashga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urinadi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gimnastika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tirmashadi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motorikani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galma-galdan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sensomotorikani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yo‘riqchisi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motorikani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оилада</a:t>
            </a:r>
            <a:r>
              <a:rPr lang="ru-RU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амалий</a:t>
            </a:r>
            <a:r>
              <a:rPr lang="ru-RU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</a:t>
            </a:r>
            <a:r>
              <a:rPr lang="ru-RU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yarmida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Mashg‘ulot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diqqatini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“Men”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konsepsiyasini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samimiy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o'yinchoqlari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kutilayotgan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en-US" sz="1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fe’llardan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fe’llardan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gap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davolaydi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sotuvchi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sabzavot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horijiy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shakldagi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narsa-buyumlarni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ehtiyotkorlik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barmoqlari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motorikasi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mahoratni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faollashtirish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jonzotlarning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oziqlanishadi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harakatlanishadi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intellektual-bilish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sayyorasi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uyimiz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mavzusidagi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kvest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sanaydi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cholg‘u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pianino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dutor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ritmiga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raqsga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qo'ng'iroqcha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metallofon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xoreograf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tasvirlagan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boy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syujetli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personaj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jismlarni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,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ritmiga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raqsga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badiiy-ijodiy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indikatorini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ta’limiy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o‘yinlaridan</a:t>
            </a:r>
            <a:r>
              <a:rPr lang="en-US" sz="1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1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091" y="304799"/>
            <a:ext cx="10072253" cy="57277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z-Cyrl-UZ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3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altLang="ru-RU" sz="3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3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r>
              <a:rPr lang="en-US" altLang="ru-RU" sz="3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3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z-Cyrl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Xaritalarni toʻldirishda nimalarga eʼtibor beriladi?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z-Cyrl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uz-Cyrl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arbiyachi bola yutuqlari xaritasini yiliga necha marta toʻldiradi?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 Hamkorlik ishi kimlar bilan olib boriladi?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 Yakka tartibdagi ishni belgilashda  qaysi hujjatlarda qayd etiladi?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 Bolaning rivojlanish xaritalarini yuritishda qaysi ish hujjatlari oʻzaro mutanosib olib boriladi?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 Oʻquv yili yakunida hisobotni yoritishda nimalarga alohida ahamiyat beriladi?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Cyrl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uz-Latn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uz-Cyrl-UZ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arbiyachi bola yutuqlari xaritasida erishilgan natijani qanday belgi bilan belgilaydi?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F8784-6D5C-48D6-B62A-B560CB7E382F}" type="slidenum">
              <a:rPr lang="ru-RU" smtClean="0"/>
              <a:pPr/>
              <a:t>15</a:t>
            </a:fld>
            <a:endParaRPr lang="ru-RU" dirty="0"/>
          </a:p>
        </p:txBody>
      </p:sp>
      <p:pic>
        <p:nvPicPr>
          <p:cNvPr id="13" name="Звук 12">
            <a:hlinkClick r:id="" action="ppaction://media"/>
            <a:extLst>
              <a:ext uri="{FF2B5EF4-FFF2-40B4-BE49-F238E27FC236}">
                <a16:creationId xmlns:a16="http://schemas.microsoft.com/office/drawing/2014/main" id="{E751360F-1D00-48B8-A400-E47D269E63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2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6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9"/>
    </mc:Choice>
    <mc:Fallback xmlns="">
      <p:transition spd="slow" advTm="9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Прямоугольник 1"/>
          <p:cNvSpPr>
            <a:spLocks noChangeArrowheads="1"/>
          </p:cNvSpPr>
          <p:nvPr/>
        </p:nvSpPr>
        <p:spPr bwMode="auto">
          <a:xfrm>
            <a:off x="235528" y="484909"/>
            <a:ext cx="10834254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uz-Cyrl-UZ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VA MANBALAR RO‘YXATI</a:t>
            </a:r>
          </a:p>
          <a:p>
            <a:pPr algn="ctr"/>
            <a:endParaRPr lang="en-US" altLang="ru-RU" sz="1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1.O‘zbekiston Respublikasining 2019-yil 16-dekabrdagi “Maktabgacha ta’lim va tarbiya to‘g‘risida” Qonuni.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2.Oʼzbekiston Respublikasi Prezidentining 2022-yil 28-yanvardagi “2022-2026-yillarga moʼljallangan yangi 3.Oʼzbekistonning taraqqiyot strategiyasi toʼgʼrisida”gi PF-60-sonli Farmoni.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4.Oʼzbekiston Respublikasi Prezidentining 2019-yil 8-maydagi “Oʼzbekiston Respublikasi maktabgacha taʼlim tizimini 2030-yilgacha rivojlantirish konsepsiyasini tasdiqlash toʼgʼrisida”gi PQ-4312-sonli Qarori.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5.O‘zbekiston Respublikasi Vazirlar Mahkamasining 2020-yil 22- dekabrdagi “Maktabgacha ta’lim va tarbiyaning Davlat standartini tasdiqlash to‘g‘risida”gi 802-sonli Qarori  </a:t>
            </a: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6.O‘zbekiston Respublikasi Maktabgacha va maktab taʼlimi vazirligi huzuridagi Мaktabgacha taʼlim agentligining 2023-yil 28-avgustdagi “Maktabgacha taʼlim tashkilotlari pedagoglarining ish hujjatlarini tasdiqlash toʼgʼrisida”gi 99-sonli buyrugʼi  T.:2023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7.Grosheva I.V., Mirziyoyeva Sh.Sh., Yevstafyeva L.G., Maxmudova D.T., Nabixanova Sh.B., Pak S.V., Nazarova V.A., Isxakova M.R., Abdunazarova N.F. O`zbekiston Respublikasi maktabgacha ta’lim tashkilotlari uchun “Ilk qadam” davlat o`quv dasturi (takomillashtirilgan ikkinchi nashr). Toshkent 2022-yil (o`zbek va rus tillarida)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8.Maktabgacha taʼlim muassasalarida taʼlim jarayonini mavzuli rejalashtirish (kichik guruh). Metodik qoʼllanma. – T.: 2018</a:t>
            </a:r>
            <a:r>
              <a:rPr lang="en-US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-y</a:t>
            </a:r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9.Maktabgacha taʼlim muassasalarida taʼlim jarayonini mavzuli rejalashtirish (oʼrta guruh).Metodik qoʼllanma. – T.: 2018-y.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10.Maktabgacha taʼlim muassasalarida taʼlim jarayonini mavzuli rejalashtirish (katta guruh). Metodik qoʼllanma. – T.: 2018-y.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11.Maktabgacha taʼlim muassasalarida taʼlim jarayonini mavzuli rejalashtirish (tayyorlov guruhi). Metodik qoʼllanma. – T.: 2018-y.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12.Shin A.V.,Mirziyoeva Sh.Sh.,Grosheva I.V.vaboshqalar. “Shaxsga yo‘naltirilgan yondashuv asosida ta’lim jarayonini rejalashtirish” T.:2020-y.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13.Is’hoqova M.R. , Fayzullaeva M.Z., Kucharov J.R., Azizova N.Q., Sultonova N.M. Maktabgacha yoshdagi bolalarni savodxonlikka oʼrgatish T.: 2018-y.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 Abdullayeva N.Sh. Kelajak sari ilk taʼlim bilan: Variativ taʼlim ; – T.: “Iqtisod-moliya”, 2020</a:t>
            </a:r>
            <a:r>
              <a:rPr lang="en-US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-y</a:t>
            </a:r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104 b. 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8"/>
    </mc:Choice>
    <mc:Fallback xmlns="">
      <p:transition spd="slow" advTm="725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216550" y="1451429"/>
            <a:ext cx="7883907" cy="33403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0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8381325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1443</TotalTime>
  <Words>2066</Words>
  <Application>Microsoft Office PowerPoint</Application>
  <PresentationFormat>Широкоэкранный</PresentationFormat>
  <Paragraphs>89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Times New Roman</vt:lpstr>
      <vt:lpstr>Trebuchet MS</vt:lpstr>
      <vt:lpstr>Wingdings 3</vt:lpstr>
      <vt:lpstr>Аспект</vt:lpstr>
      <vt:lpstr> </vt:lpstr>
      <vt:lpstr>REJA: 1.OʻQUV YILI DAVOMIDA OLIB BORILADIGAN PEDAGOGIK KUZATISHLAR VA ULARNI QAYD ETISH   2.KUZATUV ASOSIDA YIL BOSHIDA QOʻYILGAN VAZIFALAR QANDAY HAL QILINGANI BAHOLANADI </vt:lpstr>
      <vt:lpstr>Презентация PowerPoint</vt:lpstr>
      <vt:lpstr>Презентация PowerPoint</vt:lpstr>
      <vt:lpstr>Kuzatish o‘tkazishda quyidagi tamoyillarga tayanish lozim:   • kuzatish bola uchun odatiy sharoitda amalga oshiriladi va bolaga yordam berishga yo‘naltirilgan bo‘ladi;  • bola rivoji borasida yanada xolis tasavvur hosil qilish uchun kuzatish kamida ikki hafta (yoki bir oy) mobaynida olib boriladi;  • pedagog bola to‘g‘risidagi ma’lumotlarni ota-onalar yoki tashkilotning boshqa xodimlari bilan suhbatlar jarayonida olishi mumkin;  • pedagog bolaning moyilliklari, qiziqishlariga, uning muloqot qilish va bilim olish xususiyatlariga e’tibor qaratishi lozim.</vt:lpstr>
      <vt:lpstr> 3-6 yoshdagi bolalarni oraliq va yakuniy kuzatish natijalariga ko‘ra, ushbu bolaning rivojlanish sohalari bo‘yicha rivojlanishida kutilayotgan yangi natijalarni hisobga olgan holda keyingi pedagogik jarayonning maqsadlari aniqlanadi.  6-7 yoshdagi bolalar uchun (MTT bitiruvchisi) faqat oraliq kuzatish maqsadlari aniqlanadi, yakuniy kuzatishdan so‘ng bolaning maktabga tayyorligi xaritasi to‘ldiriladi   </vt:lpstr>
      <vt:lpstr>Bolaning familiyasi, ismi: ____________________________________________________________    Уoshi: __________________________________________________    Tug‘ilgan sanasi: ______________________________________________      Jinsi: ______________________________ (O‘g‘il /Qiz)   Pedagog: _________________________________________________________________________________________________________  Kuzda to‘ldirilgan sana: __________________________________________________    Qishda to‘ldirilgan sana: ___________________________________________________    Bahorda to‘ldirilgan sana: __________________________________________________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User</dc:creator>
  <cp:lastModifiedBy>USER</cp:lastModifiedBy>
  <cp:revision>111</cp:revision>
  <dcterms:created xsi:type="dcterms:W3CDTF">2020-04-30T10:08:59Z</dcterms:created>
  <dcterms:modified xsi:type="dcterms:W3CDTF">2026-10-30T06:15:22Z</dcterms:modified>
</cp:coreProperties>
</file>