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1">
  <p:sldMasterIdLst>
    <p:sldMasterId id="2147483788" r:id="rId1"/>
    <p:sldMasterId id="2147483800" r:id="rId2"/>
    <p:sldMasterId id="2147483824" r:id="rId3"/>
  </p:sldMasterIdLst>
  <p:notesMasterIdLst>
    <p:notesMasterId r:id="rId22"/>
  </p:notesMasterIdLst>
  <p:handoutMasterIdLst>
    <p:handoutMasterId r:id="rId23"/>
  </p:handoutMasterIdLst>
  <p:sldIdLst>
    <p:sldId id="403" r:id="rId4"/>
    <p:sldId id="404" r:id="rId5"/>
    <p:sldId id="406" r:id="rId6"/>
    <p:sldId id="420" r:id="rId7"/>
    <p:sldId id="408" r:id="rId8"/>
    <p:sldId id="410" r:id="rId9"/>
    <p:sldId id="411" r:id="rId10"/>
    <p:sldId id="413" r:id="rId11"/>
    <p:sldId id="414" r:id="rId12"/>
    <p:sldId id="415" r:id="rId13"/>
    <p:sldId id="416" r:id="rId14"/>
    <p:sldId id="417" r:id="rId15"/>
    <p:sldId id="421" r:id="rId16"/>
    <p:sldId id="426" r:id="rId17"/>
    <p:sldId id="370" r:id="rId18"/>
    <p:sldId id="429" r:id="rId19"/>
    <p:sldId id="432" r:id="rId20"/>
    <p:sldId id="433" r:id="rId21"/>
  </p:sldIdLst>
  <p:sldSz cx="12192000" cy="6858000"/>
  <p:notesSz cx="6735763" cy="9866313"/>
  <p:custDataLst>
    <p:tags r:id="rId24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rina Vladimirovna" initials="IV" lastIdx="1" clrIdx="0">
    <p:extLst>
      <p:ext uri="{19B8F6BF-5375-455C-9EA6-DF929625EA0E}">
        <p15:presenceInfo xmlns:p15="http://schemas.microsoft.com/office/powerpoint/2012/main" userId="Irina Vladimirovna" providerId="None"/>
      </p:ext>
    </p:extLst>
  </p:cmAuthor>
  <p:cmAuthor id="2" name="User" initials="U" lastIdx="2" clrIdx="1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B8AE"/>
    <a:srgbClr val="9CA383"/>
    <a:srgbClr val="36A463"/>
    <a:srgbClr val="378D85"/>
    <a:srgbClr val="A5DBD6"/>
    <a:srgbClr val="FFCD2D"/>
    <a:srgbClr val="DEEBF6"/>
    <a:srgbClr val="8EBAE2"/>
    <a:srgbClr val="324D1F"/>
    <a:srgbClr val="B477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54" autoAdjust="0"/>
    <p:restoredTop sz="93842" autoAdjust="0"/>
  </p:normalViewPr>
  <p:slideViewPr>
    <p:cSldViewPr snapToGrid="0">
      <p:cViewPr varScale="1">
        <p:scale>
          <a:sx n="111" d="100"/>
          <a:sy n="111" d="100"/>
        </p:scale>
        <p:origin x="64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gs" Target="tags/tag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3ACB02-5DE0-448A-BB3F-54CEA6C95F37}" type="doc">
      <dgm:prSet loTypeId="urn:microsoft.com/office/officeart/2005/8/layout/chevron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AA6E024-FF4E-4099-9684-0C00ED0A1C5B}">
      <dgm:prSet phldrT="[Текст]"/>
      <dgm:spPr/>
      <dgm:t>
        <a:bodyPr/>
        <a:lstStyle/>
        <a:p>
          <a:r>
            <a:rPr lang="en-US"/>
            <a:t>1</a:t>
          </a:r>
          <a:endParaRPr lang="ru-RU" dirty="0"/>
        </a:p>
      </dgm:t>
    </dgm:pt>
    <dgm:pt modelId="{E0772551-3C1F-436F-9F21-2BDC3A51F400}" type="parTrans" cxnId="{DC724AD4-CF52-4E2D-B7BB-1F006C867330}">
      <dgm:prSet/>
      <dgm:spPr/>
      <dgm:t>
        <a:bodyPr/>
        <a:lstStyle/>
        <a:p>
          <a:endParaRPr lang="ru-RU"/>
        </a:p>
      </dgm:t>
    </dgm:pt>
    <dgm:pt modelId="{6D50004F-E57F-4945-88FD-7FDFBFA8A11B}" type="sibTrans" cxnId="{DC724AD4-CF52-4E2D-B7BB-1F006C867330}">
      <dgm:prSet/>
      <dgm:spPr/>
      <dgm:t>
        <a:bodyPr/>
        <a:lstStyle/>
        <a:p>
          <a:endParaRPr lang="ru-RU"/>
        </a:p>
      </dgm:t>
    </dgm:pt>
    <dgm:pt modelId="{EA4B8F13-3CD3-402C-AD10-20491B01D73C}">
      <dgm:prSet phldrT="[Текст]"/>
      <dgm:spPr/>
      <dgm:t>
        <a:bodyPr/>
        <a:lstStyle/>
        <a:p>
          <a:endParaRPr lang="ru-RU" sz="2200" dirty="0"/>
        </a:p>
      </dgm:t>
    </dgm:pt>
    <dgm:pt modelId="{8E43D560-84AB-4D78-8D9A-4D664034FDC5}" type="parTrans" cxnId="{4DCA8557-BA77-4EEC-8D6E-73D3B968E7AA}">
      <dgm:prSet/>
      <dgm:spPr/>
      <dgm:t>
        <a:bodyPr/>
        <a:lstStyle/>
        <a:p>
          <a:endParaRPr lang="ru-RU"/>
        </a:p>
      </dgm:t>
    </dgm:pt>
    <dgm:pt modelId="{C3559D2B-FFC4-4D27-AD4E-1B3E752CB77D}" type="sibTrans" cxnId="{4DCA8557-BA77-4EEC-8D6E-73D3B968E7AA}">
      <dgm:prSet/>
      <dgm:spPr/>
      <dgm:t>
        <a:bodyPr/>
        <a:lstStyle/>
        <a:p>
          <a:endParaRPr lang="ru-RU"/>
        </a:p>
      </dgm:t>
    </dgm:pt>
    <dgm:pt modelId="{86C01A7D-B433-4F5E-B6E2-B3F82D93C734}">
      <dgm:prSet phldrT="[Текст]"/>
      <dgm:spPr/>
      <dgm:t>
        <a:bodyPr/>
        <a:lstStyle/>
        <a:p>
          <a:r>
            <a:rPr lang="en-US" dirty="0"/>
            <a:t>2</a:t>
          </a:r>
          <a:endParaRPr lang="ru-RU" dirty="0"/>
        </a:p>
      </dgm:t>
    </dgm:pt>
    <dgm:pt modelId="{B0DF96F5-5AE6-43B7-A637-283DD4DA9CE9}" type="parTrans" cxnId="{06A630EA-861C-4F77-8228-FF4891C3A9A0}">
      <dgm:prSet/>
      <dgm:spPr/>
      <dgm:t>
        <a:bodyPr/>
        <a:lstStyle/>
        <a:p>
          <a:endParaRPr lang="ru-RU"/>
        </a:p>
      </dgm:t>
    </dgm:pt>
    <dgm:pt modelId="{0D31A952-EF67-44EF-A337-E993DB8733F8}" type="sibTrans" cxnId="{06A630EA-861C-4F77-8228-FF4891C3A9A0}">
      <dgm:prSet/>
      <dgm:spPr/>
      <dgm:t>
        <a:bodyPr/>
        <a:lstStyle/>
        <a:p>
          <a:endParaRPr lang="ru-RU"/>
        </a:p>
      </dgm:t>
    </dgm:pt>
    <dgm:pt modelId="{15C60036-A835-49DE-8258-7B446681DECC}">
      <dgm:prSet phldrT="[Текст]"/>
      <dgm:spPr/>
      <dgm:t>
        <a:bodyPr/>
        <a:lstStyle/>
        <a:p>
          <a:r>
            <a:rPr lang="en-US" dirty="0"/>
            <a:t>3</a:t>
          </a:r>
          <a:endParaRPr lang="ru-RU" dirty="0"/>
        </a:p>
      </dgm:t>
    </dgm:pt>
    <dgm:pt modelId="{F2CBC49B-0B5B-4226-A399-AA80681C73AE}" type="parTrans" cxnId="{9B555EEF-16A1-4EA8-97BF-25AA8A80E926}">
      <dgm:prSet/>
      <dgm:spPr/>
      <dgm:t>
        <a:bodyPr/>
        <a:lstStyle/>
        <a:p>
          <a:endParaRPr lang="ru-RU"/>
        </a:p>
      </dgm:t>
    </dgm:pt>
    <dgm:pt modelId="{217A2F2D-EFCE-49B6-9E29-EBE50D465B70}" type="sibTrans" cxnId="{9B555EEF-16A1-4EA8-97BF-25AA8A80E926}">
      <dgm:prSet/>
      <dgm:spPr/>
      <dgm:t>
        <a:bodyPr/>
        <a:lstStyle/>
        <a:p>
          <a:endParaRPr lang="ru-RU"/>
        </a:p>
      </dgm:t>
    </dgm:pt>
    <dgm:pt modelId="{CBAD942A-38F0-4E19-BA77-95567243303E}">
      <dgm:prSet phldrT="[Текст]"/>
      <dgm:spPr/>
      <dgm:t>
        <a:bodyPr/>
        <a:lstStyle/>
        <a:p>
          <a:r>
            <a:rPr lang="en-US" dirty="0"/>
            <a:t>4</a:t>
          </a:r>
          <a:endParaRPr lang="ru-RU" dirty="0"/>
        </a:p>
      </dgm:t>
    </dgm:pt>
    <dgm:pt modelId="{B5F2A1D7-3B0C-4C70-B4B4-3B4DFE71A010}" type="parTrans" cxnId="{CC41429C-1DBC-43DB-A650-6D03CBCBAEF3}">
      <dgm:prSet/>
      <dgm:spPr/>
      <dgm:t>
        <a:bodyPr/>
        <a:lstStyle/>
        <a:p>
          <a:endParaRPr lang="ru-RU"/>
        </a:p>
      </dgm:t>
    </dgm:pt>
    <dgm:pt modelId="{C2810F29-B572-43A3-92E8-D283CE665254}" type="sibTrans" cxnId="{CC41429C-1DBC-43DB-A650-6D03CBCBAEF3}">
      <dgm:prSet/>
      <dgm:spPr/>
      <dgm:t>
        <a:bodyPr/>
        <a:lstStyle/>
        <a:p>
          <a:endParaRPr lang="ru-RU"/>
        </a:p>
      </dgm:t>
    </dgm:pt>
    <dgm:pt modelId="{BE908314-4053-424E-BA96-6732F68B6CF5}">
      <dgm:prSet phldrT="[Текст]"/>
      <dgm:spPr/>
      <dgm:t>
        <a:bodyPr/>
        <a:lstStyle/>
        <a:p>
          <a:pPr algn="just"/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6-7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yoshdagi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maktabga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tayyorlik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xaritasini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to`ldirish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bo`yicha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pedagoglarga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tavsiyalar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C3BDB0-EFBD-44B1-B1CE-3F2AE7387C2F}" type="parTrans" cxnId="{5DC493E2-DEB0-4232-AE69-D95713F67D92}">
      <dgm:prSet/>
      <dgm:spPr/>
      <dgm:t>
        <a:bodyPr/>
        <a:lstStyle/>
        <a:p>
          <a:endParaRPr lang="ru-RU"/>
        </a:p>
      </dgm:t>
    </dgm:pt>
    <dgm:pt modelId="{D85ABFF3-A7DB-48C3-8193-5736D8A9EFB4}" type="sibTrans" cxnId="{5DC493E2-DEB0-4232-AE69-D95713F67D92}">
      <dgm:prSet/>
      <dgm:spPr/>
      <dgm:t>
        <a:bodyPr/>
        <a:lstStyle/>
        <a:p>
          <a:endParaRPr lang="ru-RU"/>
        </a:p>
      </dgm:t>
    </dgm:pt>
    <dgm:pt modelId="{30AAF733-AAD7-4C4C-B513-3922A4B117FB}">
      <dgm:prSet phldrT="[Текст]" custT="1"/>
      <dgm:spPr/>
      <dgm:t>
        <a:bodyPr/>
        <a:lstStyle/>
        <a:p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rivojlanishi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haqida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ota-onalar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ma’lumotlar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FCE630-039A-451E-AD3A-5ADD72EF0295}" type="sibTrans" cxnId="{1729C162-9DFE-4435-A021-92F206217099}">
      <dgm:prSet/>
      <dgm:spPr/>
      <dgm:t>
        <a:bodyPr/>
        <a:lstStyle/>
        <a:p>
          <a:endParaRPr lang="ru-RU"/>
        </a:p>
      </dgm:t>
    </dgm:pt>
    <dgm:pt modelId="{B6A9F802-7843-434E-AB9B-E51FAED05A6A}" type="parTrans" cxnId="{1729C162-9DFE-4435-A021-92F206217099}">
      <dgm:prSet/>
      <dgm:spPr/>
      <dgm:t>
        <a:bodyPr/>
        <a:lstStyle/>
        <a:p>
          <a:endParaRPr lang="ru-RU"/>
        </a:p>
      </dgm:t>
    </dgm:pt>
    <dgm:pt modelId="{05EFD9B7-A40D-444D-B8AF-B227073BB83D}">
      <dgm:prSet custT="1"/>
      <dgm:spPr/>
      <dgm:t>
        <a:bodyPr/>
        <a:lstStyle/>
        <a:p>
          <a:pPr algn="just"/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tarbiya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jarayonini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shaxsga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yo`naltirilgan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asosida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tashkil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etish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 1-sinf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o`qituvchisiga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rivojlanishi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ko`rsatkichlari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haqida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ma’lumot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" panose="020B0604020202020204" pitchFamily="34" charset="0"/>
              <a:cs typeface="Arial" panose="020B0604020202020204" pitchFamily="34" charset="0"/>
            </a:rPr>
            <a:t>berish</a:t>
          </a:r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011825-E3A1-4F4A-9040-2861E3B161ED}" type="parTrans" cxnId="{16771D72-22E2-48AC-BE5C-883D05FBBED7}">
      <dgm:prSet/>
      <dgm:spPr/>
      <dgm:t>
        <a:bodyPr/>
        <a:lstStyle/>
        <a:p>
          <a:endParaRPr lang="ru-RU"/>
        </a:p>
      </dgm:t>
    </dgm:pt>
    <dgm:pt modelId="{EB2EA73A-D313-49F6-B0EE-D6F7527A311A}" type="sibTrans" cxnId="{16771D72-22E2-48AC-BE5C-883D05FBBED7}">
      <dgm:prSet/>
      <dgm:spPr/>
      <dgm:t>
        <a:bodyPr/>
        <a:lstStyle/>
        <a:p>
          <a:endParaRPr lang="ru-RU"/>
        </a:p>
      </dgm:t>
    </dgm:pt>
    <dgm:pt modelId="{033AD531-1DCB-4437-BE0C-8158D3B27603}">
      <dgm:prSet custT="1"/>
      <dgm:spPr/>
      <dgm:t>
        <a:bodyPr/>
        <a:lstStyle/>
        <a:p>
          <a:pPr algn="just"/>
          <a:r>
            <a:rPr lang="en-US" sz="2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bosqichining</a:t>
          </a:r>
          <a:r>
            <a: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keying </a:t>
          </a:r>
          <a:r>
            <a:rPr lang="en-US" sz="2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pog`onasiga</a:t>
          </a:r>
          <a:r>
            <a: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o`tishiga</a:t>
          </a:r>
          <a:r>
            <a: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ko`maklashish</a:t>
          </a:r>
          <a:endParaRPr lang="ru-RU" sz="2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181E72-5896-4C52-B3EA-101DCF786A8F}" type="parTrans" cxnId="{DBADE167-FB3E-4AF1-8855-09C1D3033D9C}">
      <dgm:prSet/>
      <dgm:spPr/>
      <dgm:t>
        <a:bodyPr/>
        <a:lstStyle/>
        <a:p>
          <a:endParaRPr lang="ru-RU"/>
        </a:p>
      </dgm:t>
    </dgm:pt>
    <dgm:pt modelId="{E64A685A-EB4D-4BDE-844A-FDBC20E3A4A1}" type="sibTrans" cxnId="{DBADE167-FB3E-4AF1-8855-09C1D3033D9C}">
      <dgm:prSet/>
      <dgm:spPr/>
      <dgm:t>
        <a:bodyPr/>
        <a:lstStyle/>
        <a:p>
          <a:endParaRPr lang="ru-RU"/>
        </a:p>
      </dgm:t>
    </dgm:pt>
    <dgm:pt modelId="{E8A51820-AF08-4776-B08B-96F6C1B7A1C0}">
      <dgm:prSet phldrT="[Текст]" custT="1"/>
      <dgm:spPr/>
      <dgm:t>
        <a:bodyPr/>
        <a:lstStyle/>
        <a:p>
          <a:endParaRPr lang="ru-RU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B11CC5-0191-4C0A-8D08-67FD529C553D}" type="parTrans" cxnId="{70B100FF-EFCB-471D-AF4C-19E982F23072}">
      <dgm:prSet/>
      <dgm:spPr/>
    </dgm:pt>
    <dgm:pt modelId="{BD19FBD8-5491-4A6D-A12B-F99449A0D082}" type="sibTrans" cxnId="{70B100FF-EFCB-471D-AF4C-19E982F23072}">
      <dgm:prSet/>
      <dgm:spPr/>
    </dgm:pt>
    <dgm:pt modelId="{3D70820D-74F4-48C3-84DF-B2CE9135D3B5}" type="pres">
      <dgm:prSet presAssocID="{383ACB02-5DE0-448A-BB3F-54CEA6C95F37}" presName="linearFlow" presStyleCnt="0">
        <dgm:presLayoutVars>
          <dgm:dir/>
          <dgm:animLvl val="lvl"/>
          <dgm:resizeHandles val="exact"/>
        </dgm:presLayoutVars>
      </dgm:prSet>
      <dgm:spPr/>
    </dgm:pt>
    <dgm:pt modelId="{FEFAE445-377A-4DBD-B15C-F0D544C7CB81}" type="pres">
      <dgm:prSet presAssocID="{DAA6E024-FF4E-4099-9684-0C00ED0A1C5B}" presName="composite" presStyleCnt="0"/>
      <dgm:spPr/>
    </dgm:pt>
    <dgm:pt modelId="{D2C32B09-E5B7-4BC2-A6F7-6319C768D452}" type="pres">
      <dgm:prSet presAssocID="{DAA6E024-FF4E-4099-9684-0C00ED0A1C5B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6E182D76-B22D-4B90-B964-A7E0536BB4B2}" type="pres">
      <dgm:prSet presAssocID="{DAA6E024-FF4E-4099-9684-0C00ED0A1C5B}" presName="descendantText" presStyleLbl="alignAcc1" presStyleIdx="0" presStyleCnt="4">
        <dgm:presLayoutVars>
          <dgm:bulletEnabled val="1"/>
        </dgm:presLayoutVars>
      </dgm:prSet>
      <dgm:spPr/>
    </dgm:pt>
    <dgm:pt modelId="{DC132B1F-44A1-4912-B86A-082B15997CF2}" type="pres">
      <dgm:prSet presAssocID="{6D50004F-E57F-4945-88FD-7FDFBFA8A11B}" presName="sp" presStyleCnt="0"/>
      <dgm:spPr/>
    </dgm:pt>
    <dgm:pt modelId="{F5ECFD6A-B050-4A1E-B304-266497B39327}" type="pres">
      <dgm:prSet presAssocID="{86C01A7D-B433-4F5E-B6E2-B3F82D93C734}" presName="composite" presStyleCnt="0"/>
      <dgm:spPr/>
    </dgm:pt>
    <dgm:pt modelId="{C753607C-02F2-491E-8273-4694B8D05C35}" type="pres">
      <dgm:prSet presAssocID="{86C01A7D-B433-4F5E-B6E2-B3F82D93C734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81633FB2-256A-4CE2-B344-F35BB0BE83B8}" type="pres">
      <dgm:prSet presAssocID="{86C01A7D-B433-4F5E-B6E2-B3F82D93C734}" presName="descendantText" presStyleLbl="alignAcc1" presStyleIdx="1" presStyleCnt="4">
        <dgm:presLayoutVars>
          <dgm:bulletEnabled val="1"/>
        </dgm:presLayoutVars>
      </dgm:prSet>
      <dgm:spPr/>
    </dgm:pt>
    <dgm:pt modelId="{553CE66E-6F72-4EAD-9622-C91B0742C5C7}" type="pres">
      <dgm:prSet presAssocID="{0D31A952-EF67-44EF-A337-E993DB8733F8}" presName="sp" presStyleCnt="0"/>
      <dgm:spPr/>
    </dgm:pt>
    <dgm:pt modelId="{B0543D08-A367-4CCE-BA92-67B4B32A5A4A}" type="pres">
      <dgm:prSet presAssocID="{15C60036-A835-49DE-8258-7B446681DECC}" presName="composite" presStyleCnt="0"/>
      <dgm:spPr/>
    </dgm:pt>
    <dgm:pt modelId="{E7907288-F12B-4974-AAAD-442D3B3EF0AA}" type="pres">
      <dgm:prSet presAssocID="{15C60036-A835-49DE-8258-7B446681DECC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96E610C6-0746-4447-8075-13E5CB9220C9}" type="pres">
      <dgm:prSet presAssocID="{15C60036-A835-49DE-8258-7B446681DECC}" presName="descendantText" presStyleLbl="alignAcc1" presStyleIdx="2" presStyleCnt="4" custLinFactNeighborX="-346" custLinFactNeighborY="7305">
        <dgm:presLayoutVars>
          <dgm:bulletEnabled val="1"/>
        </dgm:presLayoutVars>
      </dgm:prSet>
      <dgm:spPr/>
    </dgm:pt>
    <dgm:pt modelId="{D29CF16D-CCC1-4D4F-8F1B-62686A2339E9}" type="pres">
      <dgm:prSet presAssocID="{217A2F2D-EFCE-49B6-9E29-EBE50D465B70}" presName="sp" presStyleCnt="0"/>
      <dgm:spPr/>
    </dgm:pt>
    <dgm:pt modelId="{0A3F6FA4-2DF4-4ADA-8921-85CAE39EC673}" type="pres">
      <dgm:prSet presAssocID="{CBAD942A-38F0-4E19-BA77-95567243303E}" presName="composite" presStyleCnt="0"/>
      <dgm:spPr/>
    </dgm:pt>
    <dgm:pt modelId="{22F31431-B59E-408C-BFB2-E59686C3057F}" type="pres">
      <dgm:prSet presAssocID="{CBAD942A-38F0-4E19-BA77-95567243303E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401710F4-9CD8-4566-84E2-775686FA2619}" type="pres">
      <dgm:prSet presAssocID="{CBAD942A-38F0-4E19-BA77-95567243303E}" presName="descendantText" presStyleLbl="alignAcc1" presStyleIdx="3" presStyleCnt="4" custLinFactNeighborX="-346" custLinFactNeighborY="21388">
        <dgm:presLayoutVars>
          <dgm:bulletEnabled val="1"/>
        </dgm:presLayoutVars>
      </dgm:prSet>
      <dgm:spPr/>
    </dgm:pt>
  </dgm:ptLst>
  <dgm:cxnLst>
    <dgm:cxn modelId="{8B7CFF1E-88EF-43A5-ADD8-53AFCF8BA9DD}" type="presOf" srcId="{86C01A7D-B433-4F5E-B6E2-B3F82D93C734}" destId="{C753607C-02F2-491E-8273-4694B8D05C35}" srcOrd="0" destOrd="0" presId="urn:microsoft.com/office/officeart/2005/8/layout/chevron2"/>
    <dgm:cxn modelId="{8FC9FE2C-075E-4D2F-BA0B-B1CA813D9AC9}" type="presOf" srcId="{DAA6E024-FF4E-4099-9684-0C00ED0A1C5B}" destId="{D2C32B09-E5B7-4BC2-A6F7-6319C768D452}" srcOrd="0" destOrd="0" presId="urn:microsoft.com/office/officeart/2005/8/layout/chevron2"/>
    <dgm:cxn modelId="{CDE7FD33-340C-4F20-9015-2385EFDABA7F}" type="presOf" srcId="{CBAD942A-38F0-4E19-BA77-95567243303E}" destId="{22F31431-B59E-408C-BFB2-E59686C3057F}" srcOrd="0" destOrd="0" presId="urn:microsoft.com/office/officeart/2005/8/layout/chevron2"/>
    <dgm:cxn modelId="{1729C162-9DFE-4435-A021-92F206217099}" srcId="{DAA6E024-FF4E-4099-9684-0C00ED0A1C5B}" destId="{30AAF733-AAD7-4C4C-B513-3922A4B117FB}" srcOrd="1" destOrd="0" parTransId="{B6A9F802-7843-434E-AB9B-E51FAED05A6A}" sibTransId="{34FCE630-039A-451E-AD3A-5ADD72EF0295}"/>
    <dgm:cxn modelId="{DBADE167-FB3E-4AF1-8855-09C1D3033D9C}" srcId="{CBAD942A-38F0-4E19-BA77-95567243303E}" destId="{033AD531-1DCB-4437-BE0C-8158D3B27603}" srcOrd="0" destOrd="0" parTransId="{6E181E72-5896-4C52-B3EA-101DCF786A8F}" sibTransId="{E64A685A-EB4D-4BDE-844A-FDBC20E3A4A1}"/>
    <dgm:cxn modelId="{16771D72-22E2-48AC-BE5C-883D05FBBED7}" srcId="{15C60036-A835-49DE-8258-7B446681DECC}" destId="{05EFD9B7-A40D-444D-B8AF-B227073BB83D}" srcOrd="0" destOrd="0" parTransId="{E3011825-E3A1-4F4A-9040-2861E3B161ED}" sibTransId="{EB2EA73A-D313-49F6-B0EE-D6F7527A311A}"/>
    <dgm:cxn modelId="{4DCA8557-BA77-4EEC-8D6E-73D3B968E7AA}" srcId="{DAA6E024-FF4E-4099-9684-0C00ED0A1C5B}" destId="{EA4B8F13-3CD3-402C-AD10-20491B01D73C}" srcOrd="2" destOrd="0" parTransId="{8E43D560-84AB-4D78-8D9A-4D664034FDC5}" sibTransId="{C3559D2B-FFC4-4D27-AD4E-1B3E752CB77D}"/>
    <dgm:cxn modelId="{9F217191-7426-4A71-BA32-A16DFCB7ED5A}" type="presOf" srcId="{383ACB02-5DE0-448A-BB3F-54CEA6C95F37}" destId="{3D70820D-74F4-48C3-84DF-B2CE9135D3B5}" srcOrd="0" destOrd="0" presId="urn:microsoft.com/office/officeart/2005/8/layout/chevron2"/>
    <dgm:cxn modelId="{8F932296-49D8-4F8E-B833-9E8280B44232}" type="presOf" srcId="{EA4B8F13-3CD3-402C-AD10-20491B01D73C}" destId="{6E182D76-B22D-4B90-B964-A7E0536BB4B2}" srcOrd="0" destOrd="2" presId="urn:microsoft.com/office/officeart/2005/8/layout/chevron2"/>
    <dgm:cxn modelId="{CC41429C-1DBC-43DB-A650-6D03CBCBAEF3}" srcId="{383ACB02-5DE0-448A-BB3F-54CEA6C95F37}" destId="{CBAD942A-38F0-4E19-BA77-95567243303E}" srcOrd="3" destOrd="0" parTransId="{B5F2A1D7-3B0C-4C70-B4B4-3B4DFE71A010}" sibTransId="{C2810F29-B572-43A3-92E8-D283CE665254}"/>
    <dgm:cxn modelId="{F85C3EA3-1EEC-41AF-8D58-741E696CEBBC}" type="presOf" srcId="{033AD531-1DCB-4437-BE0C-8158D3B27603}" destId="{401710F4-9CD8-4566-84E2-775686FA2619}" srcOrd="0" destOrd="0" presId="urn:microsoft.com/office/officeart/2005/8/layout/chevron2"/>
    <dgm:cxn modelId="{C443BFA7-04E5-4760-82D7-E7125203A6A9}" type="presOf" srcId="{15C60036-A835-49DE-8258-7B446681DECC}" destId="{E7907288-F12B-4974-AAAD-442D3B3EF0AA}" srcOrd="0" destOrd="0" presId="urn:microsoft.com/office/officeart/2005/8/layout/chevron2"/>
    <dgm:cxn modelId="{498AA1AA-1F97-4230-9BDF-29376746170C}" type="presOf" srcId="{05EFD9B7-A40D-444D-B8AF-B227073BB83D}" destId="{96E610C6-0746-4447-8075-13E5CB9220C9}" srcOrd="0" destOrd="0" presId="urn:microsoft.com/office/officeart/2005/8/layout/chevron2"/>
    <dgm:cxn modelId="{ED90FCAA-7BBD-4100-BD80-70BFA624D1F3}" type="presOf" srcId="{BE908314-4053-424E-BA96-6732F68B6CF5}" destId="{81633FB2-256A-4CE2-B344-F35BB0BE83B8}" srcOrd="0" destOrd="0" presId="urn:microsoft.com/office/officeart/2005/8/layout/chevron2"/>
    <dgm:cxn modelId="{F8EFF5AB-BE7D-4158-B252-B083FE5DF160}" type="presOf" srcId="{E8A51820-AF08-4776-B08B-96F6C1B7A1C0}" destId="{6E182D76-B22D-4B90-B964-A7E0536BB4B2}" srcOrd="0" destOrd="0" presId="urn:microsoft.com/office/officeart/2005/8/layout/chevron2"/>
    <dgm:cxn modelId="{DC724AD4-CF52-4E2D-B7BB-1F006C867330}" srcId="{383ACB02-5DE0-448A-BB3F-54CEA6C95F37}" destId="{DAA6E024-FF4E-4099-9684-0C00ED0A1C5B}" srcOrd="0" destOrd="0" parTransId="{E0772551-3C1F-436F-9F21-2BDC3A51F400}" sibTransId="{6D50004F-E57F-4945-88FD-7FDFBFA8A11B}"/>
    <dgm:cxn modelId="{CD837FE1-8D75-420F-B215-0AE6F3BFC2A0}" type="presOf" srcId="{30AAF733-AAD7-4C4C-B513-3922A4B117FB}" destId="{6E182D76-B22D-4B90-B964-A7E0536BB4B2}" srcOrd="0" destOrd="1" presId="urn:microsoft.com/office/officeart/2005/8/layout/chevron2"/>
    <dgm:cxn modelId="{5DC493E2-DEB0-4232-AE69-D95713F67D92}" srcId="{86C01A7D-B433-4F5E-B6E2-B3F82D93C734}" destId="{BE908314-4053-424E-BA96-6732F68B6CF5}" srcOrd="0" destOrd="0" parTransId="{6BC3BDB0-EFBD-44B1-B1CE-3F2AE7387C2F}" sibTransId="{D85ABFF3-A7DB-48C3-8193-5736D8A9EFB4}"/>
    <dgm:cxn modelId="{06A630EA-861C-4F77-8228-FF4891C3A9A0}" srcId="{383ACB02-5DE0-448A-BB3F-54CEA6C95F37}" destId="{86C01A7D-B433-4F5E-B6E2-B3F82D93C734}" srcOrd="1" destOrd="0" parTransId="{B0DF96F5-5AE6-43B7-A637-283DD4DA9CE9}" sibTransId="{0D31A952-EF67-44EF-A337-E993DB8733F8}"/>
    <dgm:cxn modelId="{9B555EEF-16A1-4EA8-97BF-25AA8A80E926}" srcId="{383ACB02-5DE0-448A-BB3F-54CEA6C95F37}" destId="{15C60036-A835-49DE-8258-7B446681DECC}" srcOrd="2" destOrd="0" parTransId="{F2CBC49B-0B5B-4226-A399-AA80681C73AE}" sibTransId="{217A2F2D-EFCE-49B6-9E29-EBE50D465B70}"/>
    <dgm:cxn modelId="{70B100FF-EFCB-471D-AF4C-19E982F23072}" srcId="{DAA6E024-FF4E-4099-9684-0C00ED0A1C5B}" destId="{E8A51820-AF08-4776-B08B-96F6C1B7A1C0}" srcOrd="0" destOrd="0" parTransId="{B7B11CC5-0191-4C0A-8D08-67FD529C553D}" sibTransId="{BD19FBD8-5491-4A6D-A12B-F99449A0D082}"/>
    <dgm:cxn modelId="{17C29DB4-4466-4304-AA27-A45976AF7B38}" type="presParOf" srcId="{3D70820D-74F4-48C3-84DF-B2CE9135D3B5}" destId="{FEFAE445-377A-4DBD-B15C-F0D544C7CB81}" srcOrd="0" destOrd="0" presId="urn:microsoft.com/office/officeart/2005/8/layout/chevron2"/>
    <dgm:cxn modelId="{AADA3885-6DF5-42A3-9614-0A3AC31E0A6C}" type="presParOf" srcId="{FEFAE445-377A-4DBD-B15C-F0D544C7CB81}" destId="{D2C32B09-E5B7-4BC2-A6F7-6319C768D452}" srcOrd="0" destOrd="0" presId="urn:microsoft.com/office/officeart/2005/8/layout/chevron2"/>
    <dgm:cxn modelId="{2EF925C9-2FC2-46FD-AF93-4CCE02D86CBE}" type="presParOf" srcId="{FEFAE445-377A-4DBD-B15C-F0D544C7CB81}" destId="{6E182D76-B22D-4B90-B964-A7E0536BB4B2}" srcOrd="1" destOrd="0" presId="urn:microsoft.com/office/officeart/2005/8/layout/chevron2"/>
    <dgm:cxn modelId="{4888B231-8616-4174-8862-3ED0CEF7ADA6}" type="presParOf" srcId="{3D70820D-74F4-48C3-84DF-B2CE9135D3B5}" destId="{DC132B1F-44A1-4912-B86A-082B15997CF2}" srcOrd="1" destOrd="0" presId="urn:microsoft.com/office/officeart/2005/8/layout/chevron2"/>
    <dgm:cxn modelId="{C3D5617A-98A1-4B5D-90FF-E275529635EA}" type="presParOf" srcId="{3D70820D-74F4-48C3-84DF-B2CE9135D3B5}" destId="{F5ECFD6A-B050-4A1E-B304-266497B39327}" srcOrd="2" destOrd="0" presId="urn:microsoft.com/office/officeart/2005/8/layout/chevron2"/>
    <dgm:cxn modelId="{77E41C57-9BE3-4C7C-88CC-D5BA598CE314}" type="presParOf" srcId="{F5ECFD6A-B050-4A1E-B304-266497B39327}" destId="{C753607C-02F2-491E-8273-4694B8D05C35}" srcOrd="0" destOrd="0" presId="urn:microsoft.com/office/officeart/2005/8/layout/chevron2"/>
    <dgm:cxn modelId="{E623E240-EEA9-49A0-9993-1FC3176D6552}" type="presParOf" srcId="{F5ECFD6A-B050-4A1E-B304-266497B39327}" destId="{81633FB2-256A-4CE2-B344-F35BB0BE83B8}" srcOrd="1" destOrd="0" presId="urn:microsoft.com/office/officeart/2005/8/layout/chevron2"/>
    <dgm:cxn modelId="{4042B5D2-B437-4746-8379-E5086D5E40C0}" type="presParOf" srcId="{3D70820D-74F4-48C3-84DF-B2CE9135D3B5}" destId="{553CE66E-6F72-4EAD-9622-C91B0742C5C7}" srcOrd="3" destOrd="0" presId="urn:microsoft.com/office/officeart/2005/8/layout/chevron2"/>
    <dgm:cxn modelId="{55544FDE-1C92-45D2-A589-4EA39ACDA52B}" type="presParOf" srcId="{3D70820D-74F4-48C3-84DF-B2CE9135D3B5}" destId="{B0543D08-A367-4CCE-BA92-67B4B32A5A4A}" srcOrd="4" destOrd="0" presId="urn:microsoft.com/office/officeart/2005/8/layout/chevron2"/>
    <dgm:cxn modelId="{5D0C7AF6-51B8-407E-8901-65F937ED3CDB}" type="presParOf" srcId="{B0543D08-A367-4CCE-BA92-67B4B32A5A4A}" destId="{E7907288-F12B-4974-AAAD-442D3B3EF0AA}" srcOrd="0" destOrd="0" presId="urn:microsoft.com/office/officeart/2005/8/layout/chevron2"/>
    <dgm:cxn modelId="{E99B5CBB-FDBE-4A7A-98D4-261B42F0FE1E}" type="presParOf" srcId="{B0543D08-A367-4CCE-BA92-67B4B32A5A4A}" destId="{96E610C6-0746-4447-8075-13E5CB9220C9}" srcOrd="1" destOrd="0" presId="urn:microsoft.com/office/officeart/2005/8/layout/chevron2"/>
    <dgm:cxn modelId="{5C6B4DDC-2ED2-4D94-9B17-27D994065C5C}" type="presParOf" srcId="{3D70820D-74F4-48C3-84DF-B2CE9135D3B5}" destId="{D29CF16D-CCC1-4D4F-8F1B-62686A2339E9}" srcOrd="5" destOrd="0" presId="urn:microsoft.com/office/officeart/2005/8/layout/chevron2"/>
    <dgm:cxn modelId="{80CE710E-B3CD-4C06-9015-88C507B644B8}" type="presParOf" srcId="{3D70820D-74F4-48C3-84DF-B2CE9135D3B5}" destId="{0A3F6FA4-2DF4-4ADA-8921-85CAE39EC673}" srcOrd="6" destOrd="0" presId="urn:microsoft.com/office/officeart/2005/8/layout/chevron2"/>
    <dgm:cxn modelId="{DF9D4E58-5B9B-4245-8038-34D5FAC879E7}" type="presParOf" srcId="{0A3F6FA4-2DF4-4ADA-8921-85CAE39EC673}" destId="{22F31431-B59E-408C-BFB2-E59686C3057F}" srcOrd="0" destOrd="0" presId="urn:microsoft.com/office/officeart/2005/8/layout/chevron2"/>
    <dgm:cxn modelId="{D05D475F-D34D-4D89-942F-9E4F5EDAB61E}" type="presParOf" srcId="{0A3F6FA4-2DF4-4ADA-8921-85CAE39EC673}" destId="{401710F4-9CD8-4566-84E2-775686FA261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C32B09-E5B7-4BC2-A6F7-6319C768D452}">
      <dsp:nvSpPr>
        <dsp:cNvPr id="0" name=""/>
        <dsp:cNvSpPr/>
      </dsp:nvSpPr>
      <dsp:spPr>
        <a:xfrm rot="5400000">
          <a:off x="-173313" y="176737"/>
          <a:ext cx="1155423" cy="80879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1</a:t>
          </a:r>
          <a:endParaRPr lang="ru-RU" sz="2200" kern="1200" dirty="0"/>
        </a:p>
      </dsp:txBody>
      <dsp:txXfrm rot="-5400000">
        <a:off x="1" y="407821"/>
        <a:ext cx="808796" cy="346627"/>
      </dsp:txXfrm>
    </dsp:sp>
    <dsp:sp modelId="{6E182D76-B22D-4B90-B964-A7E0536BB4B2}">
      <dsp:nvSpPr>
        <dsp:cNvPr id="0" name=""/>
        <dsp:cNvSpPr/>
      </dsp:nvSpPr>
      <dsp:spPr>
        <a:xfrm rot="5400000">
          <a:off x="4913305" y="-4101085"/>
          <a:ext cx="751025" cy="896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rivojlanishi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haqida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ota-onalar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ma’lumotlar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200" kern="1200" dirty="0"/>
        </a:p>
      </dsp:txBody>
      <dsp:txXfrm rot="-5400000">
        <a:off x="808796" y="40086"/>
        <a:ext cx="8923381" cy="677701"/>
      </dsp:txXfrm>
    </dsp:sp>
    <dsp:sp modelId="{C753607C-02F2-491E-8273-4694B8D05C35}">
      <dsp:nvSpPr>
        <dsp:cNvPr id="0" name=""/>
        <dsp:cNvSpPr/>
      </dsp:nvSpPr>
      <dsp:spPr>
        <a:xfrm rot="5400000">
          <a:off x="-173313" y="1184260"/>
          <a:ext cx="1155423" cy="808796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2</a:t>
          </a:r>
          <a:endParaRPr lang="ru-RU" sz="2200" kern="1200" dirty="0"/>
        </a:p>
      </dsp:txBody>
      <dsp:txXfrm rot="-5400000">
        <a:off x="1" y="1415344"/>
        <a:ext cx="808796" cy="346627"/>
      </dsp:txXfrm>
    </dsp:sp>
    <dsp:sp modelId="{81633FB2-256A-4CE2-B344-F35BB0BE83B8}">
      <dsp:nvSpPr>
        <dsp:cNvPr id="0" name=""/>
        <dsp:cNvSpPr/>
      </dsp:nvSpPr>
      <dsp:spPr>
        <a:xfrm rot="5400000">
          <a:off x="4913305" y="-3093561"/>
          <a:ext cx="751025" cy="896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6-7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yoshdagi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maktabga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tayyorlik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xaritasini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to`ldirish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bo`yicha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pedagoglarga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tavsiyalar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808796" y="1047610"/>
        <a:ext cx="8923381" cy="677701"/>
      </dsp:txXfrm>
    </dsp:sp>
    <dsp:sp modelId="{E7907288-F12B-4974-AAAD-442D3B3EF0AA}">
      <dsp:nvSpPr>
        <dsp:cNvPr id="0" name=""/>
        <dsp:cNvSpPr/>
      </dsp:nvSpPr>
      <dsp:spPr>
        <a:xfrm rot="5400000">
          <a:off x="-173313" y="2191784"/>
          <a:ext cx="1155423" cy="808796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3</a:t>
          </a:r>
          <a:endParaRPr lang="ru-RU" sz="2200" kern="1200" dirty="0"/>
        </a:p>
      </dsp:txBody>
      <dsp:txXfrm rot="-5400000">
        <a:off x="1" y="2422868"/>
        <a:ext cx="808796" cy="346627"/>
      </dsp:txXfrm>
    </dsp:sp>
    <dsp:sp modelId="{96E610C6-0746-4447-8075-13E5CB9220C9}">
      <dsp:nvSpPr>
        <dsp:cNvPr id="0" name=""/>
        <dsp:cNvSpPr/>
      </dsp:nvSpPr>
      <dsp:spPr>
        <a:xfrm rot="5400000">
          <a:off x="4882303" y="-2031175"/>
          <a:ext cx="751025" cy="896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tarbiya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jarayonini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shaxsga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yo`naltirilgan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asosida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tashkil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etish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uchun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 1-sinf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o`qituvchisiga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rivojlanishi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ko`rsatkichlari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haqida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ma’lumot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" panose="020B0604020202020204" pitchFamily="34" charset="0"/>
              <a:cs typeface="Arial" panose="020B0604020202020204" pitchFamily="34" charset="0"/>
            </a:rPr>
            <a:t>berish</a:t>
          </a:r>
          <a:endParaRPr lang="ru-RU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77794" y="2109996"/>
        <a:ext cx="8923381" cy="677701"/>
      </dsp:txXfrm>
    </dsp:sp>
    <dsp:sp modelId="{22F31431-B59E-408C-BFB2-E59686C3057F}">
      <dsp:nvSpPr>
        <dsp:cNvPr id="0" name=""/>
        <dsp:cNvSpPr/>
      </dsp:nvSpPr>
      <dsp:spPr>
        <a:xfrm rot="5400000">
          <a:off x="-173313" y="3199308"/>
          <a:ext cx="1155423" cy="80879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4</a:t>
          </a:r>
          <a:endParaRPr lang="ru-RU" sz="2200" kern="1200" dirty="0"/>
        </a:p>
      </dsp:txBody>
      <dsp:txXfrm rot="-5400000">
        <a:off x="1" y="3430392"/>
        <a:ext cx="808796" cy="346627"/>
      </dsp:txXfrm>
    </dsp:sp>
    <dsp:sp modelId="{401710F4-9CD8-4566-84E2-775686FA2619}">
      <dsp:nvSpPr>
        <dsp:cNvPr id="0" name=""/>
        <dsp:cNvSpPr/>
      </dsp:nvSpPr>
      <dsp:spPr>
        <a:xfrm rot="5400000">
          <a:off x="4882303" y="-917884"/>
          <a:ext cx="751025" cy="896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Bolaning</a:t>
          </a:r>
          <a:r>
            <a:rPr lang="en-US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ta’lim</a:t>
          </a:r>
          <a:r>
            <a:rPr lang="en-US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bosqichining</a:t>
          </a:r>
          <a:r>
            <a:rPr lang="en-US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keying </a:t>
          </a:r>
          <a:r>
            <a:rPr lang="en-US" sz="2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pog`onasiga</a:t>
          </a:r>
          <a:r>
            <a:rPr lang="en-US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o`tishiga</a:t>
          </a:r>
          <a:r>
            <a:rPr lang="en-US" sz="2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ko`maklashish</a:t>
          </a:r>
          <a:endParaRPr lang="ru-RU" sz="2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77794" y="3223287"/>
        <a:ext cx="8923381" cy="6777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27594-92BB-4184-80E5-64DEE70C9C41}" type="datetimeFigureOut">
              <a:rPr lang="ru-RU" smtClean="0"/>
              <a:t>30.10.2026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E9C255-02F5-4195-8A67-15ABB4B60A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8017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32C3FEC-72FD-42A4-AD32-E296212D98BF}" type="datetimeFigureOut">
              <a:rPr lang="ru-RU"/>
              <a:pPr>
                <a:defRPr/>
              </a:pPr>
              <a:t>30.10.2026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0040BAD-AAD9-48DD-B37A-711E8B1C817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6124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700082-AAD6-EA46-87B7-44D1BB06EA0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1098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5E66F-83DE-42EC-B4EB-A287D1482071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1807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E1C6C-6241-4AF5-B305-0C20BDDC1DE2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465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3D6EE-6409-469A-98E2-C3AFE63F13DA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82085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15717-9634-4962-8CEA-DB17F9612E79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893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E06E5-8B5E-48BA-87A0-8D83CD648094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415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61D6B-3BAF-4203-A2A6-2BD30899D9CE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326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08ED-ECD6-4E46-BCC9-C1CC07D19869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783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5ECE7-CBFC-4769-B2E3-AA53D46CF0FC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753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6EEC892D-A3DB-4AAA-8C13-966D51DD5A4F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140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D3A42-A06D-4550-BD81-BDA1F15B56F1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442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41057-5856-4EBB-B7D7-0FD07983A8C7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260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3505B-A589-4D9B-AFFD-6DFD65C799A3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55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A3B5F-99DD-420F-BED4-9B31010D3085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8091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9A829-2767-4481-A6B5-758687287181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925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92FA-8185-4F46-A7A4-D68E7F462E85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7627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0181-E8FC-4362-8E2E-15503853FB25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7204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C7D4A-C880-4832-80C3-8FC196AEA05F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0535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B1538-D5EB-443E-B240-A5E99B6AD362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3970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245F1-453B-4B80-9EF0-20092590C67D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899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A0B16-F7D1-4D50-923A-0708186195EB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72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F33D1-5EAF-46D2-96E9-B26B195E3F17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5298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46771-E47E-4E38-8F5C-C8530AE66E07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7776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AB2A3-762C-5941-AC0D-5C7AA091DC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68710"/>
            <a:ext cx="9144000" cy="280893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F2EF12-6410-5F40-AF2E-7B524F1159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02108"/>
            <a:ext cx="9144000" cy="197865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29B2-FD43-2043-B6FB-B57B5DE5A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DD3B2D3B-A1D4-D04D-B1C1-4A4B275BDD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F456FA5F-7BED-4801-9340-F69B673A78BB}" type="datetime1">
              <a:rPr lang="en-US" smtClean="0"/>
              <a:t>10/30/2026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29526607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D142D-7F37-2E45-9FB1-416C9FECF1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0281"/>
            <a:ext cx="10515600" cy="393668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87E6-AC29-374D-92AB-DCA60A46F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67A5D5B9-E968-084F-B455-0D9A181D5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5843"/>
            <a:ext cx="10515600" cy="100647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A2AE6B2-611C-E14D-95BF-B6A8DFB31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4C9C6228-7566-43FC-AEC2-77708A418457}" type="datetime1">
              <a:rPr lang="en-US" smtClean="0"/>
              <a:t>10/30/2026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9291763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7066B-9257-F945-A016-D0768D25F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3536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BDEB30-E8DC-3B47-AA49-694584CCC4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897745"/>
            <a:ext cx="10515600" cy="219190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EB643-6CEB-8443-869F-6C6E9D00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2522F3C-071F-3348-9130-9F517C6B5B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165FB6F1-D313-48F6-8EFD-E293677179BC}" type="datetime1">
              <a:rPr lang="en-US" smtClean="0"/>
              <a:t>10/30/2026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19737063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2A202-117D-E146-83CA-F36135E8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4427"/>
            <a:ext cx="10515600" cy="100647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08C2EA-B2D5-6947-809F-590339EDE2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214563"/>
            <a:ext cx="5181600" cy="39624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05025-762F-0848-AC7A-3B26868E66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214563"/>
            <a:ext cx="5181600" cy="39624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572805-C3A1-E54A-BF81-01616BA21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180B17AB-2AA4-7442-BD90-A09F60FE6270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0F85538D-D638-4831-8210-0C23106240E1}" type="datetime1">
              <a:rPr lang="en-US" smtClean="0"/>
              <a:t>10/30/2026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9897200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5DBFA-68EB-974B-A227-040254C2C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155708"/>
            <a:ext cx="10515600" cy="82391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568243-3C5B-1744-8B1F-FE8330D48B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81217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3D57FB-E171-5F4B-A7AA-892631A102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006725"/>
            <a:ext cx="5157787" cy="31829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85110A-D365-4C47-82C1-18529CAB88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81217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7DDA4E-D6D4-FC43-84F4-5EA01D66AF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06725"/>
            <a:ext cx="5183188" cy="3182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6FAD2A-E37C-7049-91D9-AEC0B04AF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FF1F0EFB-8282-534D-86E7-2195EF9CB268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EF663CCD-BEC8-40D3-A646-78022C9B2D48}" type="datetime1">
              <a:rPr lang="en-US" smtClean="0"/>
              <a:t>10/30/2026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9731600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F8B90-7F48-4442-B36F-62206874D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14450"/>
            <a:ext cx="10515600" cy="100647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41D428-8F13-4648-BFC8-EC5AA2833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5EDDA3DA-C709-2F46-A2B7-8181FC4192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7F057982-496F-45FD-B1A1-CB53089BA639}" type="datetime1">
              <a:rPr lang="en-US" smtClean="0"/>
              <a:t>10/30/2026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6669456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BDC934-A8CE-CE46-85CB-840BA87D5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EB892D2-B459-284B-85B1-5635EC40FF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A41494A8-F44F-4423-BFA4-49EA1933FC11}" type="datetime1">
              <a:rPr lang="en-US" smtClean="0"/>
              <a:t>10/30/2026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14871956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18111-29FD-4E48-B9F9-7E10D22ED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143000"/>
            <a:ext cx="3932237" cy="914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A90B9-292B-2A48-8755-D4FEE65779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43001"/>
            <a:ext cx="6172200" cy="47180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662438-05ED-2343-AF5E-1B34EFBC83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A89CF7-9005-B144-8588-999155E34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7A5F4C1E-1154-E848-98CA-25F80C22A4F7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7C9DE4E2-63C6-4F4B-A6CF-16BD78D5308B}" type="datetime1">
              <a:rPr lang="en-US" smtClean="0"/>
              <a:t>10/30/2026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0597225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E117F-AC69-084D-AAD0-79C19B9A8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2" y="1171575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74C2D1-E499-674E-BD3F-1D372C37A8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171575"/>
            <a:ext cx="6172200" cy="48863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4D8147-AA32-ED4E-8490-383333B791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6612" y="2770188"/>
            <a:ext cx="3932237" cy="328771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3E9949-C420-7C44-B387-772BBD922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F71419A1-096B-9945-AD2E-093147CD25F7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DF550800-E2D6-44A0-9307-23D98D50757D}" type="datetime1">
              <a:rPr lang="en-US" smtClean="0"/>
              <a:t>10/30/2026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22658535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8E603-8A1B-B148-920B-ECAFD108E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43025"/>
            <a:ext cx="10515600" cy="100647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DCCBB9-3975-BD47-891C-3A1F5148C3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2349499"/>
            <a:ext cx="10515600" cy="38274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4E6E05-BC54-7B42-822E-D1BFDBAB0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B96833F-BC79-5546-85D2-98883E2FD2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D7B8E787-5991-4C28-A981-580DA6B37248}" type="datetime1">
              <a:rPr lang="en-US" smtClean="0"/>
              <a:t>10/30/2026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56137148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3B6A2C-B0DA-1A44-8848-1A74EDCE6C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285875"/>
            <a:ext cx="2628900" cy="4891088"/>
          </a:xfrm>
          <a:prstGeom prst="rect">
            <a:avLst/>
          </a:prstGeo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A8DA99-8933-F141-B791-AA5F0197D4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285875"/>
            <a:ext cx="7734300" cy="48910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5284E5-0A71-3246-9E69-123FA8A7C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2C14-E2D0-6049-8A0E-12C35F69C32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98C4033-2EBA-6541-B498-1EF6A3563B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EC6FB632-42AD-47BF-B797-1F55FE70A545}" type="datetime1">
              <a:rPr lang="en-US" smtClean="0"/>
              <a:t>10/30/2026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20477527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головок и объек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1F919D-1603-4E3D-95FD-FB1F4E055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BC8CEC0-0D0B-453B-8963-A2AED8FB3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356350"/>
            <a:ext cx="7650000" cy="36512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4960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7F7DCBEF-14BB-4315-A788-DE9692F4145E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61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DC476-30F2-4578-AA1C-747F4A7E15C1}" type="datetime1">
              <a:rPr lang="en-US" smtClean="0"/>
              <a:t>10/30/2026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593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A17F41-6380-F94B-90EA-C41112E9FA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521527"/>
            <a:ext cx="10515600" cy="36554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5D7681-4A9E-A846-ADB5-82D3B2798F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6452" y="6477434"/>
            <a:ext cx="14763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PAGE </a:t>
            </a:r>
            <a:fld id="{D1C12C14-E2D0-6049-8A0E-12C35F69C32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7F71326A-6F95-694A-8419-4C1BD7C8B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9047"/>
            <a:ext cx="10515600" cy="1277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45A59A78-51F3-4B47-AC3C-1B25E6F0D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1450" y="6456364"/>
            <a:ext cx="3886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PH" sz="1400" b="0" i="0" smtClean="0">
                <a:effectLst/>
                <a:latin typeface="Myriad Pro Cond" panose="020B0506030403020204" pitchFamily="34" charset="0"/>
              </a:defRPr>
            </a:lvl1pPr>
          </a:lstStyle>
          <a:p>
            <a:fld id="{C64E9090-CF8A-4AFB-80DA-2BE2727DE3DA}" type="datetime1">
              <a:rPr lang="en-US" smtClean="0"/>
              <a:t>10/30/2026</a:t>
            </a:fld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790993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836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hyperlink" Target="http://uis.unesco.org/sites/default/files/documents/isced-2011-ru.pdf" TargetMode="External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hyperlink" Target="https://www.oph.fi/en/education-and-qualifications/national-core-curriculum-ecec-nutshell" TargetMode="Externa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2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Узбекистан орнамент: стоковые фото, изображения | Скачать Узбекистан  орнамент картинки на Depositphotos">
            <a:extLst>
              <a:ext uri="{FF2B5EF4-FFF2-40B4-BE49-F238E27FC236}">
                <a16:creationId xmlns:a16="http://schemas.microsoft.com/office/drawing/2014/main" id="{85847D5E-328B-4112-A083-5DEE2B61C3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32" b="5415"/>
          <a:stretch/>
        </p:blipFill>
        <p:spPr bwMode="auto">
          <a:xfrm>
            <a:off x="87030" y="942481"/>
            <a:ext cx="1844013" cy="5809380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F39F910D-F5B5-4925-B539-3B2775DBC213}"/>
              </a:ext>
            </a:extLst>
          </p:cNvPr>
          <p:cNvSpPr txBox="1">
            <a:spLocks/>
          </p:cNvSpPr>
          <p:nvPr/>
        </p:nvSpPr>
        <p:spPr>
          <a:xfrm>
            <a:off x="1975103" y="5839656"/>
            <a:ext cx="9559672" cy="79674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Министерство дошкольного образования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Республики Узбекистан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		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                           15 декабря 2021 года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                                                                                                                                                                                г. Ташкент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0A5CD2F-18A0-4FE5-A301-1CFF7C306FF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3636" r="8676" b="8173"/>
          <a:stretch/>
        </p:blipFill>
        <p:spPr>
          <a:xfrm>
            <a:off x="1931043" y="691470"/>
            <a:ext cx="10217986" cy="5809379"/>
          </a:xfrm>
          <a:prstGeom prst="rect">
            <a:avLst/>
          </a:prstGeom>
        </p:spPr>
      </p:pic>
      <p:sp>
        <p:nvSpPr>
          <p:cNvPr id="10" name="Title 6">
            <a:extLst>
              <a:ext uri="{FF2B5EF4-FFF2-40B4-BE49-F238E27FC236}">
                <a16:creationId xmlns:a16="http://schemas.microsoft.com/office/drawing/2014/main" id="{BD52F927-CC8C-4DB8-AC74-C9DB65891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9108" y="942481"/>
            <a:ext cx="9559672" cy="5480621"/>
          </a:xfrm>
        </p:spPr>
        <p:txBody>
          <a:bodyPr>
            <a:normAutofit/>
          </a:bodyPr>
          <a:lstStyle/>
          <a:p>
            <a:pPr algn="ctr"/>
            <a:r>
              <a:rPr lang="en-US" sz="4000" i="0" u="none" strike="noStrike" baseline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2.1.2.</a:t>
            </a:r>
            <a:r>
              <a:rPr lang="en-US" sz="4800" i="0" u="none" strike="noStrike" baseline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Takomillashtirilgan </a:t>
            </a:r>
            <a:r>
              <a:rPr lang="en-US" sz="4800" i="0" u="none" strike="noStrike" baseline="0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“Ilk </a:t>
            </a:r>
            <a:r>
              <a:rPr lang="en-US" sz="4800" i="0" u="none" strike="noStrike" baseline="0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qadam</a:t>
            </a:r>
            <a:r>
              <a:rPr lang="en-US" sz="4800" i="0" u="none" strike="noStrike" baseline="0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” </a:t>
            </a:r>
            <a:r>
              <a:rPr lang="en-US" sz="4800" i="0" u="none" strike="noStrike" baseline="0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davlat</a:t>
            </a:r>
            <a:r>
              <a:rPr lang="en-US" sz="4800" i="0" u="none" strike="noStrike" baseline="0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4800" i="0" u="none" strike="noStrike" baseline="0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dasturining</a:t>
            </a:r>
            <a:r>
              <a:rPr lang="en-US" sz="4800" i="0" u="none" strike="noStrike" baseline="0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US" sz="4800" i="0" u="none" strike="noStrike" baseline="0" dirty="0" err="1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mazmuni</a:t>
            </a: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</a:rPr>
              <a:t> </a:t>
            </a:r>
            <a:b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</a:rPr>
            </a:br>
            <a:b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j-ea"/>
                <a:cs typeface="Arial" panose="020B0604020202020204" pitchFamily="34" charset="0"/>
              </a:rPr>
            </a:br>
            <a:endParaRPr lang="en-US" b="0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84140C2-DEDF-491E-92C8-0DBC90ED452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303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2F12021-6D9B-4892-8FFE-6C27B38916A4}"/>
              </a:ext>
            </a:extLst>
          </p:cNvPr>
          <p:cNvSpPr/>
          <p:nvPr/>
        </p:nvSpPr>
        <p:spPr>
          <a:xfrm>
            <a:off x="7347857" y="1775571"/>
            <a:ext cx="3841370" cy="204531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99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0" algn="ctr">
              <a:defRPr/>
            </a:pP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MTT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pedagoglarining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ehtiyojlarini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o'rganish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uchun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UNICEF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bilan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birgalikda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olib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borilgan</a:t>
            </a:r>
            <a:r>
              <a:rPr lang="en-U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tadqiqotlar</a:t>
            </a:r>
            <a:endParaRPr lang="en-US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ctr"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6337C71B-DFF3-498C-AA04-7FE38DA1A94A}"/>
              </a:ext>
            </a:extLst>
          </p:cNvPr>
          <p:cNvSpPr/>
          <p:nvPr/>
        </p:nvSpPr>
        <p:spPr>
          <a:xfrm>
            <a:off x="2575320" y="1775572"/>
            <a:ext cx="4032309" cy="20453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O`zbekiston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Respublikasining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“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Maktabgacha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ta’lim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tarbiya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to`g`risida</a:t>
            </a:r>
            <a:r>
              <a:rPr lang="en-US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”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Qonuni</a:t>
            </a: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№ 595</a:t>
            </a:r>
            <a:r>
              <a:rPr lang="en-US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16.12. 2019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-y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74738AB6-188D-4B89-90BD-37954DE12C14}"/>
              </a:ext>
            </a:extLst>
          </p:cNvPr>
          <p:cNvSpPr/>
          <p:nvPr/>
        </p:nvSpPr>
        <p:spPr>
          <a:xfrm>
            <a:off x="2524124" y="4101895"/>
            <a:ext cx="4083505" cy="20453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O`zbekiston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Respublikasining</a:t>
            </a: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Ta’lim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to`g`risida”gi</a:t>
            </a:r>
            <a:r>
              <a:rPr lang="en-US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Qonuni</a:t>
            </a: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№ 637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23.09.2020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-y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F2A54081-3A21-4F82-B41A-3232AA40E0CD}"/>
              </a:ext>
            </a:extLst>
          </p:cNvPr>
          <p:cNvSpPr/>
          <p:nvPr/>
        </p:nvSpPr>
        <p:spPr>
          <a:xfrm>
            <a:off x="7267139" y="4101895"/>
            <a:ext cx="3922088" cy="204531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</a:t>
            </a:r>
            <a:r>
              <a:rPr lang="ru-RU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</a:t>
            </a:r>
            <a:r>
              <a:rPr 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aktabgacha</a:t>
            </a:r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ta’lim</a:t>
            </a:r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bo`yicha</a:t>
            </a:r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xalqaro</a:t>
            </a:r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tajribalar</a:t>
            </a:r>
            <a:endParaRPr lang="ru-RU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D20F58D-59E4-45CD-8ACD-27CBFB5CE78B}"/>
              </a:ext>
            </a:extLst>
          </p:cNvPr>
          <p:cNvSpPr txBox="1"/>
          <p:nvPr/>
        </p:nvSpPr>
        <p:spPr>
          <a:xfrm>
            <a:off x="1666874" y="96146"/>
            <a:ext cx="7324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o`quv</a:t>
            </a: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dasturini</a:t>
            </a: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takomillashtirish</a:t>
            </a:r>
            <a:r>
              <a:rPr lang="ru-RU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asoslar</a:t>
            </a:r>
            <a:endParaRPr lang="ru-RU" sz="2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90A07C2-E030-4D09-9372-E671E23A4F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165"/>
          <a:stretch/>
        </p:blipFill>
        <p:spPr>
          <a:xfrm>
            <a:off x="428624" y="2346751"/>
            <a:ext cx="1562100" cy="223117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C33A7BC-E745-40BB-AED5-4FC282586E2C}"/>
              </a:ext>
            </a:extLst>
          </p:cNvPr>
          <p:cNvSpPr txBox="1"/>
          <p:nvPr/>
        </p:nvSpPr>
        <p:spPr>
          <a:xfrm>
            <a:off x="723899" y="3083164"/>
            <a:ext cx="1181101" cy="646331"/>
          </a:xfrm>
          <a:prstGeom prst="rect">
            <a:avLst/>
          </a:prstGeom>
          <a:solidFill>
            <a:srgbClr val="324D1F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200" b="1" dirty="0" err="1">
                <a:solidFill>
                  <a:srgbClr val="FFC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O`zbekiston</a:t>
            </a:r>
            <a:r>
              <a:rPr lang="en-US" sz="1200" b="1" dirty="0">
                <a:solidFill>
                  <a:srgbClr val="FFC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rgbClr val="FFC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Respublikasi</a:t>
            </a:r>
            <a:r>
              <a:rPr lang="en-US" sz="1200" b="1" dirty="0">
                <a:solidFill>
                  <a:srgbClr val="FFC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 err="1">
                <a:solidFill>
                  <a:srgbClr val="FFCD2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Qonunlari</a:t>
            </a:r>
            <a:endParaRPr lang="ru-RU" sz="1200" b="1" dirty="0">
              <a:solidFill>
                <a:srgbClr val="FFCD2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Номер слайда 3">
            <a:extLst>
              <a:ext uri="{FF2B5EF4-FFF2-40B4-BE49-F238E27FC236}">
                <a16:creationId xmlns:a16="http://schemas.microsoft.com/office/drawing/2014/main" id="{50E7F712-CB10-474C-839B-EB34B13DC18F}"/>
              </a:ext>
            </a:extLst>
          </p:cNvPr>
          <p:cNvSpPr txBox="1">
            <a:spLocks/>
          </p:cNvSpPr>
          <p:nvPr/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defPPr>
              <a:defRPr lang="ru-RU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100" kern="1200" spc="0" baseline="0">
                <a:solidFill>
                  <a:srgbClr val="FFFFFF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957BC70-FAB1-4AF6-9165-8BB2AAC529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747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626781" y="33868"/>
            <a:ext cx="76448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Davlat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o'quv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dasturini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takomillashtirish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jarayoni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ED45E225-C679-47D9-AA2B-22EC328B87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55265" y="952500"/>
            <a:ext cx="8599280" cy="5581650"/>
          </a:xfrm>
        </p:spPr>
        <p:txBody>
          <a:bodyPr>
            <a:normAutofit fontScale="85000" lnSpcReduction="20000"/>
          </a:bodyPr>
          <a:lstStyle/>
          <a:p>
            <a:pPr marL="457200" lvl="0" indent="-457200" algn="just">
              <a:lnSpc>
                <a:spcPct val="150000"/>
              </a:lnSpc>
              <a:buClr>
                <a:srgbClr val="9BAFB5"/>
              </a:buClr>
              <a:buFont typeface="+mj-lt"/>
              <a:buAutoNum type="arabicPeriod"/>
              <a:defRPr/>
            </a:pP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Maktabgacha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ta’lim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vazirligi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tashabbusi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bilan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BMTning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O‘zbekistondagi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Bolalar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jamg‘armasi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(UNICEF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)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bilan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birgalikda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ilg‘or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xalqaro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tajribani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hisobga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olgan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holda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Davlat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o‘quv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dasturini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takomillashtirish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bo‘yicha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qaror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qabul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qilindi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marL="457200" lvl="0" indent="-457200" algn="just">
              <a:lnSpc>
                <a:spcPct val="150000"/>
              </a:lnSpc>
              <a:buClr>
                <a:srgbClr val="9BAFB5"/>
              </a:buClr>
              <a:buFont typeface="+mj-lt"/>
              <a:buAutoNum type="arabicPeriod"/>
              <a:defRPr/>
            </a:pP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Maktabgacha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ta’lim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vazirining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2021-yil 12-iyuldagi 128-son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buyrug‘iga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asosan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maktabgacha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ta’lim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tizimi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ilmiy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xodimlari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amaliyotchi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mutaxassislari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shuningdek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nodavlat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MTT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hamda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UNICEF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xalqaro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tashkiloti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vakillaridan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8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nafar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mutaxassisdan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iborat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ishchi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guruh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tuzildi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Xalqaro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maslahatchi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-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Ulviya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Mikaylova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+mj-lt"/>
              <a:buAutoNum type="arabicPeriod"/>
              <a:tabLst/>
              <a:defRPr/>
            </a:pP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Ishchi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guruhi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ZOOM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platformasini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orqali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30 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dan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ortiq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onlayn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uchrashuv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muhokama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maslahatlar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olib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bordi</a:t>
            </a:r>
            <a:r>
              <a:rPr lang="en-US" sz="2600" dirty="0">
                <a:solidFill>
                  <a:srgbClr val="000000">
                    <a:lumMod val="85000"/>
                    <a:lumOff val="15000"/>
                  </a:srgb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kumimoji="0" lang="ru-RU" sz="21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lnSpc>
                <a:spcPct val="115000"/>
              </a:lnSpc>
              <a:spcAft>
                <a:spcPts val="800"/>
              </a:spcAft>
              <a:buNone/>
            </a:pPr>
            <a:endParaRPr lang="ru-RU" sz="260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FEBBA66-F13D-47CA-BAB6-73B088EC5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62C77A-C4A2-44D2-BCBF-2D0A0C6F65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953" y="2276475"/>
            <a:ext cx="2630174" cy="305276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15C202F-990A-428F-8FEF-5D29F19F173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647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65006" y="33868"/>
            <a:ext cx="7538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Davlat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o`quv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dasturini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takomillashtirish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bo`yicha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xalqaro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tajriba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8" name="Таблица 8">
            <a:extLst>
              <a:ext uri="{FF2B5EF4-FFF2-40B4-BE49-F238E27FC236}">
                <a16:creationId xmlns:a16="http://schemas.microsoft.com/office/drawing/2014/main" id="{14043A2F-48C5-490D-A676-2936D3594A66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22854438"/>
              </p:ext>
            </p:extLst>
          </p:nvPr>
        </p:nvGraphicFramePr>
        <p:xfrm>
          <a:off x="447674" y="1121228"/>
          <a:ext cx="11537497" cy="5246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106">
                  <a:extLst>
                    <a:ext uri="{9D8B030D-6E8A-4147-A177-3AD203B41FA5}">
                      <a16:colId xmlns:a16="http://schemas.microsoft.com/office/drawing/2014/main" val="3944113124"/>
                    </a:ext>
                  </a:extLst>
                </a:gridCol>
                <a:gridCol w="9485391">
                  <a:extLst>
                    <a:ext uri="{9D8B030D-6E8A-4147-A177-3AD203B41FA5}">
                      <a16:colId xmlns:a16="http://schemas.microsoft.com/office/drawing/2014/main" val="3186576379"/>
                    </a:ext>
                  </a:extLst>
                </a:gridCol>
              </a:tblGrid>
              <a:tr h="1049383">
                <a:tc>
                  <a:txBody>
                    <a:bodyPr/>
                    <a:lstStyle/>
                    <a:p>
                      <a:r>
                        <a:rPr kumimoji="0" lang="ru-RU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+mn-cs"/>
                        </a:rPr>
                        <a:t> </a:t>
                      </a:r>
                      <a:r>
                        <a:rPr kumimoji="0" lang="ru-RU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МСКО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UNESCO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ta'limning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xalqaro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standart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tasnifi</a:t>
                      </a:r>
                      <a:endParaRPr lang="en-US" sz="1800" b="0" u="none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TXCT UNESCO 106-bandiga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muvofiq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ta'lim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dasturlari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u="none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tasnifi</a:t>
                      </a:r>
                      <a:r>
                        <a:rPr lang="en-US" sz="1800" b="0" u="non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http://uis.unesco.org/sites/default/files/documents/isced-2011-ru.pdf</a:t>
                      </a: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506319"/>
                  </a:ext>
                </a:extLst>
              </a:tr>
              <a:tr h="104938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“Nuri”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dasturi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“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Mavzuli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rejalashtirish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”</a:t>
                      </a:r>
                      <a:endParaRPr lang="ru-RU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2418291"/>
                  </a:ext>
                </a:extLst>
              </a:tr>
              <a:tr h="104938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Finlyandiya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o'quv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dasturining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qiymat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doirasi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kompetensiyal</a:t>
                      </a:r>
                      <a:r>
                        <a:rPr lang="en-US" sz="18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ari</a:t>
                      </a:r>
                      <a:endParaRPr lang="en-US" sz="1800" u="none" dirty="0"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  <a:hlinkClick r:id="rId4"/>
                        </a:rPr>
                        <a:t>/www.oph.fi/en/education-and-qualifications/national-core-curriculum-ecec-nutshell</a:t>
                      </a:r>
                      <a:endParaRPr lang="ru-RU" sz="1800" b="1" u="none" dirty="0"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5893245"/>
                  </a:ext>
                </a:extLst>
              </a:tr>
              <a:tr h="104938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Britaniya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Kolumbiyasi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ta’limi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dasturi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kompetensiyalar</a:t>
                      </a:r>
                      <a:r>
                        <a:rPr lang="ru-RU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2000" b="1" u="none" dirty="0"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310672"/>
                  </a:ext>
                </a:extLst>
              </a:tr>
              <a:tr h="104938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Avstraliya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tizimi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dasturi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2000" u="none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u="none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kompetensiyalar</a:t>
                      </a:r>
                      <a:endParaRPr lang="ru-RU" sz="2000" b="1" u="none" dirty="0"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6716589"/>
                  </a:ext>
                </a:extLst>
              </a:tr>
            </a:tbl>
          </a:graphicData>
        </a:graphic>
      </p:graphicFrame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69CA4BC-5693-4B88-B1EC-CE15997134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239" y="2151910"/>
            <a:ext cx="1814418" cy="1074117"/>
          </a:xfrm>
          <a:prstGeom prst="roundRect">
            <a:avLst/>
          </a:prstGeom>
        </p:spPr>
      </p:pic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4D6D6382-FDE6-4B8C-BD47-8CA0516B28C2}"/>
              </a:ext>
            </a:extLst>
          </p:cNvPr>
          <p:cNvSpPr/>
          <p:nvPr/>
        </p:nvSpPr>
        <p:spPr>
          <a:xfrm>
            <a:off x="584521" y="3282143"/>
            <a:ext cx="1594724" cy="881743"/>
          </a:xfrm>
          <a:prstGeom prst="roundRect">
            <a:avLst>
              <a:gd name="adj" fmla="val 10000"/>
            </a:avLst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rgbClr val="0070C0"/>
            </a:solidFill>
            <a:prstDash val="solid"/>
            <a:miter lim="800000"/>
          </a:ln>
          <a:effectLst/>
        </p:spPr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48137C8-9882-4EB5-AD5D-20D6E6DFC5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4521" y="4389642"/>
            <a:ext cx="1594723" cy="881743"/>
          </a:xfrm>
          <a:prstGeom prst="round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EFC0F58-3942-43DA-92E7-5AE5B54D86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521" y="5457659"/>
            <a:ext cx="1606305" cy="881742"/>
          </a:xfrm>
          <a:prstGeom prst="roundRect">
            <a:avLst/>
          </a:prstGeom>
        </p:spPr>
      </p:pic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04BDAA4-C51F-4723-9491-FDEE047AD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E2C4CF7-87D3-42C8-8791-C3C6A083EA3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821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304288" y="33868"/>
            <a:ext cx="5925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BOB.     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Umumiy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qoidalar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: один скругленный угол 9">
            <a:extLst>
              <a:ext uri="{FF2B5EF4-FFF2-40B4-BE49-F238E27FC236}">
                <a16:creationId xmlns:a16="http://schemas.microsoft.com/office/drawing/2014/main" id="{A8C03059-83B1-4840-921E-56CB6CF15799}"/>
              </a:ext>
            </a:extLst>
          </p:cNvPr>
          <p:cNvSpPr/>
          <p:nvPr/>
        </p:nvSpPr>
        <p:spPr>
          <a:xfrm>
            <a:off x="571500" y="1047750"/>
            <a:ext cx="10925174" cy="830997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0215" algn="just">
              <a:lnSpc>
                <a:spcPct val="115000"/>
              </a:lnSpc>
              <a:spcAft>
                <a:spcPts val="800"/>
              </a:spcAft>
            </a:pPr>
            <a:r>
              <a:rPr lang="et-EE" sz="240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O‘</a:t>
            </a:r>
            <a:r>
              <a:rPr lang="et-EE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zbekiston Respublikasining </a:t>
            </a:r>
            <a:r>
              <a:rPr lang="en-US" sz="24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quyidagi</a:t>
            </a:r>
            <a:r>
              <a:rPr lang="en-US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t-EE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maktabgacha ta’lim </a:t>
            </a:r>
            <a:r>
              <a:rPr lang="en-US" sz="24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tashkilotlari</a:t>
            </a:r>
            <a:r>
              <a:rPr lang="et-EE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va muassasalari davlat o‘quv dasturidan foydalanish</a:t>
            </a:r>
            <a:r>
              <a:rPr lang="en-US" sz="24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lari</a:t>
            </a:r>
            <a:r>
              <a:rPr lang="et-EE" sz="24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majburiydir:</a:t>
            </a:r>
            <a:endParaRPr lang="ru-RU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B242F8F-4FD2-4C45-B900-B0F2657B56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56" t="20139" r="4444" b="24306"/>
          <a:stretch/>
        </p:blipFill>
        <p:spPr>
          <a:xfrm>
            <a:off x="942974" y="3031973"/>
            <a:ext cx="2695575" cy="1711477"/>
          </a:xfrm>
          <a:prstGeom prst="rect">
            <a:avLst/>
          </a:prstGeom>
        </p:spPr>
      </p:pic>
      <p:sp>
        <p:nvSpPr>
          <p:cNvPr id="11" name="Объект 21">
            <a:extLst>
              <a:ext uri="{FF2B5EF4-FFF2-40B4-BE49-F238E27FC236}">
                <a16:creationId xmlns:a16="http://schemas.microsoft.com/office/drawing/2014/main" id="{EE058CE6-4B13-48EA-A4DE-C5AA5459AE30}"/>
              </a:ext>
            </a:extLst>
          </p:cNvPr>
          <p:cNvSpPr txBox="1">
            <a:spLocks/>
          </p:cNvSpPr>
          <p:nvPr/>
        </p:nvSpPr>
        <p:spPr>
          <a:xfrm>
            <a:off x="3638549" y="1773975"/>
            <a:ext cx="8210552" cy="45487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200" b="1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Ikkinchi</a:t>
            </a:r>
            <a:r>
              <a:rPr lang="en-US" sz="2200" b="1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nashr</a:t>
            </a:r>
            <a:endParaRPr lang="ru-RU" sz="2200" b="1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lvl="0" indent="0" algn="just">
              <a:lnSpc>
                <a:spcPct val="115000"/>
              </a:lnSpc>
              <a:spcAft>
                <a:spcPts val="800"/>
              </a:spcAft>
              <a:buNone/>
              <a:tabLst>
                <a:tab pos="0" algn="l"/>
                <a:tab pos="625475" algn="l"/>
              </a:tabLst>
            </a:pP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1.</a:t>
            </a:r>
            <a:r>
              <a:rPr lang="ru-RU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Davlat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MTT</a:t>
            </a:r>
            <a:endParaRPr lang="ru-RU" sz="2200" dirty="0">
              <a:solidFill>
                <a:schemeClr val="tx1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0" algn="l"/>
                <a:tab pos="625475" algn="l"/>
              </a:tabLst>
            </a:pPr>
            <a:r>
              <a:rPr lang="ru-RU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2.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Maktabgacha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ta'lim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sohasida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xizmatlar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ko'rsatuvchi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nodavlat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MTTlar</a:t>
            </a:r>
            <a:endParaRPr lang="ru-RU" sz="2200" dirty="0">
              <a:solidFill>
                <a:schemeClr val="tx1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0" algn="l"/>
                <a:tab pos="625475" algn="l"/>
              </a:tabLst>
            </a:pPr>
            <a:r>
              <a:rPr lang="ru-RU" sz="22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3. </a:t>
            </a:r>
            <a:r>
              <a:rPr lang="en-US" sz="2200" dirty="0" err="1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</a:t>
            </a:r>
            <a:r>
              <a:rPr lang="en-US" sz="22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a’lim</a:t>
            </a:r>
            <a:r>
              <a:rPr lang="en-US" sz="22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</a:t>
            </a:r>
            <a:r>
              <a:rPr lang="en-US" sz="22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tarbiyaning</a:t>
            </a:r>
            <a:r>
              <a:rPr lang="en-US" sz="22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muqobil</a:t>
            </a:r>
            <a:r>
              <a:rPr lang="en-US" sz="22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shakllari</a:t>
            </a:r>
            <a:endParaRPr lang="ru-RU" sz="2200" dirty="0">
              <a:solidFill>
                <a:srgbClr val="C00000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0" algn="l"/>
                <a:tab pos="625475" algn="l"/>
              </a:tabLst>
            </a:pP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4</a:t>
            </a:r>
            <a:r>
              <a:rPr lang="ru-RU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aktabgacha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ta’lim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guruhlari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mavjud</a:t>
            </a:r>
            <a:r>
              <a:rPr lang="en-US" sz="2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“</a:t>
            </a:r>
            <a:r>
              <a:rPr lang="en-US" sz="2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Mehribonlik</a:t>
            </a: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” </a:t>
            </a:r>
            <a:r>
              <a:rPr lang="en-US" sz="220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uylari</a:t>
            </a:r>
            <a:endParaRPr lang="ru-RU" sz="2200" dirty="0">
              <a:solidFill>
                <a:schemeClr val="tx1"/>
              </a:solidFill>
              <a:effectLst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94615" lvl="0" indent="0" algn="just">
              <a:lnSpc>
                <a:spcPct val="102000"/>
              </a:lnSpc>
              <a:spcBef>
                <a:spcPts val="605"/>
              </a:spcBef>
              <a:buClr>
                <a:srgbClr val="00998E"/>
              </a:buClr>
              <a:buSzPts val="1000"/>
              <a:buNone/>
              <a:tabLst>
                <a:tab pos="0" algn="l"/>
                <a:tab pos="625475" algn="l"/>
              </a:tabLst>
            </a:pPr>
            <a:r>
              <a:rPr lang="en-US" sz="220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5</a:t>
            </a:r>
            <a:r>
              <a:rPr lang="ru-RU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r>
              <a:rPr lang="en-US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200" dirty="0">
                <a:solidFill>
                  <a:srgbClr val="FF0000"/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</a:t>
            </a:r>
            <a:r>
              <a:rPr lang="en-US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onitoring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uzluksizlikni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ta’minlash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maqsadida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maktabgacha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va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boshlang‘ich</a:t>
            </a:r>
            <a:r>
              <a:rPr lang="en-US" sz="2200" spc="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ta’limni</a:t>
            </a:r>
            <a:r>
              <a:rPr lang="en-US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nazorat</a:t>
            </a:r>
            <a:r>
              <a:rPr lang="en-US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qiluvchi</a:t>
            </a:r>
            <a:r>
              <a:rPr lang="en-US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boshqaruv</a:t>
            </a:r>
            <a:r>
              <a:rPr lang="en-US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organlari</a:t>
            </a:r>
            <a:endParaRPr lang="ru-RU" sz="2200" dirty="0">
              <a:solidFill>
                <a:schemeClr val="tx1"/>
              </a:solidFill>
              <a:effectLst/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ru-RU" sz="2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B4536E7A-A126-43EE-AE03-7D2D6FA6F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AE4B0C1-21C6-44B0-8F2C-CC5FFED80BD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404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7951" y="306729"/>
            <a:ext cx="579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BOB.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1.2. 1.3.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bandlar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0C08C9-6F0F-43C4-8B29-D1A9AB28B3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45" y="1276351"/>
            <a:ext cx="2255006" cy="2484068"/>
          </a:xfrm>
          <a:prstGeom prst="round2DiagRect">
            <a:avLst/>
          </a:prstGeom>
        </p:spPr>
      </p:pic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just" fontAlgn="auto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None/>
            </a:pPr>
            <a:endParaRPr lang="ru-RU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indent="0" algn="just" fontAlgn="auto">
              <a:lnSpc>
                <a:spcPct val="115000"/>
              </a:lnSpc>
              <a:spcAft>
                <a:spcPts val="800"/>
              </a:spcAft>
              <a:buFont typeface="Arial" panose="020B0604020202020204" pitchFamily="34" charset="0"/>
              <a:buNone/>
            </a:pPr>
            <a:endParaRPr lang="ru-RU" sz="20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</a:pPr>
            <a:endParaRPr lang="ru-RU" dirty="0"/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780291"/>
              </p:ext>
            </p:extLst>
          </p:nvPr>
        </p:nvGraphicFramePr>
        <p:xfrm>
          <a:off x="2647951" y="1109920"/>
          <a:ext cx="9151104" cy="530454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3283331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5867773">
                  <a:extLst>
                    <a:ext uri="{9D8B030D-6E8A-4147-A177-3AD203B41FA5}">
                      <a16:colId xmlns:a16="http://schemas.microsoft.com/office/drawing/2014/main" val="3991011697"/>
                    </a:ext>
                  </a:extLst>
                </a:gridCol>
              </a:tblGrid>
              <a:tr h="373046"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Kiritilgan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o`zgarish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qo`shimchalar</a:t>
                      </a:r>
                      <a:endParaRPr lang="ru-RU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ru-RU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738804">
                <a:tc>
                  <a:txBody>
                    <a:bodyPr/>
                    <a:lstStyle/>
                    <a:p>
                      <a:pPr algn="ctr">
                        <a:tabLst>
                          <a:tab pos="92075" algn="l"/>
                        </a:tabLst>
                      </a:pPr>
                      <a:r>
                        <a:rPr lang="ru-RU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1.2.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MTTning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maqsad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2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vazifalari</a:t>
                      </a:r>
                      <a:endParaRPr lang="ru-RU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/>
                      <a:r>
                        <a:rPr lang="en-US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O`quv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tushunchasi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o'zgartirildi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2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4174767"/>
                  </a:ext>
                </a:extLst>
              </a:tr>
              <a:tr h="4169505">
                <a:tc>
                  <a:txBody>
                    <a:bodyPr/>
                    <a:lstStyle/>
                    <a:p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1.3.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Pedagogning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roli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Pedagogning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rolini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belgilab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beradigan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qo`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shimcha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band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kiritildi</a:t>
                      </a:r>
                      <a:r>
                        <a:rPr kumimoji="0" lang="ru-RU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: </a:t>
                      </a:r>
                      <a:endParaRPr kumimoji="0" lang="en-US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edagog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fasilitator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sifatida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bolalarga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berishda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o‘z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bilimi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ko‘nikma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spc="1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resurslaridan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foydalanadi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en-US" sz="2000" spc="5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Inklyuzuv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muhitni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rejalashtiradi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yaratadi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rivojlanishiga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hissa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qo'shadi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kasbiy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faoliyatini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hujjatlashtiradi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tahlil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qiladi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95250" indent="0" algn="just">
                        <a:lnSpc>
                          <a:spcPct val="102000"/>
                        </a:lnSpc>
                        <a:spcBef>
                          <a:spcPts val="56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0" algn="l"/>
                        </a:tabLs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bola,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ota-onalar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mahalliy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jamoatchilik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vakillarining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fikri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tajribasini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hurmat</a:t>
                      </a:r>
                      <a:r>
                        <a:rPr lang="en-US" sz="2000" spc="-4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qiladi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o‘z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ishini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teng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sheriklik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asosida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quradi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just">
                        <a:tabLst>
                          <a:tab pos="0" algn="l"/>
                        </a:tabLs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Noto Sans" panose="020B0502040504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1954676"/>
                  </a:ext>
                </a:extLst>
              </a:tr>
            </a:tbl>
          </a:graphicData>
        </a:graphic>
      </p:graphicFrame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F7786B8-6FDD-4E1A-9BB7-19331F207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F234F7C-2305-47C7-B657-894E9A4FFB6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673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81882" y="211148"/>
            <a:ext cx="76523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 BOB</a:t>
            </a:r>
            <a:r>
              <a:rPr lang="ru-RU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MTT 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tarbiya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jarayonining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vazifalari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064300"/>
              </p:ext>
            </p:extLst>
          </p:nvPr>
        </p:nvGraphicFramePr>
        <p:xfrm>
          <a:off x="1600200" y="952500"/>
          <a:ext cx="10391776" cy="5586257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881282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2387790417"/>
                    </a:ext>
                  </a:extLst>
                </a:gridCol>
                <a:gridCol w="5393654">
                  <a:extLst>
                    <a:ext uri="{9D8B030D-6E8A-4147-A177-3AD203B41FA5}">
                      <a16:colId xmlns:a16="http://schemas.microsoft.com/office/drawing/2014/main" val="3991011697"/>
                    </a:ext>
                  </a:extLst>
                </a:gridCol>
              </a:tblGrid>
              <a:tr h="33320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Kiritilgan</a:t>
                      </a:r>
                      <a:r>
                        <a:rPr lang="en-US" sz="15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o`zgarish</a:t>
                      </a:r>
                      <a:r>
                        <a:rPr lang="en-US" sz="15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5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qo`shimchalar</a:t>
                      </a:r>
                      <a:endParaRPr lang="ru-RU" sz="15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ru-RU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507237">
                <a:tc gridSpan="2">
                  <a:txBody>
                    <a:bodyPr/>
                    <a:lstStyle/>
                    <a:p>
                      <a:pPr algn="l"/>
                      <a:r>
                        <a:rPr lang="ru-RU" sz="15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2.1.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MTT 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tarbiya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jarayonining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maqsadi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5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   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tarbiya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jarayoni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atamasi</a:t>
                      </a:r>
                      <a:endParaRPr lang="ru-RU" sz="1500" dirty="0"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4174767"/>
                  </a:ext>
                </a:extLst>
              </a:tr>
              <a:tr h="1345630">
                <a:tc gridSpan="3">
                  <a:txBody>
                    <a:bodyPr/>
                    <a:lstStyle/>
                    <a:p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2.2.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jarayonini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tashkil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etish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tamoyillari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Tamoyillar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batafsil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ko`rsatilgan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Bolalikning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o`ziga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xos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qadriyat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ekanligini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tan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</a:t>
                      </a: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huquqi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individualligi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rivojlanish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imkoniyatlarini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hisobga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har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har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tomonlama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rivojlanishi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farovonligini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ta'minlash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t-EE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t-EE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olaning sog‘lig‘ini saqlash, mustahkamlash va xavfsiz muhitni ta'minlash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o‘yin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orqali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rivojlantirish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sv-SE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MTTning oila, mahalla, maktab bilan hamkorligi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milliy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tarixiy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madaniy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an’analar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ma’naviy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boyliklarni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tan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boshqa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xalqlar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madaniyatiga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hurmatda</a:t>
                      </a:r>
                      <a:r>
                        <a:rPr lang="en-US" sz="15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bo‘lish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Раскрыты принципы:</a:t>
                      </a: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самоценности детства,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учет прав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ребенк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а,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взаимосвязь всех областей развития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сохранение и укрепление здоровья и обеспечение безопасной среды для ребенка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 обучение и развитие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через игру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партнёрство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ДОО с семьей, махаллей, школой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при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знание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ценности национальны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х исторических и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культурны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х</a:t>
                      </a:r>
                      <a:r>
                        <a:rPr lang="ru-RU" sz="1600" b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t-EE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традици</a:t>
                      </a:r>
                      <a:r>
                        <a:rPr lang="ru-RU" sz="18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й 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1954676"/>
                  </a:ext>
                </a:extLst>
              </a:tr>
              <a:tr h="690899">
                <a:tc>
                  <a:txBody>
                    <a:bodyPr/>
                    <a:lstStyle/>
                    <a:p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2.3.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Qo‘shimcha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xizmatlarini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tashkil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etish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5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Ko'ngillilar</a:t>
                      </a:r>
                      <a:r>
                        <a:rPr lang="en-US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ota-onalar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mutaxassislar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homiylarning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ishtirok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etishiga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ruxsat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beriladi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872354">
                <a:tc>
                  <a:txBody>
                    <a:bodyPr/>
                    <a:lstStyle/>
                    <a:p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2.4.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olishda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alohida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ehtiyojlari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bo‘lgan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inklyuziv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   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Inklyuziv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yo‘nalishdagi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jarayoni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davlat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o‘quv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dasturiga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muvofiq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amalga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oshiriladi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uning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asosida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individual-</a:t>
                      </a:r>
                      <a:r>
                        <a:rPr lang="en-US" sz="15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moslashtirilgan</a:t>
                      </a:r>
                      <a:r>
                        <a:rPr lang="en-US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dasturlar</a:t>
                      </a:r>
                      <a:r>
                        <a:rPr lang="en-US" sz="15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ishlab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chiqilishi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5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mumkin</a:t>
                      </a:r>
                      <a:r>
                        <a:rPr lang="en-US" sz="15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1657293">
                <a:tc>
                  <a:txBody>
                    <a:bodyPr/>
                    <a:lstStyle/>
                    <a:p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2.5. 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Ota-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onalar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hamkorlik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Ota-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onalar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bilan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hamkorlikning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shakllari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keng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yoritilgan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: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ota-onalarning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malakalarini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rivojlantirish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muloqot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kommunikatsiya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ta'minlash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ota-onalarni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ko`ngillilik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faoliyatiga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jalb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etish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uyda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o`qishda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ota-onalarga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ko`maklashish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qarorlar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qabul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qilishda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ishtirok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etish</a:t>
                      </a:r>
                      <a:r>
                        <a:rPr kumimoji="0" lang="ru-RU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mahalliy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hamjamiyat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bilan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hamkorlikni</a:t>
                      </a:r>
                      <a:r>
                        <a:rPr kumimoji="0" lang="en-US" sz="1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5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kuchaytirish</a:t>
                      </a: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5604392"/>
                  </a:ext>
                </a:extLst>
              </a:tr>
            </a:tbl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94A3378-E8A9-48E3-AA1B-F5140CB3CA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83" t="8751" r="8218" b="7057"/>
          <a:stretch/>
        </p:blipFill>
        <p:spPr>
          <a:xfrm>
            <a:off x="122827" y="2946215"/>
            <a:ext cx="1554572" cy="1498194"/>
          </a:xfrm>
          <a:prstGeom prst="ellipse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310EC06-9F42-4980-BEA5-0F0CF0795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0550" y="6226683"/>
            <a:ext cx="365760" cy="36576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61B365F-79B8-4EDC-ADBC-7C1237B2F2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373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779940"/>
              </p:ext>
            </p:extLst>
          </p:nvPr>
        </p:nvGraphicFramePr>
        <p:xfrm>
          <a:off x="2017058" y="908259"/>
          <a:ext cx="9949145" cy="5802951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587540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150814">
                  <a:extLst>
                    <a:ext uri="{9D8B030D-6E8A-4147-A177-3AD203B41FA5}">
                      <a16:colId xmlns:a16="http://schemas.microsoft.com/office/drawing/2014/main" val="3157860582"/>
                    </a:ext>
                  </a:extLst>
                </a:gridCol>
                <a:gridCol w="7210791">
                  <a:extLst>
                    <a:ext uri="{9D8B030D-6E8A-4147-A177-3AD203B41FA5}">
                      <a16:colId xmlns:a16="http://schemas.microsoft.com/office/drawing/2014/main" val="3991011697"/>
                    </a:ext>
                  </a:extLst>
                </a:gridCol>
              </a:tblGrid>
              <a:tr h="39162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Kiritilgan</a:t>
                      </a:r>
                      <a:r>
                        <a:rPr lang="en-US" sz="15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o`zgarish</a:t>
                      </a:r>
                      <a:r>
                        <a:rPr lang="en-US" sz="15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5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qo`shimchalar</a:t>
                      </a:r>
                      <a:endParaRPr lang="en-US" sz="15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endParaRPr lang="ru-RU" sz="15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5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324938"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Birinchi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nasr</a:t>
                      </a:r>
                      <a:endParaRPr kumimoji="0" lang="ru-RU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Ikkinchi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Второе издание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2775694"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</a:t>
                      </a:r>
                      <a:r>
                        <a:rPr lang="en-US" sz="1400" b="1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-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bilim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koʻnikma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malaka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qadriyatlari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majmuidir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Boshlangʻich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kompetensiyalar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rivojlanish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sohasidan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qatʼiy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nazar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 bola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shaxsi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shakllanishi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asos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boʻlib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xizmat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b="0" dirty="0" err="1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qiladi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bilim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ko‘nikma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malaka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qadriyatlari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majmuidir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84455" marR="96520" algn="just">
                        <a:lnSpc>
                          <a:spcPct val="102000"/>
                        </a:lnSpc>
                        <a:spcBef>
                          <a:spcPts val="465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Kompetentli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bola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o‘z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bilim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ko‘nikma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malakalarini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muayyan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vaziyatda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safarbar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qilishi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qo‘llashi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o‘z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maqsadiga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erishishi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rivojlanishning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har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bir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bosqichida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yoshiga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mos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keladigan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vazifalarni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hal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qilishi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mumkin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4483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yoshdagi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bolalarga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berishda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kompetensiyaviy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yondashuv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bolalarning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bog‘liq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bo‘lgan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ehtiyojlari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muammolar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imkoniyatlarga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samarali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javob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berish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qobiliyatini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shakllantirish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axloqiy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me'yorlar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qadriyatlarni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rivojlantirish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boshqa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insonlar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muloqot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shaxsiy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("Men"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konsepsiyasi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shakllantirishni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o‘z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ichiga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oladi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Компетенция</a:t>
                      </a: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это совокупность знаний, умений, навыков и ценностных установок ребенка.  </a:t>
                      </a:r>
                      <a:endParaRPr lang="ru-RU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Компетентный ребёнок</a:t>
                      </a: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может мобилизовать и применять свои знания, умения и навыки в конкретной ситуации, достигать своих целей и решать соответствующие возрасту задачи на каждом этапе развития.  </a:t>
                      </a:r>
                      <a:endParaRPr lang="ru-RU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indent="44831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Компетентностный подход в образовании детей дошкольного возра</a:t>
                      </a: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ста предполагает формирование у него способности эффективно реагировать на запросы, вызовы и возможности, связанные с познанием, освоением нравственных норм и ценностей, общением с другими людьми, формированием личности (построением концепции «Я»).</a:t>
                      </a:r>
                      <a:endParaRPr lang="ru-RU" sz="14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561256">
                <a:tc gridSpan="3">
                  <a:txBody>
                    <a:bodyPr/>
                    <a:lstStyle/>
                    <a:p>
                      <a:pPr algn="ctr"/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3.1.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yoshdagi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(6-7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yosh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tayanch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kompetensiyalari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0049588"/>
                  </a:ext>
                </a:extLst>
              </a:tr>
              <a:tr h="1499746">
                <a:tc gridSpan="2">
                  <a:txBody>
                    <a:bodyPr/>
                    <a:lstStyle/>
                    <a:p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Ко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mmunikativ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Ijtimoiy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O`yin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Bilish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Ко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mmunikativ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Ijtimoiy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Shaxsiy</a:t>
                      </a:r>
                      <a:endParaRPr kumimoji="0" lang="ru-RU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Bilish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kompetensiyalari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batafsil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bayon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qilingan</a:t>
                      </a: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560439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CC1315-455A-4883-9944-858E6D7B8835}"/>
              </a:ext>
            </a:extLst>
          </p:cNvPr>
          <p:cNvSpPr txBox="1"/>
          <p:nvPr/>
        </p:nvSpPr>
        <p:spPr>
          <a:xfrm>
            <a:off x="1381882" y="33869"/>
            <a:ext cx="7688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 BOB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aktabgacha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yoshdagi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bolalarga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ta’lim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berishda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kompetensiyaviy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yondashuv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A7F9BB8-06DB-4D03-91D3-6DBDC183D2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38" y="1270464"/>
            <a:ext cx="1629712" cy="93197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A7AE485-DD80-490D-AA66-FC36135A81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838" y="2450902"/>
            <a:ext cx="1415087" cy="145066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7F6CB58-A565-4A5B-849D-6C4513E86E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69" y="3973140"/>
            <a:ext cx="1701493" cy="79543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AC7B365-C14D-4B45-8C47-8268BA7C1D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138" y="5135368"/>
            <a:ext cx="1555458" cy="904336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22AB954-FB33-4F80-9478-1DB103C55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709BC09-BFEA-4FD4-9BE8-3FF7ECA30FD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860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613239"/>
              </p:ext>
            </p:extLst>
          </p:nvPr>
        </p:nvGraphicFramePr>
        <p:xfrm>
          <a:off x="371475" y="933451"/>
          <a:ext cx="11557721" cy="5458727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343400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478919">
                  <a:extLst>
                    <a:ext uri="{9D8B030D-6E8A-4147-A177-3AD203B41FA5}">
                      <a16:colId xmlns:a16="http://schemas.microsoft.com/office/drawing/2014/main" val="2096414150"/>
                    </a:ext>
                  </a:extLst>
                </a:gridCol>
                <a:gridCol w="6735402">
                  <a:extLst>
                    <a:ext uri="{9D8B030D-6E8A-4147-A177-3AD203B41FA5}">
                      <a16:colId xmlns:a16="http://schemas.microsoft.com/office/drawing/2014/main" val="3157860582"/>
                    </a:ext>
                  </a:extLst>
                </a:gridCol>
              </a:tblGrid>
              <a:tr h="407007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Kiritilgan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o`zgarish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qo`shimchalar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ru-RU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373605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Birinchi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Ikkinchi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705310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1000"/>
                        </a:spcAft>
                      </a:pPr>
                      <a:r>
                        <a:rPr lang="et-EE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4.1.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M</a:t>
                      </a:r>
                      <a:r>
                        <a:rPr lang="et-EE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aktabgacha yoshdagi bolaning rivojlanishida o‘yinning roli va maktabgacha ta’lim tashkilotining ta’lim va tarbiya jarayonida uning ahamiyati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563721"/>
                  </a:ext>
                </a:extLst>
              </a:tr>
              <a:tr h="1687406">
                <a:tc>
                  <a:txBody>
                    <a:bodyPr/>
                    <a:lstStyle/>
                    <a:p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Bo`lmagan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O'yinning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ta’lim-tarbiya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jarayonidagi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rolining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batafsil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tavsifi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keltirilgan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b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O‘yin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yoshdagi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yetakchi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faoliyatidir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O‘yin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orqali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olishi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rivojlanishining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yondashuvlaridan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biridir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Представлено подробное описание роли игры в образовательно-воспитательном процессе.</a:t>
                      </a:r>
                      <a: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Игра – ведущий вид деятельности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 дошкольном возрасте. </a:t>
                      </a:r>
                      <a:r>
                        <a:rPr lang="ru-RU" sz="20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Обучение с помощью игры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является одним из наиболее важных подходов в обучении и развитии ребенка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2205375">
                <a:tc>
                  <a:txBody>
                    <a:bodyPr/>
                    <a:lstStyle/>
                    <a:p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6213" algn="l"/>
                        </a:tabLst>
                      </a:pPr>
                      <a:r>
                        <a:rPr lang="en-US" sz="2000" b="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Pedagogning</a:t>
                      </a:r>
                      <a:r>
                        <a:rPr lang="en-US" sz="2000" b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roli</a:t>
                      </a:r>
                      <a:r>
                        <a:rPr lang="en-US" sz="2000" b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ko`rsatilib</a:t>
                      </a:r>
                      <a:r>
                        <a:rPr lang="en-US" sz="2000" b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o`tilgan</a:t>
                      </a:r>
                      <a:r>
                        <a:rPr lang="ru-RU" sz="2000" b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6213" algn="l"/>
                        </a:tabLst>
                      </a:pPr>
                      <a:r>
                        <a:rPr lang="et-EE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 o‘yinlari uchun sharoit yaratish 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6213" algn="l"/>
                        </a:tabLst>
                      </a:pPr>
                      <a:r>
                        <a:rPr lang="et-EE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 o‘yinini rivojlantirish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6213" algn="l"/>
                        </a:tabLst>
                      </a:pPr>
                      <a:r>
                        <a:rPr lang="et-EE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bolalarning o‘yinda o‘zaro munosabatda bo‘lishiga yordam berish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76213" algn="l"/>
                        </a:tabLst>
                      </a:pP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bolalarga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o‘zlarini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qobiliyatlarini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namoyish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qilish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imkoniyatini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berish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Представлена роль педагога:</a:t>
                      </a:r>
                    </a:p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t-EE" sz="20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создавать условия для детских игр 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t-EE" sz="20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развивать детскую игру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t-EE" sz="20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помогать  детям взаимодействовать в игре 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предоставить возможность детям проявить     </a:t>
                      </a: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себя и свои способности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62534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CC1315-455A-4883-9944-858E6D7B8835}"/>
              </a:ext>
            </a:extLst>
          </p:cNvPr>
          <p:cNvSpPr txBox="1"/>
          <p:nvPr/>
        </p:nvSpPr>
        <p:spPr>
          <a:xfrm>
            <a:off x="1881963" y="33868"/>
            <a:ext cx="63293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IV BOB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a’lim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tarbiya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jarayoni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4496E0A-6E3D-4B0C-B47A-9C273BF037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10" t="56528" r="39712" b="25969"/>
          <a:stretch/>
        </p:blipFill>
        <p:spPr>
          <a:xfrm>
            <a:off x="1452562" y="2943403"/>
            <a:ext cx="2886075" cy="2981146"/>
          </a:xfrm>
          <a:prstGeom prst="ellipse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66476EA-3F5A-4D1C-8AED-829442651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DA32EF6-7D4D-416A-ADA4-2474D5C273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65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70655"/>
              </p:ext>
            </p:extLst>
          </p:nvPr>
        </p:nvGraphicFramePr>
        <p:xfrm>
          <a:off x="2328529" y="1057275"/>
          <a:ext cx="9600667" cy="540214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005762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5594905">
                  <a:extLst>
                    <a:ext uri="{9D8B030D-6E8A-4147-A177-3AD203B41FA5}">
                      <a16:colId xmlns:a16="http://schemas.microsoft.com/office/drawing/2014/main" val="3157860582"/>
                    </a:ext>
                  </a:extLst>
                </a:gridCol>
              </a:tblGrid>
              <a:tr h="368052"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Kiritilgan</a:t>
                      </a:r>
                      <a:r>
                        <a:rPr lang="en-US" sz="20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o`zgarish</a:t>
                      </a:r>
                      <a:r>
                        <a:rPr lang="en-US" sz="20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qo`shimchalar</a:t>
                      </a:r>
                      <a:r>
                        <a:rPr lang="en-US" sz="20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482861"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Birinchi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Ikkinchi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38285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1000"/>
                        </a:spcAft>
                      </a:pPr>
                      <a:r>
                        <a:rPr lang="et-EE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4.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t-EE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Ta’lim-tarbiya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faoliyatini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rejalashtirishBobning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ushbu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bandi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563721"/>
                  </a:ext>
                </a:extLst>
              </a:tr>
              <a:tr h="1595561">
                <a:tc gridSpan="2">
                  <a:txBody>
                    <a:bodyPr/>
                    <a:lstStyle/>
                    <a:p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   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Bobning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ushbu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bandi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qayta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ko`rib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chqildi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qo`shimchalar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kiritildi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O`quv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rejaning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maqsad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vazifalari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aniq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ko`rsatilgan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Guruhning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namunaviy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kun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tartibiga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muvofiq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har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xil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turdagi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o'quv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faoliyatining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xilma-xil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oqilona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almashinuvini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ta'minlash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mo'ljallangan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Планирование является важной частью реализации Государственной учебной программы и обеспечения формирования ключевых компетенций у каждого ребенка. Образовательно-воспитательная деятельность осуществляется согласно учебному плану. 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2336362">
                <a:tc gridSpan="2">
                  <a:txBody>
                    <a:bodyPr/>
                    <a:lstStyle/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jarayonini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rejalashtirish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qisqa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muddatli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haftalik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uzoq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muddatli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yillik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rejalarni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yaratishni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o‘z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ichiga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oladi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Mavzuli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yozma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shaklda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bo‘lishi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kerak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62534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CC1315-455A-4883-9944-858E6D7B8835}"/>
              </a:ext>
            </a:extLst>
          </p:cNvPr>
          <p:cNvSpPr txBox="1"/>
          <p:nvPr/>
        </p:nvSpPr>
        <p:spPr>
          <a:xfrm>
            <a:off x="2328530" y="33868"/>
            <a:ext cx="59010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IV BOB.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Ta’lim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tarbiya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jarayoni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Справочник старшего воспитателя дошкольного учреждения - флипбук страница  1-50 | PubHTML5">
            <a:extLst>
              <a:ext uri="{FF2B5EF4-FFF2-40B4-BE49-F238E27FC236}">
                <a16:creationId xmlns:a16="http://schemas.microsoft.com/office/drawing/2014/main" id="{324D457F-CE01-4D11-965C-8CE8CBDA1D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6" t="24861" r="27432" b="45139"/>
          <a:stretch/>
        </p:blipFill>
        <p:spPr bwMode="auto">
          <a:xfrm>
            <a:off x="95683" y="2415797"/>
            <a:ext cx="1828801" cy="1475165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21911F1-63F6-4ED5-A23F-D4B21D8A33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070" t="53310" r="55432" b="21654"/>
          <a:stretch/>
        </p:blipFill>
        <p:spPr>
          <a:xfrm>
            <a:off x="120362" y="4489837"/>
            <a:ext cx="1804122" cy="1302562"/>
          </a:xfrm>
          <a:prstGeom prst="round2Diag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8AA5B89-9CFF-47B3-82B9-5FFCE4167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A366B8E-8BC9-40F3-802F-8B0B93178F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1865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485645"/>
              </p:ext>
            </p:extLst>
          </p:nvPr>
        </p:nvGraphicFramePr>
        <p:xfrm>
          <a:off x="1962151" y="1067140"/>
          <a:ext cx="9967046" cy="5441141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9967046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</a:tblGrid>
              <a:tr h="389127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Kiritilgan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o`zgarish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qo`shimchalar</a:t>
                      </a:r>
                      <a:r>
                        <a:rPr lang="en-US" sz="18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38912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Ikkinchi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nashr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3989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5-bob.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Bolaning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rivojlanish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sohalari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bo‘yicha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yutuqlari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563721"/>
                  </a:ext>
                </a:extLst>
              </a:tr>
              <a:tr h="18517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Ushbu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bob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qayta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ko`rib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chiqilgan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qo`shimchalar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kiritilgan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R="1803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O'qituvchi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bolalarni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turli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joylarda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turli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vaqtlarda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turli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sharoitlarda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kuzatadi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Kuzatish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natijalarini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bola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rivojlanishi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xaritasida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hujjatlashtiradi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R="1803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Bolani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rivojlantirish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xaritasi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yilga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uch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marta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o'quv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yilining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boshi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o'rtasi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oxiri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har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bir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bola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uchun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individual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ravishda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to'ldiriladi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398990">
                <a:tc>
                  <a:txBody>
                    <a:bodyPr/>
                    <a:lstStyle/>
                    <a:p>
                      <a:pPr indent="44958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6-bob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Rivojlantiruvchi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muhitni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tashkil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qilish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0755610"/>
                  </a:ext>
                </a:extLst>
              </a:tr>
              <a:tr h="1991141">
                <a:tc>
                  <a:txBody>
                    <a:bodyPr/>
                    <a:lstStyle/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Ushbu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bob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xalqaro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tajribani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hisobga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olgan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holda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rivojlantiruvchi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muhitni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tashkil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etishga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qo'yiladigan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talablar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bilan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to'ldiriladi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mazmunan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boy,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o‘zgartuvchan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polifunksional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muqobil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hammabop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xavfsiz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oqilona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mahalliy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sharoitga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moslashtirilgan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shaxsga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yo‘naltirilgan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62534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CC1315-455A-4883-9944-858E6D7B8835}"/>
              </a:ext>
            </a:extLst>
          </p:cNvPr>
          <p:cNvSpPr txBox="1"/>
          <p:nvPr/>
        </p:nvSpPr>
        <p:spPr>
          <a:xfrm>
            <a:off x="1553333" y="33868"/>
            <a:ext cx="7895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 BOB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Bolaning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rivojlanish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sohalari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bo`yicha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yutuqlari</a:t>
            </a:r>
            <a:r>
              <a:rPr lang="ru-RU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 BOB.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Rivojlantiruvchi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muhitni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E23A3F6-0C45-4E70-86C8-67E8909EE4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230" t="5139" r="5003" b="15833"/>
          <a:stretch/>
        </p:blipFill>
        <p:spPr>
          <a:xfrm>
            <a:off x="200025" y="2184924"/>
            <a:ext cx="1590675" cy="1531462"/>
          </a:xfrm>
          <a:prstGeom prst="round2Diag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0999B25-5449-4E20-957F-B719EBC3C24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09" t="6805" r="5326" b="5325"/>
          <a:stretch/>
        </p:blipFill>
        <p:spPr>
          <a:xfrm>
            <a:off x="200025" y="4908661"/>
            <a:ext cx="1590675" cy="1282589"/>
          </a:xfrm>
          <a:prstGeom prst="round2DiagRect">
            <a:avLst/>
          </a:prstGeom>
        </p:spPr>
      </p:pic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34F4F55-7A9D-4AB1-ACA6-1DA945BE4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E1B83AE-A229-45E5-A119-2E4A8E9E6C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803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4876577"/>
              </p:ext>
            </p:extLst>
          </p:nvPr>
        </p:nvGraphicFramePr>
        <p:xfrm>
          <a:off x="1890438" y="972847"/>
          <a:ext cx="10006150" cy="550532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174945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5831205">
                  <a:extLst>
                    <a:ext uri="{9D8B030D-6E8A-4147-A177-3AD203B41FA5}">
                      <a16:colId xmlns:a16="http://schemas.microsoft.com/office/drawing/2014/main" val="3157860582"/>
                    </a:ext>
                  </a:extLst>
                </a:gridCol>
              </a:tblGrid>
              <a:tr h="356531">
                <a:tc gridSpan="2">
                  <a:txBody>
                    <a:bodyPr/>
                    <a:lstStyle/>
                    <a:p>
                      <a:pPr algn="ctr"/>
                      <a:endParaRPr lang="ru-RU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564508"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Birinchi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Bunday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bob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mavjud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bo`lmagan</a:t>
                      </a:r>
                      <a:r>
                        <a:rPr kumimoji="0" lang="ru-RU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Ikkinchi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Ushbu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boblar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dasturga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kiritildi</a:t>
                      </a:r>
                      <a:endParaRPr kumimoji="0" 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36041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40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7-bob.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Davlat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o‘quv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dasturi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bo‘yicha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kutilayotgan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ta’limiy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natijalar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3563721"/>
                  </a:ext>
                </a:extLst>
              </a:tr>
              <a:tr h="2662825">
                <a:tc gridSpan="2">
                  <a:txBody>
                    <a:bodyPr/>
                    <a:lstStyle/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Natija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bu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- 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har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bir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yosh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guruhida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bolaning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erishishi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mumkin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bo'lgan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yutuqlarining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ijtimoiy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me'yoriy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yosh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tavsiflari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hisoblanadi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1600" b="1" spc="1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●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Bolalardan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kutilayotgan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natijalar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to‘g‘ridan-to‘g‘ri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baholanmaydi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ya'ni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bolalarning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haqiqiy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yutuqlarini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davlat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talablari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bilan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rasmiy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taqqoslashga</a:t>
                      </a:r>
                      <a:r>
                        <a:rPr lang="en-US" sz="1600" b="1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yo‘l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qo‘yilmaydi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bunda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bolalarning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sinovdan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o‘tishlariga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yo‘l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qo‘yilmaydi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);</a:t>
                      </a:r>
                    </a:p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●	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pedagog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kadrlarni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attestatsiyadan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o‘tkazish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davlat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o‘quv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dasturini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o‘zlashtirish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sifatini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baholash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kabi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boshqaruv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vazifalarini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hal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qilish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rasmiy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asos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bo‘la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olmaydi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  <a:p>
                      <a:pPr indent="44958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●	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bolalardan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kutilayotgan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natijalar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direktor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pedagoglar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tashkilotining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jarayoni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MTT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jamoasining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kasbiy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faoliyatini</a:t>
                      </a:r>
                      <a:r>
                        <a:rPr lang="en-US" sz="1600" b="0" spc="1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tahlil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qilishga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yordam</a:t>
                      </a:r>
                      <a:r>
                        <a:rPr lang="en-US" sz="1600" b="0" spc="1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spc="1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ber</a:t>
                      </a:r>
                      <a:endParaRPr lang="en-US" sz="1600" b="0" spc="1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C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Планирование является важной частью реализации Государственной учебной программы и обеспечения формирования ключевых компетенций у каждого ребенка. Образовательно-воспитательная деятельность осуществляется согласно учебному плану. 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334806">
                <a:tc gridSpan="2">
                  <a:txBody>
                    <a:bodyPr/>
                    <a:lstStyle/>
                    <a:p>
                      <a:pPr indent="44958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8-bob.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Resurs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ta’minot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0755610"/>
                  </a:ext>
                </a:extLst>
              </a:tr>
              <a:tr h="1010593">
                <a:tc gridSpan="2">
                  <a:txBody>
                    <a:bodyPr/>
                    <a:lstStyle/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Minimal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resurslar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bilan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ta'minlash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kun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tartibi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yillik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rejada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rejalashtirilgan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o'yin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qiziqishlarga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ko`ra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mashg'ulotlar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loyihali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mavzuli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faoliyatni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amalga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oshirishni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ta'minlashi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kerak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pPr indent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62534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CC1315-455A-4883-9944-858E6D7B8835}"/>
              </a:ext>
            </a:extLst>
          </p:cNvPr>
          <p:cNvSpPr txBox="1"/>
          <p:nvPr/>
        </p:nvSpPr>
        <p:spPr>
          <a:xfrm>
            <a:off x="1486244" y="54297"/>
            <a:ext cx="7545461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VII BOB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avlat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kutilayotgan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ta’limiy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  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VIII BOB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Resurs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ta’minot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Kiritilgan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`</a:t>
            </a:r>
            <a:r>
              <a:rPr kumimoji="0" lang="en-US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zgarish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qo`shimchalar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3354086-6A85-4FB7-B6D0-BCFE8CDD44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9900" b="83100" l="6416" r="31083"/>
                    </a14:imgEffect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rcRect l="3333" t="57000" r="65834" b="14000"/>
          <a:stretch/>
        </p:blipFill>
        <p:spPr>
          <a:xfrm>
            <a:off x="295412" y="3234319"/>
            <a:ext cx="1490664" cy="1542760"/>
          </a:xfrm>
          <a:prstGeom prst="ellipse">
            <a:avLst/>
          </a:prstGeom>
          <a:solidFill>
            <a:srgbClr val="A5DBD6"/>
          </a:solidFill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EA64EDB-0FD9-42FD-B2CF-BE32A1794A9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l="34833" t="57667" r="33500" b="14333"/>
          <a:stretch/>
        </p:blipFill>
        <p:spPr>
          <a:xfrm>
            <a:off x="166962" y="1461825"/>
            <a:ext cx="1744790" cy="1542761"/>
          </a:xfrm>
          <a:prstGeom prst="ellipse">
            <a:avLst/>
          </a:prstGeom>
          <a:solidFill>
            <a:srgbClr val="A5DBD6"/>
          </a:solidFill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930C5CB-2C47-4E8F-843E-93A009F96BF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rcRect l="65333" t="56333" b="14167"/>
          <a:stretch/>
        </p:blipFill>
        <p:spPr>
          <a:xfrm>
            <a:off x="76200" y="4912374"/>
            <a:ext cx="1835552" cy="1642310"/>
          </a:xfrm>
          <a:prstGeom prst="ellipse">
            <a:avLst/>
          </a:prstGeom>
          <a:solidFill>
            <a:srgbClr val="A5DBD6"/>
          </a:solidFill>
        </p:spPr>
      </p:pic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994B842-49DF-4443-8B7D-5D86C4584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F602ED7-DDE2-45C6-88DD-4E8654E2824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0740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8">
            <a:extLst>
              <a:ext uri="{FF2B5EF4-FFF2-40B4-BE49-F238E27FC236}">
                <a16:creationId xmlns:a16="http://schemas.microsoft.com/office/drawing/2014/main" id="{C78A9217-5D66-4DEB-A11E-3EDD941BC5B2}"/>
              </a:ext>
            </a:extLst>
          </p:cNvPr>
          <p:cNvSpPr txBox="1">
            <a:spLocks/>
          </p:cNvSpPr>
          <p:nvPr/>
        </p:nvSpPr>
        <p:spPr>
          <a:xfrm>
            <a:off x="200025" y="2038350"/>
            <a:ext cx="4324350" cy="43529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0" algn="just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9BAFB5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85000"/>
                  <a:lumOff val="15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520C887E-35C8-4577-A631-3D769B297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853979"/>
              </p:ext>
            </p:extLst>
          </p:nvPr>
        </p:nvGraphicFramePr>
        <p:xfrm>
          <a:off x="2177143" y="933451"/>
          <a:ext cx="9752053" cy="51913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068926">
                  <a:extLst>
                    <a:ext uri="{9D8B030D-6E8A-4147-A177-3AD203B41FA5}">
                      <a16:colId xmlns:a16="http://schemas.microsoft.com/office/drawing/2014/main" val="1493655316"/>
                    </a:ext>
                  </a:extLst>
                </a:gridCol>
                <a:gridCol w="5683127">
                  <a:extLst>
                    <a:ext uri="{9D8B030D-6E8A-4147-A177-3AD203B41FA5}">
                      <a16:colId xmlns:a16="http://schemas.microsoft.com/office/drawing/2014/main" val="3157860582"/>
                    </a:ext>
                  </a:extLst>
                </a:gridCol>
              </a:tblGrid>
              <a:tr h="40700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Kiritilgan</a:t>
                      </a:r>
                      <a:r>
                        <a:rPr lang="en-US" sz="18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o`zgartirish</a:t>
                      </a:r>
                      <a:r>
                        <a:rPr lang="en-US" sz="18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1800" dirty="0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qo`shimchalar</a:t>
                      </a:r>
                      <a:endParaRPr lang="ru-RU" sz="1800" dirty="0"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254258"/>
                  </a:ext>
                </a:extLst>
              </a:tr>
              <a:tr h="37360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Ikkinchi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nashr</a:t>
                      </a: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Второе издание</a:t>
                      </a:r>
                      <a:endParaRPr kumimoji="0" lang="ru-RU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047611"/>
                  </a:ext>
                </a:extLst>
              </a:tr>
              <a:tr h="2205375">
                <a:tc>
                  <a:txBody>
                    <a:bodyPr/>
                    <a:lstStyle/>
                    <a:p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1-ilova. MTT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dasturini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yaratish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bo‘yicha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tavsiyalar</a:t>
                      </a:r>
                      <a:endParaRPr kumimoji="0" lang="en-US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MTTlar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uchun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dasturlarini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ishlab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chiqishga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qo‘yiladigan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talablarg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aniqlik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kiritildi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Tavsiya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boʻlimlari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mazmuni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“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Maktabgacha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taʼlim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tashkilotida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dasturlarni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ishlab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chiqish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” (Toshkent- 2020)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uslubiy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qoʻllanmasiga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muvofiqlashtirildi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482713"/>
                  </a:ext>
                </a:extLst>
              </a:tr>
              <a:tr h="2205375">
                <a:tc>
                  <a:txBody>
                    <a:bodyPr/>
                    <a:lstStyle/>
                    <a:p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ilova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Bolalar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to‘liq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kun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davomida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bo‘ladigan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guruhning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namunaviy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kun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tartibi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kumimoji="0" lang="ru-RU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Ма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ktabgacha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ta’lim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tarbiya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muqobil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shakllarining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namunaviy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kun 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tartibi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483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Xalqaro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amaliyotni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hisobga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olgan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holda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to‘ldirilgan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va</a:t>
                      </a:r>
                      <a:r>
                        <a:rPr lang="en-US" sz="2000" b="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dirty="0" err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Tahoma" panose="020B0604030504040204" pitchFamily="34" charset="0"/>
                          <a:cs typeface="Arial" panose="020B0604020202020204" pitchFamily="34" charset="0"/>
                        </a:rPr>
                        <a:t>o‘zgartirilgan</a:t>
                      </a:r>
                      <a:endParaRPr lang="ru-RU" sz="2000" b="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Tahom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62534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7CC1315-455A-4883-9944-858E6D7B8835}"/>
              </a:ext>
            </a:extLst>
          </p:cNvPr>
          <p:cNvSpPr txBox="1"/>
          <p:nvPr/>
        </p:nvSpPr>
        <p:spPr>
          <a:xfrm>
            <a:off x="1923393" y="169725"/>
            <a:ext cx="6731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pt-BR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"ILK QADAM" davlat o‘quv dasturiga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ilovalar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D573E0E-14FE-49D3-B87A-BD718DDD09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954" t="13641" r="14825" b="16667"/>
          <a:stretch/>
        </p:blipFill>
        <p:spPr>
          <a:xfrm>
            <a:off x="200025" y="4214812"/>
            <a:ext cx="1899554" cy="1783126"/>
          </a:xfrm>
          <a:prstGeom prst="ellipse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BF268A9-1BE2-433F-BF30-5DC0DA66FA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49" y="1616150"/>
            <a:ext cx="1886630" cy="1637414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62963C2-74E0-40A8-895C-7E9AFCAA8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9AC820A-385E-4FDA-BDBB-71BB24977F6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926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14461" y="201011"/>
            <a:ext cx="6959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3-ilova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Namunaviy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yillik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mavzuli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Прямоугольник: один скругленный угол 5">
            <a:extLst>
              <a:ext uri="{FF2B5EF4-FFF2-40B4-BE49-F238E27FC236}">
                <a16:creationId xmlns:a16="http://schemas.microsoft.com/office/drawing/2014/main" id="{A0490E82-97DF-448B-B2CA-B33AB34D19AF}"/>
              </a:ext>
            </a:extLst>
          </p:cNvPr>
          <p:cNvSpPr/>
          <p:nvPr/>
        </p:nvSpPr>
        <p:spPr>
          <a:xfrm>
            <a:off x="233802" y="1145732"/>
            <a:ext cx="5738374" cy="487616"/>
          </a:xfrm>
          <a:prstGeom prst="round1Rect">
            <a:avLst/>
          </a:prstGeom>
          <a:solidFill>
            <a:schemeClr val="bg1"/>
          </a:solidFill>
          <a:ln>
            <a:solidFill>
              <a:srgbClr val="4BB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irinchi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nashr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: один скругленный угол 9">
            <a:extLst>
              <a:ext uri="{FF2B5EF4-FFF2-40B4-BE49-F238E27FC236}">
                <a16:creationId xmlns:a16="http://schemas.microsoft.com/office/drawing/2014/main" id="{DD322DD4-658A-47FB-B02E-A056FF3AFE00}"/>
              </a:ext>
            </a:extLst>
          </p:cNvPr>
          <p:cNvSpPr/>
          <p:nvPr/>
        </p:nvSpPr>
        <p:spPr>
          <a:xfrm>
            <a:off x="6607994" y="1242393"/>
            <a:ext cx="5176399" cy="471297"/>
          </a:xfrm>
          <a:prstGeom prst="round1Rect">
            <a:avLst/>
          </a:prstGeom>
          <a:solidFill>
            <a:schemeClr val="bg1"/>
          </a:solidFill>
          <a:ln>
            <a:solidFill>
              <a:srgbClr val="4BB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Ikkinchi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nashr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: один скругленный угол 13">
            <a:extLst>
              <a:ext uri="{FF2B5EF4-FFF2-40B4-BE49-F238E27FC236}">
                <a16:creationId xmlns:a16="http://schemas.microsoft.com/office/drawing/2014/main" id="{02886B3B-3723-459B-8029-3142CEF131BF}"/>
              </a:ext>
            </a:extLst>
          </p:cNvPr>
          <p:cNvSpPr/>
          <p:nvPr/>
        </p:nvSpPr>
        <p:spPr>
          <a:xfrm>
            <a:off x="6241215" y="2354963"/>
            <a:ext cx="5543178" cy="3912487"/>
          </a:xfrm>
          <a:prstGeom prst="round1Rect">
            <a:avLst/>
          </a:prstGeom>
          <a:solidFill>
            <a:schemeClr val="bg1"/>
          </a:solidFill>
          <a:ln>
            <a:solidFill>
              <a:srgbClr val="4BB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ontserrat"/>
              <a:ea typeface="+mn-ea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>
              <a:defRPr/>
            </a:pP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Boshlang‘ich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ta’lim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bilan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uzviylikni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ta’minlash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hamda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MT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dasturlarida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xalqaro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tajribani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hisobga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olgan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holda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b="1" dirty="0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fan, </a:t>
            </a:r>
            <a:r>
              <a:rPr lang="en-US" sz="1950" b="1" dirty="0" err="1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tabiatshunoslik</a:t>
            </a:r>
            <a:r>
              <a:rPr lang="en-US" sz="1950" b="1" dirty="0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b="1" dirty="0" err="1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asoslari</a:t>
            </a:r>
            <a:r>
              <a:rPr lang="en-US" sz="1950" b="1" dirty="0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b="1" dirty="0" err="1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</a:t>
            </a:r>
            <a:r>
              <a:rPr lang="en-US" sz="1950" b="1" dirty="0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b="1" dirty="0" err="1">
                <a:solidFill>
                  <a:srgbClr val="00B05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ekologiyaga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 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o‘zgartirildi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ru-RU" sz="1950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Rasm</a:t>
            </a:r>
            <a:r>
              <a:rPr lang="ru-RU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–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haftada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1</a:t>
            </a:r>
            <a:r>
              <a:rPr lang="en-US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ta</a:t>
            </a:r>
            <a:r>
              <a:rPr lang="ru-RU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mashg`ulot</a:t>
            </a:r>
            <a:endParaRPr lang="ru-RU" sz="1950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1950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Xoreografiya</a:t>
            </a:r>
            <a:r>
              <a:rPr lang="ru-RU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–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haftada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2 </a:t>
            </a:r>
            <a:r>
              <a:rPr lang="en-US" sz="1950" dirty="0" err="1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marta</a:t>
            </a:r>
            <a:r>
              <a:rPr lang="en-US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mashg`lot</a:t>
            </a:r>
            <a:endParaRPr lang="ru-RU" sz="1950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Xorijiy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til</a:t>
            </a:r>
            <a:r>
              <a:rPr lang="ru-RU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195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– </a:t>
            </a:r>
            <a:r>
              <a:rPr lang="en-US" sz="195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haftada</a:t>
            </a:r>
            <a:r>
              <a:rPr lang="en-US" sz="195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2</a:t>
            </a:r>
            <a:r>
              <a:rPr lang="en-US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marta</a:t>
            </a:r>
            <a:r>
              <a:rPr lang="ru-RU" sz="195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mashg`ulot</a:t>
            </a:r>
            <a:endParaRPr lang="ru-RU" sz="1950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lvl="0" algn="just">
              <a:defRPr/>
            </a:pP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MTTlarga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madaniy-tarixiy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tabiiy-geografik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o'ziga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xoslikni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hisobga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olgan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holda</a:t>
            </a:r>
            <a: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br>
              <a:rPr lang="en-US" sz="195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</a:b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20 </a:t>
            </a:r>
            <a:r>
              <a:rPr lang="en-US" sz="1950" dirty="0" err="1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foizgacha</a:t>
            </a: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hududiy</a:t>
            </a: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komponentni</a:t>
            </a: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kiritish</a:t>
            </a: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tavsiya</a:t>
            </a: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1950" dirty="0" err="1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etiladi</a:t>
            </a:r>
            <a:r>
              <a:rPr lang="en-US" sz="195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ru-RU" sz="2200" dirty="0">
              <a:solidFill>
                <a:srgbClr val="FF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6EEF3B2-04C5-4F3D-806E-D716482C8E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7435" y="1758507"/>
            <a:ext cx="1294306" cy="47129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E8D71E7-270E-42A4-B34F-642865C605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916" y="2177959"/>
            <a:ext cx="1249788" cy="1213209"/>
          </a:xfrm>
          <a:prstGeom prst="rect">
            <a:avLst/>
          </a:prstGeom>
        </p:spPr>
      </p:pic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854EAFF3-E3B3-4597-9B3C-5DF03C566BBE}"/>
              </a:ext>
            </a:extLst>
          </p:cNvPr>
          <p:cNvCxnSpPr>
            <a:cxnSpLocks/>
          </p:cNvCxnSpPr>
          <p:nvPr/>
        </p:nvCxnSpPr>
        <p:spPr>
          <a:xfrm>
            <a:off x="6105517" y="2177959"/>
            <a:ext cx="2355" cy="392130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: один скругленный угол 10">
            <a:extLst>
              <a:ext uri="{FF2B5EF4-FFF2-40B4-BE49-F238E27FC236}">
                <a16:creationId xmlns:a16="http://schemas.microsoft.com/office/drawing/2014/main" id="{16CABD71-3B0A-4D22-B5DB-31D1D23BC57A}"/>
              </a:ext>
            </a:extLst>
          </p:cNvPr>
          <p:cNvSpPr/>
          <p:nvPr/>
        </p:nvSpPr>
        <p:spPr>
          <a:xfrm>
            <a:off x="1814462" y="2076450"/>
            <a:ext cx="4136324" cy="4191000"/>
          </a:xfrm>
          <a:prstGeom prst="round1Rect">
            <a:avLst/>
          </a:prstGeom>
          <a:solidFill>
            <a:schemeClr val="bg1"/>
          </a:solidFill>
          <a:ln>
            <a:solidFill>
              <a:srgbClr val="4BB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2400" b="1" dirty="0" err="1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Atrof-olam</a:t>
            </a:r>
            <a:r>
              <a:rPr lang="en-US" sz="2400" b="1" dirty="0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tabiat</a:t>
            </a:r>
            <a:r>
              <a:rPr lang="en-US" sz="2400" b="1" dirty="0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bilan</a:t>
            </a:r>
            <a:r>
              <a:rPr lang="en-US" sz="2400" b="1" dirty="0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36A463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tanishish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36A463"/>
              </a:solidFill>
              <a:effectLst/>
              <a:uLnTx/>
              <a:uFillTx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Tasviriy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faoliyat</a:t>
            </a: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–  </a:t>
            </a: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haftada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2 ta </a:t>
            </a: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mashg`ulot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lvl="0" algn="just">
              <a:defRPr/>
            </a:pP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Xoreografiya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- </a:t>
            </a: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yo'q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lvl="0" algn="just">
              <a:defRPr/>
            </a:pP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Ikkinchi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til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: один скругленный угол 12">
            <a:extLst>
              <a:ext uri="{FF2B5EF4-FFF2-40B4-BE49-F238E27FC236}">
                <a16:creationId xmlns:a16="http://schemas.microsoft.com/office/drawing/2014/main" id="{1A67244A-A114-41B1-AF19-238EF5C66534}"/>
              </a:ext>
            </a:extLst>
          </p:cNvPr>
          <p:cNvSpPr/>
          <p:nvPr/>
        </p:nvSpPr>
        <p:spPr>
          <a:xfrm>
            <a:off x="8643257" y="1698635"/>
            <a:ext cx="3143491" cy="591040"/>
          </a:xfrm>
          <a:prstGeom prst="round1Rect">
            <a:avLst/>
          </a:prstGeom>
          <a:solidFill>
            <a:schemeClr val="bg1"/>
          </a:solidFill>
          <a:ln>
            <a:solidFill>
              <a:srgbClr val="4BB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Barcha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yosh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guruhlarida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306B0989-7CC1-4FC5-BBF1-57AE94DAB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F8312DD-47C7-4CDA-A98F-9E75E3C85D3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0110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13954" y="190877"/>
            <a:ext cx="73751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ilova</a:t>
            </a:r>
            <a:r>
              <a:rPr lang="ru-RU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Namunaviy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yillik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mavzuli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endParaRPr lang="en-US" sz="24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854EAFF3-E3B3-4597-9B3C-5DF03C566BBE}"/>
              </a:ext>
            </a:extLst>
          </p:cNvPr>
          <p:cNvCxnSpPr>
            <a:cxnSpLocks/>
          </p:cNvCxnSpPr>
          <p:nvPr/>
        </p:nvCxnSpPr>
        <p:spPr>
          <a:xfrm>
            <a:off x="6096000" y="1278012"/>
            <a:ext cx="0" cy="517207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Таблица 6">
            <a:extLst>
              <a:ext uri="{FF2B5EF4-FFF2-40B4-BE49-F238E27FC236}">
                <a16:creationId xmlns:a16="http://schemas.microsoft.com/office/drawing/2014/main" id="{2DAFB77B-9A3B-4ABE-B5A8-8B170279FF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850744"/>
              </p:ext>
            </p:extLst>
          </p:nvPr>
        </p:nvGraphicFramePr>
        <p:xfrm>
          <a:off x="209550" y="1743016"/>
          <a:ext cx="5743029" cy="458996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46742">
                  <a:extLst>
                    <a:ext uri="{9D8B030D-6E8A-4147-A177-3AD203B41FA5}">
                      <a16:colId xmlns:a16="http://schemas.microsoft.com/office/drawing/2014/main" val="2514293506"/>
                    </a:ext>
                  </a:extLst>
                </a:gridCol>
                <a:gridCol w="2056227">
                  <a:extLst>
                    <a:ext uri="{9D8B030D-6E8A-4147-A177-3AD203B41FA5}">
                      <a16:colId xmlns:a16="http://schemas.microsoft.com/office/drawing/2014/main" val="1757085290"/>
                    </a:ext>
                  </a:extLst>
                </a:gridCol>
                <a:gridCol w="2540060">
                  <a:extLst>
                    <a:ext uri="{9D8B030D-6E8A-4147-A177-3AD203B41FA5}">
                      <a16:colId xmlns:a16="http://schemas.microsoft.com/office/drawing/2014/main" val="2945807648"/>
                    </a:ext>
                  </a:extLst>
                </a:gridCol>
              </a:tblGrid>
              <a:tr h="39779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Oy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Oy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mavzusi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mavzusi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860323"/>
                  </a:ext>
                </a:extLst>
              </a:tr>
              <a:tr h="611355"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Oktabr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spc="-20" dirty="0" err="1">
                          <a:solidFill>
                            <a:srgbClr val="1D1D1B"/>
                          </a:solidFill>
                          <a:effectLst/>
                          <a:latin typeface="Noto Sans"/>
                          <a:ea typeface="Noto Sans"/>
                          <a:cs typeface="Noto Sans"/>
                        </a:rPr>
                        <a:t>Kuz</a:t>
                      </a:r>
                      <a:r>
                        <a:rPr lang="ru-RU" sz="1600" spc="-20" dirty="0">
                          <a:solidFill>
                            <a:srgbClr val="1D1D1B"/>
                          </a:solidFill>
                          <a:effectLst/>
                          <a:latin typeface="Noto Sans"/>
                          <a:ea typeface="Noto Sans"/>
                          <a:cs typeface="Noto Sans"/>
                        </a:rPr>
                        <a:t> </a:t>
                      </a:r>
                      <a:r>
                        <a:rPr lang="ru-RU" sz="1600" spc="-10" dirty="0" err="1">
                          <a:solidFill>
                            <a:srgbClr val="1D1D1B"/>
                          </a:solidFill>
                          <a:effectLst/>
                          <a:latin typeface="Noto Sans"/>
                          <a:ea typeface="Noto Sans"/>
                          <a:cs typeface="Noto Sans"/>
                        </a:rPr>
                        <a:t>bo‘yoqlari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O`zbekiston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oq-oltini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0365782"/>
                  </a:ext>
                </a:extLst>
              </a:tr>
              <a:tr h="759240"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Noyabr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ransport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yo`l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harakati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qoidalari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HXA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Rangli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svetofor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518354"/>
                  </a:ext>
                </a:extLst>
              </a:tr>
              <a:tr h="602428">
                <a:tc>
                  <a:txBody>
                    <a:bodyPr/>
                    <a:lstStyle/>
                    <a:p>
                      <a:r>
                        <a:rPr lang="ru-RU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Ма</a:t>
                      </a:r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rt</a:t>
                      </a:r>
                      <a:endParaRPr lang="ru-RU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Go`zal</a:t>
                      </a: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bahor</a:t>
                      </a:r>
                      <a:endParaRPr lang="ru-RU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1-</a:t>
                      </a:r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Onamning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kuni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1875693"/>
                  </a:ext>
                </a:extLst>
              </a:tr>
              <a:tr h="726141"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prel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Yer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sayyorasi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umumiy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uyimiz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O`yinchoqlarga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g`mxo`r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munosabat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801937"/>
                  </a:ext>
                </a:extLst>
              </a:tr>
              <a:tr h="790575">
                <a:tc>
                  <a:txBody>
                    <a:bodyPr/>
                    <a:lstStyle/>
                    <a:p>
                      <a:r>
                        <a:rPr lang="ru-RU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Ма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Asboblar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anjomlar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«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mening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uyim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». 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«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Xotira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kuni</a:t>
                      </a:r>
                      <a:r>
                        <a:rPr lang="ru-RU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734907"/>
                  </a:ext>
                </a:extLst>
              </a:tr>
              <a:tr h="638708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215688"/>
                  </a:ext>
                </a:extLst>
              </a:tr>
            </a:tbl>
          </a:graphicData>
        </a:graphic>
      </p:graphicFrame>
      <p:graphicFrame>
        <p:nvGraphicFramePr>
          <p:cNvPr id="27" name="Таблица 6">
            <a:extLst>
              <a:ext uri="{FF2B5EF4-FFF2-40B4-BE49-F238E27FC236}">
                <a16:creationId xmlns:a16="http://schemas.microsoft.com/office/drawing/2014/main" id="{DF91C2A9-667F-4CE7-BF0E-57F559B082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156526"/>
              </p:ext>
            </p:extLst>
          </p:nvPr>
        </p:nvGraphicFramePr>
        <p:xfrm>
          <a:off x="6239421" y="1743019"/>
          <a:ext cx="5743029" cy="463766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79931">
                  <a:extLst>
                    <a:ext uri="{9D8B030D-6E8A-4147-A177-3AD203B41FA5}">
                      <a16:colId xmlns:a16="http://schemas.microsoft.com/office/drawing/2014/main" val="2514293506"/>
                    </a:ext>
                  </a:extLst>
                </a:gridCol>
                <a:gridCol w="2067490">
                  <a:extLst>
                    <a:ext uri="{9D8B030D-6E8A-4147-A177-3AD203B41FA5}">
                      <a16:colId xmlns:a16="http://schemas.microsoft.com/office/drawing/2014/main" val="1757085290"/>
                    </a:ext>
                  </a:extLst>
                </a:gridCol>
                <a:gridCol w="2495608">
                  <a:extLst>
                    <a:ext uri="{9D8B030D-6E8A-4147-A177-3AD203B41FA5}">
                      <a16:colId xmlns:a16="http://schemas.microsoft.com/office/drawing/2014/main" val="2945807648"/>
                    </a:ext>
                  </a:extLst>
                </a:gridCol>
              </a:tblGrid>
              <a:tr h="33793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Oy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Oy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mavzusi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mavzusi</a:t>
                      </a:r>
                      <a:endParaRPr lang="ru-RU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860323"/>
                  </a:ext>
                </a:extLst>
              </a:tr>
              <a:tr h="635354"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Oktabr</a:t>
                      </a:r>
                      <a:endParaRPr lang="en-US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Kuz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bo‘yoqlari</a:t>
                      </a:r>
                      <a:endParaRPr lang="en-US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“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O‘zbekistonning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tabiiy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boyliklar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</a:t>
                      </a:r>
                      <a:endParaRPr lang="ru-RU" sz="160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6216393"/>
                  </a:ext>
                </a:extLst>
              </a:tr>
              <a:tr h="760962"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Noyabr</a:t>
                      </a:r>
                      <a:endParaRPr lang="en-US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ransport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yo`l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harakati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qoidalari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HXA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“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Svetofor</a:t>
                      </a:r>
                      <a:endParaRPr lang="ru-RU" sz="160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518354"/>
                  </a:ext>
                </a:extLst>
              </a:tr>
              <a:tr h="584499">
                <a:tc>
                  <a:txBody>
                    <a:bodyPr/>
                    <a:lstStyle/>
                    <a:p>
                      <a:r>
                        <a:rPr lang="ru-RU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Ма</a:t>
                      </a:r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rt</a:t>
                      </a:r>
                      <a:endParaRPr lang="en-US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Go`zal</a:t>
                      </a: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bahor</a:t>
                      </a:r>
                      <a:endParaRPr lang="en-US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1-</a:t>
                      </a:r>
                      <a:r>
                        <a:rPr lang="en-US" sz="16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“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Xotin-qizlar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kuni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</a:t>
                      </a:r>
                      <a:endParaRPr lang="ru-RU" sz="160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1875693"/>
                  </a:ext>
                </a:extLst>
              </a:tr>
              <a:tr h="627529"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prel</a:t>
                      </a:r>
                      <a:endParaRPr lang="en-US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Yer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sayyorasi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umumiy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uyimiz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»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“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Tabiatni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asrab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</a:t>
                      </a:r>
                      <a:r>
                        <a:rPr lang="en-US" sz="160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avaylaylik</a:t>
                      </a:r>
                      <a:r>
                        <a:rPr lang="en-US" sz="160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</a:t>
                      </a:r>
                      <a:endParaRPr lang="ru-RU" sz="160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801937"/>
                  </a:ext>
                </a:extLst>
              </a:tr>
              <a:tr h="705885">
                <a:tc>
                  <a:txBody>
                    <a:bodyPr/>
                    <a:lstStyle/>
                    <a:p>
                      <a:r>
                        <a:rPr lang="ru-RU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Ма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Asboblar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anjomlar</a:t>
                      </a:r>
                      <a:endParaRPr lang="en-US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1-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hafta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“Men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mening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uyim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 / “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Xotira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qadrlash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kuni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</a:t>
                      </a:r>
                      <a:endParaRPr lang="ru-RU" sz="160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734907"/>
                  </a:ext>
                </a:extLst>
              </a:tr>
              <a:tr h="8064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Iyun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-а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vgust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Yozgi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sog`lomlashtirish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davri</a:t>
                      </a:r>
                      <a:endParaRPr lang="en-US" sz="155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Ko`ngilochar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o`yinlar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materiallarni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mustahkamlash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yakka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tartibdagi</a:t>
                      </a:r>
                      <a:r>
                        <a:rPr lang="en-US" sz="1550" dirty="0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550" dirty="0" err="1">
                          <a:solidFill>
                            <a:srgbClr val="C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ishlar</a:t>
                      </a:r>
                      <a:endParaRPr lang="ru-RU" sz="1550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>
                        <a:solidFill>
                          <a:srgbClr val="C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220660"/>
                  </a:ext>
                </a:extLst>
              </a:tr>
            </a:tbl>
          </a:graphicData>
        </a:graphic>
      </p:graphicFrame>
      <p:sp>
        <p:nvSpPr>
          <p:cNvPr id="32" name="Номер слайда 31">
            <a:extLst>
              <a:ext uri="{FF2B5EF4-FFF2-40B4-BE49-F238E27FC236}">
                <a16:creationId xmlns:a16="http://schemas.microsoft.com/office/drawing/2014/main" id="{B6425EC0-5B01-43F3-8CC3-6D7CCF44B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632B9817-293E-4792-8791-B0465CC64B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  <p:graphicFrame>
        <p:nvGraphicFramePr>
          <p:cNvPr id="6" name="Таблица 6">
            <a:extLst>
              <a:ext uri="{FF2B5EF4-FFF2-40B4-BE49-F238E27FC236}">
                <a16:creationId xmlns:a16="http://schemas.microsoft.com/office/drawing/2014/main" id="{70C23E30-5E42-946A-D1B0-083BD8C175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206042"/>
              </p:ext>
            </p:extLst>
          </p:nvPr>
        </p:nvGraphicFramePr>
        <p:xfrm>
          <a:off x="2031999" y="973666"/>
          <a:ext cx="1680459" cy="6356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0459">
                  <a:extLst>
                    <a:ext uri="{9D8B030D-6E8A-4147-A177-3AD203B41FA5}">
                      <a16:colId xmlns:a16="http://schemas.microsoft.com/office/drawing/2014/main" val="346600654"/>
                    </a:ext>
                  </a:extLst>
                </a:gridCol>
              </a:tblGrid>
              <a:tr h="635678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reja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0485791"/>
                  </a:ext>
                </a:extLst>
              </a:tr>
            </a:tbl>
          </a:graphicData>
        </a:graphic>
      </p:graphicFrame>
      <p:graphicFrame>
        <p:nvGraphicFramePr>
          <p:cNvPr id="12" name="Таблица 6">
            <a:extLst>
              <a:ext uri="{FF2B5EF4-FFF2-40B4-BE49-F238E27FC236}">
                <a16:creationId xmlns:a16="http://schemas.microsoft.com/office/drawing/2014/main" id="{B463EF71-CE07-217E-D0B7-0D99327A80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026021"/>
              </p:ext>
            </p:extLst>
          </p:nvPr>
        </p:nvGraphicFramePr>
        <p:xfrm>
          <a:off x="8270705" y="1025882"/>
          <a:ext cx="1680459" cy="6356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0459">
                  <a:extLst>
                    <a:ext uri="{9D8B030D-6E8A-4147-A177-3AD203B41FA5}">
                      <a16:colId xmlns:a16="http://schemas.microsoft.com/office/drawing/2014/main" val="346600654"/>
                    </a:ext>
                  </a:extLst>
                </a:gridCol>
              </a:tblGrid>
              <a:tr h="63567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reja</a:t>
                      </a:r>
                      <a:endParaRPr lang="ru-RU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04857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61714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26">
            <a:extLst>
              <a:ext uri="{FF2B5EF4-FFF2-40B4-BE49-F238E27FC236}">
                <a16:creationId xmlns:a16="http://schemas.microsoft.com/office/drawing/2014/main" id="{97F44CFB-03F6-4E09-BA64-423D18D123A7}"/>
              </a:ext>
            </a:extLst>
          </p:cNvPr>
          <p:cNvSpPr txBox="1">
            <a:spLocks/>
          </p:cNvSpPr>
          <p:nvPr/>
        </p:nvSpPr>
        <p:spPr>
          <a:xfrm>
            <a:off x="1520456" y="104770"/>
            <a:ext cx="7648910" cy="7498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7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-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ilova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Bolaning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rivojlanish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xaritasi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lvl="0" fontAlgn="auto">
              <a:spcAft>
                <a:spcPts val="0"/>
              </a:spcAft>
              <a:defRPr/>
            </a:pP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Bolaning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kuzatish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qisman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o'zgartirilgan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to'ldirilga</a:t>
            </a:r>
            <a:r>
              <a:rPr lang="en-US" b="1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A6DCFDE7-E292-434F-93BD-CBDCC7550B89}"/>
              </a:ext>
            </a:extLst>
          </p:cNvPr>
          <p:cNvSpPr/>
          <p:nvPr/>
        </p:nvSpPr>
        <p:spPr>
          <a:xfrm>
            <a:off x="457200" y="955804"/>
            <a:ext cx="5337885" cy="445180"/>
          </a:xfrm>
          <a:prstGeom prst="roundRect">
            <a:avLst/>
          </a:prstGeom>
          <a:solidFill>
            <a:schemeClr val="bg1"/>
          </a:solidFill>
          <a:ln>
            <a:solidFill>
              <a:srgbClr val="378D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6-7 </a:t>
            </a:r>
            <a:r>
              <a:rPr lang="en-US" sz="16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yoshli</a:t>
            </a:r>
            <a:r>
              <a:rPr lang="en-US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bolaning</a:t>
            </a:r>
            <a:r>
              <a:rPr lang="en-US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rivojlanish</a:t>
            </a:r>
            <a:r>
              <a:rPr lang="en-US" sz="16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xaritasi</a:t>
            </a:r>
            <a:endParaRPr lang="ru-RU" sz="16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6" name="Picture 2" descr="Curved check mark icon - Transparent PNG &amp; SVG vector file">
            <a:extLst>
              <a:ext uri="{FF2B5EF4-FFF2-40B4-BE49-F238E27FC236}">
                <a16:creationId xmlns:a16="http://schemas.microsoft.com/office/drawing/2014/main" id="{C094AEA7-D9DA-4C21-B926-F1C7B41DD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937" y="2667777"/>
            <a:ext cx="315267" cy="3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urved check mark icon - Transparent PNG &amp; SVG vector file">
            <a:extLst>
              <a:ext uri="{FF2B5EF4-FFF2-40B4-BE49-F238E27FC236}">
                <a16:creationId xmlns:a16="http://schemas.microsoft.com/office/drawing/2014/main" id="{959BADE7-9829-458C-867F-25ADC3F083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335" y="2668001"/>
            <a:ext cx="315267" cy="3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urved check mark icon - Transparent PNG &amp; SVG vector file">
            <a:extLst>
              <a:ext uri="{FF2B5EF4-FFF2-40B4-BE49-F238E27FC236}">
                <a16:creationId xmlns:a16="http://schemas.microsoft.com/office/drawing/2014/main" id="{C916B5CB-C618-4E2A-AA09-7BF6124D9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816" y="2667777"/>
            <a:ext cx="315267" cy="3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Isosceles Triangle 1">
            <a:extLst>
              <a:ext uri="{FF2B5EF4-FFF2-40B4-BE49-F238E27FC236}">
                <a16:creationId xmlns:a16="http://schemas.microsoft.com/office/drawing/2014/main" id="{9B4CCD08-2E21-4440-8473-5E0EE1831F42}"/>
              </a:ext>
            </a:extLst>
          </p:cNvPr>
          <p:cNvSpPr/>
          <p:nvPr/>
        </p:nvSpPr>
        <p:spPr>
          <a:xfrm rot="18133846" flipH="1">
            <a:off x="8888921" y="1302444"/>
            <a:ext cx="597424" cy="6726638"/>
          </a:xfrm>
          <a:custGeom>
            <a:avLst/>
            <a:gdLst>
              <a:gd name="connsiteX0" fmla="*/ 0 w 497149"/>
              <a:gd name="connsiteY0" fmla="*/ 12711530 h 12711530"/>
              <a:gd name="connsiteX1" fmla="*/ 248575 w 497149"/>
              <a:gd name="connsiteY1" fmla="*/ 0 h 12711530"/>
              <a:gd name="connsiteX2" fmla="*/ 497149 w 497149"/>
              <a:gd name="connsiteY2" fmla="*/ 12711530 h 12711530"/>
              <a:gd name="connsiteX3" fmla="*/ 0 w 497149"/>
              <a:gd name="connsiteY3" fmla="*/ 12711530 h 12711530"/>
              <a:gd name="connsiteX0" fmla="*/ 0 w 511346"/>
              <a:gd name="connsiteY0" fmla="*/ 12904160 h 12904160"/>
              <a:gd name="connsiteX1" fmla="*/ 262772 w 511346"/>
              <a:gd name="connsiteY1" fmla="*/ 0 h 12904160"/>
              <a:gd name="connsiteX2" fmla="*/ 511346 w 511346"/>
              <a:gd name="connsiteY2" fmla="*/ 12711530 h 12904160"/>
              <a:gd name="connsiteX3" fmla="*/ 0 w 511346"/>
              <a:gd name="connsiteY3" fmla="*/ 12904160 h 12904160"/>
              <a:gd name="connsiteX0" fmla="*/ 0 w 511346"/>
              <a:gd name="connsiteY0" fmla="*/ 12904160 h 12904160"/>
              <a:gd name="connsiteX1" fmla="*/ 19994 w 511346"/>
              <a:gd name="connsiteY1" fmla="*/ 12210210 h 12904160"/>
              <a:gd name="connsiteX2" fmla="*/ 262772 w 511346"/>
              <a:gd name="connsiteY2" fmla="*/ 0 h 12904160"/>
              <a:gd name="connsiteX3" fmla="*/ 511346 w 511346"/>
              <a:gd name="connsiteY3" fmla="*/ 12711530 h 12904160"/>
              <a:gd name="connsiteX4" fmla="*/ 0 w 511346"/>
              <a:gd name="connsiteY4" fmla="*/ 12904160 h 12904160"/>
              <a:gd name="connsiteX0" fmla="*/ 218817 w 491352"/>
              <a:gd name="connsiteY0" fmla="*/ 12808673 h 12808673"/>
              <a:gd name="connsiteX1" fmla="*/ 0 w 491352"/>
              <a:gd name="connsiteY1" fmla="*/ 12210210 h 12808673"/>
              <a:gd name="connsiteX2" fmla="*/ 242778 w 491352"/>
              <a:gd name="connsiteY2" fmla="*/ 0 h 12808673"/>
              <a:gd name="connsiteX3" fmla="*/ 491352 w 491352"/>
              <a:gd name="connsiteY3" fmla="*/ 12711530 h 12808673"/>
              <a:gd name="connsiteX4" fmla="*/ 218817 w 491352"/>
              <a:gd name="connsiteY4" fmla="*/ 12808673 h 12808673"/>
              <a:gd name="connsiteX0" fmla="*/ 227598 w 491352"/>
              <a:gd name="connsiteY0" fmla="*/ 12813794 h 12813794"/>
              <a:gd name="connsiteX1" fmla="*/ 0 w 491352"/>
              <a:gd name="connsiteY1" fmla="*/ 12210210 h 12813794"/>
              <a:gd name="connsiteX2" fmla="*/ 242778 w 491352"/>
              <a:gd name="connsiteY2" fmla="*/ 0 h 12813794"/>
              <a:gd name="connsiteX3" fmla="*/ 491352 w 491352"/>
              <a:gd name="connsiteY3" fmla="*/ 12711530 h 12813794"/>
              <a:gd name="connsiteX4" fmla="*/ 227598 w 491352"/>
              <a:gd name="connsiteY4" fmla="*/ 12813794 h 12813794"/>
              <a:gd name="connsiteX0" fmla="*/ 227598 w 500615"/>
              <a:gd name="connsiteY0" fmla="*/ 12813794 h 12813794"/>
              <a:gd name="connsiteX1" fmla="*/ 0 w 500615"/>
              <a:gd name="connsiteY1" fmla="*/ 12210210 h 12813794"/>
              <a:gd name="connsiteX2" fmla="*/ 242778 w 500615"/>
              <a:gd name="connsiteY2" fmla="*/ 0 h 12813794"/>
              <a:gd name="connsiteX3" fmla="*/ 500615 w 500615"/>
              <a:gd name="connsiteY3" fmla="*/ 12745676 h 12813794"/>
              <a:gd name="connsiteX4" fmla="*/ 227598 w 500615"/>
              <a:gd name="connsiteY4" fmla="*/ 12813794 h 12813794"/>
              <a:gd name="connsiteX0" fmla="*/ 163606 w 500615"/>
              <a:gd name="connsiteY0" fmla="*/ 12837482 h 12837482"/>
              <a:gd name="connsiteX1" fmla="*/ 0 w 500615"/>
              <a:gd name="connsiteY1" fmla="*/ 12210210 h 12837482"/>
              <a:gd name="connsiteX2" fmla="*/ 242778 w 500615"/>
              <a:gd name="connsiteY2" fmla="*/ 0 h 12837482"/>
              <a:gd name="connsiteX3" fmla="*/ 500615 w 500615"/>
              <a:gd name="connsiteY3" fmla="*/ 12745676 h 12837482"/>
              <a:gd name="connsiteX4" fmla="*/ 163606 w 500615"/>
              <a:gd name="connsiteY4" fmla="*/ 12837482 h 12837482"/>
              <a:gd name="connsiteX0" fmla="*/ 167716 w 504725"/>
              <a:gd name="connsiteY0" fmla="*/ 12837482 h 12837482"/>
              <a:gd name="connsiteX1" fmla="*/ 0 w 504725"/>
              <a:gd name="connsiteY1" fmla="*/ 12243730 h 12837482"/>
              <a:gd name="connsiteX2" fmla="*/ 246888 w 504725"/>
              <a:gd name="connsiteY2" fmla="*/ 0 h 12837482"/>
              <a:gd name="connsiteX3" fmla="*/ 504725 w 504725"/>
              <a:gd name="connsiteY3" fmla="*/ 12745676 h 12837482"/>
              <a:gd name="connsiteX4" fmla="*/ 167716 w 504725"/>
              <a:gd name="connsiteY4" fmla="*/ 12837482 h 12837482"/>
              <a:gd name="connsiteX0" fmla="*/ 236011 w 504725"/>
              <a:gd name="connsiteY0" fmla="*/ 12618751 h 12745676"/>
              <a:gd name="connsiteX1" fmla="*/ 0 w 504725"/>
              <a:gd name="connsiteY1" fmla="*/ 12243730 h 12745676"/>
              <a:gd name="connsiteX2" fmla="*/ 246888 w 504725"/>
              <a:gd name="connsiteY2" fmla="*/ 0 h 12745676"/>
              <a:gd name="connsiteX3" fmla="*/ 504725 w 504725"/>
              <a:gd name="connsiteY3" fmla="*/ 12745676 h 12745676"/>
              <a:gd name="connsiteX4" fmla="*/ 236011 w 504725"/>
              <a:gd name="connsiteY4" fmla="*/ 12618751 h 12745676"/>
              <a:gd name="connsiteX0" fmla="*/ 167715 w 504725"/>
              <a:gd name="connsiteY0" fmla="*/ 12837484 h 12837484"/>
              <a:gd name="connsiteX1" fmla="*/ 0 w 504725"/>
              <a:gd name="connsiteY1" fmla="*/ 12243730 h 12837484"/>
              <a:gd name="connsiteX2" fmla="*/ 246888 w 504725"/>
              <a:gd name="connsiteY2" fmla="*/ 0 h 12837484"/>
              <a:gd name="connsiteX3" fmla="*/ 504725 w 504725"/>
              <a:gd name="connsiteY3" fmla="*/ 12745676 h 12837484"/>
              <a:gd name="connsiteX4" fmla="*/ 167715 w 504725"/>
              <a:gd name="connsiteY4" fmla="*/ 12837484 h 12837484"/>
              <a:gd name="connsiteX0" fmla="*/ 168274 w 504725"/>
              <a:gd name="connsiteY0" fmla="*/ 12855771 h 12855771"/>
              <a:gd name="connsiteX1" fmla="*/ 0 w 504725"/>
              <a:gd name="connsiteY1" fmla="*/ 12243730 h 12855771"/>
              <a:gd name="connsiteX2" fmla="*/ 246888 w 504725"/>
              <a:gd name="connsiteY2" fmla="*/ 0 h 12855771"/>
              <a:gd name="connsiteX3" fmla="*/ 504725 w 504725"/>
              <a:gd name="connsiteY3" fmla="*/ 12745676 h 12855771"/>
              <a:gd name="connsiteX4" fmla="*/ 168274 w 504725"/>
              <a:gd name="connsiteY4" fmla="*/ 12855771 h 1285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725" h="12855771">
                <a:moveTo>
                  <a:pt x="168274" y="12855771"/>
                </a:moveTo>
                <a:lnTo>
                  <a:pt x="0" y="12243730"/>
                </a:lnTo>
                <a:lnTo>
                  <a:pt x="246888" y="0"/>
                </a:lnTo>
                <a:lnTo>
                  <a:pt x="504725" y="12745676"/>
                </a:lnTo>
                <a:lnTo>
                  <a:pt x="168274" y="12855771"/>
                </a:lnTo>
                <a:close/>
              </a:path>
            </a:pathLst>
          </a:custGeom>
          <a:solidFill>
            <a:srgbClr val="282F39">
              <a:lumMod val="75000"/>
              <a:lumOff val="2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3" name="Oval 2">
            <a:extLst>
              <a:ext uri="{FF2B5EF4-FFF2-40B4-BE49-F238E27FC236}">
                <a16:creationId xmlns:a16="http://schemas.microsoft.com/office/drawing/2014/main" id="{30DCB118-259C-4349-B3AD-80AF17CE0D0D}"/>
              </a:ext>
            </a:extLst>
          </p:cNvPr>
          <p:cNvSpPr/>
          <p:nvPr/>
        </p:nvSpPr>
        <p:spPr>
          <a:xfrm>
            <a:off x="10718443" y="5514722"/>
            <a:ext cx="1041184" cy="427253"/>
          </a:xfrm>
          <a:prstGeom prst="ellipse">
            <a:avLst/>
          </a:prstGeom>
          <a:solidFill>
            <a:srgbClr val="C2C923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4" name="Rectangle: Rounded Corners 4">
            <a:extLst>
              <a:ext uri="{FF2B5EF4-FFF2-40B4-BE49-F238E27FC236}">
                <a16:creationId xmlns:a16="http://schemas.microsoft.com/office/drawing/2014/main" id="{1F1A4068-6AC0-4FFB-94C2-7C9A684AC3D1}"/>
              </a:ext>
            </a:extLst>
          </p:cNvPr>
          <p:cNvSpPr/>
          <p:nvPr/>
        </p:nvSpPr>
        <p:spPr>
          <a:xfrm>
            <a:off x="11173378" y="4626442"/>
            <a:ext cx="131316" cy="935599"/>
          </a:xfrm>
          <a:prstGeom prst="roundRect">
            <a:avLst>
              <a:gd name="adj" fmla="val 50000"/>
            </a:avLst>
          </a:prstGeom>
          <a:solidFill>
            <a:srgbClr val="C2C923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A9E6318-F8F8-4974-82A2-DD344E8C6079}"/>
              </a:ext>
            </a:extLst>
          </p:cNvPr>
          <p:cNvSpPr txBox="1"/>
          <p:nvPr/>
        </p:nvSpPr>
        <p:spPr>
          <a:xfrm>
            <a:off x="10047655" y="2683790"/>
            <a:ext cx="20225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Kuzatish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va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baholash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yiliga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b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</a:br>
            <a:r>
              <a:rPr lang="en-US" sz="1600" kern="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4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marta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o'rniga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b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</a:br>
            <a:r>
              <a:rPr lang="en-US" sz="1600" b="1" kern="0" dirty="0">
                <a:solidFill>
                  <a:srgbClr val="FF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3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marta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bola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to'liq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yoshga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to'lganda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amalga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oshiriladi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.</a:t>
            </a:r>
            <a:endParaRPr lang="ru-RU" sz="1600" kern="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36" name="Rectangle 31">
            <a:extLst>
              <a:ext uri="{FF2B5EF4-FFF2-40B4-BE49-F238E27FC236}">
                <a16:creationId xmlns:a16="http://schemas.microsoft.com/office/drawing/2014/main" id="{1993E366-71A9-40B8-8C91-89D73905CADC}"/>
              </a:ext>
            </a:extLst>
          </p:cNvPr>
          <p:cNvSpPr/>
          <p:nvPr/>
        </p:nvSpPr>
        <p:spPr>
          <a:xfrm>
            <a:off x="10576789" y="4553779"/>
            <a:ext cx="1324493" cy="66737"/>
          </a:xfrm>
          <a:prstGeom prst="rect">
            <a:avLst/>
          </a:prstGeom>
          <a:solidFill>
            <a:srgbClr val="C2C92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7" name="Rectangle 31">
            <a:extLst>
              <a:ext uri="{FF2B5EF4-FFF2-40B4-BE49-F238E27FC236}">
                <a16:creationId xmlns:a16="http://schemas.microsoft.com/office/drawing/2014/main" id="{B6212BBB-08DC-4B63-88D0-5E380591CDCC}"/>
              </a:ext>
            </a:extLst>
          </p:cNvPr>
          <p:cNvSpPr/>
          <p:nvPr/>
        </p:nvSpPr>
        <p:spPr>
          <a:xfrm>
            <a:off x="10575694" y="2726219"/>
            <a:ext cx="1531387" cy="70144"/>
          </a:xfrm>
          <a:prstGeom prst="rect">
            <a:avLst/>
          </a:prstGeom>
          <a:solidFill>
            <a:srgbClr val="C2C92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9" name="Oval 11">
            <a:extLst>
              <a:ext uri="{FF2B5EF4-FFF2-40B4-BE49-F238E27FC236}">
                <a16:creationId xmlns:a16="http://schemas.microsoft.com/office/drawing/2014/main" id="{684ABAB3-AA83-42FB-BAFE-20F595BA5B5B}"/>
              </a:ext>
            </a:extLst>
          </p:cNvPr>
          <p:cNvSpPr/>
          <p:nvPr/>
        </p:nvSpPr>
        <p:spPr>
          <a:xfrm>
            <a:off x="8443336" y="4232754"/>
            <a:ext cx="940685" cy="501017"/>
          </a:xfrm>
          <a:prstGeom prst="ellipse">
            <a:avLst/>
          </a:prstGeom>
          <a:solidFill>
            <a:srgbClr val="42AFB6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40" name="Rectangle: Rounded Corners 17">
            <a:extLst>
              <a:ext uri="{FF2B5EF4-FFF2-40B4-BE49-F238E27FC236}">
                <a16:creationId xmlns:a16="http://schemas.microsoft.com/office/drawing/2014/main" id="{7688852D-AA3C-4A27-92C0-C98D284967BC}"/>
              </a:ext>
            </a:extLst>
          </p:cNvPr>
          <p:cNvSpPr/>
          <p:nvPr/>
        </p:nvSpPr>
        <p:spPr>
          <a:xfrm>
            <a:off x="8852221" y="3362617"/>
            <a:ext cx="122914" cy="1158148"/>
          </a:xfrm>
          <a:prstGeom prst="roundRect">
            <a:avLst>
              <a:gd name="adj" fmla="val 50000"/>
            </a:avLst>
          </a:prstGeom>
          <a:solidFill>
            <a:srgbClr val="42AFB6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42" name="Rectangle 35">
            <a:extLst>
              <a:ext uri="{FF2B5EF4-FFF2-40B4-BE49-F238E27FC236}">
                <a16:creationId xmlns:a16="http://schemas.microsoft.com/office/drawing/2014/main" id="{88DC4AC9-2AB0-4D4B-952C-C3FF13BC3DC9}"/>
              </a:ext>
            </a:extLst>
          </p:cNvPr>
          <p:cNvSpPr/>
          <p:nvPr/>
        </p:nvSpPr>
        <p:spPr>
          <a:xfrm>
            <a:off x="8214582" y="3376984"/>
            <a:ext cx="1324493" cy="66737"/>
          </a:xfrm>
          <a:prstGeom prst="rect">
            <a:avLst/>
          </a:prstGeom>
          <a:solidFill>
            <a:srgbClr val="42AF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1A961E9-C8B2-43E1-AC47-2F2B915E71E8}"/>
              </a:ext>
            </a:extLst>
          </p:cNvPr>
          <p:cNvSpPr txBox="1"/>
          <p:nvPr/>
        </p:nvSpPr>
        <p:spPr>
          <a:xfrm>
            <a:off x="8095129" y="1635482"/>
            <a:ext cx="18001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Dastlabki</a:t>
            </a:r>
            <a:r>
              <a:rPr lang="en-US" sz="1600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-</a:t>
            </a:r>
            <a:r>
              <a:rPr lang="uz-Cyrl-UZ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oquv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yili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boshida</a:t>
            </a:r>
            <a:endParaRPr lang="uz-Cyrl-UZ" sz="1600" kern="0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  <a:sym typeface="Arial"/>
            </a:endParaRP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Oraliq</a:t>
            </a:r>
            <a:r>
              <a:rPr lang="en-US" sz="1600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-</a:t>
            </a: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o`quv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yili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o`rtasida</a:t>
            </a:r>
            <a:endParaRPr lang="uz-Cyrl-UZ" sz="1600" kern="0" dirty="0">
              <a:solidFill>
                <a:srgbClr val="0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  <a:sym typeface="Arial"/>
            </a:endParaRP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Yakuniy</a:t>
            </a:r>
            <a:r>
              <a:rPr lang="en-US" sz="1600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-</a:t>
            </a:r>
            <a:r>
              <a:rPr lang="uz-Cyrl-UZ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o`quv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yili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yakunida</a:t>
            </a:r>
            <a:endParaRPr lang="ru-RU" sz="1600" kern="0" dirty="0">
              <a:solidFill>
                <a:srgbClr val="C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45" name="Rectangle 32">
            <a:extLst>
              <a:ext uri="{FF2B5EF4-FFF2-40B4-BE49-F238E27FC236}">
                <a16:creationId xmlns:a16="http://schemas.microsoft.com/office/drawing/2014/main" id="{5170ABA8-B58C-4156-A8C5-27EA53A29752}"/>
              </a:ext>
            </a:extLst>
          </p:cNvPr>
          <p:cNvSpPr/>
          <p:nvPr/>
        </p:nvSpPr>
        <p:spPr>
          <a:xfrm>
            <a:off x="8377554" y="1657386"/>
            <a:ext cx="1324493" cy="66737"/>
          </a:xfrm>
          <a:prstGeom prst="rect">
            <a:avLst/>
          </a:prstGeom>
          <a:solidFill>
            <a:srgbClr val="42AF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6079451-F508-4FC8-A9F7-B4BBC0701C85}"/>
              </a:ext>
            </a:extLst>
          </p:cNvPr>
          <p:cNvSpPr txBox="1"/>
          <p:nvPr/>
        </p:nvSpPr>
        <p:spPr>
          <a:xfrm>
            <a:off x="10575694" y="2208716"/>
            <a:ext cx="1388638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ru-RU" sz="3750" b="1" dirty="0">
                <a:solidFill>
                  <a:srgbClr val="282F39"/>
                </a:solidFill>
                <a:latin typeface="Open Sans" panose="020B0606030504020204" pitchFamily="34" charset="0"/>
                <a:cs typeface="Arial"/>
                <a:sym typeface="Arial"/>
              </a:rPr>
              <a:t>1</a:t>
            </a:r>
            <a:endParaRPr lang="en-GB" sz="3750" b="1" dirty="0">
              <a:solidFill>
                <a:srgbClr val="282F39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  <a:sym typeface="Arial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3422441-FE2F-4D9E-B6D7-44469F44CE34}"/>
              </a:ext>
            </a:extLst>
          </p:cNvPr>
          <p:cNvSpPr txBox="1"/>
          <p:nvPr/>
        </p:nvSpPr>
        <p:spPr>
          <a:xfrm>
            <a:off x="8327906" y="1178514"/>
            <a:ext cx="1388638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ru-RU" sz="3750" b="1" dirty="0">
                <a:solidFill>
                  <a:srgbClr val="282F39"/>
                </a:solidFill>
                <a:latin typeface="Open Sans" panose="020B0606030504020204" pitchFamily="34" charset="0"/>
                <a:cs typeface="Arial"/>
                <a:sym typeface="Arial"/>
              </a:rPr>
              <a:t>2</a:t>
            </a:r>
            <a:endParaRPr lang="en-GB" sz="3750" b="1" dirty="0">
              <a:solidFill>
                <a:srgbClr val="282F39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  <a:sym typeface="Arial"/>
            </a:endParaRPr>
          </a:p>
        </p:txBody>
      </p:sp>
      <p:sp>
        <p:nvSpPr>
          <p:cNvPr id="49" name="Oval 13">
            <a:extLst>
              <a:ext uri="{FF2B5EF4-FFF2-40B4-BE49-F238E27FC236}">
                <a16:creationId xmlns:a16="http://schemas.microsoft.com/office/drawing/2014/main" id="{A6E22F95-A169-409C-979B-A890071ED164}"/>
              </a:ext>
            </a:extLst>
          </p:cNvPr>
          <p:cNvSpPr/>
          <p:nvPr/>
        </p:nvSpPr>
        <p:spPr>
          <a:xfrm>
            <a:off x="6690129" y="3055167"/>
            <a:ext cx="639240" cy="340464"/>
          </a:xfrm>
          <a:prstGeom prst="ellipse">
            <a:avLst/>
          </a:prstGeom>
          <a:solidFill>
            <a:srgbClr val="FCB414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0" name="Rectangle: Rounded Corners 19">
            <a:extLst>
              <a:ext uri="{FF2B5EF4-FFF2-40B4-BE49-F238E27FC236}">
                <a16:creationId xmlns:a16="http://schemas.microsoft.com/office/drawing/2014/main" id="{678B1421-F82C-4305-BD6F-90B9B0051254}"/>
              </a:ext>
            </a:extLst>
          </p:cNvPr>
          <p:cNvSpPr/>
          <p:nvPr/>
        </p:nvSpPr>
        <p:spPr>
          <a:xfrm>
            <a:off x="6952660" y="2284104"/>
            <a:ext cx="82550" cy="954374"/>
          </a:xfrm>
          <a:prstGeom prst="roundRect">
            <a:avLst>
              <a:gd name="adj" fmla="val 50000"/>
            </a:avLst>
          </a:prstGeom>
          <a:solidFill>
            <a:srgbClr val="FCB414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969AA14-B655-401D-ADB2-4A54276F56EC}"/>
              </a:ext>
            </a:extLst>
          </p:cNvPr>
          <p:cNvSpPr txBox="1"/>
          <p:nvPr/>
        </p:nvSpPr>
        <p:spPr>
          <a:xfrm>
            <a:off x="6162339" y="1226756"/>
            <a:ext cx="1708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Shartli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belgilar</a:t>
            </a:r>
            <a:r>
              <a:rPr lang="en-US" sz="1600" kern="0" dirty="0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qo`yilgan</a:t>
            </a:r>
            <a:r>
              <a:rPr lang="uz-Cyrl-UZ" sz="1600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K</a:t>
            </a:r>
            <a:r>
              <a:rPr lang="uz-Cyrl-UZ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B</a:t>
            </a:r>
            <a:r>
              <a:rPr lang="uz-Cyrl-UZ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T</a:t>
            </a:r>
            <a:r>
              <a:rPr lang="uz-Cyrl-UZ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lang="en-US" sz="1600" b="1" kern="0" dirty="0">
                <a:solidFill>
                  <a:srgbClr val="C0000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  <a:sym typeface="Arial"/>
              </a:rPr>
              <a:t>D</a:t>
            </a:r>
            <a:endParaRPr lang="ru-RU" sz="1600" b="1" kern="0" dirty="0">
              <a:solidFill>
                <a:srgbClr val="C0000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52" name="Rectangle 43">
            <a:extLst>
              <a:ext uri="{FF2B5EF4-FFF2-40B4-BE49-F238E27FC236}">
                <a16:creationId xmlns:a16="http://schemas.microsoft.com/office/drawing/2014/main" id="{EA9ADFE8-F7F3-406A-BD81-E7241DC2E733}"/>
              </a:ext>
            </a:extLst>
          </p:cNvPr>
          <p:cNvSpPr/>
          <p:nvPr/>
        </p:nvSpPr>
        <p:spPr>
          <a:xfrm>
            <a:off x="6303991" y="2246511"/>
            <a:ext cx="1324493" cy="66737"/>
          </a:xfrm>
          <a:prstGeom prst="rect">
            <a:avLst/>
          </a:prstGeom>
          <a:solidFill>
            <a:srgbClr val="FCB41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3" name="Rectangle 43">
            <a:extLst>
              <a:ext uri="{FF2B5EF4-FFF2-40B4-BE49-F238E27FC236}">
                <a16:creationId xmlns:a16="http://schemas.microsoft.com/office/drawing/2014/main" id="{994E4B91-200B-4BED-9199-30BAAC68C37B}"/>
              </a:ext>
            </a:extLst>
          </p:cNvPr>
          <p:cNvSpPr/>
          <p:nvPr/>
        </p:nvSpPr>
        <p:spPr>
          <a:xfrm>
            <a:off x="6290413" y="1223465"/>
            <a:ext cx="1324493" cy="66737"/>
          </a:xfrm>
          <a:prstGeom prst="rect">
            <a:avLst/>
          </a:prstGeom>
          <a:solidFill>
            <a:srgbClr val="FCB41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416283D-2500-4B2B-BE3A-A960B7A68412}"/>
              </a:ext>
            </a:extLst>
          </p:cNvPr>
          <p:cNvSpPr txBox="1"/>
          <p:nvPr/>
        </p:nvSpPr>
        <p:spPr>
          <a:xfrm>
            <a:off x="6217822" y="737942"/>
            <a:ext cx="1388638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ru-RU" sz="3750" b="1" dirty="0">
                <a:solidFill>
                  <a:srgbClr val="282F39"/>
                </a:solidFill>
                <a:latin typeface="Open Sans" panose="020B0606030504020204" pitchFamily="34" charset="0"/>
                <a:cs typeface="Arial"/>
                <a:sym typeface="Arial"/>
              </a:rPr>
              <a:t>3</a:t>
            </a:r>
            <a:endParaRPr lang="en-GB" sz="3750" b="1" dirty="0">
              <a:solidFill>
                <a:srgbClr val="282F39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  <a:sym typeface="Arial"/>
            </a:endParaRPr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C1B53F4D-F8E8-4B9B-A590-C4E192F23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9A54909C-EBCD-4957-9E46-B2B249F3810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B771F813-5B30-48E7-A523-2488EC9C182B}"/>
              </a:ext>
            </a:extLst>
          </p:cNvPr>
          <p:cNvSpPr txBox="1"/>
          <p:nvPr/>
        </p:nvSpPr>
        <p:spPr>
          <a:xfrm>
            <a:off x="6162338" y="4520765"/>
            <a:ext cx="25725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b="1" kern="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K</a:t>
            </a:r>
            <a:r>
              <a:rPr lang="en-US" b="1" kern="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uzatilmaydi</a:t>
            </a:r>
            <a:endParaRPr lang="uz-Cyrl-UZ" b="1" kern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b="1" kern="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B</a:t>
            </a:r>
            <a:r>
              <a:rPr lang="en-US" b="1" kern="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a’zida</a:t>
            </a:r>
            <a:r>
              <a:rPr lang="uz-Cyrl-UZ" b="1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b="1" kern="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T</a:t>
            </a:r>
            <a:r>
              <a:rPr lang="en-US" b="1" kern="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ez-tez</a:t>
            </a:r>
            <a:endParaRPr lang="uz-Cyrl-UZ" b="1" kern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b="1" kern="0" dirty="0" err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D</a:t>
            </a:r>
            <a:r>
              <a:rPr lang="en-US" b="1" kern="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oimiy</a:t>
            </a:r>
            <a:r>
              <a:rPr lang="en-US" b="1" kern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r>
              <a:rPr lang="en-US" b="1" kern="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ravishda</a:t>
            </a:r>
            <a:endParaRPr lang="ru-RU" b="1" kern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cxnSp>
        <p:nvCxnSpPr>
          <p:cNvPr id="3" name="Прямая со стрелкой 2">
            <a:extLst>
              <a:ext uri="{FF2B5EF4-FFF2-40B4-BE49-F238E27FC236}">
                <a16:creationId xmlns:a16="http://schemas.microsoft.com/office/drawing/2014/main" id="{A9D2176B-AAD6-4500-B15F-5DC1DC1C17B9}"/>
              </a:ext>
            </a:extLst>
          </p:cNvPr>
          <p:cNvCxnSpPr/>
          <p:nvPr/>
        </p:nvCxnSpPr>
        <p:spPr>
          <a:xfrm>
            <a:off x="6591300" y="2246511"/>
            <a:ext cx="0" cy="23120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Рисунок 37"/>
          <p:cNvPicPr/>
          <p:nvPr/>
        </p:nvPicPr>
        <p:blipFill rotWithShape="1">
          <a:blip r:embed="rId5"/>
          <a:srcRect l="33511" t="18244" r="31373" b="17047"/>
          <a:stretch/>
        </p:blipFill>
        <p:spPr bwMode="auto">
          <a:xfrm>
            <a:off x="457200" y="1635482"/>
            <a:ext cx="5453702" cy="48986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626140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F9E2B838-3420-426C-990E-A3EABD37B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882" y="347473"/>
            <a:ext cx="7615814" cy="33356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ilova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6-7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yoshdagi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bolaning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maktabga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tayyorlik</a:t>
            </a: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xaritasi</a:t>
            </a:r>
            <a:endParaRPr 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A88288F8-2E54-4261-830B-CF8C2DF6B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EADE780-A077-4E03-B9F6-C5AE103EE99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95C56CAE-CE8D-4643-8B87-A7052BED9D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  <p:sp>
        <p:nvSpPr>
          <p:cNvPr id="8" name="Заголовок 2">
            <a:extLst>
              <a:ext uri="{FF2B5EF4-FFF2-40B4-BE49-F238E27FC236}">
                <a16:creationId xmlns:a16="http://schemas.microsoft.com/office/drawing/2014/main" id="{13540E8A-39DA-D822-402D-04EAFF9622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0432"/>
            <a:ext cx="10515600" cy="5006531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6-7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yoshdagi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bolaning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maktabga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tayyorlik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xaritasiga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o`zgartirishlar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kiritildi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Схема 8">
            <a:extLst>
              <a:ext uri="{FF2B5EF4-FFF2-40B4-BE49-F238E27FC236}">
                <a16:creationId xmlns:a16="http://schemas.microsoft.com/office/drawing/2014/main" id="{A6C4CEF3-5069-D461-503E-F9DC370E06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9824068"/>
              </p:ext>
            </p:extLst>
          </p:nvPr>
        </p:nvGraphicFramePr>
        <p:xfrm>
          <a:off x="838200" y="1953491"/>
          <a:ext cx="9768840" cy="4184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908746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2D6D6BA4-E9D6-C5A4-146F-F18A7C5312F4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9-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10-ilovalar 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(QO`SHIMCHA KIRITILGAN ILOVALAR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Объект 10">
            <a:extLst>
              <a:ext uri="{FF2B5EF4-FFF2-40B4-BE49-F238E27FC236}">
                <a16:creationId xmlns:a16="http://schemas.microsoft.com/office/drawing/2014/main" id="{FCDCE0F5-2D7F-DB1E-D8F0-AAEF70906E7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9-ilova: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Guruhlarda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markazlarining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taxminiy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joylashuvi</a:t>
            </a:r>
            <a:endParaRPr lang="en-US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jismoniy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faollik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joylar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Bolalar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faoliyatining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muayyan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imkoniyat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O‘zgarish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xilma-xillik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Xavfsiz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muhiti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04D19582-C5CD-9411-EB3C-3E6D8129363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10-ilova: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Guruhlardagi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markazlari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rivojlantiruvchi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muhit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materiallarning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namunaviy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ro‘yxati</a:t>
            </a:r>
            <a:endParaRPr lang="en-US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MTT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guruhlaridagi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rivojlanish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markazlari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jihoz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materiallarning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taxminiy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ro‘yxati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keltirilgan</a:t>
            </a: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A88288F8-2E54-4261-830B-CF8C2DF6B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EADE780-A077-4E03-B9F6-C5AE103EE99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95C56CAE-CE8D-4643-8B87-A7052BED9D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074" b="7813"/>
          <a:stretch/>
        </p:blipFill>
        <p:spPr>
          <a:xfrm>
            <a:off x="182372" y="169725"/>
            <a:ext cx="1199510" cy="5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7615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8e6a1e257e54216faa6a757a571a1341218922"/>
</p:tagLst>
</file>

<file path=ppt/theme/theme1.xml><?xml version="1.0" encoding="utf-8"?>
<a:theme xmlns:a="http://schemas.openxmlformats.org/drawingml/2006/main" name="1_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10537</TotalTime>
  <Words>2132</Words>
  <Application>Microsoft Office PowerPoint</Application>
  <PresentationFormat>Широкоэкранный</PresentationFormat>
  <Paragraphs>261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34" baseType="lpstr">
      <vt:lpstr>Arial</vt:lpstr>
      <vt:lpstr>Calibri</vt:lpstr>
      <vt:lpstr>Calibri Light</vt:lpstr>
      <vt:lpstr>Corbel</vt:lpstr>
      <vt:lpstr>Gill Sans MT</vt:lpstr>
      <vt:lpstr>Montserrat</vt:lpstr>
      <vt:lpstr>Myriad Pro Cond</vt:lpstr>
      <vt:lpstr>Noto Sans</vt:lpstr>
      <vt:lpstr>Open Sans</vt:lpstr>
      <vt:lpstr>Symbol</vt:lpstr>
      <vt:lpstr>Tahoma</vt:lpstr>
      <vt:lpstr>Times New Roman</vt:lpstr>
      <vt:lpstr>Wingdings</vt:lpstr>
      <vt:lpstr>1_Parcel</vt:lpstr>
      <vt:lpstr>Тема Office</vt:lpstr>
      <vt:lpstr>Office Theme</vt:lpstr>
      <vt:lpstr> 2.1.2.Takomillashtirilgan “Ilk qadam” davlat dasturining mazmuni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8-ilova. 6-7 yoshdagi bolaning maktabga tayyorlik xaritasi</vt:lpstr>
      <vt:lpstr>9- va 10-ilovalar  (QO`SHIMCHA KIRITILGAN ILOVALAR)</vt:lpstr>
    </vt:vector>
  </TitlesOfParts>
  <Company>DNS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 Грибан</dc:creator>
  <cp:lastModifiedBy>USER</cp:lastModifiedBy>
  <cp:revision>629</cp:revision>
  <cp:lastPrinted>2022-05-19T10:56:56Z</cp:lastPrinted>
  <dcterms:created xsi:type="dcterms:W3CDTF">2013-04-07T07:07:54Z</dcterms:created>
  <dcterms:modified xsi:type="dcterms:W3CDTF">2026-10-30T06:19:32Z</dcterms:modified>
</cp:coreProperties>
</file>