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12" r:id="rId1"/>
  </p:sldMasterIdLst>
  <p:sldIdLst>
    <p:sldId id="257" r:id="rId2"/>
    <p:sldId id="306" r:id="rId3"/>
    <p:sldId id="305" r:id="rId4"/>
    <p:sldId id="307" r:id="rId5"/>
    <p:sldId id="308" r:id="rId6"/>
    <p:sldId id="309" r:id="rId7"/>
    <p:sldId id="310" r:id="rId8"/>
    <p:sldId id="311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62" d="100"/>
          <a:sy n="62" d="100"/>
        </p:scale>
        <p:origin x="-475" y="-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910080" y="359898"/>
            <a:ext cx="987552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910080" y="1850064"/>
            <a:ext cx="987552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BEF0D-F0BB-DE4B-95CE-6DB70DBA9567}" type="datetimeFigureOut">
              <a:rPr lang="en-US" smtClean="0"/>
              <a:pPr/>
              <a:t>19-Jan-25</a:t>
            </a:fld>
            <a:endParaRPr lang="en-US" dirty="0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Овал 7"/>
          <p:cNvSpPr/>
          <p:nvPr/>
        </p:nvSpPr>
        <p:spPr>
          <a:xfrm>
            <a:off x="1228577" y="1413802"/>
            <a:ext cx="280416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542901" y="1345016"/>
            <a:ext cx="85344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BEF0D-F0BB-DE4B-95CE-6DB70DBA9567}" type="datetimeFigureOut">
              <a:rPr lang="en-US" smtClean="0"/>
              <a:pPr/>
              <a:t>19-Jan-25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043853" y="-54"/>
            <a:ext cx="9144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37856" y="2600325"/>
            <a:ext cx="85344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37856" y="1066800"/>
            <a:ext cx="85344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BEF0D-F0BB-DE4B-95CE-6DB70DBA9567}" type="datetimeFigureOut">
              <a:rPr lang="en-US" smtClean="0"/>
              <a:pPr/>
              <a:t>19-Jan-25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3048000" y="0"/>
            <a:ext cx="1016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896428" y="2814656"/>
            <a:ext cx="280416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3210752" y="2745870"/>
            <a:ext cx="85344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4144" y="274320"/>
            <a:ext cx="999744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914144" y="1524000"/>
            <a:ext cx="48768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7034784" y="1524000"/>
            <a:ext cx="48768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712588-04B1-427B-82EE-E8DB90309F08}" type="datetimeFigureOut">
              <a:rPr lang="en-US" smtClean="0"/>
              <a:t>19-Jan-25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FF9F0C5-380F-41C2-899A-BAC0F0927E16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160336"/>
            <a:ext cx="109728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328278"/>
            <a:ext cx="536448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217920" y="328278"/>
            <a:ext cx="536448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9600" y="969336"/>
            <a:ext cx="536448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217920" y="969336"/>
            <a:ext cx="536448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BEF0D-F0BB-DE4B-95CE-6DB70DBA9567}" type="datetimeFigureOut">
              <a:rPr lang="en-US" smtClean="0"/>
              <a:pPr/>
              <a:t>19-Jan-25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4144" y="274320"/>
            <a:ext cx="999744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BEF0D-F0BB-DE4B-95CE-6DB70DBA9567}" type="datetimeFigureOut">
              <a:rPr lang="en-US" smtClean="0"/>
              <a:pPr/>
              <a:t>19-Jan-25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353312" y="0"/>
            <a:ext cx="10838688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BEF0D-F0BB-DE4B-95CE-6DB70DBA9567}" type="datetimeFigureOut">
              <a:rPr lang="en-US" smtClean="0"/>
              <a:pPr/>
              <a:t>19-Jan-25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353312" y="-54"/>
            <a:ext cx="97536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16778"/>
            <a:ext cx="508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406964"/>
            <a:ext cx="508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609600" y="2133601"/>
            <a:ext cx="108712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2A54C80-263E-416B-A8E0-580EDEADCBDC}" type="datetimeFigureOut">
              <a:rPr lang="en-US" smtClean="0"/>
              <a:t>19-Jan-25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49195" y="1066800"/>
            <a:ext cx="36576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BEF0D-F0BB-DE4B-95CE-6DB70DBA9567}" type="datetimeFigureOut">
              <a:rPr lang="en-US" smtClean="0"/>
              <a:pPr/>
              <a:t>19-Jan-25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016000" y="1066800"/>
            <a:ext cx="6096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17600" y="1143004"/>
            <a:ext cx="58928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528967" y="954341"/>
            <a:ext cx="9144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6671556" y="936786"/>
            <a:ext cx="865632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17600" y="4800600"/>
            <a:ext cx="58928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5C6B4A9-1611-4792-9094-5F34BCA07E0B}" type="datetimeFigureOut">
              <a:rPr lang="en-US" smtClean="0"/>
              <a:t>19-Jan-25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44000" y="274640"/>
            <a:ext cx="24384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524000" y="274641"/>
            <a:ext cx="7416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BEF0D-F0BB-DE4B-95CE-6DB70DBA9567}" type="datetimeFigureOut">
              <a:rPr lang="en-US" smtClean="0"/>
              <a:pPr/>
              <a:t>19-Jan-25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1087902" y="-815922"/>
            <a:ext cx="2185183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25089" y="21103"/>
            <a:ext cx="2269588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243842" y="1055077"/>
            <a:ext cx="1500956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350498" y="-54"/>
            <a:ext cx="1084150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914144" y="274638"/>
            <a:ext cx="999744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914144" y="1447800"/>
            <a:ext cx="999744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61BEF0D-F0BB-DE4B-95CE-6DB70DBA9567}" type="datetimeFigureOut">
              <a:rPr lang="en-US" smtClean="0"/>
              <a:pPr/>
              <a:t>19-Jan-25</a:t>
            </a:fld>
            <a:endParaRPr lang="en-US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 dirty="0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353312" y="-54"/>
            <a:ext cx="97536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3" r:id="rId1"/>
    <p:sldLayoutId id="2147483814" r:id="rId2"/>
    <p:sldLayoutId id="2147483815" r:id="rId3"/>
    <p:sldLayoutId id="2147483816" r:id="rId4"/>
    <p:sldLayoutId id="2147483817" r:id="rId5"/>
    <p:sldLayoutId id="2147483818" r:id="rId6"/>
    <p:sldLayoutId id="2147483819" r:id="rId7"/>
    <p:sldLayoutId id="2147483820" r:id="rId8"/>
    <p:sldLayoutId id="2147483821" r:id="rId9"/>
    <p:sldLayoutId id="2147483822" r:id="rId10"/>
    <p:sldLayoutId id="214748382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B270558-4C37-4EEE-B8D6-455713921C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47575" y="123568"/>
            <a:ext cx="7766936" cy="1878227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>
                <a:effectLst/>
              </a:rPr>
              <a:t>Developing Writing in English Language Teaching</a:t>
            </a:r>
            <a:r>
              <a:rPr lang="ru-RU" sz="4000" dirty="0">
                <a:effectLst/>
              </a:rPr>
              <a:t/>
            </a:r>
            <a:br>
              <a:rPr lang="ru-RU" sz="4000" dirty="0">
                <a:effectLst/>
              </a:rPr>
            </a:br>
            <a:endParaRPr lang="ru-RU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Подзаголовок 3">
            <a:extLst>
              <a:ext uri="{FF2B5EF4-FFF2-40B4-BE49-F238E27FC236}">
                <a16:creationId xmlns:a16="http://schemas.microsoft.com/office/drawing/2014/main" xmlns="" id="{6F155AAC-86A4-44D8-A9FD-7408968C05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10080" y="1850063"/>
            <a:ext cx="9875520" cy="3352131"/>
          </a:xfrm>
        </p:spPr>
        <p:txBody>
          <a:bodyPr>
            <a:normAutofit/>
          </a:bodyPr>
          <a:lstStyle/>
          <a:p>
            <a:r>
              <a:rPr lang="en-US" sz="2400" dirty="0" smtClean="0"/>
              <a:t>Aim: </a:t>
            </a:r>
            <a:endParaRPr lang="en-US" sz="2400" dirty="0" smtClean="0"/>
          </a:p>
          <a:p>
            <a:pPr lvl="0"/>
            <a:r>
              <a:rPr lang="en-US" sz="2400" dirty="0"/>
              <a:t>Understand the stages of writing development in English language learners.</a:t>
            </a:r>
            <a:endParaRPr lang="ru-RU" sz="2400" dirty="0"/>
          </a:p>
          <a:p>
            <a:pPr lvl="0"/>
            <a:r>
              <a:rPr lang="en-US" sz="2400" dirty="0"/>
              <a:t>Learn practical strategies to improve students’ writing skills.</a:t>
            </a:r>
            <a:endParaRPr lang="ru-RU" sz="2400" dirty="0"/>
          </a:p>
          <a:p>
            <a:pPr lvl="0"/>
            <a:r>
              <a:rPr lang="en-US" sz="2400" dirty="0"/>
              <a:t>Explore effective writing activities for different proficiency levels.</a:t>
            </a:r>
            <a:endParaRPr lang="ru-RU" sz="2400" dirty="0"/>
          </a:p>
          <a:p>
            <a:pPr lvl="0"/>
            <a:r>
              <a:rPr lang="en-US" sz="2400" dirty="0"/>
              <a:t>Gain insight into providing constructive feedback on student writing.</a:t>
            </a:r>
            <a:endParaRPr lang="ru-RU" sz="2400" dirty="0"/>
          </a:p>
          <a:p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4294047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1910080" y="1495168"/>
            <a:ext cx="9875520" cy="2397210"/>
          </a:xfrm>
        </p:spPr>
        <p:txBody>
          <a:bodyPr>
            <a:normAutofit/>
          </a:bodyPr>
          <a:lstStyle/>
          <a:p>
            <a:r>
              <a:rPr lang="en-US" sz="4800" dirty="0">
                <a:effectLst/>
              </a:rPr>
              <a:t>"Writing is a journey, not a destination" </a:t>
            </a:r>
            <a:endParaRPr lang="ru-RU" sz="4800" dirty="0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95728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Discussion questions: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  <a:p>
            <a:pPr lvl="2"/>
            <a:r>
              <a:rPr lang="en-US" sz="3200" dirty="0"/>
              <a:t>“What challenges do your students face in writing English?”</a:t>
            </a:r>
            <a:endParaRPr lang="ru-RU" sz="3200" dirty="0"/>
          </a:p>
          <a:p>
            <a:pPr lvl="2"/>
            <a:r>
              <a:rPr lang="en-US" sz="3200" dirty="0"/>
              <a:t>“How do you currently teach writing in your classroom?”</a:t>
            </a:r>
            <a:endParaRPr lang="ru-RU" sz="32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079147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ru-RU" b="1" dirty="0" err="1"/>
              <a:t>Stages</a:t>
            </a:r>
            <a:r>
              <a:rPr lang="ru-RU" b="1" dirty="0"/>
              <a:t> </a:t>
            </a:r>
            <a:r>
              <a:rPr lang="ru-RU" b="1" dirty="0" err="1"/>
              <a:t>of</a:t>
            </a:r>
            <a:r>
              <a:rPr lang="ru-RU" b="1" dirty="0"/>
              <a:t> </a:t>
            </a:r>
            <a:r>
              <a:rPr lang="ru-RU" b="1" dirty="0" err="1"/>
              <a:t>Writing</a:t>
            </a:r>
            <a:r>
              <a:rPr lang="ru-RU" b="1" dirty="0"/>
              <a:t> </a:t>
            </a:r>
            <a:r>
              <a:rPr lang="ru-RU" b="1" dirty="0" err="1"/>
              <a:t>Development</a:t>
            </a:r>
            <a:r>
              <a:rPr lang="ru-RU" b="1" dirty="0"/>
              <a:t>:</a:t>
            </a:r>
            <a:r>
              <a:rPr lang="ru-RU" sz="4000" dirty="0"/>
              <a:t/>
            </a:r>
            <a:br>
              <a:rPr lang="ru-RU" sz="4000" dirty="0"/>
            </a:b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b="1" dirty="0" smtClean="0"/>
              <a:t>Pre-Writing</a:t>
            </a:r>
            <a:r>
              <a:rPr lang="en-US" b="1" dirty="0"/>
              <a:t>:</a:t>
            </a:r>
            <a:r>
              <a:rPr lang="en-US" dirty="0"/>
              <a:t> Brainstorming, planning, organizing ideas.</a:t>
            </a:r>
            <a:endParaRPr lang="ru-RU" sz="2400" dirty="0"/>
          </a:p>
          <a:p>
            <a:pPr lvl="1"/>
            <a:r>
              <a:rPr lang="en-US" b="1" dirty="0"/>
              <a:t>Drafting:</a:t>
            </a:r>
            <a:r>
              <a:rPr lang="en-US" dirty="0"/>
              <a:t> Writing the first version without worrying about accuracy.</a:t>
            </a:r>
            <a:endParaRPr lang="ru-RU" sz="2400" dirty="0"/>
          </a:p>
          <a:p>
            <a:pPr lvl="1"/>
            <a:r>
              <a:rPr lang="en-US" b="1" dirty="0"/>
              <a:t>Revising:</a:t>
            </a:r>
            <a:r>
              <a:rPr lang="en-US" dirty="0"/>
              <a:t> Improving content and structure.</a:t>
            </a:r>
            <a:endParaRPr lang="ru-RU" sz="2400" dirty="0"/>
          </a:p>
          <a:p>
            <a:pPr lvl="1"/>
            <a:r>
              <a:rPr lang="en-US" b="1" dirty="0"/>
              <a:t>Editing:</a:t>
            </a:r>
            <a:r>
              <a:rPr lang="en-US" dirty="0"/>
              <a:t> Correcting grammar, spelling, and punctuation.</a:t>
            </a:r>
            <a:endParaRPr lang="ru-RU" sz="24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41890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ru-RU" b="1" dirty="0" err="1"/>
              <a:t>Strategies</a:t>
            </a:r>
            <a:r>
              <a:rPr lang="ru-RU" b="1" dirty="0"/>
              <a:t> </a:t>
            </a:r>
            <a:r>
              <a:rPr lang="ru-RU" b="1" dirty="0" err="1"/>
              <a:t>for</a:t>
            </a:r>
            <a:r>
              <a:rPr lang="ru-RU" b="1" dirty="0"/>
              <a:t> </a:t>
            </a:r>
            <a:r>
              <a:rPr lang="ru-RU" b="1" dirty="0" err="1"/>
              <a:t>Each</a:t>
            </a:r>
            <a:r>
              <a:rPr lang="ru-RU" b="1" dirty="0"/>
              <a:t> </a:t>
            </a:r>
            <a:r>
              <a:rPr lang="ru-RU" b="1" dirty="0" err="1"/>
              <a:t>Stage</a:t>
            </a:r>
            <a:r>
              <a:rPr lang="ru-RU" b="1" dirty="0"/>
              <a:t>:</a:t>
            </a:r>
            <a:r>
              <a:rPr lang="ru-RU" sz="4000" dirty="0"/>
              <a:t/>
            </a:r>
            <a:br>
              <a:rPr lang="ru-RU" sz="4000" dirty="0"/>
            </a:b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b="1" dirty="0" smtClean="0"/>
              <a:t>Pre-Writing</a:t>
            </a:r>
            <a:r>
              <a:rPr lang="en-US" b="1" dirty="0"/>
              <a:t>:</a:t>
            </a:r>
            <a:r>
              <a:rPr lang="en-US" dirty="0"/>
              <a:t> Use graphic organizers (mind maps, storyboards).</a:t>
            </a:r>
            <a:endParaRPr lang="ru-RU" sz="2400" dirty="0"/>
          </a:p>
          <a:p>
            <a:pPr lvl="1"/>
            <a:r>
              <a:rPr lang="en-US" b="1" dirty="0"/>
              <a:t>Drafting:</a:t>
            </a:r>
            <a:r>
              <a:rPr lang="en-US" dirty="0"/>
              <a:t> Encourage free writing or journal entries.</a:t>
            </a:r>
            <a:endParaRPr lang="ru-RU" sz="2400" dirty="0"/>
          </a:p>
          <a:p>
            <a:pPr lvl="1"/>
            <a:r>
              <a:rPr lang="en-US" b="1" dirty="0"/>
              <a:t>Revising:</a:t>
            </a:r>
            <a:r>
              <a:rPr lang="en-US" dirty="0"/>
              <a:t> Peer reviews and collaborative discussions.</a:t>
            </a:r>
            <a:endParaRPr lang="ru-RU" sz="2400" dirty="0"/>
          </a:p>
          <a:p>
            <a:pPr lvl="1"/>
            <a:r>
              <a:rPr lang="en-US" b="1" dirty="0"/>
              <a:t>Editing:</a:t>
            </a:r>
            <a:r>
              <a:rPr lang="en-US" dirty="0"/>
              <a:t> Teach grammar in context, not isolation.</a:t>
            </a:r>
            <a:endParaRPr lang="ru-RU" sz="2400" dirty="0"/>
          </a:p>
          <a:p>
            <a:pPr lvl="1"/>
            <a:r>
              <a:rPr lang="en-US" b="1" dirty="0"/>
              <a:t>Publishing:</a:t>
            </a:r>
            <a:r>
              <a:rPr lang="en-US" dirty="0"/>
              <a:t> Display work in the classroom or on digital platforms.</a:t>
            </a:r>
            <a:endParaRPr lang="ru-RU" sz="24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05619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effectLst/>
              </a:rPr>
              <a:t>Writing Activities for Different Levels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ru-RU" b="1" dirty="0" err="1"/>
              <a:t>Beginner</a:t>
            </a:r>
            <a:r>
              <a:rPr lang="ru-RU" b="1" dirty="0"/>
              <a:t> </a:t>
            </a:r>
            <a:r>
              <a:rPr lang="ru-RU" b="1" dirty="0" err="1"/>
              <a:t>Level</a:t>
            </a:r>
            <a:r>
              <a:rPr lang="ru-RU" b="1" dirty="0"/>
              <a:t>:</a:t>
            </a:r>
            <a:endParaRPr lang="ru-RU" sz="2800" dirty="0"/>
          </a:p>
          <a:p>
            <a:pPr lvl="1"/>
            <a:r>
              <a:rPr lang="en-US" dirty="0"/>
              <a:t>Guided writing with sentence starters (e.g., “I like ___ because ___.”).</a:t>
            </a:r>
            <a:endParaRPr lang="ru-RU" sz="2400" dirty="0"/>
          </a:p>
          <a:p>
            <a:pPr lvl="1"/>
            <a:r>
              <a:rPr lang="en-US" dirty="0"/>
              <a:t>Writing lists or labeling pictures.</a:t>
            </a:r>
            <a:endParaRPr lang="ru-RU" sz="2400" dirty="0"/>
          </a:p>
          <a:p>
            <a:pPr lvl="0"/>
            <a:r>
              <a:rPr lang="ru-RU" b="1" dirty="0" err="1"/>
              <a:t>Intermediate</a:t>
            </a:r>
            <a:r>
              <a:rPr lang="ru-RU" b="1" dirty="0"/>
              <a:t> </a:t>
            </a:r>
            <a:r>
              <a:rPr lang="ru-RU" b="1" dirty="0" err="1"/>
              <a:t>Level</a:t>
            </a:r>
            <a:r>
              <a:rPr lang="ru-RU" b="1" dirty="0"/>
              <a:t>:</a:t>
            </a:r>
            <a:endParaRPr lang="ru-RU" sz="2800" dirty="0"/>
          </a:p>
          <a:p>
            <a:pPr lvl="1"/>
            <a:r>
              <a:rPr lang="en-US" dirty="0"/>
              <a:t>Writing paragraphs with a clear topic sentence.</a:t>
            </a:r>
            <a:endParaRPr lang="ru-RU" sz="2400" dirty="0"/>
          </a:p>
          <a:p>
            <a:pPr lvl="1"/>
            <a:r>
              <a:rPr lang="en-US" dirty="0"/>
              <a:t>Completing dialogues or writing informal emails.</a:t>
            </a:r>
            <a:endParaRPr lang="ru-RU" sz="2400" dirty="0"/>
          </a:p>
          <a:p>
            <a:pPr lvl="0"/>
            <a:r>
              <a:rPr lang="ru-RU" b="1" dirty="0" err="1"/>
              <a:t>Advanced</a:t>
            </a:r>
            <a:r>
              <a:rPr lang="ru-RU" b="1" dirty="0"/>
              <a:t> </a:t>
            </a:r>
            <a:r>
              <a:rPr lang="ru-RU" b="1" dirty="0" err="1"/>
              <a:t>Level</a:t>
            </a:r>
            <a:r>
              <a:rPr lang="ru-RU" b="1" dirty="0"/>
              <a:t>:</a:t>
            </a:r>
            <a:endParaRPr lang="ru-RU" sz="2800" dirty="0"/>
          </a:p>
          <a:p>
            <a:pPr lvl="1"/>
            <a:r>
              <a:rPr lang="en-US" dirty="0"/>
              <a:t>Essay writing (argumentative, descriptive, narrative).</a:t>
            </a:r>
            <a:endParaRPr lang="ru-RU" sz="2400" dirty="0"/>
          </a:p>
          <a:p>
            <a:pPr lvl="1"/>
            <a:r>
              <a:rPr lang="en-US" dirty="0"/>
              <a:t>Writing reports, proposals, or opinion pieces.</a:t>
            </a:r>
            <a:endParaRPr lang="ru-RU" sz="24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408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09600" y="5585254"/>
            <a:ext cx="10972800" cy="71808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Examples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Текст 5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3123" y="210066"/>
            <a:ext cx="5165125" cy="5406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8238" y="333632"/>
            <a:ext cx="5364162" cy="51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20535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Providing Feedback on Writing</a:t>
            </a:r>
            <a:r>
              <a:rPr lang="ru-RU" sz="4000" dirty="0"/>
              <a:t/>
            </a:r>
            <a:br>
              <a:rPr lang="ru-RU" sz="4000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b="1" dirty="0" err="1" smtClean="0"/>
              <a:t>Best</a:t>
            </a:r>
            <a:r>
              <a:rPr lang="ru-RU" b="1" dirty="0" smtClean="0"/>
              <a:t> </a:t>
            </a:r>
            <a:r>
              <a:rPr lang="ru-RU" b="1" dirty="0" err="1"/>
              <a:t>Practices</a:t>
            </a:r>
            <a:r>
              <a:rPr lang="ru-RU" b="1" dirty="0"/>
              <a:t> </a:t>
            </a:r>
            <a:r>
              <a:rPr lang="ru-RU" b="1" dirty="0" err="1"/>
              <a:t>for</a:t>
            </a:r>
            <a:r>
              <a:rPr lang="ru-RU" b="1" dirty="0"/>
              <a:t> </a:t>
            </a:r>
            <a:r>
              <a:rPr lang="ru-RU" b="1" dirty="0" err="1"/>
              <a:t>Feedback</a:t>
            </a:r>
            <a:r>
              <a:rPr lang="ru-RU" b="1" dirty="0"/>
              <a:t>:</a:t>
            </a:r>
            <a:endParaRPr lang="ru-RU" sz="2800" dirty="0"/>
          </a:p>
          <a:p>
            <a:pPr lvl="1"/>
            <a:r>
              <a:rPr lang="en-US" dirty="0"/>
              <a:t>Focus on one or two areas (e.g., grammar, organization).</a:t>
            </a:r>
            <a:endParaRPr lang="ru-RU" sz="2400" dirty="0"/>
          </a:p>
          <a:p>
            <a:pPr lvl="1"/>
            <a:r>
              <a:rPr lang="en-US" dirty="0"/>
              <a:t>Use a feedback sandwich: positive note → suggestion → positive note.</a:t>
            </a:r>
            <a:endParaRPr lang="ru-RU" sz="2400" dirty="0"/>
          </a:p>
          <a:p>
            <a:pPr lvl="1"/>
            <a:r>
              <a:rPr lang="en-US" dirty="0"/>
              <a:t>Encourage self-editing and peer correction.</a:t>
            </a:r>
            <a:endParaRPr lang="ru-RU" sz="2400" dirty="0"/>
          </a:p>
          <a:p>
            <a:pPr lvl="0"/>
            <a:r>
              <a:rPr lang="ru-RU" b="1" dirty="0" err="1"/>
              <a:t>Error</a:t>
            </a:r>
            <a:r>
              <a:rPr lang="ru-RU" b="1" dirty="0"/>
              <a:t> </a:t>
            </a:r>
            <a:r>
              <a:rPr lang="ru-RU" b="1" dirty="0" err="1"/>
              <a:t>Correction</a:t>
            </a:r>
            <a:r>
              <a:rPr lang="ru-RU" b="1" dirty="0"/>
              <a:t> </a:t>
            </a:r>
            <a:r>
              <a:rPr lang="ru-RU" b="1" dirty="0" err="1"/>
              <a:t>Techniques</a:t>
            </a:r>
            <a:r>
              <a:rPr lang="ru-RU" b="1" dirty="0"/>
              <a:t>:</a:t>
            </a:r>
            <a:endParaRPr lang="ru-RU" sz="2800" dirty="0"/>
          </a:p>
          <a:p>
            <a:pPr lvl="1"/>
            <a:r>
              <a:rPr lang="en-US" dirty="0"/>
              <a:t>Underline or highlight errors instead of correcting them.</a:t>
            </a:r>
            <a:endParaRPr lang="ru-RU" sz="2400" dirty="0"/>
          </a:p>
          <a:p>
            <a:pPr lvl="1"/>
            <a:r>
              <a:rPr lang="en-US" dirty="0"/>
              <a:t>Use codes (e.g., "</a:t>
            </a:r>
            <a:r>
              <a:rPr lang="en-US" dirty="0" err="1"/>
              <a:t>Sp</a:t>
            </a:r>
            <a:r>
              <a:rPr lang="en-US" dirty="0"/>
              <a:t>" for spelling, "Gr" for grammar).</a:t>
            </a:r>
            <a:endParaRPr lang="ru-RU" sz="24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6271344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425</TotalTime>
  <Words>319</Words>
  <Application>Microsoft Office PowerPoint</Application>
  <PresentationFormat>Произвольный</PresentationFormat>
  <Paragraphs>41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Солнцестояние</vt:lpstr>
      <vt:lpstr>Developing Writing in English Language Teaching </vt:lpstr>
      <vt:lpstr>"Writing is a journey, not a destination" </vt:lpstr>
      <vt:lpstr>Discussion questions:</vt:lpstr>
      <vt:lpstr>Stages of Writing Development: </vt:lpstr>
      <vt:lpstr>Strategies for Each Stage: </vt:lpstr>
      <vt:lpstr>Writing Activities for Different Levels </vt:lpstr>
      <vt:lpstr>Examples</vt:lpstr>
      <vt:lpstr>Providing Feedback on Writing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CRITICAL FRIEND</dc:title>
  <dc:creator>Пользователь</dc:creator>
  <cp:lastModifiedBy>Access</cp:lastModifiedBy>
  <cp:revision>34</cp:revision>
  <dcterms:created xsi:type="dcterms:W3CDTF">2022-06-23T18:41:39Z</dcterms:created>
  <dcterms:modified xsi:type="dcterms:W3CDTF">2025-01-19T18:16:32Z</dcterms:modified>
</cp:coreProperties>
</file>