
<file path=[Content_Types].xml><?xml version="1.0" encoding="utf-8"?>
<Types xmlns="http://schemas.openxmlformats.org/package/2006/content-types">
  <Default Extension="bin" ContentType="application/vnd.openxmlformats-officedocument.presentationml.printerSettings"/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viewProps.xml" ContentType="application/vnd.openxmlformats-officedocument.presentationml.viewProps+xml"/>
</Types>
</file>

<file path=_rels/.rels><?xml version='1.0' encoding='UTF-8' standalone='yes'?>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7"/>
    <p:sldId id="257" r:id="rId8"/>
    <p:sldId id="258" r:id="rId9"/>
    <p:sldId id="259" r:id="rId10"/>
    <p:sldId id="260" r:id="rId11"/>
    <p:sldId id="261" r:id="rId12"/>
    <p:sldId id="262" r:id="rId13"/>
    <p:sldId id="263" r:id="rId14"/>
    <p:sldId id="264" r:id="rId15"/>
    <p:sldId id="265" r:id="rId16"/>
    <p:sldId id="266" r:id="rId17"/>
  </p:sldIdLst>
  <p:sldSz cx="12191695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napToObjects="1">
      <p:cViewPr varScale="1">
        <p:scale>
          <a:sx n="124" d="100"/>
          <a:sy n="124" d="100"/>
        </p:scale>
        <p:origin x="-1512" y="-11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'1.0' encoding='UTF-8' standalone='yes'?>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printerSettings" Target="printerSettings/printerSettings1.bin"/><Relationship Id="rId3" Type="http://schemas.openxmlformats.org/officeDocument/2006/relationships/presProps" Target="presProps.xml"/><Relationship Id="rId4" Type="http://schemas.openxmlformats.org/officeDocument/2006/relationships/viewProps" Target="viewProps.xml"/><Relationship Id="rId5" Type="http://schemas.openxmlformats.org/officeDocument/2006/relationships/theme" Target="theme/theme1.xml"/><Relationship Id="rId6" Type="http://schemas.openxmlformats.org/officeDocument/2006/relationships/tableStyles" Target="tableStyles.xml"/><Relationship Id="rId7" Type="http://schemas.openxmlformats.org/officeDocument/2006/relationships/slide" Target="slides/slide1.xml"/><Relationship Id="rId8" Type="http://schemas.openxmlformats.org/officeDocument/2006/relationships/slide" Target="slides/slide2.xml"/><Relationship Id="rId9" Type="http://schemas.openxmlformats.org/officeDocument/2006/relationships/slide" Target="slides/slide3.xml"/><Relationship Id="rId10" Type="http://schemas.openxmlformats.org/officeDocument/2006/relationships/slide" Target="slides/slide4.xml"/><Relationship Id="rId11" Type="http://schemas.openxmlformats.org/officeDocument/2006/relationships/slide" Target="slides/slide5.xml"/><Relationship Id="rId12" Type="http://schemas.openxmlformats.org/officeDocument/2006/relationships/slide" Target="slides/slide6.xml"/><Relationship Id="rId13" Type="http://schemas.openxmlformats.org/officeDocument/2006/relationships/slide" Target="slides/slide7.xml"/><Relationship Id="rId14" Type="http://schemas.openxmlformats.org/officeDocument/2006/relationships/slide" Target="slides/slide8.xml"/><Relationship Id="rId15" Type="http://schemas.openxmlformats.org/officeDocument/2006/relationships/slide" Target="slides/slide9.xml"/><Relationship Id="rId16" Type="http://schemas.openxmlformats.org/officeDocument/2006/relationships/slide" Target="slides/slide10.xml"/><Relationship Id="rId17" Type="http://schemas.openxmlformats.org/officeDocument/2006/relationships/slide" Target="slides/slide11.xml"/></Relationships>
</file>

<file path=ppt/slideLayouts/_rels/slideLayout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80755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43142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06483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22449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01587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70277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29998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07265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92369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09279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2223792"/>
      </p:ext>
    </p:extLst>
  </p:cSld>
  <p:clrMapOvr>
    <a:masterClrMapping/>
  </p:clrMapOvr>
</p:sldLayout>
</file>

<file path=ppt/slideMasters/_rels/slideMaster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99775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.jpg"/></Relationships>
</file>

<file path=ppt/slides/_rels/slide2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2.jpg"/></Relationships>
</file>

<file path=ppt/slides/_rels/slide3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3.jpg"/></Relationships>
</file>

<file path=ppt/slides/_rels/slide4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4.jpg"/></Relationships>
</file>

<file path=ppt/slides/_rels/slide5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5.jpg"/></Relationships>
</file>

<file path=ppt/slides/_rels/slide8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hyperlink" Target="https://gov.uz/oz/eco/news/view/207666" TargetMode="External"/><Relationship Id="rId3" Type="http://schemas.openxmlformats.org/officeDocument/2006/relationships/hyperlink" Target="https://www.digital.gov.uz/oz/paxtachi/news/view/191616" TargetMode="External"/><Relationship Id="rId4" Type="http://schemas.openxmlformats.org/officeDocument/2006/relationships/hyperlink" Target="https://gov.uz/oz/eco/news/view/202841" TargetMode="External"/><Relationship Id="rId5" Type="http://schemas.openxmlformats.org/officeDocument/2006/relationships/hyperlink" Target="https://gov.uz/oz/suvchi/news/view/129187" TargetMode="External"/><Relationship Id="rId6" Type="http://schemas.openxmlformats.org/officeDocument/2006/relationships/hyperlink" Target="https://gov.uz/oz/soh/news/view/171111" TargetMode="External"/><Relationship Id="rId7" Type="http://schemas.openxmlformats.org/officeDocument/2006/relationships/hyperlink" Target="https://gov.uz/oz/eco/news/view/153769" TargetMode="External"/><Relationship Id="rId8" Type="http://schemas.openxmlformats.org/officeDocument/2006/relationships/hyperlink" Target="https://gov.uz/uz/eco/news/view/206354" TargetMode="External"/><Relationship Id="rId9" Type="http://schemas.openxmlformats.org/officeDocument/2006/relationships/hyperlink" Target="https://gov.uz/oz/eco/news/view/152882" TargetMode="External"/><Relationship Id="rId10" Type="http://schemas.openxmlformats.org/officeDocument/2006/relationships/hyperlink" Target="https://gov.uz/oz/urmon/news/view/202822" TargetMode="External"/><Relationship Id="rId11" Type="http://schemas.openxmlformats.org/officeDocument/2006/relationships/hyperlink" Target="https://gov.uz/oz/jizzax/news/view/135073" TargetMode="External"/></Relationships>
</file>

<file path=ppt/slides/slide1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23143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731520" y="731520"/>
            <a:ext cx="6858000" cy="201168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3400" b="1">
                <a:solidFill>
                  <a:srgbClr val="FFFFFF"/>
                </a:solidFill>
                <a:latin typeface="Aptos Display"/>
              </a:defRPr>
            </a:pPr>
            <a:r>
              <a:t>O‘zbekistonning bugungi ekologik holati</a:t>
            </a:r>
          </a:p>
          <a:p>
            <a:pPr>
              <a:defRPr sz="1800">
                <a:solidFill>
                  <a:srgbClr val="CDE1DA"/>
                </a:solidFill>
                <a:latin typeface="Aptos"/>
              </a:defRPr>
            </a:pPr>
            <a:r>
              <a:t>Suv resurslari • ekologik choralar • qonunlar • jarimalar • kelgusi rejalar</a:t>
            </a:r>
          </a:p>
        </p:txBody>
      </p:sp>
      <p:pic>
        <p:nvPicPr>
          <p:cNvPr id="3" name="Picture 2" descr="water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132320" y="411480"/>
            <a:ext cx="4572000" cy="5394960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777240" y="5303520"/>
            <a:ext cx="5760720" cy="64008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1700" b="1">
                <a:solidFill>
                  <a:srgbClr val="BEDCD2"/>
                </a:solidFill>
                <a:latin typeface="Aptos"/>
              </a:defRPr>
            </a:pPr>
            <a:r>
              <a:t>Ma’lumotlar: 2026-yil avgust holati</a:t>
            </a:r>
          </a:p>
        </p:txBody>
      </p:sp>
      <p:sp>
        <p:nvSpPr>
          <p:cNvPr id="5" name="Rectangle 4"/>
          <p:cNvSpPr/>
          <p:nvPr/>
        </p:nvSpPr>
        <p:spPr>
          <a:xfrm>
            <a:off x="594360" y="6510528"/>
            <a:ext cx="10972800" cy="18288"/>
          </a:xfrm>
          <a:prstGeom prst="rect">
            <a:avLst/>
          </a:prstGeom>
          <a:solidFill>
            <a:srgbClr val="DCE4E0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6" name="TextBox 5"/>
          <p:cNvSpPr txBox="1"/>
          <p:nvPr/>
        </p:nvSpPr>
        <p:spPr>
          <a:xfrm>
            <a:off x="621792" y="6565392"/>
            <a:ext cx="10698480" cy="2286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800">
                <a:solidFill>
                  <a:srgbClr val="647177"/>
                </a:solidFill>
                <a:latin typeface="Aptos"/>
              </a:defRPr>
            </a:pPr>
            <a:r>
              <a:t>2026-yil 29-avgust  •  O‘zbekiston ekologiyasi va suv resurslari  •  1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594360" y="320040"/>
            <a:ext cx="10972800" cy="59436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2800" b="1">
                <a:solidFill>
                  <a:srgbClr val="123143"/>
                </a:solidFill>
                <a:latin typeface="Aptos Display"/>
              </a:defRPr>
            </a:pPr>
            <a:r>
              <a:t>1. Bugungi ekologik holat: asosiy muammolar</a:t>
            </a:r>
          </a:p>
        </p:txBody>
      </p:sp>
      <p:pic>
        <p:nvPicPr>
          <p:cNvPr id="3" name="Picture 2" descr="aral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40080" y="1234440"/>
            <a:ext cx="4754880" cy="2788920"/>
          </a:xfrm>
          <a:prstGeom prst="rect">
            <a:avLst/>
          </a:prstGeom>
        </p:spPr>
      </p:pic>
      <p:sp>
        <p:nvSpPr>
          <p:cNvPr id="4" name="Rounded Rectangle 3"/>
          <p:cNvSpPr/>
          <p:nvPr/>
        </p:nvSpPr>
        <p:spPr>
          <a:xfrm>
            <a:off x="5623560" y="1234440"/>
            <a:ext cx="2743200" cy="1417320"/>
          </a:xfrm>
          <a:prstGeom prst="roundRect">
            <a:avLst/>
          </a:prstGeom>
          <a:solidFill>
            <a:srgbClr val="F2F7F4"/>
          </a:solidFill>
          <a:ln>
            <a:solidFill>
              <a:srgbClr val="DCE6E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5" name="Oval 4"/>
          <p:cNvSpPr/>
          <p:nvPr/>
        </p:nvSpPr>
        <p:spPr>
          <a:xfrm>
            <a:off x="5788152" y="1399032"/>
            <a:ext cx="502920" cy="502920"/>
          </a:xfrm>
          <a:prstGeom prst="ellipse">
            <a:avLst/>
          </a:prstGeom>
          <a:solidFill>
            <a:srgbClr val="2E6FA6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6" name="TextBox 5"/>
          <p:cNvSpPr txBox="1"/>
          <p:nvPr/>
        </p:nvSpPr>
        <p:spPr>
          <a:xfrm>
            <a:off x="5788152" y="1435608"/>
            <a:ext cx="502920" cy="36576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 sz="1800" b="1">
                <a:solidFill>
                  <a:srgbClr val="FFFFFF"/>
                </a:solidFill>
              </a:defRPr>
            </a:pPr>
            <a:r>
              <a:t>💧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6400800" y="1399032"/>
            <a:ext cx="1737360" cy="41148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1500" b="1">
                <a:solidFill>
                  <a:srgbClr val="123143"/>
                </a:solidFill>
                <a:latin typeface="Aptos"/>
              </a:defRPr>
            </a:pPr>
            <a:r>
              <a:t>Suv taqchilligi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5852160" y="1892808"/>
            <a:ext cx="2286000" cy="64008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 sz="1150">
                <a:solidFill>
                  <a:srgbClr val="222B2F"/>
                </a:solidFill>
                <a:latin typeface="Aptos"/>
              </a:defRPr>
            </a:pPr>
            <a:r>
              <a:t>Iqlim o‘zgarishi, qurg‘oqchilik va talabning ortishi suvga bosimni kuchaytirmoqda.</a:t>
            </a:r>
          </a:p>
        </p:txBody>
      </p:sp>
      <p:sp>
        <p:nvSpPr>
          <p:cNvPr id="9" name="Rounded Rectangle 8"/>
          <p:cNvSpPr/>
          <p:nvPr/>
        </p:nvSpPr>
        <p:spPr>
          <a:xfrm>
            <a:off x="8549640" y="1234440"/>
            <a:ext cx="2743200" cy="1417320"/>
          </a:xfrm>
          <a:prstGeom prst="roundRect">
            <a:avLst/>
          </a:prstGeom>
          <a:solidFill>
            <a:srgbClr val="F2F7F4"/>
          </a:solidFill>
          <a:ln>
            <a:solidFill>
              <a:srgbClr val="DCE6E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0" name="Oval 9"/>
          <p:cNvSpPr/>
          <p:nvPr/>
        </p:nvSpPr>
        <p:spPr>
          <a:xfrm>
            <a:off x="8714232" y="1399032"/>
            <a:ext cx="502920" cy="502920"/>
          </a:xfrm>
          <a:prstGeom prst="ellipse">
            <a:avLst/>
          </a:prstGeom>
          <a:solidFill>
            <a:srgbClr val="BF4840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1" name="TextBox 10"/>
          <p:cNvSpPr txBox="1"/>
          <p:nvPr/>
        </p:nvSpPr>
        <p:spPr>
          <a:xfrm>
            <a:off x="8714232" y="1435608"/>
            <a:ext cx="502920" cy="36576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 sz="1800" b="1">
                <a:solidFill>
                  <a:srgbClr val="FFFFFF"/>
                </a:solidFill>
              </a:defRPr>
            </a:pPr>
            <a:r>
              <a:t>♻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9326880" y="1399032"/>
            <a:ext cx="1737360" cy="41148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1500" b="1">
                <a:solidFill>
                  <a:srgbClr val="123143"/>
                </a:solidFill>
                <a:latin typeface="Aptos"/>
              </a:defRPr>
            </a:pPr>
            <a:r>
              <a:t>Chiqindilar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8778240" y="1892808"/>
            <a:ext cx="2286000" cy="64008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 sz="1150">
                <a:solidFill>
                  <a:srgbClr val="222B2F"/>
                </a:solidFill>
                <a:latin typeface="Aptos"/>
              </a:defRPr>
            </a:pPr>
            <a:r>
              <a:t>2026-yil I yarim yilligida Ekologiya qo‘mitasiga 28 168 ta murojaat kelgan; 48,4% maishiy chiqindilar haqida.</a:t>
            </a:r>
          </a:p>
        </p:txBody>
      </p:sp>
      <p:sp>
        <p:nvSpPr>
          <p:cNvPr id="14" name="Rounded Rectangle 13"/>
          <p:cNvSpPr/>
          <p:nvPr/>
        </p:nvSpPr>
        <p:spPr>
          <a:xfrm>
            <a:off x="5623560" y="2880360"/>
            <a:ext cx="2743200" cy="1417320"/>
          </a:xfrm>
          <a:prstGeom prst="roundRect">
            <a:avLst/>
          </a:prstGeom>
          <a:solidFill>
            <a:srgbClr val="F2F7F4"/>
          </a:solidFill>
          <a:ln>
            <a:solidFill>
              <a:srgbClr val="DCE6E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5" name="Oval 14"/>
          <p:cNvSpPr/>
          <p:nvPr/>
        </p:nvSpPr>
        <p:spPr>
          <a:xfrm>
            <a:off x="5788152" y="3044952"/>
            <a:ext cx="502920" cy="502920"/>
          </a:xfrm>
          <a:prstGeom prst="ellipse">
            <a:avLst/>
          </a:prstGeom>
          <a:solidFill>
            <a:srgbClr val="2B7A53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6" name="TextBox 15"/>
          <p:cNvSpPr txBox="1"/>
          <p:nvPr/>
        </p:nvSpPr>
        <p:spPr>
          <a:xfrm>
            <a:off x="5788152" y="3081528"/>
            <a:ext cx="502920" cy="36576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 sz="1800" b="1">
                <a:solidFill>
                  <a:srgbClr val="FFFFFF"/>
                </a:solidFill>
              </a:defRPr>
            </a:pPr>
            <a:r>
              <a:t>🌱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6400800" y="3044952"/>
            <a:ext cx="1737360" cy="41148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1500" b="1">
                <a:solidFill>
                  <a:srgbClr val="123143"/>
                </a:solidFill>
                <a:latin typeface="Aptos"/>
              </a:defRPr>
            </a:pPr>
            <a:r>
              <a:t>Orolbo‘yi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5852160" y="3538728"/>
            <a:ext cx="2286000" cy="64008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 sz="1150">
                <a:solidFill>
                  <a:srgbClr val="222B2F"/>
                </a:solidFill>
                <a:latin typeface="Aptos"/>
              </a:defRPr>
            </a:pPr>
            <a:r>
              <a:t>Degradatsiyaga uchragan yerlarda saksovul ekish va suv-botqoq hududlarni tiklash ishlari davom etmoqda.</a:t>
            </a:r>
          </a:p>
        </p:txBody>
      </p:sp>
      <p:sp>
        <p:nvSpPr>
          <p:cNvPr id="19" name="Rounded Rectangle 18"/>
          <p:cNvSpPr/>
          <p:nvPr/>
        </p:nvSpPr>
        <p:spPr>
          <a:xfrm>
            <a:off x="8549640" y="2880360"/>
            <a:ext cx="2743200" cy="1417320"/>
          </a:xfrm>
          <a:prstGeom prst="roundRect">
            <a:avLst/>
          </a:prstGeom>
          <a:solidFill>
            <a:srgbClr val="F2F7F4"/>
          </a:solidFill>
          <a:ln>
            <a:solidFill>
              <a:srgbClr val="DCE6E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20" name="Oval 19"/>
          <p:cNvSpPr/>
          <p:nvPr/>
        </p:nvSpPr>
        <p:spPr>
          <a:xfrm>
            <a:off x="8714232" y="3044952"/>
            <a:ext cx="502920" cy="502920"/>
          </a:xfrm>
          <a:prstGeom prst="ellipse">
            <a:avLst/>
          </a:prstGeom>
          <a:solidFill>
            <a:srgbClr val="E6AD36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21" name="TextBox 20"/>
          <p:cNvSpPr txBox="1"/>
          <p:nvPr/>
        </p:nvSpPr>
        <p:spPr>
          <a:xfrm>
            <a:off x="8714232" y="3081528"/>
            <a:ext cx="502920" cy="36576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 sz="1800" b="1">
                <a:solidFill>
                  <a:srgbClr val="FFFFFF"/>
                </a:solidFill>
              </a:defRPr>
            </a:pPr>
            <a:r>
              <a:t>⚖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9326880" y="3044952"/>
            <a:ext cx="1737360" cy="41148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1500" b="1">
                <a:solidFill>
                  <a:srgbClr val="123143"/>
                </a:solidFill>
                <a:latin typeface="Aptos"/>
              </a:defRPr>
            </a:pPr>
            <a:r>
              <a:t>Ekologik nazorat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8778240" y="3538728"/>
            <a:ext cx="2286000" cy="64008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 sz="1150">
                <a:solidFill>
                  <a:srgbClr val="222B2F"/>
                </a:solidFill>
                <a:latin typeface="Aptos"/>
              </a:defRPr>
            </a:pPr>
            <a:r>
              <a:t>Noqonuniy chiqindi tashlashga qarshi reydlar va onlayn kameralar orqali nazorat kuchaymoqda.</a:t>
            </a:r>
          </a:p>
        </p:txBody>
      </p:sp>
      <p:sp>
        <p:nvSpPr>
          <p:cNvPr id="24" name="TextBox 23"/>
          <p:cNvSpPr txBox="1"/>
          <p:nvPr/>
        </p:nvSpPr>
        <p:spPr>
          <a:xfrm>
            <a:off x="731520" y="4572000"/>
            <a:ext cx="10789920" cy="109728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1900" b="1">
                <a:solidFill>
                  <a:srgbClr val="123143"/>
                </a:solidFill>
                <a:latin typeface="Aptos"/>
              </a:defRPr>
            </a:pPr>
            <a:r>
              <a:t>Xulosa: muammolar faqat tabiatga emas, sog‘liq, qishloq xo‘jaligi, iqtisodiyot va yashash sifatiga ham ta’sir qiladi.</a:t>
            </a:r>
          </a:p>
        </p:txBody>
      </p:sp>
      <p:sp>
        <p:nvSpPr>
          <p:cNvPr id="25" name="Rectangle 24"/>
          <p:cNvSpPr/>
          <p:nvPr/>
        </p:nvSpPr>
        <p:spPr>
          <a:xfrm>
            <a:off x="594360" y="6510528"/>
            <a:ext cx="10972800" cy="18288"/>
          </a:xfrm>
          <a:prstGeom prst="rect">
            <a:avLst/>
          </a:prstGeom>
          <a:solidFill>
            <a:srgbClr val="DCE4E0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26" name="TextBox 25"/>
          <p:cNvSpPr txBox="1"/>
          <p:nvPr/>
        </p:nvSpPr>
        <p:spPr>
          <a:xfrm>
            <a:off x="621792" y="6565392"/>
            <a:ext cx="10698480" cy="2286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800">
                <a:solidFill>
                  <a:srgbClr val="647177"/>
                </a:solidFill>
                <a:latin typeface="Aptos"/>
              </a:defRPr>
            </a:pPr>
            <a:r>
              <a:t>2026-yil 29-avgust  •  O‘zbekiston ekologiyasi va suv resurslari  •  2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594360" y="320040"/>
            <a:ext cx="10972800" cy="59436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2800" b="1">
                <a:solidFill>
                  <a:srgbClr val="123143"/>
                </a:solidFill>
                <a:latin typeface="Aptos Display"/>
              </a:defRPr>
            </a:pPr>
            <a:r>
              <a:t>2. 2026-yilgi muhim ko‘rsatkichlar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621792" y="914400"/>
            <a:ext cx="10698480" cy="41148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1200">
                <a:solidFill>
                  <a:srgbClr val="647177"/>
                </a:solidFill>
                <a:latin typeface="Aptos"/>
              </a:defRPr>
            </a:pPr>
            <a:r>
              <a:t>Rasmiy davlat manbalaridagi eng yangi ma’lumotlar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731520" y="1280160"/>
            <a:ext cx="2514600" cy="1417320"/>
          </a:xfrm>
          <a:prstGeom prst="roundRect">
            <a:avLst/>
          </a:prstGeom>
          <a:solidFill>
            <a:srgbClr val="FFFFFF"/>
          </a:solidFill>
          <a:ln>
            <a:solidFill>
              <a:srgbClr val="DCE6E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5" name="TextBox 4"/>
          <p:cNvSpPr txBox="1"/>
          <p:nvPr/>
        </p:nvSpPr>
        <p:spPr>
          <a:xfrm>
            <a:off x="868680" y="1444751"/>
            <a:ext cx="2240280" cy="50292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 sz="2500" b="1">
                <a:solidFill>
                  <a:srgbClr val="2B7A53"/>
                </a:solidFill>
                <a:latin typeface="Aptos Display"/>
              </a:defRPr>
            </a:pPr>
            <a:r>
              <a:t>28 168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896112" y="1993391"/>
            <a:ext cx="2185416" cy="59436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 sz="1050">
                <a:solidFill>
                  <a:srgbClr val="647177"/>
                </a:solidFill>
                <a:latin typeface="Aptos"/>
              </a:defRPr>
            </a:pPr>
            <a:r>
              <a:t>2026-yil I yarim yilligidagi ekologik murojaatlar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3429000" y="1280160"/>
            <a:ext cx="2514600" cy="1417320"/>
          </a:xfrm>
          <a:prstGeom prst="roundRect">
            <a:avLst/>
          </a:prstGeom>
          <a:solidFill>
            <a:srgbClr val="FFFFFF"/>
          </a:solidFill>
          <a:ln>
            <a:solidFill>
              <a:srgbClr val="DCE6E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8" name="TextBox 7"/>
          <p:cNvSpPr txBox="1"/>
          <p:nvPr/>
        </p:nvSpPr>
        <p:spPr>
          <a:xfrm>
            <a:off x="3566160" y="1444751"/>
            <a:ext cx="2240280" cy="50292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 sz="2500" b="1">
                <a:solidFill>
                  <a:srgbClr val="BF4840"/>
                </a:solidFill>
                <a:latin typeface="Aptos Display"/>
              </a:defRPr>
            </a:pPr>
            <a:r>
              <a:t>13 640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3593592" y="1993391"/>
            <a:ext cx="2185416" cy="59436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 sz="1050">
                <a:solidFill>
                  <a:srgbClr val="647177"/>
                </a:solidFill>
                <a:latin typeface="Aptos"/>
              </a:defRPr>
            </a:pPr>
            <a:r>
              <a:t>murojaat — maishiy chiqindilar bo‘yicha</a:t>
            </a:r>
          </a:p>
        </p:txBody>
      </p:sp>
      <p:sp>
        <p:nvSpPr>
          <p:cNvPr id="10" name="Rounded Rectangle 9"/>
          <p:cNvSpPr/>
          <p:nvPr/>
        </p:nvSpPr>
        <p:spPr>
          <a:xfrm>
            <a:off x="6126480" y="1280160"/>
            <a:ext cx="2514600" cy="1417320"/>
          </a:xfrm>
          <a:prstGeom prst="roundRect">
            <a:avLst/>
          </a:prstGeom>
          <a:solidFill>
            <a:srgbClr val="FFFFFF"/>
          </a:solidFill>
          <a:ln>
            <a:solidFill>
              <a:srgbClr val="DCE6E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1" name="TextBox 10"/>
          <p:cNvSpPr txBox="1"/>
          <p:nvPr/>
        </p:nvSpPr>
        <p:spPr>
          <a:xfrm>
            <a:off x="6263640" y="1444751"/>
            <a:ext cx="2240280" cy="50292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 sz="2500" b="1">
                <a:solidFill>
                  <a:srgbClr val="E6AD36"/>
                </a:solidFill>
                <a:latin typeface="Aptos Display"/>
              </a:defRPr>
            </a:pPr>
            <a:r>
              <a:t>21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6291072" y="1993391"/>
            <a:ext cx="2185416" cy="59436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 sz="1050">
                <a:solidFill>
                  <a:srgbClr val="647177"/>
                </a:solidFill>
                <a:latin typeface="Aptos"/>
              </a:defRPr>
            </a:pPr>
            <a:r>
              <a:t>2026-yil iyun–iyulida Toshkent viloyatida aniqlangan qurilish chiqindisi huquqbuzarliklari</a:t>
            </a:r>
          </a:p>
        </p:txBody>
      </p:sp>
      <p:sp>
        <p:nvSpPr>
          <p:cNvPr id="13" name="Rounded Rectangle 12"/>
          <p:cNvSpPr/>
          <p:nvPr/>
        </p:nvSpPr>
        <p:spPr>
          <a:xfrm>
            <a:off x="8823960" y="1280160"/>
            <a:ext cx="2514600" cy="1417320"/>
          </a:xfrm>
          <a:prstGeom prst="roundRect">
            <a:avLst/>
          </a:prstGeom>
          <a:solidFill>
            <a:srgbClr val="FFFFFF"/>
          </a:solidFill>
          <a:ln>
            <a:solidFill>
              <a:srgbClr val="DCE6E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4" name="TextBox 13"/>
          <p:cNvSpPr txBox="1"/>
          <p:nvPr/>
        </p:nvSpPr>
        <p:spPr>
          <a:xfrm>
            <a:off x="8961120" y="1444751"/>
            <a:ext cx="2240280" cy="50292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 sz="2500" b="1">
                <a:solidFill>
                  <a:srgbClr val="2E6FA6"/>
                </a:solidFill>
                <a:latin typeface="Aptos Display"/>
              </a:defRPr>
            </a:pPr>
            <a:r>
              <a:t>757 ming+ ga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8988552" y="1993391"/>
            <a:ext cx="2185416" cy="59436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 sz="1050">
                <a:solidFill>
                  <a:srgbClr val="647177"/>
                </a:solidFill>
                <a:latin typeface="Aptos"/>
              </a:defRPr>
            </a:pPr>
            <a:r>
              <a:t>Orolbo‘yida muhofaza qilinadigan tabiiy hududlar qamrovi</a:t>
            </a:r>
          </a:p>
        </p:txBody>
      </p:sp>
      <p:pic>
        <p:nvPicPr>
          <p:cNvPr id="16" name="Picture 15" descr="recycl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22960" y="3154680"/>
            <a:ext cx="4663440" cy="2651760"/>
          </a:xfrm>
          <a:prstGeom prst="rect">
            <a:avLst/>
          </a:prstGeom>
        </p:spPr>
      </p:pic>
      <p:sp>
        <p:nvSpPr>
          <p:cNvPr id="17" name="TextBox 16"/>
          <p:cNvSpPr txBox="1"/>
          <p:nvPr/>
        </p:nvSpPr>
        <p:spPr>
          <a:xfrm>
            <a:off x="5715000" y="3246120"/>
            <a:ext cx="5486400" cy="246888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Aft>
                <a:spcPts val="800"/>
              </a:spcAft>
              <a:defRPr sz="1500">
                <a:solidFill>
                  <a:srgbClr val="222B2F"/>
                </a:solidFill>
                <a:latin typeface="Aptos"/>
              </a:defRPr>
            </a:pPr>
            <a:r>
              <a:t>• Maishiy chiqindilar bo‘yicha murojaatlar jami murojaatlarning 48,4 foizini tashkil etgan.</a:t>
            </a:r>
          </a:p>
          <a:p>
            <a:pPr>
              <a:spcAft>
                <a:spcPts val="800"/>
              </a:spcAft>
              <a:defRPr sz="1500">
                <a:solidFill>
                  <a:srgbClr val="222B2F"/>
                </a:solidFill>
                <a:latin typeface="Aptos"/>
              </a:defRPr>
            </a:pPr>
            <a:r>
              <a:t>• 2026-yil 15-iyun–16-iyul oralig‘ida Toshkent viloyatida 21 ta noqonuniy qurilish chiqindisi tashlash holati aniqlangan.</a:t>
            </a:r>
          </a:p>
          <a:p>
            <a:pPr>
              <a:spcAft>
                <a:spcPts val="800"/>
              </a:spcAft>
              <a:defRPr sz="1500">
                <a:solidFill>
                  <a:srgbClr val="222B2F"/>
                </a:solidFill>
                <a:latin typeface="Aptos"/>
              </a:defRPr>
            </a:pPr>
            <a:r>
              <a:t>• Ekologik nazoratda kameralar va reyd tadbirlari keng qo‘llanmoqda.</a:t>
            </a:r>
          </a:p>
        </p:txBody>
      </p:sp>
      <p:sp>
        <p:nvSpPr>
          <p:cNvPr id="18" name="Rectangle 17"/>
          <p:cNvSpPr/>
          <p:nvPr/>
        </p:nvSpPr>
        <p:spPr>
          <a:xfrm>
            <a:off x="594360" y="6510528"/>
            <a:ext cx="10972800" cy="18288"/>
          </a:xfrm>
          <a:prstGeom prst="rect">
            <a:avLst/>
          </a:prstGeom>
          <a:solidFill>
            <a:srgbClr val="DCE4E0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9" name="TextBox 18"/>
          <p:cNvSpPr txBox="1"/>
          <p:nvPr/>
        </p:nvSpPr>
        <p:spPr>
          <a:xfrm>
            <a:off x="621792" y="6565392"/>
            <a:ext cx="10698480" cy="2286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800">
                <a:solidFill>
                  <a:srgbClr val="647177"/>
                </a:solidFill>
                <a:latin typeface="Aptos"/>
              </a:defRPr>
            </a:pPr>
            <a:r>
              <a:t>2026-yil 29-avgust  •  O‘zbekiston ekologiyasi va suv resurslari  •  3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594360" y="320040"/>
            <a:ext cx="10972800" cy="59436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2800" b="1">
                <a:solidFill>
                  <a:srgbClr val="123143"/>
                </a:solidFill>
                <a:latin typeface="Aptos Display"/>
              </a:defRPr>
            </a:pPr>
            <a:r>
              <a:t>3. Hozir amalga oshirilayotgan ekologik choralar</a:t>
            </a:r>
          </a:p>
        </p:txBody>
      </p:sp>
      <p:sp>
        <p:nvSpPr>
          <p:cNvPr id="3" name="Rounded Rectangle 2"/>
          <p:cNvSpPr/>
          <p:nvPr/>
        </p:nvSpPr>
        <p:spPr>
          <a:xfrm>
            <a:off x="685800" y="1234440"/>
            <a:ext cx="3429000" cy="1508760"/>
          </a:xfrm>
          <a:prstGeom prst="roundRect">
            <a:avLst/>
          </a:prstGeom>
          <a:solidFill>
            <a:srgbClr val="F2F7F4"/>
          </a:solidFill>
          <a:ln>
            <a:solidFill>
              <a:srgbClr val="DCE6E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4" name="Oval 3"/>
          <p:cNvSpPr/>
          <p:nvPr/>
        </p:nvSpPr>
        <p:spPr>
          <a:xfrm>
            <a:off x="850392" y="1399032"/>
            <a:ext cx="502920" cy="502920"/>
          </a:xfrm>
          <a:prstGeom prst="ellipse">
            <a:avLst/>
          </a:prstGeom>
          <a:solidFill>
            <a:srgbClr val="2B7A53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5" name="TextBox 4"/>
          <p:cNvSpPr txBox="1"/>
          <p:nvPr/>
        </p:nvSpPr>
        <p:spPr>
          <a:xfrm>
            <a:off x="850392" y="1435608"/>
            <a:ext cx="502920" cy="36576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 sz="1800" b="1">
                <a:solidFill>
                  <a:srgbClr val="FFFFFF"/>
                </a:solidFill>
              </a:defRPr>
            </a:pPr>
            <a:r>
              <a:t>🌿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463040" y="1399032"/>
            <a:ext cx="2423160" cy="41148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1500" b="1">
                <a:solidFill>
                  <a:srgbClr val="123143"/>
                </a:solidFill>
                <a:latin typeface="Aptos"/>
              </a:defRPr>
            </a:pPr>
            <a:r>
              <a:t>Orolbo‘yi tiklanishi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914400" y="1892808"/>
            <a:ext cx="2971800" cy="73151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 sz="1150">
                <a:solidFill>
                  <a:srgbClr val="222B2F"/>
                </a:solidFill>
                <a:latin typeface="Aptos"/>
              </a:defRPr>
            </a:pPr>
            <a:r>
              <a:t>Suv-botqoq yerlarni tiklash, degradatsiyaga uchragan hududlarda saksovul ekish va bioxilma-xillikni muhofaza qilish.</a:t>
            </a:r>
          </a:p>
        </p:txBody>
      </p:sp>
      <p:sp>
        <p:nvSpPr>
          <p:cNvPr id="8" name="Rounded Rectangle 7"/>
          <p:cNvSpPr/>
          <p:nvPr/>
        </p:nvSpPr>
        <p:spPr>
          <a:xfrm>
            <a:off x="4389120" y="1234440"/>
            <a:ext cx="3429000" cy="1508760"/>
          </a:xfrm>
          <a:prstGeom prst="roundRect">
            <a:avLst/>
          </a:prstGeom>
          <a:solidFill>
            <a:srgbClr val="F2F7F4"/>
          </a:solidFill>
          <a:ln>
            <a:solidFill>
              <a:srgbClr val="DCE6E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9" name="Oval 8"/>
          <p:cNvSpPr/>
          <p:nvPr/>
        </p:nvSpPr>
        <p:spPr>
          <a:xfrm>
            <a:off x="4553712" y="1399032"/>
            <a:ext cx="502920" cy="502920"/>
          </a:xfrm>
          <a:prstGeom prst="ellipse">
            <a:avLst/>
          </a:prstGeom>
          <a:solidFill>
            <a:srgbClr val="2B7A53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0" name="TextBox 9"/>
          <p:cNvSpPr txBox="1"/>
          <p:nvPr/>
        </p:nvSpPr>
        <p:spPr>
          <a:xfrm>
            <a:off x="4553712" y="1435608"/>
            <a:ext cx="502920" cy="36576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 sz="1800" b="1">
                <a:solidFill>
                  <a:srgbClr val="FFFFFF"/>
                </a:solidFill>
              </a:defRPr>
            </a:pPr>
            <a:r>
              <a:t>🌳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5166359" y="1399032"/>
            <a:ext cx="2423160" cy="41148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1500" b="1">
                <a:solidFill>
                  <a:srgbClr val="123143"/>
                </a:solidFill>
                <a:latin typeface="Aptos"/>
              </a:defRPr>
            </a:pPr>
            <a:r>
              <a:t>Yashil hududlar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4617720" y="1892808"/>
            <a:ext cx="2971800" cy="73151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 sz="1150">
                <a:solidFill>
                  <a:srgbClr val="222B2F"/>
                </a:solidFill>
                <a:latin typeface="Aptos"/>
              </a:defRPr>
            </a:pPr>
            <a:r>
              <a:t>2026-yilda “Mening bog‘im” doirasida 208 ta loyiha g‘olib bo‘ldi; ularni amalga oshirishga 52 mlrd so‘m ajratilgan.</a:t>
            </a:r>
          </a:p>
        </p:txBody>
      </p:sp>
      <p:sp>
        <p:nvSpPr>
          <p:cNvPr id="13" name="Rounded Rectangle 12"/>
          <p:cNvSpPr/>
          <p:nvPr/>
        </p:nvSpPr>
        <p:spPr>
          <a:xfrm>
            <a:off x="8092440" y="1234440"/>
            <a:ext cx="3429000" cy="1508760"/>
          </a:xfrm>
          <a:prstGeom prst="roundRect">
            <a:avLst/>
          </a:prstGeom>
          <a:solidFill>
            <a:srgbClr val="F2F7F4"/>
          </a:solidFill>
          <a:ln>
            <a:solidFill>
              <a:srgbClr val="DCE6E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4" name="Oval 13"/>
          <p:cNvSpPr/>
          <p:nvPr/>
        </p:nvSpPr>
        <p:spPr>
          <a:xfrm>
            <a:off x="8257031" y="1399032"/>
            <a:ext cx="502920" cy="502920"/>
          </a:xfrm>
          <a:prstGeom prst="ellipse">
            <a:avLst/>
          </a:prstGeom>
          <a:solidFill>
            <a:srgbClr val="2E6FA6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5" name="TextBox 14"/>
          <p:cNvSpPr txBox="1"/>
          <p:nvPr/>
        </p:nvSpPr>
        <p:spPr>
          <a:xfrm>
            <a:off x="8257031" y="1435608"/>
            <a:ext cx="502920" cy="36576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 sz="1800" b="1">
                <a:solidFill>
                  <a:srgbClr val="FFFFFF"/>
                </a:solidFill>
              </a:defRPr>
            </a:pPr>
            <a:r>
              <a:t>🔎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8869680" y="1399032"/>
            <a:ext cx="2423160" cy="41148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1500" b="1">
                <a:solidFill>
                  <a:srgbClr val="123143"/>
                </a:solidFill>
                <a:latin typeface="Aptos"/>
              </a:defRPr>
            </a:pPr>
            <a:r>
              <a:t>Ekologik ekspertiza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8321040" y="1892808"/>
            <a:ext cx="2971800" cy="73151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 sz="1150">
                <a:solidFill>
                  <a:srgbClr val="222B2F"/>
                </a:solidFill>
                <a:latin typeface="Aptos"/>
              </a:defRPr>
            </a:pPr>
            <a:r>
              <a:t>2026-yil 11-maydagi 234-son qaror bilan atrof-muhitga ta’sirni baholashning yangi mexanizmlari joriy etilmoqda.</a:t>
            </a:r>
          </a:p>
        </p:txBody>
      </p:sp>
      <p:pic>
        <p:nvPicPr>
          <p:cNvPr id="18" name="Picture 17" descr="tre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31520" y="3154680"/>
            <a:ext cx="4663440" cy="2651760"/>
          </a:xfrm>
          <a:prstGeom prst="rect">
            <a:avLst/>
          </a:prstGeom>
        </p:spPr>
      </p:pic>
      <p:sp>
        <p:nvSpPr>
          <p:cNvPr id="19" name="TextBox 18"/>
          <p:cNvSpPr txBox="1"/>
          <p:nvPr/>
        </p:nvSpPr>
        <p:spPr>
          <a:xfrm>
            <a:off x="5715000" y="3246120"/>
            <a:ext cx="5486400" cy="25603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Aft>
                <a:spcPts val="800"/>
              </a:spcAft>
              <a:defRPr sz="1500">
                <a:solidFill>
                  <a:srgbClr val="222B2F"/>
                </a:solidFill>
                <a:latin typeface="Aptos"/>
              </a:defRPr>
            </a:pPr>
            <a:r>
              <a:t>• “Mening bog‘im” loyihasi fuqarolar tashabbusi va “Ochiq budjet” ovoz berishiga tayanadi.</a:t>
            </a:r>
          </a:p>
          <a:p>
            <a:pPr>
              <a:spcAft>
                <a:spcPts val="800"/>
              </a:spcAft>
              <a:defRPr sz="1500">
                <a:solidFill>
                  <a:srgbClr val="222B2F"/>
                </a:solidFill>
                <a:latin typeface="Aptos"/>
              </a:defRPr>
            </a:pPr>
            <a:r>
              <a:t>• Ekologik ekspertiza maqsadi — xavfni oldindan aniqlash va boshqarish.</a:t>
            </a:r>
          </a:p>
          <a:p>
            <a:pPr>
              <a:spcAft>
                <a:spcPts val="800"/>
              </a:spcAft>
              <a:defRPr sz="1500">
                <a:solidFill>
                  <a:srgbClr val="222B2F"/>
                </a:solidFill>
                <a:latin typeface="Aptos"/>
              </a:defRPr>
            </a:pPr>
            <a:r>
              <a:t>• 2026-yil 19-avgustda Orolbo‘yi suv-botqoq hududlarini tiklash loyihasi bo‘yicha keyingi amaliy ishlar muhokama qilingan.</a:t>
            </a:r>
          </a:p>
        </p:txBody>
      </p:sp>
      <p:sp>
        <p:nvSpPr>
          <p:cNvPr id="20" name="Rectangle 19"/>
          <p:cNvSpPr/>
          <p:nvPr/>
        </p:nvSpPr>
        <p:spPr>
          <a:xfrm>
            <a:off x="594360" y="6510528"/>
            <a:ext cx="10972800" cy="18288"/>
          </a:xfrm>
          <a:prstGeom prst="rect">
            <a:avLst/>
          </a:prstGeom>
          <a:solidFill>
            <a:srgbClr val="DCE4E0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21" name="TextBox 20"/>
          <p:cNvSpPr txBox="1"/>
          <p:nvPr/>
        </p:nvSpPr>
        <p:spPr>
          <a:xfrm>
            <a:off x="621792" y="6565392"/>
            <a:ext cx="10698480" cy="2286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800">
                <a:solidFill>
                  <a:srgbClr val="647177"/>
                </a:solidFill>
                <a:latin typeface="Aptos"/>
              </a:defRPr>
            </a:pPr>
            <a:r>
              <a:t>2026-yil 29-avgust  •  O‘zbekiston ekologiyasi va suv resurslari  •  4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594360" y="320040"/>
            <a:ext cx="10972800" cy="59436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2800" b="1">
                <a:solidFill>
                  <a:srgbClr val="123143"/>
                </a:solidFill>
                <a:latin typeface="Aptos Display"/>
              </a:defRPr>
            </a:pPr>
            <a:r>
              <a:t>4. Yangi qarorlar va kelgusi rejalar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621792" y="914400"/>
            <a:ext cx="10698480" cy="41148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1200">
                <a:solidFill>
                  <a:srgbClr val="647177"/>
                </a:solidFill>
                <a:latin typeface="Aptos"/>
              </a:defRPr>
            </a:pPr>
            <a:r>
              <a:t>2026-yilgi eng muhim yo‘nalishlar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685800" y="1234440"/>
            <a:ext cx="5303520" cy="1828800"/>
          </a:xfrm>
          <a:prstGeom prst="roundRect">
            <a:avLst/>
          </a:prstGeom>
          <a:solidFill>
            <a:srgbClr val="F2F7F4"/>
          </a:solidFill>
          <a:ln>
            <a:solidFill>
              <a:srgbClr val="DCE6E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5" name="Oval 4"/>
          <p:cNvSpPr/>
          <p:nvPr/>
        </p:nvSpPr>
        <p:spPr>
          <a:xfrm>
            <a:off x="850392" y="1399032"/>
            <a:ext cx="502920" cy="502920"/>
          </a:xfrm>
          <a:prstGeom prst="ellipse">
            <a:avLst/>
          </a:prstGeom>
          <a:solidFill>
            <a:srgbClr val="BF4840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6" name="TextBox 5"/>
          <p:cNvSpPr txBox="1"/>
          <p:nvPr/>
        </p:nvSpPr>
        <p:spPr>
          <a:xfrm>
            <a:off x="850392" y="1435608"/>
            <a:ext cx="502920" cy="36576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 sz="1800" b="1">
                <a:solidFill>
                  <a:srgbClr val="FFFFFF"/>
                </a:solidFill>
              </a:defRPr>
            </a:pPr>
            <a:r>
              <a:t>♻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463040" y="1399032"/>
            <a:ext cx="4297679" cy="41148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1500" b="1">
                <a:solidFill>
                  <a:srgbClr val="123143"/>
                </a:solidFill>
                <a:latin typeface="Aptos"/>
              </a:defRPr>
            </a:pPr>
            <a:r>
              <a:t>Xavfli chiqindilar bo‘yicha yangi Prezident qarori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914400" y="1892808"/>
            <a:ext cx="4846320" cy="10515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 sz="1150">
                <a:solidFill>
                  <a:srgbClr val="222B2F"/>
                </a:solidFill>
                <a:latin typeface="Aptos"/>
              </a:defRPr>
            </a:pPr>
            <a:r>
              <a:t>2030-yilgacha I–IV xavflilik sinfidagi kimyoviy xavfli chiqindilarni qayta ishlash darajasini 20% ga yetkazish belgilandi. 2027-yildan yillik rejalar va raqamli hisob yuritish kuchayadi.</a:t>
            </a:r>
          </a:p>
        </p:txBody>
      </p:sp>
      <p:sp>
        <p:nvSpPr>
          <p:cNvPr id="9" name="Rounded Rectangle 8"/>
          <p:cNvSpPr/>
          <p:nvPr/>
        </p:nvSpPr>
        <p:spPr>
          <a:xfrm>
            <a:off x="6217920" y="1234440"/>
            <a:ext cx="5303520" cy="1828800"/>
          </a:xfrm>
          <a:prstGeom prst="roundRect">
            <a:avLst/>
          </a:prstGeom>
          <a:solidFill>
            <a:srgbClr val="F2F7F4"/>
          </a:solidFill>
          <a:ln>
            <a:solidFill>
              <a:srgbClr val="DCE6E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0" name="Oval 9"/>
          <p:cNvSpPr/>
          <p:nvPr/>
        </p:nvSpPr>
        <p:spPr>
          <a:xfrm>
            <a:off x="6382512" y="1399032"/>
            <a:ext cx="502920" cy="502920"/>
          </a:xfrm>
          <a:prstGeom prst="ellipse">
            <a:avLst/>
          </a:prstGeom>
          <a:solidFill>
            <a:srgbClr val="2E6FA6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1" name="TextBox 10"/>
          <p:cNvSpPr txBox="1"/>
          <p:nvPr/>
        </p:nvSpPr>
        <p:spPr>
          <a:xfrm>
            <a:off x="6382512" y="1435608"/>
            <a:ext cx="502920" cy="36576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 sz="1800" b="1">
                <a:solidFill>
                  <a:srgbClr val="FFFFFF"/>
                </a:solidFill>
              </a:defRPr>
            </a:pPr>
            <a:r>
              <a:t>💧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6995159" y="1399032"/>
            <a:ext cx="4297680" cy="41148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1500" b="1">
                <a:solidFill>
                  <a:srgbClr val="123143"/>
                </a:solidFill>
                <a:latin typeface="Aptos"/>
              </a:defRPr>
            </a:pPr>
            <a:r>
              <a:t>Suv tejovchi texnologiyalar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6446520" y="1892808"/>
            <a:ext cx="4846320" cy="10515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 sz="1150">
                <a:solidFill>
                  <a:srgbClr val="222B2F"/>
                </a:solidFill>
                <a:latin typeface="Aptos"/>
              </a:defRPr>
            </a:pPr>
            <a:r>
              <a:t>2026–2028-yillarda suv tejovchi texnologiyalar joriy qilingan maydonlarni 3,5 mln gektarga yetkazish; yiliga 5 mlrd m³ suv tejash maqsadi qo‘yilgan.</a:t>
            </a:r>
          </a:p>
        </p:txBody>
      </p:sp>
      <p:sp>
        <p:nvSpPr>
          <p:cNvPr id="14" name="Rounded Rectangle 13"/>
          <p:cNvSpPr/>
          <p:nvPr/>
        </p:nvSpPr>
        <p:spPr>
          <a:xfrm>
            <a:off x="685800" y="3383280"/>
            <a:ext cx="5303520" cy="1828800"/>
          </a:xfrm>
          <a:prstGeom prst="roundRect">
            <a:avLst/>
          </a:prstGeom>
          <a:solidFill>
            <a:srgbClr val="F2F7F4"/>
          </a:solidFill>
          <a:ln>
            <a:solidFill>
              <a:srgbClr val="DCE6E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5" name="Oval 14"/>
          <p:cNvSpPr/>
          <p:nvPr/>
        </p:nvSpPr>
        <p:spPr>
          <a:xfrm>
            <a:off x="850392" y="3547872"/>
            <a:ext cx="502920" cy="502920"/>
          </a:xfrm>
          <a:prstGeom prst="ellipse">
            <a:avLst/>
          </a:prstGeom>
          <a:solidFill>
            <a:srgbClr val="2B7A53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6" name="TextBox 15"/>
          <p:cNvSpPr txBox="1"/>
          <p:nvPr/>
        </p:nvSpPr>
        <p:spPr>
          <a:xfrm>
            <a:off x="850392" y="3584448"/>
            <a:ext cx="502920" cy="36576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 sz="1800" b="1">
                <a:solidFill>
                  <a:srgbClr val="FFFFFF"/>
                </a:solidFill>
              </a:defRPr>
            </a:pPr>
            <a:r>
              <a:t>🌳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1463040" y="3547872"/>
            <a:ext cx="4297679" cy="41148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1500" b="1">
                <a:solidFill>
                  <a:srgbClr val="123143"/>
                </a:solidFill>
                <a:latin typeface="Aptos"/>
              </a:defRPr>
            </a:pPr>
            <a:r>
              <a:t>“Yashil makon” va “Mening bog‘im”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914400" y="4041648"/>
            <a:ext cx="4846320" cy="10515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 sz="1150">
                <a:solidFill>
                  <a:srgbClr val="222B2F"/>
                </a:solidFill>
                <a:latin typeface="Aptos"/>
              </a:defRPr>
            </a:pPr>
            <a:r>
              <a:t>Yashil maydonlarni ko‘paytirish, shaharlarni iqlim o‘zgarishiga moslashtirish va jamoatchilik ishtirokini kengaytirish.</a:t>
            </a:r>
          </a:p>
        </p:txBody>
      </p:sp>
      <p:sp>
        <p:nvSpPr>
          <p:cNvPr id="19" name="Rounded Rectangle 18"/>
          <p:cNvSpPr/>
          <p:nvPr/>
        </p:nvSpPr>
        <p:spPr>
          <a:xfrm>
            <a:off x="6217920" y="3383280"/>
            <a:ext cx="5303520" cy="1828800"/>
          </a:xfrm>
          <a:prstGeom prst="roundRect">
            <a:avLst/>
          </a:prstGeom>
          <a:solidFill>
            <a:srgbClr val="F2F7F4"/>
          </a:solidFill>
          <a:ln>
            <a:solidFill>
              <a:srgbClr val="DCE6E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20" name="Oval 19"/>
          <p:cNvSpPr/>
          <p:nvPr/>
        </p:nvSpPr>
        <p:spPr>
          <a:xfrm>
            <a:off x="6382512" y="3547872"/>
            <a:ext cx="502920" cy="502920"/>
          </a:xfrm>
          <a:prstGeom prst="ellipse">
            <a:avLst/>
          </a:prstGeom>
          <a:solidFill>
            <a:srgbClr val="22849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21" name="TextBox 20"/>
          <p:cNvSpPr txBox="1"/>
          <p:nvPr/>
        </p:nvSpPr>
        <p:spPr>
          <a:xfrm>
            <a:off x="6382512" y="3584448"/>
            <a:ext cx="502920" cy="36576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 sz="1800" b="1">
                <a:solidFill>
                  <a:srgbClr val="FFFFFF"/>
                </a:solidFill>
              </a:defRPr>
            </a:pPr>
            <a:r>
              <a:t>🚰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6995159" y="3547872"/>
            <a:ext cx="4297680" cy="41148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1500" b="1">
                <a:solidFill>
                  <a:srgbClr val="123143"/>
                </a:solidFill>
                <a:latin typeface="Aptos"/>
              </a:defRPr>
            </a:pPr>
            <a:r>
              <a:t>Oqova suv infratuzilmasi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6446520" y="4041648"/>
            <a:ext cx="4846320" cy="10515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 sz="1150">
                <a:solidFill>
                  <a:srgbClr val="222B2F"/>
                </a:solidFill>
                <a:latin typeface="Aptos"/>
              </a:defRPr>
            </a:pPr>
            <a:r>
              <a:t>Jizzaxdagi tozalash inshooti quvvatini 2026–2027-yillarda 30 mingdan 80 ming m³/kun gacha oshirish rejalashtirilgan.</a:t>
            </a:r>
          </a:p>
        </p:txBody>
      </p:sp>
      <p:sp>
        <p:nvSpPr>
          <p:cNvPr id="24" name="Rectangle 23"/>
          <p:cNvSpPr/>
          <p:nvPr/>
        </p:nvSpPr>
        <p:spPr>
          <a:xfrm>
            <a:off x="594360" y="6510528"/>
            <a:ext cx="10972800" cy="18288"/>
          </a:xfrm>
          <a:prstGeom prst="rect">
            <a:avLst/>
          </a:prstGeom>
          <a:solidFill>
            <a:srgbClr val="DCE4E0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25" name="TextBox 24"/>
          <p:cNvSpPr txBox="1"/>
          <p:nvPr/>
        </p:nvSpPr>
        <p:spPr>
          <a:xfrm>
            <a:off x="621792" y="6565392"/>
            <a:ext cx="10698480" cy="2286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800">
                <a:solidFill>
                  <a:srgbClr val="647177"/>
                </a:solidFill>
                <a:latin typeface="Aptos"/>
              </a:defRPr>
            </a:pPr>
            <a:r>
              <a:t>2026-yil 29-avgust  •  O‘zbekiston ekologiyasi va suv resurslari  •  5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594360" y="320040"/>
            <a:ext cx="10972800" cy="59436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2800" b="1">
                <a:solidFill>
                  <a:srgbClr val="123143"/>
                </a:solidFill>
                <a:latin typeface="Aptos Display"/>
              </a:defRPr>
            </a:pPr>
            <a:r>
              <a:t>5. Qonun-qoidalar va ekologik jarimalar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731520" y="1143000"/>
            <a:ext cx="10972800" cy="59436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1700" b="1">
                <a:solidFill>
                  <a:srgbClr val="123143"/>
                </a:solidFill>
                <a:latin typeface="Aptos"/>
              </a:defRPr>
            </a:pPr>
            <a:r>
              <a:t>BHM 2026-yil 1-avgustdan 412 000 so‘m etib belgilangan.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731520" y="1828800"/>
            <a:ext cx="2514600" cy="1508760"/>
          </a:xfrm>
          <a:prstGeom prst="roundRect">
            <a:avLst/>
          </a:prstGeom>
          <a:solidFill>
            <a:srgbClr val="FFFFFF"/>
          </a:solidFill>
          <a:ln>
            <a:solidFill>
              <a:srgbClr val="DCE6E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5" name="TextBox 4"/>
          <p:cNvSpPr txBox="1"/>
          <p:nvPr/>
        </p:nvSpPr>
        <p:spPr>
          <a:xfrm>
            <a:off x="868680" y="1993392"/>
            <a:ext cx="2240280" cy="50292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 sz="2500" b="1">
                <a:solidFill>
                  <a:srgbClr val="BF4840"/>
                </a:solidFill>
                <a:latin typeface="Aptos Display"/>
              </a:defRPr>
            </a:pPr>
            <a:r>
              <a:t>1–3 BHM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896112" y="2542032"/>
            <a:ext cx="2185416" cy="685799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 sz="1050">
                <a:solidFill>
                  <a:srgbClr val="647177"/>
                </a:solidFill>
                <a:latin typeface="Aptos"/>
              </a:defRPr>
            </a:pPr>
            <a:r>
              <a:t>belgilanmagan joyga qattiq maishiy/qurilish chiqindisi tashlagan fuqaro uchun: 412 000–1 236 000 so‘m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3429000" y="1828800"/>
            <a:ext cx="2514600" cy="1508760"/>
          </a:xfrm>
          <a:prstGeom prst="roundRect">
            <a:avLst/>
          </a:prstGeom>
          <a:solidFill>
            <a:srgbClr val="FFFFFF"/>
          </a:solidFill>
          <a:ln>
            <a:solidFill>
              <a:srgbClr val="DCE6E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8" name="TextBox 7"/>
          <p:cNvSpPr txBox="1"/>
          <p:nvPr/>
        </p:nvSpPr>
        <p:spPr>
          <a:xfrm>
            <a:off x="3566160" y="1993392"/>
            <a:ext cx="2240280" cy="50292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 sz="2500" b="1">
                <a:solidFill>
                  <a:srgbClr val="BF4840"/>
                </a:solidFill>
                <a:latin typeface="Aptos Display"/>
              </a:defRPr>
            </a:pPr>
            <a:r>
              <a:t>10–20 BHM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3593592" y="2542032"/>
            <a:ext cx="2185416" cy="685799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 sz="1050">
                <a:solidFill>
                  <a:srgbClr val="647177"/>
                </a:solidFill>
                <a:latin typeface="Aptos"/>
              </a:defRPr>
            </a:pPr>
            <a:r>
              <a:t>mansabdor shaxs uchun: 4 120 000–8 240 000 so‘m</a:t>
            </a:r>
          </a:p>
        </p:txBody>
      </p:sp>
      <p:sp>
        <p:nvSpPr>
          <p:cNvPr id="10" name="Rounded Rectangle 9"/>
          <p:cNvSpPr/>
          <p:nvPr/>
        </p:nvSpPr>
        <p:spPr>
          <a:xfrm>
            <a:off x="6126480" y="1828800"/>
            <a:ext cx="2514600" cy="1508760"/>
          </a:xfrm>
          <a:prstGeom prst="roundRect">
            <a:avLst/>
          </a:prstGeom>
          <a:solidFill>
            <a:srgbClr val="FFFFFF"/>
          </a:solidFill>
          <a:ln>
            <a:solidFill>
              <a:srgbClr val="DCE6E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1" name="TextBox 10"/>
          <p:cNvSpPr txBox="1"/>
          <p:nvPr/>
        </p:nvSpPr>
        <p:spPr>
          <a:xfrm>
            <a:off x="6263640" y="1993392"/>
            <a:ext cx="2240280" cy="50292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 sz="2500" b="1">
                <a:solidFill>
                  <a:srgbClr val="E6AD36"/>
                </a:solidFill>
                <a:latin typeface="Aptos Display"/>
              </a:defRPr>
            </a:pPr>
            <a:r>
              <a:t>5–10 BHM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6291072" y="2542032"/>
            <a:ext cx="2185416" cy="685799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 sz="1050">
                <a:solidFill>
                  <a:srgbClr val="647177"/>
                </a:solidFill>
                <a:latin typeface="Aptos"/>
              </a:defRPr>
            </a:pPr>
            <a:r>
              <a:t>bir yil ichida takror sodir etilgan holat uchun fuqaro: 2 060 000–4 120 000 so‘m</a:t>
            </a:r>
          </a:p>
        </p:txBody>
      </p:sp>
      <p:sp>
        <p:nvSpPr>
          <p:cNvPr id="13" name="Rounded Rectangle 12"/>
          <p:cNvSpPr/>
          <p:nvPr/>
        </p:nvSpPr>
        <p:spPr>
          <a:xfrm>
            <a:off x="8823960" y="1828800"/>
            <a:ext cx="2514600" cy="1508760"/>
          </a:xfrm>
          <a:prstGeom prst="roundRect">
            <a:avLst/>
          </a:prstGeom>
          <a:solidFill>
            <a:srgbClr val="FFFFFF"/>
          </a:solidFill>
          <a:ln>
            <a:solidFill>
              <a:srgbClr val="DCE6E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4" name="TextBox 13"/>
          <p:cNvSpPr txBox="1"/>
          <p:nvPr/>
        </p:nvSpPr>
        <p:spPr>
          <a:xfrm>
            <a:off x="8961120" y="1993392"/>
            <a:ext cx="2240280" cy="50292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 sz="2500" b="1">
                <a:solidFill>
                  <a:srgbClr val="E6AD36"/>
                </a:solidFill>
                <a:latin typeface="Aptos Display"/>
              </a:defRPr>
            </a:pPr>
            <a:r>
              <a:t>20–30 BHM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8988552" y="2542032"/>
            <a:ext cx="2185416" cy="685799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 sz="1050">
                <a:solidFill>
                  <a:srgbClr val="647177"/>
                </a:solidFill>
                <a:latin typeface="Aptos"/>
              </a:defRPr>
            </a:pPr>
            <a:r>
              <a:t>takroriy holatda mansabdor shaxs: 8 240 000–12 360 000 so‘m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777240" y="3794760"/>
            <a:ext cx="10789920" cy="214884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Aft>
                <a:spcPts val="800"/>
              </a:spcAft>
              <a:defRPr sz="1500">
                <a:solidFill>
                  <a:srgbClr val="222B2F"/>
                </a:solidFill>
                <a:latin typeface="Aptos"/>
              </a:defRPr>
            </a:pPr>
            <a:r>
              <a:t>• Huquqiy asos: Ma’muriy javobgarlik to‘g‘risidagi kodeks 91¹-moddasi.</a:t>
            </a:r>
          </a:p>
          <a:p>
            <a:pPr>
              <a:spcAft>
                <a:spcPts val="800"/>
              </a:spcAft>
              <a:defRPr sz="1500">
                <a:solidFill>
                  <a:srgbClr val="222B2F"/>
                </a:solidFill>
                <a:latin typeface="Aptos"/>
              </a:defRPr>
            </a:pPr>
            <a:r>
              <a:t>• 2026-yil avgustida Toshkent viloyatida ayrim noqonuniy qurilish chiqindisi holatlari uchun 20,6 mln so‘mdan jarima qo‘llangan — bu alohida huquqbuzarlik holatlariga oid rasmiy amaliy misol.</a:t>
            </a:r>
          </a:p>
          <a:p>
            <a:pPr>
              <a:spcAft>
                <a:spcPts val="800"/>
              </a:spcAft>
              <a:defRPr sz="1500">
                <a:solidFill>
                  <a:srgbClr val="222B2F"/>
                </a:solidFill>
                <a:latin typeface="Aptos"/>
              </a:defRPr>
            </a:pPr>
            <a:r>
              <a:t>• Takroriy huquqbuzarliklarda transport vositasini musodara qilish masalasi ham sudga yuborilishi mumkin.</a:t>
            </a:r>
          </a:p>
        </p:txBody>
      </p:sp>
      <p:sp>
        <p:nvSpPr>
          <p:cNvPr id="17" name="Rectangle 16"/>
          <p:cNvSpPr/>
          <p:nvPr/>
        </p:nvSpPr>
        <p:spPr>
          <a:xfrm>
            <a:off x="594360" y="6510528"/>
            <a:ext cx="10972800" cy="18288"/>
          </a:xfrm>
          <a:prstGeom prst="rect">
            <a:avLst/>
          </a:prstGeom>
          <a:solidFill>
            <a:srgbClr val="DCE4E0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8" name="TextBox 17"/>
          <p:cNvSpPr txBox="1"/>
          <p:nvPr/>
        </p:nvSpPr>
        <p:spPr>
          <a:xfrm>
            <a:off x="621792" y="6565392"/>
            <a:ext cx="10698480" cy="2286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800">
                <a:solidFill>
                  <a:srgbClr val="647177"/>
                </a:solidFill>
                <a:latin typeface="Aptos"/>
              </a:defRPr>
            </a:pPr>
            <a:r>
              <a:t>2026-yil 29-avgust  •  O‘zbekiston ekologiyasi va suv resurslari  •  6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594360" y="320040"/>
            <a:ext cx="10972800" cy="59436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2800" b="1">
                <a:solidFill>
                  <a:srgbClr val="123143"/>
                </a:solidFill>
                <a:latin typeface="Aptos Display"/>
              </a:defRPr>
            </a:pPr>
            <a:r>
              <a:t>6. Suv kodeksi va suvdan foydalanish qoidalari</a:t>
            </a:r>
          </a:p>
        </p:txBody>
      </p:sp>
      <p:sp>
        <p:nvSpPr>
          <p:cNvPr id="3" name="Rounded Rectangle 2"/>
          <p:cNvSpPr/>
          <p:nvPr/>
        </p:nvSpPr>
        <p:spPr>
          <a:xfrm>
            <a:off x="685800" y="1234440"/>
            <a:ext cx="3474720" cy="1600200"/>
          </a:xfrm>
          <a:prstGeom prst="roundRect">
            <a:avLst/>
          </a:prstGeom>
          <a:solidFill>
            <a:srgbClr val="F2F7F4"/>
          </a:solidFill>
          <a:ln>
            <a:solidFill>
              <a:srgbClr val="DCE6E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4" name="Oval 3"/>
          <p:cNvSpPr/>
          <p:nvPr/>
        </p:nvSpPr>
        <p:spPr>
          <a:xfrm>
            <a:off x="850392" y="1399032"/>
            <a:ext cx="502920" cy="502920"/>
          </a:xfrm>
          <a:prstGeom prst="ellipse">
            <a:avLst/>
          </a:prstGeom>
          <a:solidFill>
            <a:srgbClr val="2E6FA6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5" name="TextBox 4"/>
          <p:cNvSpPr txBox="1"/>
          <p:nvPr/>
        </p:nvSpPr>
        <p:spPr>
          <a:xfrm>
            <a:off x="850392" y="1435608"/>
            <a:ext cx="502920" cy="36576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 sz="1800" b="1">
                <a:solidFill>
                  <a:srgbClr val="FFFFFF"/>
                </a:solidFill>
              </a:defRPr>
            </a:pPr>
            <a:r>
              <a:t>💧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463040" y="1399032"/>
            <a:ext cx="2468879" cy="41148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1500" b="1">
                <a:solidFill>
                  <a:srgbClr val="123143"/>
                </a:solidFill>
                <a:latin typeface="Aptos"/>
              </a:defRPr>
            </a:pPr>
            <a:r>
              <a:t>Umumiy foydalanish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914400" y="1892808"/>
            <a:ext cx="3017520" cy="8229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 sz="1150">
                <a:solidFill>
                  <a:srgbClr val="222B2F"/>
                </a:solidFill>
                <a:latin typeface="Aptos"/>
              </a:defRPr>
            </a:pPr>
            <a:r>
              <a:t>Suvdan umumiy foydalanish Kodeks va boshqa hujjatlar asosida amalga oshiriladi.</a:t>
            </a:r>
          </a:p>
        </p:txBody>
      </p:sp>
      <p:sp>
        <p:nvSpPr>
          <p:cNvPr id="8" name="Rounded Rectangle 7"/>
          <p:cNvSpPr/>
          <p:nvPr/>
        </p:nvSpPr>
        <p:spPr>
          <a:xfrm>
            <a:off x="4389120" y="1234440"/>
            <a:ext cx="3474720" cy="1600200"/>
          </a:xfrm>
          <a:prstGeom prst="roundRect">
            <a:avLst/>
          </a:prstGeom>
          <a:solidFill>
            <a:srgbClr val="F2F7F4"/>
          </a:solidFill>
          <a:ln>
            <a:solidFill>
              <a:srgbClr val="DCE6E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9" name="Oval 8"/>
          <p:cNvSpPr/>
          <p:nvPr/>
        </p:nvSpPr>
        <p:spPr>
          <a:xfrm>
            <a:off x="4553712" y="1399032"/>
            <a:ext cx="502920" cy="502920"/>
          </a:xfrm>
          <a:prstGeom prst="ellipse">
            <a:avLst/>
          </a:prstGeom>
          <a:solidFill>
            <a:srgbClr val="BF4840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0" name="TextBox 9"/>
          <p:cNvSpPr txBox="1"/>
          <p:nvPr/>
        </p:nvSpPr>
        <p:spPr>
          <a:xfrm>
            <a:off x="4553712" y="1435608"/>
            <a:ext cx="502920" cy="36576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 sz="1800" b="1">
                <a:solidFill>
                  <a:srgbClr val="FFFFFF"/>
                </a:solidFill>
              </a:defRPr>
            </a:pPr>
            <a:r>
              <a:t>📄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5166359" y="1399032"/>
            <a:ext cx="2468880" cy="41148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1500" b="1">
                <a:solidFill>
                  <a:srgbClr val="123143"/>
                </a:solidFill>
                <a:latin typeface="Aptos"/>
              </a:defRPr>
            </a:pPr>
            <a:r>
              <a:t>Maxsus foydalanish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4617720" y="1892808"/>
            <a:ext cx="3017520" cy="8229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 sz="1150">
                <a:solidFill>
                  <a:srgbClr val="222B2F"/>
                </a:solidFill>
                <a:latin typeface="Aptos"/>
              </a:defRPr>
            </a:pPr>
            <a:r>
              <a:t>Maxsus suv olish yoki oqova suvlarni chiqarish uchun tegishli ruxsatnoma talab qilinadigan holatlar mavjud.</a:t>
            </a:r>
          </a:p>
        </p:txBody>
      </p:sp>
      <p:sp>
        <p:nvSpPr>
          <p:cNvPr id="13" name="Rounded Rectangle 12"/>
          <p:cNvSpPr/>
          <p:nvPr/>
        </p:nvSpPr>
        <p:spPr>
          <a:xfrm>
            <a:off x="8092440" y="1234440"/>
            <a:ext cx="3474720" cy="1600200"/>
          </a:xfrm>
          <a:prstGeom prst="roundRect">
            <a:avLst/>
          </a:prstGeom>
          <a:solidFill>
            <a:srgbClr val="F2F7F4"/>
          </a:solidFill>
          <a:ln>
            <a:solidFill>
              <a:srgbClr val="DCE6E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4" name="Oval 13"/>
          <p:cNvSpPr/>
          <p:nvPr/>
        </p:nvSpPr>
        <p:spPr>
          <a:xfrm>
            <a:off x="8257031" y="1399032"/>
            <a:ext cx="502920" cy="502920"/>
          </a:xfrm>
          <a:prstGeom prst="ellipse">
            <a:avLst/>
          </a:prstGeom>
          <a:solidFill>
            <a:srgbClr val="2B7A53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5" name="TextBox 14"/>
          <p:cNvSpPr txBox="1"/>
          <p:nvPr/>
        </p:nvSpPr>
        <p:spPr>
          <a:xfrm>
            <a:off x="8257031" y="1435608"/>
            <a:ext cx="502920" cy="36576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 sz="1800" b="1">
                <a:solidFill>
                  <a:srgbClr val="FFFFFF"/>
                </a:solidFill>
              </a:defRPr>
            </a:pPr>
            <a:r>
              <a:t>⚖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8869680" y="1399032"/>
            <a:ext cx="2468880" cy="41148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1500" b="1">
                <a:solidFill>
                  <a:srgbClr val="123143"/>
                </a:solidFill>
                <a:latin typeface="Aptos"/>
              </a:defRPr>
            </a:pPr>
            <a:r>
              <a:t>5 m³/kun chegarasi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8321040" y="1892808"/>
            <a:ext cx="3017520" cy="8229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 sz="1150">
                <a:solidFill>
                  <a:srgbClr val="222B2F"/>
                </a:solidFill>
                <a:latin typeface="Aptos"/>
              </a:defRPr>
            </a:pPr>
            <a:r>
              <a:t>Markazlashtirilgan kommunal tarmoqlardan jismoniy shaxslarning sutkasiga 5 m³ gacha umumiy foydalanishiga maxsus ruxsatnoma talabi tatbiq etilmaydi.</a:t>
            </a:r>
          </a:p>
        </p:txBody>
      </p:sp>
      <p:pic>
        <p:nvPicPr>
          <p:cNvPr id="18" name="Picture 17" descr="saving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77240" y="3154680"/>
            <a:ext cx="4754880" cy="2606040"/>
          </a:xfrm>
          <a:prstGeom prst="rect">
            <a:avLst/>
          </a:prstGeom>
        </p:spPr>
      </p:pic>
      <p:sp>
        <p:nvSpPr>
          <p:cNvPr id="19" name="TextBox 18"/>
          <p:cNvSpPr txBox="1"/>
          <p:nvPr/>
        </p:nvSpPr>
        <p:spPr>
          <a:xfrm>
            <a:off x="5715000" y="3246120"/>
            <a:ext cx="5486400" cy="246888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Aft>
                <a:spcPts val="800"/>
              </a:spcAft>
              <a:defRPr sz="1400">
                <a:solidFill>
                  <a:srgbClr val="222B2F"/>
                </a:solidFill>
                <a:latin typeface="Aptos"/>
              </a:defRPr>
            </a:pPr>
            <a:r>
              <a:t>• Yer osti suvini o‘lchash uskunasisiz olish bo‘yicha 2025-yildagi O‘RQ–1062 qonuni soliq stavkasini ayrim holatlarda 5 baravar oshiradi.</a:t>
            </a:r>
          </a:p>
          <a:p>
            <a:pPr>
              <a:spcAft>
                <a:spcPts val="800"/>
              </a:spcAft>
              <a:defRPr sz="1400">
                <a:solidFill>
                  <a:srgbClr val="222B2F"/>
                </a:solidFill>
                <a:latin typeface="Aptos"/>
              </a:defRPr>
            </a:pPr>
            <a:r>
              <a:t>• Shaxsiy va xo‘jalik ehtiyojlari uchun sutkasiga 5 m³ gacha yer osti suvini yakka tartibda olishga ushbu qoida tatbiq etilmaydi.</a:t>
            </a:r>
          </a:p>
          <a:p>
            <a:pPr>
              <a:spcAft>
                <a:spcPts val="800"/>
              </a:spcAft>
              <a:defRPr sz="1400">
                <a:solidFill>
                  <a:srgbClr val="222B2F"/>
                </a:solidFill>
                <a:latin typeface="Aptos"/>
              </a:defRPr>
            </a:pPr>
            <a:r>
              <a:t>• Amaliy qoida: suv hisoblagichidan foydalanish, sizib chiqishlarni tezda tuzatish va suvni maqsadli ishlatish.</a:t>
            </a:r>
          </a:p>
        </p:txBody>
      </p:sp>
      <p:sp>
        <p:nvSpPr>
          <p:cNvPr id="20" name="Rectangle 19"/>
          <p:cNvSpPr/>
          <p:nvPr/>
        </p:nvSpPr>
        <p:spPr>
          <a:xfrm>
            <a:off x="594360" y="6510528"/>
            <a:ext cx="10972800" cy="18288"/>
          </a:xfrm>
          <a:prstGeom prst="rect">
            <a:avLst/>
          </a:prstGeom>
          <a:solidFill>
            <a:srgbClr val="DCE4E0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21" name="TextBox 20"/>
          <p:cNvSpPr txBox="1"/>
          <p:nvPr/>
        </p:nvSpPr>
        <p:spPr>
          <a:xfrm>
            <a:off x="621792" y="6565392"/>
            <a:ext cx="10698480" cy="2286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800">
                <a:solidFill>
                  <a:srgbClr val="647177"/>
                </a:solidFill>
                <a:latin typeface="Aptos"/>
              </a:defRPr>
            </a:pPr>
            <a:r>
              <a:t>2026-yil 29-avgust  •  O‘zbekiston ekologiyasi va suv resurslari  •  7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594360" y="320040"/>
            <a:ext cx="10972800" cy="59436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2800" b="1">
                <a:solidFill>
                  <a:srgbClr val="123143"/>
                </a:solidFill>
                <a:latin typeface="Aptos Display"/>
              </a:defRPr>
            </a:pPr>
            <a:r>
              <a:t>7. Bir kunlik suv sarfi: namunaviy hisob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621792" y="914400"/>
            <a:ext cx="10698480" cy="41148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1200">
                <a:solidFill>
                  <a:srgbClr val="647177"/>
                </a:solidFill>
                <a:latin typeface="Aptos"/>
              </a:defRPr>
            </a:pPr>
            <a:r>
              <a:t>Bu O‘zbekiston bo‘yicha rasmiy o‘rtacha statistika emas; odatlarni tushuntirish uchun ochiq va tekshiriladigan hisob-kitob modeli.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914400" y="1417320"/>
            <a:ext cx="1508760" cy="27432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1050">
                <a:solidFill>
                  <a:srgbClr val="222B2F"/>
                </a:solidFill>
                <a:latin typeface="Aptos"/>
              </a:defRPr>
            </a:pPr>
            <a:r>
              <a:t>Ichish</a:t>
            </a:r>
          </a:p>
        </p:txBody>
      </p:sp>
      <p:sp>
        <p:nvSpPr>
          <p:cNvPr id="5" name="Rectangle 4"/>
          <p:cNvSpPr/>
          <p:nvPr/>
        </p:nvSpPr>
        <p:spPr>
          <a:xfrm>
            <a:off x="2331720" y="1444752"/>
            <a:ext cx="3840480" cy="228600"/>
          </a:xfrm>
          <a:prstGeom prst="rect">
            <a:avLst/>
          </a:prstGeom>
          <a:solidFill>
            <a:srgbClr val="E7EDEA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6" name="Rectangle 5"/>
          <p:cNvSpPr/>
          <p:nvPr/>
        </p:nvSpPr>
        <p:spPr>
          <a:xfrm>
            <a:off x="2331720" y="1444752"/>
            <a:ext cx="192024" cy="228600"/>
          </a:xfrm>
          <a:prstGeom prst="rect">
            <a:avLst/>
          </a:prstGeom>
          <a:solidFill>
            <a:srgbClr val="2E6FA6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7" name="TextBox 6"/>
          <p:cNvSpPr txBox="1"/>
          <p:nvPr/>
        </p:nvSpPr>
        <p:spPr>
          <a:xfrm>
            <a:off x="6309360" y="1408176"/>
            <a:ext cx="594360" cy="27432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1050" b="1">
                <a:solidFill>
                  <a:srgbClr val="123143"/>
                </a:solidFill>
                <a:latin typeface="Aptos"/>
              </a:defRPr>
            </a:pPr>
            <a:r>
              <a:t>2 L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914400" y="1901952"/>
            <a:ext cx="1508760" cy="27432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1050">
                <a:solidFill>
                  <a:srgbClr val="222B2F"/>
                </a:solidFill>
                <a:latin typeface="Aptos"/>
              </a:defRPr>
            </a:pPr>
            <a:r>
              <a:t>Dush</a:t>
            </a:r>
          </a:p>
        </p:txBody>
      </p:sp>
      <p:sp>
        <p:nvSpPr>
          <p:cNvPr id="9" name="Rectangle 8"/>
          <p:cNvSpPr/>
          <p:nvPr/>
        </p:nvSpPr>
        <p:spPr>
          <a:xfrm>
            <a:off x="2331720" y="1929384"/>
            <a:ext cx="3840480" cy="228600"/>
          </a:xfrm>
          <a:prstGeom prst="rect">
            <a:avLst/>
          </a:prstGeom>
          <a:solidFill>
            <a:srgbClr val="E7EDEA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0" name="Rectangle 9"/>
          <p:cNvSpPr/>
          <p:nvPr/>
        </p:nvSpPr>
        <p:spPr>
          <a:xfrm>
            <a:off x="2331720" y="1929384"/>
            <a:ext cx="3840480" cy="228600"/>
          </a:xfrm>
          <a:prstGeom prst="rect">
            <a:avLst/>
          </a:prstGeom>
          <a:solidFill>
            <a:srgbClr val="2E6FA6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1" name="TextBox 10"/>
          <p:cNvSpPr txBox="1"/>
          <p:nvPr/>
        </p:nvSpPr>
        <p:spPr>
          <a:xfrm>
            <a:off x="6309360" y="1892808"/>
            <a:ext cx="594360" cy="27432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1050" b="1">
                <a:solidFill>
                  <a:srgbClr val="123143"/>
                </a:solidFill>
                <a:latin typeface="Aptos"/>
              </a:defRPr>
            </a:pPr>
            <a:r>
              <a:t>40 L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914400" y="2386584"/>
            <a:ext cx="1508760" cy="27432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1050">
                <a:solidFill>
                  <a:srgbClr val="222B2F"/>
                </a:solidFill>
                <a:latin typeface="Aptos"/>
              </a:defRPr>
            </a:pPr>
            <a:r>
              <a:t>Hojatxona</a:t>
            </a:r>
          </a:p>
        </p:txBody>
      </p:sp>
      <p:sp>
        <p:nvSpPr>
          <p:cNvPr id="13" name="Rectangle 12"/>
          <p:cNvSpPr/>
          <p:nvPr/>
        </p:nvSpPr>
        <p:spPr>
          <a:xfrm>
            <a:off x="2331720" y="2414016"/>
            <a:ext cx="3840480" cy="228600"/>
          </a:xfrm>
          <a:prstGeom prst="rect">
            <a:avLst/>
          </a:prstGeom>
          <a:solidFill>
            <a:srgbClr val="E7EDEA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4" name="Rectangle 13"/>
          <p:cNvSpPr/>
          <p:nvPr/>
        </p:nvSpPr>
        <p:spPr>
          <a:xfrm>
            <a:off x="2331720" y="2414016"/>
            <a:ext cx="2880360" cy="228600"/>
          </a:xfrm>
          <a:prstGeom prst="rect">
            <a:avLst/>
          </a:prstGeom>
          <a:solidFill>
            <a:srgbClr val="2E6FA6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5" name="TextBox 14"/>
          <p:cNvSpPr txBox="1"/>
          <p:nvPr/>
        </p:nvSpPr>
        <p:spPr>
          <a:xfrm>
            <a:off x="6309360" y="2377440"/>
            <a:ext cx="594360" cy="27432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1050" b="1">
                <a:solidFill>
                  <a:srgbClr val="123143"/>
                </a:solidFill>
                <a:latin typeface="Aptos"/>
              </a:defRPr>
            </a:pPr>
            <a:r>
              <a:t>30 L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914400" y="2871216"/>
            <a:ext cx="1508760" cy="27432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1050">
                <a:solidFill>
                  <a:srgbClr val="222B2F"/>
                </a:solidFill>
                <a:latin typeface="Aptos"/>
              </a:defRPr>
            </a:pPr>
            <a:r>
              <a:t>Qo‘l/yuz</a:t>
            </a:r>
          </a:p>
        </p:txBody>
      </p:sp>
      <p:sp>
        <p:nvSpPr>
          <p:cNvPr id="17" name="Rectangle 16"/>
          <p:cNvSpPr/>
          <p:nvPr/>
        </p:nvSpPr>
        <p:spPr>
          <a:xfrm>
            <a:off x="2331720" y="2898648"/>
            <a:ext cx="3840480" cy="228600"/>
          </a:xfrm>
          <a:prstGeom prst="rect">
            <a:avLst/>
          </a:prstGeom>
          <a:solidFill>
            <a:srgbClr val="E7EDEA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8" name="Rectangle 17"/>
          <p:cNvSpPr/>
          <p:nvPr/>
        </p:nvSpPr>
        <p:spPr>
          <a:xfrm>
            <a:off x="2331720" y="2898648"/>
            <a:ext cx="960120" cy="228600"/>
          </a:xfrm>
          <a:prstGeom prst="rect">
            <a:avLst/>
          </a:prstGeom>
          <a:solidFill>
            <a:srgbClr val="2E6FA6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9" name="TextBox 18"/>
          <p:cNvSpPr txBox="1"/>
          <p:nvPr/>
        </p:nvSpPr>
        <p:spPr>
          <a:xfrm>
            <a:off x="6309360" y="2862072"/>
            <a:ext cx="594360" cy="27432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1050" b="1">
                <a:solidFill>
                  <a:srgbClr val="123143"/>
                </a:solidFill>
                <a:latin typeface="Aptos"/>
              </a:defRPr>
            </a:pPr>
            <a:r>
              <a:t>10 L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914400" y="3355848"/>
            <a:ext cx="1508760" cy="27432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1050">
                <a:solidFill>
                  <a:srgbClr val="222B2F"/>
                </a:solidFill>
                <a:latin typeface="Aptos"/>
              </a:defRPr>
            </a:pPr>
            <a:r>
              <a:t>Ovqat tayyorlash</a:t>
            </a:r>
          </a:p>
        </p:txBody>
      </p:sp>
      <p:sp>
        <p:nvSpPr>
          <p:cNvPr id="21" name="Rectangle 20"/>
          <p:cNvSpPr/>
          <p:nvPr/>
        </p:nvSpPr>
        <p:spPr>
          <a:xfrm>
            <a:off x="2331720" y="3383279"/>
            <a:ext cx="3840480" cy="228600"/>
          </a:xfrm>
          <a:prstGeom prst="rect">
            <a:avLst/>
          </a:prstGeom>
          <a:solidFill>
            <a:srgbClr val="E7EDEA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22" name="Rectangle 21"/>
          <p:cNvSpPr/>
          <p:nvPr/>
        </p:nvSpPr>
        <p:spPr>
          <a:xfrm>
            <a:off x="2331720" y="3383279"/>
            <a:ext cx="480060" cy="228600"/>
          </a:xfrm>
          <a:prstGeom prst="rect">
            <a:avLst/>
          </a:prstGeom>
          <a:solidFill>
            <a:srgbClr val="2E6FA6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23" name="TextBox 22"/>
          <p:cNvSpPr txBox="1"/>
          <p:nvPr/>
        </p:nvSpPr>
        <p:spPr>
          <a:xfrm>
            <a:off x="6309360" y="3346704"/>
            <a:ext cx="594360" cy="27432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1050" b="1">
                <a:solidFill>
                  <a:srgbClr val="123143"/>
                </a:solidFill>
                <a:latin typeface="Aptos"/>
              </a:defRPr>
            </a:pPr>
            <a:r>
              <a:t>5 L</a:t>
            </a:r>
          </a:p>
        </p:txBody>
      </p:sp>
      <p:sp>
        <p:nvSpPr>
          <p:cNvPr id="24" name="TextBox 23"/>
          <p:cNvSpPr txBox="1"/>
          <p:nvPr/>
        </p:nvSpPr>
        <p:spPr>
          <a:xfrm>
            <a:off x="914400" y="3840480"/>
            <a:ext cx="1508760" cy="27432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1050">
                <a:solidFill>
                  <a:srgbClr val="222B2F"/>
                </a:solidFill>
                <a:latin typeface="Aptos"/>
              </a:defRPr>
            </a:pPr>
            <a:r>
              <a:t>Idish yuvish</a:t>
            </a:r>
          </a:p>
        </p:txBody>
      </p:sp>
      <p:sp>
        <p:nvSpPr>
          <p:cNvPr id="25" name="Rectangle 24"/>
          <p:cNvSpPr/>
          <p:nvPr/>
        </p:nvSpPr>
        <p:spPr>
          <a:xfrm>
            <a:off x="2331720" y="3867912"/>
            <a:ext cx="3840480" cy="228600"/>
          </a:xfrm>
          <a:prstGeom prst="rect">
            <a:avLst/>
          </a:prstGeom>
          <a:solidFill>
            <a:srgbClr val="E7EDEA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26" name="Rectangle 25"/>
          <p:cNvSpPr/>
          <p:nvPr/>
        </p:nvSpPr>
        <p:spPr>
          <a:xfrm>
            <a:off x="2331720" y="3867912"/>
            <a:ext cx="1920240" cy="228600"/>
          </a:xfrm>
          <a:prstGeom prst="rect">
            <a:avLst/>
          </a:prstGeom>
          <a:solidFill>
            <a:srgbClr val="2E6FA6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27" name="TextBox 26"/>
          <p:cNvSpPr txBox="1"/>
          <p:nvPr/>
        </p:nvSpPr>
        <p:spPr>
          <a:xfrm>
            <a:off x="6309360" y="3831336"/>
            <a:ext cx="594360" cy="27432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1050" b="1">
                <a:solidFill>
                  <a:srgbClr val="123143"/>
                </a:solidFill>
                <a:latin typeface="Aptos"/>
              </a:defRPr>
            </a:pPr>
            <a:r>
              <a:t>20 L</a:t>
            </a:r>
          </a:p>
        </p:txBody>
      </p:sp>
      <p:sp>
        <p:nvSpPr>
          <p:cNvPr id="28" name="TextBox 27"/>
          <p:cNvSpPr txBox="1"/>
          <p:nvPr/>
        </p:nvSpPr>
        <p:spPr>
          <a:xfrm>
            <a:off x="914400" y="4325112"/>
            <a:ext cx="1508760" cy="27432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1050">
                <a:solidFill>
                  <a:srgbClr val="222B2F"/>
                </a:solidFill>
                <a:latin typeface="Aptos"/>
              </a:defRPr>
            </a:pPr>
            <a:r>
              <a:t>Kir yuvish</a:t>
            </a:r>
          </a:p>
        </p:txBody>
      </p:sp>
      <p:sp>
        <p:nvSpPr>
          <p:cNvPr id="29" name="Rectangle 28"/>
          <p:cNvSpPr/>
          <p:nvPr/>
        </p:nvSpPr>
        <p:spPr>
          <a:xfrm>
            <a:off x="2331720" y="4352544"/>
            <a:ext cx="3840480" cy="228600"/>
          </a:xfrm>
          <a:prstGeom prst="rect">
            <a:avLst/>
          </a:prstGeom>
          <a:solidFill>
            <a:srgbClr val="E7EDEA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30" name="Rectangle 29"/>
          <p:cNvSpPr/>
          <p:nvPr/>
        </p:nvSpPr>
        <p:spPr>
          <a:xfrm>
            <a:off x="2331720" y="4352544"/>
            <a:ext cx="960120" cy="228600"/>
          </a:xfrm>
          <a:prstGeom prst="rect">
            <a:avLst/>
          </a:prstGeom>
          <a:solidFill>
            <a:srgbClr val="2E6FA6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31" name="TextBox 30"/>
          <p:cNvSpPr txBox="1"/>
          <p:nvPr/>
        </p:nvSpPr>
        <p:spPr>
          <a:xfrm>
            <a:off x="6309360" y="4315968"/>
            <a:ext cx="594360" cy="27432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1050" b="1">
                <a:solidFill>
                  <a:srgbClr val="123143"/>
                </a:solidFill>
                <a:latin typeface="Aptos"/>
              </a:defRPr>
            </a:pPr>
            <a:r>
              <a:t>10 L</a:t>
            </a:r>
          </a:p>
        </p:txBody>
      </p:sp>
      <p:sp>
        <p:nvSpPr>
          <p:cNvPr id="32" name="TextBox 31"/>
          <p:cNvSpPr txBox="1"/>
          <p:nvPr/>
        </p:nvSpPr>
        <p:spPr>
          <a:xfrm>
            <a:off x="914400" y="4809744"/>
            <a:ext cx="1508760" cy="27432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1050">
                <a:solidFill>
                  <a:srgbClr val="222B2F"/>
                </a:solidFill>
                <a:latin typeface="Aptos"/>
              </a:defRPr>
            </a:pPr>
            <a:r>
              <a:t>Tozalash</a:t>
            </a:r>
          </a:p>
        </p:txBody>
      </p:sp>
      <p:sp>
        <p:nvSpPr>
          <p:cNvPr id="33" name="Rectangle 32"/>
          <p:cNvSpPr/>
          <p:nvPr/>
        </p:nvSpPr>
        <p:spPr>
          <a:xfrm>
            <a:off x="2331720" y="4837176"/>
            <a:ext cx="3840480" cy="228600"/>
          </a:xfrm>
          <a:prstGeom prst="rect">
            <a:avLst/>
          </a:prstGeom>
          <a:solidFill>
            <a:srgbClr val="E7EDEA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34" name="Rectangle 33"/>
          <p:cNvSpPr/>
          <p:nvPr/>
        </p:nvSpPr>
        <p:spPr>
          <a:xfrm>
            <a:off x="2331720" y="4837176"/>
            <a:ext cx="960120" cy="228600"/>
          </a:xfrm>
          <a:prstGeom prst="rect">
            <a:avLst/>
          </a:prstGeom>
          <a:solidFill>
            <a:srgbClr val="2E6FA6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35" name="TextBox 34"/>
          <p:cNvSpPr txBox="1"/>
          <p:nvPr/>
        </p:nvSpPr>
        <p:spPr>
          <a:xfrm>
            <a:off x="6309360" y="4800600"/>
            <a:ext cx="594360" cy="27432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1050" b="1">
                <a:solidFill>
                  <a:srgbClr val="123143"/>
                </a:solidFill>
                <a:latin typeface="Aptos"/>
              </a:defRPr>
            </a:pPr>
            <a:r>
              <a:t>10 L</a:t>
            </a:r>
          </a:p>
        </p:txBody>
      </p:sp>
      <p:sp>
        <p:nvSpPr>
          <p:cNvPr id="36" name="TextBox 35"/>
          <p:cNvSpPr txBox="1"/>
          <p:nvPr/>
        </p:nvSpPr>
        <p:spPr>
          <a:xfrm>
            <a:off x="914400" y="5294376"/>
            <a:ext cx="1508760" cy="27432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1050">
                <a:solidFill>
                  <a:srgbClr val="222B2F"/>
                </a:solidFill>
                <a:latin typeface="Aptos"/>
              </a:defRPr>
            </a:pPr>
            <a:r>
              <a:t>Boshqa</a:t>
            </a:r>
          </a:p>
        </p:txBody>
      </p:sp>
      <p:sp>
        <p:nvSpPr>
          <p:cNvPr id="37" name="Rectangle 36"/>
          <p:cNvSpPr/>
          <p:nvPr/>
        </p:nvSpPr>
        <p:spPr>
          <a:xfrm>
            <a:off x="2331720" y="5321808"/>
            <a:ext cx="3840480" cy="228600"/>
          </a:xfrm>
          <a:prstGeom prst="rect">
            <a:avLst/>
          </a:prstGeom>
          <a:solidFill>
            <a:srgbClr val="E7EDEA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38" name="Rectangle 37"/>
          <p:cNvSpPr/>
          <p:nvPr/>
        </p:nvSpPr>
        <p:spPr>
          <a:xfrm>
            <a:off x="2331720" y="5321808"/>
            <a:ext cx="480060" cy="228600"/>
          </a:xfrm>
          <a:prstGeom prst="rect">
            <a:avLst/>
          </a:prstGeom>
          <a:solidFill>
            <a:srgbClr val="2E6FA6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39" name="TextBox 38"/>
          <p:cNvSpPr txBox="1"/>
          <p:nvPr/>
        </p:nvSpPr>
        <p:spPr>
          <a:xfrm>
            <a:off x="6309360" y="5285232"/>
            <a:ext cx="594360" cy="27432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1050" b="1">
                <a:solidFill>
                  <a:srgbClr val="123143"/>
                </a:solidFill>
                <a:latin typeface="Aptos"/>
              </a:defRPr>
            </a:pPr>
            <a:r>
              <a:t>5 L</a:t>
            </a:r>
          </a:p>
        </p:txBody>
      </p:sp>
      <p:sp>
        <p:nvSpPr>
          <p:cNvPr id="40" name="Rounded Rectangle 39"/>
          <p:cNvSpPr/>
          <p:nvPr/>
        </p:nvSpPr>
        <p:spPr>
          <a:xfrm>
            <a:off x="7315200" y="1508760"/>
            <a:ext cx="3291840" cy="1508760"/>
          </a:xfrm>
          <a:prstGeom prst="roundRect">
            <a:avLst/>
          </a:prstGeom>
          <a:solidFill>
            <a:srgbClr val="FFFFFF"/>
          </a:solidFill>
          <a:ln>
            <a:solidFill>
              <a:srgbClr val="DCE6E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41" name="TextBox 40"/>
          <p:cNvSpPr txBox="1"/>
          <p:nvPr/>
        </p:nvSpPr>
        <p:spPr>
          <a:xfrm>
            <a:off x="7452360" y="1673351"/>
            <a:ext cx="3017520" cy="50292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 sz="2500" b="1">
                <a:solidFill>
                  <a:srgbClr val="2E6FA6"/>
                </a:solidFill>
                <a:latin typeface="Aptos Display"/>
              </a:defRPr>
            </a:pPr>
            <a:r>
              <a:t>132 L/kun</a:t>
            </a:r>
          </a:p>
        </p:txBody>
      </p:sp>
      <p:sp>
        <p:nvSpPr>
          <p:cNvPr id="42" name="TextBox 41"/>
          <p:cNvSpPr txBox="1"/>
          <p:nvPr/>
        </p:nvSpPr>
        <p:spPr>
          <a:xfrm>
            <a:off x="7479792" y="2221991"/>
            <a:ext cx="2962656" cy="685799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 sz="1050">
                <a:solidFill>
                  <a:srgbClr val="647177"/>
                </a:solidFill>
                <a:latin typeface="Aptos"/>
              </a:defRPr>
            </a:pPr>
            <a:r>
              <a:t>yuqoridagi namunaviy 1 kishilik maishiy sarf modeli</a:t>
            </a:r>
          </a:p>
        </p:txBody>
      </p:sp>
      <p:sp>
        <p:nvSpPr>
          <p:cNvPr id="43" name="Rounded Rectangle 42"/>
          <p:cNvSpPr/>
          <p:nvPr/>
        </p:nvSpPr>
        <p:spPr>
          <a:xfrm>
            <a:off x="7315200" y="3246120"/>
            <a:ext cx="3291840" cy="1417320"/>
          </a:xfrm>
          <a:prstGeom prst="roundRect">
            <a:avLst/>
          </a:prstGeom>
          <a:solidFill>
            <a:srgbClr val="F2F7F4"/>
          </a:solidFill>
          <a:ln>
            <a:solidFill>
              <a:srgbClr val="DCE6E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44" name="Oval 43"/>
          <p:cNvSpPr/>
          <p:nvPr/>
        </p:nvSpPr>
        <p:spPr>
          <a:xfrm>
            <a:off x="7479792" y="3410712"/>
            <a:ext cx="502920" cy="502920"/>
          </a:xfrm>
          <a:prstGeom prst="ellipse">
            <a:avLst/>
          </a:prstGeom>
          <a:solidFill>
            <a:srgbClr val="2B7A53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45" name="TextBox 44"/>
          <p:cNvSpPr txBox="1"/>
          <p:nvPr/>
        </p:nvSpPr>
        <p:spPr>
          <a:xfrm>
            <a:off x="7479792" y="3447288"/>
            <a:ext cx="502920" cy="36576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 sz="1800" b="1">
                <a:solidFill>
                  <a:srgbClr val="FFFFFF"/>
                </a:solidFill>
              </a:defRPr>
            </a:pPr>
            <a:r>
              <a:t>✓</a:t>
            </a:r>
          </a:p>
        </p:txBody>
      </p:sp>
      <p:sp>
        <p:nvSpPr>
          <p:cNvPr id="46" name="TextBox 45"/>
          <p:cNvSpPr txBox="1"/>
          <p:nvPr/>
        </p:nvSpPr>
        <p:spPr>
          <a:xfrm>
            <a:off x="8092440" y="3410712"/>
            <a:ext cx="2286000" cy="41148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1500" b="1">
                <a:solidFill>
                  <a:srgbClr val="123143"/>
                </a:solidFill>
                <a:latin typeface="Aptos"/>
              </a:defRPr>
            </a:pPr>
            <a:r>
              <a:t>Tejash maqsadi</a:t>
            </a:r>
          </a:p>
        </p:txBody>
      </p:sp>
      <p:sp>
        <p:nvSpPr>
          <p:cNvPr id="47" name="TextBox 46"/>
          <p:cNvSpPr txBox="1"/>
          <p:nvPr/>
        </p:nvSpPr>
        <p:spPr>
          <a:xfrm>
            <a:off x="7543800" y="3904487"/>
            <a:ext cx="2834640" cy="64008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 sz="1150">
                <a:solidFill>
                  <a:srgbClr val="222B2F"/>
                </a:solidFill>
                <a:latin typeface="Aptos"/>
              </a:defRPr>
            </a:pPr>
            <a:r>
              <a:t>20% tejalsa ≈ 26 L/kun; 1 oyda ≈ 780 L.</a:t>
            </a:r>
          </a:p>
        </p:txBody>
      </p:sp>
      <p:sp>
        <p:nvSpPr>
          <p:cNvPr id="48" name="Rounded Rectangle 47"/>
          <p:cNvSpPr/>
          <p:nvPr/>
        </p:nvSpPr>
        <p:spPr>
          <a:xfrm>
            <a:off x="7315200" y="4892040"/>
            <a:ext cx="3291840" cy="1051560"/>
          </a:xfrm>
          <a:prstGeom prst="roundRect">
            <a:avLst/>
          </a:prstGeom>
          <a:solidFill>
            <a:srgbClr val="F2F7F4"/>
          </a:solidFill>
          <a:ln>
            <a:solidFill>
              <a:srgbClr val="DCE6E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49" name="Oval 48"/>
          <p:cNvSpPr/>
          <p:nvPr/>
        </p:nvSpPr>
        <p:spPr>
          <a:xfrm>
            <a:off x="7479792" y="5056631"/>
            <a:ext cx="502920" cy="502920"/>
          </a:xfrm>
          <a:prstGeom prst="ellipse">
            <a:avLst/>
          </a:prstGeom>
          <a:solidFill>
            <a:srgbClr val="E6AD36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50" name="TextBox 49"/>
          <p:cNvSpPr txBox="1"/>
          <p:nvPr/>
        </p:nvSpPr>
        <p:spPr>
          <a:xfrm>
            <a:off x="7479792" y="5093207"/>
            <a:ext cx="502920" cy="36576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 sz="1800" b="1">
                <a:solidFill>
                  <a:srgbClr val="FFFFFF"/>
                </a:solidFill>
              </a:defRPr>
            </a:pPr>
            <a:r>
              <a:t>!</a:t>
            </a:r>
          </a:p>
        </p:txBody>
      </p:sp>
      <p:sp>
        <p:nvSpPr>
          <p:cNvPr id="51" name="TextBox 50"/>
          <p:cNvSpPr txBox="1"/>
          <p:nvPr/>
        </p:nvSpPr>
        <p:spPr>
          <a:xfrm>
            <a:off x="8092440" y="5056631"/>
            <a:ext cx="2286000" cy="41148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1500" b="1">
                <a:solidFill>
                  <a:srgbClr val="123143"/>
                </a:solidFill>
                <a:latin typeface="Aptos"/>
              </a:defRPr>
            </a:pPr>
            <a:r>
              <a:t>Muhim</a:t>
            </a:r>
          </a:p>
        </p:txBody>
      </p:sp>
      <p:sp>
        <p:nvSpPr>
          <p:cNvPr id="52" name="TextBox 51"/>
          <p:cNvSpPr txBox="1"/>
          <p:nvPr/>
        </p:nvSpPr>
        <p:spPr>
          <a:xfrm>
            <a:off x="7543800" y="5550407"/>
            <a:ext cx="2834640" cy="27431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 sz="1150">
                <a:solidFill>
                  <a:srgbClr val="222B2F"/>
                </a:solidFill>
                <a:latin typeface="Aptos"/>
              </a:defRPr>
            </a:pPr>
            <a:r>
              <a:t>Sarf xonadon, jihoz, dush davomiyligi va hisoblagichga qarab keskin o‘zgaradi.</a:t>
            </a:r>
          </a:p>
        </p:txBody>
      </p:sp>
      <p:sp>
        <p:nvSpPr>
          <p:cNvPr id="53" name="Rectangle 52"/>
          <p:cNvSpPr/>
          <p:nvPr/>
        </p:nvSpPr>
        <p:spPr>
          <a:xfrm>
            <a:off x="594360" y="6510528"/>
            <a:ext cx="10972800" cy="18288"/>
          </a:xfrm>
          <a:prstGeom prst="rect">
            <a:avLst/>
          </a:prstGeom>
          <a:solidFill>
            <a:srgbClr val="DCE4E0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54" name="TextBox 53"/>
          <p:cNvSpPr txBox="1"/>
          <p:nvPr/>
        </p:nvSpPr>
        <p:spPr>
          <a:xfrm>
            <a:off x="621792" y="6565392"/>
            <a:ext cx="10698480" cy="2286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800">
                <a:solidFill>
                  <a:srgbClr val="647177"/>
                </a:solidFill>
                <a:latin typeface="Aptos"/>
              </a:defRPr>
            </a:pPr>
            <a:r>
              <a:t>2026-yil 29-avgust  •  O‘zbekiston ekologiyasi va suv resurslari  •  8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594360" y="320040"/>
            <a:ext cx="10972800" cy="59436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2800" b="1">
                <a:solidFill>
                  <a:srgbClr val="123143"/>
                </a:solidFill>
                <a:latin typeface="Aptos Display"/>
              </a:defRPr>
            </a:pPr>
            <a:r>
              <a:t>8. Uyda suvni qanday tejash mumkin?</a:t>
            </a:r>
          </a:p>
        </p:txBody>
      </p:sp>
      <p:sp>
        <p:nvSpPr>
          <p:cNvPr id="3" name="Rounded Rectangle 2"/>
          <p:cNvSpPr/>
          <p:nvPr/>
        </p:nvSpPr>
        <p:spPr>
          <a:xfrm>
            <a:off x="685800" y="1234440"/>
            <a:ext cx="5166360" cy="1325880"/>
          </a:xfrm>
          <a:prstGeom prst="roundRect">
            <a:avLst/>
          </a:prstGeom>
          <a:solidFill>
            <a:srgbClr val="F2F7F4"/>
          </a:solidFill>
          <a:ln>
            <a:solidFill>
              <a:srgbClr val="DCE6E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4" name="Oval 3"/>
          <p:cNvSpPr/>
          <p:nvPr/>
        </p:nvSpPr>
        <p:spPr>
          <a:xfrm>
            <a:off x="850392" y="1399032"/>
            <a:ext cx="502920" cy="502920"/>
          </a:xfrm>
          <a:prstGeom prst="ellipse">
            <a:avLst/>
          </a:prstGeom>
          <a:solidFill>
            <a:srgbClr val="2E6FA6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5" name="TextBox 4"/>
          <p:cNvSpPr txBox="1"/>
          <p:nvPr/>
        </p:nvSpPr>
        <p:spPr>
          <a:xfrm>
            <a:off x="850392" y="1435608"/>
            <a:ext cx="502920" cy="36576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 sz="1800" b="1">
                <a:solidFill>
                  <a:srgbClr val="FFFFFF"/>
                </a:solidFill>
              </a:defRPr>
            </a:pPr>
            <a:r>
              <a:t>✓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463040" y="1399032"/>
            <a:ext cx="4160520" cy="41148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1500" b="1">
                <a:solidFill>
                  <a:srgbClr val="123143"/>
                </a:solidFill>
                <a:latin typeface="Aptos"/>
              </a:defRPr>
            </a:pPr>
            <a:r>
              <a:t>Dushni qisqartiring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914400" y="1892808"/>
            <a:ext cx="4709160" cy="54864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 sz="1150">
                <a:solidFill>
                  <a:srgbClr val="222B2F"/>
                </a:solidFill>
                <a:latin typeface="Aptos"/>
              </a:defRPr>
            </a:pPr>
            <a:r>
              <a:t>5 daqiqalik dushga intiling; suv oqimini keraksiz paytda o‘chiring.</a:t>
            </a:r>
          </a:p>
        </p:txBody>
      </p:sp>
      <p:sp>
        <p:nvSpPr>
          <p:cNvPr id="8" name="Rounded Rectangle 7"/>
          <p:cNvSpPr/>
          <p:nvPr/>
        </p:nvSpPr>
        <p:spPr>
          <a:xfrm>
            <a:off x="6217920" y="1234440"/>
            <a:ext cx="5166360" cy="1325880"/>
          </a:xfrm>
          <a:prstGeom prst="roundRect">
            <a:avLst/>
          </a:prstGeom>
          <a:solidFill>
            <a:srgbClr val="F2F7F4"/>
          </a:solidFill>
          <a:ln>
            <a:solidFill>
              <a:srgbClr val="DCE6E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9" name="Oval 8"/>
          <p:cNvSpPr/>
          <p:nvPr/>
        </p:nvSpPr>
        <p:spPr>
          <a:xfrm>
            <a:off x="6382512" y="1399032"/>
            <a:ext cx="502920" cy="502920"/>
          </a:xfrm>
          <a:prstGeom prst="ellipse">
            <a:avLst/>
          </a:prstGeom>
          <a:solidFill>
            <a:srgbClr val="2B7A53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0" name="TextBox 9"/>
          <p:cNvSpPr txBox="1"/>
          <p:nvPr/>
        </p:nvSpPr>
        <p:spPr>
          <a:xfrm>
            <a:off x="6382512" y="1435608"/>
            <a:ext cx="502920" cy="36576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 sz="1800" b="1">
                <a:solidFill>
                  <a:srgbClr val="FFFFFF"/>
                </a:solidFill>
              </a:defRPr>
            </a:pPr>
            <a:r>
              <a:t>✓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6995159" y="1399032"/>
            <a:ext cx="4160520" cy="41148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1500" b="1">
                <a:solidFill>
                  <a:srgbClr val="123143"/>
                </a:solidFill>
                <a:latin typeface="Aptos"/>
              </a:defRPr>
            </a:pPr>
            <a:r>
              <a:t>Kranni yopib turing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6446520" y="1892808"/>
            <a:ext cx="4709160" cy="54864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 sz="1150">
                <a:solidFill>
                  <a:srgbClr val="222B2F"/>
                </a:solidFill>
                <a:latin typeface="Aptos"/>
              </a:defRPr>
            </a:pPr>
            <a:r>
              <a:t>Tish yuvish, soqol olish va qo‘l sovunlashda suvni doimiy oqizmang.</a:t>
            </a:r>
          </a:p>
        </p:txBody>
      </p:sp>
      <p:sp>
        <p:nvSpPr>
          <p:cNvPr id="13" name="Rounded Rectangle 12"/>
          <p:cNvSpPr/>
          <p:nvPr/>
        </p:nvSpPr>
        <p:spPr>
          <a:xfrm>
            <a:off x="685800" y="2834640"/>
            <a:ext cx="5166360" cy="1325880"/>
          </a:xfrm>
          <a:prstGeom prst="roundRect">
            <a:avLst/>
          </a:prstGeom>
          <a:solidFill>
            <a:srgbClr val="F2F7F4"/>
          </a:solidFill>
          <a:ln>
            <a:solidFill>
              <a:srgbClr val="DCE6E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4" name="Oval 13"/>
          <p:cNvSpPr/>
          <p:nvPr/>
        </p:nvSpPr>
        <p:spPr>
          <a:xfrm>
            <a:off x="850392" y="2999232"/>
            <a:ext cx="502920" cy="502920"/>
          </a:xfrm>
          <a:prstGeom prst="ellipse">
            <a:avLst/>
          </a:prstGeom>
          <a:solidFill>
            <a:srgbClr val="22849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5" name="TextBox 14"/>
          <p:cNvSpPr txBox="1"/>
          <p:nvPr/>
        </p:nvSpPr>
        <p:spPr>
          <a:xfrm>
            <a:off x="850392" y="3035808"/>
            <a:ext cx="502920" cy="36576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 sz="1800" b="1">
                <a:solidFill>
                  <a:srgbClr val="FFFFFF"/>
                </a:solidFill>
              </a:defRPr>
            </a:pPr>
            <a:r>
              <a:t>✓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1463040" y="2999232"/>
            <a:ext cx="4160520" cy="41148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1500" b="1">
                <a:solidFill>
                  <a:srgbClr val="123143"/>
                </a:solidFill>
                <a:latin typeface="Aptos"/>
              </a:defRPr>
            </a:pPr>
            <a:r>
              <a:t>Oqishni tuzating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914400" y="3493008"/>
            <a:ext cx="4709160" cy="54864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 sz="1150">
                <a:solidFill>
                  <a:srgbClr val="222B2F"/>
                </a:solidFill>
                <a:latin typeface="Aptos"/>
              </a:defRPr>
            </a:pPr>
            <a:r>
              <a:t>Kran, quvur yoki unitazdagi kichik sizib chiqish ham doimiy isrofga olib keladi.</a:t>
            </a:r>
          </a:p>
        </p:txBody>
      </p:sp>
      <p:sp>
        <p:nvSpPr>
          <p:cNvPr id="18" name="Rounded Rectangle 17"/>
          <p:cNvSpPr/>
          <p:nvPr/>
        </p:nvSpPr>
        <p:spPr>
          <a:xfrm>
            <a:off x="6217920" y="2834640"/>
            <a:ext cx="5166360" cy="1325880"/>
          </a:xfrm>
          <a:prstGeom prst="roundRect">
            <a:avLst/>
          </a:prstGeom>
          <a:solidFill>
            <a:srgbClr val="F2F7F4"/>
          </a:solidFill>
          <a:ln>
            <a:solidFill>
              <a:srgbClr val="DCE6E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9" name="Oval 18"/>
          <p:cNvSpPr/>
          <p:nvPr/>
        </p:nvSpPr>
        <p:spPr>
          <a:xfrm>
            <a:off x="6382512" y="2999232"/>
            <a:ext cx="502920" cy="502920"/>
          </a:xfrm>
          <a:prstGeom prst="ellipse">
            <a:avLst/>
          </a:prstGeom>
          <a:solidFill>
            <a:srgbClr val="E6AD36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20" name="TextBox 19"/>
          <p:cNvSpPr txBox="1"/>
          <p:nvPr/>
        </p:nvSpPr>
        <p:spPr>
          <a:xfrm>
            <a:off x="6382512" y="3035808"/>
            <a:ext cx="502920" cy="36576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 sz="1800" b="1">
                <a:solidFill>
                  <a:srgbClr val="FFFFFF"/>
                </a:solidFill>
              </a:defRPr>
            </a:pPr>
            <a:r>
              <a:t>✓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6995159" y="2999232"/>
            <a:ext cx="4160520" cy="41148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1500" b="1">
                <a:solidFill>
                  <a:srgbClr val="123143"/>
                </a:solidFill>
                <a:latin typeface="Aptos"/>
              </a:defRPr>
            </a:pPr>
            <a:r>
              <a:t>Kir/idish mashinasini to‘liq yuklang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6446520" y="3493008"/>
            <a:ext cx="4709160" cy="54864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 sz="1150">
                <a:solidFill>
                  <a:srgbClr val="222B2F"/>
                </a:solidFill>
                <a:latin typeface="Aptos"/>
              </a:defRPr>
            </a:pPr>
            <a:r>
              <a:t>Yarim yuk bilan qayta-qayta yuvish o‘rniga to‘liq yuklama bilan ishlating.</a:t>
            </a:r>
          </a:p>
        </p:txBody>
      </p:sp>
      <p:sp>
        <p:nvSpPr>
          <p:cNvPr id="23" name="Rounded Rectangle 22"/>
          <p:cNvSpPr/>
          <p:nvPr/>
        </p:nvSpPr>
        <p:spPr>
          <a:xfrm>
            <a:off x="685800" y="4434840"/>
            <a:ext cx="5166360" cy="1325880"/>
          </a:xfrm>
          <a:prstGeom prst="roundRect">
            <a:avLst/>
          </a:prstGeom>
          <a:solidFill>
            <a:srgbClr val="F2F7F4"/>
          </a:solidFill>
          <a:ln>
            <a:solidFill>
              <a:srgbClr val="DCE6E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24" name="Oval 23"/>
          <p:cNvSpPr/>
          <p:nvPr/>
        </p:nvSpPr>
        <p:spPr>
          <a:xfrm>
            <a:off x="850392" y="4599431"/>
            <a:ext cx="502920" cy="502920"/>
          </a:xfrm>
          <a:prstGeom prst="ellipse">
            <a:avLst/>
          </a:prstGeom>
          <a:solidFill>
            <a:srgbClr val="2E6FA6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25" name="TextBox 24"/>
          <p:cNvSpPr txBox="1"/>
          <p:nvPr/>
        </p:nvSpPr>
        <p:spPr>
          <a:xfrm>
            <a:off x="850392" y="4636007"/>
            <a:ext cx="502920" cy="36576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 sz="1800" b="1">
                <a:solidFill>
                  <a:srgbClr val="FFFFFF"/>
                </a:solidFill>
              </a:defRPr>
            </a:pPr>
            <a:r>
              <a:t>✓</a:t>
            </a:r>
          </a:p>
        </p:txBody>
      </p:sp>
      <p:sp>
        <p:nvSpPr>
          <p:cNvPr id="26" name="TextBox 25"/>
          <p:cNvSpPr txBox="1"/>
          <p:nvPr/>
        </p:nvSpPr>
        <p:spPr>
          <a:xfrm>
            <a:off x="1463040" y="4599431"/>
            <a:ext cx="4160520" cy="41148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1500" b="1">
                <a:solidFill>
                  <a:srgbClr val="123143"/>
                </a:solidFill>
                <a:latin typeface="Aptos"/>
              </a:defRPr>
            </a:pPr>
            <a:r>
              <a:t>Bog‘ni aqlli sug‘oring</a:t>
            </a:r>
          </a:p>
        </p:txBody>
      </p:sp>
      <p:sp>
        <p:nvSpPr>
          <p:cNvPr id="27" name="TextBox 26"/>
          <p:cNvSpPr txBox="1"/>
          <p:nvPr/>
        </p:nvSpPr>
        <p:spPr>
          <a:xfrm>
            <a:off x="914400" y="5093207"/>
            <a:ext cx="4709160" cy="54864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 sz="1150">
                <a:solidFill>
                  <a:srgbClr val="222B2F"/>
                </a:solidFill>
                <a:latin typeface="Aptos"/>
              </a:defRPr>
            </a:pPr>
            <a:r>
              <a:t>Ertalab yoki kechqurun sug‘oring; tomchilatib sug‘orishdan foydalaning.</a:t>
            </a:r>
          </a:p>
        </p:txBody>
      </p:sp>
      <p:sp>
        <p:nvSpPr>
          <p:cNvPr id="28" name="Rounded Rectangle 27"/>
          <p:cNvSpPr/>
          <p:nvPr/>
        </p:nvSpPr>
        <p:spPr>
          <a:xfrm>
            <a:off x="6217920" y="4434840"/>
            <a:ext cx="5166360" cy="1325880"/>
          </a:xfrm>
          <a:prstGeom prst="roundRect">
            <a:avLst/>
          </a:prstGeom>
          <a:solidFill>
            <a:srgbClr val="F2F7F4"/>
          </a:solidFill>
          <a:ln>
            <a:solidFill>
              <a:srgbClr val="DCE6E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29" name="Oval 28"/>
          <p:cNvSpPr/>
          <p:nvPr/>
        </p:nvSpPr>
        <p:spPr>
          <a:xfrm>
            <a:off x="6382512" y="4599431"/>
            <a:ext cx="502920" cy="502920"/>
          </a:xfrm>
          <a:prstGeom prst="ellipse">
            <a:avLst/>
          </a:prstGeom>
          <a:solidFill>
            <a:srgbClr val="2B7A53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30" name="TextBox 29"/>
          <p:cNvSpPr txBox="1"/>
          <p:nvPr/>
        </p:nvSpPr>
        <p:spPr>
          <a:xfrm>
            <a:off x="6382512" y="4636007"/>
            <a:ext cx="502920" cy="36576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 sz="1800" b="1">
                <a:solidFill>
                  <a:srgbClr val="FFFFFF"/>
                </a:solidFill>
              </a:defRPr>
            </a:pPr>
            <a:r>
              <a:t>✓</a:t>
            </a:r>
          </a:p>
        </p:txBody>
      </p:sp>
      <p:sp>
        <p:nvSpPr>
          <p:cNvPr id="31" name="TextBox 30"/>
          <p:cNvSpPr txBox="1"/>
          <p:nvPr/>
        </p:nvSpPr>
        <p:spPr>
          <a:xfrm>
            <a:off x="6995159" y="4599431"/>
            <a:ext cx="4160520" cy="41148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1500" b="1">
                <a:solidFill>
                  <a:srgbClr val="123143"/>
                </a:solidFill>
                <a:latin typeface="Aptos"/>
              </a:defRPr>
            </a:pPr>
            <a:r>
              <a:t>Suvni qayta ishlating</a:t>
            </a:r>
          </a:p>
        </p:txBody>
      </p:sp>
      <p:sp>
        <p:nvSpPr>
          <p:cNvPr id="32" name="TextBox 31"/>
          <p:cNvSpPr txBox="1"/>
          <p:nvPr/>
        </p:nvSpPr>
        <p:spPr>
          <a:xfrm>
            <a:off x="6446520" y="5093207"/>
            <a:ext cx="4709160" cy="54864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 sz="1150">
                <a:solidFill>
                  <a:srgbClr val="222B2F"/>
                </a:solidFill>
                <a:latin typeface="Aptos"/>
              </a:defRPr>
            </a:pPr>
            <a:r>
              <a:t>Mos va xavfsiz bo‘lgan hollarda sabzavot yuvish kabi suvni xo‘jalik ehtiyojiga yo‘naltiring.</a:t>
            </a:r>
          </a:p>
        </p:txBody>
      </p:sp>
      <p:sp>
        <p:nvSpPr>
          <p:cNvPr id="33" name="Rectangle 32"/>
          <p:cNvSpPr/>
          <p:nvPr/>
        </p:nvSpPr>
        <p:spPr>
          <a:xfrm>
            <a:off x="594360" y="6510528"/>
            <a:ext cx="10972800" cy="18288"/>
          </a:xfrm>
          <a:prstGeom prst="rect">
            <a:avLst/>
          </a:prstGeom>
          <a:solidFill>
            <a:srgbClr val="DCE4E0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34" name="TextBox 33"/>
          <p:cNvSpPr txBox="1"/>
          <p:nvPr/>
        </p:nvSpPr>
        <p:spPr>
          <a:xfrm>
            <a:off x="621792" y="6565392"/>
            <a:ext cx="10698480" cy="2286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800">
                <a:solidFill>
                  <a:srgbClr val="647177"/>
                </a:solidFill>
                <a:latin typeface="Aptos"/>
              </a:defRPr>
            </a:pPr>
            <a:r>
              <a:t>2026-yil 29-avgust  •  O‘zbekiston ekologiyasi va suv resurslari  •  9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594360" y="320040"/>
            <a:ext cx="10972800" cy="59436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2800" b="1">
                <a:solidFill>
                  <a:srgbClr val="123143"/>
                </a:solidFill>
                <a:latin typeface="Aptos Display"/>
              </a:defRPr>
            </a:pPr>
            <a:r>
              <a:t>9. Kelgusi reja: 2026–2030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621792" y="914400"/>
            <a:ext cx="10698480" cy="41148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1200">
                <a:solidFill>
                  <a:srgbClr val="647177"/>
                </a:solidFill>
                <a:latin typeface="Aptos"/>
              </a:defRPr>
            </a:pPr>
            <a:r>
              <a:t>Davlat siyosati va fuqarolik odatlari bir-birini to‘ldirishi kerak</a:t>
            </a:r>
          </a:p>
        </p:txBody>
      </p:sp>
      <p:sp>
        <p:nvSpPr>
          <p:cNvPr id="4" name="Oval 3"/>
          <p:cNvSpPr/>
          <p:nvPr/>
        </p:nvSpPr>
        <p:spPr>
          <a:xfrm>
            <a:off x="777240" y="1234440"/>
            <a:ext cx="914400" cy="914400"/>
          </a:xfrm>
          <a:prstGeom prst="ellipse">
            <a:avLst/>
          </a:prstGeom>
          <a:solidFill>
            <a:srgbClr val="2B7A53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5" name="TextBox 4"/>
          <p:cNvSpPr txBox="1"/>
          <p:nvPr/>
        </p:nvSpPr>
        <p:spPr>
          <a:xfrm>
            <a:off x="822960" y="1463040"/>
            <a:ext cx="822960" cy="32004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 sz="1400" b="1">
                <a:solidFill>
                  <a:srgbClr val="FFFFFF"/>
                </a:solidFill>
                <a:latin typeface="Aptos"/>
              </a:defRPr>
            </a:pPr>
            <a:r>
              <a:t>2026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965960" y="1252728"/>
            <a:ext cx="9326880" cy="86868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1600">
                <a:solidFill>
                  <a:srgbClr val="222B2F"/>
                </a:solidFill>
                <a:latin typeface="Aptos"/>
              </a:defRPr>
            </a:pPr>
            <a:r>
              <a:t>Suv tejovchi texnologiyalarni kengaytirish; ekologik nazorat va chiqindi reydlarini kuchaytirish.</a:t>
            </a:r>
          </a:p>
        </p:txBody>
      </p:sp>
      <p:sp>
        <p:nvSpPr>
          <p:cNvPr id="7" name="Rectangle 6"/>
          <p:cNvSpPr/>
          <p:nvPr/>
        </p:nvSpPr>
        <p:spPr>
          <a:xfrm>
            <a:off x="1207008" y="2148840"/>
            <a:ext cx="73152" cy="228600"/>
          </a:xfrm>
          <a:prstGeom prst="rect">
            <a:avLst/>
          </a:prstGeom>
          <a:solidFill>
            <a:srgbClr val="CDDCD4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8" name="Oval 7"/>
          <p:cNvSpPr/>
          <p:nvPr/>
        </p:nvSpPr>
        <p:spPr>
          <a:xfrm>
            <a:off x="777240" y="2377440"/>
            <a:ext cx="914400" cy="914400"/>
          </a:xfrm>
          <a:prstGeom prst="ellipse">
            <a:avLst/>
          </a:prstGeom>
          <a:solidFill>
            <a:srgbClr val="2E6FA6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9" name="TextBox 8"/>
          <p:cNvSpPr txBox="1"/>
          <p:nvPr/>
        </p:nvSpPr>
        <p:spPr>
          <a:xfrm>
            <a:off x="822960" y="2606040"/>
            <a:ext cx="822960" cy="32004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 sz="1400" b="1">
                <a:solidFill>
                  <a:srgbClr val="FFFFFF"/>
                </a:solidFill>
                <a:latin typeface="Aptos"/>
              </a:defRPr>
            </a:pPr>
            <a:r>
              <a:t>2027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965960" y="2395728"/>
            <a:ext cx="9326880" cy="86868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1600">
                <a:solidFill>
                  <a:srgbClr val="222B2F"/>
                </a:solidFill>
                <a:latin typeface="Aptos"/>
              </a:defRPr>
            </a:pPr>
            <a:r>
              <a:t>Xavfli chiqindi hosil qiluvchi tashkilotlar uchun yillik boshqaruv rejalari va raqamli hisobni yo‘lga qo‘yish.</a:t>
            </a:r>
          </a:p>
        </p:txBody>
      </p:sp>
      <p:sp>
        <p:nvSpPr>
          <p:cNvPr id="11" name="Rectangle 10"/>
          <p:cNvSpPr/>
          <p:nvPr/>
        </p:nvSpPr>
        <p:spPr>
          <a:xfrm>
            <a:off x="1207008" y="3291840"/>
            <a:ext cx="73152" cy="228600"/>
          </a:xfrm>
          <a:prstGeom prst="rect">
            <a:avLst/>
          </a:prstGeom>
          <a:solidFill>
            <a:srgbClr val="CDDCD4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2" name="Oval 11"/>
          <p:cNvSpPr/>
          <p:nvPr/>
        </p:nvSpPr>
        <p:spPr>
          <a:xfrm>
            <a:off x="777240" y="3520440"/>
            <a:ext cx="914400" cy="914400"/>
          </a:xfrm>
          <a:prstGeom prst="ellipse">
            <a:avLst/>
          </a:prstGeom>
          <a:solidFill>
            <a:srgbClr val="22849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3" name="TextBox 12"/>
          <p:cNvSpPr txBox="1"/>
          <p:nvPr/>
        </p:nvSpPr>
        <p:spPr>
          <a:xfrm>
            <a:off x="822960" y="3749039"/>
            <a:ext cx="822960" cy="32004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 sz="1400" b="1">
                <a:solidFill>
                  <a:srgbClr val="FFFFFF"/>
                </a:solidFill>
                <a:latin typeface="Aptos"/>
              </a:defRPr>
            </a:pPr>
            <a:r>
              <a:t>2028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1965960" y="3538728"/>
            <a:ext cx="9326880" cy="86868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1600">
                <a:solidFill>
                  <a:srgbClr val="222B2F"/>
                </a:solidFill>
                <a:latin typeface="Aptos"/>
              </a:defRPr>
            </a:pPr>
            <a:r>
              <a:t>Suv tejovchi texnologiyalar qamrovini kengaytirish va yillik suv tejalishini oshirish.</a:t>
            </a:r>
          </a:p>
        </p:txBody>
      </p:sp>
      <p:sp>
        <p:nvSpPr>
          <p:cNvPr id="15" name="Rectangle 14"/>
          <p:cNvSpPr/>
          <p:nvPr/>
        </p:nvSpPr>
        <p:spPr>
          <a:xfrm>
            <a:off x="1207008" y="4434840"/>
            <a:ext cx="73152" cy="228600"/>
          </a:xfrm>
          <a:prstGeom prst="rect">
            <a:avLst/>
          </a:prstGeom>
          <a:solidFill>
            <a:srgbClr val="CDDCD4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6" name="Oval 15"/>
          <p:cNvSpPr/>
          <p:nvPr/>
        </p:nvSpPr>
        <p:spPr>
          <a:xfrm>
            <a:off x="777240" y="4663440"/>
            <a:ext cx="914400" cy="914400"/>
          </a:xfrm>
          <a:prstGeom prst="ellipse">
            <a:avLst/>
          </a:prstGeom>
          <a:solidFill>
            <a:srgbClr val="BF4840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7" name="TextBox 16"/>
          <p:cNvSpPr txBox="1"/>
          <p:nvPr/>
        </p:nvSpPr>
        <p:spPr>
          <a:xfrm>
            <a:off x="822960" y="4892040"/>
            <a:ext cx="822960" cy="32004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 sz="1400" b="1">
                <a:solidFill>
                  <a:srgbClr val="FFFFFF"/>
                </a:solidFill>
                <a:latin typeface="Aptos"/>
              </a:defRPr>
            </a:pPr>
            <a:r>
              <a:t>2030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965960" y="4681727"/>
            <a:ext cx="9326880" cy="86868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1600">
                <a:solidFill>
                  <a:srgbClr val="222B2F"/>
                </a:solidFill>
                <a:latin typeface="Aptos"/>
              </a:defRPr>
            </a:pPr>
            <a:r>
              <a:t>Xavfli chiqindilarni qayta ishlash darajasini 20% ga yetkazish; yashil hududlar va ekologik boshqaruvni mustahkamlash.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1965960" y="5623560"/>
            <a:ext cx="9326880" cy="41148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1700" b="1">
                <a:solidFill>
                  <a:srgbClr val="2B7A53"/>
                </a:solidFill>
                <a:latin typeface="Aptos"/>
              </a:defRPr>
            </a:pPr>
            <a:r>
              <a:t>Fuqarolik darajasida maqsad: har kuni kamida 20% suvni isrof qilmaslikka intilish.</a:t>
            </a:r>
          </a:p>
        </p:txBody>
      </p:sp>
      <p:sp>
        <p:nvSpPr>
          <p:cNvPr id="20" name="Rectangle 19"/>
          <p:cNvSpPr/>
          <p:nvPr/>
        </p:nvSpPr>
        <p:spPr>
          <a:xfrm>
            <a:off x="594360" y="6510528"/>
            <a:ext cx="10972800" cy="18288"/>
          </a:xfrm>
          <a:prstGeom prst="rect">
            <a:avLst/>
          </a:prstGeom>
          <a:solidFill>
            <a:srgbClr val="DCE4E0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21" name="TextBox 20"/>
          <p:cNvSpPr txBox="1"/>
          <p:nvPr/>
        </p:nvSpPr>
        <p:spPr>
          <a:xfrm>
            <a:off x="621792" y="6565392"/>
            <a:ext cx="10698480" cy="2286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800">
                <a:solidFill>
                  <a:srgbClr val="647177"/>
                </a:solidFill>
                <a:latin typeface="Aptos"/>
              </a:defRPr>
            </a:pPr>
            <a:r>
              <a:t>2026-yil 29-avgust  •  O‘zbekiston ekologiyasi va suv resurslari  •  10</a:t>
            </a: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594360" y="320040"/>
            <a:ext cx="10972800" cy="59436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2800" b="1">
                <a:solidFill>
                  <a:srgbClr val="123143"/>
                </a:solidFill>
                <a:latin typeface="Aptos Display"/>
              </a:defRPr>
            </a:pPr>
            <a:r>
              <a:t>10. Foydalanilgan ishonchli manbalar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640080" y="1143000"/>
            <a:ext cx="5212080" cy="77724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 sz="1150" b="1">
                <a:solidFill>
                  <a:srgbClr val="123143"/>
                </a:solidFill>
                <a:latin typeface="Aptos"/>
              </a:defRPr>
            </a:pPr>
            <a:r>
              <a:t>1. Ekologiya va iqlim o‘zgarishi milliy qo‘mitasi — 2026-yil I yarim yillik murojaatlari</a:t>
            </a:r>
          </a:p>
          <a:p>
            <a:pPr>
              <a:defRPr sz="850">
                <a:solidFill>
                  <a:srgbClr val="2E6FA6"/>
                </a:solidFill>
                <a:latin typeface="Aptos"/>
              </a:defRPr>
            </a:pPr>
            <a:r>
              <a:rPr>
                <a:hlinkClick r:id="rId2"/>
              </a:rPr>
              <a:t>https://gov.uz/oz/eco/news/view/207666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640080" y="2103120"/>
            <a:ext cx="5212080" cy="77724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 sz="1150" b="1">
                <a:solidFill>
                  <a:srgbClr val="123143"/>
                </a:solidFill>
                <a:latin typeface="Aptos"/>
              </a:defRPr>
            </a:pPr>
            <a:r>
              <a:t>2. Ekologiya qonunchiligidagi yangi talablar — O‘RQ–1124 (25.03.2026)</a:t>
            </a:r>
          </a:p>
          <a:p>
            <a:pPr>
              <a:defRPr sz="850">
                <a:solidFill>
                  <a:srgbClr val="2E6FA6"/>
                </a:solidFill>
                <a:latin typeface="Aptos"/>
              </a:defRPr>
            </a:pPr>
            <a:r>
              <a:rPr>
                <a:hlinkClick r:id="rId3"/>
              </a:rPr>
              <a:t>https://www.digital.gov.uz/oz/paxtachi/news/view/191616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640080" y="3063240"/>
            <a:ext cx="5212080" cy="77724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 sz="1150" b="1">
                <a:solidFill>
                  <a:srgbClr val="123143"/>
                </a:solidFill>
                <a:latin typeface="Aptos"/>
              </a:defRPr>
            </a:pPr>
            <a:r>
              <a:t>3. Xavfli chiqindilar bo‘yicha Prezident qarori — 06.08.2026</a:t>
            </a:r>
          </a:p>
          <a:p>
            <a:pPr>
              <a:defRPr sz="850">
                <a:solidFill>
                  <a:srgbClr val="2E6FA6"/>
                </a:solidFill>
                <a:latin typeface="Aptos"/>
              </a:defRPr>
            </a:pPr>
            <a:r>
              <a:rPr>
                <a:hlinkClick r:id="rId4"/>
              </a:rPr>
              <a:t>https://gov.uz/oz/eco/news/view/202841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640080" y="4023360"/>
            <a:ext cx="5212080" cy="77724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 sz="1150" b="1">
                <a:solidFill>
                  <a:srgbClr val="123143"/>
                </a:solidFill>
                <a:latin typeface="Aptos"/>
              </a:defRPr>
            </a:pPr>
            <a:r>
              <a:t>4. Suv tejovchi texnologiyalar — PQ-47, 05.02.2026</a:t>
            </a:r>
          </a:p>
          <a:p>
            <a:pPr>
              <a:defRPr sz="850">
                <a:solidFill>
                  <a:srgbClr val="2E6FA6"/>
                </a:solidFill>
                <a:latin typeface="Aptos"/>
              </a:defRPr>
            </a:pPr>
            <a:r>
              <a:rPr>
                <a:hlinkClick r:id="rId5"/>
              </a:rPr>
              <a:t>https://gov.uz/oz/suvchi/news/view/129187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640080" y="4983480"/>
            <a:ext cx="5212080" cy="77724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 sz="1150" b="1">
                <a:solidFill>
                  <a:srgbClr val="123143"/>
                </a:solidFill>
                <a:latin typeface="Aptos"/>
              </a:defRPr>
            </a:pPr>
            <a:r>
              <a:t>5. Suv kodeksi haqida rasmiy izoh</a:t>
            </a:r>
          </a:p>
          <a:p>
            <a:pPr>
              <a:defRPr sz="850">
                <a:solidFill>
                  <a:srgbClr val="2E6FA6"/>
                </a:solidFill>
                <a:latin typeface="Aptos"/>
              </a:defRPr>
            </a:pPr>
            <a:r>
              <a:rPr>
                <a:hlinkClick r:id="rId6"/>
              </a:rPr>
              <a:t>https://gov.uz/oz/soh/news/view/171111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6263640" y="1143000"/>
            <a:ext cx="5212080" cy="77724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 sz="1150" b="1">
                <a:solidFill>
                  <a:srgbClr val="123143"/>
                </a:solidFill>
                <a:latin typeface="Aptos"/>
              </a:defRPr>
            </a:pPr>
            <a:r>
              <a:t>6. Ekologik jarimalar: MJtK 91¹-moddasi bo‘yicha rasmiy tushuntirish</a:t>
            </a:r>
          </a:p>
          <a:p>
            <a:pPr>
              <a:defRPr sz="850">
                <a:solidFill>
                  <a:srgbClr val="2E6FA6"/>
                </a:solidFill>
                <a:latin typeface="Aptos"/>
              </a:defRPr>
            </a:pPr>
            <a:r>
              <a:rPr>
                <a:hlinkClick r:id="rId7"/>
              </a:rPr>
              <a:t>https://gov.uz/oz/eco/news/view/153769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6263640" y="2103120"/>
            <a:ext cx="5212080" cy="77724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 sz="1150" b="1">
                <a:solidFill>
                  <a:srgbClr val="123143"/>
                </a:solidFill>
                <a:latin typeface="Aptos"/>
              </a:defRPr>
            </a:pPr>
            <a:r>
              <a:t>7. 2026-yil 14-avgust: chiqindi tashlaganlarga qo‘llangan amaliy jarimalar</a:t>
            </a:r>
          </a:p>
          <a:p>
            <a:pPr>
              <a:defRPr sz="850">
                <a:solidFill>
                  <a:srgbClr val="2E6FA6"/>
                </a:solidFill>
                <a:latin typeface="Aptos"/>
              </a:defRPr>
            </a:pPr>
            <a:r>
              <a:rPr>
                <a:hlinkClick r:id="rId8"/>
              </a:rPr>
              <a:t>https://gov.uz/uz/eco/news/view/206354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6263640" y="3063240"/>
            <a:ext cx="5212080" cy="77724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 sz="1150" b="1">
                <a:solidFill>
                  <a:srgbClr val="123143"/>
                </a:solidFill>
                <a:latin typeface="Aptos"/>
              </a:defRPr>
            </a:pPr>
            <a:r>
              <a:t>8. Orolbo‘yi suv-botqoq hududlarini tiklash bo‘yicha 2026-yilgi loyiha</a:t>
            </a:r>
          </a:p>
          <a:p>
            <a:pPr>
              <a:defRPr sz="850">
                <a:solidFill>
                  <a:srgbClr val="2E6FA6"/>
                </a:solidFill>
                <a:latin typeface="Aptos"/>
              </a:defRPr>
            </a:pPr>
            <a:r>
              <a:rPr>
                <a:hlinkClick r:id="rId9"/>
              </a:rPr>
              <a:t>https://gov.uz/oz/eco/news/view/152882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6263640" y="4023360"/>
            <a:ext cx="5212080" cy="77724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 sz="1150" b="1">
                <a:solidFill>
                  <a:srgbClr val="123143"/>
                </a:solidFill>
                <a:latin typeface="Aptos"/>
              </a:defRPr>
            </a:pPr>
            <a:r>
              <a:t>9. “Mening bog‘im” — 2026-yilgi yashil hududlar loyihalari</a:t>
            </a:r>
          </a:p>
          <a:p>
            <a:pPr>
              <a:defRPr sz="850">
                <a:solidFill>
                  <a:srgbClr val="2E6FA6"/>
                </a:solidFill>
                <a:latin typeface="Aptos"/>
              </a:defRPr>
            </a:pPr>
            <a:r>
              <a:rPr>
                <a:hlinkClick r:id="rId10"/>
              </a:rPr>
              <a:t>https://gov.uz/oz/urmon/news/view/202822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6263640" y="4983480"/>
            <a:ext cx="5212080" cy="77724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 sz="1150" b="1">
                <a:solidFill>
                  <a:srgbClr val="123143"/>
                </a:solidFill>
                <a:latin typeface="Aptos"/>
              </a:defRPr>
            </a:pPr>
            <a:r>
              <a:t>10. Jizzax oqova suv tizimini modernizatsiya qilish — 2026–2027</a:t>
            </a:r>
          </a:p>
          <a:p>
            <a:pPr>
              <a:defRPr sz="850">
                <a:solidFill>
                  <a:srgbClr val="2E6FA6"/>
                </a:solidFill>
                <a:latin typeface="Aptos"/>
              </a:defRPr>
            </a:pPr>
            <a:r>
              <a:rPr>
                <a:hlinkClick r:id="rId11"/>
              </a:rPr>
              <a:t>https://gov.uz/oz/jizzax/news/view/135073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685800" y="5989320"/>
            <a:ext cx="10789920" cy="36576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950" i="1">
                <a:solidFill>
                  <a:srgbClr val="647177"/>
                </a:solidFill>
                <a:latin typeface="Aptos"/>
              </a:defRPr>
            </a:pPr>
            <a:r>
              <a:t>Izoh: taqdimotdagi 132 L/kun — rasmiy milliy o‘rtacha emas, balki suv tejashni tushuntirish uchun ochiq ko‘rsatilgan namunaviy hisob-kitob.</a:t>
            </a:r>
          </a:p>
        </p:txBody>
      </p:sp>
      <p:sp>
        <p:nvSpPr>
          <p:cNvPr id="14" name="Rectangle 13"/>
          <p:cNvSpPr/>
          <p:nvPr/>
        </p:nvSpPr>
        <p:spPr>
          <a:xfrm>
            <a:off x="594360" y="6510528"/>
            <a:ext cx="10972800" cy="18288"/>
          </a:xfrm>
          <a:prstGeom prst="rect">
            <a:avLst/>
          </a:prstGeom>
          <a:solidFill>
            <a:srgbClr val="DCE4E0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5" name="TextBox 14"/>
          <p:cNvSpPr txBox="1"/>
          <p:nvPr/>
        </p:nvSpPr>
        <p:spPr>
          <a:xfrm>
            <a:off x="621792" y="6565392"/>
            <a:ext cx="10698480" cy="2286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800">
                <a:solidFill>
                  <a:srgbClr val="647177"/>
                </a:solidFill>
                <a:latin typeface="Aptos"/>
              </a:defRPr>
            </a:pPr>
            <a:r>
              <a:t>2026-yil 29-avgust  •  O‘zbekiston ekologiyasi va suv resurslari  •  11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0</Words>
  <Application>Microsoft Macintosh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Manager/>
  <Company/>
  <LinksUpToDate>false</LinksUpToDate>
  <SharedDoc>false</SharedDoc>
  <HyperlinkBase/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subject/>
  <dc:creator/>
  <cp:keywords/>
  <dc:description>generated using python-pptx</dc:description>
  <cp:lastModifiedBy>Steve Canny</cp:lastModifiedBy>
  <cp:revision>1</cp:revision>
  <dcterms:created xsi:type="dcterms:W3CDTF">2013-01-27T09:14:16Z</dcterms:created>
  <dcterms:modified xsi:type="dcterms:W3CDTF">2013-01-27T09:15:58Z</dcterms:modified>
  <cp:category/>
</cp:coreProperties>
</file>