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12" r:id="rId1"/>
  </p:sldMasterIdLst>
  <p:sldIdLst>
    <p:sldId id="257" r:id="rId2"/>
    <p:sldId id="313" r:id="rId3"/>
    <p:sldId id="312" r:id="rId4"/>
    <p:sldId id="305" r:id="rId5"/>
    <p:sldId id="319" r:id="rId6"/>
    <p:sldId id="307" r:id="rId7"/>
    <p:sldId id="308" r:id="rId8"/>
    <p:sldId id="309" r:id="rId9"/>
    <p:sldId id="314" r:id="rId10"/>
    <p:sldId id="315" r:id="rId11"/>
    <p:sldId id="316" r:id="rId12"/>
    <p:sldId id="317" r:id="rId13"/>
    <p:sldId id="31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2" d="100"/>
          <a:sy n="62" d="100"/>
        </p:scale>
        <p:origin x="-1488" y="-62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4E63E1-2AA4-4820-A329-E6454B1C2CB8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9FC2EEB-1642-4833-91B4-A5147982261D}">
      <dgm:prSet phldrT="[Текст]"/>
      <dgm:spPr/>
      <dgm:t>
        <a:bodyPr/>
        <a:lstStyle/>
        <a:p>
          <a:r>
            <a:rPr lang="en-US" dirty="0" smtClean="0"/>
            <a:t>To provide constructive feedback for growth</a:t>
          </a:r>
          <a:endParaRPr lang="ru-RU" dirty="0"/>
        </a:p>
      </dgm:t>
    </dgm:pt>
    <dgm:pt modelId="{DD6031B6-14BF-4A7F-A81E-FAB16FF416B0}" type="parTrans" cxnId="{882A40C6-D933-4A68-9A99-97D2D00DA55E}">
      <dgm:prSet/>
      <dgm:spPr/>
      <dgm:t>
        <a:bodyPr/>
        <a:lstStyle/>
        <a:p>
          <a:endParaRPr lang="ru-RU"/>
        </a:p>
      </dgm:t>
    </dgm:pt>
    <dgm:pt modelId="{54DD2344-102B-46AF-9D1D-5ED59BF45ECB}" type="sibTrans" cxnId="{882A40C6-D933-4A68-9A99-97D2D00DA55E}">
      <dgm:prSet/>
      <dgm:spPr/>
      <dgm:t>
        <a:bodyPr/>
        <a:lstStyle/>
        <a:p>
          <a:endParaRPr lang="ru-RU"/>
        </a:p>
      </dgm:t>
    </dgm:pt>
    <dgm:pt modelId="{EE21643C-7FFC-4A1F-A53C-18B502A16C57}">
      <dgm:prSet phldrT="[Текст]"/>
      <dgm:spPr/>
      <dgm:t>
        <a:bodyPr/>
        <a:lstStyle/>
        <a:p>
          <a:r>
            <a:rPr lang="en-US" dirty="0" smtClean="0"/>
            <a:t>To share best practices among educators</a:t>
          </a:r>
          <a:endParaRPr lang="ru-RU" dirty="0"/>
        </a:p>
      </dgm:t>
    </dgm:pt>
    <dgm:pt modelId="{13B2BC04-7A16-48C4-94FE-04D8F25C4311}" type="parTrans" cxnId="{16B02D9F-D498-46A5-A3C3-EFB52F22E2C2}">
      <dgm:prSet/>
      <dgm:spPr/>
      <dgm:t>
        <a:bodyPr/>
        <a:lstStyle/>
        <a:p>
          <a:endParaRPr lang="ru-RU"/>
        </a:p>
      </dgm:t>
    </dgm:pt>
    <dgm:pt modelId="{7BBD8D73-D92C-45A5-AEE2-ED7016DE0EB5}" type="sibTrans" cxnId="{16B02D9F-D498-46A5-A3C3-EFB52F22E2C2}">
      <dgm:prSet/>
      <dgm:spPr/>
      <dgm:t>
        <a:bodyPr/>
        <a:lstStyle/>
        <a:p>
          <a:endParaRPr lang="ru-RU"/>
        </a:p>
      </dgm:t>
    </dgm:pt>
    <dgm:pt modelId="{E215A856-5A61-49B6-B940-577447ABCAD5}">
      <dgm:prSet phldrT="[Текст]"/>
      <dgm:spPr/>
      <dgm:t>
        <a:bodyPr/>
        <a:lstStyle/>
        <a:p>
          <a:r>
            <a:rPr lang="en-US" dirty="0" smtClean="0"/>
            <a:t>To ensure better learning outcomes for students</a:t>
          </a:r>
          <a:endParaRPr lang="ru-RU" dirty="0"/>
        </a:p>
      </dgm:t>
    </dgm:pt>
    <dgm:pt modelId="{2508337A-19F0-494E-9D7C-0EDF74732FCD}" type="parTrans" cxnId="{5D4B87B4-EAD7-442B-B3DB-C434D5CE92E1}">
      <dgm:prSet/>
      <dgm:spPr/>
      <dgm:t>
        <a:bodyPr/>
        <a:lstStyle/>
        <a:p>
          <a:endParaRPr lang="ru-RU"/>
        </a:p>
      </dgm:t>
    </dgm:pt>
    <dgm:pt modelId="{715B4583-9897-46E6-8E01-A58C628C5F2C}" type="sibTrans" cxnId="{5D4B87B4-EAD7-442B-B3DB-C434D5CE92E1}">
      <dgm:prSet/>
      <dgm:spPr/>
      <dgm:t>
        <a:bodyPr/>
        <a:lstStyle/>
        <a:p>
          <a:endParaRPr lang="ru-RU"/>
        </a:p>
      </dgm:t>
    </dgm:pt>
    <dgm:pt modelId="{41F80A9F-7DAB-4D45-95B8-49D41BC5CB51}">
      <dgm:prSet phldrT="[Текст]"/>
      <dgm:spPr/>
      <dgm:t>
        <a:bodyPr/>
        <a:lstStyle/>
        <a:p>
          <a:r>
            <a:rPr lang="en-US" dirty="0" smtClean="0"/>
            <a:t>To enhance teaching effectiveness</a:t>
          </a:r>
          <a:endParaRPr lang="ru-RU" dirty="0"/>
        </a:p>
      </dgm:t>
    </dgm:pt>
    <dgm:pt modelId="{F9BDB974-F291-430A-8F78-4F1A36845055}" type="parTrans" cxnId="{F702F0FE-6FEF-4D1A-9667-E35473AA8FD5}">
      <dgm:prSet/>
      <dgm:spPr/>
      <dgm:t>
        <a:bodyPr/>
        <a:lstStyle/>
        <a:p>
          <a:endParaRPr lang="ru-RU"/>
        </a:p>
      </dgm:t>
    </dgm:pt>
    <dgm:pt modelId="{29AFE15A-E742-49C0-8117-484243ED83E8}" type="sibTrans" cxnId="{F702F0FE-6FEF-4D1A-9667-E35473AA8FD5}">
      <dgm:prSet/>
      <dgm:spPr/>
      <dgm:t>
        <a:bodyPr/>
        <a:lstStyle/>
        <a:p>
          <a:endParaRPr lang="ru-RU"/>
        </a:p>
      </dgm:t>
    </dgm:pt>
    <dgm:pt modelId="{D91B3D67-87DD-4F19-9379-9DA8A962E7E9}">
      <dgm:prSet/>
      <dgm:spPr/>
      <dgm:t>
        <a:bodyPr/>
        <a:lstStyle/>
        <a:p>
          <a:r>
            <a:rPr lang="en-US" dirty="0" smtClean="0"/>
            <a:t>To identify strengths and areas for improvement</a:t>
          </a:r>
          <a:endParaRPr lang="en-US" dirty="0"/>
        </a:p>
      </dgm:t>
    </dgm:pt>
    <dgm:pt modelId="{EA6288D6-3F07-4681-8B5B-DFAF3E35D6FA}" type="parTrans" cxnId="{724CC067-5D03-42C3-A354-2F3A64A45048}">
      <dgm:prSet/>
      <dgm:spPr/>
      <dgm:t>
        <a:bodyPr/>
        <a:lstStyle/>
        <a:p>
          <a:endParaRPr lang="ru-RU"/>
        </a:p>
      </dgm:t>
    </dgm:pt>
    <dgm:pt modelId="{A024FCC6-AD65-43F0-AD17-5C33FAC409E3}" type="sibTrans" cxnId="{724CC067-5D03-42C3-A354-2F3A64A45048}">
      <dgm:prSet/>
      <dgm:spPr/>
      <dgm:t>
        <a:bodyPr/>
        <a:lstStyle/>
        <a:p>
          <a:endParaRPr lang="ru-RU"/>
        </a:p>
      </dgm:t>
    </dgm:pt>
    <dgm:pt modelId="{DEC83456-6C11-4031-BF66-4BDD305C00D9}">
      <dgm:prSet/>
      <dgm:spPr/>
      <dgm:t>
        <a:bodyPr/>
        <a:lstStyle/>
        <a:p>
          <a:r>
            <a:rPr lang="en-US" dirty="0" smtClean="0"/>
            <a:t>To improve teaching practices</a:t>
          </a:r>
          <a:endParaRPr lang="en-US" dirty="0"/>
        </a:p>
      </dgm:t>
    </dgm:pt>
    <dgm:pt modelId="{A5922D1F-3FA3-4B09-B5CF-9F729BC2C42D}" type="parTrans" cxnId="{F49024A9-10FD-470F-B51F-ED3F31CC357F}">
      <dgm:prSet/>
      <dgm:spPr/>
      <dgm:t>
        <a:bodyPr/>
        <a:lstStyle/>
        <a:p>
          <a:endParaRPr lang="ru-RU"/>
        </a:p>
      </dgm:t>
    </dgm:pt>
    <dgm:pt modelId="{85CBC8F7-99DD-4A61-884D-CCE839815E60}" type="sibTrans" cxnId="{F49024A9-10FD-470F-B51F-ED3F31CC357F}">
      <dgm:prSet/>
      <dgm:spPr/>
      <dgm:t>
        <a:bodyPr/>
        <a:lstStyle/>
        <a:p>
          <a:endParaRPr lang="ru-RU"/>
        </a:p>
      </dgm:t>
    </dgm:pt>
    <dgm:pt modelId="{346660AB-5E91-41A3-A949-F66170E3333E}" type="pres">
      <dgm:prSet presAssocID="{A14E63E1-2AA4-4820-A329-E6454B1C2CB8}" presName="cycle" presStyleCnt="0">
        <dgm:presLayoutVars>
          <dgm:dir/>
          <dgm:resizeHandles val="exact"/>
        </dgm:presLayoutVars>
      </dgm:prSet>
      <dgm:spPr/>
    </dgm:pt>
    <dgm:pt modelId="{1F69911A-815D-48A7-BD3E-34A841D5521C}" type="pres">
      <dgm:prSet presAssocID="{89FC2EEB-1642-4833-91B4-A5147982261D}" presName="node" presStyleLbl="node1" presStyleIdx="0" presStyleCnt="6" custScaleX="195717" custScaleY="1243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ECAD5D-FD32-4A89-A011-9A5EF34EB760}" type="pres">
      <dgm:prSet presAssocID="{89FC2EEB-1642-4833-91B4-A5147982261D}" presName="spNode" presStyleCnt="0"/>
      <dgm:spPr/>
    </dgm:pt>
    <dgm:pt modelId="{182FD37E-1E09-4EC8-9B19-7D8DB0330FA8}" type="pres">
      <dgm:prSet presAssocID="{54DD2344-102B-46AF-9D1D-5ED59BF45ECB}" presName="sibTrans" presStyleLbl="sibTrans1D1" presStyleIdx="0" presStyleCnt="6"/>
      <dgm:spPr/>
    </dgm:pt>
    <dgm:pt modelId="{8CCC7868-8957-45D3-9992-DDA53DC77B7D}" type="pres">
      <dgm:prSet presAssocID="{EE21643C-7FFC-4A1F-A53C-18B502A16C57}" presName="node" presStyleLbl="node1" presStyleIdx="1" presStyleCnt="6" custScaleX="214983" custScaleY="125544" custRadScaleRad="95603" custRadScaleInc="475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9CFEDB-1A34-4199-8F28-30EA78ABC074}" type="pres">
      <dgm:prSet presAssocID="{EE21643C-7FFC-4A1F-A53C-18B502A16C57}" presName="spNode" presStyleCnt="0"/>
      <dgm:spPr/>
    </dgm:pt>
    <dgm:pt modelId="{F6BD9449-AD75-4F27-AA62-7635960A5BC1}" type="pres">
      <dgm:prSet presAssocID="{7BBD8D73-D92C-45A5-AEE2-ED7016DE0EB5}" presName="sibTrans" presStyleLbl="sibTrans1D1" presStyleIdx="1" presStyleCnt="6"/>
      <dgm:spPr/>
    </dgm:pt>
    <dgm:pt modelId="{5FF5AEE8-9AEF-4F33-88AE-732469038B77}" type="pres">
      <dgm:prSet presAssocID="{DEC83456-6C11-4031-BF66-4BDD305C00D9}" presName="node" presStyleLbl="node1" presStyleIdx="2" presStyleCnt="6" custScaleX="211781" custScaleY="147939" custRadScaleRad="97889" custRadScaleInc="-445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B654E6-1518-4C20-BB90-167BF9BCE4F2}" type="pres">
      <dgm:prSet presAssocID="{DEC83456-6C11-4031-BF66-4BDD305C00D9}" presName="spNode" presStyleCnt="0"/>
      <dgm:spPr/>
    </dgm:pt>
    <dgm:pt modelId="{8ABD26D5-D057-4309-8E19-8A408C1B8C20}" type="pres">
      <dgm:prSet presAssocID="{85CBC8F7-99DD-4A61-884D-CCE839815E60}" presName="sibTrans" presStyleLbl="sibTrans1D1" presStyleIdx="2" presStyleCnt="6"/>
      <dgm:spPr/>
    </dgm:pt>
    <dgm:pt modelId="{F85AEBEE-5491-4EF0-962B-E0FCF4F66222}" type="pres">
      <dgm:prSet presAssocID="{E215A856-5A61-49B6-B940-577447ABCAD5}" presName="node" presStyleLbl="node1" presStyleIdx="3" presStyleCnt="6" custScaleX="190804" custScaleY="1078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328E47-CF44-4FB4-958F-1AA5724667CD}" type="pres">
      <dgm:prSet presAssocID="{E215A856-5A61-49B6-B940-577447ABCAD5}" presName="spNode" presStyleCnt="0"/>
      <dgm:spPr/>
    </dgm:pt>
    <dgm:pt modelId="{BA967291-83D7-4FE1-8889-23EC36DBF7FF}" type="pres">
      <dgm:prSet presAssocID="{715B4583-9897-46E6-8E01-A58C628C5F2C}" presName="sibTrans" presStyleLbl="sibTrans1D1" presStyleIdx="3" presStyleCnt="6"/>
      <dgm:spPr/>
    </dgm:pt>
    <dgm:pt modelId="{B38A00B0-25C9-4EE4-BF2C-E3645162E479}" type="pres">
      <dgm:prSet presAssocID="{D91B3D67-87DD-4F19-9379-9DA8A962E7E9}" presName="node" presStyleLbl="node1" presStyleIdx="4" presStyleCnt="6" custScaleX="183667" custScaleY="138598" custRadScaleRad="92554" custRadScaleInc="57622">
        <dgm:presLayoutVars>
          <dgm:bulletEnabled val="1"/>
        </dgm:presLayoutVars>
      </dgm:prSet>
      <dgm:spPr/>
    </dgm:pt>
    <dgm:pt modelId="{14AC343F-5BBE-4003-B740-E327097ADCF1}" type="pres">
      <dgm:prSet presAssocID="{D91B3D67-87DD-4F19-9379-9DA8A962E7E9}" presName="spNode" presStyleCnt="0"/>
      <dgm:spPr/>
    </dgm:pt>
    <dgm:pt modelId="{CF9341E0-8F31-4F49-9A5C-3210ED3E0CAD}" type="pres">
      <dgm:prSet presAssocID="{A024FCC6-AD65-43F0-AD17-5C33FAC409E3}" presName="sibTrans" presStyleLbl="sibTrans1D1" presStyleIdx="4" presStyleCnt="6"/>
      <dgm:spPr/>
    </dgm:pt>
    <dgm:pt modelId="{70A7552B-1512-463E-94E6-302376506E36}" type="pres">
      <dgm:prSet presAssocID="{41F80A9F-7DAB-4D45-95B8-49D41BC5CB51}" presName="node" presStyleLbl="node1" presStyleIdx="5" presStyleCnt="6" custScaleX="192572" custScaleY="133604" custRadScaleRad="94412" custRadScaleInc="-326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E32486-803E-4225-BC01-0D8102A32595}" type="pres">
      <dgm:prSet presAssocID="{41F80A9F-7DAB-4D45-95B8-49D41BC5CB51}" presName="spNode" presStyleCnt="0"/>
      <dgm:spPr/>
    </dgm:pt>
    <dgm:pt modelId="{2F59C9C1-A780-4036-93E2-32E5538041B2}" type="pres">
      <dgm:prSet presAssocID="{29AFE15A-E742-49C0-8117-484243ED83E8}" presName="sibTrans" presStyleLbl="sibTrans1D1" presStyleIdx="5" presStyleCnt="6"/>
      <dgm:spPr/>
    </dgm:pt>
  </dgm:ptLst>
  <dgm:cxnLst>
    <dgm:cxn modelId="{2129EFC7-F586-465C-B7D0-6B26C74147FB}" type="presOf" srcId="{E215A856-5A61-49B6-B940-577447ABCAD5}" destId="{F85AEBEE-5491-4EF0-962B-E0FCF4F66222}" srcOrd="0" destOrd="0" presId="urn:microsoft.com/office/officeart/2005/8/layout/cycle6"/>
    <dgm:cxn modelId="{01A55BB8-3708-4735-B45E-09728E2861BD}" type="presOf" srcId="{D91B3D67-87DD-4F19-9379-9DA8A962E7E9}" destId="{B38A00B0-25C9-4EE4-BF2C-E3645162E479}" srcOrd="0" destOrd="0" presId="urn:microsoft.com/office/officeart/2005/8/layout/cycle6"/>
    <dgm:cxn modelId="{882A40C6-D933-4A68-9A99-97D2D00DA55E}" srcId="{A14E63E1-2AA4-4820-A329-E6454B1C2CB8}" destId="{89FC2EEB-1642-4833-91B4-A5147982261D}" srcOrd="0" destOrd="0" parTransId="{DD6031B6-14BF-4A7F-A81E-FAB16FF416B0}" sibTransId="{54DD2344-102B-46AF-9D1D-5ED59BF45ECB}"/>
    <dgm:cxn modelId="{F49024A9-10FD-470F-B51F-ED3F31CC357F}" srcId="{A14E63E1-2AA4-4820-A329-E6454B1C2CB8}" destId="{DEC83456-6C11-4031-BF66-4BDD305C00D9}" srcOrd="2" destOrd="0" parTransId="{A5922D1F-3FA3-4B09-B5CF-9F729BC2C42D}" sibTransId="{85CBC8F7-99DD-4A61-884D-CCE839815E60}"/>
    <dgm:cxn modelId="{F123FB6D-E5B5-4CD5-9A33-6260A947616B}" type="presOf" srcId="{41F80A9F-7DAB-4D45-95B8-49D41BC5CB51}" destId="{70A7552B-1512-463E-94E6-302376506E36}" srcOrd="0" destOrd="0" presId="urn:microsoft.com/office/officeart/2005/8/layout/cycle6"/>
    <dgm:cxn modelId="{724CC067-5D03-42C3-A354-2F3A64A45048}" srcId="{A14E63E1-2AA4-4820-A329-E6454B1C2CB8}" destId="{D91B3D67-87DD-4F19-9379-9DA8A962E7E9}" srcOrd="4" destOrd="0" parTransId="{EA6288D6-3F07-4681-8B5B-DFAF3E35D6FA}" sibTransId="{A024FCC6-AD65-43F0-AD17-5C33FAC409E3}"/>
    <dgm:cxn modelId="{F8A5F445-185D-41CA-A586-E38E5C881C3F}" type="presOf" srcId="{54DD2344-102B-46AF-9D1D-5ED59BF45ECB}" destId="{182FD37E-1E09-4EC8-9B19-7D8DB0330FA8}" srcOrd="0" destOrd="0" presId="urn:microsoft.com/office/officeart/2005/8/layout/cycle6"/>
    <dgm:cxn modelId="{EF000181-DBB3-41F7-8210-DE2FC555A5DC}" type="presOf" srcId="{A14E63E1-2AA4-4820-A329-E6454B1C2CB8}" destId="{346660AB-5E91-41A3-A949-F66170E3333E}" srcOrd="0" destOrd="0" presId="urn:microsoft.com/office/officeart/2005/8/layout/cycle6"/>
    <dgm:cxn modelId="{B714ADCD-7A1B-45B7-88A1-9F043C5D81EC}" type="presOf" srcId="{85CBC8F7-99DD-4A61-884D-CCE839815E60}" destId="{8ABD26D5-D057-4309-8E19-8A408C1B8C20}" srcOrd="0" destOrd="0" presId="urn:microsoft.com/office/officeart/2005/8/layout/cycle6"/>
    <dgm:cxn modelId="{5D4B87B4-EAD7-442B-B3DB-C434D5CE92E1}" srcId="{A14E63E1-2AA4-4820-A329-E6454B1C2CB8}" destId="{E215A856-5A61-49B6-B940-577447ABCAD5}" srcOrd="3" destOrd="0" parTransId="{2508337A-19F0-494E-9D7C-0EDF74732FCD}" sibTransId="{715B4583-9897-46E6-8E01-A58C628C5F2C}"/>
    <dgm:cxn modelId="{C39D9D1A-62B4-4D2C-9CCD-5DA1BC098B81}" type="presOf" srcId="{89FC2EEB-1642-4833-91B4-A5147982261D}" destId="{1F69911A-815D-48A7-BD3E-34A841D5521C}" srcOrd="0" destOrd="0" presId="urn:microsoft.com/office/officeart/2005/8/layout/cycle6"/>
    <dgm:cxn modelId="{2EA1A0F8-47F3-4B78-AD0E-2BC3BD5B6B3E}" type="presOf" srcId="{EE21643C-7FFC-4A1F-A53C-18B502A16C57}" destId="{8CCC7868-8957-45D3-9992-DDA53DC77B7D}" srcOrd="0" destOrd="0" presId="urn:microsoft.com/office/officeart/2005/8/layout/cycle6"/>
    <dgm:cxn modelId="{DA3CC177-9208-48B9-B54E-DB50F70F8350}" type="presOf" srcId="{7BBD8D73-D92C-45A5-AEE2-ED7016DE0EB5}" destId="{F6BD9449-AD75-4F27-AA62-7635960A5BC1}" srcOrd="0" destOrd="0" presId="urn:microsoft.com/office/officeart/2005/8/layout/cycle6"/>
    <dgm:cxn modelId="{B816F568-5A72-4E81-9572-F820E58BBBC3}" type="presOf" srcId="{DEC83456-6C11-4031-BF66-4BDD305C00D9}" destId="{5FF5AEE8-9AEF-4F33-88AE-732469038B77}" srcOrd="0" destOrd="0" presId="urn:microsoft.com/office/officeart/2005/8/layout/cycle6"/>
    <dgm:cxn modelId="{D518FA7C-86DC-4738-B01E-36C577BDFD4B}" type="presOf" srcId="{715B4583-9897-46E6-8E01-A58C628C5F2C}" destId="{BA967291-83D7-4FE1-8889-23EC36DBF7FF}" srcOrd="0" destOrd="0" presId="urn:microsoft.com/office/officeart/2005/8/layout/cycle6"/>
    <dgm:cxn modelId="{16B02D9F-D498-46A5-A3C3-EFB52F22E2C2}" srcId="{A14E63E1-2AA4-4820-A329-E6454B1C2CB8}" destId="{EE21643C-7FFC-4A1F-A53C-18B502A16C57}" srcOrd="1" destOrd="0" parTransId="{13B2BC04-7A16-48C4-94FE-04D8F25C4311}" sibTransId="{7BBD8D73-D92C-45A5-AEE2-ED7016DE0EB5}"/>
    <dgm:cxn modelId="{EE751A41-C8D2-44FC-870F-8BD43AC10BFC}" type="presOf" srcId="{A024FCC6-AD65-43F0-AD17-5C33FAC409E3}" destId="{CF9341E0-8F31-4F49-9A5C-3210ED3E0CAD}" srcOrd="0" destOrd="0" presId="urn:microsoft.com/office/officeart/2005/8/layout/cycle6"/>
    <dgm:cxn modelId="{F702F0FE-6FEF-4D1A-9667-E35473AA8FD5}" srcId="{A14E63E1-2AA4-4820-A329-E6454B1C2CB8}" destId="{41F80A9F-7DAB-4D45-95B8-49D41BC5CB51}" srcOrd="5" destOrd="0" parTransId="{F9BDB974-F291-430A-8F78-4F1A36845055}" sibTransId="{29AFE15A-E742-49C0-8117-484243ED83E8}"/>
    <dgm:cxn modelId="{8D0626E9-E811-4D41-AC90-91EC3E8D93F4}" type="presOf" srcId="{29AFE15A-E742-49C0-8117-484243ED83E8}" destId="{2F59C9C1-A780-4036-93E2-32E5538041B2}" srcOrd="0" destOrd="0" presId="urn:microsoft.com/office/officeart/2005/8/layout/cycle6"/>
    <dgm:cxn modelId="{D2521A88-F666-48D3-87EF-EF5777697D09}" type="presParOf" srcId="{346660AB-5E91-41A3-A949-F66170E3333E}" destId="{1F69911A-815D-48A7-BD3E-34A841D5521C}" srcOrd="0" destOrd="0" presId="urn:microsoft.com/office/officeart/2005/8/layout/cycle6"/>
    <dgm:cxn modelId="{A6249E67-8CB0-401C-BCDC-6AB5E11691E0}" type="presParOf" srcId="{346660AB-5E91-41A3-A949-F66170E3333E}" destId="{7DECAD5D-FD32-4A89-A011-9A5EF34EB760}" srcOrd="1" destOrd="0" presId="urn:microsoft.com/office/officeart/2005/8/layout/cycle6"/>
    <dgm:cxn modelId="{D6C74CB7-1C1E-46A3-958F-A87610014F10}" type="presParOf" srcId="{346660AB-5E91-41A3-A949-F66170E3333E}" destId="{182FD37E-1E09-4EC8-9B19-7D8DB0330FA8}" srcOrd="2" destOrd="0" presId="urn:microsoft.com/office/officeart/2005/8/layout/cycle6"/>
    <dgm:cxn modelId="{C62111C2-8D9B-4931-918A-C0699035D58F}" type="presParOf" srcId="{346660AB-5E91-41A3-A949-F66170E3333E}" destId="{8CCC7868-8957-45D3-9992-DDA53DC77B7D}" srcOrd="3" destOrd="0" presId="urn:microsoft.com/office/officeart/2005/8/layout/cycle6"/>
    <dgm:cxn modelId="{C31DE93F-2610-46C3-8D7B-8CFCB878A5A1}" type="presParOf" srcId="{346660AB-5E91-41A3-A949-F66170E3333E}" destId="{669CFEDB-1A34-4199-8F28-30EA78ABC074}" srcOrd="4" destOrd="0" presId="urn:microsoft.com/office/officeart/2005/8/layout/cycle6"/>
    <dgm:cxn modelId="{B307F3E6-9347-427D-BE2B-F3A42D37B815}" type="presParOf" srcId="{346660AB-5E91-41A3-A949-F66170E3333E}" destId="{F6BD9449-AD75-4F27-AA62-7635960A5BC1}" srcOrd="5" destOrd="0" presId="urn:microsoft.com/office/officeart/2005/8/layout/cycle6"/>
    <dgm:cxn modelId="{5210CD3D-F34E-4065-8F7D-9BFA2E18439C}" type="presParOf" srcId="{346660AB-5E91-41A3-A949-F66170E3333E}" destId="{5FF5AEE8-9AEF-4F33-88AE-732469038B77}" srcOrd="6" destOrd="0" presId="urn:microsoft.com/office/officeart/2005/8/layout/cycle6"/>
    <dgm:cxn modelId="{71341952-481A-4271-B487-3671719D1BD7}" type="presParOf" srcId="{346660AB-5E91-41A3-A949-F66170E3333E}" destId="{70B654E6-1518-4C20-BB90-167BF9BCE4F2}" srcOrd="7" destOrd="0" presId="urn:microsoft.com/office/officeart/2005/8/layout/cycle6"/>
    <dgm:cxn modelId="{57897FB9-0D38-46AD-8DEF-03F4A7AA2D83}" type="presParOf" srcId="{346660AB-5E91-41A3-A949-F66170E3333E}" destId="{8ABD26D5-D057-4309-8E19-8A408C1B8C20}" srcOrd="8" destOrd="0" presId="urn:microsoft.com/office/officeart/2005/8/layout/cycle6"/>
    <dgm:cxn modelId="{6D7227B5-4B38-430A-933D-C7263CC00252}" type="presParOf" srcId="{346660AB-5E91-41A3-A949-F66170E3333E}" destId="{F85AEBEE-5491-4EF0-962B-E0FCF4F66222}" srcOrd="9" destOrd="0" presId="urn:microsoft.com/office/officeart/2005/8/layout/cycle6"/>
    <dgm:cxn modelId="{B8D4B780-D55D-4492-BEB8-4299EC02D3F8}" type="presParOf" srcId="{346660AB-5E91-41A3-A949-F66170E3333E}" destId="{7C328E47-CF44-4FB4-958F-1AA5724667CD}" srcOrd="10" destOrd="0" presId="urn:microsoft.com/office/officeart/2005/8/layout/cycle6"/>
    <dgm:cxn modelId="{A83C0F32-8200-4655-8A7F-0CFD6A5D87B3}" type="presParOf" srcId="{346660AB-5E91-41A3-A949-F66170E3333E}" destId="{BA967291-83D7-4FE1-8889-23EC36DBF7FF}" srcOrd="11" destOrd="0" presId="urn:microsoft.com/office/officeart/2005/8/layout/cycle6"/>
    <dgm:cxn modelId="{756F14AF-7FD7-41FD-AC05-758A8954BC82}" type="presParOf" srcId="{346660AB-5E91-41A3-A949-F66170E3333E}" destId="{B38A00B0-25C9-4EE4-BF2C-E3645162E479}" srcOrd="12" destOrd="0" presId="urn:microsoft.com/office/officeart/2005/8/layout/cycle6"/>
    <dgm:cxn modelId="{3DD5A219-DAAF-49DE-AA94-7B84474636EA}" type="presParOf" srcId="{346660AB-5E91-41A3-A949-F66170E3333E}" destId="{14AC343F-5BBE-4003-B740-E327097ADCF1}" srcOrd="13" destOrd="0" presId="urn:microsoft.com/office/officeart/2005/8/layout/cycle6"/>
    <dgm:cxn modelId="{13922D90-773C-42E8-9E91-E49C33CC9438}" type="presParOf" srcId="{346660AB-5E91-41A3-A949-F66170E3333E}" destId="{CF9341E0-8F31-4F49-9A5C-3210ED3E0CAD}" srcOrd="14" destOrd="0" presId="urn:microsoft.com/office/officeart/2005/8/layout/cycle6"/>
    <dgm:cxn modelId="{D469D01E-FA00-4CA6-BB96-4FB3381A88E4}" type="presParOf" srcId="{346660AB-5E91-41A3-A949-F66170E3333E}" destId="{70A7552B-1512-463E-94E6-302376506E36}" srcOrd="15" destOrd="0" presId="urn:microsoft.com/office/officeart/2005/8/layout/cycle6"/>
    <dgm:cxn modelId="{F06E1070-3503-4A58-A5F0-187D8B45375E}" type="presParOf" srcId="{346660AB-5E91-41A3-A949-F66170E3333E}" destId="{DCE32486-803E-4225-BC01-0D8102A32595}" srcOrd="16" destOrd="0" presId="urn:microsoft.com/office/officeart/2005/8/layout/cycle6"/>
    <dgm:cxn modelId="{080C0316-5290-4771-9660-70BC4358AA53}" type="presParOf" srcId="{346660AB-5E91-41A3-A949-F66170E3333E}" destId="{2F59C9C1-A780-4036-93E2-32E5538041B2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69911A-815D-48A7-BD3E-34A841D5521C}">
      <dsp:nvSpPr>
        <dsp:cNvPr id="0" name=""/>
        <dsp:cNvSpPr/>
      </dsp:nvSpPr>
      <dsp:spPr>
        <a:xfrm>
          <a:off x="3584231" y="-69831"/>
          <a:ext cx="2674878" cy="11044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To provide constructive feedback for growth</a:t>
          </a:r>
          <a:endParaRPr lang="ru-RU" sz="1800" kern="1200" dirty="0"/>
        </a:p>
      </dsp:txBody>
      <dsp:txXfrm>
        <a:off x="3638147" y="-15915"/>
        <a:ext cx="2567046" cy="996639"/>
      </dsp:txXfrm>
    </dsp:sp>
    <dsp:sp modelId="{182FD37E-1E09-4EC8-9B19-7D8DB0330FA8}">
      <dsp:nvSpPr>
        <dsp:cNvPr id="0" name=""/>
        <dsp:cNvSpPr/>
      </dsp:nvSpPr>
      <dsp:spPr>
        <a:xfrm>
          <a:off x="2506520" y="146751"/>
          <a:ext cx="4184757" cy="4184757"/>
        </a:xfrm>
        <a:custGeom>
          <a:avLst/>
          <a:gdLst/>
          <a:ahLst/>
          <a:cxnLst/>
          <a:rect l="0" t="0" r="0" b="0"/>
          <a:pathLst>
            <a:path>
              <a:moveTo>
                <a:pt x="3755102" y="822182"/>
              </a:moveTo>
              <a:arcTo wR="2092378" hR="2092378" stAng="19357374" swAng="66677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CC7868-8957-45D3-9992-DDA53DC77B7D}">
      <dsp:nvSpPr>
        <dsp:cNvPr id="0" name=""/>
        <dsp:cNvSpPr/>
      </dsp:nvSpPr>
      <dsp:spPr>
        <a:xfrm>
          <a:off x="5326403" y="1316941"/>
          <a:ext cx="2938188" cy="11152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To share best practices among educators</a:t>
          </a:r>
          <a:endParaRPr lang="ru-RU" sz="1800" kern="1200" dirty="0"/>
        </a:p>
      </dsp:txBody>
      <dsp:txXfrm>
        <a:off x="5380847" y="1371385"/>
        <a:ext cx="2829300" cy="1006394"/>
      </dsp:txXfrm>
    </dsp:sp>
    <dsp:sp modelId="{F6BD9449-AD75-4F27-AA62-7635960A5BC1}">
      <dsp:nvSpPr>
        <dsp:cNvPr id="0" name=""/>
        <dsp:cNvSpPr/>
      </dsp:nvSpPr>
      <dsp:spPr>
        <a:xfrm>
          <a:off x="2814412" y="920590"/>
          <a:ext cx="4184757" cy="4184757"/>
        </a:xfrm>
        <a:custGeom>
          <a:avLst/>
          <a:gdLst/>
          <a:ahLst/>
          <a:cxnLst/>
          <a:rect l="0" t="0" r="0" b="0"/>
          <a:pathLst>
            <a:path>
              <a:moveTo>
                <a:pt x="4103181" y="1513828"/>
              </a:moveTo>
              <a:arcTo wR="2092378" hR="2092378" stAng="20636902" swAng="36818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F5AEE8-9AEF-4F33-88AE-732469038B77}">
      <dsp:nvSpPr>
        <dsp:cNvPr id="0" name=""/>
        <dsp:cNvSpPr/>
      </dsp:nvSpPr>
      <dsp:spPr>
        <a:xfrm>
          <a:off x="5385371" y="2654935"/>
          <a:ext cx="2894426" cy="13142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To improve teaching practices</a:t>
          </a:r>
          <a:endParaRPr lang="en-US" sz="1800" kern="1200" dirty="0"/>
        </a:p>
      </dsp:txBody>
      <dsp:txXfrm>
        <a:off x="5449526" y="2719090"/>
        <a:ext cx="2766116" cy="1185920"/>
      </dsp:txXfrm>
    </dsp:sp>
    <dsp:sp modelId="{8ABD26D5-D057-4309-8E19-8A408C1B8C20}">
      <dsp:nvSpPr>
        <dsp:cNvPr id="0" name=""/>
        <dsp:cNvSpPr/>
      </dsp:nvSpPr>
      <dsp:spPr>
        <a:xfrm>
          <a:off x="2611089" y="683115"/>
          <a:ext cx="4184757" cy="4184757"/>
        </a:xfrm>
        <a:custGeom>
          <a:avLst/>
          <a:gdLst/>
          <a:ahLst/>
          <a:cxnLst/>
          <a:rect l="0" t="0" r="0" b="0"/>
          <a:pathLst>
            <a:path>
              <a:moveTo>
                <a:pt x="3809084" y="3288609"/>
              </a:moveTo>
              <a:arcTo wR="2092378" hR="2092378" stAng="2092168" swAng="50240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5AEBEE-5491-4EF0-962B-E0FCF4F66222}">
      <dsp:nvSpPr>
        <dsp:cNvPr id="0" name=""/>
        <dsp:cNvSpPr/>
      </dsp:nvSpPr>
      <dsp:spPr>
        <a:xfrm>
          <a:off x="3617804" y="4187921"/>
          <a:ext cx="2607732" cy="9584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To ensure better learning outcomes for students</a:t>
          </a:r>
          <a:endParaRPr lang="ru-RU" sz="1800" kern="1200" dirty="0"/>
        </a:p>
      </dsp:txBody>
      <dsp:txXfrm>
        <a:off x="3664593" y="4234710"/>
        <a:ext cx="2514154" cy="864900"/>
      </dsp:txXfrm>
    </dsp:sp>
    <dsp:sp modelId="{BA967291-83D7-4FE1-8889-23EC36DBF7FF}">
      <dsp:nvSpPr>
        <dsp:cNvPr id="0" name=""/>
        <dsp:cNvSpPr/>
      </dsp:nvSpPr>
      <dsp:spPr>
        <a:xfrm>
          <a:off x="3309792" y="1026116"/>
          <a:ext cx="4184757" cy="4184757"/>
        </a:xfrm>
        <a:custGeom>
          <a:avLst/>
          <a:gdLst/>
          <a:ahLst/>
          <a:cxnLst/>
          <a:rect l="0" t="0" r="0" b="0"/>
          <a:pathLst>
            <a:path>
              <a:moveTo>
                <a:pt x="305664" y="3181276"/>
              </a:moveTo>
              <a:arcTo wR="2092378" hR="2092378" stAng="8918407" swAng="72653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8A00B0-25C9-4EE4-BF2C-E3645162E479}">
      <dsp:nvSpPr>
        <dsp:cNvPr id="0" name=""/>
        <dsp:cNvSpPr/>
      </dsp:nvSpPr>
      <dsp:spPr>
        <a:xfrm>
          <a:off x="1829809" y="2572861"/>
          <a:ext cx="2510190" cy="12312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To identify strengths and areas for improvement</a:t>
          </a:r>
          <a:endParaRPr lang="en-US" sz="1800" kern="1200" dirty="0"/>
        </a:p>
      </dsp:txBody>
      <dsp:txXfrm>
        <a:off x="1889914" y="2632966"/>
        <a:ext cx="2389980" cy="1111038"/>
      </dsp:txXfrm>
    </dsp:sp>
    <dsp:sp modelId="{CF9341E0-8F31-4F49-9A5C-3210ED3E0CAD}">
      <dsp:nvSpPr>
        <dsp:cNvPr id="0" name=""/>
        <dsp:cNvSpPr/>
      </dsp:nvSpPr>
      <dsp:spPr>
        <a:xfrm>
          <a:off x="2943902" y="67362"/>
          <a:ext cx="4184757" cy="4184757"/>
        </a:xfrm>
        <a:custGeom>
          <a:avLst/>
          <a:gdLst/>
          <a:ahLst/>
          <a:cxnLst/>
          <a:rect l="0" t="0" r="0" b="0"/>
          <a:pathLst>
            <a:path>
              <a:moveTo>
                <a:pt x="40807" y="2503601"/>
              </a:moveTo>
              <a:arcTo wR="2092378" hR="2092378" stAng="10119940" swAng="311806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A7552B-1512-463E-94E6-302376506E36}">
      <dsp:nvSpPr>
        <dsp:cNvPr id="0" name=""/>
        <dsp:cNvSpPr/>
      </dsp:nvSpPr>
      <dsp:spPr>
        <a:xfrm>
          <a:off x="1793671" y="1194640"/>
          <a:ext cx="2631895" cy="11868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To enhance teaching effectiveness</a:t>
          </a:r>
          <a:endParaRPr lang="ru-RU" sz="1800" kern="1200" dirty="0"/>
        </a:p>
      </dsp:txBody>
      <dsp:txXfrm>
        <a:off x="1851610" y="1252579"/>
        <a:ext cx="2516017" cy="1071006"/>
      </dsp:txXfrm>
    </dsp:sp>
    <dsp:sp modelId="{2F59C9C1-A780-4036-93E2-32E5538041B2}">
      <dsp:nvSpPr>
        <dsp:cNvPr id="0" name=""/>
        <dsp:cNvSpPr/>
      </dsp:nvSpPr>
      <dsp:spPr>
        <a:xfrm>
          <a:off x="3436600" y="-354715"/>
          <a:ext cx="4184757" cy="4184757"/>
        </a:xfrm>
        <a:custGeom>
          <a:avLst/>
          <a:gdLst/>
          <a:ahLst/>
          <a:cxnLst/>
          <a:rect l="0" t="0" r="0" b="0"/>
          <a:pathLst>
            <a:path>
              <a:moveTo>
                <a:pt x="72319" y="1547026"/>
              </a:moveTo>
              <a:arcTo wR="2092378" hR="2092378" stAng="11706474" swAng="38866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02-Feb-25</a:t>
            </a:fld>
            <a:endParaRPr lang="en-US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Овал 7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542901" y="1345016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02-Feb-25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043853" y="-54"/>
            <a:ext cx="9144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02-Feb-25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3048000" y="0"/>
            <a:ext cx="1016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3210752" y="2745870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712588-04B1-427B-82EE-E8DB90309F08}" type="datetimeFigureOut">
              <a:rPr lang="en-US" smtClean="0"/>
              <a:t>02-Feb-25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02-Feb-25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02-Feb-25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53312" y="0"/>
            <a:ext cx="10838688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02-Feb-25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2A54C80-263E-416B-A8E0-580EDEADCBDC}" type="datetimeFigureOut">
              <a:rPr lang="en-US" smtClean="0"/>
              <a:t>02-Feb-25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02-Feb-25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528967" y="954341"/>
            <a:ext cx="9144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6671556" y="936786"/>
            <a:ext cx="865632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C6B4A9-1611-4792-9094-5F34BCA07E0B}" type="datetimeFigureOut">
              <a:rPr lang="en-US" smtClean="0"/>
              <a:t>02-Feb-25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02-Feb-25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1087902" y="-815922"/>
            <a:ext cx="2185183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25089" y="21103"/>
            <a:ext cx="2269588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350498" y="-54"/>
            <a:ext cx="1084150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61BEF0D-F0BB-DE4B-95CE-6DB70DBA9567}" type="datetimeFigureOut">
              <a:rPr lang="en-US" smtClean="0"/>
              <a:pPr/>
              <a:t>02-Feb-25</a:t>
            </a:fld>
            <a:endParaRPr lang="en-US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risconnect.com/uk/blog/how-to-make-lesson-observations-most-effective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B270558-4C37-4EEE-B8D6-455713921C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7575" y="123568"/>
            <a:ext cx="7766936" cy="1878227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effectLst/>
              </a:rPr>
              <a:t>Lesson Observation and Giving Feedback</a:t>
            </a:r>
            <a:r>
              <a:rPr lang="ru-RU" sz="4000" dirty="0">
                <a:effectLst/>
              </a:rPr>
              <a:t/>
            </a:r>
            <a:br>
              <a:rPr lang="ru-RU" sz="4000" dirty="0">
                <a:effectLst/>
              </a:rPr>
            </a:b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Подзаголовок 3">
            <a:extLst>
              <a:ext uri="{FF2B5EF4-FFF2-40B4-BE49-F238E27FC236}">
                <a16:creationId xmlns="" xmlns:a16="http://schemas.microsoft.com/office/drawing/2014/main" id="{6F155AAC-86A4-44D8-A9FD-7408968C05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10080" y="1850063"/>
            <a:ext cx="9875520" cy="3352131"/>
          </a:xfrm>
        </p:spPr>
        <p:txBody>
          <a:bodyPr>
            <a:normAutofit/>
          </a:bodyPr>
          <a:lstStyle/>
          <a:p>
            <a:r>
              <a:rPr lang="en-US" sz="4000" dirty="0" smtClean="0"/>
              <a:t>Aim: </a:t>
            </a:r>
          </a:p>
          <a:p>
            <a:r>
              <a:rPr lang="en-US" sz="4000" dirty="0" smtClean="0"/>
              <a:t>-Discuss the importance of Lesson observation.</a:t>
            </a:r>
          </a:p>
          <a:p>
            <a:r>
              <a:rPr lang="en-US" sz="4000" dirty="0"/>
              <a:t>-</a:t>
            </a:r>
            <a:r>
              <a:rPr lang="en-US" sz="4000" dirty="0" smtClean="0"/>
              <a:t> Give </a:t>
            </a:r>
            <a:r>
              <a:rPr lang="en-US" sz="4000" dirty="0"/>
              <a:t>constructive </a:t>
            </a:r>
            <a:r>
              <a:rPr lang="en-US" sz="4000" dirty="0" smtClean="0"/>
              <a:t>feedback</a:t>
            </a:r>
            <a:endParaRPr lang="en-US" sz="4000" dirty="0" smtClean="0"/>
          </a:p>
        </p:txBody>
      </p:sp>
    </p:spTree>
    <p:extLst>
      <p:ext uri="{BB962C8B-B14F-4D97-AF65-F5344CB8AC3E}">
        <p14:creationId xmlns:p14="http://schemas.microsoft.com/office/powerpoint/2010/main" val="429404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What is the purpose of Lesson Observation</a:t>
            </a:r>
            <a:br>
              <a:rPr lang="en-US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Go to the site and read the article </a:t>
            </a:r>
            <a:r>
              <a:rPr lang="en-US" b="1" dirty="0"/>
              <a:t>How Lesson Observation Supports Great Teaching: A Detailed Guide​</a:t>
            </a:r>
          </a:p>
          <a:p>
            <a:pPr marL="82296" indent="0">
              <a:buNone/>
            </a:pPr>
            <a:endParaRPr lang="en-US" dirty="0" smtClean="0">
              <a:hlinkClick r:id="rId2"/>
            </a:endParaRPr>
          </a:p>
          <a:p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://www.irisconnect.com/uk/blog/how-to-make-lesson-observations-most-effective</a:t>
            </a:r>
            <a:r>
              <a:rPr lang="en-US" dirty="0" smtClean="0">
                <a:hlinkClick r:id="rId2"/>
              </a:rPr>
              <a:t>/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111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Purpose of the Lesson </a:t>
            </a:r>
            <a:r>
              <a:rPr lang="en-US" dirty="0"/>
              <a:t>O</a:t>
            </a:r>
            <a:r>
              <a:rPr lang="en-US" dirty="0" smtClean="0"/>
              <a:t>bservation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6982328"/>
              </p:ext>
            </p:extLst>
          </p:nvPr>
        </p:nvGraphicFramePr>
        <p:xfrm>
          <a:off x="2025736" y="1348946"/>
          <a:ext cx="9996488" cy="5076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10474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Types of Lesson Observations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r>
              <a:rPr lang="en-US" b="1" dirty="0"/>
              <a:t>Formal Observations</a:t>
            </a:r>
            <a:r>
              <a:rPr lang="en-US" dirty="0"/>
              <a:t>: Conducted by school leaders or supervisors with structured evaluation.</a:t>
            </a:r>
          </a:p>
          <a:p>
            <a:r>
              <a:rPr lang="en-US" b="1" dirty="0"/>
              <a:t>Informal Observations</a:t>
            </a:r>
            <a:r>
              <a:rPr lang="en-US" dirty="0"/>
              <a:t>: Peer observations or quick walkthroughs to offer general feedback.</a:t>
            </a:r>
          </a:p>
          <a:p>
            <a:r>
              <a:rPr lang="en-US" b="1" dirty="0"/>
              <a:t>Self-Observation</a:t>
            </a:r>
            <a:r>
              <a:rPr lang="en-US" dirty="0"/>
              <a:t>: Teachers recording or reflecting on their lessons for self-improvement.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7914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75" y="271848"/>
            <a:ext cx="9406656" cy="619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20508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Effective Lesson Observation Techniques</a:t>
            </a:r>
            <a:br>
              <a:rPr lang="en-US" b="1" dirty="0"/>
            </a:br>
            <a:r>
              <a:rPr lang="ru-RU" sz="4000" dirty="0"/>
              <a:t/>
            </a:r>
            <a:br>
              <a:rPr lang="ru-RU" sz="4000" dirty="0"/>
            </a:b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 an observation checklist or rubric</a:t>
            </a:r>
          </a:p>
          <a:p>
            <a:r>
              <a:rPr lang="en-US" dirty="0"/>
              <a:t>Focus on specific areas (lesson objectives, student engagement, questioning techniques, classroom management, differentiation, use of resources)</a:t>
            </a:r>
          </a:p>
          <a:p>
            <a:r>
              <a:rPr lang="en-US" dirty="0"/>
              <a:t>Take objective notes, avoiding personal bias</a:t>
            </a:r>
          </a:p>
          <a:p>
            <a:r>
              <a:rPr lang="en-US" dirty="0"/>
              <a:t>Observe student responses and engagement levels</a:t>
            </a:r>
          </a:p>
          <a:p>
            <a:r>
              <a:rPr lang="en-US" dirty="0"/>
              <a:t>Consider both verbal and non-verbal communication of the teacher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4189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Steps for Giving Constructive Feedback</a:t>
            </a:r>
            <a:br>
              <a:rPr lang="en-US" b="1" dirty="0"/>
            </a:br>
            <a:r>
              <a:rPr lang="ru-RU" sz="4000" dirty="0"/>
              <a:t/>
            </a:r>
            <a:br>
              <a:rPr lang="ru-RU" sz="4000" dirty="0"/>
            </a:b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Start with Positives</a:t>
            </a:r>
            <a:r>
              <a:rPr lang="en-US" dirty="0"/>
              <a:t>: Highlight what was done well.</a:t>
            </a:r>
          </a:p>
          <a:p>
            <a:r>
              <a:rPr lang="en-US" b="1" dirty="0"/>
              <a:t>Identify Areas for Improvement</a:t>
            </a:r>
            <a:r>
              <a:rPr lang="en-US" dirty="0"/>
              <a:t>: Use specific examples from the lesson.</a:t>
            </a:r>
          </a:p>
          <a:p>
            <a:r>
              <a:rPr lang="en-US" b="1" dirty="0"/>
              <a:t>Offer Actionable Suggestions</a:t>
            </a:r>
            <a:r>
              <a:rPr lang="en-US" dirty="0"/>
              <a:t>: Provide practical strategies for improvement.</a:t>
            </a:r>
          </a:p>
          <a:p>
            <a:r>
              <a:rPr lang="en-US" b="1" dirty="0"/>
              <a:t>Encourage Reflection</a:t>
            </a:r>
            <a:r>
              <a:rPr lang="en-US" dirty="0"/>
              <a:t>: Ask the teacher about their perspective on the lesson.</a:t>
            </a:r>
          </a:p>
          <a:p>
            <a:r>
              <a:rPr lang="en-US" b="1" dirty="0"/>
              <a:t>End on an Encouraging Note</a:t>
            </a:r>
            <a:r>
              <a:rPr lang="en-US" dirty="0"/>
              <a:t>: Reinforce strengths and growth mindset.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0561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Feedback Sandwich Approach</a:t>
            </a:r>
            <a:endParaRPr lang="en-US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Positive </a:t>
            </a:r>
            <a:r>
              <a:rPr lang="en-US" b="1" dirty="0"/>
              <a:t>Feedback</a:t>
            </a:r>
            <a:r>
              <a:rPr lang="en-US" dirty="0"/>
              <a:t>: Start with strengths.</a:t>
            </a:r>
          </a:p>
          <a:p>
            <a:r>
              <a:rPr lang="en-US" b="1" dirty="0"/>
              <a:t>Constructive Criticism</a:t>
            </a:r>
            <a:r>
              <a:rPr lang="en-US" dirty="0"/>
              <a:t>: Address areas for improvement with supportive suggestions.</a:t>
            </a:r>
          </a:p>
          <a:p>
            <a:r>
              <a:rPr lang="en-US" b="1" dirty="0"/>
              <a:t>Encouragement</a:t>
            </a:r>
            <a:r>
              <a:rPr lang="en-US" dirty="0"/>
              <a:t>: End on a motivating note.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4086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1731" y="123568"/>
            <a:ext cx="8328453" cy="6499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4100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What is an effective way to give feedback after an observation?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A) Only point out what went wrong</a:t>
            </a:r>
            <a:br>
              <a:rPr lang="en-US" dirty="0"/>
            </a:br>
            <a:r>
              <a:rPr lang="en-US" dirty="0"/>
              <a:t>B) Give vague suggestions</a:t>
            </a:r>
            <a:br>
              <a:rPr lang="en-US" dirty="0"/>
            </a:br>
            <a:r>
              <a:rPr lang="en-US" dirty="0"/>
              <a:t>C) Use specific examples and offer constructive suggestions</a:t>
            </a:r>
            <a:br>
              <a:rPr lang="en-US" dirty="0"/>
            </a:br>
            <a:r>
              <a:rPr lang="en-US" dirty="0"/>
              <a:t>D) Avoid discussing weaknesses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58232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Why is it important to use an observation checklist?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A) To ensure consistency and focus on key areas</a:t>
            </a:r>
            <a:br>
              <a:rPr lang="en-US" dirty="0"/>
            </a:br>
            <a:r>
              <a:rPr lang="en-US" dirty="0"/>
              <a:t>B) To make the observation process longer</a:t>
            </a:r>
            <a:br>
              <a:rPr lang="en-US" dirty="0"/>
            </a:br>
            <a:r>
              <a:rPr lang="en-US" dirty="0"/>
              <a:t>C) To record everything happening in the class</a:t>
            </a:r>
            <a:br>
              <a:rPr lang="en-US" dirty="0"/>
            </a:br>
            <a:r>
              <a:rPr lang="en-US" dirty="0"/>
              <a:t>D) To rank teachers based on performance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358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True/False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Lesson observation is only useful for new teachers.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08712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Which of the following is NOT a type of lesson observation?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A) Formal observation</a:t>
            </a:r>
            <a:br>
              <a:rPr lang="en-US" dirty="0"/>
            </a:br>
            <a:r>
              <a:rPr lang="en-US" dirty="0"/>
              <a:t>B) Informal observation</a:t>
            </a:r>
            <a:br>
              <a:rPr lang="en-US" dirty="0"/>
            </a:br>
            <a:r>
              <a:rPr lang="en-US" dirty="0"/>
              <a:t>C) Peer observation</a:t>
            </a:r>
            <a:br>
              <a:rPr lang="en-US" dirty="0"/>
            </a:br>
            <a:r>
              <a:rPr lang="en-US" dirty="0"/>
              <a:t>D) Student observation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68910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480</TotalTime>
  <Words>324</Words>
  <Application>Microsoft Office PowerPoint</Application>
  <PresentationFormat>Произвольный</PresentationFormat>
  <Paragraphs>44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Солнцестояние</vt:lpstr>
      <vt:lpstr>Lesson Observation and Giving Feedback </vt:lpstr>
      <vt:lpstr>What is the purpose of Lesson Observation </vt:lpstr>
      <vt:lpstr>Purpose of the Lesson Observation</vt:lpstr>
      <vt:lpstr>Types of Lesson Observations</vt:lpstr>
      <vt:lpstr>Презентация PowerPoint</vt:lpstr>
      <vt:lpstr>Effective Lesson Observation Techniques  </vt:lpstr>
      <vt:lpstr>Steps for Giving Constructive Feedback  </vt:lpstr>
      <vt:lpstr>The Feedback Sandwich Approach</vt:lpstr>
      <vt:lpstr>Презентация PowerPoint</vt:lpstr>
      <vt:lpstr>Test</vt:lpstr>
      <vt:lpstr>Test</vt:lpstr>
      <vt:lpstr>True/False</vt:lpstr>
      <vt:lpstr>Test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CRITICAL FRIEND</dc:title>
  <dc:creator>Пользователь</dc:creator>
  <cp:lastModifiedBy>Access</cp:lastModifiedBy>
  <cp:revision>40</cp:revision>
  <dcterms:created xsi:type="dcterms:W3CDTF">2022-06-23T18:41:39Z</dcterms:created>
  <dcterms:modified xsi:type="dcterms:W3CDTF">2025-02-02T16:16:58Z</dcterms:modified>
</cp:coreProperties>
</file>