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pptx" ContentType="application/vnd.openxmlformats-officedocument.presentationml.presentation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3" r:id="rId7"/>
    <p:sldId id="264" r:id="rId8"/>
    <p:sldId id="265" r:id="rId9"/>
    <p:sldId id="266" r:id="rId10"/>
    <p:sldId id="273" r:id="rId11"/>
    <p:sldId id="262" r:id="rId12"/>
    <p:sldId id="268" r:id="rId13"/>
    <p:sldId id="269" r:id="rId14"/>
    <p:sldId id="270" r:id="rId15"/>
    <p:sldId id="271" r:id="rId16"/>
    <p:sldId id="272" r:id="rId17"/>
  </p:sldIdLst>
  <p:sldSz cx="18288000" cy="10287000"/>
  <p:notesSz cx="6858000" cy="9144000"/>
  <p:embeddedFontLst>
    <p:embeddedFont>
      <p:font typeface="Aharoni" panose="020B0604020202020204" charset="-79"/>
      <p:bold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4" d="100"/>
          <a:sy n="54" d="100"/>
        </p:scale>
        <p:origin x="336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___Microsoft_PowerPoint.ppt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9.png"/><Relationship Id="rId4" Type="http://schemas.openxmlformats.org/officeDocument/2006/relationships/image" Target="../media/image28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image" Target="../media/image6.sv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4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svg"/><Relationship Id="rId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6600" dirty="0" err="1" smtClean="0">
                <a:latin typeface="Aharoni" pitchFamily="2" charset="-79"/>
                <a:cs typeface="Aharoni" pitchFamily="2" charset="-79"/>
              </a:rPr>
              <a:t>Andijon</a:t>
            </a:r>
            <a:r>
              <a:rPr lang="en-US" sz="6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dirty="0" err="1" smtClean="0">
                <a:latin typeface="Aharoni" pitchFamily="2" charset="-79"/>
                <a:cs typeface="Aharoni" pitchFamily="2" charset="-79"/>
              </a:rPr>
              <a:t>viloyati</a:t>
            </a:r>
            <a:r>
              <a:rPr lang="en-US" sz="6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dirty="0" err="1" smtClean="0">
                <a:latin typeface="Aharoni" pitchFamily="2" charset="-79"/>
                <a:cs typeface="Aharoni" pitchFamily="2" charset="-79"/>
              </a:rPr>
              <a:t>pedagogik</a:t>
            </a:r>
            <a:r>
              <a:rPr lang="en-US" sz="6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dirty="0" err="1" smtClean="0">
                <a:latin typeface="Aharoni" pitchFamily="2" charset="-79"/>
                <a:cs typeface="Aharoni" pitchFamily="2" charset="-79"/>
              </a:rPr>
              <a:t>mahorat</a:t>
            </a:r>
            <a:r>
              <a:rPr lang="en-US" sz="6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dirty="0" err="1" smtClean="0">
                <a:latin typeface="Aharoni" pitchFamily="2" charset="-79"/>
                <a:cs typeface="Aharoni" pitchFamily="2" charset="-79"/>
              </a:rPr>
              <a:t>markazi</a:t>
            </a:r>
            <a:endParaRPr lang="en-US" sz="66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66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66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6600" dirty="0" err="1" smtClean="0">
                <a:latin typeface="Aharoni" pitchFamily="2" charset="-79"/>
                <a:cs typeface="Aharoni" pitchFamily="2" charset="-79"/>
              </a:rPr>
              <a:t>boshlang’ich</a:t>
            </a:r>
            <a:r>
              <a:rPr lang="en-US" sz="6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6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dirty="0" err="1" smtClean="0">
                <a:latin typeface="Aharoni" pitchFamily="2" charset="-79"/>
                <a:cs typeface="Aharoni" pitchFamily="2" charset="-79"/>
              </a:rPr>
              <a:t>maxsus</a:t>
            </a:r>
            <a:endParaRPr lang="en-US" sz="66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6600" dirty="0" err="1" smtClean="0">
                <a:latin typeface="Aharoni" pitchFamily="2" charset="-79"/>
                <a:cs typeface="Aharoni" pitchFamily="2" charset="-79"/>
              </a:rPr>
              <a:t>fanlar</a:t>
            </a:r>
            <a:r>
              <a:rPr lang="en-US" sz="6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dirty="0" err="1" smtClean="0">
                <a:latin typeface="Aharoni" pitchFamily="2" charset="-79"/>
                <a:cs typeface="Aharoni" pitchFamily="2" charset="-79"/>
              </a:rPr>
              <a:t>kafedrasi</a:t>
            </a:r>
            <a:r>
              <a:rPr lang="en-US" sz="6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dirty="0" err="1" smtClean="0">
                <a:latin typeface="Aharoni" pitchFamily="2" charset="-79"/>
                <a:cs typeface="Aharoni" pitchFamily="2" charset="-79"/>
              </a:rPr>
              <a:t>katta</a:t>
            </a:r>
            <a:r>
              <a:rPr lang="en-US" sz="6600" dirty="0" smtClean="0">
                <a:latin typeface="Aharoni" pitchFamily="2" charset="-79"/>
                <a:cs typeface="Aharoni" pitchFamily="2" charset="-79"/>
              </a:rPr>
              <a:t>  </a:t>
            </a:r>
            <a:r>
              <a:rPr lang="en-US" sz="6600" dirty="0" err="1" smtClean="0">
                <a:latin typeface="Aharoni" pitchFamily="2" charset="-79"/>
                <a:cs typeface="Aharoni" pitchFamily="2" charset="-79"/>
              </a:rPr>
              <a:t>o’qituvchisi</a:t>
            </a:r>
            <a:r>
              <a:rPr lang="en-US" sz="6600" dirty="0">
                <a:latin typeface="Aharoni" pitchFamily="2" charset="-79"/>
                <a:cs typeface="Aharoni" pitchFamily="2" charset="-79"/>
              </a:rPr>
              <a:t> </a:t>
            </a:r>
            <a:endParaRPr lang="en-US" sz="66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6600" dirty="0" smtClean="0">
                <a:latin typeface="Aharoni" pitchFamily="2" charset="-79"/>
                <a:cs typeface="Aharoni" pitchFamily="2" charset="-79"/>
              </a:rPr>
              <a:t>JAMILA </a:t>
            </a:r>
            <a:r>
              <a:rPr lang="en-US" sz="6600" dirty="0" err="1" smtClean="0">
                <a:latin typeface="Aharoni" pitchFamily="2" charset="-79"/>
                <a:cs typeface="Aharoni" pitchFamily="2" charset="-79"/>
              </a:rPr>
              <a:t>Abdullayeva</a:t>
            </a:r>
            <a:endParaRPr lang="en-US" sz="66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6600" dirty="0">
              <a:cs typeface="Aharoni" pitchFamily="2" charset="-79"/>
            </a:endParaRPr>
          </a:p>
        </p:txBody>
      </p:sp>
      <p:grpSp>
        <p:nvGrpSpPr>
          <p:cNvPr id="3" name="Group 3"/>
          <p:cNvGrpSpPr/>
          <p:nvPr/>
        </p:nvGrpSpPr>
        <p:grpSpPr>
          <a:xfrm>
            <a:off x="357126" y="5785476"/>
            <a:ext cx="4156096" cy="4501524"/>
            <a:chOff x="0" y="0"/>
            <a:chExt cx="5541461" cy="6002031"/>
          </a:xfrm>
        </p:grpSpPr>
        <p:sp>
          <p:nvSpPr>
            <p:cNvPr id="4" name="Freeform 4"/>
            <p:cNvSpPr/>
            <p:nvPr/>
          </p:nvSpPr>
          <p:spPr>
            <a:xfrm rot="6845267">
              <a:off x="358110" y="1044600"/>
              <a:ext cx="4825241" cy="3912831"/>
            </a:xfrm>
            <a:custGeom>
              <a:avLst/>
              <a:gdLst/>
              <a:ahLst/>
              <a:cxnLst/>
              <a:rect l="l" t="t" r="r" b="b"/>
              <a:pathLst>
                <a:path w="4825241" h="3912831">
                  <a:moveTo>
                    <a:pt x="0" y="0"/>
                  </a:moveTo>
                  <a:lnTo>
                    <a:pt x="4825241" y="0"/>
                  </a:lnTo>
                  <a:lnTo>
                    <a:pt x="4825241" y="3912831"/>
                  </a:lnTo>
                  <a:lnTo>
                    <a:pt x="0" y="391283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-503130">
              <a:off x="465728" y="3674427"/>
              <a:ext cx="3811194" cy="1926385"/>
            </a:xfrm>
            <a:custGeom>
              <a:avLst/>
              <a:gdLst/>
              <a:ahLst/>
              <a:cxnLst/>
              <a:rect l="l" t="t" r="r" b="b"/>
              <a:pathLst>
                <a:path w="3811194" h="1926385">
                  <a:moveTo>
                    <a:pt x="0" y="0"/>
                  </a:moveTo>
                  <a:lnTo>
                    <a:pt x="3811194" y="0"/>
                  </a:lnTo>
                  <a:lnTo>
                    <a:pt x="3811194" y="1926385"/>
                  </a:lnTo>
                  <a:lnTo>
                    <a:pt x="0" y="192638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xmlns="" r:embed="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 rot="-10800000">
              <a:off x="194494" y="759184"/>
              <a:ext cx="4353662" cy="2992153"/>
            </a:xfrm>
            <a:custGeom>
              <a:avLst/>
              <a:gdLst/>
              <a:ahLst/>
              <a:cxnLst/>
              <a:rect l="l" t="t" r="r" b="b"/>
              <a:pathLst>
                <a:path w="4353662" h="2992153">
                  <a:moveTo>
                    <a:pt x="0" y="0"/>
                  </a:moveTo>
                  <a:lnTo>
                    <a:pt x="4353662" y="0"/>
                  </a:lnTo>
                  <a:lnTo>
                    <a:pt x="4353662" y="2992153"/>
                  </a:lnTo>
                  <a:lnTo>
                    <a:pt x="0" y="299215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xmlns="" r:embed="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7" name="Freeform 7"/>
            <p:cNvSpPr/>
            <p:nvPr/>
          </p:nvSpPr>
          <p:spPr>
            <a:xfrm>
              <a:off x="1664373" y="1574796"/>
              <a:ext cx="1413904" cy="994874"/>
            </a:xfrm>
            <a:custGeom>
              <a:avLst/>
              <a:gdLst/>
              <a:ahLst/>
              <a:cxnLst/>
              <a:rect l="l" t="t" r="r" b="b"/>
              <a:pathLst>
                <a:path w="1413904" h="994874">
                  <a:moveTo>
                    <a:pt x="0" y="0"/>
                  </a:moveTo>
                  <a:lnTo>
                    <a:pt x="1413904" y="0"/>
                  </a:lnTo>
                  <a:lnTo>
                    <a:pt x="1413904" y="994874"/>
                  </a:lnTo>
                  <a:lnTo>
                    <a:pt x="0" y="99487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xmlns="" r:embed=""/>
                  </a:ext>
                </a:extLst>
              </a:blip>
              <a:stretch>
                <a:fillRect/>
              </a:stretch>
            </a:blipFill>
          </p:spPr>
        </p:sp>
      </p:grpSp>
      <p:grpSp>
        <p:nvGrpSpPr>
          <p:cNvPr id="8" name="Group 8"/>
          <p:cNvGrpSpPr/>
          <p:nvPr/>
        </p:nvGrpSpPr>
        <p:grpSpPr>
          <a:xfrm rot="228844">
            <a:off x="14196080" y="6311148"/>
            <a:ext cx="4299757" cy="3837093"/>
            <a:chOff x="0" y="0"/>
            <a:chExt cx="5733009" cy="5116124"/>
          </a:xfrm>
        </p:grpSpPr>
        <p:sp>
          <p:nvSpPr>
            <p:cNvPr id="9" name="Freeform 9"/>
            <p:cNvSpPr/>
            <p:nvPr/>
          </p:nvSpPr>
          <p:spPr>
            <a:xfrm>
              <a:off x="764302" y="3296121"/>
              <a:ext cx="4119349" cy="1820003"/>
            </a:xfrm>
            <a:custGeom>
              <a:avLst/>
              <a:gdLst/>
              <a:ahLst/>
              <a:cxnLst/>
              <a:rect l="l" t="t" r="r" b="b"/>
              <a:pathLst>
                <a:path w="4119349" h="1820003">
                  <a:moveTo>
                    <a:pt x="0" y="0"/>
                  </a:moveTo>
                  <a:lnTo>
                    <a:pt x="4119349" y="0"/>
                  </a:lnTo>
                  <a:lnTo>
                    <a:pt x="4119349" y="1820003"/>
                  </a:lnTo>
                  <a:lnTo>
                    <a:pt x="0" y="182000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xmlns="" r:embed="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0" name="Freeform 10"/>
            <p:cNvSpPr/>
            <p:nvPr/>
          </p:nvSpPr>
          <p:spPr>
            <a:xfrm>
              <a:off x="921737" y="23049"/>
              <a:ext cx="3961914" cy="3961914"/>
            </a:xfrm>
            <a:custGeom>
              <a:avLst/>
              <a:gdLst/>
              <a:ahLst/>
              <a:cxnLst/>
              <a:rect l="l" t="t" r="r" b="b"/>
              <a:pathLst>
                <a:path w="3961914" h="3961914">
                  <a:moveTo>
                    <a:pt x="0" y="0"/>
                  </a:moveTo>
                  <a:lnTo>
                    <a:pt x="3961914" y="0"/>
                  </a:lnTo>
                  <a:lnTo>
                    <a:pt x="3961914" y="3961914"/>
                  </a:lnTo>
                  <a:lnTo>
                    <a:pt x="0" y="396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xmlns="" r:embed="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1" name="Freeform 11"/>
            <p:cNvSpPr/>
            <p:nvPr/>
          </p:nvSpPr>
          <p:spPr>
            <a:xfrm>
              <a:off x="0" y="0"/>
              <a:ext cx="5733009" cy="2366169"/>
            </a:xfrm>
            <a:custGeom>
              <a:avLst/>
              <a:gdLst/>
              <a:ahLst/>
              <a:cxnLst/>
              <a:rect l="l" t="t" r="r" b="b"/>
              <a:pathLst>
                <a:path w="5733009" h="2366169">
                  <a:moveTo>
                    <a:pt x="0" y="0"/>
                  </a:moveTo>
                  <a:lnTo>
                    <a:pt x="5733009" y="0"/>
                  </a:lnTo>
                  <a:lnTo>
                    <a:pt x="5733009" y="2366169"/>
                  </a:lnTo>
                  <a:lnTo>
                    <a:pt x="0" y="236616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xmlns="" r:embed="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2" name="Freeform 12"/>
            <p:cNvSpPr/>
            <p:nvPr/>
          </p:nvSpPr>
          <p:spPr>
            <a:xfrm>
              <a:off x="2032367" y="610251"/>
              <a:ext cx="1740653" cy="1145666"/>
            </a:xfrm>
            <a:custGeom>
              <a:avLst/>
              <a:gdLst/>
              <a:ahLst/>
              <a:cxnLst/>
              <a:rect l="l" t="t" r="r" b="b"/>
              <a:pathLst>
                <a:path w="1740653" h="1145666">
                  <a:moveTo>
                    <a:pt x="0" y="0"/>
                  </a:moveTo>
                  <a:lnTo>
                    <a:pt x="1740653" y="0"/>
                  </a:lnTo>
                  <a:lnTo>
                    <a:pt x="1740653" y="1145667"/>
                  </a:lnTo>
                  <a:lnTo>
                    <a:pt x="0" y="114566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xmlns="" r:embed=""/>
                  </a:ext>
                </a:extLst>
              </a:blip>
              <a:stretch>
                <a:fillRect/>
              </a:stretch>
            </a:blipFill>
          </p:spPr>
        </p:sp>
      </p:grpSp>
      <p:sp>
        <p:nvSpPr>
          <p:cNvPr id="13" name="Freeform 13"/>
          <p:cNvSpPr/>
          <p:nvPr/>
        </p:nvSpPr>
        <p:spPr>
          <a:xfrm>
            <a:off x="2571704" y="1214410"/>
            <a:ext cx="1143008" cy="1071570"/>
          </a:xfrm>
          <a:custGeom>
            <a:avLst/>
            <a:gdLst/>
            <a:ahLst/>
            <a:cxnLst/>
            <a:rect l="l" t="t" r="r" b="b"/>
            <a:pathLst>
              <a:path w="769365" h="782164">
                <a:moveTo>
                  <a:pt x="0" y="0"/>
                </a:moveTo>
                <a:lnTo>
                  <a:pt x="769366" y="0"/>
                </a:lnTo>
                <a:lnTo>
                  <a:pt x="769366" y="782164"/>
                </a:lnTo>
                <a:lnTo>
                  <a:pt x="0" y="78216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6"/>
          <p:cNvSpPr/>
          <p:nvPr/>
        </p:nvSpPr>
        <p:spPr>
          <a:xfrm flipH="1">
            <a:off x="5500662" y="642906"/>
            <a:ext cx="1143008" cy="972570"/>
          </a:xfrm>
          <a:custGeom>
            <a:avLst/>
            <a:gdLst/>
            <a:ahLst/>
            <a:cxnLst/>
            <a:rect l="l" t="t" r="r" b="b"/>
            <a:pathLst>
              <a:path w="527134" h="472504">
                <a:moveTo>
                  <a:pt x="527133" y="0"/>
                </a:moveTo>
                <a:lnTo>
                  <a:pt x="0" y="0"/>
                </a:lnTo>
                <a:lnTo>
                  <a:pt x="0" y="472504"/>
                </a:lnTo>
                <a:lnTo>
                  <a:pt x="527133" y="472504"/>
                </a:lnTo>
                <a:lnTo>
                  <a:pt x="527133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1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III.BLOK TA’LIM-TARBIYA </a:t>
            </a:r>
          </a:p>
          <a:p>
            <a:pPr lvl="1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JARAYONINI TASHKIL ETISHDA </a:t>
            </a:r>
          </a:p>
          <a:p>
            <a:pPr lvl="1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ZAMONAVIY YONDASHUVLAR.</a:t>
            </a:r>
          </a:p>
          <a:p>
            <a:pPr lvl="1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3.4.O’quv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moduli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 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markazlarida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faoliyat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”</a:t>
            </a:r>
          </a:p>
          <a:p>
            <a:pPr lvl="1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>
              <a:lnSpc>
                <a:spcPct val="150000"/>
              </a:lnSpc>
            </a:pP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3.4.7.MAVZU:SYUJETLI-ROLLI O’YINLAR VA SAHNALASHTIRISH RIVOJLANISH MARKAZIDA TASHKIL ETILADIGAN TA’LIMIY O’YINLARNING O’RNI (2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amaliy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)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5" name="Freeform 30"/>
          <p:cNvSpPr/>
          <p:nvPr/>
        </p:nvSpPr>
        <p:spPr>
          <a:xfrm>
            <a:off x="11072826" y="-357226"/>
            <a:ext cx="7637108" cy="6786610"/>
          </a:xfrm>
          <a:custGeom>
            <a:avLst/>
            <a:gdLst/>
            <a:ahLst/>
            <a:cxnLst/>
            <a:rect l="l" t="t" r="r" b="b"/>
            <a:pathLst>
              <a:path w="7637108" h="5790317">
                <a:moveTo>
                  <a:pt x="0" y="0"/>
                </a:moveTo>
                <a:lnTo>
                  <a:pt x="7637109" y="0"/>
                </a:lnTo>
                <a:lnTo>
                  <a:pt x="7637109" y="5790317"/>
                </a:lnTo>
                <a:lnTo>
                  <a:pt x="0" y="579031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1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REJA:</a:t>
            </a:r>
          </a:p>
          <a:p>
            <a:pPr marL="1371600" lvl="1" indent="-914400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1.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Syujetli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-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rolli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o’yinlar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marL="1371600" lvl="1" indent="-914400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sahnalashtirish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marL="1371600" lvl="1" indent="-914400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ertak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marL="1371600" lvl="1" indent="-914400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tanishtirishning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amaliy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uslublari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1371600" lvl="1" indent="-914400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marL="1371600" lvl="1" indent="-914400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2.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Teatr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turlari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7"/>
          <p:cNvSpPr/>
          <p:nvPr/>
        </p:nvSpPr>
        <p:spPr>
          <a:xfrm>
            <a:off x="9722646" y="500030"/>
            <a:ext cx="8565354" cy="9215502"/>
          </a:xfrm>
          <a:custGeom>
            <a:avLst/>
            <a:gdLst/>
            <a:ahLst/>
            <a:cxnLst/>
            <a:rect l="l" t="t" r="r" b="b"/>
            <a:pathLst>
              <a:path w="7536654" h="7495545">
                <a:moveTo>
                  <a:pt x="0" y="0"/>
                </a:moveTo>
                <a:lnTo>
                  <a:pt x="7536654" y="0"/>
                </a:lnTo>
                <a:lnTo>
                  <a:pt x="7536654" y="7495545"/>
                </a:lnTo>
                <a:lnTo>
                  <a:pt x="0" y="749554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1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	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Syujetli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-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rolli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o’yinlar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markazi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bolalarning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ijtimoiy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ko’nikmalari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nutqi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ijodkorligini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oshiruvchi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maskandir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Markazdagi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o’yinlar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hayotiy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vaziyatlarni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modellashtiradilar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fikrlashni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hamkorlikda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ishlashni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o’rganadilar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Markaz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jihozlari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faolligini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oshirishga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qaratilgan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10"/>
          <p:cNvSpPr/>
          <p:nvPr/>
        </p:nvSpPr>
        <p:spPr>
          <a:xfrm>
            <a:off x="10858512" y="571468"/>
            <a:ext cx="7429488" cy="8501122"/>
          </a:xfrm>
          <a:custGeom>
            <a:avLst/>
            <a:gdLst/>
            <a:ahLst/>
            <a:cxnLst/>
            <a:rect l="l" t="t" r="r" b="b"/>
            <a:pathLst>
              <a:path w="5354286" h="5740463">
                <a:moveTo>
                  <a:pt x="0" y="0"/>
                </a:moveTo>
                <a:lnTo>
                  <a:pt x="5354286" y="0"/>
                </a:lnTo>
                <a:lnTo>
                  <a:pt x="5354286" y="5740463"/>
                </a:lnTo>
                <a:lnTo>
                  <a:pt x="0" y="574046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Markazning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yo’nalishlari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</a:t>
            </a: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marL="914400" indent="-914400" algn="ctr">
              <a:buAutoNum type="arabicPeriod"/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Ijtimoiy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ko’nikmalarni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shakllantirish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-”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Mehmon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”, 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Oila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”, 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Shifoxona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”, 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Do’kon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h.k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o’yinlar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jamiyatdagi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rollarni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tushunib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yetadilar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marL="914400" indent="-914400"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2.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Nutq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muloqot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rollarni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ijro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marL="914400" indent="-914400"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jarayonida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o’zaro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muloqot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marL="914400" indent="-914400"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qiladilar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bu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esa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nutq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o’sishiga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marL="914400" indent="-914400"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xizmat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 algn="ctr">
              <a:buAutoNum type="arabicPeriod"/>
            </a:pP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marL="914400" indent="-914400" algn="ctr">
              <a:buAutoNum type="arabicPeriod"/>
            </a:pP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marL="914400" indent="-914400" algn="ctr">
              <a:buAutoNum type="arabicPeriod"/>
            </a:pP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marL="914400" indent="-914400" algn="ctr"/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44"/>
          <p:cNvSpPr/>
          <p:nvPr/>
        </p:nvSpPr>
        <p:spPr>
          <a:xfrm>
            <a:off x="0" y="3857616"/>
            <a:ext cx="4046391" cy="6429384"/>
          </a:xfrm>
          <a:custGeom>
            <a:avLst/>
            <a:gdLst/>
            <a:ahLst/>
            <a:cxnLst/>
            <a:rect l="l" t="t" r="r" b="b"/>
            <a:pathLst>
              <a:path w="4046391" h="6181986">
                <a:moveTo>
                  <a:pt x="0" y="0"/>
                </a:moveTo>
                <a:lnTo>
                  <a:pt x="4046391" y="0"/>
                </a:lnTo>
                <a:lnTo>
                  <a:pt x="4046391" y="6181986"/>
                </a:lnTo>
                <a:lnTo>
                  <a:pt x="0" y="618198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5"/>
          <p:cNvSpPr/>
          <p:nvPr/>
        </p:nvSpPr>
        <p:spPr>
          <a:xfrm>
            <a:off x="15001916" y="5715004"/>
            <a:ext cx="2744300" cy="3211415"/>
          </a:xfrm>
          <a:custGeom>
            <a:avLst/>
            <a:gdLst/>
            <a:ahLst/>
            <a:cxnLst/>
            <a:rect l="l" t="t" r="r" b="b"/>
            <a:pathLst>
              <a:path w="2744300" h="3211415">
                <a:moveTo>
                  <a:pt x="0" y="0"/>
                </a:moveTo>
                <a:lnTo>
                  <a:pt x="2744301" y="0"/>
                </a:lnTo>
                <a:lnTo>
                  <a:pt x="2744301" y="3211416"/>
                </a:lnTo>
                <a:lnTo>
                  <a:pt x="0" y="321141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2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2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2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3.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Ijodkorlik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tasavvur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o’yin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2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syujeti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yondashuvni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2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talab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lvl="2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2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4.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Hayotiy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ko’nikmalar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kundalik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hayotda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2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uchraydigan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vaziyatlarni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o’yin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2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modellashtirish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muammolarni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qilishni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2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o’rganadi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2"/>
          <p:cNvSpPr/>
          <p:nvPr/>
        </p:nvSpPr>
        <p:spPr>
          <a:xfrm flipH="1">
            <a:off x="12067016" y="1500162"/>
            <a:ext cx="6220984" cy="8448250"/>
          </a:xfrm>
          <a:custGeom>
            <a:avLst/>
            <a:gdLst/>
            <a:ahLst/>
            <a:cxnLst/>
            <a:rect l="l" t="t" r="r" b="b"/>
            <a:pathLst>
              <a:path w="6220984" h="8448250">
                <a:moveTo>
                  <a:pt x="6220983" y="0"/>
                </a:moveTo>
                <a:lnTo>
                  <a:pt x="0" y="0"/>
                </a:lnTo>
                <a:lnTo>
                  <a:pt x="0" y="8448249"/>
                </a:lnTo>
                <a:lnTo>
                  <a:pt x="6220983" y="8448249"/>
                </a:lnTo>
                <a:lnTo>
                  <a:pt x="6220983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1"/>
          <p:cNvSpPr/>
          <p:nvPr/>
        </p:nvSpPr>
        <p:spPr>
          <a:xfrm>
            <a:off x="11287140" y="0"/>
            <a:ext cx="2803568" cy="2414573"/>
          </a:xfrm>
          <a:custGeom>
            <a:avLst/>
            <a:gdLst/>
            <a:ahLst/>
            <a:cxnLst/>
            <a:rect l="l" t="t" r="r" b="b"/>
            <a:pathLst>
              <a:path w="2803568" h="2414573">
                <a:moveTo>
                  <a:pt x="0" y="0"/>
                </a:moveTo>
                <a:lnTo>
                  <a:pt x="2803567" y="0"/>
                </a:lnTo>
                <a:lnTo>
                  <a:pt x="2803567" y="2414573"/>
                </a:lnTo>
                <a:lnTo>
                  <a:pt x="0" y="241457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43"/>
          <p:cNvSpPr/>
          <p:nvPr/>
        </p:nvSpPr>
        <p:spPr>
          <a:xfrm rot="-1541609">
            <a:off x="-393172" y="1058653"/>
            <a:ext cx="5858313" cy="1499859"/>
          </a:xfrm>
          <a:custGeom>
            <a:avLst/>
            <a:gdLst/>
            <a:ahLst/>
            <a:cxnLst/>
            <a:rect l="l" t="t" r="r" b="b"/>
            <a:pathLst>
              <a:path w="7315200" h="2433967">
                <a:moveTo>
                  <a:pt x="0" y="0"/>
                </a:moveTo>
                <a:lnTo>
                  <a:pt x="7315200" y="0"/>
                </a:lnTo>
                <a:lnTo>
                  <a:pt x="7315200" y="2433967"/>
                </a:lnTo>
                <a:lnTo>
                  <a:pt x="0" y="243396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Syujetli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-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rolli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o’yinlar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markazida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ertak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tanishtirishning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samarali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amaliy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usuli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bu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ertakni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sahnalashtirish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teatr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turlari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rollarga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kirishishdir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Tarbiyachi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ertakni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o’qib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berib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birga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liboslar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atributlardan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foydalangan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holda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voqealarni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jonlantiradi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bu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esa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nutq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ijodkorlik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his-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tuyg’ularni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rivojlantiradi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46"/>
          <p:cNvSpPr/>
          <p:nvPr/>
        </p:nvSpPr>
        <p:spPr>
          <a:xfrm>
            <a:off x="1142944" y="500030"/>
            <a:ext cx="1779959" cy="1843649"/>
          </a:xfrm>
          <a:custGeom>
            <a:avLst/>
            <a:gdLst/>
            <a:ahLst/>
            <a:cxnLst/>
            <a:rect l="l" t="t" r="r" b="b"/>
            <a:pathLst>
              <a:path w="1779959" h="1843649">
                <a:moveTo>
                  <a:pt x="0" y="0"/>
                </a:moveTo>
                <a:lnTo>
                  <a:pt x="1779959" y="0"/>
                </a:lnTo>
                <a:lnTo>
                  <a:pt x="1779959" y="1843649"/>
                </a:lnTo>
                <a:lnTo>
                  <a:pt x="0" y="184364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54"/>
          <p:cNvSpPr/>
          <p:nvPr/>
        </p:nvSpPr>
        <p:spPr>
          <a:xfrm>
            <a:off x="16859304" y="7643830"/>
            <a:ext cx="1047330" cy="1114404"/>
          </a:xfrm>
          <a:custGeom>
            <a:avLst/>
            <a:gdLst/>
            <a:ahLst/>
            <a:cxnLst/>
            <a:rect l="l" t="t" r="r" b="b"/>
            <a:pathLst>
              <a:path w="809834" h="838811">
                <a:moveTo>
                  <a:pt x="0" y="0"/>
                </a:moveTo>
                <a:lnTo>
                  <a:pt x="809834" y="0"/>
                </a:lnTo>
                <a:lnTo>
                  <a:pt x="809834" y="838811"/>
                </a:lnTo>
                <a:lnTo>
                  <a:pt x="0" y="838811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print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48"/>
          <p:cNvSpPr/>
          <p:nvPr/>
        </p:nvSpPr>
        <p:spPr>
          <a:xfrm>
            <a:off x="9644066" y="8072458"/>
            <a:ext cx="1874821" cy="1928826"/>
          </a:xfrm>
          <a:custGeom>
            <a:avLst/>
            <a:gdLst/>
            <a:ahLst/>
            <a:cxnLst/>
            <a:rect l="l" t="t" r="r" b="b"/>
            <a:pathLst>
              <a:path w="1374755" h="1423946">
                <a:moveTo>
                  <a:pt x="0" y="0"/>
                </a:moveTo>
                <a:lnTo>
                  <a:pt x="1374754" y="0"/>
                </a:lnTo>
                <a:lnTo>
                  <a:pt x="1374754" y="1423946"/>
                </a:lnTo>
                <a:lnTo>
                  <a:pt x="0" y="142394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50"/>
          <p:cNvSpPr/>
          <p:nvPr/>
        </p:nvSpPr>
        <p:spPr>
          <a:xfrm flipH="1">
            <a:off x="8643934" y="642906"/>
            <a:ext cx="682200" cy="706610"/>
          </a:xfrm>
          <a:custGeom>
            <a:avLst/>
            <a:gdLst/>
            <a:ahLst/>
            <a:cxnLst/>
            <a:rect l="l" t="t" r="r" b="b"/>
            <a:pathLst>
              <a:path w="682200" h="706610">
                <a:moveTo>
                  <a:pt x="682200" y="0"/>
                </a:moveTo>
                <a:lnTo>
                  <a:pt x="0" y="0"/>
                </a:lnTo>
                <a:lnTo>
                  <a:pt x="0" y="706611"/>
                </a:lnTo>
                <a:lnTo>
                  <a:pt x="682200" y="706611"/>
                </a:lnTo>
                <a:lnTo>
                  <a:pt x="682200" y="0"/>
                </a:lnTo>
                <a:close/>
              </a:path>
            </a:pathLst>
          </a:custGeom>
          <a:blipFill>
            <a:blip r:embed="rId5" cstate="print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42"/>
          <p:cNvSpPr/>
          <p:nvPr/>
        </p:nvSpPr>
        <p:spPr>
          <a:xfrm rot="1451515">
            <a:off x="11855996" y="911237"/>
            <a:ext cx="6929591" cy="1820792"/>
          </a:xfrm>
          <a:custGeom>
            <a:avLst/>
            <a:gdLst/>
            <a:ahLst/>
            <a:cxnLst/>
            <a:rect l="l" t="t" r="r" b="b"/>
            <a:pathLst>
              <a:path w="7315200" h="2433967">
                <a:moveTo>
                  <a:pt x="0" y="0"/>
                </a:moveTo>
                <a:lnTo>
                  <a:pt x="7315200" y="0"/>
                </a:lnTo>
                <a:lnTo>
                  <a:pt x="7315200" y="2433967"/>
                </a:lnTo>
                <a:lnTo>
                  <a:pt x="0" y="243396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8" name="Freeform 56"/>
          <p:cNvSpPr/>
          <p:nvPr/>
        </p:nvSpPr>
        <p:spPr>
          <a:xfrm rot="20421767">
            <a:off x="3305463" y="8348756"/>
            <a:ext cx="2977701" cy="1480963"/>
          </a:xfrm>
          <a:custGeom>
            <a:avLst/>
            <a:gdLst/>
            <a:ahLst/>
            <a:cxnLst/>
            <a:rect l="l" t="t" r="r" b="b"/>
            <a:pathLst>
              <a:path w="2333896" h="1480963">
                <a:moveTo>
                  <a:pt x="0" y="0"/>
                </a:moveTo>
                <a:lnTo>
                  <a:pt x="2333896" y="0"/>
                </a:lnTo>
                <a:lnTo>
                  <a:pt x="2333896" y="1480964"/>
                </a:lnTo>
                <a:lnTo>
                  <a:pt x="0" y="148096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                         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Ertak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tanishtirishning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amaliy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usullari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      </a:t>
            </a:r>
          </a:p>
          <a:p>
            <a:pPr algn="just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                                        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yondashuvlari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just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marL="914400" indent="-914400" algn="just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                        1.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Ertak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sahnalashtirish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tanish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ertak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             </a:t>
            </a:r>
          </a:p>
          <a:p>
            <a:pPr marL="914400" indent="-914400" algn="just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                          (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sholg’om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bo’g’irsoq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qahramonlarining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                  </a:t>
            </a:r>
          </a:p>
          <a:p>
            <a:pPr marL="914400" indent="-914400" algn="just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                          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rollarini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o’ynashadi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 algn="just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marL="914400" indent="-914400" algn="just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                               2.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Qo’g’richoq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teatri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qo’g’irchoqlar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qo’l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 </a:t>
            </a:r>
          </a:p>
          <a:p>
            <a:pPr marL="914400" indent="-914400" algn="just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                                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barmoq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soyali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yordamida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ertak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syujeti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marL="914400" indent="-914400" algn="just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                                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namoyish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etiladi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 algn="ctr"/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3"/>
          <p:cNvSpPr/>
          <p:nvPr/>
        </p:nvSpPr>
        <p:spPr>
          <a:xfrm rot="-115594">
            <a:off x="112756" y="1781222"/>
            <a:ext cx="5188123" cy="7975209"/>
          </a:xfrm>
          <a:custGeom>
            <a:avLst/>
            <a:gdLst/>
            <a:ahLst/>
            <a:cxnLst/>
            <a:rect l="l" t="t" r="r" b="b"/>
            <a:pathLst>
              <a:path w="4984561" h="6590165">
                <a:moveTo>
                  <a:pt x="0" y="0"/>
                </a:moveTo>
                <a:lnTo>
                  <a:pt x="4984561" y="0"/>
                </a:lnTo>
                <a:lnTo>
                  <a:pt x="4984561" y="6590166"/>
                </a:lnTo>
                <a:lnTo>
                  <a:pt x="0" y="65901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1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3.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Rollarni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taqsimlash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qahramon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harakteriga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mos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atributlar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niqoblar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beriladi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lvl="1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4.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Ertakni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yakunlash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o’yin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yakunida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ertakdagi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ezgulik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yomonlik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tushunchalari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muhokama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qilinadi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lvl="1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Bu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uslublar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nutqini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o’stirish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tasavvurini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kengaytirish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qobiliyatlarini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shakllantirishga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yordam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beradi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6"/>
          <p:cNvSpPr/>
          <p:nvPr/>
        </p:nvSpPr>
        <p:spPr>
          <a:xfrm rot="702078">
            <a:off x="12559222" y="7324744"/>
            <a:ext cx="4929222" cy="3186918"/>
          </a:xfrm>
          <a:custGeom>
            <a:avLst/>
            <a:gdLst/>
            <a:ahLst/>
            <a:cxnLst/>
            <a:rect l="l" t="t" r="r" b="b"/>
            <a:pathLst>
              <a:path w="4649607" h="3186918">
                <a:moveTo>
                  <a:pt x="0" y="0"/>
                </a:moveTo>
                <a:lnTo>
                  <a:pt x="4649608" y="0"/>
                </a:lnTo>
                <a:lnTo>
                  <a:pt x="4649608" y="3186918"/>
                </a:lnTo>
                <a:lnTo>
                  <a:pt x="0" y="318691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8"/>
          <p:cNvSpPr/>
          <p:nvPr/>
        </p:nvSpPr>
        <p:spPr>
          <a:xfrm>
            <a:off x="7715240" y="571468"/>
            <a:ext cx="878303" cy="951661"/>
          </a:xfrm>
          <a:custGeom>
            <a:avLst/>
            <a:gdLst/>
            <a:ahLst/>
            <a:cxnLst/>
            <a:rect l="l" t="t" r="r" b="b"/>
            <a:pathLst>
              <a:path w="878303" h="951661">
                <a:moveTo>
                  <a:pt x="0" y="0"/>
                </a:moveTo>
                <a:lnTo>
                  <a:pt x="878302" y="0"/>
                </a:lnTo>
                <a:lnTo>
                  <a:pt x="878302" y="951662"/>
                </a:lnTo>
                <a:lnTo>
                  <a:pt x="0" y="951662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print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7"/>
          <p:cNvSpPr/>
          <p:nvPr/>
        </p:nvSpPr>
        <p:spPr>
          <a:xfrm rot="1210492">
            <a:off x="7767564" y="8754646"/>
            <a:ext cx="718579" cy="431262"/>
          </a:xfrm>
          <a:custGeom>
            <a:avLst/>
            <a:gdLst/>
            <a:ahLst/>
            <a:cxnLst/>
            <a:rect l="l" t="t" r="r" b="b"/>
            <a:pathLst>
              <a:path w="718579" h="434076">
                <a:moveTo>
                  <a:pt x="0" y="0"/>
                </a:moveTo>
                <a:lnTo>
                  <a:pt x="718580" y="0"/>
                </a:lnTo>
                <a:lnTo>
                  <a:pt x="718580" y="434076"/>
                </a:lnTo>
                <a:lnTo>
                  <a:pt x="0" y="434076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4572000" y="2571750"/>
          <a:ext cx="9142413" cy="5141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Презентация" r:id="rId3" imgW="9142299" imgH="5142004" progId="PowerPoint.Show.12">
                  <p:embed/>
                </p:oleObj>
              </mc:Choice>
              <mc:Fallback>
                <p:oleObj name="Презентация" r:id="rId3" imgW="9142299" imgH="5142004" progId="PowerPoint.Show.12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2571750"/>
                        <a:ext cx="9142413" cy="51419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1">
              <a:lnSpc>
                <a:spcPct val="150000"/>
              </a:lnSpc>
            </a:pP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>
              <a:lnSpc>
                <a:spcPct val="150000"/>
              </a:lnSpc>
            </a:pP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>
              <a:lnSpc>
                <a:spcPct val="150000"/>
              </a:lnSpc>
            </a:pP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	</a:t>
            </a:r>
          </a:p>
          <a:p>
            <a:pPr lvl="1">
              <a:lnSpc>
                <a:spcPct val="150000"/>
              </a:lnSpc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Markaz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ijodiyoti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nutqini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qancha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teatr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turlarini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ichiga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oladi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dramatizatsiya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sahnalashtirish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ertak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>
              <a:lnSpc>
                <a:spcPct val="150000"/>
              </a:lnSpc>
            </a:pP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qahramonlarini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jonlantirish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badiiy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>
              <a:lnSpc>
                <a:spcPct val="150000"/>
              </a:lnSpc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asarlarni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rollarda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ijro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etishga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>
              <a:lnSpc>
                <a:spcPct val="150000"/>
              </a:lnSpc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mo’ljallangan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lvl="1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ru-RU" sz="4800" dirty="0" smtClean="0">
                <a:cs typeface="Aharoni" pitchFamily="2" charset="-79"/>
              </a:rPr>
              <a:t>с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4" name="Freeform 5"/>
          <p:cNvSpPr/>
          <p:nvPr/>
        </p:nvSpPr>
        <p:spPr>
          <a:xfrm>
            <a:off x="11787206" y="3781004"/>
            <a:ext cx="6026133" cy="6505996"/>
          </a:xfrm>
          <a:custGeom>
            <a:avLst/>
            <a:gdLst/>
            <a:ahLst/>
            <a:cxnLst/>
            <a:rect l="l" t="t" r="r" b="b"/>
            <a:pathLst>
              <a:path w="4996351" h="5170868">
                <a:moveTo>
                  <a:pt x="0" y="0"/>
                </a:moveTo>
                <a:lnTo>
                  <a:pt x="4996352" y="0"/>
                </a:lnTo>
                <a:lnTo>
                  <a:pt x="4996352" y="5170868"/>
                </a:lnTo>
                <a:lnTo>
                  <a:pt x="0" y="517086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1" algn="ctr">
              <a:lnSpc>
                <a:spcPct val="150000"/>
              </a:lnSpc>
            </a:pP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 algn="ctr">
              <a:lnSpc>
                <a:spcPct val="150000"/>
              </a:lnSpc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Markazdagi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teatr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turlari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>
              <a:lnSpc>
                <a:spcPct val="150000"/>
              </a:lnSpc>
            </a:pP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1.Shirma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teatri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an’anaviy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shirma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ortida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>
              <a:lnSpc>
                <a:spcPct val="150000"/>
              </a:lnSpc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qo’g’irchoqlar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yordamida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ertaklar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>
              <a:lnSpc>
                <a:spcPct val="150000"/>
              </a:lnSpc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sahnalashtiriladi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>
              <a:lnSpc>
                <a:spcPct val="150000"/>
              </a:lnSpc>
            </a:pP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2.Qo’lqopli (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petrushka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teatri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qo’lga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>
              <a:lnSpc>
                <a:spcPct val="150000"/>
              </a:lnSpc>
            </a:pP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kiyiladigan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qo’g’irchoqlar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>
              <a:lnSpc>
                <a:spcPct val="150000"/>
              </a:lnSpc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yordamida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jonli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harakatlar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>
              <a:lnSpc>
                <a:spcPct val="150000"/>
              </a:lnSpc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namoyish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etiladi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lvl="1">
              <a:lnSpc>
                <a:spcPct val="150000"/>
              </a:lnSpc>
            </a:pPr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4"/>
          <p:cNvSpPr/>
          <p:nvPr/>
        </p:nvSpPr>
        <p:spPr>
          <a:xfrm>
            <a:off x="11001388" y="2643170"/>
            <a:ext cx="7286612" cy="7215238"/>
          </a:xfrm>
          <a:custGeom>
            <a:avLst/>
            <a:gdLst/>
            <a:ahLst/>
            <a:cxnLst/>
            <a:rect l="l" t="t" r="r" b="b"/>
            <a:pathLst>
              <a:path w="5485779" h="5026345">
                <a:moveTo>
                  <a:pt x="0" y="0"/>
                </a:moveTo>
                <a:lnTo>
                  <a:pt x="5485778" y="0"/>
                </a:lnTo>
                <a:lnTo>
                  <a:pt x="5485778" y="5026345"/>
                </a:lnTo>
                <a:lnTo>
                  <a:pt x="0" y="502634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1" algn="ctr">
              <a:lnSpc>
                <a:spcPct val="150000"/>
              </a:lnSpc>
            </a:pP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3.Barmoq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teatri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kichik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barmoq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qo’g’irchoqlari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nozik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motorika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nutq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lvl="1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4.Soyalar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teatri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ekran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orqasida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yorug’lik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shakllar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yordamida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sirli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muhit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yaratiladi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lvl="1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5.Stol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teatri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stol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ustida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o’yinchoqlar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</a:p>
          <a:p>
            <a:pPr lvl="1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qog’oz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yog’och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shakllar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sahnalashtiriladi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13"/>
          <p:cNvSpPr/>
          <p:nvPr/>
        </p:nvSpPr>
        <p:spPr>
          <a:xfrm>
            <a:off x="3000332" y="0"/>
            <a:ext cx="5786478" cy="3942488"/>
          </a:xfrm>
          <a:custGeom>
            <a:avLst/>
            <a:gdLst/>
            <a:ahLst/>
            <a:cxnLst/>
            <a:rect l="l" t="t" r="r" b="b"/>
            <a:pathLst>
              <a:path w="5114077" h="3942488">
                <a:moveTo>
                  <a:pt x="0" y="0"/>
                </a:moveTo>
                <a:lnTo>
                  <a:pt x="5114076" y="0"/>
                </a:lnTo>
                <a:lnTo>
                  <a:pt x="5114076" y="3942488"/>
                </a:lnTo>
                <a:lnTo>
                  <a:pt x="0" y="39424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14"/>
          <p:cNvSpPr/>
          <p:nvPr/>
        </p:nvSpPr>
        <p:spPr>
          <a:xfrm rot="873169">
            <a:off x="12954102" y="5806251"/>
            <a:ext cx="3390442" cy="4186402"/>
          </a:xfrm>
          <a:custGeom>
            <a:avLst/>
            <a:gdLst/>
            <a:ahLst/>
            <a:cxnLst/>
            <a:rect l="l" t="t" r="r" b="b"/>
            <a:pathLst>
              <a:path w="2370433" h="2990225">
                <a:moveTo>
                  <a:pt x="0" y="0"/>
                </a:moveTo>
                <a:lnTo>
                  <a:pt x="2370434" y="0"/>
                </a:lnTo>
                <a:lnTo>
                  <a:pt x="2370434" y="2990225"/>
                </a:lnTo>
                <a:lnTo>
                  <a:pt x="0" y="299022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1">
              <a:lnSpc>
                <a:spcPct val="150000"/>
              </a:lnSpc>
            </a:pP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>
              <a:lnSpc>
                <a:spcPct val="150000"/>
              </a:lnSpc>
            </a:pP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>
              <a:lnSpc>
                <a:spcPct val="150000"/>
              </a:lnSpc>
            </a:pP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	</a:t>
            </a:r>
          </a:p>
          <a:p>
            <a:pPr lvl="1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6.Tayoqchali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teatr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tayoqchaga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o’rnatilgan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tasvirlar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yordamida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harakatlanadi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lvl="1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7.Marionetka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teatri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iplar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boshqariladigan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qo’g’irchoqlar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lvl="1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	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ushbu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teatr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turlari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nutq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xayoliy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tasavvur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hissiy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munosabatlarni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shakllantirishga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yordam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beradi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lvl="1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/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1785886" y="6346952"/>
            <a:ext cx="4468096" cy="3940048"/>
          </a:xfrm>
          <a:custGeom>
            <a:avLst/>
            <a:gdLst/>
            <a:ahLst/>
            <a:cxnLst/>
            <a:rect l="l" t="t" r="r" b="b"/>
            <a:pathLst>
              <a:path w="4468096" h="3940048">
                <a:moveTo>
                  <a:pt x="0" y="0"/>
                </a:moveTo>
                <a:lnTo>
                  <a:pt x="4468095" y="0"/>
                </a:lnTo>
                <a:lnTo>
                  <a:pt x="4468095" y="3940048"/>
                </a:lnTo>
                <a:lnTo>
                  <a:pt x="0" y="394004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7"/>
          <p:cNvSpPr/>
          <p:nvPr/>
        </p:nvSpPr>
        <p:spPr>
          <a:xfrm>
            <a:off x="8143868" y="5357814"/>
            <a:ext cx="4370255" cy="4587099"/>
          </a:xfrm>
          <a:custGeom>
            <a:avLst/>
            <a:gdLst/>
            <a:ahLst/>
            <a:cxnLst/>
            <a:rect l="l" t="t" r="r" b="b"/>
            <a:pathLst>
              <a:path w="4370255" h="4587099">
                <a:moveTo>
                  <a:pt x="0" y="0"/>
                </a:moveTo>
                <a:lnTo>
                  <a:pt x="4370254" y="0"/>
                </a:lnTo>
                <a:lnTo>
                  <a:pt x="4370254" y="4587099"/>
                </a:lnTo>
                <a:lnTo>
                  <a:pt x="0" y="458709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1" algn="ctr">
              <a:lnSpc>
                <a:spcPct val="150000"/>
              </a:lnSpc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Syujetli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-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rolli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o’yinlar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sahnalashtirish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markazida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odatda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quyidagi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o’yinlar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etiladi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lvl="1" algn="ctr">
              <a:lnSpc>
                <a:spcPct val="150000"/>
              </a:lnSpc>
              <a:buFontTx/>
              <a:buChar char="-"/>
            </a:pP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Oila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Mehmon-mehmon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”</a:t>
            </a:r>
          </a:p>
          <a:p>
            <a:pPr lvl="1" algn="ctr">
              <a:lnSpc>
                <a:spcPct val="150000"/>
              </a:lnSpc>
              <a:buFontTx/>
              <a:buChar char="-"/>
            </a:pP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Shifoxona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”</a:t>
            </a:r>
          </a:p>
          <a:p>
            <a:pPr lvl="1" algn="ctr">
              <a:lnSpc>
                <a:spcPct val="150000"/>
              </a:lnSpc>
              <a:buFontTx/>
              <a:buChar char="-"/>
            </a:pP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Do’kon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”</a:t>
            </a:r>
          </a:p>
          <a:p>
            <a:pPr lvl="1" algn="ctr">
              <a:lnSpc>
                <a:spcPct val="150000"/>
              </a:lnSpc>
              <a:buFontTx/>
              <a:buChar char="-"/>
            </a:pP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Sartaroshxona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”</a:t>
            </a:r>
          </a:p>
          <a:p>
            <a:pPr lvl="1" algn="ctr">
              <a:lnSpc>
                <a:spcPct val="150000"/>
              </a:lnSpc>
              <a:buFontTx/>
              <a:buChar char="-"/>
            </a:pP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Atele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”</a:t>
            </a:r>
          </a:p>
          <a:p>
            <a:pPr lvl="1" algn="ctr">
              <a:lnSpc>
                <a:spcPct val="150000"/>
              </a:lnSpc>
              <a:buFontTx/>
              <a:buChar char="-"/>
            </a:pP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Rangli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svetafor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”</a:t>
            </a:r>
          </a:p>
        </p:txBody>
      </p:sp>
      <p:sp>
        <p:nvSpPr>
          <p:cNvPr id="3" name="Freeform 3"/>
          <p:cNvSpPr/>
          <p:nvPr/>
        </p:nvSpPr>
        <p:spPr>
          <a:xfrm rot="20746900" flipH="1">
            <a:off x="337491" y="3730352"/>
            <a:ext cx="5948511" cy="5452961"/>
          </a:xfrm>
          <a:custGeom>
            <a:avLst/>
            <a:gdLst/>
            <a:ahLst/>
            <a:cxnLst/>
            <a:rect l="l" t="t" r="r" b="b"/>
            <a:pathLst>
              <a:path w="5948511" h="5223874">
                <a:moveTo>
                  <a:pt x="5948511" y="0"/>
                </a:moveTo>
                <a:lnTo>
                  <a:pt x="0" y="0"/>
                </a:lnTo>
                <a:lnTo>
                  <a:pt x="0" y="5223874"/>
                </a:lnTo>
                <a:lnTo>
                  <a:pt x="5948511" y="5223874"/>
                </a:lnTo>
                <a:lnTo>
                  <a:pt x="5948511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1" algn="ctr">
              <a:lnSpc>
                <a:spcPct val="150000"/>
              </a:lnSpc>
            </a:pP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Guruh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tinglovchilari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4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5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guruhga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bo’linib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</a:p>
          <a:p>
            <a:pPr lvl="1"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O’rmonda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kun”</a:t>
            </a:r>
          </a:p>
          <a:p>
            <a:pPr lvl="1"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Yong’in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chiqdi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”</a:t>
            </a:r>
          </a:p>
          <a:p>
            <a:pPr lvl="1"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Qushlar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suhbati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”</a:t>
            </a:r>
          </a:p>
          <a:p>
            <a:pPr lvl="1"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hayvonlari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”</a:t>
            </a:r>
          </a:p>
          <a:p>
            <a:pPr lvl="1"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Sabzavotlar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”</a:t>
            </a:r>
          </a:p>
          <a:p>
            <a:pPr lvl="1"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Mavzusida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kichik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sahna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ko’rinishi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tayyorlashadi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lvl="1"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1" algn="ctr">
              <a:lnSpc>
                <a:spcPct val="150000"/>
              </a:lnSpc>
            </a:pP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 algn="ctr"/>
            <a:r>
              <a:rPr lang="en-US" sz="9600" dirty="0" smtClean="0">
                <a:latin typeface="Aharoni" pitchFamily="2" charset="-79"/>
                <a:cs typeface="Aharoni" pitchFamily="2" charset="-79"/>
              </a:rPr>
              <a:t>E’TIBORINGIZ</a:t>
            </a:r>
          </a:p>
          <a:p>
            <a:pPr lvl="1" algn="ctr"/>
            <a:r>
              <a:rPr lang="en-US" sz="9600" dirty="0" smtClean="0">
                <a:latin typeface="Aharoni" pitchFamily="2" charset="-79"/>
                <a:cs typeface="Aharoni" pitchFamily="2" charset="-79"/>
              </a:rPr>
              <a:t>UCHUN</a:t>
            </a:r>
          </a:p>
          <a:p>
            <a:pPr lvl="1" algn="ctr"/>
            <a:r>
              <a:rPr lang="en-US" sz="9600" dirty="0" smtClean="0">
                <a:latin typeface="Aharoni" pitchFamily="2" charset="-79"/>
                <a:cs typeface="Aharoni" pitchFamily="2" charset="-79"/>
              </a:rPr>
              <a:t>TASHAKKUR</a:t>
            </a:r>
          </a:p>
          <a:p>
            <a:pPr lvl="1" algn="ctr"/>
            <a:endParaRPr lang="en-US" sz="9600" dirty="0" smtClean="0">
              <a:latin typeface="Aharoni" pitchFamily="2" charset="-79"/>
              <a:cs typeface="Aharoni" pitchFamily="2" charset="-79"/>
            </a:endParaRPr>
          </a:p>
          <a:p>
            <a:pPr lvl="1" algn="ctr"/>
            <a:endParaRPr lang="en-US" sz="9600" dirty="0" smtClean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Freeform 5"/>
          <p:cNvSpPr/>
          <p:nvPr/>
        </p:nvSpPr>
        <p:spPr>
          <a:xfrm flipH="1">
            <a:off x="0" y="1500162"/>
            <a:ext cx="4714845" cy="6786610"/>
          </a:xfrm>
          <a:custGeom>
            <a:avLst/>
            <a:gdLst/>
            <a:ahLst/>
            <a:cxnLst/>
            <a:rect l="l" t="t" r="r" b="b"/>
            <a:pathLst>
              <a:path w="3923575" h="5381461">
                <a:moveTo>
                  <a:pt x="3923575" y="0"/>
                </a:moveTo>
                <a:lnTo>
                  <a:pt x="0" y="0"/>
                </a:lnTo>
                <a:lnTo>
                  <a:pt x="0" y="5381462"/>
                </a:lnTo>
                <a:lnTo>
                  <a:pt x="3923575" y="5381462"/>
                </a:lnTo>
                <a:lnTo>
                  <a:pt x="3923575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6"/>
          <p:cNvSpPr/>
          <p:nvPr/>
        </p:nvSpPr>
        <p:spPr>
          <a:xfrm flipH="1">
            <a:off x="13573156" y="1714476"/>
            <a:ext cx="4714844" cy="6572296"/>
          </a:xfrm>
          <a:custGeom>
            <a:avLst/>
            <a:gdLst/>
            <a:ahLst/>
            <a:cxnLst/>
            <a:rect l="l" t="t" r="r" b="b"/>
            <a:pathLst>
              <a:path w="3649576" h="5801350">
                <a:moveTo>
                  <a:pt x="3649576" y="0"/>
                </a:moveTo>
                <a:lnTo>
                  <a:pt x="0" y="0"/>
                </a:lnTo>
                <a:lnTo>
                  <a:pt x="0" y="5801350"/>
                </a:lnTo>
                <a:lnTo>
                  <a:pt x="3649576" y="5801350"/>
                </a:lnTo>
                <a:lnTo>
                  <a:pt x="364957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449</Words>
  <Application>Microsoft Office PowerPoint</Application>
  <PresentationFormat>Произвольный</PresentationFormat>
  <Paragraphs>140</Paragraphs>
  <Slides>16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Aharoni</vt:lpstr>
      <vt:lpstr>Arial</vt:lpstr>
      <vt:lpstr>Calibri</vt:lpstr>
      <vt:lpstr>Office Theme</vt:lpstr>
      <vt:lpstr>Презентация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aser</dc:creator>
  <cp:lastModifiedBy>MX Computers</cp:lastModifiedBy>
  <cp:revision>8</cp:revision>
  <dcterms:created xsi:type="dcterms:W3CDTF">2006-08-16T00:00:00Z</dcterms:created>
  <dcterms:modified xsi:type="dcterms:W3CDTF">2026-03-10T08:06:37Z</dcterms:modified>
  <dc:identifier>DAHBixrANEQ</dc:identifier>
</cp:coreProperties>
</file>