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3" r:id="rId3"/>
    <p:sldId id="264" r:id="rId4"/>
    <p:sldId id="265" r:id="rId5"/>
    <p:sldId id="266" r:id="rId6"/>
    <p:sldId id="267" r:id="rId7"/>
    <p:sldId id="268" r:id="rId8"/>
    <p:sldId id="269" r:id="rId9"/>
    <p:sldId id="270" r:id="rId10"/>
    <p:sldId id="271" r:id="rId11"/>
    <p:sldId id="272" r:id="rId12"/>
    <p:sldId id="273" r:id="rId13"/>
    <p:sldId id="274" r:id="rId14"/>
    <p:sldId id="511" r:id="rId15"/>
    <p:sldId id="277" r:id="rId16"/>
    <p:sldId id="283" r:id="rId17"/>
    <p:sldId id="284" r:id="rId18"/>
    <p:sldId id="285" r:id="rId19"/>
    <p:sldId id="286" r:id="rId20"/>
    <p:sldId id="287" r:id="rId21"/>
    <p:sldId id="288" r:id="rId22"/>
    <p:sldId id="275" r:id="rId23"/>
    <p:sldId id="276"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37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032686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03821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90283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FE2B1C97-015B-47B0-9A32-6D8D5C2FDE52}" type="datetimeFigureOut">
              <a:rPr lang="ru-RU" smtClean="0"/>
              <a:t>09.02.2026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1616563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FE2B1C97-015B-47B0-9A32-6D8D5C2FDE52}" type="datetimeFigureOut">
              <a:rPr lang="ru-RU" smtClean="0"/>
              <a:t>09.02.2026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26185584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FE2B1C97-015B-47B0-9A32-6D8D5C2FDE52}" type="datetimeFigureOut">
              <a:rPr lang="ru-RU" smtClean="0"/>
              <a:t>09.02.2026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343404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E2B1C97-015B-47B0-9A32-6D8D5C2FDE52}" type="datetimeFigureOut">
              <a:rPr lang="ru-RU" smtClean="0"/>
              <a:t>09.02.2026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492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09.02.2026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2945703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FE2B1C97-015B-47B0-9A32-6D8D5C2FDE52}" type="datetimeFigureOut">
              <a:rPr lang="ru-RU" smtClean="0"/>
              <a:t>09.02.2026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928588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4104423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950EE66-A5FD-4FBF-A814-7913DC02DD02}" type="slidenum">
              <a:rPr lang="ru-RU" smtClean="0"/>
              <a:t>‹#›</a:t>
            </a:fld>
            <a:endParaRPr lang="ru-RU"/>
          </a:p>
        </p:txBody>
      </p:sp>
    </p:spTree>
    <p:extLst>
      <p:ext uri="{BB962C8B-B14F-4D97-AF65-F5344CB8AC3E}">
        <p14:creationId xmlns:p14="http://schemas.microsoft.com/office/powerpoint/2010/main" val="3057095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2B1C97-015B-47B0-9A32-6D8D5C2FDE52}" type="datetimeFigureOut">
              <a:rPr lang="ru-RU" smtClean="0"/>
              <a:t>09.02.2026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50EE66-A5FD-4FBF-A814-7913DC02DD02}" type="slidenum">
              <a:rPr lang="ru-RU" smtClean="0"/>
              <a:t>‹#›</a:t>
            </a:fld>
            <a:endParaRPr lang="ru-RU"/>
          </a:p>
        </p:txBody>
      </p:sp>
    </p:spTree>
    <p:extLst>
      <p:ext uri="{BB962C8B-B14F-4D97-AF65-F5344CB8AC3E}">
        <p14:creationId xmlns:p14="http://schemas.microsoft.com/office/powerpoint/2010/main" val="3088696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Tree>
    <p:extLst>
      <p:ext uri="{BB962C8B-B14F-4D97-AF65-F5344CB8AC3E}">
        <p14:creationId xmlns:p14="http://schemas.microsoft.com/office/powerpoint/2010/main" val="32151068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724297" y="1062447"/>
            <a:ext cx="7419703" cy="1200329"/>
          </a:xfrm>
          <a:prstGeom prst="rect">
            <a:avLst/>
          </a:prstGeom>
        </p:spPr>
        <p:txBody>
          <a:bodyPr wrap="square">
            <a:spAutoFit/>
          </a:bodyPr>
          <a:lstStyle/>
          <a:p>
            <a:pPr algn="ctr"/>
            <a:r>
              <a:rPr lang="en-US" sz="2400" b="1" dirty="0">
                <a:solidFill>
                  <a:srgbClr val="002060"/>
                </a:solidFill>
                <a:latin typeface="Times New Roman" pitchFamily="18" charset="0"/>
                <a:cs typeface="Times New Roman" panose="02020603050405020304" pitchFamily="18" charset="0"/>
              </a:rPr>
              <a:t>3.2.2-M</a:t>
            </a:r>
            <a:r>
              <a:rPr lang="ru-RU" sz="2400" b="1" dirty="0">
                <a:solidFill>
                  <a:srgbClr val="002060"/>
                </a:solidFill>
                <a:latin typeface="Times New Roman" pitchFamily="18" charset="0"/>
                <a:cs typeface="Times New Roman" panose="02020603050405020304" pitchFamily="18" charset="0"/>
              </a:rPr>
              <a:t>AVZU: </a:t>
            </a:r>
            <a:r>
              <a:rPr lang="uz-Cyrl-UZ" sz="2400" b="1" dirty="0">
                <a:solidFill>
                  <a:srgbClr val="002060"/>
                </a:solidFill>
                <a:latin typeface="Times New Roman" panose="02020603050405020304" pitchFamily="18" charset="0"/>
                <a:cs typeface="Times New Roman" panose="02020603050405020304" pitchFamily="18" charset="0"/>
              </a:rPr>
              <a:t>MAKTABGACHA YOSHDAGI BOLALARNI ART PEDAGOGIKA</a:t>
            </a:r>
            <a:endParaRPr lang="ru-RU" sz="2400"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VOSITASIDA IJODIY RIVOJLANTIRISH </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471749" y="2664823"/>
            <a:ext cx="8525691" cy="1961178"/>
          </a:xfrm>
          <a:prstGeom prst="rect">
            <a:avLst/>
          </a:prstGeom>
        </p:spPr>
        <p:txBody>
          <a:bodyPr wrap="square">
            <a:spAutoFit/>
          </a:bodyPr>
          <a:lstStyle/>
          <a:p>
            <a:pPr algn="ctr">
              <a:lnSpc>
                <a:spcPct val="106000"/>
              </a:lnSpc>
              <a:spcAft>
                <a:spcPts val="0"/>
              </a:spcAft>
            </a:pPr>
            <a:r>
              <a:rPr lang="uz-Cyrl-UZ"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REJA:</a:t>
            </a:r>
            <a:endParaRPr lang="ru-RU"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400" b="1" dirty="0">
                <a:solidFill>
                  <a:srgbClr val="00206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1. BOLALARNING IJODIY RIVOJLANISHI MAKTABGACHA TAʼLIM TIZIMIDAGI BADIIY VA ESTETIK TAʼLIMNING ENG MUHIM YOʻNALISHIDIR </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b="1" dirty="0">
                <a:solidFill>
                  <a:srgbClr val="002060"/>
                </a:solidFill>
                <a:latin typeface="Times New Roman" panose="02020603050405020304" pitchFamily="18" charset="0"/>
                <a:cs typeface="Times New Roman" panose="02020603050405020304" pitchFamily="18" charset="0"/>
              </a:rPr>
              <a:t> 2.ART TERAPIYA TURLARI QANDAY ISHLAYDI?</a:t>
            </a:r>
            <a:endParaRPr lang="ru-RU" sz="24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4751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908663" y="992778"/>
            <a:ext cx="5030502" cy="461665"/>
          </a:xfrm>
          <a:prstGeom prst="rect">
            <a:avLst/>
          </a:prstGeom>
        </p:spPr>
        <p:txBody>
          <a:bodyPr wrap="square">
            <a:spAutoFit/>
          </a:bodyPr>
          <a:lstStyle/>
          <a:p>
            <a:r>
              <a:rPr lang="uz-Cyrl-UZ" sz="2400" b="1" dirty="0">
                <a:solidFill>
                  <a:srgbClr val="002060"/>
                </a:solidFill>
                <a:latin typeface="Times New Roman" panose="02020603050405020304" pitchFamily="18" charset="0"/>
                <a:cs typeface="Times New Roman" panose="02020603050405020304" pitchFamily="18" charset="0"/>
              </a:rPr>
              <a:t>“BAHS MUNOZARA” METODI</a:t>
            </a:r>
            <a:endParaRPr lang="ru-RU" sz="2400" dirty="0"/>
          </a:p>
        </p:txBody>
      </p:sp>
      <p:sp>
        <p:nvSpPr>
          <p:cNvPr id="4" name="Овальная выноска 3"/>
          <p:cNvSpPr/>
          <p:nvPr/>
        </p:nvSpPr>
        <p:spPr>
          <a:xfrm>
            <a:off x="1915886" y="1663337"/>
            <a:ext cx="7201988" cy="342246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b="1" dirty="0">
                <a:solidFill>
                  <a:srgbClr val="002060"/>
                </a:solidFill>
                <a:latin typeface="Times New Roman" panose="02020603050405020304" pitchFamily="18" charset="0"/>
                <a:cs typeface="Times New Roman" panose="02020603050405020304" pitchFamily="18" charset="0"/>
              </a:rPr>
              <a:t>Bolalarning ijodiy rivojlanishi maktabgacha taʼlim tizimidagi eng muhim yoʻnalishlarini ochib bering?</a:t>
            </a:r>
            <a:endParaRPr lang="ru-RU" sz="28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061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505098" y="478971"/>
            <a:ext cx="10763794" cy="602633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dirty="0">
                <a:solidFill>
                  <a:srgbClr val="002060"/>
                </a:solidFill>
                <a:latin typeface="Times New Roman" panose="02020603050405020304" pitchFamily="18" charset="0"/>
                <a:cs typeface="Times New Roman" panose="02020603050405020304" pitchFamily="18" charset="0"/>
              </a:rPr>
              <a:t>Maktabgacha  taʼlim  tashkilotlariga  qatnaydigan  bolalar  bilan  ishlashda  art-terapiya usullaridan  foydalanishning  asosiy  maqsadi  turli  xil  hissiy  va  ruhiy  kasalliklarning psixo korreksiyasi  va  psixo profilaktikasidir.  Bunday  holda,  quyidagi  vazifalar  amalga oshiriladi:</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-bolalarni  taʼlim  tashkiloti sharoitlariga  moslashtirish  va  taʼlim  dasturini oʻzlashtirish   darajasini   oshirish;  </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-tajovuzkorlik   va   boshqa   salbiy   his-tuygʻularni ijtimoiy  jihatdan  maqbul  tarzda  yoʻq  qilish  qobiliyati  (chizmalar  va  kollajlar  ustida ishlash  bugʻni  tashlash  va  keskinlikni  bartaraf  etishning  xavfsiz  usulidir);</a:t>
            </a:r>
            <a:endParaRPr lang="ru-RU" sz="2000"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 -tuzatish jarayonini   osonlashtirish;   bolalar   uchun   ongsiz   ichki   toʻqnashuvlar   va   tajribalar koʻpincha  ularni   soʻzlar  yordamida  ifodalashdan  koʻra   vizual  tasvirlar  yordamida ifodalash   osonroq;   </a:t>
            </a:r>
            <a:endParaRPr lang="ru-RU" sz="2000"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-talqin   qilish   va   diagnostika   xulosalari   uchun   material   olish;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-oʻqituvchi va bola oʻrtasida aloqa oʻrnatish; badiiy faoliyatda birgalikda ishtirok etish empatiya   (empatiya)   va   oʻzaro   qabul   munosabatlarini   yaratishga   yordam   beradi;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-ichki    nazorat    tuygʻusini    rivojlantirish;    chizmalar    ustida    ishlash,    ranglar    va shakllarning   tartibini   taʼminlash;   )sezgilar   va   his-tuygʻularga   eʼtiborni   jamlashni rivojlantirish; </a:t>
            </a:r>
            <a:endParaRPr lang="ru-RU" sz="2000" b="1" dirty="0">
              <a:solidFill>
                <a:srgbClr val="002060"/>
              </a:solidFill>
              <a:latin typeface="Times New Roman" panose="02020603050405020304" pitchFamily="18" charset="0"/>
              <a:cs typeface="Times New Roman" panose="02020603050405020304" pitchFamily="18" charset="0"/>
            </a:endParaRPr>
          </a:p>
          <a:p>
            <a:r>
              <a:rPr lang="et-EE" sz="2000" dirty="0">
                <a:solidFill>
                  <a:srgbClr val="002060"/>
                </a:solidFill>
                <a:latin typeface="Times New Roman" panose="02020603050405020304" pitchFamily="18" charset="0"/>
                <a:cs typeface="Times New Roman" panose="02020603050405020304" pitchFamily="18" charset="0"/>
              </a:rPr>
              <a:t>-badiiy qobiliyat va oʻzini oʻzi qadrlashni rivojlantirish; art-terapiyaning qoʻshimcha  mahsuloti -yashirin  isteʼdodlarni  kashf  qilish  va  ularni  rivojlantirishdan qoniqish hissi; </a:t>
            </a:r>
            <a:endParaRPr lang="ru-RU" sz="2000" b="1" dirty="0">
              <a:solidFill>
                <a:srgbClr val="002060"/>
              </a:solidFill>
              <a:latin typeface="Times New Roman" panose="02020603050405020304" pitchFamily="18" charset="0"/>
              <a:cs typeface="Times New Roman" panose="02020603050405020304" pitchFamily="18" charset="0"/>
            </a:endParaRPr>
          </a:p>
          <a:p>
            <a:r>
              <a:rPr lang="uz-Cyrl-UZ" sz="2000" dirty="0">
                <a:solidFill>
                  <a:srgbClr val="002060"/>
                </a:solidFill>
                <a:latin typeface="Times New Roman" panose="02020603050405020304" pitchFamily="18" charset="0"/>
                <a:cs typeface="Times New Roman" panose="02020603050405020304" pitchFamily="18" charset="0"/>
              </a:rPr>
              <a:t>-</a:t>
            </a:r>
            <a:r>
              <a:rPr lang="et-EE" sz="2000" dirty="0">
                <a:solidFill>
                  <a:srgbClr val="002060"/>
                </a:solidFill>
                <a:latin typeface="Times New Roman" panose="02020603050405020304" pitchFamily="18" charset="0"/>
                <a:cs typeface="Times New Roman" panose="02020603050405020304" pitchFamily="18" charset="0"/>
              </a:rPr>
              <a:t>kognitiv  va ijodiy qobiliyatlarni rivojlantirish.</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489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740229" y="687977"/>
            <a:ext cx="10868297" cy="573024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t-EE" sz="2000" dirty="0">
                <a:solidFill>
                  <a:srgbClr val="002060"/>
                </a:solidFill>
                <a:latin typeface="Times New Roman" panose="02020603050405020304" pitchFamily="18" charset="0"/>
                <a:cs typeface="Times New Roman" panose="02020603050405020304" pitchFamily="18" charset="0"/>
              </a:rPr>
              <a:t>Maktabgacha  yoshdagi  bolalar  bilan  psixo korrektsiya  ishlarida  eng  koʻp  uchraydigan izo terapiya   boʻlib,   u   psixosomatik   kasalliklar   va   shaxsiyat   buzilishlari   mavjud boʻlganda  qoʻllaniladi.  Bu  erda  rasm  chizish  oʻz-oʻzidan  maqsad  emas,  art-terapiyada biz  chizmalar  yoki  boshqa  mahsulotlar  bilan  shugʻullanmaymiz -ular faqat  bolaning shaxsiyatiga  eʼtibor  berishimiz  uchun  imkoniyatdir.  </a:t>
            </a:r>
            <a:r>
              <a:rPr lang="en-US" sz="2000" dirty="0" err="1">
                <a:solidFill>
                  <a:srgbClr val="002060"/>
                </a:solidFill>
                <a:latin typeface="Times New Roman" panose="02020603050405020304" pitchFamily="18" charset="0"/>
                <a:cs typeface="Times New Roman" panose="02020603050405020304" pitchFamily="18" charset="0"/>
              </a:rPr>
              <a:t>Sanʼat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usullarining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qadr-qimmati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erda.Art-terapiya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vizual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materiallarning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tanloviga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Boʻyoqlar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pastellar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jurnallar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folga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toʻqimachilik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loy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plastilin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modellashtirish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maxsus</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xamir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qutisi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oʻynash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miniatyura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figurali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qum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yogʼoch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materiallar</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tez-tez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ishlatiladi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qogʻoz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format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soyalarda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tashqari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oʻlchamdagi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choʼtkalar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katta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maydonlarni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gubkalar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qaychi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iplar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xil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turdagi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elimlar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yopishqoq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lenta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boshqalar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aqliy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hissiy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badiiy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terapiyasi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hisobga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kerakki</a:t>
            </a:r>
            <a:r>
              <a:rPr lang="en-US" sz="2000" dirty="0">
                <a:solidFill>
                  <a:srgbClr val="002060"/>
                </a:solidFill>
                <a:latin typeface="Times New Roman" panose="02020603050405020304" pitchFamily="18" charset="0"/>
                <a:cs typeface="Times New Roman" panose="02020603050405020304" pitchFamily="18" charset="0"/>
              </a:rPr>
              <a:t>,  u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materialni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shaxsiyatining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xususiyatlari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shuningdek</a:t>
            </a:r>
            <a:r>
              <a:rPr lang="en-US" sz="2000" dirty="0">
                <a:solidFill>
                  <a:srgbClr val="002060"/>
                </a:solidFill>
                <a:latin typeface="Times New Roman" panose="02020603050405020304" pitchFamily="18" charset="0"/>
                <a:cs typeface="Times New Roman" panose="02020603050405020304" pitchFamily="18" charset="0"/>
              </a:rPr>
              <a:t>,  art-</a:t>
            </a:r>
            <a:r>
              <a:rPr lang="en-US" sz="2000" dirty="0" err="1">
                <a:solidFill>
                  <a:srgbClr val="002060"/>
                </a:solidFill>
                <a:latin typeface="Times New Roman" panose="02020603050405020304" pitchFamily="18" charset="0"/>
                <a:cs typeface="Times New Roman" panose="02020603050405020304" pitchFamily="18" charset="0"/>
              </a:rPr>
              <a:t>terapiya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dinamikasi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bogʻliq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vizual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uchun</a:t>
            </a:r>
            <a:r>
              <a:rPr lang="en-US" sz="2000" dirty="0">
                <a:solidFill>
                  <a:srgbClr val="002060"/>
                </a:solidFill>
                <a:latin typeface="Times New Roman" panose="02020603050405020304" pitchFamily="18" charset="0"/>
                <a:cs typeface="Times New Roman" panose="02020603050405020304" pitchFamily="18" charset="0"/>
              </a:rPr>
              <a:t>  u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material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vositalarni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tanlash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imkoniyati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berilishi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tariqasida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mumli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qalam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flomasterlardan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foydalanishni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afzal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koʻrishadi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Ushbu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ishchi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asboblar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yaxshi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nazorat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qilish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imkonini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ishning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dastlabki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bosqichlarida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qarama-qarshilikdan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qochish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zaruratini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qondiradi</a:t>
            </a:r>
            <a:r>
              <a:rPr lang="en-US" sz="2000" dirty="0">
                <a:solidFill>
                  <a:srgbClr val="002060"/>
                </a:solidFill>
                <a:latin typeface="Times New Roman" panose="02020603050405020304" pitchFamily="18" charset="0"/>
                <a:cs typeface="Times New Roman" panose="02020603050405020304" pitchFamily="18" charset="0"/>
              </a:rPr>
              <a:t>. </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1063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531223" y="496390"/>
            <a:ext cx="9849394" cy="5878284"/>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Oʻzbekistonda  “art  pedagogika” tushunchasi zamonaviy  pedagogika fanida maxsus  yoʻnalish sifatida  hali  yetarlicha toʻliq va aniq  taʼrifini  olmagan. Ammo,  shunga qaramay,  qoʻshimcha taʼlim oʻqituvchilari, ijodiy  fikrlaydigan  oʻqituvchi  va  tarbiyachilar,  universitet  oʻqituvchilari  va boshqalar art  pedagogikaning muayyan  metodlari, usullari va  texnologiyalarini oʻz amaliyotida tobora koʻproq qoʻllashni boshlaganlar. Maktabgacha  yoshdagi  bolalarni  maktabga  sifatli  tayyorlash  maqsadida  bir yillik bepul maktabga tayyorlov tizimi joriy etildi. Maktabgacha  taʼlim  tashkilotlarining  mutaxassislari  uchun  “Ilk  qadam” Davlat  oʻquv  dasturi  asosida  maxsus  ehtiyojga  ega  boʻlgan  bolalar  uchun  5  ta mutaxassislik  yoʻnalishi  boʻyicha  moslashtirilgan  va  uygʻunlashgan  taʼlim dasturi yaratildi. </a:t>
            </a:r>
            <a:endParaRPr lang="ru-RU" sz="2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159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74469" y="487680"/>
            <a:ext cx="11329851" cy="617437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Art </a:t>
            </a:r>
            <a:r>
              <a:rPr lang="en-US" sz="2400" b="1" dirty="0" err="1">
                <a:solidFill>
                  <a:srgbClr val="002060"/>
                </a:solidFill>
                <a:latin typeface="Times New Roman" panose="02020603050405020304" pitchFamily="18" charset="0"/>
                <a:cs typeface="Times New Roman" panose="02020603050405020304" pitchFamily="18" charset="0"/>
              </a:rPr>
              <a:t>terapiya</a:t>
            </a:r>
            <a:r>
              <a:rPr lang="en-US" sz="2400" b="1" dirty="0">
                <a:solidFill>
                  <a:srgbClr val="002060"/>
                </a:solidFill>
                <a:latin typeface="Times New Roman" panose="02020603050405020304" pitchFamily="18" charset="0"/>
                <a:cs typeface="Times New Roman" panose="02020603050405020304" pitchFamily="18" charset="0"/>
              </a:rPr>
              <a:t> — </a:t>
            </a:r>
            <a:r>
              <a:rPr lang="en-US" sz="2400" b="1" dirty="0" err="1">
                <a:solidFill>
                  <a:srgbClr val="002060"/>
                </a:solidFill>
                <a:latin typeface="Times New Roman" panose="02020603050405020304" pitchFamily="18" charset="0"/>
                <a:cs typeface="Times New Roman" panose="02020603050405020304" pitchFamily="18" charset="0"/>
              </a:rPr>
              <a:t>psixo</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korreksiya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usuli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allaqachon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necha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marta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natijalar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koʻrsatgan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metod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Muomala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sanʼatning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deyarli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barcha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ruhiy-emotsional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yaxshilaydi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muammolariga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ijobiy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taʼsir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koʻrsatadi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qoʻrquvlarini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xohish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istaklarini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maqsadlarini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hamda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mavjud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boʻlgati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ijodiy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orqali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ifodalashni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oʻrgatadi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b="1" dirty="0">
                <a:solidFill>
                  <a:srgbClr val="002060"/>
                </a:solidFill>
                <a:latin typeface="Times New Roman" panose="02020603050405020304" pitchFamily="18" charset="0"/>
                <a:cs typeface="Times New Roman" panose="02020603050405020304" pitchFamily="18" charset="0"/>
              </a:rPr>
              <a:t>Art </a:t>
            </a:r>
            <a:r>
              <a:rPr lang="en-US" sz="2400" b="1" dirty="0" err="1">
                <a:solidFill>
                  <a:srgbClr val="002060"/>
                </a:solidFill>
                <a:latin typeface="Times New Roman" panose="02020603050405020304" pitchFamily="18" charset="0"/>
                <a:cs typeface="Times New Roman" panose="02020603050405020304" pitchFamily="18" charset="0"/>
              </a:rPr>
              <a:t>terapiya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va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rassomlik</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koʻpincha</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bir-biri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bilan</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to</a:t>
            </a:r>
            <a:r>
              <a:rPr lang="en-US" sz="2400" dirty="0" err="1">
                <a:solidFill>
                  <a:srgbClr val="002060"/>
                </a:solidFill>
                <a:latin typeface="Times New Roman" panose="02020603050405020304" pitchFamily="18" charset="0"/>
                <a:cs typeface="Times New Roman" panose="02020603050405020304" pitchFamily="18" charset="0"/>
              </a:rPr>
              <a:t>ʼ</a:t>
            </a:r>
            <a:r>
              <a:rPr lang="en-US" sz="2400" b="1" dirty="0" err="1">
                <a:solidFill>
                  <a:srgbClr val="002060"/>
                </a:solidFill>
                <a:latin typeface="Times New Roman" panose="02020603050405020304" pitchFamily="18" charset="0"/>
                <a:cs typeface="Times New Roman" panose="02020603050405020304" pitchFamily="18" charset="0"/>
              </a:rPr>
              <a:t>diradi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asarlarida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ochiladi</a:t>
            </a:r>
            <a:r>
              <a:rPr lang="en-US" sz="2400" dirty="0">
                <a:solidFill>
                  <a:srgbClr val="002060"/>
                </a:solidFill>
                <a:latin typeface="Times New Roman" panose="02020603050405020304" pitchFamily="18" charset="0"/>
                <a:cs typeface="Times New Roman" panose="02020603050405020304" pitchFamily="18" charset="0"/>
              </a:rPr>
              <a:t>». Bu </a:t>
            </a:r>
            <a:r>
              <a:rPr lang="en-US" sz="2400" dirty="0" err="1">
                <a:solidFill>
                  <a:srgbClr val="002060"/>
                </a:solidFill>
                <a:latin typeface="Times New Roman" panose="02020603050405020304" pitchFamily="18" charset="0"/>
                <a:cs typeface="Times New Roman" panose="02020603050405020304" pitchFamily="18" charset="0"/>
              </a:rPr>
              <a:t>shifo</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jarayonining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boshlanishi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Ustoz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koʻpincha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tegishli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tayyorgarlikdan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oʻtgan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rassom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psixolog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psixoterapevt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boʻIadi</a:t>
            </a:r>
            <a:r>
              <a:rPr lang="en-US" sz="2400" dirty="0">
                <a:solidFill>
                  <a:srgbClr val="002060"/>
                </a:solidFill>
                <a:latin typeface="Times New Roman" panose="02020603050405020304" pitchFamily="18" charset="0"/>
                <a:cs typeface="Times New Roman" panose="02020603050405020304" pitchFamily="18" charset="0"/>
              </a:rPr>
              <a:t>. Art </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 </a:t>
            </a:r>
            <a:r>
              <a:rPr lang="en-US" sz="2400" dirty="0" err="1">
                <a:solidFill>
                  <a:srgbClr val="002060"/>
                </a:solidFill>
                <a:latin typeface="Times New Roman" panose="02020603050405020304" pitchFamily="18" charset="0"/>
                <a:cs typeface="Times New Roman" panose="02020603050405020304" pitchFamily="18" charset="0"/>
              </a:rPr>
              <a:t>kattalar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bolalar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qogʻozda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gʻazab</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quvonch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sevgi</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ifoda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imkonini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badiiy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qobiliyati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yoʻqligi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emas</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Sanʼatning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davolash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ishlatilishi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chizish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loydan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narsa-yasash</a:t>
            </a:r>
            <a:r>
              <a:rPr lang="en-US" sz="2400" dirty="0">
                <a:solidFill>
                  <a:srgbClr val="002060"/>
                </a:solidFill>
                <a:latin typeface="Times New Roman" panose="02020603050405020304" pitchFamily="18" charset="0"/>
                <a:cs typeface="Times New Roman" panose="02020603050405020304" pitchFamily="18" charset="0"/>
              </a:rPr>
              <a:t>, origami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applikatsiya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Shuningdek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raqs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kino</a:t>
            </a:r>
            <a:r>
              <a:rPr lang="en-US" sz="2400" dirty="0">
                <a:solidFill>
                  <a:srgbClr val="002060"/>
                </a:solidFill>
                <a:latin typeface="Times New Roman" panose="02020603050405020304" pitchFamily="18" charset="0"/>
                <a:cs typeface="Times New Roman" panose="02020603050405020304" pitchFamily="18" charset="0"/>
              </a:rPr>
              <a:t> ham. </a:t>
            </a:r>
            <a:r>
              <a:rPr lang="en-US" sz="2400" dirty="0" err="1">
                <a:solidFill>
                  <a:srgbClr val="002060"/>
                </a:solidFill>
                <a:latin typeface="Times New Roman" panose="02020603050405020304" pitchFamily="18" charset="0"/>
                <a:cs typeface="Times New Roman" panose="02020603050405020304" pitchFamily="18" charset="0"/>
              </a:rPr>
              <a:t>Nima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tanlash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yaxshiroq</a:t>
            </a:r>
            <a:r>
              <a:rPr lang="en-US" sz="2400" dirty="0">
                <a:solidFill>
                  <a:srgbClr val="002060"/>
                </a:solidFill>
                <a:latin typeface="Times New Roman" panose="02020603050405020304" pitchFamily="18" charset="0"/>
                <a:cs typeface="Times New Roman" panose="02020603050405020304" pitchFamily="18" charset="0"/>
              </a:rPr>
              <a:t> — </a:t>
            </a:r>
            <a:r>
              <a:rPr lang="en-US" sz="2400" dirty="0" err="1">
                <a:solidFill>
                  <a:srgbClr val="002060"/>
                </a:solidFill>
                <a:latin typeface="Times New Roman" panose="02020603050405020304" pitchFamily="18" charset="0"/>
                <a:cs typeface="Times New Roman" panose="02020603050405020304" pitchFamily="18" charset="0"/>
              </a:rPr>
              <a:t>psixolog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Inson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ichki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aks</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ettiruvchi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asarlar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yaratganda</a:t>
            </a:r>
            <a:r>
              <a:rPr lang="en-US" sz="2400" dirty="0">
                <a:solidFill>
                  <a:srgbClr val="002060"/>
                </a:solidFill>
                <a:latin typeface="Times New Roman" panose="02020603050405020304" pitchFamily="18" charset="0"/>
                <a:cs typeface="Times New Roman" panose="02020603050405020304" pitchFamily="18" charset="0"/>
              </a:rPr>
              <a:t> mashg4iiotlarda </a:t>
            </a:r>
            <a:r>
              <a:rPr lang="en-US" sz="2400" dirty="0" err="1">
                <a:solidFill>
                  <a:srgbClr val="002060"/>
                </a:solidFill>
                <a:latin typeface="Times New Roman" panose="02020603050405020304" pitchFamily="18" charset="0"/>
                <a:cs typeface="Times New Roman" panose="02020603050405020304" pitchFamily="18" charset="0"/>
              </a:rPr>
              <a:t>faol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passiv</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holda</a:t>
            </a:r>
            <a:r>
              <a:rPr lang="en-US" sz="2400" dirty="0">
                <a:solidFill>
                  <a:srgbClr val="002060"/>
                </a:solidFill>
                <a:latin typeface="Times New Roman" panose="02020603050405020304" pitchFamily="18" charset="0"/>
                <a:cs typeface="Times New Roman" panose="02020603050405020304" pitchFamily="18" charset="0"/>
              </a:rPr>
              <a:t> art </a:t>
            </a:r>
            <a:r>
              <a:rPr lang="en-US" sz="2400" dirty="0" err="1">
                <a:solidFill>
                  <a:srgbClr val="002060"/>
                </a:solidFill>
                <a:latin typeface="Times New Roman" panose="02020603050405020304" pitchFamily="18" charset="0"/>
                <a:cs typeface="Times New Roman" panose="02020603050405020304" pitchFamily="18" charset="0"/>
              </a:rPr>
              <a:t>terapevt</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bilan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birgalikda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bemor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boshqa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odamlarning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rasmlarini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musiqiy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kompozitsiyalarni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raqslarini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tahlil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qiladi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Mashgʼulotlarning</a:t>
            </a:r>
            <a:r>
              <a:rPr lang="en-US" sz="2400" dirty="0">
                <a:solidFill>
                  <a:srgbClr val="002060"/>
                </a:solidFill>
                <a:latin typeface="Times New Roman" panose="02020603050405020304" pitchFamily="18" charset="0"/>
                <a:cs typeface="Times New Roman" panose="02020603050405020304" pitchFamily="18" charset="0"/>
              </a:rPr>
              <a:t> individual </a:t>
            </a:r>
            <a:r>
              <a:rPr lang="en-US" sz="2400" dirty="0" err="1">
                <a:solidFill>
                  <a:srgbClr val="002060"/>
                </a:solidFill>
                <a:latin typeface="Times New Roman" panose="02020603050405020304" pitchFamily="18" charset="0"/>
                <a:cs typeface="Times New Roman" panose="02020603050405020304" pitchFamily="18" charset="0"/>
              </a:rPr>
              <a:t>yoki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guruhli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ham </a:t>
            </a:r>
            <a:r>
              <a:rPr lang="en-US" sz="2400" dirty="0" err="1">
                <a:solidFill>
                  <a:srgbClr val="002060"/>
                </a:solidFill>
                <a:latin typeface="Times New Roman" panose="02020603050405020304" pitchFamily="18" charset="0"/>
                <a:cs typeface="Times New Roman" panose="02020603050405020304" pitchFamily="18" charset="0"/>
              </a:rPr>
              <a:t>mavjud</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Guruhlar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yopiq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ochiqlar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bolinadi</a:t>
            </a:r>
            <a:r>
              <a:rPr lang="en-US" sz="2400" dirty="0">
                <a:solidFill>
                  <a:srgbClr val="002060"/>
                </a:solidFill>
                <a:latin typeface="Times New Roman" panose="02020603050405020304" pitchFamily="18" charset="0"/>
                <a:cs typeface="Times New Roman" panose="02020603050405020304" pitchFamily="18" charset="0"/>
              </a:rPr>
              <a:t>.</a:t>
            </a:r>
            <a:endParaRPr lang="ru-RU" sz="22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8706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1027611" y="600892"/>
            <a:ext cx="10424159" cy="6043748"/>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400" dirty="0">
                <a:solidFill>
                  <a:srgbClr val="002060"/>
                </a:solidFill>
                <a:latin typeface="Times New Roman" panose="02020603050405020304" pitchFamily="18" charset="0"/>
                <a:cs typeface="Times New Roman" panose="02020603050405020304" pitchFamily="18" charset="0"/>
              </a:rPr>
              <a:t>Badiiy  pedagogikada  taʼlim  va  tarbiya  usullarini  tanlash  quyidagilar bilan belgilanadi: – bolalarning yoshi, individual xususiyatlari va imkoniyatlari;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ularning qiziqishlari va moyilliklari;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tayyorgarlik darajasi;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ularning rivojlanishidagi oʻqishlarning xususiyatlari va darajasi;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bolalarning badiiy rivojlanishining maqsad va vazifalari;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sanʼat turlarining har biriga taʼsir qilishning oʻziga xos xususiyatlari;</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 badiiy faoliyatni tashkil etish shakllari;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badiiy maʼlumotlarning hajmi va sifati;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tarbiya</a:t>
            </a:r>
            <a:r>
              <a:rPr lang="uz-Cyrl-UZ" sz="2400" dirty="0">
                <a:solidFill>
                  <a:srgbClr val="002060"/>
                </a:solidFill>
                <a:latin typeface="Times New Roman" panose="02020603050405020304" pitchFamily="18" charset="0"/>
                <a:cs typeface="Times New Roman" panose="02020603050405020304" pitchFamily="18" charset="0"/>
              </a:rPr>
              <a:t>chining mahorati, maxsus pedagogik texnologiyalarini oʻzlashtirish darajasi; </a:t>
            </a:r>
            <a:endParaRPr lang="ru-RU" sz="2400"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Badiiy  pedagogikaning  metodlari  didaktikada,  badiiy  pedagogikada ularni  tasniflashda  eʼtirof etilgan  yondashuvlarga  asoslanadi,  bunda  alohida taʼlimga  muhtoj  tarbiyalanuvchilarning  har  bir  toifasi  uchun  shunday  usullar tarkibini tanlash zaruriyati hisobga olinadi. </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1762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Прямоугольник 3"/>
          <p:cNvSpPr/>
          <p:nvPr/>
        </p:nvSpPr>
        <p:spPr>
          <a:xfrm>
            <a:off x="330926" y="78377"/>
            <a:ext cx="11495313" cy="6714309"/>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Art-pedagogikaning asosiy funksiyalari: </a:t>
            </a:r>
            <a:r>
              <a:rPr lang="uz-Cyrl-UZ" sz="2400" dirty="0">
                <a:solidFill>
                  <a:srgbClr val="002060"/>
                </a:solidFill>
                <a:latin typeface="Times New Roman" panose="02020603050405020304" pitchFamily="18" charset="0"/>
                <a:cs typeface="Times New Roman" panose="02020603050405020304" pitchFamily="18" charset="0"/>
              </a:rPr>
              <a:t>– madaniyatlilik  (shaxsning  qadriyatlar tizimi  sifatida  madaniyat  bilan obyektiv  aloqasi tufayli,  badiiy madaniyat  rivojiga asoslangan  inson rivojlanishi, uning ijodkorligiga aylanishi); – taʼlimiy  (shaxsni  rivojlantirish  va  sanʼat  orqali  voqelikni  oʻzlash-tirishga qaratilgan, sanʼat sohasidagi bilimlarni va badiiy-ijodiy faoliyatda amaliy koʻnikmalar egallashini taʼminlaydi); – tarbiyaviy  (shaxsning  axloqiy-estetik  kommunikativ  va  refleksiv asoslari). </a:t>
            </a:r>
            <a:endParaRPr lang="en-US" sz="2400" dirty="0">
              <a:solidFill>
                <a:srgbClr val="002060"/>
              </a:solidFill>
              <a:latin typeface="Times New Roman" panose="02020603050405020304" pitchFamily="18" charset="0"/>
              <a:cs typeface="Times New Roman" panose="02020603050405020304" pitchFamily="18" charset="0"/>
            </a:endParaRPr>
          </a:p>
          <a:p>
            <a:pPr algn="ctr"/>
            <a:r>
              <a:rPr lang="uz-Cyrl-UZ" sz="2400" b="1" dirty="0">
                <a:solidFill>
                  <a:srgbClr val="002060"/>
                </a:solidFill>
                <a:latin typeface="Times New Roman" panose="02020603050405020304" pitchFamily="18" charset="0"/>
                <a:cs typeface="Times New Roman" panose="02020603050405020304" pitchFamily="18" charset="0"/>
              </a:rPr>
              <a:t>Art-pedagogikaning asosiy vazifalari: </a:t>
            </a:r>
            <a:r>
              <a:rPr lang="uz-Cyrl-UZ" sz="2400" dirty="0">
                <a:solidFill>
                  <a:srgbClr val="002060"/>
                </a:solidFill>
                <a:latin typeface="Times New Roman" panose="02020603050405020304" pitchFamily="18" charset="0"/>
                <a:cs typeface="Times New Roman" panose="02020603050405020304" pitchFamily="18" charset="0"/>
              </a:rPr>
              <a:t>– oʻzini shaxs sifatida qabul qilish va oʻz qadr-qimmatini tushunish; – insonning dunyo bilan  munosabati  uning ijtimoiy-madaniy  jamiyatdagi oʻrnini bilish; – shaxsning oʻz-oʻzini ijodiy anglashi; Art  pedagogikaning  asosiy  texnologiyasi  bu oʻyin va improvizatsiya  (ijod-korlik,  kreativlik),  ana  shu  narsa  ijtimoiy-madaniy  pedagogika  sohasida badiiy pedagogika texnologiyalardan foydalanishga asos boʻladi. Pedagogik  improvizatsiya-bu  ichki  yoki  tashqi  omillar  taʼsirida yuzaga keladigan  rejalashtirilmagan  vaziyatlar  tufayli  tarbiyachining  dastlabki kutilmagan  harakatlari.  Improvizatsiya  muvafaqqiyati  shakllarni  loyihalash  va taxminlash natijalarining istiqbollari bilan belgilanadi. Oʻyin  (badiiy  faoliyatni  ragʻbatlantirish  usuli  boʻlib, u  bolalarda beixtiyor  yodlash  jarayonlarini  faollashtirish,  ularning  atrof-muhitga,  turli xil  badiiy  faoliyatga  qiziqishini  oshirishning ajoyib  vositasi boʻlib  xizmat qilishi mumkin)</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6845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3108960" y="592182"/>
            <a:ext cx="4894217" cy="88827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b="1" dirty="0">
                <a:solidFill>
                  <a:srgbClr val="002060"/>
                </a:solidFill>
                <a:latin typeface="Times New Roman" panose="02020603050405020304" pitchFamily="18" charset="0"/>
                <a:cs typeface="Times New Roman" panose="02020603050405020304" pitchFamily="18" charset="0"/>
              </a:rPr>
              <a:t>ART TASVIRIY FAOLIYAT:  </a:t>
            </a:r>
            <a:endParaRPr lang="ru-RU" sz="2400" b="1" dirty="0">
              <a:solidFill>
                <a:srgbClr val="002060"/>
              </a:solidFill>
              <a:latin typeface="Times New Roman" panose="02020603050405020304" pitchFamily="18" charset="0"/>
              <a:cs typeface="Times New Roman" panose="02020603050405020304" pitchFamily="18" charset="0"/>
            </a:endParaRPr>
          </a:p>
        </p:txBody>
      </p:sp>
      <p:sp>
        <p:nvSpPr>
          <p:cNvPr id="4" name="Овал 3"/>
          <p:cNvSpPr/>
          <p:nvPr/>
        </p:nvSpPr>
        <p:spPr>
          <a:xfrm>
            <a:off x="121920" y="1846217"/>
            <a:ext cx="5503817" cy="501178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a:solidFill>
                  <a:srgbClr val="002060"/>
                </a:solidFill>
                <a:latin typeface="Times New Roman" panose="02020603050405020304" pitchFamily="18" charset="0"/>
                <a:cs typeface="Times New Roman" panose="02020603050405020304" pitchFamily="18" charset="0"/>
              </a:rPr>
              <a:t>Loy ishi</a:t>
            </a:r>
            <a:r>
              <a:rPr lang="uz-Cyrl-UZ" sz="2000" dirty="0">
                <a:solidFill>
                  <a:srgbClr val="002060"/>
                </a:solidFill>
                <a:latin typeface="Times New Roman" panose="02020603050405020304" pitchFamily="18" charset="0"/>
                <a:cs typeface="Times New Roman" panose="02020603050405020304" pitchFamily="18" charset="0"/>
              </a:rPr>
              <a:t>. </a:t>
            </a:r>
            <a:endParaRPr lang="en-US" sz="2000" dirty="0">
              <a:solidFill>
                <a:srgbClr val="002060"/>
              </a:solidFill>
              <a:latin typeface="Times New Roman" panose="02020603050405020304" pitchFamily="18" charset="0"/>
              <a:cs typeface="Times New Roman" panose="02020603050405020304" pitchFamily="18" charset="0"/>
            </a:endParaRPr>
          </a:p>
          <a:p>
            <a:pPr algn="ctr"/>
            <a:r>
              <a:rPr lang="uz-Cyrl-UZ" sz="2000" dirty="0">
                <a:solidFill>
                  <a:srgbClr val="002060"/>
                </a:solidFill>
                <a:latin typeface="Times New Roman" panose="02020603050405020304" pitchFamily="18" charset="0"/>
                <a:cs typeface="Times New Roman" panose="02020603050405020304" pitchFamily="18" charset="0"/>
              </a:rPr>
              <a:t>Art pedagogikada ishlatiladigan plastik materiallar: loy. Bolalar bilan mashgʻulot oʻtishda loy plastik material sifatida tavsiya etiladi.  Birinchidan, gil tabiiy mahsulotdir, yaʼni u oʻz-oʻzidan terapevtik taʼsirga ega. Ikkinchidan, loy plastik va egiluvchan boʻlib, bu maktabgacha yoshdagi bolalar bilan ishlashda juda muhimdir. Uchinchidan, mahsulotni quritishdan keyin boʻyash. </a:t>
            </a:r>
            <a:endParaRPr lang="ru-RU" sz="2000" dirty="0">
              <a:solidFill>
                <a:srgbClr val="002060"/>
              </a:solidFill>
              <a:latin typeface="Times New Roman" panose="02020603050405020304" pitchFamily="18" charset="0"/>
              <a:cs typeface="Times New Roman" panose="02020603050405020304" pitchFamily="18" charset="0"/>
            </a:endParaRPr>
          </a:p>
        </p:txBody>
      </p:sp>
      <p:sp>
        <p:nvSpPr>
          <p:cNvPr id="6" name="Овал 5"/>
          <p:cNvSpPr/>
          <p:nvPr/>
        </p:nvSpPr>
        <p:spPr>
          <a:xfrm>
            <a:off x="5712823" y="1706881"/>
            <a:ext cx="6357257" cy="515112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rgbClr val="002060"/>
                </a:solidFill>
                <a:latin typeface="Times New Roman" panose="02020603050405020304" pitchFamily="18" charset="0"/>
                <a:cs typeface="Times New Roman" panose="02020603050405020304" pitchFamily="18" charset="0"/>
              </a:rPr>
              <a:t>                       </a:t>
            </a:r>
            <a:r>
              <a:rPr lang="uz-Cyrl-UZ" b="1" dirty="0">
                <a:solidFill>
                  <a:srgbClr val="002060"/>
                </a:solidFill>
                <a:latin typeface="Times New Roman" panose="02020603050405020304" pitchFamily="18" charset="0"/>
                <a:cs typeface="Times New Roman" panose="02020603050405020304" pitchFamily="18" charset="0"/>
              </a:rPr>
              <a:t>Rasm chizish </a:t>
            </a:r>
            <a:endParaRPr lang="en-US" b="1" dirty="0">
              <a:solidFill>
                <a:srgbClr val="002060"/>
              </a:solidFill>
              <a:latin typeface="Times New Roman" panose="02020603050405020304" pitchFamily="18" charset="0"/>
              <a:cs typeface="Times New Roman" panose="02020603050405020304" pitchFamily="18" charset="0"/>
            </a:endParaRPr>
          </a:p>
          <a:p>
            <a:r>
              <a:rPr lang="uz-Cyrl-UZ" dirty="0">
                <a:solidFill>
                  <a:srgbClr val="002060"/>
                </a:solidFill>
                <a:latin typeface="Times New Roman" panose="02020603050405020304" pitchFamily="18" charset="0"/>
                <a:cs typeface="Times New Roman" panose="02020603050405020304" pitchFamily="18" charset="0"/>
              </a:rPr>
              <a:t>Chizish  bolalarning  hissiy  rivojlanishiga  katta  hissa  qoʻshadi,  ularning samarali  faoliyatining  motivatsion-ehtiyoj  tomonini  shakllantiradi.Rasm chizish xuddi oʻyin kabi “kattalar orasida bolaning huquqlarini” qoplaydi. Bola oʻzini  va  narsalarini  boshqarishni  xohlaydi,  rasm  oʻyin  kabi  hech  boʻlmaganda xayoliy ravishda amalga oshirishga imkon beradi.U qogʻozda faqat oʻziga tegishli va oʻzining  hayotini tasvirlaydi. Art  pedagogikada  biz  chizish  jarayoni  va  natija-ning quvonchini uygʻunlashtirishga harakat qilishimiz kerak. </a:t>
            </a:r>
            <a:endParaRPr lang="ru-RU"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37036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 3"/>
          <p:cNvSpPr/>
          <p:nvPr/>
        </p:nvSpPr>
        <p:spPr>
          <a:xfrm>
            <a:off x="2481943" y="783771"/>
            <a:ext cx="6958147" cy="5651863"/>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a:t>
            </a:r>
            <a:r>
              <a:rPr lang="en-US" sz="2000" b="1" dirty="0" err="1">
                <a:solidFill>
                  <a:srgbClr val="002060"/>
                </a:solidFill>
                <a:latin typeface="Times New Roman" panose="02020603050405020304" pitchFamily="18" charset="0"/>
                <a:cs typeface="Times New Roman" panose="02020603050405020304" pitchFamily="18" charset="0"/>
              </a:rPr>
              <a:t>Barmoqlar</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bilan</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rasm</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chizish</a:t>
            </a:r>
            <a:r>
              <a:rPr lang="en-US" sz="2000" b="1" dirty="0">
                <a:solidFill>
                  <a:srgbClr val="002060"/>
                </a:solidFill>
                <a:latin typeface="Times New Roman" panose="02020603050405020304" pitchFamily="18" charset="0"/>
                <a:cs typeface="Times New Roman" panose="02020603050405020304" pitchFamily="18" charset="0"/>
              </a:rPr>
              <a:t>»</a:t>
            </a:r>
            <a:r>
              <a:rPr lang="en-US" sz="2000" dirty="0">
                <a:solidFill>
                  <a:srgbClr val="002060"/>
                </a:solidFill>
                <a:latin typeface="Times New Roman" panose="02020603050405020304" pitchFamily="18" charset="0"/>
                <a:cs typeface="Times New Roman" panose="02020603050405020304" pitchFamily="18" charset="0"/>
              </a:rPr>
              <a:t> </a:t>
            </a:r>
          </a:p>
          <a:p>
            <a:pPr algn="ctr"/>
            <a:r>
              <a:rPr lang="en-US" sz="2000" dirty="0" err="1">
                <a:solidFill>
                  <a:srgbClr val="002060"/>
                </a:solidFill>
                <a:latin typeface="Times New Roman" panose="02020603050405020304" pitchFamily="18" charset="0"/>
                <a:cs typeface="Times New Roman" panose="02020603050405020304" pitchFamily="18" charset="0"/>
              </a:rPr>
              <a:t>uslubi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odatiy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naqshlar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taʼsiridan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xalos</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ijtimoiy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maqbul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buzgʻunchi</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chiqarishga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yordam</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Ijodiy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bu</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yerda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oʻzboshimchalik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amalga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oshiriladi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qoidalar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cheklovlar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narsa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 </a:t>
            </a:r>
            <a:r>
              <a:rPr lang="en-US" sz="2000" dirty="0" err="1">
                <a:solidFill>
                  <a:srgbClr val="002060"/>
                </a:solidFill>
                <a:latin typeface="Times New Roman" panose="02020603050405020304" pitchFamily="18" charset="0"/>
                <a:cs typeface="Times New Roman" panose="02020603050405020304" pitchFamily="18" charset="0"/>
              </a:rPr>
              <a:t>har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qanday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ranglar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shakllar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chiziqlar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Chizilgan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rasmni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yaratish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jarayoni</a:t>
            </a:r>
            <a:r>
              <a:rPr lang="en-US" sz="2000" dirty="0">
                <a:solidFill>
                  <a:srgbClr val="002060"/>
                </a:solidFill>
                <a:latin typeface="Times New Roman" panose="02020603050405020304" pitchFamily="18" charset="0"/>
                <a:cs typeface="Times New Roman" panose="02020603050405020304" pitchFamily="18" charset="0"/>
              </a:rPr>
              <a:t> individual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oldindan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aytib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Texnika</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bolalar</a:t>
            </a:r>
            <a:r>
              <a:rPr lang="en-US" sz="2000" dirty="0">
                <a:solidFill>
                  <a:srgbClr val="002060"/>
                </a:solidFill>
                <a:latin typeface="Times New Roman" panose="02020603050405020304" pitchFamily="18" charset="0"/>
                <a:cs typeface="Times New Roman" panose="02020603050405020304" pitchFamily="18" charset="0"/>
              </a:rPr>
              <a:t>, ham </a:t>
            </a:r>
            <a:r>
              <a:rPr lang="en-US" sz="2000" dirty="0" err="1">
                <a:solidFill>
                  <a:srgbClr val="002060"/>
                </a:solidFill>
                <a:latin typeface="Times New Roman" panose="02020603050405020304" pitchFamily="18" charset="0"/>
                <a:cs typeface="Times New Roman" panose="02020603050405020304" pitchFamily="18" charset="0"/>
              </a:rPr>
              <a:t>kattalarda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qoʻllanadi</a:t>
            </a:r>
            <a:r>
              <a:rPr lang="en-US" sz="2000" dirty="0">
                <a:solidFill>
                  <a:srgbClr val="002060"/>
                </a:solidFill>
                <a:latin typeface="Times New Roman" panose="02020603050405020304" pitchFamily="18" charset="0"/>
                <a:cs typeface="Times New Roman" panose="02020603050405020304" pitchFamily="18" charset="0"/>
              </a:rPr>
              <a:t> Bu </a:t>
            </a:r>
            <a:r>
              <a:rPr lang="en-US" sz="2000" dirty="0" err="1">
                <a:solidFill>
                  <a:srgbClr val="002060"/>
                </a:solidFill>
                <a:latin typeface="Times New Roman" panose="02020603050405020304" pitchFamily="18" charset="0"/>
                <a:cs typeface="Times New Roman" panose="02020603050405020304" pitchFamily="18" charset="0"/>
              </a:rPr>
              <a:t>tashvish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ijtimoiy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depressiyadan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qoʻrqish</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bilan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bogʻliq</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psixologik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muammolari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oladi</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98670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1558833" y="383177"/>
            <a:ext cx="9370423" cy="573894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Quvonchni</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tasavvur</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qiling</a:t>
            </a:r>
            <a:r>
              <a:rPr lang="en-US" sz="2400" b="1" dirty="0">
                <a:solidFill>
                  <a:srgbClr val="002060"/>
                </a:solidFill>
                <a:latin typeface="Times New Roman" panose="02020603050405020304" pitchFamily="18" charset="0"/>
                <a:cs typeface="Times New Roman" panose="02020603050405020304" pitchFamily="18" charset="0"/>
              </a:rPr>
              <a:t>» </a:t>
            </a:r>
            <a:r>
              <a:rPr lang="en-US" sz="2400" b="1" dirty="0" err="1">
                <a:solidFill>
                  <a:srgbClr val="002060"/>
                </a:solidFill>
                <a:latin typeface="Times New Roman" panose="02020603050405020304" pitchFamily="18" charset="0"/>
                <a:cs typeface="Times New Roman" panose="02020603050405020304" pitchFamily="18" charset="0"/>
              </a:rPr>
              <a:t>mashqlari</a:t>
            </a:r>
            <a:r>
              <a:rPr lang="en-US" sz="2400" b="1" dirty="0">
                <a:solidFill>
                  <a:srgbClr val="002060"/>
                </a:solidFill>
                <a:latin typeface="Times New Roman" panose="02020603050405020304" pitchFamily="18" charset="0"/>
                <a:cs typeface="Times New Roman" panose="02020603050405020304" pitchFamily="18" charset="0"/>
              </a:rPr>
              <a:t>. </a:t>
            </a:r>
          </a:p>
          <a:p>
            <a:r>
              <a:rPr lang="en-US" sz="2400" dirty="0" err="1">
                <a:solidFill>
                  <a:srgbClr val="002060"/>
                </a:solidFill>
                <a:latin typeface="Times New Roman" panose="02020603050405020304" pitchFamily="18" charset="0"/>
                <a:cs typeface="Times New Roman" panose="02020603050405020304" pitchFamily="18" charset="0"/>
              </a:rPr>
              <a:t>Uning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maqsadi</a:t>
            </a:r>
            <a:r>
              <a:rPr lang="en-US" sz="2400" dirty="0">
                <a:solidFill>
                  <a:srgbClr val="002060"/>
                </a:solidFill>
                <a:latin typeface="Times New Roman" panose="02020603050405020304" pitchFamily="18" charset="0"/>
                <a:cs typeface="Times New Roman" panose="02020603050405020304" pitchFamily="18" charset="0"/>
              </a:rPr>
              <a:t> rang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konsentratsiya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yordamida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emotsional</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fonni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yaxshilashdir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uchun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o‘tirishingiz</a:t>
            </a:r>
            <a:r>
              <a:rPr lang="en-US" sz="2400" dirty="0">
                <a:solidFill>
                  <a:srgbClr val="002060"/>
                </a:solidFill>
                <a:latin typeface="Times New Roman" panose="02020603050405020304" pitchFamily="18" charset="0"/>
                <a:cs typeface="Times New Roman" panose="02020603050405020304" pitchFamily="18" charset="0"/>
              </a:rPr>
              <a:t>, dam </a:t>
            </a:r>
            <a:r>
              <a:rPr lang="en-US" sz="2400" dirty="0" err="1">
                <a:solidFill>
                  <a:srgbClr val="002060"/>
                </a:solidFill>
                <a:latin typeface="Times New Roman" panose="02020603050405020304" pitchFamily="18" charset="0"/>
                <a:cs typeface="Times New Roman" panose="02020603050405020304" pitchFamily="18" charset="0"/>
              </a:rPr>
              <a:t>olishingiz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koʻzingizni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yumishingiz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hayotingizdagi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quvonchli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daqiqalarni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tasavvur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barcha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hissiyotlarni</a:t>
            </a:r>
            <a:r>
              <a:rPr lang="en-US" sz="2400" dirty="0">
                <a:solidFill>
                  <a:srgbClr val="002060"/>
                </a:solidFill>
                <a:latin typeface="Times New Roman" panose="02020603050405020304" pitchFamily="18" charset="0"/>
                <a:cs typeface="Times New Roman" panose="02020603050405020304" pitchFamily="18" charset="0"/>
              </a:rPr>
              <a:t> his </a:t>
            </a:r>
            <a:r>
              <a:rPr lang="en-US" sz="2400" dirty="0" err="1">
                <a:solidFill>
                  <a:srgbClr val="002060"/>
                </a:solidFill>
                <a:latin typeface="Times New Roman" panose="02020603050405020304" pitchFamily="18" charset="0"/>
                <a:cs typeface="Times New Roman" panose="02020603050405020304" pitchFamily="18" charset="0"/>
              </a:rPr>
              <a:t>qilishingiz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soʻng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oʼz</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gullar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shaklida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taqdim</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etishingiz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kerak</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Oʻzingizni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qiynamang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yerda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faqat</a:t>
            </a:r>
            <a:r>
              <a:rPr lang="en-US" sz="2400" dirty="0">
                <a:solidFill>
                  <a:srgbClr val="002060"/>
                </a:solidFill>
                <a:latin typeface="Times New Roman" panose="02020603050405020304" pitchFamily="18" charset="0"/>
                <a:cs typeface="Times New Roman" panose="02020603050405020304" pitchFamily="18" charset="0"/>
              </a:rPr>
              <a:t> his-</a:t>
            </a:r>
            <a:r>
              <a:rPr lang="en-US" sz="2400" dirty="0" err="1">
                <a:solidFill>
                  <a:srgbClr val="002060"/>
                </a:solidFill>
                <a:latin typeface="Times New Roman" panose="02020603050405020304" pitchFamily="18" charset="0"/>
                <a:cs typeface="Times New Roman" panose="02020603050405020304" pitchFamily="18" charset="0"/>
              </a:rPr>
              <a:t>tuygʻular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va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hislar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muhimdir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Bunday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holatda</a:t>
            </a:r>
            <a:r>
              <a:rPr lang="en-US" sz="2400" dirty="0">
                <a:solidFill>
                  <a:srgbClr val="002060"/>
                </a:solidFill>
                <a:latin typeface="Times New Roman" panose="02020603050405020304" pitchFamily="18" charset="0"/>
                <a:cs typeface="Times New Roman" panose="02020603050405020304" pitchFamily="18" charset="0"/>
              </a:rPr>
              <a:t> 10-15 </a:t>
            </a:r>
            <a:r>
              <a:rPr lang="en-US" sz="2400" dirty="0" err="1">
                <a:solidFill>
                  <a:srgbClr val="002060"/>
                </a:solidFill>
                <a:latin typeface="Times New Roman" panose="02020603050405020304" pitchFamily="18" charset="0"/>
                <a:cs typeface="Times New Roman" panose="02020603050405020304" pitchFamily="18" charset="0"/>
              </a:rPr>
              <a:t>daqiqa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qolish</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kifoya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Shundan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soʻng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siz</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tasvirlar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qogʻozga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oʻtkazilishi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mumkin</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6978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4" name="Овальная выноска 3"/>
          <p:cNvSpPr/>
          <p:nvPr/>
        </p:nvSpPr>
        <p:spPr>
          <a:xfrm>
            <a:off x="1881051" y="748937"/>
            <a:ext cx="7602583" cy="5373189"/>
          </a:xfrm>
          <a:prstGeom prst="wedgeEllipseCallou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Musiqani</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chizish</a:t>
            </a:r>
            <a:r>
              <a:rPr lang="en-US" sz="2000" b="1" dirty="0">
                <a:solidFill>
                  <a:srgbClr val="002060"/>
                </a:solidFill>
                <a:latin typeface="Times New Roman" panose="02020603050405020304" pitchFamily="18" charset="0"/>
                <a:cs typeface="Times New Roman" panose="02020603050405020304" pitchFamily="18" charset="0"/>
              </a:rPr>
              <a:t>» </a:t>
            </a:r>
            <a:r>
              <a:rPr lang="en-US" sz="2000" b="1" dirty="0" err="1">
                <a:solidFill>
                  <a:srgbClr val="002060"/>
                </a:solidFill>
                <a:latin typeface="Times New Roman" panose="02020603050405020304" pitchFamily="18" charset="0"/>
                <a:cs typeface="Times New Roman" panose="02020603050405020304" pitchFamily="18" charset="0"/>
              </a:rPr>
              <a:t>mashqlari</a:t>
            </a:r>
            <a:r>
              <a:rPr lang="en-US" sz="2000" b="1" dirty="0">
                <a:solidFill>
                  <a:srgbClr val="002060"/>
                </a:solidFill>
                <a:latin typeface="Times New Roman" panose="02020603050405020304" pitchFamily="18" charset="0"/>
                <a:cs typeface="Times New Roman" panose="02020603050405020304" pitchFamily="18" charset="0"/>
              </a:rPr>
              <a:t>. </a:t>
            </a:r>
          </a:p>
          <a:p>
            <a:r>
              <a:rPr lang="uz-Cyrl-UZ" sz="2000" dirty="0">
                <a:solidFill>
                  <a:srgbClr val="002060"/>
                </a:solidFill>
                <a:latin typeface="Times New Roman" panose="02020603050405020304" pitchFamily="18" charset="0"/>
                <a:cs typeface="Times New Roman" panose="02020603050405020304" pitchFamily="18" charset="0"/>
              </a:rPr>
              <a:t>Faoliyat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boshida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dastlabki</a:t>
            </a:r>
            <a:r>
              <a:rPr lang="en-US" sz="2000" dirty="0">
                <a:solidFill>
                  <a:srgbClr val="002060"/>
                </a:solidFill>
                <a:latin typeface="Times New Roman" panose="02020603050405020304" pitchFamily="18" charset="0"/>
                <a:cs typeface="Times New Roman" panose="02020603050405020304" pitchFamily="18" charset="0"/>
              </a:rPr>
              <a:t> 10 </a:t>
            </a:r>
            <a:r>
              <a:rPr lang="en-US" sz="2000" dirty="0" err="1">
                <a:solidFill>
                  <a:srgbClr val="002060"/>
                </a:solidFill>
                <a:latin typeface="Times New Roman" panose="02020603050405020304" pitchFamily="18" charset="0"/>
                <a:cs typeface="Times New Roman" panose="02020603050405020304" pitchFamily="18" charset="0"/>
              </a:rPr>
              <a:t>daqiqa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koʻzingizni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yumib</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musiqaga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sho‘ngʻishingiz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Keyin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kistichka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boʻyashingiz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mumkin</a:t>
            </a:r>
            <a:r>
              <a:rPr lang="en-US" sz="2000" dirty="0">
                <a:solidFill>
                  <a:srgbClr val="002060"/>
                </a:solidFill>
                <a:latin typeface="Times New Roman" panose="02020603050405020304" pitchFamily="18" charset="0"/>
                <a:cs typeface="Times New Roman" panose="02020603050405020304" pitchFamily="18" charset="0"/>
              </a:rPr>
              <a:t>. Bu </a:t>
            </a:r>
            <a:r>
              <a:rPr lang="en-US" sz="2000" dirty="0" err="1">
                <a:solidFill>
                  <a:srgbClr val="002060"/>
                </a:solidFill>
                <a:latin typeface="Times New Roman" panose="02020603050405020304" pitchFamily="18" charset="0"/>
                <a:cs typeface="Times New Roman" panose="02020603050405020304" pitchFamily="18" charset="0"/>
              </a:rPr>
              <a:t>jarayonda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qoʻl</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oʻz-oʻzidan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musiqaga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ergashishi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Jismoniy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mashqni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bajarayotganda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oʻzingizning</a:t>
            </a:r>
            <a:r>
              <a:rPr lang="en-US" sz="2000" dirty="0">
                <a:solidFill>
                  <a:srgbClr val="002060"/>
                </a:solidFill>
                <a:latin typeface="Times New Roman" panose="02020603050405020304" pitchFamily="18" charset="0"/>
                <a:cs typeface="Times New Roman" panose="02020603050405020304" pitchFamily="18" charset="0"/>
              </a:rPr>
              <a:t> his-</a:t>
            </a:r>
            <a:r>
              <a:rPr lang="en-US" sz="2000" dirty="0" err="1">
                <a:solidFill>
                  <a:srgbClr val="002060"/>
                </a:solidFill>
                <a:latin typeface="Times New Roman" panose="02020603050405020304" pitchFamily="18" charset="0"/>
                <a:cs typeface="Times New Roman" panose="02020603050405020304" pitchFamily="18" charset="0"/>
              </a:rPr>
              <a:t>tuygʻularingizga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koʻzingiz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oldida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paydo</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boʻladigan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rasmlarga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eʼtibor</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qaratishingiz</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kerak</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Natijada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yorqin</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ijobiy</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kayfiyat</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stressni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yengillashtiradi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Baʼzi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hollarda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bemorlar</a:t>
            </a:r>
            <a:r>
              <a:rPr lang="en-US" sz="2000" dirty="0">
                <a:solidFill>
                  <a:srgbClr val="002060"/>
                </a:solidFill>
                <a:latin typeface="Times New Roman" panose="02020603050405020304" pitchFamily="18" charset="0"/>
                <a:cs typeface="Times New Roman" panose="02020603050405020304" pitchFamily="18" charset="0"/>
              </a:rPr>
              <a:t> individual </a:t>
            </a:r>
            <a:r>
              <a:rPr lang="en-US" sz="2000" dirty="0" err="1">
                <a:solidFill>
                  <a:srgbClr val="002060"/>
                </a:solidFill>
                <a:latin typeface="Times New Roman" panose="02020603050405020304" pitchFamily="18" charset="0"/>
                <a:cs typeface="Times New Roman" panose="02020603050405020304" pitchFamily="18" charset="0"/>
              </a:rPr>
              <a:t>mushaklarning</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kuchayishi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va</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qisqarishi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yoʻqolishini</a:t>
            </a:r>
            <a:r>
              <a:rPr lang="en-US" sz="2000" dirty="0">
                <a:solidFill>
                  <a:srgbClr val="002060"/>
                </a:solidFill>
                <a:latin typeface="Times New Roman" panose="02020603050405020304" pitchFamily="18" charset="0"/>
                <a:cs typeface="Times New Roman" panose="02020603050405020304" pitchFamily="18" charset="0"/>
              </a:rPr>
              <a:t> </a:t>
            </a:r>
            <a:r>
              <a:rPr lang="en-US" sz="2000" dirty="0" err="1">
                <a:solidFill>
                  <a:srgbClr val="002060"/>
                </a:solidFill>
                <a:latin typeface="Times New Roman" panose="02020603050405020304" pitchFamily="18" charset="0"/>
                <a:cs typeface="Times New Roman" panose="02020603050405020304" pitchFamily="18" charset="0"/>
              </a:rPr>
              <a:t>sezadilar</a:t>
            </a:r>
            <a:r>
              <a:rPr lang="en-US" sz="2000" dirty="0">
                <a:solidFill>
                  <a:srgbClr val="002060"/>
                </a:solidFill>
                <a:latin typeface="Times New Roman" panose="02020603050405020304" pitchFamily="18" charset="0"/>
                <a:cs typeface="Times New Roman" panose="02020603050405020304" pitchFamily="18" charset="0"/>
              </a:rPr>
              <a:t>.</a:t>
            </a:r>
            <a:endParaRPr lang="ru-RU" sz="20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206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ÐÐ¾ÑÐ¾Ð¶ÐµÐµ Ð¸Ð·Ð¾Ð±ÑÐ°Ð¶ÐµÐ½Ð¸Ðµ"/>
          <p:cNvPicPr>
            <a:picLocks noChangeAspect="1" noChangeArrowheads="1"/>
          </p:cNvPicPr>
          <p:nvPr/>
        </p:nvPicPr>
        <p:blipFill>
          <a:blip r:embed="rId2">
            <a:lum bright="70000" contrast="-70000"/>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rcRect/>
          <a:stretch>
            <a:fillRect/>
          </a:stretch>
        </p:blipFill>
        <p:spPr bwMode="auto">
          <a:xfrm>
            <a:off x="-72389" y="1"/>
            <a:ext cx="1226439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1"/>
          <p:cNvSpPr>
            <a:spLocks noGrp="1"/>
          </p:cNvSpPr>
          <p:nvPr>
            <p:ph type="title"/>
          </p:nvPr>
        </p:nvSpPr>
        <p:spPr bwMode="auto">
          <a:xfrm>
            <a:off x="860054" y="214314"/>
            <a:ext cx="8900270" cy="642937"/>
          </a:xfrm>
        </p:spPr>
        <p:txBody>
          <a:bodyPr wrap="square" numCol="1" anchorCtr="0" compatLnSpc="1">
            <a:prstTxWarp prst="textNoShape">
              <a:avLst/>
            </a:prstTxWarp>
            <a:noAutofit/>
          </a:bodyPr>
          <a:lstStyle/>
          <a:p>
            <a:pPr eaLnBrk="1" hangingPunct="1"/>
            <a:r>
              <a:rPr lang="en-US" altLang="ru-RU" sz="7200" b="1" dirty="0">
                <a:blipFill dpi="0" rotWithShape="1">
                  <a:blip r:embed="rId4">
                    <a:extLst>
                      <a:ext uri="{28A0092B-C50C-407E-A947-70E740481C1C}">
                        <a14:useLocalDpi xmlns:a14="http://schemas.microsoft.com/office/drawing/2010/main" val="0"/>
                      </a:ext>
                    </a:extLst>
                  </a:blip>
                  <a:srcRect/>
                  <a:stretch>
                    <a:fillRect/>
                  </a:stretch>
                </a:blipFill>
                <a:latin typeface="Arial Black" panose="020B0A04020102020204" pitchFamily="34" charset="0"/>
              </a:rPr>
              <a:t>RANGTERAPIYA</a:t>
            </a:r>
            <a:endParaRPr lang="ru-RU" altLang="ru-RU" sz="7200" b="1" dirty="0">
              <a:blipFill dpi="0" rotWithShape="1">
                <a:blip r:embed="rId4">
                  <a:extLst>
                    <a:ext uri="{28A0092B-C50C-407E-A947-70E740481C1C}">
                      <a14:useLocalDpi xmlns:a14="http://schemas.microsoft.com/office/drawing/2010/main" val="0"/>
                    </a:ext>
                  </a:extLst>
                </a:blip>
                <a:srcRect/>
                <a:stretch>
                  <a:fillRect/>
                </a:stretch>
              </a:blipFill>
              <a:latin typeface="Arial Black" panose="020B0A04020102020204" pitchFamily="34" charset="0"/>
            </a:endParaRPr>
          </a:p>
        </p:txBody>
      </p:sp>
      <p:sp>
        <p:nvSpPr>
          <p:cNvPr id="5" name="Содержимое 2"/>
          <p:cNvSpPr>
            <a:spLocks noGrp="1"/>
          </p:cNvSpPr>
          <p:nvPr>
            <p:ph idx="1"/>
          </p:nvPr>
        </p:nvSpPr>
        <p:spPr>
          <a:xfrm>
            <a:off x="176215" y="1071562"/>
            <a:ext cx="11768136" cy="5634037"/>
          </a:xfrm>
        </p:spPr>
        <p:txBody>
          <a:bodyPr>
            <a:noAutofit/>
          </a:bodyPr>
          <a:lstStyle/>
          <a:p>
            <a:pPr eaLnBrk="1" hangingPunct="1"/>
            <a:r>
              <a:rPr lang="en-US" altLang="ru-RU" sz="3200" b="1" dirty="0">
                <a:latin typeface="Agency FB" panose="020B0503020202020204" pitchFamily="34" charset="0"/>
              </a:rPr>
              <a:t>Rang </a:t>
            </a:r>
            <a:r>
              <a:rPr lang="en-US" altLang="ru-RU" sz="3200" b="1" dirty="0" err="1">
                <a:latin typeface="Agency FB" panose="020B0503020202020204" pitchFamily="34" charset="0"/>
              </a:rPr>
              <a:t>terapiya</a:t>
            </a:r>
            <a:r>
              <a:rPr lang="en-US" altLang="ru-RU" sz="3200" b="1" dirty="0">
                <a:latin typeface="Agency FB" panose="020B0503020202020204" pitchFamily="34" charset="0"/>
              </a:rPr>
              <a:t> – rang </a:t>
            </a:r>
            <a:r>
              <a:rPr lang="en-US" altLang="ru-RU" sz="3200" b="1" dirty="0" err="1">
                <a:latin typeface="Agency FB" panose="020B0503020202020204" pitchFamily="34" charset="0"/>
              </a:rPr>
              <a:t>orqali</a:t>
            </a:r>
            <a:r>
              <a:rPr lang="en-US" altLang="ru-RU" sz="3200" b="1" dirty="0">
                <a:latin typeface="Agency FB" panose="020B0503020202020204" pitchFamily="34" charset="0"/>
              </a:rPr>
              <a:t> </a:t>
            </a:r>
            <a:r>
              <a:rPr lang="en-US" altLang="ru-RU" sz="3200" b="1" dirty="0" err="1">
                <a:latin typeface="Agency FB" panose="020B0503020202020204" pitchFamily="34" charset="0"/>
              </a:rPr>
              <a:t>davolash</a:t>
            </a:r>
            <a:r>
              <a:rPr lang="ru-RU" altLang="ru-RU" sz="3200" b="1" dirty="0">
                <a:latin typeface="Times New Roman" panose="02020603050405020304" pitchFamily="18" charset="0"/>
              </a:rPr>
              <a:t>.</a:t>
            </a:r>
          </a:p>
          <a:p>
            <a:pPr eaLnBrk="1" hangingPunct="1"/>
            <a:r>
              <a:rPr lang="en-US" altLang="ru-RU" sz="3200" b="1" dirty="0" err="1">
                <a:latin typeface="Agency FB" panose="020B0503020202020204" pitchFamily="34" charset="0"/>
              </a:rPr>
              <a:t>Qadimdan</a:t>
            </a:r>
            <a:r>
              <a:rPr lang="en-US" altLang="ru-RU" sz="3200" b="1" dirty="0">
                <a:latin typeface="Agency FB" panose="020B0503020202020204" pitchFamily="34" charset="0"/>
              </a:rPr>
              <a:t> </a:t>
            </a:r>
            <a:r>
              <a:rPr lang="en-US" altLang="ru-RU" sz="3200" b="1" dirty="0" err="1">
                <a:latin typeface="Agency FB" panose="020B0503020202020204" pitchFamily="34" charset="0"/>
              </a:rPr>
              <a:t>odamlar</a:t>
            </a:r>
            <a:r>
              <a:rPr lang="en-US" altLang="ru-RU" sz="3200" b="1" dirty="0">
                <a:latin typeface="Agency FB" panose="020B0503020202020204" pitchFamily="34" charset="0"/>
              </a:rPr>
              <a:t> </a:t>
            </a:r>
            <a:r>
              <a:rPr lang="en-US" altLang="ru-RU" sz="3200" b="1" dirty="0" err="1">
                <a:latin typeface="Agency FB" panose="020B0503020202020204" pitchFamily="34" charset="0"/>
              </a:rPr>
              <a:t>rangni</a:t>
            </a:r>
            <a:r>
              <a:rPr lang="en-US" altLang="ru-RU" sz="3200" b="1" dirty="0">
                <a:latin typeface="Agency FB" panose="020B0503020202020204" pitchFamily="34" charset="0"/>
              </a:rPr>
              <a:t> </a:t>
            </a:r>
            <a:r>
              <a:rPr lang="en-US" altLang="ru-RU" sz="3200" b="1" dirty="0" err="1">
                <a:latin typeface="Agency FB" panose="020B0503020202020204" pitchFamily="34" charset="0"/>
              </a:rPr>
              <a:t>insonga</a:t>
            </a:r>
            <a:r>
              <a:rPr lang="en-US" altLang="ru-RU" sz="3200" b="1" dirty="0">
                <a:latin typeface="Agency FB" panose="020B0503020202020204" pitchFamily="34" charset="0"/>
              </a:rPr>
              <a:t> </a:t>
            </a:r>
            <a:r>
              <a:rPr lang="en-US" altLang="ru-RU" sz="3200" b="1" dirty="0" err="1">
                <a:latin typeface="Agency FB" panose="020B0503020202020204" pitchFamily="34" charset="0"/>
              </a:rPr>
              <a:t>ta’sirini</a:t>
            </a:r>
            <a:r>
              <a:rPr lang="en-US" altLang="ru-RU" sz="3200" b="1" dirty="0">
                <a:latin typeface="Agency FB" panose="020B0503020202020204" pitchFamily="34" charset="0"/>
              </a:rPr>
              <a:t> </a:t>
            </a:r>
            <a:r>
              <a:rPr lang="en-US" altLang="ru-RU" sz="3200" b="1" dirty="0" err="1">
                <a:latin typeface="Agency FB" panose="020B0503020202020204" pitchFamily="34" charset="0"/>
              </a:rPr>
              <a:t>juda</a:t>
            </a:r>
            <a:r>
              <a:rPr lang="en-US" altLang="ru-RU" sz="3200" b="1" dirty="0">
                <a:latin typeface="Agency FB" panose="020B0503020202020204" pitchFamily="34" charset="0"/>
              </a:rPr>
              <a:t> </a:t>
            </a:r>
            <a:r>
              <a:rPr lang="en-US" altLang="ru-RU" sz="3200" b="1" dirty="0" err="1">
                <a:latin typeface="Agency FB" panose="020B0503020202020204" pitchFamily="34" charset="0"/>
              </a:rPr>
              <a:t>yaxshi</a:t>
            </a:r>
            <a:r>
              <a:rPr lang="en-US" altLang="ru-RU" sz="3200" b="1" dirty="0">
                <a:latin typeface="Agency FB" panose="020B0503020202020204" pitchFamily="34" charset="0"/>
              </a:rPr>
              <a:t> </a:t>
            </a:r>
            <a:r>
              <a:rPr lang="en-US" altLang="ru-RU" sz="3200" b="1" dirty="0" err="1">
                <a:latin typeface="Agency FB" panose="020B0503020202020204" pitchFamily="34" charset="0"/>
              </a:rPr>
              <a:t>bilishgan</a:t>
            </a:r>
            <a:r>
              <a:rPr lang="en-US" altLang="ru-RU" sz="3200" b="1" dirty="0">
                <a:latin typeface="Agency FB" panose="020B0503020202020204" pitchFamily="34" charset="0"/>
              </a:rPr>
              <a:t>.</a:t>
            </a:r>
          </a:p>
          <a:p>
            <a:pPr eaLnBrk="1" hangingPunct="1"/>
            <a:r>
              <a:rPr lang="en-US" altLang="ru-RU" sz="3200" b="1" dirty="0">
                <a:latin typeface="Agency FB" panose="020B0503020202020204" pitchFamily="34" charset="0"/>
              </a:rPr>
              <a:t>Rang </a:t>
            </a:r>
            <a:r>
              <a:rPr lang="en-US" altLang="ru-RU" sz="3200" b="1" dirty="0" err="1">
                <a:latin typeface="Agency FB" panose="020B0503020202020204" pitchFamily="34" charset="0"/>
              </a:rPr>
              <a:t>terapiyani</a:t>
            </a:r>
            <a:r>
              <a:rPr lang="en-US" altLang="ru-RU" sz="3200" b="1" dirty="0">
                <a:latin typeface="Agency FB" panose="020B0503020202020204" pitchFamily="34" charset="0"/>
              </a:rPr>
              <a:t> 30-40 </a:t>
            </a:r>
            <a:r>
              <a:rPr lang="en-US" altLang="ru-RU" sz="3200" b="1" dirty="0" err="1">
                <a:latin typeface="Agency FB" panose="020B0503020202020204" pitchFamily="34" charset="0"/>
              </a:rPr>
              <a:t>yillardan</a:t>
            </a:r>
            <a:r>
              <a:rPr lang="en-US" altLang="ru-RU" sz="3200" b="1" dirty="0">
                <a:latin typeface="Agency FB" panose="020B0503020202020204" pitchFamily="34" charset="0"/>
              </a:rPr>
              <a:t> </a:t>
            </a:r>
            <a:r>
              <a:rPr lang="en-US" altLang="ru-RU" sz="3200" b="1" dirty="0" err="1">
                <a:latin typeface="Agency FB" panose="020B0503020202020204" pitchFamily="34" charset="0"/>
              </a:rPr>
              <a:t>boshlab</a:t>
            </a:r>
            <a:r>
              <a:rPr lang="en-US" altLang="ru-RU" sz="3200" b="1" dirty="0">
                <a:latin typeface="Agency FB" panose="020B0503020202020204" pitchFamily="34" charset="0"/>
              </a:rPr>
              <a:t> </a:t>
            </a:r>
            <a:r>
              <a:rPr lang="en-US" altLang="ru-RU" sz="3200" b="1" dirty="0" err="1">
                <a:latin typeface="Agency FB" panose="020B0503020202020204" pitchFamily="34" charset="0"/>
              </a:rPr>
              <a:t>Hindistonda</a:t>
            </a:r>
            <a:r>
              <a:rPr lang="en-US" altLang="ru-RU" sz="3200" b="1" dirty="0">
                <a:latin typeface="Agency FB" panose="020B0503020202020204" pitchFamily="34" charset="0"/>
              </a:rPr>
              <a:t> </a:t>
            </a:r>
            <a:r>
              <a:rPr lang="en-US" altLang="ru-RU" sz="3200" b="1" dirty="0" err="1">
                <a:latin typeface="Agency FB" panose="020B0503020202020204" pitchFamily="34" charset="0"/>
              </a:rPr>
              <a:t>shifokorlar</a:t>
            </a:r>
            <a:r>
              <a:rPr lang="en-US" altLang="ru-RU" sz="3200" b="1" dirty="0">
                <a:latin typeface="Agency FB" panose="020B0503020202020204" pitchFamily="34" charset="0"/>
              </a:rPr>
              <a:t> </a:t>
            </a:r>
            <a:r>
              <a:rPr lang="en-US" altLang="ru-RU" sz="3200" b="1" dirty="0" err="1">
                <a:latin typeface="Agency FB" panose="020B0503020202020204" pitchFamily="34" charset="0"/>
              </a:rPr>
              <a:t>ta’sir</a:t>
            </a:r>
            <a:r>
              <a:rPr lang="en-US" altLang="ru-RU" sz="3200" b="1" dirty="0">
                <a:latin typeface="Agency FB" panose="020B0503020202020204" pitchFamily="34" charset="0"/>
              </a:rPr>
              <a:t> </a:t>
            </a:r>
            <a:r>
              <a:rPr lang="en-US" altLang="ru-RU" sz="3200" b="1" dirty="0" err="1">
                <a:latin typeface="Agency FB" panose="020B0503020202020204" pitchFamily="34" charset="0"/>
              </a:rPr>
              <a:t>qilish</a:t>
            </a:r>
            <a:r>
              <a:rPr lang="en-US" altLang="ru-RU" sz="3200" b="1" dirty="0">
                <a:latin typeface="Agency FB" panose="020B0503020202020204" pitchFamily="34" charset="0"/>
              </a:rPr>
              <a:t> </a:t>
            </a:r>
            <a:r>
              <a:rPr lang="en-US" altLang="ru-RU" sz="3200" b="1" dirty="0" err="1">
                <a:latin typeface="Agency FB" panose="020B0503020202020204" pitchFamily="34" charset="0"/>
              </a:rPr>
              <a:t>usuli</a:t>
            </a:r>
            <a:r>
              <a:rPr lang="en-US" altLang="ru-RU" sz="3200" b="1" dirty="0">
                <a:latin typeface="Agency FB" panose="020B0503020202020204" pitchFamily="34" charset="0"/>
              </a:rPr>
              <a:t> </a:t>
            </a:r>
            <a:r>
              <a:rPr lang="en-US" altLang="ru-RU" sz="3200" b="1" dirty="0" err="1">
                <a:latin typeface="Agency FB" panose="020B0503020202020204" pitchFamily="34" charset="0"/>
              </a:rPr>
              <a:t>sifatida</a:t>
            </a:r>
            <a:r>
              <a:rPr lang="en-US" altLang="ru-RU" sz="3200" b="1" dirty="0">
                <a:latin typeface="Agency FB" panose="020B0503020202020204" pitchFamily="34" charset="0"/>
              </a:rPr>
              <a:t> </a:t>
            </a:r>
            <a:r>
              <a:rPr lang="en-US" altLang="ru-RU" sz="3200" b="1" dirty="0" err="1">
                <a:latin typeface="Agency FB" panose="020B0503020202020204" pitchFamily="34" charset="0"/>
              </a:rPr>
              <a:t>ishlatishgan</a:t>
            </a:r>
            <a:r>
              <a:rPr lang="ru-RU" altLang="ru-RU" sz="3200" b="1" dirty="0">
                <a:latin typeface="Times New Roman" panose="02020603050405020304" pitchFamily="18" charset="0"/>
              </a:rPr>
              <a:t>.</a:t>
            </a:r>
            <a:r>
              <a:rPr lang="en-US" altLang="ru-RU" sz="3200" b="1" dirty="0">
                <a:latin typeface="Agency FB" panose="020B0503020202020204" pitchFamily="34" charset="0"/>
              </a:rPr>
              <a:t> </a:t>
            </a:r>
            <a:r>
              <a:rPr lang="en-US" altLang="ru-RU" sz="3200" b="1" dirty="0" err="1">
                <a:latin typeface="Agency FB" panose="020B0503020202020204" pitchFamily="34" charset="0"/>
              </a:rPr>
              <a:t>Yani</a:t>
            </a:r>
            <a:r>
              <a:rPr lang="en-US" altLang="ru-RU" sz="3200" b="1" dirty="0">
                <a:latin typeface="Agency FB" panose="020B0503020202020204" pitchFamily="34" charset="0"/>
              </a:rPr>
              <a:t> </a:t>
            </a:r>
            <a:r>
              <a:rPr lang="en-US" altLang="ru-RU" sz="3200" b="1" dirty="0" err="1">
                <a:latin typeface="Agency FB" panose="020B0503020202020204" pitchFamily="34" charset="0"/>
              </a:rPr>
              <a:t>og’ir</a:t>
            </a:r>
            <a:r>
              <a:rPr lang="en-US" altLang="ru-RU" sz="3200" b="1" dirty="0">
                <a:latin typeface="Agency FB" panose="020B0503020202020204" pitchFamily="34" charset="0"/>
              </a:rPr>
              <a:t> </a:t>
            </a:r>
            <a:r>
              <a:rPr lang="en-US" altLang="ru-RU" sz="3200" b="1" dirty="0" err="1">
                <a:latin typeface="Agency FB" panose="020B0503020202020204" pitchFamily="34" charset="0"/>
              </a:rPr>
              <a:t>bemorlar</a:t>
            </a:r>
            <a:r>
              <a:rPr lang="en-US" altLang="ru-RU" sz="3200" b="1" dirty="0">
                <a:latin typeface="Agency FB" panose="020B0503020202020204" pitchFamily="34" charset="0"/>
              </a:rPr>
              <a:t> </a:t>
            </a:r>
            <a:r>
              <a:rPr lang="en-US" altLang="ru-RU" sz="3200" b="1" dirty="0" err="1">
                <a:latin typeface="Agency FB" panose="020B0503020202020204" pitchFamily="34" charset="0"/>
              </a:rPr>
              <a:t>xonasini</a:t>
            </a:r>
            <a:r>
              <a:rPr lang="en-US" altLang="ru-RU" sz="3200" b="1" dirty="0">
                <a:latin typeface="Agency FB" panose="020B0503020202020204" pitchFamily="34" charset="0"/>
              </a:rPr>
              <a:t> </a:t>
            </a:r>
            <a:r>
              <a:rPr lang="en-US" altLang="ru-RU" sz="3200" b="1" dirty="0" err="1">
                <a:latin typeface="Agency FB" panose="020B0503020202020204" pitchFamily="34" charset="0"/>
              </a:rPr>
              <a:t>turli</a:t>
            </a:r>
            <a:r>
              <a:rPr lang="en-US" altLang="ru-RU" sz="3200" b="1" dirty="0">
                <a:latin typeface="Agency FB" panose="020B0503020202020204" pitchFamily="34" charset="0"/>
              </a:rPr>
              <a:t> </a:t>
            </a:r>
            <a:r>
              <a:rPr lang="en-US" altLang="ru-RU" sz="3200" b="1" dirty="0" err="1">
                <a:latin typeface="Agency FB" panose="020B0503020202020204" pitchFamily="34" charset="0"/>
              </a:rPr>
              <a:t>hil</a:t>
            </a:r>
            <a:r>
              <a:rPr lang="en-US" altLang="ru-RU" sz="3200" b="1" dirty="0">
                <a:latin typeface="Agency FB" panose="020B0503020202020204" pitchFamily="34" charset="0"/>
              </a:rPr>
              <a:t> </a:t>
            </a:r>
            <a:r>
              <a:rPr lang="en-US" altLang="ru-RU" sz="3200" b="1" dirty="0" err="1">
                <a:latin typeface="Agency FB" panose="020B0503020202020204" pitchFamily="34" charset="0"/>
              </a:rPr>
              <a:t>ranglar</a:t>
            </a:r>
            <a:r>
              <a:rPr lang="en-US" altLang="ru-RU" sz="3200" b="1" dirty="0">
                <a:latin typeface="Agency FB" panose="020B0503020202020204" pitchFamily="34" charset="0"/>
              </a:rPr>
              <a:t> </a:t>
            </a:r>
            <a:r>
              <a:rPr lang="en-US" altLang="ru-RU" sz="3200" b="1" dirty="0" err="1">
                <a:latin typeface="Agency FB" panose="020B0503020202020204" pitchFamily="34" charset="0"/>
              </a:rPr>
              <a:t>bilan</a:t>
            </a:r>
            <a:r>
              <a:rPr lang="en-US" altLang="ru-RU" sz="3200" b="1" dirty="0">
                <a:latin typeface="Agency FB" panose="020B0503020202020204" pitchFamily="34" charset="0"/>
              </a:rPr>
              <a:t> </a:t>
            </a:r>
            <a:r>
              <a:rPr lang="en-US" altLang="ru-RU" sz="3200" b="1" dirty="0" err="1">
                <a:latin typeface="Agency FB" panose="020B0503020202020204" pitchFamily="34" charset="0"/>
              </a:rPr>
              <a:t>bezatib</a:t>
            </a:r>
            <a:r>
              <a:rPr lang="en-US" altLang="ru-RU" sz="3200" b="1" dirty="0">
                <a:latin typeface="Agency FB" panose="020B0503020202020204" pitchFamily="34" charset="0"/>
              </a:rPr>
              <a:t> </a:t>
            </a:r>
            <a:r>
              <a:rPr lang="en-US" altLang="ru-RU" sz="3200" b="1" dirty="0" err="1">
                <a:latin typeface="Agency FB" panose="020B0503020202020204" pitchFamily="34" charset="0"/>
              </a:rPr>
              <a:t>uni</a:t>
            </a:r>
            <a:r>
              <a:rPr lang="en-US" altLang="ru-RU" sz="3200" b="1" dirty="0">
                <a:latin typeface="Agency FB" panose="020B0503020202020204" pitchFamily="34" charset="0"/>
              </a:rPr>
              <a:t> </a:t>
            </a:r>
            <a:r>
              <a:rPr lang="en-US" altLang="ru-RU" sz="3200" b="1" dirty="0" err="1">
                <a:latin typeface="Agency FB" panose="020B0503020202020204" pitchFamily="34" charset="0"/>
              </a:rPr>
              <a:t>tuzalishiga</a:t>
            </a:r>
            <a:r>
              <a:rPr lang="en-US" altLang="ru-RU" sz="3200" b="1" dirty="0">
                <a:latin typeface="Agency FB" panose="020B0503020202020204" pitchFamily="34" charset="0"/>
              </a:rPr>
              <a:t> </a:t>
            </a:r>
            <a:r>
              <a:rPr lang="en-US" altLang="ru-RU" sz="3200" b="1" dirty="0" err="1">
                <a:latin typeface="Agency FB" panose="020B0503020202020204" pitchFamily="34" charset="0"/>
              </a:rPr>
              <a:t>yordam</a:t>
            </a:r>
            <a:r>
              <a:rPr lang="en-US" altLang="ru-RU" sz="3200" b="1" dirty="0">
                <a:latin typeface="Agency FB" panose="020B0503020202020204" pitchFamily="34" charset="0"/>
              </a:rPr>
              <a:t> </a:t>
            </a:r>
            <a:r>
              <a:rPr lang="en-US" altLang="ru-RU" sz="3200" b="1" dirty="0" err="1">
                <a:latin typeface="Agency FB" panose="020B0503020202020204" pitchFamily="34" charset="0"/>
              </a:rPr>
              <a:t>berishgan</a:t>
            </a:r>
            <a:r>
              <a:rPr lang="en-US" altLang="ru-RU" sz="3200" b="1" dirty="0">
                <a:latin typeface="Agency FB" panose="020B0503020202020204" pitchFamily="34" charset="0"/>
              </a:rPr>
              <a:t>.</a:t>
            </a:r>
          </a:p>
          <a:p>
            <a:pPr eaLnBrk="1" hangingPunct="1"/>
            <a:r>
              <a:rPr lang="en-US" altLang="ru-RU" sz="3200" b="1" dirty="0" err="1">
                <a:latin typeface="Agency FB" panose="020B0503020202020204" pitchFamily="34" charset="0"/>
              </a:rPr>
              <a:t>Hozirda</a:t>
            </a:r>
            <a:r>
              <a:rPr lang="en-US" altLang="ru-RU" sz="3200" b="1" dirty="0">
                <a:latin typeface="Agency FB" panose="020B0503020202020204" pitchFamily="34" charset="0"/>
              </a:rPr>
              <a:t> </a:t>
            </a:r>
            <a:r>
              <a:rPr lang="en-US" altLang="ru-RU" sz="3200" b="1" dirty="0" err="1">
                <a:latin typeface="Agency FB" panose="020B0503020202020204" pitchFamily="34" charset="0"/>
              </a:rPr>
              <a:t>zamonaviy</a:t>
            </a:r>
            <a:r>
              <a:rPr lang="en-US" altLang="ru-RU" sz="3200" b="1" dirty="0">
                <a:latin typeface="Agency FB" panose="020B0503020202020204" pitchFamily="34" charset="0"/>
              </a:rPr>
              <a:t> </a:t>
            </a:r>
            <a:r>
              <a:rPr lang="en-US" altLang="ru-RU" sz="3200" b="1" dirty="0" err="1">
                <a:latin typeface="Agency FB" panose="020B0503020202020204" pitchFamily="34" charset="0"/>
              </a:rPr>
              <a:t>psixologiyada</a:t>
            </a:r>
            <a:r>
              <a:rPr lang="en-US" altLang="ru-RU" sz="3200" b="1" dirty="0">
                <a:latin typeface="Agency FB" panose="020B0503020202020204" pitchFamily="34" charset="0"/>
              </a:rPr>
              <a:t> ham rang </a:t>
            </a:r>
            <a:r>
              <a:rPr lang="en-US" altLang="ru-RU" sz="3200" b="1" dirty="0" err="1">
                <a:latin typeface="Agency FB" panose="020B0503020202020204" pitchFamily="34" charset="0"/>
              </a:rPr>
              <a:t>terapiyadan</a:t>
            </a:r>
            <a:r>
              <a:rPr lang="en-US" altLang="ru-RU" sz="3200" b="1" dirty="0">
                <a:latin typeface="Agency FB" panose="020B0503020202020204" pitchFamily="34" charset="0"/>
              </a:rPr>
              <a:t> </a:t>
            </a:r>
            <a:r>
              <a:rPr lang="en-US" altLang="ru-RU" sz="3200" b="1" dirty="0" err="1">
                <a:latin typeface="Agency FB" panose="020B0503020202020204" pitchFamily="34" charset="0"/>
              </a:rPr>
              <a:t>keng</a:t>
            </a:r>
            <a:r>
              <a:rPr lang="en-US" altLang="ru-RU" sz="3200" b="1" dirty="0">
                <a:latin typeface="Agency FB" panose="020B0503020202020204" pitchFamily="34" charset="0"/>
              </a:rPr>
              <a:t> </a:t>
            </a:r>
            <a:r>
              <a:rPr lang="en-US" altLang="ru-RU" sz="3200" b="1" dirty="0" err="1">
                <a:latin typeface="Agency FB" panose="020B0503020202020204" pitchFamily="34" charset="0"/>
              </a:rPr>
              <a:t>foydalanishadi</a:t>
            </a:r>
            <a:r>
              <a:rPr lang="en-US" altLang="ru-RU" sz="3200" b="1" dirty="0">
                <a:latin typeface="Agency FB" panose="020B0503020202020204" pitchFamily="34" charset="0"/>
              </a:rPr>
              <a:t>.</a:t>
            </a:r>
          </a:p>
          <a:p>
            <a:pPr eaLnBrk="1" hangingPunct="1"/>
            <a:r>
              <a:rPr lang="en-US" altLang="ru-RU" sz="3200" i="1" dirty="0" err="1">
                <a:latin typeface="Andalus" panose="02020603050405020304" pitchFamily="18" charset="-78"/>
                <a:cs typeface="Andalus" panose="02020603050405020304" pitchFamily="18" charset="-78"/>
              </a:rPr>
              <a:t>Siz</a:t>
            </a:r>
            <a:r>
              <a:rPr lang="en-US" altLang="ru-RU" sz="3200" i="1" dirty="0">
                <a:latin typeface="Andalus" panose="02020603050405020304" pitchFamily="18" charset="-78"/>
                <a:cs typeface="Andalus" panose="02020603050405020304" pitchFamily="18" charset="-78"/>
              </a:rPr>
              <a:t> rang </a:t>
            </a:r>
            <a:r>
              <a:rPr lang="en-US" altLang="ru-RU" sz="3200" i="1" dirty="0" err="1">
                <a:latin typeface="Andalus" panose="02020603050405020304" pitchFamily="18" charset="-78"/>
                <a:cs typeface="Andalus" panose="02020603050405020304" pitchFamily="18" charset="-78"/>
              </a:rPr>
              <a:t>terapiya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bilan</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ishlashda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ranglarni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qanday</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ta’sirga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ega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ekanligini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bilishingiz</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kerak</a:t>
            </a:r>
            <a:r>
              <a:rPr lang="en-US" altLang="ru-RU" sz="3200" i="1" dirty="0">
                <a:latin typeface="Andalus" panose="02020603050405020304" pitchFamily="18" charset="-78"/>
                <a:cs typeface="Andalus" panose="02020603050405020304" pitchFamily="18" charset="-78"/>
              </a:rPr>
              <a:t>!!!</a:t>
            </a:r>
          </a:p>
          <a:p>
            <a:pPr eaLnBrk="1" hangingPunct="1"/>
            <a:r>
              <a:rPr lang="en-US" altLang="ru-RU" sz="3200" i="1" dirty="0" err="1">
                <a:latin typeface="Andalus" panose="02020603050405020304" pitchFamily="18" charset="-78"/>
                <a:cs typeface="Andalus" panose="02020603050405020304" pitchFamily="18" charset="-78"/>
              </a:rPr>
              <a:t>Quyida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ranglar</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ta’siri</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haqida</a:t>
            </a:r>
            <a:r>
              <a:rPr lang="en-US" altLang="ru-RU" sz="3200" i="1" dirty="0">
                <a:latin typeface="Andalus" panose="02020603050405020304" pitchFamily="18" charset="-78"/>
                <a:cs typeface="Andalus" panose="02020603050405020304" pitchFamily="18" charset="-78"/>
              </a:rPr>
              <a:t> </a:t>
            </a:r>
            <a:r>
              <a:rPr lang="en-US" altLang="ru-RU" sz="3200" i="1" dirty="0" err="1">
                <a:latin typeface="Andalus" panose="02020603050405020304" pitchFamily="18" charset="-78"/>
                <a:cs typeface="Andalus" panose="02020603050405020304" pitchFamily="18" charset="-78"/>
              </a:rPr>
              <a:t>gaplashamiz</a:t>
            </a:r>
            <a:endParaRPr lang="ru-RU" altLang="ru-RU" sz="3200" i="1" dirty="0">
              <a:latin typeface="Times New Roman" panose="02020603050405020304" pitchFamily="18" charset="0"/>
              <a:cs typeface="Andalus" panose="02020603050405020304" pitchFamily="18" charset="-78"/>
            </a:endParaRPr>
          </a:p>
        </p:txBody>
      </p:sp>
    </p:spTree>
    <p:extLst>
      <p:ext uri="{BB962C8B-B14F-4D97-AF65-F5344CB8AC3E}">
        <p14:creationId xmlns:p14="http://schemas.microsoft.com/office/powerpoint/2010/main" val="1873163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318091" y="0"/>
            <a:ext cx="3873910" cy="68580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3600" b="1" dirty="0" err="1">
                <a:solidFill>
                  <a:srgbClr val="FF0000"/>
                </a:solidFill>
                <a:latin typeface="Andalus" panose="02020603050405020304" pitchFamily="18" charset="-78"/>
                <a:cs typeface="Andalus" panose="02020603050405020304" pitchFamily="18" charset="-78"/>
              </a:rPr>
              <a:t>Qizil</a:t>
            </a:r>
            <a:r>
              <a:rPr lang="en-US" altLang="ru-RU" sz="3600" b="1" dirty="0">
                <a:solidFill>
                  <a:srgbClr val="FF0000"/>
                </a:solidFill>
                <a:latin typeface="Andalus" panose="02020603050405020304" pitchFamily="18" charset="-78"/>
                <a:cs typeface="Andalus" panose="02020603050405020304" pitchFamily="18" charset="-78"/>
              </a:rPr>
              <a:t> rang </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harakat</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stimulyatori</a:t>
            </a:r>
            <a:r>
              <a:rPr lang="en-US" altLang="ru-RU" sz="3600" dirty="0">
                <a:solidFill>
                  <a:schemeClr val="tx1"/>
                </a:solidFill>
                <a:latin typeface="Andalus" panose="02020603050405020304" pitchFamily="18" charset="-78"/>
                <a:cs typeface="Andalus" panose="02020603050405020304" pitchFamily="18" charset="-78"/>
              </a:rPr>
              <a:t>. </a:t>
            </a:r>
          </a:p>
          <a:p>
            <a:pPr>
              <a:spcBef>
                <a:spcPct val="0"/>
              </a:spcBef>
            </a:pPr>
            <a:r>
              <a:rPr lang="en-US" altLang="ru-RU" sz="3600" dirty="0">
                <a:solidFill>
                  <a:schemeClr val="tx1"/>
                </a:solidFill>
                <a:latin typeface="Andalus" panose="02020603050405020304" pitchFamily="18" charset="-78"/>
                <a:cs typeface="Andalus" panose="02020603050405020304" pitchFamily="18" charset="-78"/>
              </a:rPr>
              <a:t>Bu rang </a:t>
            </a:r>
            <a:r>
              <a:rPr lang="en-US" altLang="ru-RU" sz="3600" dirty="0" err="1">
                <a:solidFill>
                  <a:schemeClr val="tx1"/>
                </a:solidFill>
                <a:latin typeface="Andalus" panose="02020603050405020304" pitchFamily="18" charset="-78"/>
                <a:cs typeface="Andalus" panose="02020603050405020304" pitchFamily="18" charset="-78"/>
              </a:rPr>
              <a:t>miya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hujayralarini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faollashtiradi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Qon</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bosimi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va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tana</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haroratini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oshiradi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Jinsiy</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faollikni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kuchaytiradi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Odamni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tetiklashtiradi</a:t>
            </a:r>
            <a:r>
              <a:rPr lang="en-US" altLang="ru-RU" sz="36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600" dirty="0" err="1">
                <a:solidFill>
                  <a:schemeClr val="tx1"/>
                </a:solidFill>
                <a:latin typeface="Andalus" panose="02020603050405020304" pitchFamily="18" charset="-78"/>
                <a:cs typeface="Andalus" panose="02020603050405020304" pitchFamily="18" charset="-78"/>
              </a:rPr>
              <a:t>Salbiy</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err="1">
                <a:solidFill>
                  <a:schemeClr val="tx1"/>
                </a:solidFill>
                <a:latin typeface="Andalus" panose="02020603050405020304" pitchFamily="18" charset="-78"/>
                <a:cs typeface="Andalus" panose="02020603050405020304" pitchFamily="18" charset="-78"/>
              </a:rPr>
              <a:t>tomonlari</a:t>
            </a:r>
            <a:r>
              <a:rPr lang="en-US" altLang="ru-RU" sz="3600" dirty="0">
                <a:solidFill>
                  <a:schemeClr val="tx1"/>
                </a:solidFill>
                <a:latin typeface="Andalus" panose="02020603050405020304" pitchFamily="18" charset="-78"/>
                <a:cs typeface="Andalus" panose="02020603050405020304" pitchFamily="18" charset="-78"/>
              </a:rPr>
              <a:t> </a:t>
            </a:r>
            <a:r>
              <a:rPr lang="en-US" altLang="ru-RU" sz="3600" dirty="0">
                <a:solidFill>
                  <a:schemeClr val="bg1"/>
                </a:solidFill>
                <a:latin typeface="Andalus" panose="02020603050405020304" pitchFamily="18" charset="-78"/>
                <a:cs typeface="Andalus" panose="02020603050405020304" pitchFamily="18" charset="-78"/>
              </a:rPr>
              <a:t>ham bor.</a:t>
            </a:r>
          </a:p>
        </p:txBody>
      </p:sp>
    </p:spTree>
    <p:extLst>
      <p:ext uri="{BB962C8B-B14F-4D97-AF65-F5344CB8AC3E}">
        <p14:creationId xmlns:p14="http://schemas.microsoft.com/office/powerpoint/2010/main" val="34551140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000" b="1" dirty="0">
                <a:solidFill>
                  <a:srgbClr val="FFFF00"/>
                </a:solidFill>
                <a:latin typeface="Andalus" panose="02020603050405020304" pitchFamily="18" charset="-78"/>
                <a:cs typeface="Andalus" panose="02020603050405020304" pitchFamily="18" charset="-78"/>
              </a:rPr>
              <a:t>Sariq rang </a:t>
            </a:r>
            <a:r>
              <a:rPr lang="en-US" altLang="ru-RU" sz="4000" dirty="0">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quyosh</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quvvati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Depressiya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uchun</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ajoyib</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profilaktika</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Yetakchi</a:t>
            </a:r>
            <a:r>
              <a:rPr lang="en-US" altLang="ru-RU" sz="4000" dirty="0">
                <a:solidFill>
                  <a:schemeClr val="tx1"/>
                </a:solidFill>
                <a:latin typeface="Andalus" panose="02020603050405020304" pitchFamily="18" charset="-78"/>
                <a:cs typeface="Andalus" panose="02020603050405020304" pitchFamily="18" charset="-78"/>
              </a:rPr>
              <a:t> rang.</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Odamni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qiziqishini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oshiradi</a:t>
            </a:r>
            <a:r>
              <a:rPr lang="en-US" altLang="ru-RU" sz="4000" dirty="0">
                <a:solidFill>
                  <a:schemeClr val="tx1"/>
                </a:solidFill>
                <a:latin typeface="Andalus" panose="02020603050405020304" pitchFamily="18" charset="-78"/>
                <a:cs typeface="Andalus" panose="02020603050405020304" pitchFamily="18" charset="-78"/>
              </a:rPr>
              <a:t>. </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Diqqat</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va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xotirasini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oshiradi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Sarguzashtsevarlik</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rangi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hisoblanadi</a:t>
            </a:r>
            <a:endParaRPr lang="en-US" altLang="ru-RU" sz="4000" dirty="0">
              <a:solidFill>
                <a:schemeClr val="tx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913552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000" b="1" dirty="0" err="1">
                <a:solidFill>
                  <a:srgbClr val="00B050"/>
                </a:solidFill>
                <a:latin typeface="Andalus" panose="02020603050405020304" pitchFamily="18" charset="-78"/>
                <a:cs typeface="Andalus" panose="02020603050405020304" pitchFamily="18" charset="-78"/>
              </a:rPr>
              <a:t>Yashil</a:t>
            </a:r>
            <a:r>
              <a:rPr lang="en-US" altLang="ru-RU" sz="4000" b="1" dirty="0">
                <a:solidFill>
                  <a:srgbClr val="00B050"/>
                </a:solidFill>
                <a:latin typeface="Andalus" panose="02020603050405020304" pitchFamily="18" charset="-78"/>
                <a:cs typeface="Andalus" panose="02020603050405020304" pitchFamily="18" charset="-78"/>
              </a:rPr>
              <a:t> rang </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hayot</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kuchi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Tinchlantiruvchi</a:t>
            </a:r>
            <a:r>
              <a:rPr lang="en-US" altLang="ru-RU" sz="4000" dirty="0">
                <a:solidFill>
                  <a:schemeClr val="tx1"/>
                </a:solidFill>
                <a:latin typeface="Andalus" panose="02020603050405020304" pitchFamily="18" charset="-78"/>
                <a:cs typeface="Andalus" panose="02020603050405020304" pitchFamily="18" charset="-78"/>
              </a:rPr>
              <a:t> rang.</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Ishtaxani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ochadi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Ko’z</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faoliyatini</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tiklaydi</a:t>
            </a:r>
            <a:r>
              <a:rPr lang="en-US" altLang="ru-RU" sz="40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000" dirty="0" err="1">
                <a:solidFill>
                  <a:schemeClr val="tx1"/>
                </a:solidFill>
                <a:latin typeface="Andalus" panose="02020603050405020304" pitchFamily="18" charset="-78"/>
                <a:cs typeface="Andalus" panose="02020603050405020304" pitchFamily="18" charset="-78"/>
              </a:rPr>
              <a:t>Stressdan</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qutilishga</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yordam</a:t>
            </a:r>
            <a:r>
              <a:rPr lang="en-US" altLang="ru-RU" sz="4000" dirty="0">
                <a:solidFill>
                  <a:schemeClr val="tx1"/>
                </a:solidFill>
                <a:latin typeface="Andalus" panose="02020603050405020304" pitchFamily="18" charset="-78"/>
                <a:cs typeface="Andalus" panose="02020603050405020304" pitchFamily="18" charset="-78"/>
              </a:rPr>
              <a:t> </a:t>
            </a:r>
            <a:r>
              <a:rPr lang="en-US" altLang="ru-RU" sz="4000" dirty="0" err="1">
                <a:solidFill>
                  <a:schemeClr val="tx1"/>
                </a:solidFill>
                <a:latin typeface="Andalus" panose="02020603050405020304" pitchFamily="18" charset="-78"/>
                <a:cs typeface="Andalus" panose="02020603050405020304" pitchFamily="18" charset="-78"/>
              </a:rPr>
              <a:t>beradi</a:t>
            </a:r>
            <a:r>
              <a:rPr lang="en-US" altLang="ru-RU" sz="4000" dirty="0">
                <a:solidFill>
                  <a:schemeClr val="tx1"/>
                </a:solidFill>
                <a:latin typeface="Andalus" panose="02020603050405020304" pitchFamily="18" charset="-78"/>
                <a:cs typeface="Andalus" panose="02020603050405020304" pitchFamily="18" charset="-78"/>
              </a:rPr>
              <a:t>.</a:t>
            </a:r>
          </a:p>
        </p:txBody>
      </p:sp>
    </p:spTree>
    <p:extLst>
      <p:ext uri="{BB962C8B-B14F-4D97-AF65-F5344CB8AC3E}">
        <p14:creationId xmlns:p14="http://schemas.microsoft.com/office/powerpoint/2010/main" val="24477606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3600" b="1" dirty="0" err="1">
                <a:solidFill>
                  <a:srgbClr val="00B0F0"/>
                </a:solidFill>
                <a:latin typeface="Andalus" panose="02020603050405020304" pitchFamily="18" charset="-78"/>
                <a:cs typeface="Andalus" panose="02020603050405020304" pitchFamily="18" charset="-78"/>
              </a:rPr>
              <a:t>Moviy</a:t>
            </a:r>
            <a:r>
              <a:rPr lang="en-US" altLang="ru-RU" sz="3600" b="1" dirty="0">
                <a:solidFill>
                  <a:srgbClr val="00B0F0"/>
                </a:solidFill>
                <a:latin typeface="Andalus" panose="02020603050405020304" pitchFamily="18" charset="-78"/>
                <a:cs typeface="Andalus" panose="02020603050405020304" pitchFamily="18" charset="-78"/>
              </a:rPr>
              <a:t> rang </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orzular</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rangi</a:t>
            </a:r>
            <a:endParaRPr lang="en-US" altLang="ru-RU" sz="3200" dirty="0">
              <a:solidFill>
                <a:schemeClr val="tx1"/>
              </a:solidFill>
              <a:latin typeface="Andalus" panose="02020603050405020304" pitchFamily="18" charset="-78"/>
              <a:cs typeface="Andalus" panose="02020603050405020304" pitchFamily="18" charset="-78"/>
            </a:endParaRPr>
          </a:p>
          <a:p>
            <a:pPr>
              <a:spcBef>
                <a:spcPct val="0"/>
              </a:spcBef>
            </a:pPr>
            <a:r>
              <a:rPr lang="en-US" altLang="ru-RU" sz="3200" dirty="0">
                <a:solidFill>
                  <a:schemeClr val="tx1"/>
                </a:solidFill>
                <a:latin typeface="Andalus" panose="02020603050405020304" pitchFamily="18" charset="-78"/>
                <a:cs typeface="Andalus" panose="02020603050405020304" pitchFamily="18" charset="-78"/>
              </a:rPr>
              <a:t>Bu rang </a:t>
            </a:r>
            <a:r>
              <a:rPr lang="en-US" altLang="ru-RU" sz="3200" dirty="0" err="1">
                <a:solidFill>
                  <a:schemeClr val="tx1"/>
                </a:solidFill>
                <a:latin typeface="Andalus" panose="02020603050405020304" pitchFamily="18" charset="-78"/>
                <a:cs typeface="Andalus" panose="02020603050405020304" pitchFamily="18" charset="-78"/>
              </a:rPr>
              <a:t>har</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qanday</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faollikni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to’xtatadi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err="1">
                <a:solidFill>
                  <a:schemeClr val="tx1"/>
                </a:solidFill>
                <a:latin typeface="Andalus" panose="02020603050405020304" pitchFamily="18" charset="-78"/>
                <a:cs typeface="Andalus" panose="02020603050405020304" pitchFamily="18" charset="-78"/>
              </a:rPr>
              <a:t>Qon</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bosimi</a:t>
            </a:r>
            <a:r>
              <a:rPr lang="en-US" altLang="ru-RU" sz="3200" dirty="0">
                <a:solidFill>
                  <a:schemeClr val="tx1"/>
                </a:solidFill>
                <a:latin typeface="Andalus" panose="02020603050405020304" pitchFamily="18" charset="-78"/>
                <a:cs typeface="Andalus" panose="02020603050405020304" pitchFamily="18" charset="-78"/>
              </a:rPr>
              <a:t>, tana </a:t>
            </a:r>
            <a:r>
              <a:rPr lang="en-US" altLang="ru-RU" sz="3200" dirty="0" err="1">
                <a:solidFill>
                  <a:schemeClr val="tx1"/>
                </a:solidFill>
                <a:latin typeface="Andalus" panose="02020603050405020304" pitchFamily="18" charset="-78"/>
                <a:cs typeface="Andalus" panose="02020603050405020304" pitchFamily="18" charset="-78"/>
              </a:rPr>
              <a:t>haroratini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tushiradi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a:solidFill>
                  <a:schemeClr val="tx1"/>
                </a:solidFill>
                <a:latin typeface="Andalus" panose="02020603050405020304" pitchFamily="18" charset="-78"/>
                <a:cs typeface="Andalus" panose="02020603050405020304" pitchFamily="18" charset="-78"/>
              </a:rPr>
              <a:t>Ish </a:t>
            </a:r>
            <a:r>
              <a:rPr lang="en-US" altLang="ru-RU" sz="3200" dirty="0" err="1">
                <a:solidFill>
                  <a:schemeClr val="tx1"/>
                </a:solidFill>
                <a:latin typeface="Andalus" panose="02020603050405020304" pitchFamily="18" charset="-78"/>
                <a:cs typeface="Andalus" panose="02020603050405020304" pitchFamily="18" charset="-78"/>
              </a:rPr>
              <a:t>faoliyatini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giperaktivlikni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sustlashtiradi</a:t>
            </a:r>
            <a:r>
              <a:rPr lang="en-US" altLang="ru-RU" sz="32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3200" dirty="0" err="1">
                <a:solidFill>
                  <a:schemeClr val="tx1"/>
                </a:solidFill>
                <a:latin typeface="Andalus" panose="02020603050405020304" pitchFamily="18" charset="-78"/>
                <a:cs typeface="Andalus" panose="02020603050405020304" pitchFamily="18" charset="-78"/>
              </a:rPr>
              <a:t>Affekt</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holati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oldini</a:t>
            </a:r>
            <a:r>
              <a:rPr lang="en-US" altLang="ru-RU" sz="3200" dirty="0">
                <a:solidFill>
                  <a:schemeClr val="tx1"/>
                </a:solidFill>
                <a:latin typeface="Andalus" panose="02020603050405020304" pitchFamily="18" charset="-78"/>
                <a:cs typeface="Andalus" panose="02020603050405020304" pitchFamily="18" charset="-78"/>
              </a:rPr>
              <a:t> </a:t>
            </a:r>
            <a:r>
              <a:rPr lang="en-US" altLang="ru-RU" sz="3200" dirty="0" err="1">
                <a:solidFill>
                  <a:schemeClr val="tx1"/>
                </a:solidFill>
                <a:latin typeface="Andalus" panose="02020603050405020304" pitchFamily="18" charset="-78"/>
                <a:cs typeface="Andalus" panose="02020603050405020304" pitchFamily="18" charset="-78"/>
              </a:rPr>
              <a:t>oladi</a:t>
            </a:r>
            <a:r>
              <a:rPr lang="en-US" altLang="ru-RU" sz="3200" dirty="0">
                <a:solidFill>
                  <a:schemeClr val="tx1"/>
                </a:solidFill>
                <a:latin typeface="Andalus" panose="02020603050405020304" pitchFamily="18" charset="-78"/>
                <a:cs typeface="Andalus" panose="02020603050405020304" pitchFamily="18" charset="-78"/>
              </a:rPr>
              <a:t>.</a:t>
            </a:r>
          </a:p>
        </p:txBody>
      </p:sp>
    </p:spTree>
    <p:extLst>
      <p:ext uri="{BB962C8B-B14F-4D97-AF65-F5344CB8AC3E}">
        <p14:creationId xmlns:p14="http://schemas.microsoft.com/office/powerpoint/2010/main" val="41187113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B042C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rgbClr val="B042C6"/>
                </a:solidFill>
                <a:latin typeface="Andalus" panose="02020603050405020304" pitchFamily="18" charset="-78"/>
                <a:cs typeface="Andalus" panose="02020603050405020304" pitchFamily="18" charset="-78"/>
              </a:rPr>
              <a:t>Binafsha</a:t>
            </a:r>
            <a:r>
              <a:rPr lang="en-US" altLang="ru-RU" sz="4400" b="1" dirty="0">
                <a:solidFill>
                  <a:srgbClr val="B042C6"/>
                </a:solidFill>
                <a:latin typeface="Andalus" panose="02020603050405020304" pitchFamily="18" charset="-78"/>
                <a:cs typeface="Andalus" panose="02020603050405020304" pitchFamily="18" charset="-78"/>
              </a:rPr>
              <a:t> rang </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go’zallik</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timsoli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O’ziga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ishonchi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oshiradi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Fikrlashni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ravonlashtiradi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O’ziga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hoslikni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oshiradi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Uyqu</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chaqiruchi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a:solidFill>
                  <a:schemeClr val="bg1"/>
                </a:solidFill>
                <a:latin typeface="Andalus" panose="02020603050405020304" pitchFamily="18" charset="-78"/>
                <a:cs typeface="Andalus" panose="02020603050405020304" pitchFamily="18" charset="-78"/>
              </a:rPr>
              <a:t>rang</a:t>
            </a:r>
          </a:p>
        </p:txBody>
      </p:sp>
    </p:spTree>
    <p:extLst>
      <p:ext uri="{BB962C8B-B14F-4D97-AF65-F5344CB8AC3E}">
        <p14:creationId xmlns:p14="http://schemas.microsoft.com/office/powerpoint/2010/main" val="1155393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318091"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chemeClr val="bg2">
                    <a:lumMod val="75000"/>
                  </a:schemeClr>
                </a:solidFill>
                <a:latin typeface="Andalus" panose="02020603050405020304" pitchFamily="18" charset="-78"/>
                <a:cs typeface="Andalus" panose="02020603050405020304" pitchFamily="18" charset="-78"/>
              </a:rPr>
              <a:t>Kulrang</a:t>
            </a:r>
            <a:r>
              <a:rPr lang="en-US" altLang="ru-RU" sz="4400" dirty="0">
                <a:solidFill>
                  <a:schemeClr val="bg1"/>
                </a:solidFill>
                <a:latin typeface="Andalus" panose="02020603050405020304" pitchFamily="18" charset="-78"/>
                <a:cs typeface="Andalus" panose="02020603050405020304" pitchFamily="18" charset="-78"/>
              </a:rPr>
              <a:t> </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depressiya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rangi</a:t>
            </a:r>
            <a:endParaRPr lang="en-US" altLang="ru-RU" sz="4400" dirty="0">
              <a:solidFill>
                <a:schemeClr val="tx1"/>
              </a:solidFill>
              <a:latin typeface="Andalus" panose="02020603050405020304" pitchFamily="18" charset="-78"/>
              <a:cs typeface="Andalus" panose="02020603050405020304" pitchFamily="18" charset="-78"/>
            </a:endParaRPr>
          </a:p>
          <a:p>
            <a:pPr>
              <a:spcBef>
                <a:spcPct val="0"/>
              </a:spcBef>
            </a:pPr>
            <a:r>
              <a:rPr lang="en-US" altLang="ru-RU" sz="4400" dirty="0">
                <a:solidFill>
                  <a:schemeClr val="tx1"/>
                </a:solidFill>
                <a:latin typeface="Andalus" panose="02020603050405020304" pitchFamily="18" charset="-78"/>
                <a:cs typeface="Andalus" panose="02020603050405020304" pitchFamily="18" charset="-78"/>
              </a:rPr>
              <a:t>Bu </a:t>
            </a:r>
            <a:r>
              <a:rPr lang="en-US" altLang="ru-RU" sz="4400" dirty="0" err="1">
                <a:solidFill>
                  <a:schemeClr val="tx1"/>
                </a:solidFill>
                <a:latin typeface="Andalus" panose="02020603050405020304" pitchFamily="18" charset="-78"/>
                <a:cs typeface="Andalus" panose="02020603050405020304" pitchFamily="18" charset="-78"/>
              </a:rPr>
              <a:t>rangni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ishlatish</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tavsiya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qilinmaydi</a:t>
            </a:r>
            <a:r>
              <a:rPr lang="en-US" altLang="ru-RU" sz="4400" dirty="0">
                <a:solidFill>
                  <a:schemeClr val="tx1"/>
                </a:solidFill>
                <a:latin typeface="Andalus" panose="02020603050405020304" pitchFamily="18" charset="-78"/>
                <a:cs typeface="Andalus" panose="02020603050405020304" pitchFamily="18" charset="-78"/>
              </a:rPr>
              <a:t>.</a:t>
            </a:r>
            <a:endParaRPr lang="ru-RU" altLang="ru-RU" sz="4400" dirty="0">
              <a:solidFill>
                <a:schemeClr val="tx1"/>
              </a:solidFill>
              <a:latin typeface="Times New Roman" panose="02020603050405020304" pitchFamily="18" charset="0"/>
              <a:cs typeface="Andalus" panose="02020603050405020304" pitchFamily="18" charset="-78"/>
            </a:endParaRPr>
          </a:p>
        </p:txBody>
      </p:sp>
    </p:spTree>
    <p:extLst>
      <p:ext uri="{BB962C8B-B14F-4D97-AF65-F5344CB8AC3E}">
        <p14:creationId xmlns:p14="http://schemas.microsoft.com/office/powerpoint/2010/main" val="24033573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524568" y="0"/>
            <a:ext cx="3873910" cy="6858000"/>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Прямоугольник 2"/>
          <p:cNvSpPr/>
          <p:nvPr/>
        </p:nvSpPr>
        <p:spPr>
          <a:xfrm>
            <a:off x="0" y="1179871"/>
            <a:ext cx="8524567" cy="46309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US" altLang="ru-RU" sz="4400" b="1" dirty="0" err="1">
                <a:solidFill>
                  <a:srgbClr val="FF9900"/>
                </a:solidFill>
                <a:latin typeface="Andalus" panose="02020603050405020304" pitchFamily="18" charset="-78"/>
                <a:cs typeface="Andalus" panose="02020603050405020304" pitchFamily="18" charset="-78"/>
              </a:rPr>
              <a:t>Apelsin</a:t>
            </a:r>
            <a:r>
              <a:rPr lang="en-US" altLang="ru-RU" sz="4400" b="1" dirty="0">
                <a:solidFill>
                  <a:srgbClr val="FF9900"/>
                </a:solidFill>
                <a:latin typeface="Andalus" panose="02020603050405020304" pitchFamily="18" charset="-78"/>
                <a:cs typeface="Andalus" panose="02020603050405020304" pitchFamily="18" charset="-78"/>
              </a:rPr>
              <a:t> rang </a:t>
            </a:r>
            <a:r>
              <a:rPr lang="en-US" altLang="ru-RU" sz="4400" dirty="0">
                <a:solidFill>
                  <a:schemeClr val="bg1"/>
                </a:solidFill>
                <a:latin typeface="Andalus" panose="02020603050405020304" pitchFamily="18" charset="-78"/>
                <a:cs typeface="Andalus" panose="02020603050405020304" pitchFamily="18" charset="-78"/>
              </a:rPr>
              <a:t>–</a:t>
            </a:r>
            <a:r>
              <a:rPr lang="en-US" altLang="ru-RU" sz="4400" dirty="0">
                <a:solidFill>
                  <a:schemeClr val="tx1"/>
                </a:solidFill>
                <a:latin typeface="Andalus" panose="02020603050405020304" pitchFamily="18" charset="-78"/>
                <a:cs typeface="Andalus" panose="02020603050405020304" pitchFamily="18" charset="-78"/>
              </a:rPr>
              <a:t> hush </a:t>
            </a:r>
            <a:r>
              <a:rPr lang="en-US" altLang="ru-RU" sz="4400" dirty="0" err="1">
                <a:solidFill>
                  <a:schemeClr val="tx1"/>
                </a:solidFill>
                <a:latin typeface="Andalus" panose="02020603050405020304" pitchFamily="18" charset="-78"/>
                <a:cs typeface="Andalus" panose="02020603050405020304" pitchFamily="18" charset="-78"/>
              </a:rPr>
              <a:t>kayfiyat</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rangi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Ishtaxani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ochadi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Harakatga</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undaydi</a:t>
            </a:r>
            <a:r>
              <a:rPr lang="en-US" altLang="ru-RU" sz="4400" dirty="0">
                <a:solidFill>
                  <a:schemeClr val="tx1"/>
                </a:solidFill>
                <a:latin typeface="Andalus" panose="02020603050405020304" pitchFamily="18" charset="-78"/>
                <a:cs typeface="Andalus" panose="02020603050405020304" pitchFamily="18" charset="-78"/>
              </a:rPr>
              <a:t>.</a:t>
            </a:r>
          </a:p>
          <a:p>
            <a:pPr>
              <a:spcBef>
                <a:spcPct val="0"/>
              </a:spcBef>
            </a:pPr>
            <a:r>
              <a:rPr lang="en-US" altLang="ru-RU" sz="4400" dirty="0" err="1">
                <a:solidFill>
                  <a:schemeClr val="tx1"/>
                </a:solidFill>
                <a:latin typeface="Andalus" panose="02020603050405020304" pitchFamily="18" charset="-78"/>
                <a:cs typeface="Andalus" panose="02020603050405020304" pitchFamily="18" charset="-78"/>
              </a:rPr>
              <a:t>Etiborni</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jalb</a:t>
            </a:r>
            <a:r>
              <a:rPr lang="en-US" altLang="ru-RU" sz="4400" dirty="0">
                <a:solidFill>
                  <a:schemeClr val="tx1"/>
                </a:solidFill>
                <a:latin typeface="Andalus" panose="02020603050405020304" pitchFamily="18" charset="-78"/>
                <a:cs typeface="Andalus" panose="02020603050405020304" pitchFamily="18" charset="-78"/>
              </a:rPr>
              <a:t> </a:t>
            </a:r>
            <a:r>
              <a:rPr lang="en-US" altLang="ru-RU" sz="4400" dirty="0" err="1">
                <a:solidFill>
                  <a:schemeClr val="tx1"/>
                </a:solidFill>
                <a:latin typeface="Andalus" panose="02020603050405020304" pitchFamily="18" charset="-78"/>
                <a:cs typeface="Andalus" panose="02020603050405020304" pitchFamily="18" charset="-78"/>
              </a:rPr>
              <a:t>qiladi</a:t>
            </a:r>
            <a:r>
              <a:rPr lang="en-US" altLang="ru-RU" sz="4400" dirty="0">
                <a:solidFill>
                  <a:schemeClr val="tx1"/>
                </a:solidFill>
                <a:latin typeface="Andalus" panose="02020603050405020304" pitchFamily="18" charset="-78"/>
                <a:cs typeface="Andalus" panose="02020603050405020304" pitchFamily="18" charset="-78"/>
              </a:rPr>
              <a:t>.</a:t>
            </a:r>
          </a:p>
        </p:txBody>
      </p:sp>
      <p:pic>
        <p:nvPicPr>
          <p:cNvPr id="20482" name="Picture 2" descr="ÐÐ°ÑÑÐ¸Ð½ÐºÐ¸ Ð¿Ð¾ Ð·Ð°Ð¿ÑÐ¾ÑÑ orange col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032522" y="1492047"/>
            <a:ext cx="6858001" cy="3873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23233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Прямоугольник 1"/>
          <p:cNvSpPr/>
          <p:nvPr/>
        </p:nvSpPr>
        <p:spPr>
          <a:xfrm>
            <a:off x="2316480" y="1341120"/>
            <a:ext cx="7794171" cy="460683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2060"/>
                </a:solidFill>
                <a:latin typeface="Times New Roman" panose="02020603050405020304" pitchFamily="18" charset="0"/>
                <a:cs typeface="Times New Roman" panose="02020603050405020304" pitchFamily="18" charset="0"/>
              </a:rPr>
              <a:t>                            </a:t>
            </a:r>
            <a:r>
              <a:rPr lang="uz-Cyrl-UZ" sz="2400" b="1" dirty="0">
                <a:solidFill>
                  <a:srgbClr val="002060"/>
                </a:solidFill>
                <a:latin typeface="Times New Roman" panose="02020603050405020304" pitchFamily="18" charset="0"/>
                <a:cs typeface="Times New Roman" panose="02020603050405020304" pitchFamily="18" charset="0"/>
              </a:rPr>
              <a:t>Nazorat savollari</a:t>
            </a:r>
            <a:endParaRPr lang="ru-RU" sz="2400" b="1" dirty="0">
              <a:solidFill>
                <a:srgbClr val="002060"/>
              </a:solidFill>
              <a:latin typeface="Times New Roman" panose="02020603050405020304" pitchFamily="18" charset="0"/>
              <a:cs typeface="Times New Roman" panose="02020603050405020304" pitchFamily="18" charset="0"/>
            </a:endParaRPr>
          </a:p>
          <a:p>
            <a:r>
              <a:rPr lang="uz-Cyrl-UZ" sz="2400" dirty="0">
                <a:solidFill>
                  <a:srgbClr val="002060"/>
                </a:solidFill>
                <a:latin typeface="Times New Roman" panose="02020603050405020304" pitchFamily="18" charset="0"/>
                <a:cs typeface="Times New Roman" panose="02020603050405020304" pitchFamily="18" charset="0"/>
              </a:rPr>
              <a:t>1.Maktabgacha taʼlimda Art terapiyani </a:t>
            </a:r>
            <a:r>
              <a:rPr lang="en-US" sz="2400" dirty="0" err="1">
                <a:solidFill>
                  <a:srgbClr val="002060"/>
                </a:solidFill>
                <a:latin typeface="Times New Roman" panose="02020603050405020304" pitchFamily="18" charset="0"/>
                <a:cs typeface="Times New Roman" panose="02020603050405020304" pitchFamily="18" charset="0"/>
              </a:rPr>
              <a:t>qoplashning</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oʻziga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xosligini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sanang</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2. </a:t>
            </a:r>
            <a:r>
              <a:rPr lang="en-US" sz="2400" dirty="0" err="1">
                <a:solidFill>
                  <a:srgbClr val="002060"/>
                </a:solidFill>
                <a:latin typeface="Times New Roman" panose="02020603050405020304" pitchFamily="18" charset="0"/>
                <a:cs typeface="Times New Roman" panose="02020603050405020304" pitchFamily="18" charset="0"/>
              </a:rPr>
              <a:t>Qoʻg’irchoq</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terapiyani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izo-terapiyadagi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koʻrinishiga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taʼrif</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3. </a:t>
            </a:r>
            <a:r>
              <a:rPr lang="en-US" sz="2400" dirty="0" err="1">
                <a:solidFill>
                  <a:srgbClr val="002060"/>
                </a:solidFill>
                <a:latin typeface="Times New Roman" panose="02020603050405020304" pitchFamily="18" charset="0"/>
                <a:cs typeface="Times New Roman" panose="02020603050405020304" pitchFamily="18" charset="0"/>
              </a:rPr>
              <a:t>Ranglar</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anglatadigan</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maʼnolarni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ayting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4.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tushunchasini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izohlang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 5.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turlarini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yoriting</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6. </a:t>
            </a:r>
            <a:r>
              <a:rPr lang="en-US" sz="2400" dirty="0" err="1">
                <a:solidFill>
                  <a:srgbClr val="002060"/>
                </a:solidFill>
                <a:latin typeface="Times New Roman" panose="02020603050405020304" pitchFamily="18" charset="0"/>
                <a:cs typeface="Times New Roman" panose="02020603050405020304" pitchFamily="18" charset="0"/>
              </a:rPr>
              <a:t>Izo-terapiya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hollarda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qoʻllaniladi</a:t>
            </a:r>
            <a:r>
              <a:rPr lang="en-US" sz="2400" dirty="0">
                <a:solidFill>
                  <a:srgbClr val="002060"/>
                </a:solidFill>
                <a:latin typeface="Times New Roman" panose="02020603050405020304" pitchFamily="18" charset="0"/>
                <a:cs typeface="Times New Roman" panose="02020603050405020304" pitchFamily="18" charset="0"/>
              </a:rPr>
              <a:t>? </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7. </a:t>
            </a:r>
            <a:r>
              <a:rPr lang="en-US" sz="2400" dirty="0" err="1">
                <a:solidFill>
                  <a:srgbClr val="002060"/>
                </a:solidFill>
                <a:latin typeface="Times New Roman" panose="02020603050405020304" pitchFamily="18" charset="0"/>
                <a:cs typeface="Times New Roman" panose="02020603050405020304" pitchFamily="18" charset="0"/>
              </a:rPr>
              <a:t>Mandalaterapiya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tushunchasiga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tarif</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bering</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a:p>
            <a:r>
              <a:rPr lang="en-US" sz="2400" dirty="0">
                <a:solidFill>
                  <a:srgbClr val="002060"/>
                </a:solidFill>
                <a:latin typeface="Times New Roman" panose="02020603050405020304" pitchFamily="18" charset="0"/>
                <a:cs typeface="Times New Roman" panose="02020603050405020304" pitchFamily="18" charset="0"/>
              </a:rPr>
              <a:t>8. Art </a:t>
            </a:r>
            <a:r>
              <a:rPr lang="en-US" sz="2400" dirty="0" err="1">
                <a:solidFill>
                  <a:srgbClr val="002060"/>
                </a:solidFill>
                <a:latin typeface="Times New Roman" panose="02020603050405020304" pitchFamily="18" charset="0"/>
                <a:cs typeface="Times New Roman" panose="02020603050405020304" pitchFamily="18" charset="0"/>
              </a:rPr>
              <a:t>terapiya</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turlari</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qanday</a:t>
            </a:r>
            <a:r>
              <a:rPr lang="en-US" sz="2400" dirty="0">
                <a:solidFill>
                  <a:srgbClr val="002060"/>
                </a:solidFill>
                <a:latin typeface="Times New Roman" panose="02020603050405020304" pitchFamily="18" charset="0"/>
                <a:cs typeface="Times New Roman" panose="02020603050405020304" pitchFamily="18" charset="0"/>
              </a:rPr>
              <a:t> </a:t>
            </a:r>
            <a:r>
              <a:rPr lang="en-US" sz="2400" dirty="0" err="1">
                <a:solidFill>
                  <a:srgbClr val="002060"/>
                </a:solidFill>
                <a:latin typeface="Times New Roman" panose="02020603050405020304" pitchFamily="18" charset="0"/>
                <a:cs typeface="Times New Roman" panose="02020603050405020304" pitchFamily="18" charset="0"/>
              </a:rPr>
              <a:t>ishlaydi</a:t>
            </a:r>
            <a:r>
              <a:rPr lang="en-US" sz="2400" dirty="0">
                <a:solidFill>
                  <a:srgbClr val="002060"/>
                </a:solidFill>
                <a:latin typeface="Times New Roman" panose="02020603050405020304" pitchFamily="18" charset="0"/>
                <a:cs typeface="Times New Roman" panose="02020603050405020304" pitchFamily="18" charset="0"/>
              </a:rPr>
              <a:t>?</a:t>
            </a:r>
            <a:endParaRPr lang="ru-RU" sz="2400"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97481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10956"/>
            <a:ext cx="12192000" cy="6847044"/>
          </a:xfrm>
          <a:prstGeom prst="rect">
            <a:avLst/>
          </a:prstGeom>
        </p:spPr>
      </p:pic>
      <p:sp>
        <p:nvSpPr>
          <p:cNvPr id="2" name="Овал 1"/>
          <p:cNvSpPr/>
          <p:nvPr/>
        </p:nvSpPr>
        <p:spPr>
          <a:xfrm>
            <a:off x="2995748" y="1793966"/>
            <a:ext cx="5695405" cy="3352800"/>
          </a:xfrm>
          <a:prstGeom prst="ellipse">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E’TIBORINGIZ UCHUN</a:t>
            </a:r>
          </a:p>
          <a:p>
            <a:pPr algn="ctr">
              <a:lnSpc>
                <a:spcPct val="150000"/>
              </a:lnSpc>
            </a:pPr>
            <a:r>
              <a:rPr lang="en-US" sz="3200" b="1" dirty="0">
                <a:solidFill>
                  <a:srgbClr val="002060"/>
                </a:solidFill>
                <a:latin typeface="Times New Roman" panose="02020603050405020304" pitchFamily="18" charset="0"/>
                <a:cs typeface="Times New Roman" panose="02020603050405020304" pitchFamily="18" charset="0"/>
              </a:rPr>
              <a:t>RAHMAT </a:t>
            </a:r>
          </a:p>
        </p:txBody>
      </p:sp>
    </p:spTree>
    <p:extLst>
      <p:ext uri="{BB962C8B-B14F-4D97-AF65-F5344CB8AC3E}">
        <p14:creationId xmlns:p14="http://schemas.microsoft.com/office/powerpoint/2010/main" val="36177612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1746</Words>
  <Application>Microsoft Office PowerPoint</Application>
  <PresentationFormat>Широкоэкранный</PresentationFormat>
  <Paragraphs>95</Paragraphs>
  <Slides>23</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23</vt:i4>
      </vt:variant>
    </vt:vector>
  </HeadingPairs>
  <TitlesOfParts>
    <vt:vector size="31" baseType="lpstr">
      <vt:lpstr>Agency FB</vt:lpstr>
      <vt:lpstr>Andalus</vt:lpstr>
      <vt:lpstr>Arial</vt:lpstr>
      <vt:lpstr>Arial Black</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RANGTERAPIYA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PC</dc:creator>
  <cp:lastModifiedBy>Пользователь</cp:lastModifiedBy>
  <cp:revision>17</cp:revision>
  <dcterms:created xsi:type="dcterms:W3CDTF">2026-01-03T15:35:47Z</dcterms:created>
  <dcterms:modified xsi:type="dcterms:W3CDTF">2026-02-09T03:29:40Z</dcterms:modified>
</cp:coreProperties>
</file>