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60" r:id="rId3"/>
    <p:sldId id="261" r:id="rId4"/>
    <p:sldId id="262" r:id="rId5"/>
    <p:sldId id="263" r:id="rId6"/>
    <p:sldId id="264" r:id="rId7"/>
    <p:sldId id="265" r:id="rId8"/>
    <p:sldId id="273" r:id="rId9"/>
    <p:sldId id="266" r:id="rId10"/>
    <p:sldId id="267" r:id="rId11"/>
    <p:sldId id="268" r:id="rId12"/>
    <p:sldId id="269" r:id="rId13"/>
    <p:sldId id="270" r:id="rId14"/>
    <p:sldId id="259" r:id="rId15"/>
    <p:sldId id="274" r:id="rId16"/>
    <p:sldId id="275" r:id="rId17"/>
    <p:sldId id="276" r:id="rId18"/>
  </p:sldIdLst>
  <p:sldSz cx="18288000" cy="10287000"/>
  <p:notesSz cx="6858000" cy="9144000"/>
  <p:embeddedFontLs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BM Hanna" panose="020B0604020202020204" charset="-127"/>
      <p:regular r:id="rId23"/>
    </p:embeddedFont>
    <p:embeddedFont>
      <p:font typeface="Aharoni" panose="020B0604020202020204" charset="-79"/>
      <p:bold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52" d="100"/>
          <a:sy n="52" d="100"/>
        </p:scale>
        <p:origin x="456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6" Type="http://schemas.openxmlformats.org/officeDocument/2006/relationships/image" Target="../media/image15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1.png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png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2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0222"/>
            </a:stretch>
          </a:blipFill>
        </p:spPr>
      </p:sp>
      <p:sp>
        <p:nvSpPr>
          <p:cNvPr id="3" name="Freeform 3"/>
          <p:cNvSpPr/>
          <p:nvPr/>
        </p:nvSpPr>
        <p:spPr>
          <a:xfrm flipH="1">
            <a:off x="12644462" y="0"/>
            <a:ext cx="8496919" cy="10100349"/>
          </a:xfrm>
          <a:custGeom>
            <a:avLst/>
            <a:gdLst/>
            <a:ahLst/>
            <a:cxnLst/>
            <a:rect l="l" t="t" r="r" b="b"/>
            <a:pathLst>
              <a:path w="8496919" h="10100349">
                <a:moveTo>
                  <a:pt x="8496919" y="0"/>
                </a:moveTo>
                <a:lnTo>
                  <a:pt x="0" y="0"/>
                </a:lnTo>
                <a:lnTo>
                  <a:pt x="0" y="10100349"/>
                </a:lnTo>
                <a:lnTo>
                  <a:pt x="8496919" y="10100349"/>
                </a:lnTo>
                <a:lnTo>
                  <a:pt x="8496919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-3071898" y="-285788"/>
            <a:ext cx="8496919" cy="10100349"/>
          </a:xfrm>
          <a:custGeom>
            <a:avLst/>
            <a:gdLst/>
            <a:ahLst/>
            <a:cxnLst/>
            <a:rect l="l" t="t" r="r" b="b"/>
            <a:pathLst>
              <a:path w="8496919" h="10100349">
                <a:moveTo>
                  <a:pt x="0" y="0"/>
                </a:moveTo>
                <a:lnTo>
                  <a:pt x="8496919" y="0"/>
                </a:lnTo>
                <a:lnTo>
                  <a:pt x="8496919" y="10100349"/>
                </a:lnTo>
                <a:lnTo>
                  <a:pt x="0" y="1010034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flipH="1" flipV="1">
            <a:off x="1042734" y="1189520"/>
            <a:ext cx="16202531" cy="7907960"/>
          </a:xfrm>
          <a:custGeom>
            <a:avLst/>
            <a:gdLst/>
            <a:ahLst/>
            <a:cxnLst/>
            <a:rect l="l" t="t" r="r" b="b"/>
            <a:pathLst>
              <a:path w="16202531" h="7907960">
                <a:moveTo>
                  <a:pt x="16202532" y="7907960"/>
                </a:moveTo>
                <a:lnTo>
                  <a:pt x="0" y="7907960"/>
                </a:lnTo>
                <a:lnTo>
                  <a:pt x="0" y="0"/>
                </a:lnTo>
                <a:lnTo>
                  <a:pt x="16202532" y="0"/>
                </a:lnTo>
                <a:lnTo>
                  <a:pt x="16202532" y="790796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0787074" y="9144028"/>
            <a:ext cx="2667648" cy="1142972"/>
          </a:xfrm>
          <a:custGeom>
            <a:avLst/>
            <a:gdLst/>
            <a:ahLst/>
            <a:cxnLst/>
            <a:rect l="l" t="t" r="r" b="b"/>
            <a:pathLst>
              <a:path w="2667648" h="1627265">
                <a:moveTo>
                  <a:pt x="0" y="0"/>
                </a:moveTo>
                <a:lnTo>
                  <a:pt x="2667648" y="0"/>
                </a:lnTo>
                <a:lnTo>
                  <a:pt x="2667648" y="1627265"/>
                </a:lnTo>
                <a:lnTo>
                  <a:pt x="0" y="162726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flipH="1">
            <a:off x="0" y="8410322"/>
            <a:ext cx="3529802" cy="1876678"/>
          </a:xfrm>
          <a:custGeom>
            <a:avLst/>
            <a:gdLst/>
            <a:ahLst/>
            <a:cxnLst/>
            <a:rect l="l" t="t" r="r" b="b"/>
            <a:pathLst>
              <a:path w="3529802" h="1876678">
                <a:moveTo>
                  <a:pt x="3529802" y="0"/>
                </a:moveTo>
                <a:lnTo>
                  <a:pt x="0" y="0"/>
                </a:lnTo>
                <a:lnTo>
                  <a:pt x="0" y="1876679"/>
                </a:lnTo>
                <a:lnTo>
                  <a:pt x="3529802" y="1876679"/>
                </a:lnTo>
                <a:lnTo>
                  <a:pt x="3529802" y="0"/>
                </a:lnTo>
                <a:close/>
              </a:path>
            </a:pathLst>
          </a:custGeom>
          <a:blipFill>
            <a:blip r:embed="rId7" cstate="print"/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 flipH="1">
            <a:off x="14501850" y="8277032"/>
            <a:ext cx="3786150" cy="2009968"/>
          </a:xfrm>
          <a:custGeom>
            <a:avLst/>
            <a:gdLst/>
            <a:ahLst/>
            <a:cxnLst/>
            <a:rect l="l" t="t" r="r" b="b"/>
            <a:pathLst>
              <a:path w="7315200" h="2652874">
                <a:moveTo>
                  <a:pt x="7315200" y="0"/>
                </a:moveTo>
                <a:lnTo>
                  <a:pt x="0" y="0"/>
                </a:lnTo>
                <a:lnTo>
                  <a:pt x="0" y="2652874"/>
                </a:lnTo>
                <a:lnTo>
                  <a:pt x="7315200" y="2652874"/>
                </a:lnTo>
                <a:lnTo>
                  <a:pt x="731520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xmlns="" r:embed="rId16"/>
                </a:ext>
              </a:extLst>
            </a:blip>
            <a:stretch>
              <a:fillRect/>
            </a:stretch>
          </a:blipFill>
        </p:spPr>
      </p:sp>
      <p:sp>
        <p:nvSpPr>
          <p:cNvPr id="20" name="TextBox 20"/>
          <p:cNvSpPr txBox="1"/>
          <p:nvPr/>
        </p:nvSpPr>
        <p:spPr>
          <a:xfrm>
            <a:off x="1857324" y="1857352"/>
            <a:ext cx="13930410" cy="73866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8000" dirty="0" err="1" smtClean="0">
                <a:latin typeface="Aharoni" pitchFamily="2" charset="-79"/>
                <a:ea typeface="BM Hanna"/>
                <a:cs typeface="Aharoni" pitchFamily="2" charset="-79"/>
                <a:sym typeface="BM Hanna"/>
              </a:rPr>
              <a:t>Andijon</a:t>
            </a:r>
            <a:r>
              <a:rPr lang="en-US" sz="8000" dirty="0" smtClean="0">
                <a:latin typeface="Aharoni" pitchFamily="2" charset="-79"/>
                <a:ea typeface="BM Hanna"/>
                <a:cs typeface="Aharoni" pitchFamily="2" charset="-79"/>
                <a:sym typeface="BM Hanna"/>
              </a:rPr>
              <a:t> </a:t>
            </a:r>
            <a:r>
              <a:rPr lang="en-US" sz="8000" dirty="0" err="1" smtClean="0">
                <a:latin typeface="Aharoni" pitchFamily="2" charset="-79"/>
                <a:ea typeface="BM Hanna"/>
                <a:cs typeface="Aharoni" pitchFamily="2" charset="-79"/>
                <a:sym typeface="BM Hanna"/>
              </a:rPr>
              <a:t>viloyati</a:t>
            </a:r>
            <a:r>
              <a:rPr lang="en-US" sz="8000" dirty="0" smtClean="0">
                <a:latin typeface="Aharoni" pitchFamily="2" charset="-79"/>
                <a:ea typeface="BM Hanna"/>
                <a:cs typeface="Aharoni" pitchFamily="2" charset="-79"/>
                <a:sym typeface="BM Hanna"/>
              </a:rPr>
              <a:t> </a:t>
            </a:r>
            <a:r>
              <a:rPr lang="en-US" sz="8000" dirty="0" err="1" smtClean="0">
                <a:latin typeface="Aharoni" pitchFamily="2" charset="-79"/>
                <a:ea typeface="BM Hanna"/>
                <a:cs typeface="Aharoni" pitchFamily="2" charset="-79"/>
                <a:sym typeface="BM Hanna"/>
              </a:rPr>
              <a:t>pedagogik</a:t>
            </a:r>
            <a:r>
              <a:rPr lang="en-US" sz="8000" dirty="0" smtClean="0">
                <a:latin typeface="Aharoni" pitchFamily="2" charset="-79"/>
                <a:ea typeface="BM Hanna"/>
                <a:cs typeface="Aharoni" pitchFamily="2" charset="-79"/>
                <a:sym typeface="BM Hanna"/>
              </a:rPr>
              <a:t> </a:t>
            </a:r>
            <a:r>
              <a:rPr lang="en-US" sz="8000" dirty="0" err="1" smtClean="0">
                <a:latin typeface="Aharoni" pitchFamily="2" charset="-79"/>
                <a:ea typeface="BM Hanna"/>
                <a:cs typeface="Aharoni" pitchFamily="2" charset="-79"/>
                <a:sym typeface="BM Hanna"/>
              </a:rPr>
              <a:t>mahorat</a:t>
            </a:r>
            <a:r>
              <a:rPr lang="en-US" sz="8000" dirty="0" smtClean="0">
                <a:latin typeface="Aharoni" pitchFamily="2" charset="-79"/>
                <a:ea typeface="BM Hanna"/>
                <a:cs typeface="Aharoni" pitchFamily="2" charset="-79"/>
                <a:sym typeface="BM Hanna"/>
              </a:rPr>
              <a:t> </a:t>
            </a:r>
            <a:r>
              <a:rPr lang="en-US" sz="8000" dirty="0" err="1" smtClean="0">
                <a:latin typeface="Aharoni" pitchFamily="2" charset="-79"/>
                <a:ea typeface="BM Hanna"/>
                <a:cs typeface="Aharoni" pitchFamily="2" charset="-79"/>
                <a:sym typeface="BM Hanna"/>
              </a:rPr>
              <a:t>markazi</a:t>
            </a:r>
            <a:r>
              <a:rPr lang="en-US" sz="8000" dirty="0" smtClean="0">
                <a:latin typeface="Aharoni" pitchFamily="2" charset="-79"/>
                <a:ea typeface="BM Hanna"/>
                <a:cs typeface="Aharoni" pitchFamily="2" charset="-79"/>
                <a:sym typeface="BM Hanna"/>
              </a:rPr>
              <a:t> </a:t>
            </a:r>
            <a:r>
              <a:rPr lang="en-US" sz="8000" dirty="0" err="1" smtClean="0">
                <a:latin typeface="Aharoni" pitchFamily="2" charset="-79"/>
                <a:ea typeface="BM Hanna"/>
                <a:cs typeface="Aharoni" pitchFamily="2" charset="-79"/>
                <a:sym typeface="BM Hanna"/>
              </a:rPr>
              <a:t>Maktabgacha</a:t>
            </a:r>
            <a:r>
              <a:rPr lang="en-US" sz="8000" dirty="0" smtClean="0">
                <a:latin typeface="Aharoni" pitchFamily="2" charset="-79"/>
                <a:ea typeface="BM Hanna"/>
                <a:cs typeface="Aharoni" pitchFamily="2" charset="-79"/>
                <a:sym typeface="BM Hanna"/>
              </a:rPr>
              <a:t>, </a:t>
            </a:r>
            <a:r>
              <a:rPr lang="en-US" sz="8000" dirty="0" err="1" smtClean="0">
                <a:latin typeface="Aharoni" pitchFamily="2" charset="-79"/>
                <a:ea typeface="BM Hanna"/>
                <a:cs typeface="Aharoni" pitchFamily="2" charset="-79"/>
                <a:sym typeface="BM Hanna"/>
              </a:rPr>
              <a:t>boshlang’ich</a:t>
            </a:r>
            <a:r>
              <a:rPr lang="en-US" sz="8000" dirty="0" smtClean="0">
                <a:latin typeface="Aharoni" pitchFamily="2" charset="-79"/>
                <a:ea typeface="BM Hanna"/>
                <a:cs typeface="Aharoni" pitchFamily="2" charset="-79"/>
                <a:sym typeface="BM Hanna"/>
              </a:rPr>
              <a:t> </a:t>
            </a:r>
            <a:r>
              <a:rPr lang="en-US" sz="8000" dirty="0" err="1" smtClean="0">
                <a:latin typeface="Aharoni" pitchFamily="2" charset="-79"/>
                <a:ea typeface="BM Hanna"/>
                <a:cs typeface="Aharoni" pitchFamily="2" charset="-79"/>
                <a:sym typeface="BM Hanna"/>
              </a:rPr>
              <a:t>va</a:t>
            </a:r>
            <a:r>
              <a:rPr lang="en-US" sz="8000" dirty="0" smtClean="0">
                <a:latin typeface="Aharoni" pitchFamily="2" charset="-79"/>
                <a:ea typeface="BM Hanna"/>
                <a:cs typeface="Aharoni" pitchFamily="2" charset="-79"/>
                <a:sym typeface="BM Hanna"/>
              </a:rPr>
              <a:t> </a:t>
            </a:r>
            <a:r>
              <a:rPr lang="en-US" sz="8000" dirty="0" err="1" smtClean="0">
                <a:latin typeface="Aharoni" pitchFamily="2" charset="-79"/>
                <a:ea typeface="BM Hanna"/>
                <a:cs typeface="Aharoni" pitchFamily="2" charset="-79"/>
                <a:sym typeface="BM Hanna"/>
              </a:rPr>
              <a:t>maxsus</a:t>
            </a:r>
            <a:r>
              <a:rPr lang="en-US" sz="8000" dirty="0" smtClean="0">
                <a:latin typeface="Aharoni" pitchFamily="2" charset="-79"/>
                <a:ea typeface="BM Hanna"/>
                <a:cs typeface="Aharoni" pitchFamily="2" charset="-79"/>
                <a:sym typeface="BM Hanna"/>
              </a:rPr>
              <a:t> </a:t>
            </a:r>
            <a:r>
              <a:rPr lang="en-US" sz="8000" dirty="0" err="1" smtClean="0">
                <a:latin typeface="Aharoni" pitchFamily="2" charset="-79"/>
                <a:ea typeface="BM Hanna"/>
                <a:cs typeface="Aharoni" pitchFamily="2" charset="-79"/>
                <a:sym typeface="BM Hanna"/>
              </a:rPr>
              <a:t>ta’lim</a:t>
            </a:r>
            <a:r>
              <a:rPr lang="en-US" sz="8000" dirty="0" smtClean="0">
                <a:latin typeface="Aharoni" pitchFamily="2" charset="-79"/>
                <a:ea typeface="BM Hanna"/>
                <a:cs typeface="Aharoni" pitchFamily="2" charset="-79"/>
                <a:sym typeface="BM Hanna"/>
              </a:rPr>
              <a:t> </a:t>
            </a:r>
            <a:r>
              <a:rPr lang="en-US" sz="8000" dirty="0" err="1" smtClean="0">
                <a:latin typeface="Aharoni" pitchFamily="2" charset="-79"/>
                <a:ea typeface="BM Hanna"/>
                <a:cs typeface="Aharoni" pitchFamily="2" charset="-79"/>
                <a:sym typeface="BM Hanna"/>
              </a:rPr>
              <a:t>kafedrasi</a:t>
            </a:r>
            <a:r>
              <a:rPr lang="en-US" sz="8000" dirty="0" smtClean="0">
                <a:latin typeface="Aharoni" pitchFamily="2" charset="-79"/>
                <a:ea typeface="BM Hanna"/>
                <a:cs typeface="Aharoni" pitchFamily="2" charset="-79"/>
                <a:sym typeface="BM Hanna"/>
              </a:rPr>
              <a:t> </a:t>
            </a:r>
            <a:r>
              <a:rPr lang="en-US" sz="8000" dirty="0" err="1" smtClean="0">
                <a:latin typeface="Aharoni" pitchFamily="2" charset="-79"/>
                <a:ea typeface="BM Hanna"/>
                <a:cs typeface="Aharoni" pitchFamily="2" charset="-79"/>
                <a:sym typeface="BM Hanna"/>
              </a:rPr>
              <a:t>katta</a:t>
            </a:r>
            <a:r>
              <a:rPr lang="en-US" sz="8000" dirty="0" smtClean="0">
                <a:latin typeface="Aharoni" pitchFamily="2" charset="-79"/>
                <a:ea typeface="BM Hanna"/>
                <a:cs typeface="Aharoni" pitchFamily="2" charset="-79"/>
                <a:sym typeface="BM Hanna"/>
              </a:rPr>
              <a:t>  </a:t>
            </a:r>
            <a:r>
              <a:rPr lang="en-US" sz="8000" dirty="0" err="1" smtClean="0">
                <a:latin typeface="Aharoni" pitchFamily="2" charset="-79"/>
                <a:ea typeface="BM Hanna"/>
                <a:cs typeface="Aharoni" pitchFamily="2" charset="-79"/>
                <a:sym typeface="BM Hanna"/>
              </a:rPr>
              <a:t>o’qituvchisi</a:t>
            </a:r>
            <a:r>
              <a:rPr lang="en-US" sz="8000" dirty="0" smtClean="0">
                <a:latin typeface="Aharoni" pitchFamily="2" charset="-79"/>
                <a:ea typeface="BM Hanna"/>
                <a:cs typeface="Aharoni" pitchFamily="2" charset="-79"/>
                <a:sym typeface="BM Hanna"/>
              </a:rPr>
              <a:t>  Jamila </a:t>
            </a:r>
            <a:r>
              <a:rPr lang="en-US" sz="8000" dirty="0" err="1" smtClean="0">
                <a:latin typeface="Aharoni" pitchFamily="2" charset="-79"/>
                <a:ea typeface="BM Hanna"/>
                <a:cs typeface="Aharoni" pitchFamily="2" charset="-79"/>
                <a:sym typeface="BM Hanna"/>
              </a:rPr>
              <a:t>Abdullayeva</a:t>
            </a:r>
            <a:endParaRPr lang="en-US" sz="8000" dirty="0">
              <a:latin typeface="Aharoni" pitchFamily="2" charset="-79"/>
              <a:ea typeface="BM Hanna"/>
              <a:cs typeface="Aharoni" pitchFamily="2" charset="-79"/>
              <a:sym typeface="BM Hanna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0222"/>
            </a:stretch>
          </a:blipFill>
        </p:spPr>
      </p:sp>
      <p:sp>
        <p:nvSpPr>
          <p:cNvPr id="3" name="Прямоугольник 2"/>
          <p:cNvSpPr/>
          <p:nvPr/>
        </p:nvSpPr>
        <p:spPr>
          <a:xfrm>
            <a:off x="2714580" y="857220"/>
            <a:ext cx="13216030" cy="650085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dirty="0" smtClean="0">
                <a:latin typeface="Aharoni" pitchFamily="2" charset="-79"/>
                <a:cs typeface="Aharoni" pitchFamily="2" charset="-79"/>
              </a:rPr>
              <a:t>III.BLOK. TA’LIM-TARBIYA JARAYONINI TASHKIL ETISHDA ZAMONAVIY YONDASHUVLAR.</a:t>
            </a:r>
          </a:p>
          <a:p>
            <a:pPr algn="ctr"/>
            <a:r>
              <a:rPr lang="en-US" sz="4400" dirty="0" smtClean="0">
                <a:latin typeface="Aharoni" pitchFamily="2" charset="-79"/>
                <a:cs typeface="Aharoni" pitchFamily="2" charset="-79"/>
              </a:rPr>
              <a:t>3.1.O’quv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moduli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: STEAM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texnologiyasi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asosida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ta’limiy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faoliyatni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tashkil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etish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4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3.1.2. MAVZU: STEAM TA’LIM TEXNOLOGIYASINI QO’LLASH BO’YICHA XORIJIY TAJRIBALAR.</a:t>
            </a:r>
          </a:p>
          <a:p>
            <a:pPr algn="ctr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(2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soat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nazariy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)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0222"/>
            </a:stretch>
          </a:blipFill>
        </p:spPr>
      </p:sp>
      <p:sp>
        <p:nvSpPr>
          <p:cNvPr id="3" name="Прямоугольник 2"/>
          <p:cNvSpPr/>
          <p:nvPr/>
        </p:nvSpPr>
        <p:spPr>
          <a:xfrm>
            <a:off x="2285952" y="500030"/>
            <a:ext cx="13787534" cy="700092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REJA:</a:t>
            </a:r>
          </a:p>
          <a:p>
            <a:pPr marL="742950" indent="-742950" algn="ctr">
              <a:buAutoNum type="arabicPeriod"/>
            </a:pP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STEAM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texnologiyasini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qo’llashda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xorijiy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tajribalar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marL="742950" indent="-742950" algn="ctr">
              <a:buAutoNum type="arabicPeriod"/>
            </a:pP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STEAM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texnologiyasining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qo’llanilishi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marL="742950" indent="-742950" algn="ctr">
              <a:buAutoNum type="arabicPeriod"/>
            </a:pP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STEAM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yondashuvi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asosida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kreativ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fikrlashni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shakllantirish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marL="742950" indent="-742950" algn="ctr"/>
            <a:endParaRPr lang="ru-RU" sz="4400" dirty="0"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0222"/>
            </a:stretch>
          </a:blipFill>
        </p:spPr>
      </p:sp>
      <p:sp>
        <p:nvSpPr>
          <p:cNvPr id="4" name="Скругленный прямоугольник 3"/>
          <p:cNvSpPr/>
          <p:nvPr/>
        </p:nvSpPr>
        <p:spPr>
          <a:xfrm>
            <a:off x="3571836" y="571468"/>
            <a:ext cx="6929486" cy="228601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dirty="0" smtClean="0">
                <a:latin typeface="Aharoni" pitchFamily="2" charset="-79"/>
                <a:cs typeface="Aharoni" pitchFamily="2" charset="-79"/>
              </a:rPr>
              <a:t>STEAM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ta’limi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nima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?</a:t>
            </a:r>
            <a:endParaRPr lang="ru-RU" sz="4400" dirty="0">
              <a:cs typeface="Aharoni" pitchFamily="2" charset="-79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28564" y="3214674"/>
            <a:ext cx="11215766" cy="621510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dirty="0" smtClean="0">
                <a:latin typeface="Aharoni" pitchFamily="2" charset="-79"/>
                <a:cs typeface="Aharoni" pitchFamily="2" charset="-79"/>
              </a:rPr>
              <a:t>STEAM -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bu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fan (Science),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texnologiya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(Technology),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muhandislik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(Engineering),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san'at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(Art)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matematika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(Mathematics)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fanlarining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integratsiyalashgan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yondashuvi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 Bu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yondashuv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bolalarda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tanqidiy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fikrlash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muammolarni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hal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ijodkorlik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hamkorlik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ko'nikmalarini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rivojlantirishga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qaratilgan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ru-RU" sz="4400" dirty="0">
              <a:cs typeface="Aharoni" pitchFamily="2" charset="-79"/>
            </a:endParaRPr>
          </a:p>
        </p:txBody>
      </p:sp>
      <p:pic>
        <p:nvPicPr>
          <p:cNvPr id="6" name="Picture 6" descr="7deea5b1682049279c4f8ba0203ecedf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87272" y="3286112"/>
            <a:ext cx="5500726" cy="5429288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0222"/>
            </a:stretch>
          </a:blipFill>
        </p:spPr>
      </p:sp>
      <p:sp>
        <p:nvSpPr>
          <p:cNvPr id="3" name="Скругленный прямоугольник 2"/>
          <p:cNvSpPr/>
          <p:nvPr/>
        </p:nvSpPr>
        <p:spPr>
          <a:xfrm>
            <a:off x="4286216" y="500030"/>
            <a:ext cx="6929486" cy="228601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44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Nima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STEAM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ta'limda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muhim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?</a:t>
            </a:r>
          </a:p>
          <a:p>
            <a:pPr algn="ctr"/>
            <a:endParaRPr lang="ru-RU" sz="4400" dirty="0">
              <a:cs typeface="Aharoni" pitchFamily="2" charset="-79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28564" y="3214674"/>
            <a:ext cx="11858708" cy="650085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44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400" dirty="0" smtClean="0">
                <a:latin typeface="Aharoni" pitchFamily="2" charset="-79"/>
                <a:cs typeface="Aharoni" pitchFamily="2" charset="-79"/>
              </a:rPr>
              <a:t>STEAM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kichik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yoshdagi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bolalarda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qiziqish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kashfiyotga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intilish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mustaqil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fikrlashni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rag'batlantiradi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Ular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o'yin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dunyoni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o'rganadilar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atrof-muhit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o'zaro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aloqani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tushunadilar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kelajak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muhim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bo'lgan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fundamental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bilimlarni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egallaydilar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 Bu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ularning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akademik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hayotiy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muvaffaqiyatlari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poydevor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yaratadi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ru-RU" sz="4400" dirty="0">
              <a:cs typeface="Aharoni" pitchFamily="2" charset="-79"/>
            </a:endParaRPr>
          </a:p>
        </p:txBody>
      </p:sp>
      <p:pic>
        <p:nvPicPr>
          <p:cNvPr id="5" name="Picture 8" descr="6a75c7d67a0a4a608b0c496cb7b43e8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73024" y="3643302"/>
            <a:ext cx="5429224" cy="5760728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0222"/>
            </a:stretch>
          </a:blipFill>
        </p:spPr>
      </p:sp>
      <p:sp>
        <p:nvSpPr>
          <p:cNvPr id="3" name="Freeform 4"/>
          <p:cNvSpPr/>
          <p:nvPr/>
        </p:nvSpPr>
        <p:spPr>
          <a:xfrm>
            <a:off x="-1500262" y="0"/>
            <a:ext cx="7072362" cy="10100349"/>
          </a:xfrm>
          <a:custGeom>
            <a:avLst/>
            <a:gdLst/>
            <a:ahLst/>
            <a:cxnLst/>
            <a:rect l="l" t="t" r="r" b="b"/>
            <a:pathLst>
              <a:path w="8496919" h="10100349">
                <a:moveTo>
                  <a:pt x="0" y="0"/>
                </a:moveTo>
                <a:lnTo>
                  <a:pt x="8496919" y="0"/>
                </a:lnTo>
                <a:lnTo>
                  <a:pt x="8496919" y="10100349"/>
                </a:lnTo>
                <a:lnTo>
                  <a:pt x="0" y="1010034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3"/>
          <p:cNvSpPr/>
          <p:nvPr/>
        </p:nvSpPr>
        <p:spPr>
          <a:xfrm flipH="1">
            <a:off x="13073090" y="0"/>
            <a:ext cx="6929486" cy="10100349"/>
          </a:xfrm>
          <a:custGeom>
            <a:avLst/>
            <a:gdLst/>
            <a:ahLst/>
            <a:cxnLst/>
            <a:rect l="l" t="t" r="r" b="b"/>
            <a:pathLst>
              <a:path w="8496919" h="10100349">
                <a:moveTo>
                  <a:pt x="8496919" y="0"/>
                </a:moveTo>
                <a:lnTo>
                  <a:pt x="0" y="0"/>
                </a:lnTo>
                <a:lnTo>
                  <a:pt x="0" y="10100349"/>
                </a:lnTo>
                <a:lnTo>
                  <a:pt x="8496919" y="10100349"/>
                </a:lnTo>
                <a:lnTo>
                  <a:pt x="8496919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5" name="Freeform 7"/>
          <p:cNvSpPr/>
          <p:nvPr/>
        </p:nvSpPr>
        <p:spPr>
          <a:xfrm rot="3697976">
            <a:off x="1317810" y="137164"/>
            <a:ext cx="2355604" cy="3426333"/>
          </a:xfrm>
          <a:custGeom>
            <a:avLst/>
            <a:gdLst/>
            <a:ahLst/>
            <a:cxnLst/>
            <a:rect l="l" t="t" r="r" b="b"/>
            <a:pathLst>
              <a:path w="2355604" h="3426333">
                <a:moveTo>
                  <a:pt x="0" y="0"/>
                </a:moveTo>
                <a:lnTo>
                  <a:pt x="2355604" y="0"/>
                </a:lnTo>
                <a:lnTo>
                  <a:pt x="2355604" y="3426333"/>
                </a:lnTo>
                <a:lnTo>
                  <a:pt x="0" y="342633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6" name="Блок-схема: перфолента 5"/>
          <p:cNvSpPr/>
          <p:nvPr/>
        </p:nvSpPr>
        <p:spPr>
          <a:xfrm>
            <a:off x="4643406" y="285716"/>
            <a:ext cx="9144064" cy="2928958"/>
          </a:xfrm>
          <a:prstGeom prst="flowChartPunchedTap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 sz="4500" b="1" i="0" u="none">
                <a:solidFill>
                  <a:srgbClr val="323639"/>
                </a:solidFill>
                <a:latin typeface="Aristotelica Pro Bold"/>
              </a:defRPr>
            </a:pPr>
            <a:r>
              <a:rPr lang="en-US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Birlashgan</a:t>
            </a:r>
            <a:r>
              <a:rPr lang="en-US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Qirollik</a:t>
            </a:r>
            <a:r>
              <a:rPr lang="en-US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tajribasi</a:t>
            </a:r>
            <a:r>
              <a:rPr lang="en-US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: Early Years Foundation Stage (EYFS)</a:t>
            </a:r>
            <a:endParaRPr lang="en-US" dirty="0">
              <a:solidFill>
                <a:srgbClr val="C00000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9" name="Блок-схема: перфолента 8"/>
          <p:cNvSpPr/>
          <p:nvPr/>
        </p:nvSpPr>
        <p:spPr>
          <a:xfrm>
            <a:off x="1928762" y="2928922"/>
            <a:ext cx="13787534" cy="7358078"/>
          </a:xfrm>
          <a:prstGeom prst="flowChartPunchedTap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spcBef>
                <a:spcPts val="0"/>
              </a:spcBef>
              <a:spcAft>
                <a:spcPts val="0"/>
              </a:spcAft>
              <a:defRPr sz="3500" b="0" i="0" u="none">
                <a:solidFill>
                  <a:srgbClr val="FFFFFF"/>
                </a:solidFill>
                <a:latin typeface="Bricolage Grotesque"/>
              </a:defRPr>
            </a:pPr>
            <a:endParaRPr lang="en-US" sz="4400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  <a:defRPr sz="3500" b="0" i="0" u="none">
                <a:solidFill>
                  <a:srgbClr val="FFFFFF"/>
                </a:solidFill>
                <a:latin typeface="Bricolage Grotesque"/>
              </a:defRPr>
            </a:pP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	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Buyuk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Britaniyada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EYFS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dasturi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STEAM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elementlarini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o'z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ichiga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oladi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muammolarni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hal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hisoblash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shakllarni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o'rganish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turli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materiallar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ishlash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dunyo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haqida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bilim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oladilar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Dastur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ularning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mustaqil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o'rganish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qobiliyatini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rivojlantirishga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qaratilgan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  <a:endParaRPr lang="en-US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0222"/>
            </a:stretch>
          </a:blipFill>
        </p:spPr>
        <p:txBody>
          <a:bodyPr/>
          <a:lstStyle/>
          <a:p>
            <a:endParaRPr lang="en-US" dirty="0" smtClean="0"/>
          </a:p>
          <a:p>
            <a:endParaRPr lang="en-US" dirty="0" smtClean="0"/>
          </a:p>
          <a:p>
            <a:endParaRPr lang="ru-RU" dirty="0"/>
          </a:p>
        </p:txBody>
      </p:sp>
      <p:sp>
        <p:nvSpPr>
          <p:cNvPr id="3" name="Freeform 4"/>
          <p:cNvSpPr/>
          <p:nvPr/>
        </p:nvSpPr>
        <p:spPr>
          <a:xfrm>
            <a:off x="-1500262" y="0"/>
            <a:ext cx="7072362" cy="10100349"/>
          </a:xfrm>
          <a:custGeom>
            <a:avLst/>
            <a:gdLst/>
            <a:ahLst/>
            <a:cxnLst/>
            <a:rect l="l" t="t" r="r" b="b"/>
            <a:pathLst>
              <a:path w="8496919" h="10100349">
                <a:moveTo>
                  <a:pt x="0" y="0"/>
                </a:moveTo>
                <a:lnTo>
                  <a:pt x="8496919" y="0"/>
                </a:lnTo>
                <a:lnTo>
                  <a:pt x="8496919" y="10100349"/>
                </a:lnTo>
                <a:lnTo>
                  <a:pt x="0" y="1010034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3"/>
          <p:cNvSpPr/>
          <p:nvPr/>
        </p:nvSpPr>
        <p:spPr>
          <a:xfrm flipH="1">
            <a:off x="13073090" y="0"/>
            <a:ext cx="6929486" cy="10100349"/>
          </a:xfrm>
          <a:custGeom>
            <a:avLst/>
            <a:gdLst/>
            <a:ahLst/>
            <a:cxnLst/>
            <a:rect l="l" t="t" r="r" b="b"/>
            <a:pathLst>
              <a:path w="8496919" h="10100349">
                <a:moveTo>
                  <a:pt x="8496919" y="0"/>
                </a:moveTo>
                <a:lnTo>
                  <a:pt x="0" y="0"/>
                </a:lnTo>
                <a:lnTo>
                  <a:pt x="0" y="10100349"/>
                </a:lnTo>
                <a:lnTo>
                  <a:pt x="8496919" y="10100349"/>
                </a:lnTo>
                <a:lnTo>
                  <a:pt x="8496919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5" name="Прямоугольник 4"/>
          <p:cNvSpPr/>
          <p:nvPr/>
        </p:nvSpPr>
        <p:spPr>
          <a:xfrm>
            <a:off x="714316" y="714344"/>
            <a:ext cx="11787206" cy="871543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 sz="5000" b="1" i="0" u="none">
                <a:solidFill>
                  <a:srgbClr val="323639"/>
                </a:solidFill>
                <a:latin typeface="Aristotelica Pro Bold"/>
              </a:defRPr>
            </a:pPr>
            <a:endParaRPr lang="it-IT" sz="4400" dirty="0" smtClean="0">
              <a:solidFill>
                <a:srgbClr val="C00000"/>
              </a:solidFill>
              <a:latin typeface="Aharoni" pitchFamily="2" charset="-79"/>
              <a:cs typeface="Aharoni" pitchFamily="2" charset="-79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  <a:defRPr sz="5000" b="1" i="0" u="none">
                <a:solidFill>
                  <a:srgbClr val="323639"/>
                </a:solidFill>
                <a:latin typeface="Aristotelica Pro Bold"/>
              </a:defRPr>
            </a:pPr>
            <a:endParaRPr lang="it-IT" sz="4400" dirty="0" smtClean="0">
              <a:solidFill>
                <a:srgbClr val="C00000"/>
              </a:solidFill>
              <a:latin typeface="Aharoni" pitchFamily="2" charset="-79"/>
              <a:cs typeface="Aharoni" pitchFamily="2" charset="-79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  <a:defRPr sz="5000" b="1" i="0" u="none">
                <a:solidFill>
                  <a:srgbClr val="323639"/>
                </a:solidFill>
                <a:latin typeface="Aristotelica Pro Bold"/>
              </a:defRPr>
            </a:pPr>
            <a:endParaRPr lang="it-IT" sz="4400" dirty="0" smtClean="0">
              <a:solidFill>
                <a:srgbClr val="C00000"/>
              </a:solidFill>
              <a:latin typeface="Aharoni" pitchFamily="2" charset="-79"/>
              <a:cs typeface="Aharoni" pitchFamily="2" charset="-79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  <a:defRPr sz="5000" b="1" i="0" u="none">
                <a:solidFill>
                  <a:srgbClr val="323639"/>
                </a:solidFill>
                <a:latin typeface="Aristotelica Pro Bold"/>
              </a:defRPr>
            </a:pPr>
            <a:r>
              <a:rPr lang="it-IT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AQSh tajribasi: Reggio Emilia yondashuvi</a:t>
            </a:r>
          </a:p>
          <a:p>
            <a:pPr marL="0" lvl="1" algn="ctr">
              <a:defRPr sz="5000" b="1" i="0" u="none">
                <a:solidFill>
                  <a:srgbClr val="323639"/>
                </a:solidFill>
                <a:latin typeface="Aristotelica Pro Bold"/>
              </a:defRPr>
            </a:pP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AQShda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Reggio Emilia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yondashuvi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STEAM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tamoyillariga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mos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keladi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loyihalar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asosida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o'rganadilar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masalan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yovvoyi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tabiatni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kuzatish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o'simliklar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yetishtirish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qurilish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faoliyatida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ishtirok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etadilar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 Bu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ularning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tadqiqot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ko'nikmalarini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oshiradi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marL="0" lvl="1" algn="ctr">
              <a:defRPr sz="5000" b="1" i="0" u="none">
                <a:solidFill>
                  <a:srgbClr val="323639"/>
                </a:solidFill>
                <a:latin typeface="Aristotelica Pro Bold"/>
              </a:defRPr>
            </a:pP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Ota-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onalar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o'qituvchilarning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hamkorligi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bu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yondashuvda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muhim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rol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o'ynaydi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Bolalarning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qiziqishlari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asosida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o'quv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faoliyati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rejalashtiriladi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ularning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shaxsiyatiga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hurmat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yondashiladi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marL="0" lvl="1" algn="ctr">
              <a:defRPr sz="5000" b="1" i="0" u="none">
                <a:solidFill>
                  <a:srgbClr val="323639"/>
                </a:solidFill>
                <a:latin typeface="Aristotelica Pro Bold"/>
              </a:defRPr>
            </a:pPr>
            <a:endParaRPr lang="en-US" sz="4400" dirty="0" smtClean="0">
              <a:latin typeface="Aharoni" pitchFamily="2" charset="-79"/>
              <a:cs typeface="Aharoni" pitchFamily="2" charset="-79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  <a:defRPr sz="5000" b="1" i="0" u="none">
                <a:solidFill>
                  <a:srgbClr val="323639"/>
                </a:solidFill>
                <a:latin typeface="Aristotelica Pro Bold"/>
              </a:defRPr>
            </a:pPr>
            <a:endParaRPr lang="it-IT" sz="4400" dirty="0" smtClean="0">
              <a:solidFill>
                <a:srgbClr val="C00000"/>
              </a:solidFill>
              <a:latin typeface="Aharoni" pitchFamily="2" charset="-79"/>
              <a:cs typeface="Aharoni" pitchFamily="2" charset="-79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  <a:defRPr sz="5000" b="1" i="0" u="none">
                <a:solidFill>
                  <a:srgbClr val="323639"/>
                </a:solidFill>
                <a:latin typeface="Aristotelica Pro Bold"/>
              </a:defRPr>
            </a:pPr>
            <a:endParaRPr lang="it-IT" sz="4400" dirty="0">
              <a:solidFill>
                <a:srgbClr val="C00000"/>
              </a:solidFill>
              <a:latin typeface="Aharoni" pitchFamily="2" charset="-79"/>
              <a:cs typeface="Aharoni" pitchFamily="2" charset="-79"/>
            </a:endParaRPr>
          </a:p>
        </p:txBody>
      </p:sp>
      <p:grpSp>
        <p:nvGrpSpPr>
          <p:cNvPr id="6" name="Group 16"/>
          <p:cNvGrpSpPr/>
          <p:nvPr/>
        </p:nvGrpSpPr>
        <p:grpSpPr>
          <a:xfrm>
            <a:off x="12215834" y="2285980"/>
            <a:ext cx="6072166" cy="5357850"/>
            <a:chOff x="0" y="0"/>
            <a:chExt cx="812800" cy="812800"/>
          </a:xfrm>
        </p:grpSpPr>
        <p:sp>
          <p:nvSpPr>
            <p:cNvPr id="7" name="Freeform 1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4"/>
              <a:stretch>
                <a:fillRect l="-24906" r="-24906"/>
              </a:stretch>
            </a:blipFill>
          </p:spPr>
        </p:sp>
      </p:grpSp>
      <p:sp>
        <p:nvSpPr>
          <p:cNvPr id="8" name="Freeform 11"/>
          <p:cNvSpPr/>
          <p:nvPr/>
        </p:nvSpPr>
        <p:spPr>
          <a:xfrm rot="-986938">
            <a:off x="13065705" y="8108033"/>
            <a:ext cx="2639179" cy="1843026"/>
          </a:xfrm>
          <a:custGeom>
            <a:avLst/>
            <a:gdLst/>
            <a:ahLst/>
            <a:cxnLst/>
            <a:rect l="l" t="t" r="r" b="b"/>
            <a:pathLst>
              <a:path w="2639179" h="1843026">
                <a:moveTo>
                  <a:pt x="0" y="0"/>
                </a:moveTo>
                <a:lnTo>
                  <a:pt x="2639179" y="0"/>
                </a:lnTo>
                <a:lnTo>
                  <a:pt x="2639179" y="1843026"/>
                </a:lnTo>
                <a:lnTo>
                  <a:pt x="0" y="1843026"/>
                </a:lnTo>
                <a:lnTo>
                  <a:pt x="0" y="0"/>
                </a:lnTo>
                <a:close/>
              </a:path>
            </a:pathLst>
          </a:custGeom>
          <a:blipFill>
            <a:blip r:embed="rId5" cstate="print"/>
            <a:stretch>
              <a:fillRect/>
            </a:stretch>
          </a:blipFill>
        </p:spPr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0222"/>
            </a:stretch>
          </a:blipFill>
        </p:spPr>
        <p:txBody>
          <a:bodyPr/>
          <a:lstStyle/>
          <a:p>
            <a:endParaRPr lang="en-US" dirty="0" smtClean="0"/>
          </a:p>
          <a:p>
            <a:endParaRPr lang="en-US" dirty="0" smtClean="0"/>
          </a:p>
          <a:p>
            <a:endParaRPr lang="ru-RU" dirty="0"/>
          </a:p>
        </p:txBody>
      </p:sp>
      <p:sp>
        <p:nvSpPr>
          <p:cNvPr id="3" name="Freeform 4"/>
          <p:cNvSpPr/>
          <p:nvPr/>
        </p:nvSpPr>
        <p:spPr>
          <a:xfrm>
            <a:off x="-1500262" y="0"/>
            <a:ext cx="7072362" cy="10100349"/>
          </a:xfrm>
          <a:custGeom>
            <a:avLst/>
            <a:gdLst/>
            <a:ahLst/>
            <a:cxnLst/>
            <a:rect l="l" t="t" r="r" b="b"/>
            <a:pathLst>
              <a:path w="8496919" h="10100349">
                <a:moveTo>
                  <a:pt x="0" y="0"/>
                </a:moveTo>
                <a:lnTo>
                  <a:pt x="8496919" y="0"/>
                </a:lnTo>
                <a:lnTo>
                  <a:pt x="8496919" y="10100349"/>
                </a:lnTo>
                <a:lnTo>
                  <a:pt x="0" y="1010034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3"/>
          <p:cNvSpPr/>
          <p:nvPr/>
        </p:nvSpPr>
        <p:spPr>
          <a:xfrm flipH="1">
            <a:off x="13073090" y="0"/>
            <a:ext cx="6929486" cy="10100349"/>
          </a:xfrm>
          <a:custGeom>
            <a:avLst/>
            <a:gdLst/>
            <a:ahLst/>
            <a:cxnLst/>
            <a:rect l="l" t="t" r="r" b="b"/>
            <a:pathLst>
              <a:path w="8496919" h="10100349">
                <a:moveTo>
                  <a:pt x="8496919" y="0"/>
                </a:moveTo>
                <a:lnTo>
                  <a:pt x="0" y="0"/>
                </a:lnTo>
                <a:lnTo>
                  <a:pt x="0" y="10100349"/>
                </a:lnTo>
                <a:lnTo>
                  <a:pt x="8496919" y="10100349"/>
                </a:lnTo>
                <a:lnTo>
                  <a:pt x="8496919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5" name="Прямоугольник 4"/>
          <p:cNvSpPr/>
          <p:nvPr/>
        </p:nvSpPr>
        <p:spPr>
          <a:xfrm>
            <a:off x="0" y="571468"/>
            <a:ext cx="12430148" cy="928694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 sz="5000" b="1" i="0" u="none">
                <a:solidFill>
                  <a:srgbClr val="323639"/>
                </a:solidFill>
                <a:latin typeface="Aristotelica Pro Bold"/>
              </a:defRPr>
            </a:pPr>
            <a:endParaRPr lang="en-US" sz="4400" dirty="0" smtClean="0">
              <a:latin typeface="Aharoni" pitchFamily="2" charset="-79"/>
              <a:cs typeface="Aharoni" pitchFamily="2" charset="-79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  <a:defRPr sz="5000" b="1" i="0" u="none">
                <a:solidFill>
                  <a:srgbClr val="323639"/>
                </a:solidFill>
                <a:latin typeface="Aristotelica Pro Bold"/>
              </a:defRPr>
            </a:pPr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Finlandiya</a:t>
            </a:r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tajribasi</a:t>
            </a:r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O'yin</a:t>
            </a:r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o'rganish</a:t>
            </a:r>
            <a:endParaRPr lang="en-US" sz="4400" dirty="0" smtClean="0">
              <a:solidFill>
                <a:srgbClr val="C00000"/>
              </a:solidFill>
              <a:latin typeface="Aharoni" pitchFamily="2" charset="-79"/>
              <a:cs typeface="Aharoni" pitchFamily="2" charset="-79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  <a:defRPr sz="5000" b="1" i="0" u="none">
                <a:solidFill>
                  <a:srgbClr val="323639"/>
                </a:solidFill>
                <a:latin typeface="Aristotelica Pro Bold"/>
              </a:defRPr>
            </a:pP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Finlandiyada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ta'lim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o'yin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tadqiqotga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asoslangan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 STEAM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elementlari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tabiiy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ravishda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integratsiya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qilinadi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tashqi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muhitda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ko'p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vaqt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o'tkazadilar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tabiatni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o'rganadilar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atrofdagi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dunyo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tanishadilar</a:t>
            </a:r>
            <a:r>
              <a:rPr lang="en-US" sz="4400" dirty="0" smtClean="0"/>
              <a:t>.</a:t>
            </a:r>
          </a:p>
          <a:p>
            <a:pPr marL="0" lvl="1" algn="ctr">
              <a:defRPr sz="5000" b="1" i="0" u="none">
                <a:solidFill>
                  <a:srgbClr val="323639"/>
                </a:solidFill>
                <a:latin typeface="Aristotelica Pro Bold"/>
              </a:defRPr>
            </a:pP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ta'lim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dasturlarida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texnologiya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san'atga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ham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alohida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e'tibor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qaratiladi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raqamli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vositalardan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foydalanishni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ijodiy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loyihalarda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ishtirok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etishni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o'rganadilar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 Bu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ularning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har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tomonlama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rivojlanishini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ta'minlaydi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spcBef>
                <a:spcPts val="0"/>
              </a:spcBef>
              <a:spcAft>
                <a:spcPts val="0"/>
              </a:spcAft>
              <a:defRPr sz="5000" b="1" i="0" u="none">
                <a:solidFill>
                  <a:srgbClr val="323639"/>
                </a:solidFill>
                <a:latin typeface="Aristotelica Pro Bold"/>
              </a:defRPr>
            </a:pPr>
            <a:endParaRPr lang="en-US" sz="4400" dirty="0">
              <a:latin typeface="Aharoni" pitchFamily="2" charset="-79"/>
              <a:cs typeface="Aharoni" pitchFamily="2" charset="-79"/>
            </a:endParaRPr>
          </a:p>
        </p:txBody>
      </p:sp>
      <p:grpSp>
        <p:nvGrpSpPr>
          <p:cNvPr id="6" name="Group 10"/>
          <p:cNvGrpSpPr/>
          <p:nvPr/>
        </p:nvGrpSpPr>
        <p:grpSpPr>
          <a:xfrm>
            <a:off x="12001520" y="1428724"/>
            <a:ext cx="5855970" cy="5855970"/>
            <a:chOff x="0" y="0"/>
            <a:chExt cx="812800" cy="812800"/>
          </a:xfrm>
        </p:grpSpPr>
        <p:sp>
          <p:nvSpPr>
            <p:cNvPr id="7" name="Freeform 1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4"/>
              <a:stretch>
                <a:fillRect l="-24906" r="-24906"/>
              </a:stretch>
            </a:blipFill>
          </p:spPr>
        </p:sp>
      </p:grpSp>
      <p:sp>
        <p:nvSpPr>
          <p:cNvPr id="8" name="Freeform 9"/>
          <p:cNvSpPr/>
          <p:nvPr/>
        </p:nvSpPr>
        <p:spPr>
          <a:xfrm rot="623136">
            <a:off x="12055056" y="7427346"/>
            <a:ext cx="1773728" cy="2340268"/>
          </a:xfrm>
          <a:custGeom>
            <a:avLst/>
            <a:gdLst/>
            <a:ahLst/>
            <a:cxnLst/>
            <a:rect l="l" t="t" r="r" b="b"/>
            <a:pathLst>
              <a:path w="1773728" h="2340268">
                <a:moveTo>
                  <a:pt x="0" y="0"/>
                </a:moveTo>
                <a:lnTo>
                  <a:pt x="1773728" y="0"/>
                </a:lnTo>
                <a:lnTo>
                  <a:pt x="1773728" y="2340268"/>
                </a:lnTo>
                <a:lnTo>
                  <a:pt x="0" y="2340268"/>
                </a:lnTo>
                <a:lnTo>
                  <a:pt x="0" y="0"/>
                </a:lnTo>
                <a:close/>
              </a:path>
            </a:pathLst>
          </a:custGeom>
          <a:blipFill>
            <a:blip r:embed="rId5" cstate="print"/>
            <a:stretch>
              <a:fillRect/>
            </a:stretch>
          </a:blipFill>
        </p:spPr>
      </p:sp>
      <p:sp>
        <p:nvSpPr>
          <p:cNvPr id="9" name="Freeform 12"/>
          <p:cNvSpPr/>
          <p:nvPr/>
        </p:nvSpPr>
        <p:spPr>
          <a:xfrm rot="-915738">
            <a:off x="13975994" y="7491719"/>
            <a:ext cx="3247999" cy="2410286"/>
          </a:xfrm>
          <a:custGeom>
            <a:avLst/>
            <a:gdLst/>
            <a:ahLst/>
            <a:cxnLst/>
            <a:rect l="l" t="t" r="r" b="b"/>
            <a:pathLst>
              <a:path w="3247999" h="2410286">
                <a:moveTo>
                  <a:pt x="0" y="0"/>
                </a:moveTo>
                <a:lnTo>
                  <a:pt x="3248000" y="0"/>
                </a:lnTo>
                <a:lnTo>
                  <a:pt x="3248000" y="2410286"/>
                </a:lnTo>
                <a:lnTo>
                  <a:pt x="0" y="2410286"/>
                </a:lnTo>
                <a:lnTo>
                  <a:pt x="0" y="0"/>
                </a:lnTo>
                <a:close/>
              </a:path>
            </a:pathLst>
          </a:custGeom>
          <a:blipFill>
            <a:blip r:embed="rId6" cstate="print"/>
            <a:stretch>
              <a:fillRect/>
            </a:stretch>
          </a:blipFill>
        </p:spPr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0222"/>
            </a:stretch>
          </a:blipFill>
        </p:spPr>
      </p:sp>
      <p:sp>
        <p:nvSpPr>
          <p:cNvPr id="3" name="Freeform 4"/>
          <p:cNvSpPr/>
          <p:nvPr/>
        </p:nvSpPr>
        <p:spPr>
          <a:xfrm>
            <a:off x="-1500262" y="0"/>
            <a:ext cx="7072362" cy="10100349"/>
          </a:xfrm>
          <a:custGeom>
            <a:avLst/>
            <a:gdLst/>
            <a:ahLst/>
            <a:cxnLst/>
            <a:rect l="l" t="t" r="r" b="b"/>
            <a:pathLst>
              <a:path w="8496919" h="10100349">
                <a:moveTo>
                  <a:pt x="0" y="0"/>
                </a:moveTo>
                <a:lnTo>
                  <a:pt x="8496919" y="0"/>
                </a:lnTo>
                <a:lnTo>
                  <a:pt x="8496919" y="10100349"/>
                </a:lnTo>
                <a:lnTo>
                  <a:pt x="0" y="1010034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3"/>
          <p:cNvSpPr/>
          <p:nvPr/>
        </p:nvSpPr>
        <p:spPr>
          <a:xfrm flipH="1">
            <a:off x="13073090" y="0"/>
            <a:ext cx="6929486" cy="10100349"/>
          </a:xfrm>
          <a:custGeom>
            <a:avLst/>
            <a:gdLst/>
            <a:ahLst/>
            <a:cxnLst/>
            <a:rect l="l" t="t" r="r" b="b"/>
            <a:pathLst>
              <a:path w="8496919" h="10100349">
                <a:moveTo>
                  <a:pt x="8496919" y="0"/>
                </a:moveTo>
                <a:lnTo>
                  <a:pt x="0" y="0"/>
                </a:lnTo>
                <a:lnTo>
                  <a:pt x="0" y="10100349"/>
                </a:lnTo>
                <a:lnTo>
                  <a:pt x="8496919" y="10100349"/>
                </a:lnTo>
                <a:lnTo>
                  <a:pt x="8496919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5" name="Прямоугольник 4"/>
          <p:cNvSpPr/>
          <p:nvPr/>
        </p:nvSpPr>
        <p:spPr>
          <a:xfrm>
            <a:off x="1285820" y="642906"/>
            <a:ext cx="14787666" cy="607223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 sz="4700" b="1" i="0" u="none">
                <a:solidFill>
                  <a:srgbClr val="323639"/>
                </a:solidFill>
                <a:latin typeface="Aristotelica Pro Bold"/>
              </a:defRPr>
            </a:pPr>
            <a:endParaRPr lang="en-US" sz="4400" dirty="0" smtClean="0">
              <a:solidFill>
                <a:srgbClr val="C00000"/>
              </a:solidFill>
              <a:latin typeface="Aharoni" pitchFamily="2" charset="-79"/>
              <a:cs typeface="Aharoni" pitchFamily="2" charset="-79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  <a:defRPr sz="4700" b="1" i="0" u="none">
                <a:solidFill>
                  <a:srgbClr val="323639"/>
                </a:solidFill>
                <a:latin typeface="Aristotelica Pro Bold"/>
              </a:defRPr>
            </a:pPr>
            <a:endParaRPr lang="ru-RU" sz="4400" dirty="0" smtClean="0">
              <a:solidFill>
                <a:srgbClr val="C00000"/>
              </a:solidFill>
              <a:latin typeface="Aharoni" pitchFamily="2" charset="-79"/>
              <a:cs typeface="Aharoni" pitchFamily="2" charset="-79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  <a:defRPr sz="4700" b="1" i="0" u="none">
                <a:solidFill>
                  <a:srgbClr val="323639"/>
                </a:solidFill>
                <a:latin typeface="Aristotelica Pro Bold"/>
              </a:defRPr>
            </a:pPr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Janubiy</a:t>
            </a:r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Koreya</a:t>
            </a:r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tajribasi</a:t>
            </a:r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Yuqori</a:t>
            </a:r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texnologiyali</a:t>
            </a:r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o'quv</a:t>
            </a:r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muhiti</a:t>
            </a:r>
            <a:endParaRPr lang="en-US" sz="4400" dirty="0" smtClean="0">
              <a:solidFill>
                <a:srgbClr val="C00000"/>
              </a:solidFill>
              <a:latin typeface="Aharoni" pitchFamily="2" charset="-79"/>
              <a:cs typeface="Aharoni" pitchFamily="2" charset="-79"/>
            </a:endParaRPr>
          </a:p>
          <a:p>
            <a:pPr algn="ctr">
              <a:defRPr sz="4700" b="1" i="0" u="none">
                <a:solidFill>
                  <a:srgbClr val="323639"/>
                </a:solidFill>
                <a:latin typeface="Aristotelica Pro Bold"/>
              </a:defRPr>
            </a:pP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Janubiy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Koreyada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ta'limda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STEAM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texnologiyalari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juda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rivojlangan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Interaktiv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doskalar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robototexnika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virtual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reallikdan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foydalaniladi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dasturlash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asoslarini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o'rganadilar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texnologiya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erta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yoshdan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tanishadilar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 Bu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ularning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raqamli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savodxonligini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oshiradi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spcBef>
                <a:spcPts val="0"/>
              </a:spcBef>
              <a:spcAft>
                <a:spcPts val="0"/>
              </a:spcAft>
              <a:defRPr sz="4700" b="1" i="0" u="none">
                <a:solidFill>
                  <a:srgbClr val="323639"/>
                </a:solidFill>
                <a:latin typeface="Aristotelica Pro Bold"/>
              </a:defRPr>
            </a:pPr>
            <a:endParaRPr lang="en-US" dirty="0">
              <a:solidFill>
                <a:srgbClr val="C00000"/>
              </a:solidFill>
            </a:endParaRPr>
          </a:p>
        </p:txBody>
      </p:sp>
      <p:grpSp>
        <p:nvGrpSpPr>
          <p:cNvPr id="6" name="Group 9"/>
          <p:cNvGrpSpPr/>
          <p:nvPr/>
        </p:nvGrpSpPr>
        <p:grpSpPr>
          <a:xfrm>
            <a:off x="4286216" y="6572261"/>
            <a:ext cx="9286940" cy="3714740"/>
            <a:chOff x="0" y="0"/>
            <a:chExt cx="12407900" cy="4827726"/>
          </a:xfrm>
        </p:grpSpPr>
        <p:sp>
          <p:nvSpPr>
            <p:cNvPr id="7" name="Freeform 10"/>
            <p:cNvSpPr/>
            <p:nvPr/>
          </p:nvSpPr>
          <p:spPr>
            <a:xfrm>
              <a:off x="273" y="-40446"/>
              <a:ext cx="12408218" cy="4914325"/>
            </a:xfrm>
            <a:custGeom>
              <a:avLst/>
              <a:gdLst/>
              <a:ahLst/>
              <a:cxnLst/>
              <a:rect l="l" t="t" r="r" b="b"/>
              <a:pathLst>
                <a:path w="12408218" h="4914325">
                  <a:moveTo>
                    <a:pt x="257537" y="865835"/>
                  </a:moveTo>
                  <a:cubicBezTo>
                    <a:pt x="1389107" y="-1258764"/>
                    <a:pt x="5807437" y="1535749"/>
                    <a:pt x="7562577" y="562888"/>
                  </a:cubicBezTo>
                  <a:cubicBezTo>
                    <a:pt x="10082257" y="-929834"/>
                    <a:pt x="13390607" y="711503"/>
                    <a:pt x="12132037" y="3544348"/>
                  </a:cubicBezTo>
                  <a:cubicBezTo>
                    <a:pt x="11490687" y="5001521"/>
                    <a:pt x="8574767" y="3842722"/>
                    <a:pt x="7237457" y="4420038"/>
                  </a:cubicBezTo>
                  <a:cubicBezTo>
                    <a:pt x="3775437" y="6027681"/>
                    <a:pt x="-1188993" y="3415167"/>
                    <a:pt x="257537" y="865835"/>
                  </a:cubicBezTo>
                  <a:close/>
                </a:path>
              </a:pathLst>
            </a:custGeom>
            <a:blipFill>
              <a:blip r:embed="rId4"/>
              <a:stretch>
                <a:fillRect t="-34268" b="-34268"/>
              </a:stretch>
            </a:blipFill>
            <a:ln w="38100" cap="sq">
              <a:solidFill>
                <a:srgbClr val="000000"/>
              </a:solidFill>
              <a:prstDash val="solid"/>
              <a:miter/>
            </a:ln>
          </p:spPr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0222"/>
            </a:stretch>
          </a:blipFill>
        </p:spPr>
      </p:sp>
      <p:sp>
        <p:nvSpPr>
          <p:cNvPr id="3" name="Freeform 4"/>
          <p:cNvSpPr/>
          <p:nvPr/>
        </p:nvSpPr>
        <p:spPr>
          <a:xfrm>
            <a:off x="-1500262" y="0"/>
            <a:ext cx="7072362" cy="10100349"/>
          </a:xfrm>
          <a:custGeom>
            <a:avLst/>
            <a:gdLst/>
            <a:ahLst/>
            <a:cxnLst/>
            <a:rect l="l" t="t" r="r" b="b"/>
            <a:pathLst>
              <a:path w="8496919" h="10100349">
                <a:moveTo>
                  <a:pt x="0" y="0"/>
                </a:moveTo>
                <a:lnTo>
                  <a:pt x="8496919" y="0"/>
                </a:lnTo>
                <a:lnTo>
                  <a:pt x="8496919" y="10100349"/>
                </a:lnTo>
                <a:lnTo>
                  <a:pt x="0" y="1010034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3"/>
          <p:cNvSpPr/>
          <p:nvPr/>
        </p:nvSpPr>
        <p:spPr>
          <a:xfrm flipH="1">
            <a:off x="13073090" y="0"/>
            <a:ext cx="6929486" cy="10100349"/>
          </a:xfrm>
          <a:custGeom>
            <a:avLst/>
            <a:gdLst/>
            <a:ahLst/>
            <a:cxnLst/>
            <a:rect l="l" t="t" r="r" b="b"/>
            <a:pathLst>
              <a:path w="8496919" h="10100349">
                <a:moveTo>
                  <a:pt x="8496919" y="0"/>
                </a:moveTo>
                <a:lnTo>
                  <a:pt x="0" y="0"/>
                </a:lnTo>
                <a:lnTo>
                  <a:pt x="0" y="10100349"/>
                </a:lnTo>
                <a:lnTo>
                  <a:pt x="8496919" y="10100349"/>
                </a:lnTo>
                <a:lnTo>
                  <a:pt x="8496919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5" name="Прямоугольник 4"/>
          <p:cNvSpPr/>
          <p:nvPr/>
        </p:nvSpPr>
        <p:spPr>
          <a:xfrm>
            <a:off x="1071506" y="1285848"/>
            <a:ext cx="10787138" cy="785818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 sz="4400" b="1" i="0" u="none">
                <a:solidFill>
                  <a:srgbClr val="FFFFFF"/>
                </a:solidFill>
                <a:latin typeface="Aristotelica Pro Bold"/>
              </a:defRPr>
            </a:pPr>
            <a:r>
              <a:rPr lang="en-US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STEAMni</a:t>
            </a:r>
            <a:r>
              <a:rPr lang="en-US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ta'limda</a:t>
            </a:r>
            <a:r>
              <a:rPr lang="en-US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amalga</a:t>
            </a:r>
            <a:r>
              <a:rPr lang="en-US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oshirish</a:t>
            </a:r>
            <a:r>
              <a:rPr lang="en-US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bo'yicha</a:t>
            </a:r>
            <a:r>
              <a:rPr lang="en-US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tavsiyalar</a:t>
            </a:r>
            <a:endParaRPr lang="en-US" dirty="0" smtClean="0">
              <a:solidFill>
                <a:srgbClr val="C00000"/>
              </a:solidFill>
              <a:latin typeface="Aharoni" pitchFamily="2" charset="-79"/>
              <a:cs typeface="Aharoni" pitchFamily="2" charset="-79"/>
            </a:endParaRPr>
          </a:p>
          <a:p>
            <a:pPr algn="ctr">
              <a:defRPr sz="4400" b="1" i="0" u="none">
                <a:solidFill>
                  <a:srgbClr val="FFFFFF"/>
                </a:solidFill>
                <a:latin typeface="Aristotelica Pro Bold"/>
              </a:defRPr>
            </a:pPr>
            <a:r>
              <a:rPr lang="en-US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STEAM </a:t>
            </a:r>
            <a:r>
              <a:rPr lang="en-US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ta'limini</a:t>
            </a:r>
            <a:r>
              <a:rPr lang="en-US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amalga</a:t>
            </a:r>
            <a:r>
              <a:rPr lang="en-US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oshirish</a:t>
            </a:r>
            <a:r>
              <a:rPr lang="en-US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uchun</a:t>
            </a:r>
            <a:r>
              <a:rPr lang="en-US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tarbiyachilarga</a:t>
            </a:r>
            <a:r>
              <a:rPr lang="en-US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maxsus</a:t>
            </a:r>
            <a:r>
              <a:rPr lang="en-US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treninglar</a:t>
            </a:r>
            <a:r>
              <a:rPr lang="en-US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o'tkazish</a:t>
            </a:r>
            <a:r>
              <a:rPr lang="en-US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tegishli</a:t>
            </a:r>
            <a:r>
              <a:rPr lang="en-US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o'quv</a:t>
            </a:r>
            <a:r>
              <a:rPr lang="en-US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materiallari</a:t>
            </a:r>
            <a:r>
              <a:rPr lang="en-US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texnologik</a:t>
            </a:r>
            <a:r>
              <a:rPr lang="en-US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vositalar</a:t>
            </a:r>
            <a:r>
              <a:rPr lang="en-US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bilan</a:t>
            </a:r>
            <a:r>
              <a:rPr lang="en-US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ta'minlash</a:t>
            </a:r>
            <a:r>
              <a:rPr lang="en-US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muhimdir</a:t>
            </a:r>
            <a:r>
              <a:rPr lang="en-US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</a:t>
            </a:r>
            <a:r>
              <a:rPr lang="en-US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Loyihaga</a:t>
            </a:r>
            <a:r>
              <a:rPr lang="en-US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asoslangan</a:t>
            </a:r>
            <a:r>
              <a:rPr lang="en-US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o'qitish</a:t>
            </a:r>
            <a:r>
              <a:rPr lang="en-US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metodlari</a:t>
            </a:r>
            <a:r>
              <a:rPr lang="en-US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o'yin</a:t>
            </a:r>
            <a:r>
              <a:rPr lang="en-US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amaliy</a:t>
            </a:r>
            <a:r>
              <a:rPr lang="en-US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mashg'ulotlarni</a:t>
            </a:r>
            <a:r>
              <a:rPr lang="en-US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qo'llash</a:t>
            </a:r>
            <a:r>
              <a:rPr lang="en-US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bolalarning</a:t>
            </a:r>
            <a:r>
              <a:rPr lang="en-US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faol</a:t>
            </a:r>
            <a:r>
              <a:rPr lang="en-US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ishtirokini</a:t>
            </a:r>
            <a:r>
              <a:rPr lang="en-US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ta'minlaydi</a:t>
            </a:r>
            <a:r>
              <a:rPr lang="en-US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spcBef>
                <a:spcPts val="0"/>
              </a:spcBef>
              <a:spcAft>
                <a:spcPts val="0"/>
              </a:spcAft>
              <a:defRPr sz="4400" b="1" i="0" u="none">
                <a:solidFill>
                  <a:srgbClr val="FFFFFF"/>
                </a:solidFill>
                <a:latin typeface="Aristotelica Pro Bold"/>
              </a:defRPr>
            </a:pPr>
            <a:endParaRPr lang="en-US" dirty="0">
              <a:solidFill>
                <a:srgbClr val="C00000"/>
              </a:solidFill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6" name="Picture 8" descr="d5921794cc4141328cbffe1eeab05718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215834" y="2214542"/>
            <a:ext cx="5572164" cy="5572164"/>
          </a:xfrm>
          <a:prstGeom prst="rect">
            <a:avLst/>
          </a:prstGeom>
        </p:spPr>
      </p:pic>
      <p:sp>
        <p:nvSpPr>
          <p:cNvPr id="7" name="Freeform 6"/>
          <p:cNvSpPr/>
          <p:nvPr/>
        </p:nvSpPr>
        <p:spPr>
          <a:xfrm rot="-1146182">
            <a:off x="15920307" y="8246365"/>
            <a:ext cx="2142293" cy="1737935"/>
          </a:xfrm>
          <a:custGeom>
            <a:avLst/>
            <a:gdLst/>
            <a:ahLst/>
            <a:cxnLst/>
            <a:rect l="l" t="t" r="r" b="b"/>
            <a:pathLst>
              <a:path w="2142293" h="1737935">
                <a:moveTo>
                  <a:pt x="0" y="0"/>
                </a:moveTo>
                <a:lnTo>
                  <a:pt x="2142294" y="0"/>
                </a:lnTo>
                <a:lnTo>
                  <a:pt x="2142294" y="1737935"/>
                </a:lnTo>
                <a:lnTo>
                  <a:pt x="0" y="1737935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8" name="Freeform 11"/>
          <p:cNvSpPr/>
          <p:nvPr/>
        </p:nvSpPr>
        <p:spPr>
          <a:xfrm rot="475217">
            <a:off x="12112300" y="7921842"/>
            <a:ext cx="2082691" cy="1752064"/>
          </a:xfrm>
          <a:custGeom>
            <a:avLst/>
            <a:gdLst/>
            <a:ahLst/>
            <a:cxnLst/>
            <a:rect l="l" t="t" r="r" b="b"/>
            <a:pathLst>
              <a:path w="2082691" h="1752064">
                <a:moveTo>
                  <a:pt x="0" y="0"/>
                </a:moveTo>
                <a:lnTo>
                  <a:pt x="2082691" y="0"/>
                </a:lnTo>
                <a:lnTo>
                  <a:pt x="2082691" y="1752064"/>
                </a:lnTo>
                <a:lnTo>
                  <a:pt x="0" y="175206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0222"/>
            </a:stretch>
          </a:blipFill>
        </p:spPr>
      </p:sp>
      <p:sp>
        <p:nvSpPr>
          <p:cNvPr id="3" name="Freeform 4"/>
          <p:cNvSpPr/>
          <p:nvPr/>
        </p:nvSpPr>
        <p:spPr>
          <a:xfrm>
            <a:off x="-1500262" y="0"/>
            <a:ext cx="7072362" cy="10100349"/>
          </a:xfrm>
          <a:custGeom>
            <a:avLst/>
            <a:gdLst/>
            <a:ahLst/>
            <a:cxnLst/>
            <a:rect l="l" t="t" r="r" b="b"/>
            <a:pathLst>
              <a:path w="8496919" h="10100349">
                <a:moveTo>
                  <a:pt x="0" y="0"/>
                </a:moveTo>
                <a:lnTo>
                  <a:pt x="8496919" y="0"/>
                </a:lnTo>
                <a:lnTo>
                  <a:pt x="8496919" y="10100349"/>
                </a:lnTo>
                <a:lnTo>
                  <a:pt x="0" y="1010034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3"/>
          <p:cNvSpPr/>
          <p:nvPr/>
        </p:nvSpPr>
        <p:spPr>
          <a:xfrm flipH="1">
            <a:off x="13073090" y="0"/>
            <a:ext cx="6929486" cy="10100349"/>
          </a:xfrm>
          <a:custGeom>
            <a:avLst/>
            <a:gdLst/>
            <a:ahLst/>
            <a:cxnLst/>
            <a:rect l="l" t="t" r="r" b="b"/>
            <a:pathLst>
              <a:path w="8496919" h="10100349">
                <a:moveTo>
                  <a:pt x="8496919" y="0"/>
                </a:moveTo>
                <a:lnTo>
                  <a:pt x="0" y="0"/>
                </a:lnTo>
                <a:lnTo>
                  <a:pt x="0" y="10100349"/>
                </a:lnTo>
                <a:lnTo>
                  <a:pt x="8496919" y="10100349"/>
                </a:lnTo>
                <a:lnTo>
                  <a:pt x="8496919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5" name="Прямоугольник 4"/>
          <p:cNvSpPr/>
          <p:nvPr/>
        </p:nvSpPr>
        <p:spPr>
          <a:xfrm>
            <a:off x="0" y="571468"/>
            <a:ext cx="13073090" cy="97155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 sz="5000" b="1" i="0" u="none">
                <a:solidFill>
                  <a:srgbClr val="323639"/>
                </a:solidFill>
                <a:latin typeface="Aristotelica Pro Bold"/>
              </a:defRPr>
            </a:pPr>
            <a:endParaRPr lang="en-US" dirty="0" smtClean="0">
              <a:solidFill>
                <a:srgbClr val="C00000"/>
              </a:solidFill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  <a:defRPr sz="5000" b="1" i="0" u="none">
                <a:solidFill>
                  <a:srgbClr val="323639"/>
                </a:solidFill>
                <a:latin typeface="Aristotelica Pro Bold"/>
              </a:defRPr>
            </a:pPr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O'yinlar</a:t>
            </a:r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amaliy</a:t>
            </a:r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mashg'ulotlar</a:t>
            </a:r>
            <a:endParaRPr lang="en-US" sz="4400" dirty="0" smtClean="0">
              <a:solidFill>
                <a:srgbClr val="C00000"/>
              </a:solidFill>
              <a:latin typeface="Aharoni" pitchFamily="2" charset="-79"/>
              <a:cs typeface="Aharoni" pitchFamily="2" charset="-79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  <a:defRPr sz="5000" b="1" i="0" u="none">
                <a:solidFill>
                  <a:srgbClr val="323639"/>
                </a:solidFill>
                <a:latin typeface="Aristotelica Pro Bold"/>
              </a:defRPr>
            </a:pP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Bolalarga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qurilish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bloklari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Lego,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konstruktorlar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boshqa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amaliy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o'yinlar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muhandislik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matematika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asoslarini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o'rgatish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Tadqiqot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usullarini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o'rgatish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oddiy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ilmiy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tajribalar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suv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ranglar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magnitlar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o'simliklar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o'tkazish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muhim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marL="0" lvl="1" algn="ctr">
              <a:defRPr sz="5000" b="1" i="0" u="none">
                <a:solidFill>
                  <a:srgbClr val="323639"/>
                </a:solidFill>
                <a:latin typeface="Aristotelica Pro Bold"/>
              </a:defRPr>
            </a:pP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San'at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ijodkorlikni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rivojlantirish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rasmlar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chizish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haykaltaroshlik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musiqa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teatr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mashg'ulotlarini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tashkil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 Bu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ularning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shaxsiy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ifodalanishi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tasavvurini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rivojlantiradi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spcBef>
                <a:spcPts val="0"/>
              </a:spcBef>
              <a:spcAft>
                <a:spcPts val="0"/>
              </a:spcAft>
              <a:defRPr sz="5000" b="1" i="0" u="none">
                <a:solidFill>
                  <a:srgbClr val="323639"/>
                </a:solidFill>
                <a:latin typeface="Aristotelica Pro Bold"/>
              </a:defRPr>
            </a:pPr>
            <a:endParaRPr lang="en-US" dirty="0"/>
          </a:p>
        </p:txBody>
      </p:sp>
      <p:grpSp>
        <p:nvGrpSpPr>
          <p:cNvPr id="6" name="Group 6"/>
          <p:cNvGrpSpPr/>
          <p:nvPr/>
        </p:nvGrpSpPr>
        <p:grpSpPr>
          <a:xfrm>
            <a:off x="12858776" y="2500294"/>
            <a:ext cx="6213160" cy="6643734"/>
            <a:chOff x="0" y="0"/>
            <a:chExt cx="812800" cy="81280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4"/>
              <a:stretch>
                <a:fillRect l="-25046" r="-25046"/>
              </a:stretch>
            </a:blipFill>
          </p:spPr>
        </p:sp>
      </p:grpSp>
      <p:sp>
        <p:nvSpPr>
          <p:cNvPr id="8" name="Freeform 11"/>
          <p:cNvSpPr/>
          <p:nvPr/>
        </p:nvSpPr>
        <p:spPr>
          <a:xfrm rot="-986938">
            <a:off x="-578953" y="335941"/>
            <a:ext cx="2639179" cy="1843026"/>
          </a:xfrm>
          <a:custGeom>
            <a:avLst/>
            <a:gdLst/>
            <a:ahLst/>
            <a:cxnLst/>
            <a:rect l="l" t="t" r="r" b="b"/>
            <a:pathLst>
              <a:path w="2639179" h="1843026">
                <a:moveTo>
                  <a:pt x="0" y="0"/>
                </a:moveTo>
                <a:lnTo>
                  <a:pt x="2639179" y="0"/>
                </a:lnTo>
                <a:lnTo>
                  <a:pt x="2639179" y="1843026"/>
                </a:lnTo>
                <a:lnTo>
                  <a:pt x="0" y="1843026"/>
                </a:lnTo>
                <a:lnTo>
                  <a:pt x="0" y="0"/>
                </a:lnTo>
                <a:close/>
              </a:path>
            </a:pathLst>
          </a:custGeom>
          <a:blipFill>
            <a:blip r:embed="rId5" cstate="print"/>
            <a:stretch>
              <a:fillRect/>
            </a:stretch>
          </a:blipFill>
        </p:spPr>
      </p:sp>
      <p:sp>
        <p:nvSpPr>
          <p:cNvPr id="9" name="Freeform 13"/>
          <p:cNvSpPr/>
          <p:nvPr/>
        </p:nvSpPr>
        <p:spPr>
          <a:xfrm rot="-461720">
            <a:off x="12529038" y="177703"/>
            <a:ext cx="2766003" cy="1663059"/>
          </a:xfrm>
          <a:custGeom>
            <a:avLst/>
            <a:gdLst/>
            <a:ahLst/>
            <a:cxnLst/>
            <a:rect l="l" t="t" r="r" b="b"/>
            <a:pathLst>
              <a:path w="2766003" h="1663059">
                <a:moveTo>
                  <a:pt x="0" y="0"/>
                </a:moveTo>
                <a:lnTo>
                  <a:pt x="2766003" y="0"/>
                </a:lnTo>
                <a:lnTo>
                  <a:pt x="2766003" y="1663059"/>
                </a:lnTo>
                <a:lnTo>
                  <a:pt x="0" y="166305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0222"/>
            </a:stretch>
          </a:blipFill>
        </p:spPr>
      </p:sp>
      <p:sp>
        <p:nvSpPr>
          <p:cNvPr id="3" name="Freeform 4"/>
          <p:cNvSpPr/>
          <p:nvPr/>
        </p:nvSpPr>
        <p:spPr>
          <a:xfrm>
            <a:off x="-1500262" y="0"/>
            <a:ext cx="7072362" cy="10100349"/>
          </a:xfrm>
          <a:custGeom>
            <a:avLst/>
            <a:gdLst/>
            <a:ahLst/>
            <a:cxnLst/>
            <a:rect l="l" t="t" r="r" b="b"/>
            <a:pathLst>
              <a:path w="8496919" h="10100349">
                <a:moveTo>
                  <a:pt x="0" y="0"/>
                </a:moveTo>
                <a:lnTo>
                  <a:pt x="8496919" y="0"/>
                </a:lnTo>
                <a:lnTo>
                  <a:pt x="8496919" y="10100349"/>
                </a:lnTo>
                <a:lnTo>
                  <a:pt x="0" y="1010034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3"/>
          <p:cNvSpPr/>
          <p:nvPr/>
        </p:nvSpPr>
        <p:spPr>
          <a:xfrm flipH="1">
            <a:off x="13073090" y="0"/>
            <a:ext cx="6929486" cy="10100349"/>
          </a:xfrm>
          <a:custGeom>
            <a:avLst/>
            <a:gdLst/>
            <a:ahLst/>
            <a:cxnLst/>
            <a:rect l="l" t="t" r="r" b="b"/>
            <a:pathLst>
              <a:path w="8496919" h="10100349">
                <a:moveTo>
                  <a:pt x="8496919" y="0"/>
                </a:moveTo>
                <a:lnTo>
                  <a:pt x="0" y="0"/>
                </a:lnTo>
                <a:lnTo>
                  <a:pt x="0" y="10100349"/>
                </a:lnTo>
                <a:lnTo>
                  <a:pt x="8496919" y="10100349"/>
                </a:lnTo>
                <a:lnTo>
                  <a:pt x="8496919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5" name="Прямоугольник 4"/>
          <p:cNvSpPr/>
          <p:nvPr/>
        </p:nvSpPr>
        <p:spPr>
          <a:xfrm>
            <a:off x="1714448" y="857220"/>
            <a:ext cx="10930014" cy="771530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STEAM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yondashuvi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shunchaki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fanlarni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birlashtirish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emas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balki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bolalarda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real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hayotiy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muammolarni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hal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kreativ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fikrlashni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uyg’otish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usulidir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Kreativlik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yerda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chiroyli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rasm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chizish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emas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balki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kutilmagan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yechimlarni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topish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innovatsion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g’oyalarni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ilgari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surish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qobiliyatini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anglatadi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</p:txBody>
      </p:sp>
      <p:grpSp>
        <p:nvGrpSpPr>
          <p:cNvPr id="6" name="Group 12"/>
          <p:cNvGrpSpPr/>
          <p:nvPr/>
        </p:nvGrpSpPr>
        <p:grpSpPr>
          <a:xfrm>
            <a:off x="11930082" y="2285980"/>
            <a:ext cx="5715040" cy="5214974"/>
            <a:chOff x="0" y="0"/>
            <a:chExt cx="812800" cy="812800"/>
          </a:xfrm>
        </p:grpSpPr>
        <p:sp>
          <p:nvSpPr>
            <p:cNvPr id="7" name="Freeform 1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4" cstate="print"/>
              <a:stretch>
                <a:fillRect l="-698" r="-49113"/>
              </a:stretch>
            </a:blipFill>
          </p:spPr>
        </p:sp>
      </p:grpSp>
      <p:sp>
        <p:nvSpPr>
          <p:cNvPr id="8" name="Freeform 10"/>
          <p:cNvSpPr/>
          <p:nvPr/>
        </p:nvSpPr>
        <p:spPr>
          <a:xfrm rot="831430">
            <a:off x="856703" y="7251858"/>
            <a:ext cx="2347410" cy="2070836"/>
          </a:xfrm>
          <a:custGeom>
            <a:avLst/>
            <a:gdLst/>
            <a:ahLst/>
            <a:cxnLst/>
            <a:rect l="l" t="t" r="r" b="b"/>
            <a:pathLst>
              <a:path w="2347410" h="2070836">
                <a:moveTo>
                  <a:pt x="0" y="0"/>
                </a:moveTo>
                <a:lnTo>
                  <a:pt x="2347410" y="0"/>
                </a:lnTo>
                <a:lnTo>
                  <a:pt x="2347410" y="2070835"/>
                </a:lnTo>
                <a:lnTo>
                  <a:pt x="0" y="2070835"/>
                </a:lnTo>
                <a:lnTo>
                  <a:pt x="0" y="0"/>
                </a:lnTo>
                <a:close/>
              </a:path>
            </a:pathLst>
          </a:custGeom>
          <a:blipFill>
            <a:blip r:embed="rId5" cstate="print"/>
            <a:stretch>
              <a:fillRect/>
            </a:stretch>
          </a:blipFill>
        </p:spPr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0222"/>
            </a:stretch>
          </a:blipFill>
        </p:spPr>
      </p:sp>
      <p:sp>
        <p:nvSpPr>
          <p:cNvPr id="3" name="Freeform 4"/>
          <p:cNvSpPr/>
          <p:nvPr/>
        </p:nvSpPr>
        <p:spPr>
          <a:xfrm>
            <a:off x="-1500262" y="0"/>
            <a:ext cx="7072362" cy="10100349"/>
          </a:xfrm>
          <a:custGeom>
            <a:avLst/>
            <a:gdLst/>
            <a:ahLst/>
            <a:cxnLst/>
            <a:rect l="l" t="t" r="r" b="b"/>
            <a:pathLst>
              <a:path w="8496919" h="10100349">
                <a:moveTo>
                  <a:pt x="0" y="0"/>
                </a:moveTo>
                <a:lnTo>
                  <a:pt x="8496919" y="0"/>
                </a:lnTo>
                <a:lnTo>
                  <a:pt x="8496919" y="10100349"/>
                </a:lnTo>
                <a:lnTo>
                  <a:pt x="0" y="1010034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3"/>
          <p:cNvSpPr/>
          <p:nvPr/>
        </p:nvSpPr>
        <p:spPr>
          <a:xfrm flipH="1">
            <a:off x="13073090" y="0"/>
            <a:ext cx="6929486" cy="10100349"/>
          </a:xfrm>
          <a:custGeom>
            <a:avLst/>
            <a:gdLst/>
            <a:ahLst/>
            <a:cxnLst/>
            <a:rect l="l" t="t" r="r" b="b"/>
            <a:pathLst>
              <a:path w="8496919" h="10100349">
                <a:moveTo>
                  <a:pt x="8496919" y="0"/>
                </a:moveTo>
                <a:lnTo>
                  <a:pt x="0" y="0"/>
                </a:lnTo>
                <a:lnTo>
                  <a:pt x="0" y="10100349"/>
                </a:lnTo>
                <a:lnTo>
                  <a:pt x="8496919" y="10100349"/>
                </a:lnTo>
                <a:lnTo>
                  <a:pt x="8496919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5" name="Прямоугольник 4"/>
          <p:cNvSpPr/>
          <p:nvPr/>
        </p:nvSpPr>
        <p:spPr>
          <a:xfrm>
            <a:off x="1000068" y="857220"/>
            <a:ext cx="12287336" cy="635798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STEAM </a:t>
            </a:r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kreativlikni</a:t>
            </a:r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shakllantirishning</a:t>
            </a:r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asosiy</a:t>
            </a:r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bosqichlari</a:t>
            </a:r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:</a:t>
            </a:r>
          </a:p>
          <a:p>
            <a:pPr marL="742950" indent="-742950" algn="ctr">
              <a:buAutoNum type="arabicPeriod"/>
            </a:pP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Savol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berish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qiziquvchanlikni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qo’llab-quvvatlash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marL="742950" indent="-742950" algn="ctr">
              <a:buAutoNum type="arabicPeriod"/>
            </a:pP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“Arts” (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San’at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kompenentining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roli</a:t>
            </a:r>
            <a:endParaRPr lang="en-US" sz="4400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marL="742950" indent="-742950" algn="ctr">
              <a:buAutoNum type="arabicPeriod"/>
            </a:pP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Xato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qilishdan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qo’rqmaslik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(trial and error)</a:t>
            </a:r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</p:txBody>
      </p:sp>
      <p:grpSp>
        <p:nvGrpSpPr>
          <p:cNvPr id="6" name="Group 14"/>
          <p:cNvGrpSpPr/>
          <p:nvPr/>
        </p:nvGrpSpPr>
        <p:grpSpPr>
          <a:xfrm>
            <a:off x="857192" y="5786406"/>
            <a:ext cx="4705325" cy="4500594"/>
            <a:chOff x="0" y="0"/>
            <a:chExt cx="812800" cy="812800"/>
          </a:xfrm>
        </p:grpSpPr>
        <p:sp>
          <p:nvSpPr>
            <p:cNvPr id="7" name="Freeform 1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4" cstate="print"/>
              <a:stretch>
                <a:fillRect l="-38691" r="-38691"/>
              </a:stretch>
            </a:blipFill>
          </p:spPr>
        </p:sp>
      </p:grpSp>
      <p:grpSp>
        <p:nvGrpSpPr>
          <p:cNvPr id="8" name="Group 5"/>
          <p:cNvGrpSpPr/>
          <p:nvPr/>
        </p:nvGrpSpPr>
        <p:grpSpPr>
          <a:xfrm>
            <a:off x="12501586" y="1643038"/>
            <a:ext cx="6514096" cy="6514096"/>
            <a:chOff x="0" y="0"/>
            <a:chExt cx="6350000" cy="6350000"/>
          </a:xfrm>
        </p:grpSpPr>
        <p:sp>
          <p:nvSpPr>
            <p:cNvPr id="9" name="Freeform 6"/>
            <p:cNvSpPr/>
            <p:nvPr/>
          </p:nvSpPr>
          <p:spPr>
            <a:xfrm>
              <a:off x="0" y="0"/>
              <a:ext cx="6352540" cy="6351270"/>
            </a:xfrm>
            <a:custGeom>
              <a:avLst/>
              <a:gdLst/>
              <a:ahLst/>
              <a:cxnLst/>
              <a:rect l="l" t="t" r="r" b="b"/>
              <a:pathLst>
                <a:path w="6352540" h="6351270">
                  <a:moveTo>
                    <a:pt x="5472430" y="2223770"/>
                  </a:moveTo>
                  <a:cubicBezTo>
                    <a:pt x="5795010" y="1845310"/>
                    <a:pt x="5772150" y="1281430"/>
                    <a:pt x="5420360" y="929640"/>
                  </a:cubicBezTo>
                  <a:cubicBezTo>
                    <a:pt x="5068570" y="577850"/>
                    <a:pt x="4505960" y="554990"/>
                    <a:pt x="4126230" y="877570"/>
                  </a:cubicBezTo>
                  <a:cubicBezTo>
                    <a:pt x="4086860" y="382270"/>
                    <a:pt x="3672840" y="0"/>
                    <a:pt x="3175000" y="0"/>
                  </a:cubicBezTo>
                  <a:cubicBezTo>
                    <a:pt x="2677160" y="0"/>
                    <a:pt x="2263140" y="382270"/>
                    <a:pt x="2223770" y="878840"/>
                  </a:cubicBezTo>
                  <a:cubicBezTo>
                    <a:pt x="1845310" y="556260"/>
                    <a:pt x="1281430" y="579120"/>
                    <a:pt x="929640" y="930910"/>
                  </a:cubicBezTo>
                  <a:cubicBezTo>
                    <a:pt x="577850" y="1282700"/>
                    <a:pt x="554990" y="1845310"/>
                    <a:pt x="877570" y="2225040"/>
                  </a:cubicBezTo>
                  <a:cubicBezTo>
                    <a:pt x="382270" y="2263140"/>
                    <a:pt x="0" y="2677160"/>
                    <a:pt x="0" y="3175000"/>
                  </a:cubicBezTo>
                  <a:cubicBezTo>
                    <a:pt x="0" y="3672840"/>
                    <a:pt x="382270" y="4086860"/>
                    <a:pt x="878840" y="4126230"/>
                  </a:cubicBezTo>
                  <a:cubicBezTo>
                    <a:pt x="556260" y="4504690"/>
                    <a:pt x="579120" y="5068570"/>
                    <a:pt x="930910" y="5420360"/>
                  </a:cubicBezTo>
                  <a:cubicBezTo>
                    <a:pt x="1282700" y="5772150"/>
                    <a:pt x="1845310" y="5795010"/>
                    <a:pt x="2225040" y="5472430"/>
                  </a:cubicBezTo>
                  <a:cubicBezTo>
                    <a:pt x="2264410" y="5969000"/>
                    <a:pt x="2678430" y="6351270"/>
                    <a:pt x="3176270" y="6351270"/>
                  </a:cubicBezTo>
                  <a:cubicBezTo>
                    <a:pt x="3674110" y="6351270"/>
                    <a:pt x="4088130" y="5969000"/>
                    <a:pt x="4127500" y="5473700"/>
                  </a:cubicBezTo>
                  <a:cubicBezTo>
                    <a:pt x="4505960" y="5796280"/>
                    <a:pt x="5069840" y="5773420"/>
                    <a:pt x="5421630" y="5421630"/>
                  </a:cubicBezTo>
                  <a:cubicBezTo>
                    <a:pt x="5773420" y="5069840"/>
                    <a:pt x="5796280" y="4507230"/>
                    <a:pt x="5473700" y="4127500"/>
                  </a:cubicBezTo>
                  <a:cubicBezTo>
                    <a:pt x="5970270" y="4088130"/>
                    <a:pt x="6352540" y="3674110"/>
                    <a:pt x="6352540" y="3176270"/>
                  </a:cubicBezTo>
                  <a:cubicBezTo>
                    <a:pt x="6350000" y="2677160"/>
                    <a:pt x="5967730" y="2263140"/>
                    <a:pt x="5472430" y="2223770"/>
                  </a:cubicBezTo>
                  <a:close/>
                </a:path>
              </a:pathLst>
            </a:custGeom>
            <a:blipFill>
              <a:blip r:embed="rId5"/>
              <a:stretch>
                <a:fillRect l="-24891" r="-24891"/>
              </a:stretch>
            </a:blipFill>
            <a:ln w="123825" cap="sq">
              <a:solidFill>
                <a:srgbClr val="F1DD61"/>
              </a:solidFill>
              <a:prstDash val="solid"/>
              <a:miter/>
            </a:ln>
          </p:spPr>
        </p:sp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0222"/>
            </a:stretch>
          </a:blipFill>
        </p:spPr>
      </p:sp>
      <p:sp>
        <p:nvSpPr>
          <p:cNvPr id="3" name="Freeform 4"/>
          <p:cNvSpPr/>
          <p:nvPr/>
        </p:nvSpPr>
        <p:spPr>
          <a:xfrm>
            <a:off x="-1500262" y="0"/>
            <a:ext cx="7072362" cy="10100349"/>
          </a:xfrm>
          <a:custGeom>
            <a:avLst/>
            <a:gdLst/>
            <a:ahLst/>
            <a:cxnLst/>
            <a:rect l="l" t="t" r="r" b="b"/>
            <a:pathLst>
              <a:path w="8496919" h="10100349">
                <a:moveTo>
                  <a:pt x="0" y="0"/>
                </a:moveTo>
                <a:lnTo>
                  <a:pt x="8496919" y="0"/>
                </a:lnTo>
                <a:lnTo>
                  <a:pt x="8496919" y="10100349"/>
                </a:lnTo>
                <a:lnTo>
                  <a:pt x="0" y="1010034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3"/>
          <p:cNvSpPr/>
          <p:nvPr/>
        </p:nvSpPr>
        <p:spPr>
          <a:xfrm flipH="1">
            <a:off x="13073090" y="0"/>
            <a:ext cx="6929486" cy="10100349"/>
          </a:xfrm>
          <a:custGeom>
            <a:avLst/>
            <a:gdLst/>
            <a:ahLst/>
            <a:cxnLst/>
            <a:rect l="l" t="t" r="r" b="b"/>
            <a:pathLst>
              <a:path w="8496919" h="10100349">
                <a:moveTo>
                  <a:pt x="8496919" y="0"/>
                </a:moveTo>
                <a:lnTo>
                  <a:pt x="0" y="0"/>
                </a:lnTo>
                <a:lnTo>
                  <a:pt x="0" y="10100349"/>
                </a:lnTo>
                <a:lnTo>
                  <a:pt x="8496919" y="10100349"/>
                </a:lnTo>
                <a:lnTo>
                  <a:pt x="8496919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5" name="Прямоугольник 4"/>
          <p:cNvSpPr/>
          <p:nvPr/>
        </p:nvSpPr>
        <p:spPr>
          <a:xfrm>
            <a:off x="2714580" y="857220"/>
            <a:ext cx="13287468" cy="607223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742950" indent="-742950" algn="ctr">
              <a:buAutoNum type="arabicPeriod"/>
            </a:pPr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Savol</a:t>
            </a:r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berish</a:t>
            </a:r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qiziquvchanlikni</a:t>
            </a:r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qo’llab-quvvatlash</a:t>
            </a:r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marL="742950" indent="-742950" algn="ctr"/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An’anaviy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tayyor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javob”ni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bersda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STEAM “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nima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?”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“agar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shunday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qilsak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-chi?”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degan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savollarni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rag’batlantiradi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marL="742950" indent="-742950" algn="ctr"/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Misol</a:t>
            </a:r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“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Suv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qanday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muzlaydi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?”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emas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balki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Qanday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qilib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muzdan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eng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mustahkam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ko’prik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qurish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mumkin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?”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deb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savol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qo’yiladi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</a:t>
            </a:r>
          </a:p>
        </p:txBody>
      </p:sp>
      <p:sp>
        <p:nvSpPr>
          <p:cNvPr id="6" name="Freeform 10"/>
          <p:cNvSpPr/>
          <p:nvPr/>
        </p:nvSpPr>
        <p:spPr>
          <a:xfrm>
            <a:off x="14073222" y="6825095"/>
            <a:ext cx="3071834" cy="3461905"/>
          </a:xfrm>
          <a:custGeom>
            <a:avLst/>
            <a:gdLst/>
            <a:ahLst/>
            <a:cxnLst/>
            <a:rect l="l" t="t" r="r" b="b"/>
            <a:pathLst>
              <a:path w="2482674" h="3461905">
                <a:moveTo>
                  <a:pt x="0" y="0"/>
                </a:moveTo>
                <a:lnTo>
                  <a:pt x="2482674" y="0"/>
                </a:lnTo>
                <a:lnTo>
                  <a:pt x="2482674" y="3461905"/>
                </a:lnTo>
                <a:lnTo>
                  <a:pt x="0" y="346190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7" name="Freeform 6"/>
          <p:cNvSpPr/>
          <p:nvPr/>
        </p:nvSpPr>
        <p:spPr>
          <a:xfrm>
            <a:off x="0" y="5492329"/>
            <a:ext cx="3942347" cy="4794671"/>
          </a:xfrm>
          <a:custGeom>
            <a:avLst/>
            <a:gdLst/>
            <a:ahLst/>
            <a:cxnLst/>
            <a:rect l="l" t="t" r="r" b="b"/>
            <a:pathLst>
              <a:path w="3942347" h="4794671">
                <a:moveTo>
                  <a:pt x="0" y="0"/>
                </a:moveTo>
                <a:lnTo>
                  <a:pt x="3942347" y="0"/>
                </a:lnTo>
                <a:lnTo>
                  <a:pt x="3942347" y="4794671"/>
                </a:lnTo>
                <a:lnTo>
                  <a:pt x="0" y="479467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0222"/>
            </a:stretch>
          </a:blipFill>
        </p:spPr>
      </p:sp>
      <p:sp>
        <p:nvSpPr>
          <p:cNvPr id="3" name="Freeform 4"/>
          <p:cNvSpPr/>
          <p:nvPr/>
        </p:nvSpPr>
        <p:spPr>
          <a:xfrm>
            <a:off x="-1500262" y="0"/>
            <a:ext cx="7072362" cy="10100349"/>
          </a:xfrm>
          <a:custGeom>
            <a:avLst/>
            <a:gdLst/>
            <a:ahLst/>
            <a:cxnLst/>
            <a:rect l="l" t="t" r="r" b="b"/>
            <a:pathLst>
              <a:path w="8496919" h="10100349">
                <a:moveTo>
                  <a:pt x="0" y="0"/>
                </a:moveTo>
                <a:lnTo>
                  <a:pt x="8496919" y="0"/>
                </a:lnTo>
                <a:lnTo>
                  <a:pt x="8496919" y="10100349"/>
                </a:lnTo>
                <a:lnTo>
                  <a:pt x="0" y="1010034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3"/>
          <p:cNvSpPr/>
          <p:nvPr/>
        </p:nvSpPr>
        <p:spPr>
          <a:xfrm flipH="1">
            <a:off x="13073090" y="0"/>
            <a:ext cx="6929486" cy="10100349"/>
          </a:xfrm>
          <a:custGeom>
            <a:avLst/>
            <a:gdLst/>
            <a:ahLst/>
            <a:cxnLst/>
            <a:rect l="l" t="t" r="r" b="b"/>
            <a:pathLst>
              <a:path w="8496919" h="10100349">
                <a:moveTo>
                  <a:pt x="8496919" y="0"/>
                </a:moveTo>
                <a:lnTo>
                  <a:pt x="0" y="0"/>
                </a:lnTo>
                <a:lnTo>
                  <a:pt x="0" y="10100349"/>
                </a:lnTo>
                <a:lnTo>
                  <a:pt x="8496919" y="10100349"/>
                </a:lnTo>
                <a:lnTo>
                  <a:pt x="8496919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5" name="Прямоугольник 4"/>
          <p:cNvSpPr/>
          <p:nvPr/>
        </p:nvSpPr>
        <p:spPr>
          <a:xfrm>
            <a:off x="6643670" y="1000096"/>
            <a:ext cx="11644330" cy="850112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2. “Arts”(</a:t>
            </a:r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san’at</a:t>
            </a:r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komponentining</a:t>
            </a:r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roli</a:t>
            </a:r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STEAMni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STEAMdan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ajratib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turadigan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asosiy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jihat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bu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san’atdir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San’at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texnik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bilimlarga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estetik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insoniy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yondashuv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qo’shadi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:</a:t>
            </a:r>
          </a:p>
          <a:p>
            <a:pPr algn="ctr">
              <a:buFont typeface="Arial" pitchFamily="34" charset="0"/>
              <a:buChar char="•"/>
            </a:pPr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Vizualizatsiya</a:t>
            </a:r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murakkab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muammolarni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chizmalar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modellar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tasvirlash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Dizayn-fikrlash</a:t>
            </a:r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mahsulotni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nafaqat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ishlashi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balki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qulay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jozibali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bo’lishi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ustida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ishlash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</a:t>
            </a:r>
            <a:endParaRPr lang="ru-RU" sz="4400" dirty="0">
              <a:cs typeface="Aharoni" pitchFamily="2" charset="-79"/>
            </a:endParaRPr>
          </a:p>
        </p:txBody>
      </p:sp>
      <p:grpSp>
        <p:nvGrpSpPr>
          <p:cNvPr id="6" name="Group 2"/>
          <p:cNvGrpSpPr/>
          <p:nvPr/>
        </p:nvGrpSpPr>
        <p:grpSpPr>
          <a:xfrm>
            <a:off x="-500130" y="1071534"/>
            <a:ext cx="6809780" cy="8213618"/>
            <a:chOff x="10882" y="42520"/>
            <a:chExt cx="3980199" cy="4800718"/>
          </a:xfrm>
        </p:grpSpPr>
        <p:sp>
          <p:nvSpPr>
            <p:cNvPr id="7" name="Freeform 3"/>
            <p:cNvSpPr/>
            <p:nvPr/>
          </p:nvSpPr>
          <p:spPr>
            <a:xfrm>
              <a:off x="10882" y="42520"/>
              <a:ext cx="3980199" cy="4800718"/>
            </a:xfrm>
            <a:custGeom>
              <a:avLst/>
              <a:gdLst/>
              <a:ahLst/>
              <a:cxnLst/>
              <a:rect l="l" t="t" r="r" b="b"/>
              <a:pathLst>
                <a:path w="3980199" h="4800718">
                  <a:moveTo>
                    <a:pt x="2228128" y="5740"/>
                  </a:moveTo>
                  <a:cubicBezTo>
                    <a:pt x="2230668" y="5740"/>
                    <a:pt x="2231938" y="5740"/>
                    <a:pt x="2234478" y="4470"/>
                  </a:cubicBezTo>
                  <a:cubicBezTo>
                    <a:pt x="2640878" y="-42520"/>
                    <a:pt x="2929168" y="287680"/>
                    <a:pt x="2850428" y="678840"/>
                  </a:cubicBezTo>
                  <a:cubicBezTo>
                    <a:pt x="2793278" y="963320"/>
                    <a:pt x="2630718" y="1218590"/>
                    <a:pt x="2840268" y="1484020"/>
                  </a:cubicBezTo>
                  <a:cubicBezTo>
                    <a:pt x="2934248" y="1602130"/>
                    <a:pt x="3057438" y="1692300"/>
                    <a:pt x="3160308" y="1804060"/>
                  </a:cubicBezTo>
                  <a:cubicBezTo>
                    <a:pt x="3440978" y="2107590"/>
                    <a:pt x="3245398" y="2453030"/>
                    <a:pt x="3354618" y="2804820"/>
                  </a:cubicBezTo>
                  <a:cubicBezTo>
                    <a:pt x="3377478" y="2877210"/>
                    <a:pt x="3421928" y="2939440"/>
                    <a:pt x="3471458" y="2997860"/>
                  </a:cubicBezTo>
                  <a:cubicBezTo>
                    <a:pt x="3632748" y="3187090"/>
                    <a:pt x="3843568" y="3334410"/>
                    <a:pt x="3929928" y="3576980"/>
                  </a:cubicBezTo>
                  <a:cubicBezTo>
                    <a:pt x="4017558" y="3822090"/>
                    <a:pt x="3988348" y="4104030"/>
                    <a:pt x="3860078" y="4330090"/>
                  </a:cubicBezTo>
                  <a:cubicBezTo>
                    <a:pt x="3628938" y="4737760"/>
                    <a:pt x="3128558" y="4841900"/>
                    <a:pt x="2694218" y="4787290"/>
                  </a:cubicBezTo>
                  <a:cubicBezTo>
                    <a:pt x="2300518" y="4736490"/>
                    <a:pt x="1980478" y="4582820"/>
                    <a:pt x="1689648" y="4312310"/>
                  </a:cubicBezTo>
                  <a:cubicBezTo>
                    <a:pt x="1608368" y="4236110"/>
                    <a:pt x="1528358" y="4121810"/>
                    <a:pt x="1425488" y="4077360"/>
                  </a:cubicBezTo>
                  <a:cubicBezTo>
                    <a:pt x="1299758" y="4022750"/>
                    <a:pt x="1182918" y="4096410"/>
                    <a:pt x="1068618" y="4145940"/>
                  </a:cubicBezTo>
                  <a:cubicBezTo>
                    <a:pt x="418378" y="4427880"/>
                    <a:pt x="291378" y="3498240"/>
                    <a:pt x="361228" y="3072790"/>
                  </a:cubicBezTo>
                  <a:cubicBezTo>
                    <a:pt x="413298" y="2754020"/>
                    <a:pt x="387898" y="2463190"/>
                    <a:pt x="263438" y="2162200"/>
                  </a:cubicBezTo>
                  <a:cubicBezTo>
                    <a:pt x="159298" y="1901850"/>
                    <a:pt x="-10882" y="1633880"/>
                    <a:pt x="548" y="1344320"/>
                  </a:cubicBezTo>
                  <a:cubicBezTo>
                    <a:pt x="10708" y="1103020"/>
                    <a:pt x="123738" y="862990"/>
                    <a:pt x="348528" y="753770"/>
                  </a:cubicBezTo>
                  <a:cubicBezTo>
                    <a:pt x="537758" y="661060"/>
                    <a:pt x="742228" y="680110"/>
                    <a:pt x="921298" y="781710"/>
                  </a:cubicBezTo>
                  <a:cubicBezTo>
                    <a:pt x="1019088" y="836320"/>
                    <a:pt x="1119418" y="898550"/>
                    <a:pt x="1231178" y="899820"/>
                  </a:cubicBezTo>
                  <a:cubicBezTo>
                    <a:pt x="1499148" y="903630"/>
                    <a:pt x="1626148" y="611530"/>
                    <a:pt x="1737908" y="415950"/>
                  </a:cubicBezTo>
                  <a:cubicBezTo>
                    <a:pt x="1850938" y="219100"/>
                    <a:pt x="1986828" y="37490"/>
                    <a:pt x="2228128" y="5740"/>
                  </a:cubicBezTo>
                  <a:close/>
                </a:path>
              </a:pathLst>
            </a:custGeom>
            <a:blipFill>
              <a:blip r:embed="rId4"/>
              <a:stretch>
                <a:fillRect t="-7508" b="-7508"/>
              </a:stretch>
            </a:blipFill>
            <a:ln w="38100" cap="sq">
              <a:solidFill>
                <a:srgbClr val="000000"/>
              </a:solidFill>
              <a:prstDash val="solid"/>
              <a:miter/>
            </a:ln>
          </p:spPr>
        </p:sp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0222"/>
            </a:stretch>
          </a:blipFill>
        </p:spPr>
      </p:sp>
      <p:sp>
        <p:nvSpPr>
          <p:cNvPr id="3" name="Freeform 4"/>
          <p:cNvSpPr/>
          <p:nvPr/>
        </p:nvSpPr>
        <p:spPr>
          <a:xfrm>
            <a:off x="-1500262" y="0"/>
            <a:ext cx="7072362" cy="10100349"/>
          </a:xfrm>
          <a:custGeom>
            <a:avLst/>
            <a:gdLst/>
            <a:ahLst/>
            <a:cxnLst/>
            <a:rect l="l" t="t" r="r" b="b"/>
            <a:pathLst>
              <a:path w="8496919" h="10100349">
                <a:moveTo>
                  <a:pt x="0" y="0"/>
                </a:moveTo>
                <a:lnTo>
                  <a:pt x="8496919" y="0"/>
                </a:lnTo>
                <a:lnTo>
                  <a:pt x="8496919" y="10100349"/>
                </a:lnTo>
                <a:lnTo>
                  <a:pt x="0" y="1010034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3"/>
          <p:cNvSpPr/>
          <p:nvPr/>
        </p:nvSpPr>
        <p:spPr>
          <a:xfrm flipH="1">
            <a:off x="13073090" y="0"/>
            <a:ext cx="6929486" cy="10100349"/>
          </a:xfrm>
          <a:custGeom>
            <a:avLst/>
            <a:gdLst/>
            <a:ahLst/>
            <a:cxnLst/>
            <a:rect l="l" t="t" r="r" b="b"/>
            <a:pathLst>
              <a:path w="8496919" h="10100349">
                <a:moveTo>
                  <a:pt x="8496919" y="0"/>
                </a:moveTo>
                <a:lnTo>
                  <a:pt x="0" y="0"/>
                </a:lnTo>
                <a:lnTo>
                  <a:pt x="0" y="10100349"/>
                </a:lnTo>
                <a:lnTo>
                  <a:pt x="8496919" y="10100349"/>
                </a:lnTo>
                <a:lnTo>
                  <a:pt x="8496919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5" name="Прямоугольник 4"/>
          <p:cNvSpPr/>
          <p:nvPr/>
        </p:nvSpPr>
        <p:spPr>
          <a:xfrm>
            <a:off x="2000200" y="1785914"/>
            <a:ext cx="13501782" cy="535785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3. </a:t>
            </a:r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Xato</a:t>
            </a:r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qilishdan</a:t>
            </a:r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qo’rqmaslik</a:t>
            </a:r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(trial and error).</a:t>
            </a:r>
          </a:p>
          <a:p>
            <a:pPr algn="ctr"/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Kreativlikning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eng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katta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dushmani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xato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qilishdan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qo’rqish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 STEAM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laboratoriya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muhitini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yaratadi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unda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mufaqqiyatsiz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tajriba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bu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yangi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bilim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manbai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hisoblanadi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</a:t>
            </a:r>
            <a:endParaRPr lang="ru-RU" sz="4400" dirty="0">
              <a:cs typeface="Aharoni" pitchFamily="2" charset="-79"/>
            </a:endParaRPr>
          </a:p>
        </p:txBody>
      </p:sp>
      <p:sp>
        <p:nvSpPr>
          <p:cNvPr id="6" name="Freeform 8"/>
          <p:cNvSpPr/>
          <p:nvPr/>
        </p:nvSpPr>
        <p:spPr>
          <a:xfrm>
            <a:off x="571440" y="5508833"/>
            <a:ext cx="3071834" cy="4778167"/>
          </a:xfrm>
          <a:custGeom>
            <a:avLst/>
            <a:gdLst/>
            <a:ahLst/>
            <a:cxnLst/>
            <a:rect l="l" t="t" r="r" b="b"/>
            <a:pathLst>
              <a:path w="2556471" h="4778167">
                <a:moveTo>
                  <a:pt x="0" y="0"/>
                </a:moveTo>
                <a:lnTo>
                  <a:pt x="2556471" y="0"/>
                </a:lnTo>
                <a:lnTo>
                  <a:pt x="2556471" y="4778167"/>
                </a:lnTo>
                <a:lnTo>
                  <a:pt x="0" y="477816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7" name="Freeform 12"/>
          <p:cNvSpPr/>
          <p:nvPr/>
        </p:nvSpPr>
        <p:spPr>
          <a:xfrm>
            <a:off x="13930346" y="8492180"/>
            <a:ext cx="1830244" cy="1794820"/>
          </a:xfrm>
          <a:custGeom>
            <a:avLst/>
            <a:gdLst/>
            <a:ahLst/>
            <a:cxnLst/>
            <a:rect l="l" t="t" r="r" b="b"/>
            <a:pathLst>
              <a:path w="1830244" h="1794820">
                <a:moveTo>
                  <a:pt x="0" y="0"/>
                </a:moveTo>
                <a:lnTo>
                  <a:pt x="1830244" y="0"/>
                </a:lnTo>
                <a:lnTo>
                  <a:pt x="1830244" y="1794821"/>
                </a:lnTo>
                <a:lnTo>
                  <a:pt x="0" y="179482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8" name="Freeform 7"/>
          <p:cNvSpPr/>
          <p:nvPr/>
        </p:nvSpPr>
        <p:spPr>
          <a:xfrm>
            <a:off x="3643274" y="8209017"/>
            <a:ext cx="2827188" cy="2077983"/>
          </a:xfrm>
          <a:custGeom>
            <a:avLst/>
            <a:gdLst/>
            <a:ahLst/>
            <a:cxnLst/>
            <a:rect l="l" t="t" r="r" b="b"/>
            <a:pathLst>
              <a:path w="2827188" h="2077983">
                <a:moveTo>
                  <a:pt x="0" y="0"/>
                </a:moveTo>
                <a:lnTo>
                  <a:pt x="2827188" y="0"/>
                </a:lnTo>
                <a:lnTo>
                  <a:pt x="2827188" y="2077983"/>
                </a:lnTo>
                <a:lnTo>
                  <a:pt x="0" y="207798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0222"/>
            </a:stretch>
          </a:blipFill>
        </p:spPr>
      </p:sp>
      <p:sp>
        <p:nvSpPr>
          <p:cNvPr id="3" name="Freeform 4"/>
          <p:cNvSpPr/>
          <p:nvPr/>
        </p:nvSpPr>
        <p:spPr>
          <a:xfrm>
            <a:off x="-1500262" y="0"/>
            <a:ext cx="7072362" cy="10100349"/>
          </a:xfrm>
          <a:custGeom>
            <a:avLst/>
            <a:gdLst/>
            <a:ahLst/>
            <a:cxnLst/>
            <a:rect l="l" t="t" r="r" b="b"/>
            <a:pathLst>
              <a:path w="8496919" h="10100349">
                <a:moveTo>
                  <a:pt x="0" y="0"/>
                </a:moveTo>
                <a:lnTo>
                  <a:pt x="8496919" y="0"/>
                </a:lnTo>
                <a:lnTo>
                  <a:pt x="8496919" y="10100349"/>
                </a:lnTo>
                <a:lnTo>
                  <a:pt x="0" y="1010034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3"/>
          <p:cNvSpPr/>
          <p:nvPr/>
        </p:nvSpPr>
        <p:spPr>
          <a:xfrm flipH="1">
            <a:off x="13073090" y="0"/>
            <a:ext cx="6929486" cy="10100349"/>
          </a:xfrm>
          <a:custGeom>
            <a:avLst/>
            <a:gdLst/>
            <a:ahLst/>
            <a:cxnLst/>
            <a:rect l="l" t="t" r="r" b="b"/>
            <a:pathLst>
              <a:path w="8496919" h="10100349">
                <a:moveTo>
                  <a:pt x="8496919" y="0"/>
                </a:moveTo>
                <a:lnTo>
                  <a:pt x="0" y="0"/>
                </a:lnTo>
                <a:lnTo>
                  <a:pt x="0" y="10100349"/>
                </a:lnTo>
                <a:lnTo>
                  <a:pt x="8496919" y="10100349"/>
                </a:lnTo>
                <a:lnTo>
                  <a:pt x="8496919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5" name="Прямоугольник 4"/>
          <p:cNvSpPr/>
          <p:nvPr/>
        </p:nvSpPr>
        <p:spPr>
          <a:xfrm>
            <a:off x="2000200" y="1785914"/>
            <a:ext cx="13501782" cy="692948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960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E’TIBORINGIZ UCHUN TASHAKKUR</a:t>
            </a:r>
            <a:endParaRPr lang="ru-RU" sz="9600" dirty="0">
              <a:solidFill>
                <a:srgbClr val="FF0000"/>
              </a:solidFill>
              <a:cs typeface="Aharoni" pitchFamily="2" charset="-79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</TotalTime>
  <Words>680</Words>
  <Application>Microsoft Office PowerPoint</Application>
  <PresentationFormat>Произвольный</PresentationFormat>
  <Paragraphs>58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3" baseType="lpstr">
      <vt:lpstr>Calibri</vt:lpstr>
      <vt:lpstr>BM Hanna</vt:lpstr>
      <vt:lpstr>Aharoni</vt:lpstr>
      <vt:lpstr>Arial</vt:lpstr>
      <vt:lpstr>Aristotelica Pro Bold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aser</dc:creator>
  <cp:lastModifiedBy>MX Computers</cp:lastModifiedBy>
  <cp:revision>20</cp:revision>
  <dcterms:created xsi:type="dcterms:W3CDTF">2006-08-16T00:00:00Z</dcterms:created>
  <dcterms:modified xsi:type="dcterms:W3CDTF">2026-02-28T06:48:14Z</dcterms:modified>
  <dc:identifier>DAHCghXJifY</dc:identifier>
</cp:coreProperties>
</file>