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42" r:id="rId1"/>
  </p:sldMasterIdLst>
  <p:notesMasterIdLst>
    <p:notesMasterId r:id="rId24"/>
  </p:notesMasterIdLst>
  <p:sldIdLst>
    <p:sldId id="350" r:id="rId2"/>
    <p:sldId id="355" r:id="rId3"/>
    <p:sldId id="374" r:id="rId4"/>
    <p:sldId id="352" r:id="rId5"/>
    <p:sldId id="360" r:id="rId6"/>
    <p:sldId id="359" r:id="rId7"/>
    <p:sldId id="376" r:id="rId8"/>
    <p:sldId id="361" r:id="rId9"/>
    <p:sldId id="372" r:id="rId10"/>
    <p:sldId id="363" r:id="rId11"/>
    <p:sldId id="364" r:id="rId12"/>
    <p:sldId id="365" r:id="rId13"/>
    <p:sldId id="366" r:id="rId14"/>
    <p:sldId id="367" r:id="rId15"/>
    <p:sldId id="377" r:id="rId16"/>
    <p:sldId id="378" r:id="rId17"/>
    <p:sldId id="380" r:id="rId18"/>
    <p:sldId id="381" r:id="rId19"/>
    <p:sldId id="396" r:id="rId20"/>
    <p:sldId id="395" r:id="rId21"/>
    <p:sldId id="370" r:id="rId22"/>
    <p:sldId id="371" r:id="rId23"/>
  </p:sldIdLst>
  <p:sldSz cx="17995900" cy="10801350"/>
  <p:notesSz cx="9866313" cy="673576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98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F295C"/>
    <a:srgbClr val="002060"/>
    <a:srgbClr val="FF99CC"/>
    <a:srgbClr val="E53935"/>
    <a:srgbClr val="80C783"/>
    <a:srgbClr val="E6E6E6"/>
    <a:srgbClr val="FF8B8B"/>
    <a:srgbClr val="FF6161"/>
    <a:srgbClr val="2CC8A1"/>
    <a:srgbClr val="81FF8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27" autoAdjust="0"/>
    <p:restoredTop sz="94660"/>
  </p:normalViewPr>
  <p:slideViewPr>
    <p:cSldViewPr>
      <p:cViewPr varScale="1">
        <p:scale>
          <a:sx n="49" d="100"/>
          <a:sy n="49" d="100"/>
        </p:scale>
        <p:origin x="106" y="192"/>
      </p:cViewPr>
      <p:guideLst>
        <p:guide orient="horz" pos="2298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id="{8CAF6BBA-D273-46B1-9AB6-C944BE9767D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5A3C388B-2245-440B-93DD-57EA5EE19646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5588000" y="0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fld id="{15EF504B-4005-4956-A6B0-D5B0B6FB9A27}" type="datetimeFigureOut">
              <a:rPr lang="ru-RU"/>
              <a:pPr>
                <a:defRPr/>
              </a:pPr>
              <a:t>05.01.2025</a:t>
            </a:fld>
            <a:endParaRPr lang="ru-RU"/>
          </a:p>
        </p:txBody>
      </p:sp>
      <p:sp>
        <p:nvSpPr>
          <p:cNvPr id="4" name="Образ слайда 3">
            <a:extLst>
              <a:ext uri="{FF2B5EF4-FFF2-40B4-BE49-F238E27FC236}">
                <a16:creationId xmlns:a16="http://schemas.microsoft.com/office/drawing/2014/main" id="{B54D8425-C692-497E-BE3B-03D946406CCB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041650" y="842963"/>
            <a:ext cx="3783013" cy="22717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52715" tIns="26358" rIns="52715" bIns="26358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>
            <a:extLst>
              <a:ext uri="{FF2B5EF4-FFF2-40B4-BE49-F238E27FC236}">
                <a16:creationId xmlns:a16="http://schemas.microsoft.com/office/drawing/2014/main" id="{A2EAF7D6-0390-4D92-A93E-3C2601995C4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87425" y="3241675"/>
            <a:ext cx="7891463" cy="2652713"/>
          </a:xfrm>
          <a:prstGeom prst="rect">
            <a:avLst/>
          </a:prstGeom>
        </p:spPr>
        <p:txBody>
          <a:bodyPr vert="horz" lIns="52715" tIns="26358" rIns="52715" bIns="26358" rtlCol="0"/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48B4AFA5-8DCE-4CC1-9533-D9EB240973B5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6397625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74E3246A-E277-483C-A4C2-9FBC2CACA69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5588000" y="6397625"/>
            <a:ext cx="4275138" cy="338138"/>
          </a:xfrm>
          <a:prstGeom prst="rect">
            <a:avLst/>
          </a:prstGeom>
        </p:spPr>
        <p:txBody>
          <a:bodyPr vert="horz" wrap="square" lIns="52715" tIns="26358" rIns="52715" bIns="26358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700"/>
            </a:lvl1pPr>
          </a:lstStyle>
          <a:p>
            <a:fld id="{8E1E6482-779E-4CD8-8573-CDAFBF311564}" type="slidenum">
              <a:rPr lang="ru-RU" altLang="en-US"/>
              <a:pPr/>
              <a:t>‹#›</a:t>
            </a:fld>
            <a:endParaRPr lang="ru-RU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7" name="Google Shape;637;g8bc00f6a12_0_171:notes"/>
          <p:cNvSpPr>
            <a:spLocks noGrp="1" noRot="1" noChangeAspect="1"/>
          </p:cNvSpPr>
          <p:nvPr>
            <p:ph type="sldImg" idx="2"/>
          </p:nvPr>
        </p:nvSpPr>
        <p:spPr>
          <a:xfrm>
            <a:off x="573088" y="685800"/>
            <a:ext cx="57118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38" name="Google Shape;638;g8bc00f6a12_0_17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26334586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4" name="Google Shape;1474;g96889ec63a_0_95:notes"/>
          <p:cNvSpPr>
            <a:spLocks noGrp="1" noRot="1" noChangeAspect="1"/>
          </p:cNvSpPr>
          <p:nvPr>
            <p:ph type="sldImg" idx="2"/>
          </p:nvPr>
        </p:nvSpPr>
        <p:spPr>
          <a:xfrm>
            <a:off x="573088" y="685800"/>
            <a:ext cx="57118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75" name="Google Shape;1475;g96889ec63a_0_9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44605938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g928367690d_0_25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573088" y="685800"/>
            <a:ext cx="57118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8" name="Google Shape;158;g928367690d_0_25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06551690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8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04DD8B3B-AAEC-4151-AEF3-BD47F686E05B}" type="slidenum">
              <a:rPr lang="ru-RU"/>
              <a:pPr/>
              <a:t>20</a:t>
            </a:fld>
            <a:endParaRPr lang="ru-RU" dirty="0"/>
          </a:p>
        </p:txBody>
      </p:sp>
      <p:sp>
        <p:nvSpPr>
          <p:cNvPr id="133121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573088" y="685800"/>
            <a:ext cx="5711825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33122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uz-Latn-U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B9C37DA-EF9F-4BC6-BEF4-91C7182DB30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49488" y="1767722"/>
            <a:ext cx="13496925" cy="3760470"/>
          </a:xfrm>
        </p:spPr>
        <p:txBody>
          <a:bodyPr anchor="b"/>
          <a:lstStyle>
            <a:lvl1pPr algn="ctr">
              <a:defRPr sz="8856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66D372BA-623A-43C0-AA63-695E9A7E42C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49488" y="5673210"/>
            <a:ext cx="13496925" cy="2607825"/>
          </a:xfrm>
        </p:spPr>
        <p:txBody>
          <a:bodyPr/>
          <a:lstStyle>
            <a:lvl1pPr marL="0" indent="0" algn="ctr">
              <a:buNone/>
              <a:defRPr sz="3542"/>
            </a:lvl1pPr>
            <a:lvl2pPr marL="674827" indent="0" algn="ctr">
              <a:buNone/>
              <a:defRPr sz="2952"/>
            </a:lvl2pPr>
            <a:lvl3pPr marL="1349654" indent="0" algn="ctr">
              <a:buNone/>
              <a:defRPr sz="2657"/>
            </a:lvl3pPr>
            <a:lvl4pPr marL="2024482" indent="0" algn="ctr">
              <a:buNone/>
              <a:defRPr sz="2362"/>
            </a:lvl4pPr>
            <a:lvl5pPr marL="2699309" indent="0" algn="ctr">
              <a:buNone/>
              <a:defRPr sz="2362"/>
            </a:lvl5pPr>
            <a:lvl6pPr marL="3374136" indent="0" algn="ctr">
              <a:buNone/>
              <a:defRPr sz="2362"/>
            </a:lvl6pPr>
            <a:lvl7pPr marL="4048963" indent="0" algn="ctr">
              <a:buNone/>
              <a:defRPr sz="2362"/>
            </a:lvl7pPr>
            <a:lvl8pPr marL="4723790" indent="0" algn="ctr">
              <a:buNone/>
              <a:defRPr sz="2362"/>
            </a:lvl8pPr>
            <a:lvl9pPr marL="5398618" indent="0" algn="ctr">
              <a:buNone/>
              <a:defRPr sz="2362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A1C8362-3AC2-4CE6-9180-AD2E820C6B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66CB6A2-F0C6-44A7-BB3D-87B9D1051F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41FD83F-B3FB-4D9F-A576-0B613CCD7D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430780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DCC9197-249C-47D3-97F3-9A4B547590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365AED3-2FC8-4383-8C8A-30F8B25A50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4080BA5-2F7F-49AB-B5FD-E43136D510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A9AE749-F184-4F43-B0E2-8A887396D0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196602E-9CF7-475D-90B4-092C2E44DB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365429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91F8152-0B42-44F5-86EA-6399635F92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27845" y="2692838"/>
            <a:ext cx="15521464" cy="4493061"/>
          </a:xfrm>
        </p:spPr>
        <p:txBody>
          <a:bodyPr anchor="b"/>
          <a:lstStyle>
            <a:lvl1pPr>
              <a:defRPr sz="8856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0B738FD4-9E35-45E8-9C33-9100E428820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27845" y="7228405"/>
            <a:ext cx="15521464" cy="2362795"/>
          </a:xfrm>
        </p:spPr>
        <p:txBody>
          <a:bodyPr/>
          <a:lstStyle>
            <a:lvl1pPr marL="0" indent="0">
              <a:buNone/>
              <a:defRPr sz="3542">
                <a:solidFill>
                  <a:schemeClr val="tx1">
                    <a:tint val="75000"/>
                  </a:schemeClr>
                </a:solidFill>
              </a:defRPr>
            </a:lvl1pPr>
            <a:lvl2pPr marL="674827" indent="0">
              <a:buNone/>
              <a:defRPr sz="2952">
                <a:solidFill>
                  <a:schemeClr val="tx1">
                    <a:tint val="75000"/>
                  </a:schemeClr>
                </a:solidFill>
              </a:defRPr>
            </a:lvl2pPr>
            <a:lvl3pPr marL="1349654" indent="0">
              <a:buNone/>
              <a:defRPr sz="2657">
                <a:solidFill>
                  <a:schemeClr val="tx1">
                    <a:tint val="75000"/>
                  </a:schemeClr>
                </a:solidFill>
              </a:defRPr>
            </a:lvl3pPr>
            <a:lvl4pPr marL="2024482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4pPr>
            <a:lvl5pPr marL="2699309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5pPr>
            <a:lvl6pPr marL="3374136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6pPr>
            <a:lvl7pPr marL="4048963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7pPr>
            <a:lvl8pPr marL="4723790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8pPr>
            <a:lvl9pPr marL="5398618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5835BE3-5524-4C44-B550-38CEBB565D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83EF4C2-6CB5-4FBD-8A2B-058BAD2785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CB0739D-733F-438D-AF3B-E908019663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398279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99C2397-6EE1-4C1D-A305-92612EE24A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7A6FCBB-F8C2-4262-A171-018A6DCD5C5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237218" y="2875360"/>
            <a:ext cx="7648258" cy="68533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EE849A0A-CC8A-47F8-88A3-DF7E9333851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9110424" y="2875360"/>
            <a:ext cx="7648258" cy="68533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84048F0A-45D4-4793-9A02-79A9B25AC0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1/5/2025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720D3376-EAB0-4564-9CBC-4FA51C6BFD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38C8F037-C639-4D01-88F2-E69B061D6B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960162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5BD5487-121F-4CB7-968F-2DC78FA135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2" y="575073"/>
            <a:ext cx="15521464" cy="2087762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F06E0D1-DF2F-4167-B91F-644F9AA546D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39563" y="2647832"/>
            <a:ext cx="7613109" cy="1297661"/>
          </a:xfrm>
        </p:spPr>
        <p:txBody>
          <a:bodyPr anchor="b"/>
          <a:lstStyle>
            <a:lvl1pPr marL="0" indent="0">
              <a:buNone/>
              <a:defRPr sz="3542" b="1"/>
            </a:lvl1pPr>
            <a:lvl2pPr marL="674827" indent="0">
              <a:buNone/>
              <a:defRPr sz="2952" b="1"/>
            </a:lvl2pPr>
            <a:lvl3pPr marL="1349654" indent="0">
              <a:buNone/>
              <a:defRPr sz="2657" b="1"/>
            </a:lvl3pPr>
            <a:lvl4pPr marL="2024482" indent="0">
              <a:buNone/>
              <a:defRPr sz="2362" b="1"/>
            </a:lvl4pPr>
            <a:lvl5pPr marL="2699309" indent="0">
              <a:buNone/>
              <a:defRPr sz="2362" b="1"/>
            </a:lvl5pPr>
            <a:lvl6pPr marL="3374136" indent="0">
              <a:buNone/>
              <a:defRPr sz="2362" b="1"/>
            </a:lvl6pPr>
            <a:lvl7pPr marL="4048963" indent="0">
              <a:buNone/>
              <a:defRPr sz="2362" b="1"/>
            </a:lvl7pPr>
            <a:lvl8pPr marL="4723790" indent="0">
              <a:buNone/>
              <a:defRPr sz="2362" b="1"/>
            </a:lvl8pPr>
            <a:lvl9pPr marL="5398618" indent="0">
              <a:buNone/>
              <a:defRPr sz="2362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F3742167-918B-4C55-AECF-1F7F143A8DE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239563" y="3945493"/>
            <a:ext cx="7613109" cy="580322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099D4727-0F9A-482A-98ED-309277BBFBB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110425" y="2647832"/>
            <a:ext cx="7650601" cy="1297661"/>
          </a:xfrm>
        </p:spPr>
        <p:txBody>
          <a:bodyPr anchor="b"/>
          <a:lstStyle>
            <a:lvl1pPr marL="0" indent="0">
              <a:buNone/>
              <a:defRPr sz="3542" b="1"/>
            </a:lvl1pPr>
            <a:lvl2pPr marL="674827" indent="0">
              <a:buNone/>
              <a:defRPr sz="2952" b="1"/>
            </a:lvl2pPr>
            <a:lvl3pPr marL="1349654" indent="0">
              <a:buNone/>
              <a:defRPr sz="2657" b="1"/>
            </a:lvl3pPr>
            <a:lvl4pPr marL="2024482" indent="0">
              <a:buNone/>
              <a:defRPr sz="2362" b="1"/>
            </a:lvl4pPr>
            <a:lvl5pPr marL="2699309" indent="0">
              <a:buNone/>
              <a:defRPr sz="2362" b="1"/>
            </a:lvl5pPr>
            <a:lvl6pPr marL="3374136" indent="0">
              <a:buNone/>
              <a:defRPr sz="2362" b="1"/>
            </a:lvl6pPr>
            <a:lvl7pPr marL="4048963" indent="0">
              <a:buNone/>
              <a:defRPr sz="2362" b="1"/>
            </a:lvl7pPr>
            <a:lvl8pPr marL="4723790" indent="0">
              <a:buNone/>
              <a:defRPr sz="2362" b="1"/>
            </a:lvl8pPr>
            <a:lvl9pPr marL="5398618" indent="0">
              <a:buNone/>
              <a:defRPr sz="2362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5A3A9B02-47A2-42A2-9923-C5181EF0A28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9110425" y="3945493"/>
            <a:ext cx="7650601" cy="580322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49CEFD74-56C2-45B2-A70D-A6D0C12574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1/5/2025</a:t>
            </a:fld>
            <a:endParaRPr lang="en-US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C4991990-7BCE-4379-972B-BE30545E14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B9DF87B1-B5E7-41FE-95DA-15DAA2CB00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614682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7DE1224-34E3-49E6-A62E-1A20B3EF19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E4CAEF56-574F-4392-9518-5A87B872E2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1/5/2025</a:t>
            </a:fld>
            <a:endParaRPr lang="en-US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784110E7-CE1D-4F97-8051-7EA143472D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0B96D766-7172-45E2-A7CA-979FD18D3C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287450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43047613-74B6-45FF-9013-9268700BD8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1/5/2025</a:t>
            </a:fld>
            <a:endParaRPr lang="en-US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6654FFD8-7C9B-48A3-A27C-0376866B2D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3EDA24BA-6F0E-4988-A7F8-56341B02F2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539363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57B54A3-5A22-48B1-AE21-0763FA70D0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3" y="720090"/>
            <a:ext cx="5804146" cy="2520315"/>
          </a:xfrm>
        </p:spPr>
        <p:txBody>
          <a:bodyPr anchor="b"/>
          <a:lstStyle>
            <a:lvl1pPr>
              <a:defRPr sz="4723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F014E5D-A0B1-46A2-9CE7-9416F8AEBB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50602" y="1555195"/>
            <a:ext cx="9110424" cy="7675959"/>
          </a:xfrm>
        </p:spPr>
        <p:txBody>
          <a:bodyPr/>
          <a:lstStyle>
            <a:lvl1pPr>
              <a:defRPr sz="4723"/>
            </a:lvl1pPr>
            <a:lvl2pPr>
              <a:defRPr sz="4133"/>
            </a:lvl2pPr>
            <a:lvl3pPr>
              <a:defRPr sz="3542"/>
            </a:lvl3pPr>
            <a:lvl4pPr>
              <a:defRPr sz="2952"/>
            </a:lvl4pPr>
            <a:lvl5pPr>
              <a:defRPr sz="2952"/>
            </a:lvl5pPr>
            <a:lvl6pPr>
              <a:defRPr sz="2952"/>
            </a:lvl6pPr>
            <a:lvl7pPr>
              <a:defRPr sz="2952"/>
            </a:lvl7pPr>
            <a:lvl8pPr>
              <a:defRPr sz="2952"/>
            </a:lvl8pPr>
            <a:lvl9pPr>
              <a:defRPr sz="2952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0F9BAF92-392D-4930-94A7-8F18B6CD7FC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39563" y="3240405"/>
            <a:ext cx="5804146" cy="6003251"/>
          </a:xfrm>
        </p:spPr>
        <p:txBody>
          <a:bodyPr/>
          <a:lstStyle>
            <a:lvl1pPr marL="0" indent="0">
              <a:buNone/>
              <a:defRPr sz="2362"/>
            </a:lvl1pPr>
            <a:lvl2pPr marL="674827" indent="0">
              <a:buNone/>
              <a:defRPr sz="2066"/>
            </a:lvl2pPr>
            <a:lvl3pPr marL="1349654" indent="0">
              <a:buNone/>
              <a:defRPr sz="1771"/>
            </a:lvl3pPr>
            <a:lvl4pPr marL="2024482" indent="0">
              <a:buNone/>
              <a:defRPr sz="1476"/>
            </a:lvl4pPr>
            <a:lvl5pPr marL="2699309" indent="0">
              <a:buNone/>
              <a:defRPr sz="1476"/>
            </a:lvl5pPr>
            <a:lvl6pPr marL="3374136" indent="0">
              <a:buNone/>
              <a:defRPr sz="1476"/>
            </a:lvl6pPr>
            <a:lvl7pPr marL="4048963" indent="0">
              <a:buNone/>
              <a:defRPr sz="1476"/>
            </a:lvl7pPr>
            <a:lvl8pPr marL="4723790" indent="0">
              <a:buNone/>
              <a:defRPr sz="1476"/>
            </a:lvl8pPr>
            <a:lvl9pPr marL="5398618" indent="0">
              <a:buNone/>
              <a:defRPr sz="1476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54C7225A-09C8-40DB-937D-C0BB66B5D7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1/5/2025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E7D53E44-8ACE-4A15-B152-D207FD2CE4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E88816E9-2A99-4D43-8812-A51CC5DE65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495600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F0A7585-B082-4BFF-A120-C4AA90E16F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3" y="720090"/>
            <a:ext cx="5804146" cy="2520315"/>
          </a:xfrm>
        </p:spPr>
        <p:txBody>
          <a:bodyPr anchor="b"/>
          <a:lstStyle>
            <a:lvl1pPr>
              <a:defRPr sz="4723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43809306-BE26-4435-A6E0-BACC0B188CF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7650602" y="1555195"/>
            <a:ext cx="9110424" cy="7675959"/>
          </a:xfrm>
        </p:spPr>
        <p:txBody>
          <a:bodyPr/>
          <a:lstStyle>
            <a:lvl1pPr marL="0" indent="0">
              <a:buNone/>
              <a:defRPr sz="4723"/>
            </a:lvl1pPr>
            <a:lvl2pPr marL="674827" indent="0">
              <a:buNone/>
              <a:defRPr sz="4133"/>
            </a:lvl2pPr>
            <a:lvl3pPr marL="1349654" indent="0">
              <a:buNone/>
              <a:defRPr sz="3542"/>
            </a:lvl3pPr>
            <a:lvl4pPr marL="2024482" indent="0">
              <a:buNone/>
              <a:defRPr sz="2952"/>
            </a:lvl4pPr>
            <a:lvl5pPr marL="2699309" indent="0">
              <a:buNone/>
              <a:defRPr sz="2952"/>
            </a:lvl5pPr>
            <a:lvl6pPr marL="3374136" indent="0">
              <a:buNone/>
              <a:defRPr sz="2952"/>
            </a:lvl6pPr>
            <a:lvl7pPr marL="4048963" indent="0">
              <a:buNone/>
              <a:defRPr sz="2952"/>
            </a:lvl7pPr>
            <a:lvl8pPr marL="4723790" indent="0">
              <a:buNone/>
              <a:defRPr sz="2952"/>
            </a:lvl8pPr>
            <a:lvl9pPr marL="5398618" indent="0">
              <a:buNone/>
              <a:defRPr sz="2952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073E426E-58AA-4185-B284-E28B3F2E6B1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39563" y="3240405"/>
            <a:ext cx="5804146" cy="6003251"/>
          </a:xfrm>
        </p:spPr>
        <p:txBody>
          <a:bodyPr/>
          <a:lstStyle>
            <a:lvl1pPr marL="0" indent="0">
              <a:buNone/>
              <a:defRPr sz="2362"/>
            </a:lvl1pPr>
            <a:lvl2pPr marL="674827" indent="0">
              <a:buNone/>
              <a:defRPr sz="2066"/>
            </a:lvl2pPr>
            <a:lvl3pPr marL="1349654" indent="0">
              <a:buNone/>
              <a:defRPr sz="1771"/>
            </a:lvl3pPr>
            <a:lvl4pPr marL="2024482" indent="0">
              <a:buNone/>
              <a:defRPr sz="1476"/>
            </a:lvl4pPr>
            <a:lvl5pPr marL="2699309" indent="0">
              <a:buNone/>
              <a:defRPr sz="1476"/>
            </a:lvl5pPr>
            <a:lvl6pPr marL="3374136" indent="0">
              <a:buNone/>
              <a:defRPr sz="1476"/>
            </a:lvl6pPr>
            <a:lvl7pPr marL="4048963" indent="0">
              <a:buNone/>
              <a:defRPr sz="1476"/>
            </a:lvl7pPr>
            <a:lvl8pPr marL="4723790" indent="0">
              <a:buNone/>
              <a:defRPr sz="1476"/>
            </a:lvl8pPr>
            <a:lvl9pPr marL="5398618" indent="0">
              <a:buNone/>
              <a:defRPr sz="1476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C24B9108-F45B-4222-BA66-7E5D0A4762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1/5/2025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9F5A067C-818C-433E-9496-5DC83AA898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9A2D2639-E09B-45BC-B963-03C3771D0A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351316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AAD1D37-FD7D-49B5-964F-2C33BC9FC3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0DE8D210-6E51-4478-A9FD-C4317241934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219AA5A-76C1-4508-812B-EC6EAB5C95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03D1DEB-7F92-4308-8BB3-C1BDBED69A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5A98893-9949-47E3-AD40-95249A8944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627459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1AE0F552-01A9-4446-A2FD-C22EBC9922D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12878316" y="575072"/>
            <a:ext cx="3880366" cy="915364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E4ED5233-7E36-4CC4-BC3F-132C9C1756A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237218" y="575072"/>
            <a:ext cx="11416149" cy="915364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6224A1D-526F-4B31-9FAF-371D6CFE4E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11D0BCC-9667-470D-A89C-649F15EFD0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E2A2952-779A-411A-A4B4-7BCEE284F6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778283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ACFA3B9-B748-4B1F-BAA0-9E7AB754B5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7218" y="575073"/>
            <a:ext cx="15521464" cy="20877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D0FFDCB-B092-4E4B-92EB-FF1BEFC128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37218" y="2875360"/>
            <a:ext cx="15521464" cy="68533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CD1EC7F-9FE6-4E64-935E-6665013508D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237218" y="10011252"/>
            <a:ext cx="4049078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D300AC8-5823-48F0-B2F0-0DC2CE71D7E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961142" y="10011252"/>
            <a:ext cx="6073616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FFCF781-E1C8-4800-96E2-729302410A9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2709604" y="10011252"/>
            <a:ext cx="4049078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714917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43" r:id="rId1"/>
    <p:sldLayoutId id="2147483944" r:id="rId2"/>
    <p:sldLayoutId id="2147483945" r:id="rId3"/>
    <p:sldLayoutId id="2147483946" r:id="rId4"/>
    <p:sldLayoutId id="2147483947" r:id="rId5"/>
    <p:sldLayoutId id="2147483948" r:id="rId6"/>
    <p:sldLayoutId id="2147483949" r:id="rId7"/>
    <p:sldLayoutId id="2147483950" r:id="rId8"/>
    <p:sldLayoutId id="2147483951" r:id="rId9"/>
    <p:sldLayoutId id="2147483952" r:id="rId10"/>
    <p:sldLayoutId id="2147483953" r:id="rId11"/>
  </p:sldLayoutIdLst>
  <p:txStyles>
    <p:titleStyle>
      <a:lvl1pPr algn="l" defTabSz="1349654" rtl="0" eaLnBrk="1" latinLnBrk="0" hangingPunct="1">
        <a:lnSpc>
          <a:spcPct val="90000"/>
        </a:lnSpc>
        <a:spcBef>
          <a:spcPct val="0"/>
        </a:spcBef>
        <a:buNone/>
        <a:defRPr sz="6494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37414" indent="-337414" algn="l" defTabSz="1349654" rtl="0" eaLnBrk="1" latinLnBrk="0" hangingPunct="1">
        <a:lnSpc>
          <a:spcPct val="90000"/>
        </a:lnSpc>
        <a:spcBef>
          <a:spcPts val="1476"/>
        </a:spcBef>
        <a:buFont typeface="Arial" panose="020B0604020202020204" pitchFamily="34" charset="0"/>
        <a:buChar char="•"/>
        <a:defRPr sz="4133" kern="1200">
          <a:solidFill>
            <a:schemeClr val="tx1"/>
          </a:solidFill>
          <a:latin typeface="+mn-lt"/>
          <a:ea typeface="+mn-ea"/>
          <a:cs typeface="+mn-cs"/>
        </a:defRPr>
      </a:lvl1pPr>
      <a:lvl2pPr marL="1012241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3542" kern="1200">
          <a:solidFill>
            <a:schemeClr val="tx1"/>
          </a:solidFill>
          <a:latin typeface="+mn-lt"/>
          <a:ea typeface="+mn-ea"/>
          <a:cs typeface="+mn-cs"/>
        </a:defRPr>
      </a:lvl2pPr>
      <a:lvl3pPr marL="1687068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952" kern="1200">
          <a:solidFill>
            <a:schemeClr val="tx1"/>
          </a:solidFill>
          <a:latin typeface="+mn-lt"/>
          <a:ea typeface="+mn-ea"/>
          <a:cs typeface="+mn-cs"/>
        </a:defRPr>
      </a:lvl3pPr>
      <a:lvl4pPr marL="2361895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4pPr>
      <a:lvl5pPr marL="3036722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5pPr>
      <a:lvl6pPr marL="3711550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6pPr>
      <a:lvl7pPr marL="4386377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7pPr>
      <a:lvl8pPr marL="5061204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8pPr>
      <a:lvl9pPr marL="5736031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1pPr>
      <a:lvl2pPr marL="674827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2pPr>
      <a:lvl3pPr marL="1349654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3pPr>
      <a:lvl4pPr marL="2024482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4pPr>
      <a:lvl5pPr marL="2699309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5pPr>
      <a:lvl6pPr marL="3374136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6pPr>
      <a:lvl7pPr marL="4048963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7pPr>
      <a:lvl8pPr marL="4723790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8pPr>
      <a:lvl9pPr marL="5398618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sv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sv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image" Target="../media/image2.svg"/><Relationship Id="rId7" Type="http://schemas.openxmlformats.org/officeDocument/2006/relationships/image" Target="../media/image11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0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sv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image" Target="../media/image1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6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8.jpe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image" Target="../media/image20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9.jpe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1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2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image" Target="../media/image2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3.jpe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peg"/><Relationship Id="rId3" Type="http://schemas.openxmlformats.org/officeDocument/2006/relationships/image" Target="../media/image2.svg"/><Relationship Id="rId7" Type="http://schemas.openxmlformats.org/officeDocument/2006/relationships/image" Target="../media/image25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3.jpe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7.jpe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8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29.png"/><Relationship Id="rId7" Type="http://schemas.openxmlformats.org/officeDocument/2006/relationships/image" Target="../media/image2.sv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.png"/><Relationship Id="rId5" Type="http://schemas.openxmlformats.org/officeDocument/2006/relationships/image" Target="../media/image31.png"/><Relationship Id="rId4" Type="http://schemas.openxmlformats.org/officeDocument/2006/relationships/image" Target="../media/image30.jpeg"/><Relationship Id="rId9" Type="http://schemas.openxmlformats.org/officeDocument/2006/relationships/image" Target="../media/image4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2.jpe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7778750" y="4105275"/>
            <a:ext cx="9144000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z-Latn-UZ" sz="6600" b="1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Arduinoda raqamli va analog dasturlash algoritmlarini tuzish</a:t>
            </a:r>
            <a:endParaRPr lang="ru-RU" sz="23900" b="1" i="1" dirty="0">
              <a:solidFill>
                <a:srgbClr val="002060"/>
              </a:solidFill>
            </a:endParaRP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0E3A18EF-D774-444E-AFEE-2AFC0809A032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26712" t="10104" r="26711" b="4834"/>
          <a:stretch/>
        </p:blipFill>
        <p:spPr>
          <a:xfrm>
            <a:off x="234950" y="2276475"/>
            <a:ext cx="6772359" cy="69570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94652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0" name="Google Shape;640;p26"/>
          <p:cNvSpPr txBox="1">
            <a:spLocks noGrp="1"/>
          </p:cNvSpPr>
          <p:nvPr>
            <p:ph type="title"/>
          </p:nvPr>
        </p:nvSpPr>
        <p:spPr>
          <a:xfrm>
            <a:off x="1301750" y="1781968"/>
            <a:ext cx="15200277" cy="947028"/>
          </a:xfrm>
          <a:prstGeom prst="rect">
            <a:avLst/>
          </a:prstGeom>
        </p:spPr>
        <p:txBody>
          <a:bodyPr spcFirstLastPara="1" vert="horz" wrap="square" lIns="179929" tIns="179929" rIns="179929" bIns="179929" rtlCol="0" anchor="ctr" anchorCtr="0">
            <a:noAutofit/>
          </a:bodyPr>
          <a:lstStyle/>
          <a:p>
            <a:pPr algn="ctr"/>
            <a:r>
              <a:rPr lang="en-US" sz="6600" b="1" dirty="0" err="1">
                <a:solidFill>
                  <a:srgbClr val="002060"/>
                </a:solidFill>
              </a:rPr>
              <a:t>Reja</a:t>
            </a:r>
            <a:r>
              <a:rPr lang="en-US" sz="6600" b="1" dirty="0">
                <a:solidFill>
                  <a:srgbClr val="002060"/>
                </a:solidFill>
              </a:rPr>
              <a:t>:</a:t>
            </a:r>
            <a:endParaRPr lang="ru-RU" sz="6600" b="1" dirty="0">
              <a:solidFill>
                <a:srgbClr val="002060"/>
              </a:solidFill>
            </a:endParaRPr>
          </a:p>
        </p:txBody>
      </p:sp>
      <p:pic>
        <p:nvPicPr>
          <p:cNvPr id="112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" y="-29578"/>
            <a:ext cx="17995899" cy="1447801"/>
          </a:xfrm>
          <a:prstGeom prst="rect">
            <a:avLst/>
          </a:prstGeom>
        </p:spPr>
      </p:pic>
      <p:pic>
        <p:nvPicPr>
          <p:cNvPr id="113" name="Рисунок 112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114" name="Рисунок 113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79" name="Google Shape;382;p27">
            <a:extLst>
              <a:ext uri="{FF2B5EF4-FFF2-40B4-BE49-F238E27FC236}">
                <a16:creationId xmlns:a16="http://schemas.microsoft.com/office/drawing/2014/main" id="{7A684ECE-99BD-4A65-86C5-A8D8A7096778}"/>
              </a:ext>
            </a:extLst>
          </p:cNvPr>
          <p:cNvSpPr/>
          <p:nvPr/>
        </p:nvSpPr>
        <p:spPr>
          <a:xfrm>
            <a:off x="9814917" y="6885017"/>
            <a:ext cx="6687110" cy="3316258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accent4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lvl="1" algn="ctr">
              <a:lnSpc>
                <a:spcPct val="115000"/>
              </a:lnSpc>
              <a:spcBef>
                <a:spcPts val="1200"/>
              </a:spcBef>
              <a:spcAft>
                <a:spcPts val="800"/>
              </a:spcAft>
              <a:tabLst>
                <a:tab pos="1691640" algn="l"/>
                <a:tab pos="2835275" algn="ctr"/>
              </a:tabLst>
            </a:pPr>
            <a:r>
              <a:rPr lang="en-US" sz="4400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Arduino </a:t>
            </a:r>
            <a:r>
              <a:rPr lang="en-US" sz="4400" b="1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dasturida</a:t>
            </a:r>
            <a:r>
              <a:rPr lang="en-US" sz="4400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dasturlash</a:t>
            </a:r>
            <a:r>
              <a:rPr lang="en-US" sz="4400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algoritmini</a:t>
            </a:r>
            <a:r>
              <a:rPr lang="en-US" sz="4400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tuzishda</a:t>
            </a:r>
            <a:r>
              <a:rPr lang="en-US" sz="4400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analog </a:t>
            </a:r>
            <a:r>
              <a:rPr lang="en-US" sz="4400" b="1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kirish</a:t>
            </a:r>
            <a:endParaRPr lang="ru-RU" sz="4400" dirty="0">
              <a:solidFill>
                <a:schemeClr val="bg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0" name="Google Shape;383;p27">
            <a:extLst>
              <a:ext uri="{FF2B5EF4-FFF2-40B4-BE49-F238E27FC236}">
                <a16:creationId xmlns:a16="http://schemas.microsoft.com/office/drawing/2014/main" id="{4C3AF937-C65E-4FBC-8185-31F11B5E21FC}"/>
              </a:ext>
            </a:extLst>
          </p:cNvPr>
          <p:cNvSpPr/>
          <p:nvPr/>
        </p:nvSpPr>
        <p:spPr>
          <a:xfrm>
            <a:off x="16549985" y="7153275"/>
            <a:ext cx="1158092" cy="836025"/>
          </a:xfrm>
          <a:prstGeom prst="roundRect">
            <a:avLst>
              <a:gd name="adj" fmla="val 16667"/>
            </a:avLst>
          </a:prstGeom>
          <a:solidFill>
            <a:schemeClr val="accent4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>
              <a:buClr>
                <a:srgbClr val="000000"/>
              </a:buClr>
              <a:buSzPts val="1100"/>
            </a:pPr>
            <a:r>
              <a:rPr lang="en" sz="8069" dirty="0">
                <a:solidFill>
                  <a:srgbClr val="FFFFFF"/>
                </a:solidFill>
                <a:latin typeface="Fira Sans Extra Condensed Medium"/>
                <a:sym typeface="Fira Sans Extra Condensed Medium"/>
              </a:rPr>
              <a:t>4</a:t>
            </a:r>
            <a:endParaRPr sz="5904" dirty="0"/>
          </a:p>
        </p:txBody>
      </p:sp>
      <p:sp>
        <p:nvSpPr>
          <p:cNvPr id="82" name="Google Shape;385;p27">
            <a:extLst>
              <a:ext uri="{FF2B5EF4-FFF2-40B4-BE49-F238E27FC236}">
                <a16:creationId xmlns:a16="http://schemas.microsoft.com/office/drawing/2014/main" id="{1346BB43-53DF-4E27-B42F-741D96386781}"/>
              </a:ext>
            </a:extLst>
          </p:cNvPr>
          <p:cNvSpPr/>
          <p:nvPr/>
        </p:nvSpPr>
        <p:spPr>
          <a:xfrm>
            <a:off x="1853581" y="2933843"/>
            <a:ext cx="5950986" cy="3087657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accent1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lvl="1" algn="just">
              <a:lnSpc>
                <a:spcPct val="115000"/>
              </a:lnSpc>
              <a:spcBef>
                <a:spcPts val="1200"/>
              </a:spcBef>
              <a:spcAft>
                <a:spcPts val="800"/>
              </a:spcAft>
              <a:tabLst>
                <a:tab pos="1691640" algn="l"/>
                <a:tab pos="2835275" algn="ctr"/>
              </a:tabLst>
            </a:pPr>
            <a:r>
              <a:rPr lang="en-US" sz="4400" b="1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Raqamli</a:t>
            </a:r>
            <a:r>
              <a:rPr lang="en-US" sz="4400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chiqish</a:t>
            </a:r>
            <a:r>
              <a:rPr lang="en-US" sz="4400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(Digital Output)</a:t>
            </a:r>
            <a:endParaRPr lang="ru-RU" sz="4400" dirty="0">
              <a:solidFill>
                <a:schemeClr val="bg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3" name="Google Shape;386;p27">
            <a:extLst>
              <a:ext uri="{FF2B5EF4-FFF2-40B4-BE49-F238E27FC236}">
                <a16:creationId xmlns:a16="http://schemas.microsoft.com/office/drawing/2014/main" id="{B11E4FFC-A822-4BDD-BE94-774E3EB491B1}"/>
              </a:ext>
            </a:extLst>
          </p:cNvPr>
          <p:cNvSpPr/>
          <p:nvPr/>
        </p:nvSpPr>
        <p:spPr>
          <a:xfrm>
            <a:off x="562757" y="3092741"/>
            <a:ext cx="1158092" cy="834160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/>
            <a:r>
              <a:rPr lang="en" sz="8069" dirty="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rPr>
              <a:t>1</a:t>
            </a:r>
            <a:endParaRPr sz="8069" dirty="0">
              <a:solidFill>
                <a:srgbClr val="FFFFFF"/>
              </a:solidFill>
              <a:latin typeface="Fira Sans Extra Condensed Medium"/>
              <a:ea typeface="Fira Sans Extra Condensed Medium"/>
              <a:cs typeface="Fira Sans Extra Condensed Medium"/>
              <a:sym typeface="Fira Sans Extra Condensed Medium"/>
            </a:endParaRPr>
          </a:p>
        </p:txBody>
      </p:sp>
      <p:sp>
        <p:nvSpPr>
          <p:cNvPr id="85" name="Google Shape;388;p27">
            <a:extLst>
              <a:ext uri="{FF2B5EF4-FFF2-40B4-BE49-F238E27FC236}">
                <a16:creationId xmlns:a16="http://schemas.microsoft.com/office/drawing/2014/main" id="{5ED75AF8-4F28-4765-812F-B067724AF8CB}"/>
              </a:ext>
            </a:extLst>
          </p:cNvPr>
          <p:cNvSpPr/>
          <p:nvPr/>
        </p:nvSpPr>
        <p:spPr>
          <a:xfrm>
            <a:off x="1853582" y="6885017"/>
            <a:ext cx="6687110" cy="3316258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accent3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>
              <a:buClr>
                <a:srgbClr val="000000"/>
              </a:buClr>
              <a:buSzPts val="1100"/>
            </a:pPr>
            <a:r>
              <a:rPr lang="en-US" sz="4400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Arduino </a:t>
            </a:r>
            <a:r>
              <a:rPr lang="en-US" sz="4400" b="1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dasturida</a:t>
            </a:r>
            <a:r>
              <a:rPr lang="en-US" sz="4400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400" b="1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dasturlash</a:t>
            </a:r>
            <a:r>
              <a:rPr lang="en-US" sz="4400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400" b="1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algoritmini</a:t>
            </a:r>
            <a:r>
              <a:rPr lang="en-US" sz="4400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400" b="1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tuzishda</a:t>
            </a:r>
            <a:r>
              <a:rPr lang="en-US" sz="4400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400" b="1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raqamli</a:t>
            </a:r>
            <a:r>
              <a:rPr lang="en-US" sz="4400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400" b="1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kirish</a:t>
            </a:r>
            <a:endParaRPr sz="8800" dirty="0">
              <a:solidFill>
                <a:schemeClr val="bg1"/>
              </a:solidFill>
              <a:latin typeface="Fira Sans Extra Condensed Medium"/>
              <a:ea typeface="Fira Sans Extra Condensed Medium"/>
              <a:cs typeface="Fira Sans Extra Condensed Medium"/>
              <a:sym typeface="Fira Sans Extra Condensed Medium"/>
            </a:endParaRPr>
          </a:p>
        </p:txBody>
      </p:sp>
      <p:sp>
        <p:nvSpPr>
          <p:cNvPr id="115" name="Google Shape;389;p27">
            <a:extLst>
              <a:ext uri="{FF2B5EF4-FFF2-40B4-BE49-F238E27FC236}">
                <a16:creationId xmlns:a16="http://schemas.microsoft.com/office/drawing/2014/main" id="{05C93D72-57D5-4880-AC67-4463E6CC8C42}"/>
              </a:ext>
            </a:extLst>
          </p:cNvPr>
          <p:cNvSpPr/>
          <p:nvPr/>
        </p:nvSpPr>
        <p:spPr>
          <a:xfrm>
            <a:off x="539750" y="7153275"/>
            <a:ext cx="1162834" cy="831549"/>
          </a:xfrm>
          <a:prstGeom prst="roundRect">
            <a:avLst>
              <a:gd name="adj" fmla="val 16667"/>
            </a:avLst>
          </a:prstGeom>
          <a:solidFill>
            <a:schemeClr val="accent3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>
              <a:buClr>
                <a:srgbClr val="000000"/>
              </a:buClr>
              <a:buSzPts val="1100"/>
            </a:pPr>
            <a:r>
              <a:rPr lang="en" sz="8069" dirty="0">
                <a:solidFill>
                  <a:srgbClr val="FFFFFF"/>
                </a:solidFill>
                <a:latin typeface="Fira Sans Extra Condensed Medium"/>
                <a:sym typeface="Fira Sans Extra Condensed Medium"/>
              </a:rPr>
              <a:t>3</a:t>
            </a:r>
            <a:endParaRPr sz="5904" dirty="0"/>
          </a:p>
        </p:txBody>
      </p:sp>
      <p:sp>
        <p:nvSpPr>
          <p:cNvPr id="116" name="Google Shape;390;p27">
            <a:extLst>
              <a:ext uri="{FF2B5EF4-FFF2-40B4-BE49-F238E27FC236}">
                <a16:creationId xmlns:a16="http://schemas.microsoft.com/office/drawing/2014/main" id="{406DB99B-661B-45B2-AE8B-9E6F1657413B}"/>
              </a:ext>
            </a:extLst>
          </p:cNvPr>
          <p:cNvSpPr/>
          <p:nvPr/>
        </p:nvSpPr>
        <p:spPr>
          <a:xfrm>
            <a:off x="10589332" y="4141486"/>
            <a:ext cx="4645645" cy="1596319"/>
          </a:xfrm>
          <a:prstGeom prst="roundRect">
            <a:avLst>
              <a:gd name="adj" fmla="val 16667"/>
            </a:avLst>
          </a:prstGeom>
          <a:solidFill>
            <a:srgbClr val="EFEFEF"/>
          </a:solidFill>
          <a:ln>
            <a:noFill/>
          </a:ln>
        </p:spPr>
        <p:txBody>
          <a:bodyPr spcFirstLastPara="1" wrap="square" lIns="719816" tIns="179929" rIns="719816" bIns="179929" anchor="ctr" anchorCtr="0">
            <a:noAutofit/>
          </a:bodyPr>
          <a:lstStyle/>
          <a:p>
            <a:pPr algn="ctr">
              <a:buClr>
                <a:srgbClr val="000000"/>
              </a:buClr>
              <a:buSzPts val="1100"/>
            </a:pPr>
            <a:endParaRPr sz="3543" dirty="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17" name="Google Shape;391;p27">
            <a:extLst>
              <a:ext uri="{FF2B5EF4-FFF2-40B4-BE49-F238E27FC236}">
                <a16:creationId xmlns:a16="http://schemas.microsoft.com/office/drawing/2014/main" id="{5AA3D5B8-9DA3-4510-884B-A05847F2CC79}"/>
              </a:ext>
            </a:extLst>
          </p:cNvPr>
          <p:cNvSpPr/>
          <p:nvPr/>
        </p:nvSpPr>
        <p:spPr>
          <a:xfrm>
            <a:off x="10191335" y="2953988"/>
            <a:ext cx="6348169" cy="3067512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lvl="1">
              <a:lnSpc>
                <a:spcPct val="107000"/>
              </a:lnSpc>
              <a:spcAft>
                <a:spcPts val="800"/>
              </a:spcAft>
            </a:pPr>
            <a:r>
              <a:rPr lang="en-US" sz="4400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Analog </a:t>
            </a:r>
            <a:r>
              <a:rPr lang="en-US" sz="4400" b="1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chiqish</a:t>
            </a:r>
            <a:r>
              <a:rPr lang="en-US" sz="4400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(Analog Output)</a:t>
            </a:r>
            <a:endParaRPr lang="ru-RU" sz="4400" b="1" dirty="0">
              <a:solidFill>
                <a:schemeClr val="bg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8" name="Google Shape;392;p27">
            <a:extLst>
              <a:ext uri="{FF2B5EF4-FFF2-40B4-BE49-F238E27FC236}">
                <a16:creationId xmlns:a16="http://schemas.microsoft.com/office/drawing/2014/main" id="{DF91387B-3573-497A-91D8-00C3B9A46E39}"/>
              </a:ext>
            </a:extLst>
          </p:cNvPr>
          <p:cNvSpPr/>
          <p:nvPr/>
        </p:nvSpPr>
        <p:spPr>
          <a:xfrm>
            <a:off x="16545243" y="3092741"/>
            <a:ext cx="1162834" cy="831549"/>
          </a:xfrm>
          <a:prstGeom prst="roundRect">
            <a:avLst>
              <a:gd name="adj" fmla="val 16667"/>
            </a:avLst>
          </a:prstGeom>
          <a:solidFill>
            <a:schemeClr val="accent2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>
              <a:buClr>
                <a:srgbClr val="000000"/>
              </a:buClr>
              <a:buSzPts val="1100"/>
            </a:pPr>
            <a:r>
              <a:rPr lang="en" sz="8069" dirty="0">
                <a:solidFill>
                  <a:srgbClr val="FFFFFF"/>
                </a:solidFill>
                <a:latin typeface="Fira Sans Extra Condensed Medium"/>
                <a:sym typeface="Fira Sans Extra Condensed Medium"/>
              </a:rPr>
              <a:t>2</a:t>
            </a:r>
            <a:endParaRPr sz="5904" dirty="0"/>
          </a:p>
        </p:txBody>
      </p:sp>
    </p:spTree>
    <p:extLst>
      <p:ext uri="{BB962C8B-B14F-4D97-AF65-F5344CB8AC3E}">
        <p14:creationId xmlns:p14="http://schemas.microsoft.com/office/powerpoint/2010/main" val="9074566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117" name="TextBox 116">
            <a:extLst>
              <a:ext uri="{FF2B5EF4-FFF2-40B4-BE49-F238E27FC236}">
                <a16:creationId xmlns:a16="http://schemas.microsoft.com/office/drawing/2014/main" id="{3D4BDB22-8B6F-4999-A98C-A8DE0A3C42F2}"/>
              </a:ext>
            </a:extLst>
          </p:cNvPr>
          <p:cNvSpPr txBox="1"/>
          <p:nvPr/>
        </p:nvSpPr>
        <p:spPr>
          <a:xfrm>
            <a:off x="177263" y="1442980"/>
            <a:ext cx="975995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4800" b="1" dirty="0" err="1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Raqamli</a:t>
            </a:r>
            <a:r>
              <a:rPr lang="en-US" sz="4800" b="1" dirty="0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800" b="1" dirty="0" err="1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chiqish</a:t>
            </a:r>
            <a:r>
              <a:rPr lang="en-US" sz="4800" b="1" dirty="0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(Digital Output)</a:t>
            </a:r>
            <a:endParaRPr lang="ru-RU" sz="4400" dirty="0">
              <a:solidFill>
                <a:srgbClr val="1F295C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19" name="TextBox 118">
            <a:extLst>
              <a:ext uri="{FF2B5EF4-FFF2-40B4-BE49-F238E27FC236}">
                <a16:creationId xmlns:a16="http://schemas.microsoft.com/office/drawing/2014/main" id="{501C4741-66F9-44F8-8479-AE074B14104D}"/>
              </a:ext>
            </a:extLst>
          </p:cNvPr>
          <p:cNvSpPr txBox="1"/>
          <p:nvPr/>
        </p:nvSpPr>
        <p:spPr>
          <a:xfrm>
            <a:off x="387350" y="2370600"/>
            <a:ext cx="9036019" cy="2185214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just"/>
            <a:r>
              <a:rPr lang="en-US" sz="4800" b="1" i="1" dirty="0">
                <a:solidFill>
                  <a:srgbClr val="1F295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en-US" sz="4400" dirty="0" err="1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Raqamli</a:t>
            </a:r>
            <a:r>
              <a:rPr lang="en-US" sz="4400" dirty="0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chiqish</a:t>
            </a:r>
            <a:r>
              <a:rPr lang="en-US" sz="4400" dirty="0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— </a:t>
            </a:r>
            <a:r>
              <a:rPr lang="en-US" sz="4400" dirty="0" err="1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sz="4400" dirty="0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signallarni</a:t>
            </a:r>
            <a:r>
              <a:rPr lang="en-US" sz="4400" dirty="0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faqat</a:t>
            </a:r>
            <a:r>
              <a:rPr lang="en-US" sz="4400" dirty="0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ikkita</a:t>
            </a:r>
            <a:r>
              <a:rPr lang="en-US" sz="4400" dirty="0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qiymatga</a:t>
            </a:r>
            <a:r>
              <a:rPr lang="en-US" sz="4400" dirty="0">
                <a:solidFill>
                  <a:srgbClr val="1F295C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asoslangan</a:t>
            </a:r>
            <a:r>
              <a:rPr lang="en-US" sz="4400" dirty="0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holda</a:t>
            </a:r>
            <a:r>
              <a:rPr lang="en-US" sz="4400" dirty="0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uzatadigan</a:t>
            </a:r>
            <a:r>
              <a:rPr lang="en-US" sz="4400" dirty="0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chiqish</a:t>
            </a:r>
            <a:r>
              <a:rPr lang="en-US" sz="4400" dirty="0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turidir</a:t>
            </a:r>
            <a:r>
              <a:rPr lang="en-US" sz="4400" dirty="0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</a:p>
        </p:txBody>
      </p:sp>
      <p:pic>
        <p:nvPicPr>
          <p:cNvPr id="122" name="Рисунок 121">
            <a:extLst>
              <a:ext uri="{FF2B5EF4-FFF2-40B4-BE49-F238E27FC236}">
                <a16:creationId xmlns:a16="http://schemas.microsoft.com/office/drawing/2014/main" id="{BCCB0D32-2676-4488-B93E-26E561A3C88A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26711" t="10902" r="26981" b="7918"/>
          <a:stretch/>
        </p:blipFill>
        <p:spPr>
          <a:xfrm>
            <a:off x="9920353" y="1847471"/>
            <a:ext cx="7893020" cy="7783377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3B27FB9C-6CD5-6F8B-4018-FB245C749649}"/>
              </a:ext>
            </a:extLst>
          </p:cNvPr>
          <p:cNvSpPr txBox="1"/>
          <p:nvPr/>
        </p:nvSpPr>
        <p:spPr>
          <a:xfrm>
            <a:off x="342431" y="5142572"/>
            <a:ext cx="9080938" cy="2123658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just"/>
            <a:r>
              <a:rPr lang="en-US" sz="4400" dirty="0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</a:t>
            </a:r>
            <a:r>
              <a:rPr lang="en-US" sz="4400" dirty="0" err="1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Raqamli</a:t>
            </a:r>
            <a:r>
              <a:rPr lang="en-US" sz="4400" dirty="0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tizimda</a:t>
            </a:r>
            <a:r>
              <a:rPr lang="en-US" sz="4400" dirty="0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ma’lumotlar</a:t>
            </a:r>
            <a:r>
              <a:rPr lang="en-US" sz="4400" dirty="0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asosan</a:t>
            </a:r>
            <a:r>
              <a:rPr lang="en-US" sz="4400" dirty="0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ikkilik</a:t>
            </a:r>
            <a:r>
              <a:rPr lang="en-US" sz="4400" dirty="0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(binary) </a:t>
            </a:r>
            <a:r>
              <a:rPr lang="en-US" sz="4400" dirty="0" err="1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shaklda</a:t>
            </a:r>
            <a:r>
              <a:rPr lang="en-US" sz="4400" dirty="0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4400" dirty="0" err="1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ya’ni</a:t>
            </a:r>
            <a:r>
              <a:rPr lang="en-US" sz="4400" dirty="0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0 </a:t>
            </a:r>
            <a:r>
              <a:rPr lang="en-US" sz="4400" dirty="0" err="1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4400" dirty="0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 lar </a:t>
            </a:r>
            <a:r>
              <a:rPr lang="en-US" sz="4400" dirty="0" err="1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orqali</a:t>
            </a:r>
            <a:r>
              <a:rPr lang="en-US" sz="4400" dirty="0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ifodalanadi</a:t>
            </a:r>
            <a:r>
              <a:rPr lang="en-US" sz="4400" dirty="0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ru-RU" sz="4800" dirty="0">
              <a:solidFill>
                <a:srgbClr val="1F295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CEFD113-C47C-AA89-D0E7-A766D4055E11}"/>
              </a:ext>
            </a:extLst>
          </p:cNvPr>
          <p:cNvSpPr txBox="1"/>
          <p:nvPr/>
        </p:nvSpPr>
        <p:spPr>
          <a:xfrm>
            <a:off x="387350" y="7852988"/>
            <a:ext cx="9080938" cy="2123658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algn="just"/>
            <a:r>
              <a:rPr lang="en-US" sz="4400" dirty="0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</a:t>
            </a:r>
            <a:r>
              <a:rPr lang="en-US" sz="4400" dirty="0" err="1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Raqamli</a:t>
            </a:r>
            <a:r>
              <a:rPr lang="en-US" sz="4400" dirty="0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chiqishlar</a:t>
            </a:r>
            <a:r>
              <a:rPr lang="en-US" sz="4400" dirty="0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asosan</a:t>
            </a:r>
            <a:r>
              <a:rPr lang="en-US" sz="4400" dirty="0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kompyuterlar</a:t>
            </a:r>
            <a:r>
              <a:rPr lang="en-US" sz="4400" dirty="0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4400" dirty="0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elektron</a:t>
            </a:r>
            <a:r>
              <a:rPr lang="en-US" sz="4400" dirty="0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qurilmalarda</a:t>
            </a:r>
            <a:r>
              <a:rPr lang="en-US" sz="4400" dirty="0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ishlatiladi</a:t>
            </a:r>
            <a:r>
              <a:rPr lang="en-US" sz="4400" dirty="0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ru-RU" sz="4800" dirty="0">
              <a:solidFill>
                <a:srgbClr val="1F295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366151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0" y="1430827"/>
            <a:ext cx="17608550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400" b="1" dirty="0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Arduino </a:t>
            </a:r>
            <a:r>
              <a:rPr lang="en-US" sz="4400" b="1" dirty="0" err="1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raqamli</a:t>
            </a:r>
            <a:r>
              <a:rPr lang="en-US" sz="4400" b="1" dirty="0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chiqishi</a:t>
            </a:r>
            <a:r>
              <a:rPr lang="en-US" sz="4400" b="1" dirty="0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yordamida</a:t>
            </a:r>
            <a:r>
              <a:rPr lang="en-US" sz="4400" b="1" dirty="0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LEDning</a:t>
            </a:r>
            <a:r>
              <a:rPr lang="en-US" sz="4400" b="1" dirty="0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4400" b="1" dirty="0" err="1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yorug‘lik</a:t>
            </a:r>
            <a:r>
              <a:rPr lang="en-US" sz="4400" b="1" dirty="0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chiqaradigan</a:t>
            </a:r>
            <a:r>
              <a:rPr lang="en-US" sz="4400" b="1" dirty="0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diod</a:t>
            </a:r>
            <a:r>
              <a:rPr lang="en-US" sz="4400" b="1" dirty="0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4400" b="1" dirty="0" err="1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miltillashi</a:t>
            </a:r>
            <a:endParaRPr lang="ru-RU" sz="8000" b="1" dirty="0">
              <a:solidFill>
                <a:srgbClr val="1F295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3170E5FF-BC2D-49FF-AA01-9487BBCE28FC}"/>
              </a:ext>
            </a:extLst>
          </p:cNvPr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69750" y="3267075"/>
            <a:ext cx="5638800" cy="6400800"/>
          </a:xfrm>
          <a:prstGeom prst="rect">
            <a:avLst/>
          </a:prstGeom>
          <a:noFill/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B2FB7BFF-EC6B-4768-94C4-F010C423AB85}"/>
              </a:ext>
            </a:extLst>
          </p:cNvPr>
          <p:cNvSpPr txBox="1"/>
          <p:nvPr/>
        </p:nvSpPr>
        <p:spPr>
          <a:xfrm>
            <a:off x="387350" y="2809875"/>
            <a:ext cx="11201400" cy="1200329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en-US" sz="3600" dirty="0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Arduino </a:t>
            </a:r>
            <a:r>
              <a:rPr lang="en-US" sz="3600" dirty="0" err="1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o‘chirilganligiga</a:t>
            </a:r>
            <a:r>
              <a:rPr lang="en-US" sz="3600" dirty="0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ishonch</a:t>
            </a:r>
            <a:r>
              <a:rPr lang="en-US" sz="3600" dirty="0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hosil</a:t>
            </a:r>
            <a:r>
              <a:rPr lang="en-US" sz="3600" dirty="0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qiling</a:t>
            </a:r>
            <a:r>
              <a:rPr lang="en-US" sz="3600" dirty="0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(USB </a:t>
            </a:r>
            <a:r>
              <a:rPr lang="en-US" sz="3600" dirty="0" err="1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kabeli</a:t>
            </a:r>
            <a:r>
              <a:rPr lang="en-US" sz="3600" dirty="0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hech</a:t>
            </a:r>
            <a:r>
              <a:rPr lang="en-US" sz="3600" dirty="0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narsaga</a:t>
            </a:r>
            <a:r>
              <a:rPr lang="en-US" sz="3600" dirty="0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ulanmagan</a:t>
            </a:r>
            <a:r>
              <a:rPr lang="en-US" sz="3600" dirty="0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).</a:t>
            </a:r>
            <a:endParaRPr lang="ru-RU" sz="3600" dirty="0">
              <a:solidFill>
                <a:srgbClr val="1F295C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BBDE044-B3BE-0326-954A-C84732EAC8A1}"/>
              </a:ext>
            </a:extLst>
          </p:cNvPr>
          <p:cNvSpPr txBox="1"/>
          <p:nvPr/>
        </p:nvSpPr>
        <p:spPr>
          <a:xfrm>
            <a:off x="387350" y="4143377"/>
            <a:ext cx="11201400" cy="1200329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en-US" sz="3600" dirty="0" err="1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LEDni</a:t>
            </a:r>
            <a:r>
              <a:rPr lang="en-US" sz="3600" dirty="0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tekshiring</a:t>
            </a:r>
            <a:r>
              <a:rPr lang="en-US" sz="3600" dirty="0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3600" dirty="0" err="1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oyoqning</a:t>
            </a:r>
            <a:r>
              <a:rPr lang="en-US" sz="3600" dirty="0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biri</a:t>
            </a:r>
            <a:r>
              <a:rPr lang="en-US" sz="3600" dirty="0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boshqasidan</a:t>
            </a:r>
            <a:r>
              <a:rPr lang="en-US" sz="3600" dirty="0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qisqaroq</a:t>
            </a:r>
            <a:r>
              <a:rPr lang="en-US" sz="3600" dirty="0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ekanligini</a:t>
            </a:r>
            <a:r>
              <a:rPr lang="en-US" sz="3600" dirty="0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ko‘rasiz</a:t>
            </a:r>
            <a:r>
              <a:rPr lang="en-US" sz="3600" dirty="0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3600" dirty="0">
              <a:solidFill>
                <a:srgbClr val="1F295C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EFA8E8B-652E-C325-EB80-3BC49506B2C4}"/>
              </a:ext>
            </a:extLst>
          </p:cNvPr>
          <p:cNvSpPr txBox="1"/>
          <p:nvPr/>
        </p:nvSpPr>
        <p:spPr>
          <a:xfrm>
            <a:off x="359542" y="5478961"/>
            <a:ext cx="11229208" cy="175432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en-US" sz="3600" dirty="0" err="1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LEDning</a:t>
            </a:r>
            <a:r>
              <a:rPr lang="en-US" sz="3600" dirty="0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qisqaroq</a:t>
            </a:r>
            <a:r>
              <a:rPr lang="en-US" sz="3600" dirty="0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oyog‘ini</a:t>
            </a:r>
            <a:r>
              <a:rPr lang="en-US" sz="3600" dirty="0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maket</a:t>
            </a:r>
            <a:r>
              <a:rPr lang="en-US" sz="3600" dirty="0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platasi</a:t>
            </a:r>
            <a:r>
              <a:rPr lang="en-US" sz="3600" dirty="0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uyachasiga</a:t>
            </a:r>
            <a:r>
              <a:rPr lang="en-US" sz="3600" dirty="0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ulang</a:t>
            </a:r>
            <a:r>
              <a:rPr lang="en-US" sz="3600" dirty="0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3600" dirty="0" err="1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Iloji</a:t>
            </a:r>
            <a:r>
              <a:rPr lang="en-US" sz="3600" dirty="0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bo‘lsa</a:t>
            </a:r>
            <a:r>
              <a:rPr lang="en-US" sz="3600" dirty="0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3600" dirty="0" err="1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qora</a:t>
            </a:r>
            <a:r>
              <a:rPr lang="en-US" sz="3600" dirty="0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kabeldan</a:t>
            </a:r>
            <a:r>
              <a:rPr lang="en-US" sz="3600" dirty="0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foydalanib</a:t>
            </a:r>
            <a:r>
              <a:rPr lang="en-US" sz="3600" dirty="0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3600" dirty="0" err="1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ushbu</a:t>
            </a:r>
            <a:r>
              <a:rPr lang="en-US" sz="3600" dirty="0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oyoqchani</a:t>
            </a:r>
            <a:r>
              <a:rPr lang="en-US" sz="3600" dirty="0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Arduinoning</a:t>
            </a:r>
            <a:r>
              <a:rPr lang="en-US" sz="3600" dirty="0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GND </a:t>
            </a:r>
            <a:r>
              <a:rPr lang="en-US" sz="3600" dirty="0" err="1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piniga</a:t>
            </a:r>
            <a:r>
              <a:rPr lang="en-US" sz="3600" dirty="0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ulanadi</a:t>
            </a:r>
            <a:r>
              <a:rPr lang="en-US" sz="3600" dirty="0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3600" dirty="0">
              <a:solidFill>
                <a:srgbClr val="1F295C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0526B83-680B-3F3F-358C-81780FAB2849}"/>
              </a:ext>
            </a:extLst>
          </p:cNvPr>
          <p:cNvSpPr txBox="1"/>
          <p:nvPr/>
        </p:nvSpPr>
        <p:spPr>
          <a:xfrm>
            <a:off x="359542" y="7380381"/>
            <a:ext cx="11229208" cy="120032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en-US" sz="3600" dirty="0" err="1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LEDning</a:t>
            </a:r>
            <a:r>
              <a:rPr lang="en-US" sz="3600" dirty="0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uzunroq</a:t>
            </a:r>
            <a:r>
              <a:rPr lang="en-US" sz="3600" dirty="0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oyog‘ini</a:t>
            </a:r>
            <a:r>
              <a:rPr lang="en-US" sz="3600" dirty="0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boshqa</a:t>
            </a:r>
            <a:r>
              <a:rPr lang="en-US" sz="3600" dirty="0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uyacha</a:t>
            </a:r>
            <a:r>
              <a:rPr lang="en-US" sz="3600" dirty="0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3600" dirty="0" err="1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maket</a:t>
            </a:r>
            <a:r>
              <a:rPr lang="en-US" sz="3600" dirty="0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plataning</a:t>
            </a:r>
            <a:r>
              <a:rPr lang="en-US" sz="3600" dirty="0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boshqa</a:t>
            </a:r>
            <a:r>
              <a:rPr lang="en-US" sz="3600" dirty="0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3600" dirty="0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mustaqil</a:t>
            </a:r>
            <a:r>
              <a:rPr lang="en-US" sz="3600" dirty="0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chizig‘iga</a:t>
            </a:r>
            <a:r>
              <a:rPr lang="en-US" sz="3600" dirty="0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ulanadi</a:t>
            </a:r>
            <a:r>
              <a:rPr lang="en-US" sz="3600" dirty="0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3600" dirty="0">
              <a:solidFill>
                <a:srgbClr val="1F295C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9AE9B07-E01E-80DA-CEB4-D8E9164FF570}"/>
              </a:ext>
            </a:extLst>
          </p:cNvPr>
          <p:cNvSpPr txBox="1"/>
          <p:nvPr/>
        </p:nvSpPr>
        <p:spPr>
          <a:xfrm>
            <a:off x="359542" y="8751749"/>
            <a:ext cx="11229208" cy="175432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en-US" sz="3600" dirty="0" err="1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Qulaylik</a:t>
            </a:r>
            <a:r>
              <a:rPr lang="en-US" sz="3600" dirty="0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3600" dirty="0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qo‘shimcha</a:t>
            </a:r>
            <a:r>
              <a:rPr lang="en-US" sz="3600" dirty="0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rangli</a:t>
            </a:r>
            <a:r>
              <a:rPr lang="en-US" sz="3600" dirty="0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simdan</a:t>
            </a:r>
            <a:r>
              <a:rPr lang="en-US" sz="3600" dirty="0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3600" dirty="0" err="1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qizil</a:t>
            </a:r>
            <a:r>
              <a:rPr lang="en-US" sz="3600" dirty="0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3600" dirty="0" err="1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qora</a:t>
            </a:r>
            <a:r>
              <a:rPr lang="en-US" sz="3600" dirty="0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emas</a:t>
            </a:r>
            <a:r>
              <a:rPr lang="en-US" sz="3600" dirty="0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US" sz="3600" dirty="0" err="1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foydalanib</a:t>
            </a:r>
            <a:r>
              <a:rPr lang="en-US" sz="3600" dirty="0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3600" dirty="0" err="1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</a:t>
            </a:r>
            <a:r>
              <a:rPr lang="en-US" sz="3600" dirty="0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uzunroq</a:t>
            </a:r>
            <a:r>
              <a:rPr lang="en-US" sz="3600" dirty="0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oyoq</a:t>
            </a:r>
            <a:r>
              <a:rPr lang="en-US" sz="3600" dirty="0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3600" dirty="0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Arduino </a:t>
            </a:r>
            <a:r>
              <a:rPr lang="en-US" sz="3600" dirty="0" err="1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raqamli</a:t>
            </a:r>
            <a:r>
              <a:rPr lang="en-US" sz="3600" dirty="0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pin </a:t>
            </a:r>
            <a:r>
              <a:rPr lang="en-US" sz="3600" dirty="0" err="1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orasiga</a:t>
            </a:r>
            <a:r>
              <a:rPr lang="en-US" sz="3600" dirty="0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220 Om </a:t>
            </a:r>
            <a:r>
              <a:rPr lang="en-US" sz="3600" dirty="0" err="1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qarshilik</a:t>
            </a:r>
            <a:r>
              <a:rPr lang="en-US" sz="3600" dirty="0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qo‘shing</a:t>
            </a:r>
            <a:r>
              <a:rPr lang="en-US" sz="3600" dirty="0">
                <a:solidFill>
                  <a:srgbClr val="1F295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3600" dirty="0">
              <a:solidFill>
                <a:srgbClr val="1F295C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137285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" y="-29578"/>
            <a:ext cx="17995899" cy="1447801"/>
          </a:xfrm>
          <a:prstGeom prst="rect">
            <a:avLst/>
          </a:prstGeom>
        </p:spPr>
      </p:pic>
      <p:pic>
        <p:nvPicPr>
          <p:cNvPr id="45" name="Рисунок 4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46" name="Рисунок 4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47" name="Рисунок 46">
            <a:extLst>
              <a:ext uri="{FF2B5EF4-FFF2-40B4-BE49-F238E27FC236}">
                <a16:creationId xmlns:a16="http://schemas.microsoft.com/office/drawing/2014/main" id="{9026A651-4E8D-4A48-BC2C-8EE6CF032DA6}"/>
              </a:ext>
            </a:extLst>
          </p:cNvPr>
          <p:cNvPicPr/>
          <p:nvPr/>
        </p:nvPicPr>
        <p:blipFill rotWithShape="1">
          <a:blip r:embed="rId7"/>
          <a:srcRect b="23644"/>
          <a:stretch/>
        </p:blipFill>
        <p:spPr bwMode="auto">
          <a:xfrm>
            <a:off x="1888671" y="2809875"/>
            <a:ext cx="14630400" cy="6696075"/>
          </a:xfrm>
          <a:prstGeom prst="rect">
            <a:avLst/>
          </a:prstGeom>
          <a:ln w="28575">
            <a:solidFill>
              <a:schemeClr val="tx1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48" name="TextBox 47">
            <a:extLst>
              <a:ext uri="{FF2B5EF4-FFF2-40B4-BE49-F238E27FC236}">
                <a16:creationId xmlns:a16="http://schemas.microsoft.com/office/drawing/2014/main" id="{63E60E27-9FF3-4999-AECD-5E4E999F86B7}"/>
              </a:ext>
            </a:extLst>
          </p:cNvPr>
          <p:cNvSpPr txBox="1"/>
          <p:nvPr/>
        </p:nvSpPr>
        <p:spPr>
          <a:xfrm>
            <a:off x="892464" y="1664888"/>
            <a:ext cx="16002000" cy="7811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Bef>
                <a:spcPts val="1200"/>
              </a:spcBef>
              <a:spcAft>
                <a:spcPts val="800"/>
              </a:spcAft>
            </a:pPr>
            <a:r>
              <a:rPr lang="en-US" sz="4400" b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Kompyuterdagi</a:t>
            </a:r>
            <a:r>
              <a:rPr lang="en-US" sz="44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Arduino </a:t>
            </a:r>
            <a:r>
              <a:rPr lang="en-US" sz="4400" b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dasturiga</a:t>
            </a:r>
            <a:r>
              <a:rPr lang="en-US" sz="44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quyidagi</a:t>
            </a:r>
            <a:r>
              <a:rPr lang="en-US" sz="44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algoritmni</a:t>
            </a:r>
            <a:r>
              <a:rPr lang="en-US" sz="44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kiritamiz</a:t>
            </a:r>
            <a:r>
              <a:rPr lang="en-US" sz="44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3600" b="1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755323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8" name="Rectangle 2">
            <a:extLst>
              <a:ext uri="{FF2B5EF4-FFF2-40B4-BE49-F238E27FC236}">
                <a16:creationId xmlns:a16="http://schemas.microsoft.com/office/drawing/2014/main" id="{8979D024-237B-4B83-BF6E-8A1314F97514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79959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ru-RU" sz="1400" b="1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Arduino uno yordamida zummer moduli (piezo karnay) </a:t>
            </a:r>
            <a:endParaRPr kumimoji="0" lang="ru-RU" altLang="ru-RU" sz="12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563D74E-A190-4664-ACE7-D7C98D164F1C}"/>
              </a:ext>
            </a:extLst>
          </p:cNvPr>
          <p:cNvSpPr txBox="1"/>
          <p:nvPr/>
        </p:nvSpPr>
        <p:spPr>
          <a:xfrm>
            <a:off x="996950" y="1403817"/>
            <a:ext cx="14478000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49580" algn="ctr"/>
            <a:r>
              <a:rPr lang="ru-RU" sz="4400" b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Zummer</a:t>
            </a:r>
            <a:r>
              <a:rPr lang="ru-RU" sz="44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4400" b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dastur</a:t>
            </a:r>
            <a:r>
              <a:rPr lang="ru-RU" sz="44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4400" b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yordamida</a:t>
            </a:r>
            <a:r>
              <a:rPr lang="ru-RU" sz="44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4400" b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turli</a:t>
            </a:r>
            <a:r>
              <a:rPr lang="ru-RU" sz="44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4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x</a:t>
            </a:r>
            <a:r>
              <a:rPr lang="ru-RU" sz="4400" b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il</a:t>
            </a:r>
            <a:r>
              <a:rPr lang="ru-RU" sz="44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4400" b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musiqa</a:t>
            </a:r>
            <a:r>
              <a:rPr lang="ru-RU" sz="44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4400" b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ohanglarini</a:t>
            </a:r>
            <a:r>
              <a:rPr lang="ru-RU" sz="44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4400" b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hosil</a:t>
            </a:r>
            <a:r>
              <a:rPr lang="ru-RU" sz="44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4400" b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qilish</a:t>
            </a:r>
            <a:endParaRPr lang="ru-RU" sz="8000" dirty="0">
              <a:solidFill>
                <a:srgbClr val="00206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06429253-02D2-47FF-A00E-DCCB08517F4F}"/>
              </a:ext>
            </a:extLst>
          </p:cNvPr>
          <p:cNvPicPr/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959" t="10535" r="5759" b="10185"/>
          <a:stretch/>
        </p:blipFill>
        <p:spPr bwMode="auto">
          <a:xfrm>
            <a:off x="1911350" y="3049243"/>
            <a:ext cx="5181600" cy="2884832"/>
          </a:xfrm>
          <a:prstGeom prst="rect">
            <a:avLst/>
          </a:prstGeom>
          <a:noFill/>
          <a:ln>
            <a:solidFill>
              <a:srgbClr val="002060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E60904BA-0781-1A74-26D9-69BE1D3C5E54}"/>
              </a:ext>
            </a:extLst>
          </p:cNvPr>
          <p:cNvSpPr/>
          <p:nvPr/>
        </p:nvSpPr>
        <p:spPr>
          <a:xfrm>
            <a:off x="9150350" y="2850367"/>
            <a:ext cx="4419600" cy="1331108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5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Zummer</a:t>
            </a:r>
            <a:endParaRPr lang="ru-RU" sz="5400" dirty="0"/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08D74B17-E6CC-3F64-98A8-A87FC6F62D06}"/>
              </a:ext>
            </a:extLst>
          </p:cNvPr>
          <p:cNvSpPr/>
          <p:nvPr/>
        </p:nvSpPr>
        <p:spPr>
          <a:xfrm>
            <a:off x="8235950" y="4778191"/>
            <a:ext cx="6248400" cy="2101084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</a:t>
            </a:r>
            <a:r>
              <a:rPr lang="en-US" sz="4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signalini</a:t>
            </a:r>
            <a:r>
              <a:rPr lang="en-US" sz="4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tovush</a:t>
            </a:r>
            <a:r>
              <a:rPr lang="en-US" sz="4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signaliga</a:t>
            </a:r>
            <a:r>
              <a:rPr lang="en-US" sz="4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aylantirib</a:t>
            </a:r>
            <a:r>
              <a:rPr lang="en-US" sz="4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beruvchi</a:t>
            </a:r>
            <a:r>
              <a:rPr lang="en-US" sz="4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qurilma</a:t>
            </a:r>
            <a:endParaRPr lang="ru-RU" sz="4400" dirty="0"/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380989EC-05B8-D1EE-C109-DBEC105E45C7}"/>
              </a:ext>
            </a:extLst>
          </p:cNvPr>
          <p:cNvSpPr/>
          <p:nvPr/>
        </p:nvSpPr>
        <p:spPr>
          <a:xfrm>
            <a:off x="6559550" y="7727167"/>
            <a:ext cx="4419600" cy="133110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5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Aktiv</a:t>
            </a:r>
            <a:r>
              <a:rPr lang="en-US" sz="5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5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zummer</a:t>
            </a:r>
            <a:endParaRPr lang="en-US" sz="5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D3799948-D60D-4E6A-5909-0F7523E4021B}"/>
              </a:ext>
            </a:extLst>
          </p:cNvPr>
          <p:cNvSpPr/>
          <p:nvPr/>
        </p:nvSpPr>
        <p:spPr>
          <a:xfrm>
            <a:off x="11442699" y="7727167"/>
            <a:ext cx="4419600" cy="133110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5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Passiv</a:t>
            </a:r>
            <a:r>
              <a:rPr lang="en-US" sz="5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5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zummer</a:t>
            </a:r>
            <a:endParaRPr lang="en-US" sz="5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11" name="Прямая со стрелкой 10">
            <a:extLst>
              <a:ext uri="{FF2B5EF4-FFF2-40B4-BE49-F238E27FC236}">
                <a16:creationId xmlns:a16="http://schemas.microsoft.com/office/drawing/2014/main" id="{841FB560-7EB4-19FB-EA65-CB2B75C5AE3C}"/>
              </a:ext>
            </a:extLst>
          </p:cNvPr>
          <p:cNvCxnSpPr>
            <a:stCxn id="2" idx="2"/>
            <a:endCxn id="3" idx="0"/>
          </p:cNvCxnSpPr>
          <p:nvPr/>
        </p:nvCxnSpPr>
        <p:spPr>
          <a:xfrm>
            <a:off x="11360150" y="4181475"/>
            <a:ext cx="0" cy="596716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 стрелкой 14">
            <a:extLst>
              <a:ext uri="{FF2B5EF4-FFF2-40B4-BE49-F238E27FC236}">
                <a16:creationId xmlns:a16="http://schemas.microsoft.com/office/drawing/2014/main" id="{7EFD64B0-EDE7-B994-F293-9BFA48DC6C2E}"/>
              </a:ext>
            </a:extLst>
          </p:cNvPr>
          <p:cNvCxnSpPr>
            <a:stCxn id="3" idx="2"/>
            <a:endCxn id="9" idx="0"/>
          </p:cNvCxnSpPr>
          <p:nvPr/>
        </p:nvCxnSpPr>
        <p:spPr>
          <a:xfrm>
            <a:off x="11360150" y="6879275"/>
            <a:ext cx="2292349" cy="847892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 стрелкой 17">
            <a:extLst>
              <a:ext uri="{FF2B5EF4-FFF2-40B4-BE49-F238E27FC236}">
                <a16:creationId xmlns:a16="http://schemas.microsoft.com/office/drawing/2014/main" id="{81F5A0D1-1A0D-6D58-9CE2-F20706365A70}"/>
              </a:ext>
            </a:extLst>
          </p:cNvPr>
          <p:cNvCxnSpPr>
            <a:stCxn id="3" idx="2"/>
            <a:endCxn id="7" idx="0"/>
          </p:cNvCxnSpPr>
          <p:nvPr/>
        </p:nvCxnSpPr>
        <p:spPr>
          <a:xfrm flipH="1">
            <a:off x="8769350" y="6879275"/>
            <a:ext cx="2590800" cy="847892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0001672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2E4801F-A0B2-4EC2-A0B1-0E60734C9C14}"/>
              </a:ext>
            </a:extLst>
          </p:cNvPr>
          <p:cNvSpPr txBox="1"/>
          <p:nvPr/>
        </p:nvSpPr>
        <p:spPr>
          <a:xfrm>
            <a:off x="377031" y="1590275"/>
            <a:ext cx="17068800" cy="15056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Bef>
                <a:spcPts val="1200"/>
              </a:spcBef>
              <a:spcAft>
                <a:spcPts val="800"/>
              </a:spcAft>
            </a:pPr>
            <a:r>
              <a:rPr lang="en-US" sz="40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en-US" sz="4400" b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Aktiv</a:t>
            </a:r>
            <a:r>
              <a:rPr lang="en-US" sz="44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hamda</a:t>
            </a:r>
            <a:r>
              <a:rPr lang="en-US" sz="44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passiv</a:t>
            </a:r>
            <a:r>
              <a:rPr lang="en-US" sz="44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zummerlarning</a:t>
            </a:r>
            <a:r>
              <a:rPr lang="en-US" sz="44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Arduino </a:t>
            </a:r>
            <a:r>
              <a:rPr lang="en-US" sz="4400" b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platasiga</a:t>
            </a:r>
            <a:r>
              <a:rPr lang="en-US" sz="44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ulanishi</a:t>
            </a:r>
            <a:r>
              <a:rPr lang="en-US" sz="44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44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xil</a:t>
            </a:r>
            <a:r>
              <a:rPr lang="en-US" sz="44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bo‘lib</a:t>
            </a:r>
            <a:r>
              <a:rPr lang="en-US" sz="44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4400" b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zummerning</a:t>
            </a:r>
            <a:r>
              <a:rPr lang="en-US" sz="44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ikkita</a:t>
            </a:r>
            <a:r>
              <a:rPr lang="en-US" sz="44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oyoqchalari</a:t>
            </a:r>
            <a:r>
              <a:rPr lang="en-US" sz="44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mavjud</a:t>
            </a:r>
            <a:r>
              <a:rPr lang="en-US" sz="44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7406627A-B6D1-4EC8-9C73-43379CA1F249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2314" t="33440" r="14856" b="23653"/>
          <a:stretch/>
        </p:blipFill>
        <p:spPr>
          <a:xfrm>
            <a:off x="2139950" y="4518867"/>
            <a:ext cx="13106400" cy="4343400"/>
          </a:xfrm>
          <a:prstGeom prst="rect">
            <a:avLst/>
          </a:prstGeom>
        </p:spPr>
      </p:pic>
      <p:pic>
        <p:nvPicPr>
          <p:cNvPr id="1028" name="Рисунок 39" descr="How to Use Active and Passive Buzzers on the Arduino - Circuit Basics">
            <a:extLst>
              <a:ext uri="{FF2B5EF4-FFF2-40B4-BE49-F238E27FC236}">
                <a16:creationId xmlns:a16="http://schemas.microsoft.com/office/drawing/2014/main" id="{B3ECDDA6-410C-90D1-E6B5-CF614589A7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237" t="27628" r="14590" b="16603"/>
          <a:stretch>
            <a:fillRect/>
          </a:stretch>
        </p:blipFill>
        <p:spPr bwMode="auto">
          <a:xfrm>
            <a:off x="0" y="0"/>
            <a:ext cx="1219200" cy="1096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Рисунок 40" descr="Arduino Buzzer Fiyatı, Taksit Seçenekleri ile Satın Al">
            <a:extLst>
              <a:ext uri="{FF2B5EF4-FFF2-40B4-BE49-F238E27FC236}">
                <a16:creationId xmlns:a16="http://schemas.microsoft.com/office/drawing/2014/main" id="{A51F17F3-5DC1-ABA2-C3A4-88E805F7C3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697" t="13869" r="2032" b="25911"/>
          <a:stretch>
            <a:fillRect/>
          </a:stretch>
        </p:blipFill>
        <p:spPr bwMode="auto">
          <a:xfrm>
            <a:off x="0" y="0"/>
            <a:ext cx="754063" cy="1287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Рисунок 41" descr="How to Use Active and Passive Buzzers on the Arduino - Circuit Basics">
            <a:extLst>
              <a:ext uri="{FF2B5EF4-FFF2-40B4-BE49-F238E27FC236}">
                <a16:creationId xmlns:a16="http://schemas.microsoft.com/office/drawing/2014/main" id="{ACACF3F4-D6E0-0CED-3F71-4218F6CAC4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059" t="26936" r="62077" b="17590"/>
          <a:stretch>
            <a:fillRect/>
          </a:stretch>
        </p:blipFill>
        <p:spPr bwMode="auto">
          <a:xfrm>
            <a:off x="0" y="0"/>
            <a:ext cx="1143000" cy="10366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5" name="Рисунок 42" descr="Зуммер пассивный, buzzer излучатель 3-12В Arduino (ID#1478092558), цена: 7  ₴, купить на Prom.ua">
            <a:extLst>
              <a:ext uri="{FF2B5EF4-FFF2-40B4-BE49-F238E27FC236}">
                <a16:creationId xmlns:a16="http://schemas.microsoft.com/office/drawing/2014/main" id="{71A102A7-24D2-753A-4D12-338776A240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42" t="45267" r="25514"/>
          <a:stretch>
            <a:fillRect/>
          </a:stretch>
        </p:blipFill>
        <p:spPr bwMode="auto">
          <a:xfrm>
            <a:off x="0" y="0"/>
            <a:ext cx="1189038" cy="1181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6894289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83" name="Рисунок 82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84" name="Рисунок 83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3" name="Заголовок 2">
            <a:extLst>
              <a:ext uri="{FF2B5EF4-FFF2-40B4-BE49-F238E27FC236}">
                <a16:creationId xmlns:a16="http://schemas.microsoft.com/office/drawing/2014/main" id="{8B6A8905-E44B-4835-A703-B28CE3E908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7218" y="1412163"/>
            <a:ext cx="15521464" cy="1250671"/>
          </a:xfrm>
        </p:spPr>
        <p:txBody>
          <a:bodyPr>
            <a:normAutofit/>
          </a:bodyPr>
          <a:lstStyle/>
          <a:p>
            <a:pPr algn="ctr"/>
            <a:r>
              <a:rPr lang="en-US" sz="4800" b="1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Arduino </a:t>
            </a:r>
            <a:r>
              <a:rPr lang="en-US" sz="4800" b="1" dirty="0" err="1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4800" b="1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800" b="1" dirty="0" err="1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zummerning</a:t>
            </a:r>
            <a:r>
              <a:rPr lang="en-US" sz="4800" b="1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800" b="1" dirty="0" err="1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ulanish</a:t>
            </a:r>
            <a:r>
              <a:rPr lang="en-US" sz="4800" b="1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800" b="1" dirty="0" err="1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sxemasi</a:t>
            </a:r>
            <a:endParaRPr lang="ru-RU" sz="166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1" name="Рисунок 60" descr="SIK Experiment Guide for Arduino - V3.2 - SparkFun Learn">
            <a:extLst>
              <a:ext uri="{FF2B5EF4-FFF2-40B4-BE49-F238E27FC236}">
                <a16:creationId xmlns:a16="http://schemas.microsoft.com/office/drawing/2014/main" id="{FC23483A-ED03-4A56-B727-4EC9CDCE7B39}"/>
              </a:ext>
            </a:extLst>
          </p:cNvPr>
          <p:cNvPicPr/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341"/>
          <a:stretch/>
        </p:blipFill>
        <p:spPr bwMode="auto">
          <a:xfrm>
            <a:off x="7550150" y="2662834"/>
            <a:ext cx="9572625" cy="7096544"/>
          </a:xfrm>
          <a:prstGeom prst="rect">
            <a:avLst/>
          </a:prstGeom>
          <a:noFill/>
          <a:ln>
            <a:solidFill>
              <a:srgbClr val="002060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63" name="TextBox 62">
            <a:extLst>
              <a:ext uri="{FF2B5EF4-FFF2-40B4-BE49-F238E27FC236}">
                <a16:creationId xmlns:a16="http://schemas.microsoft.com/office/drawing/2014/main" id="{F53C8A7A-94C2-4E59-85FA-0D9BE23E61BE}"/>
              </a:ext>
            </a:extLst>
          </p:cNvPr>
          <p:cNvSpPr txBox="1"/>
          <p:nvPr/>
        </p:nvSpPr>
        <p:spPr>
          <a:xfrm>
            <a:off x="627533" y="3719559"/>
            <a:ext cx="5628331" cy="36790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lnSpc>
                <a:spcPct val="107000"/>
              </a:lnSpc>
              <a:spcBef>
                <a:spcPts val="1200"/>
              </a:spcBef>
              <a:spcAft>
                <a:spcPts val="800"/>
              </a:spcAft>
            </a:pPr>
            <a:r>
              <a:rPr lang="en-US" sz="4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Sxemaga</a:t>
            </a:r>
            <a:r>
              <a:rPr lang="en-US" sz="4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ko‘ra</a:t>
            </a:r>
            <a:r>
              <a:rPr lang="en-US" sz="4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zummerning</a:t>
            </a:r>
            <a:r>
              <a:rPr lang="en-US" sz="4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negativ</a:t>
            </a:r>
            <a:r>
              <a:rPr lang="en-US" sz="4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(-) </a:t>
            </a:r>
            <a:r>
              <a:rPr lang="en-US" sz="4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oyoqchasini</a:t>
            </a:r>
            <a:r>
              <a:rPr lang="en-US" sz="4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GNDga</a:t>
            </a:r>
            <a:r>
              <a:rPr lang="en-US" sz="4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4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pozitiv</a:t>
            </a:r>
            <a:r>
              <a:rPr lang="en-US" sz="4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(+) </a:t>
            </a:r>
            <a:r>
              <a:rPr lang="en-US" sz="4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oyoqchasini</a:t>
            </a:r>
            <a:r>
              <a:rPr lang="en-US" sz="4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Pin ga </a:t>
            </a:r>
            <a:r>
              <a:rPr lang="en-US" sz="4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ulab</a:t>
            </a:r>
            <a:r>
              <a:rPr lang="en-US" sz="4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olamiz</a:t>
            </a:r>
            <a:r>
              <a:rPr lang="en-US" sz="4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ru-RU" sz="3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61760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379AAF5D-1888-49F6-ADF3-69F0FDDE2A49}"/>
              </a:ext>
            </a:extLst>
          </p:cNvPr>
          <p:cNvSpPr txBox="1"/>
          <p:nvPr/>
        </p:nvSpPr>
        <p:spPr>
          <a:xfrm>
            <a:off x="920749" y="1626606"/>
            <a:ext cx="16154400" cy="15056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Bef>
                <a:spcPts val="1200"/>
              </a:spcBef>
              <a:spcAft>
                <a:spcPts val="800"/>
              </a:spcAft>
            </a:pPr>
            <a:r>
              <a:rPr lang="en-US" sz="4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Arduino </a:t>
            </a:r>
            <a:r>
              <a:rPr lang="en-US" sz="4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dasturida</a:t>
            </a:r>
            <a:r>
              <a:rPr lang="en-US" sz="4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zummerdan</a:t>
            </a:r>
            <a:r>
              <a:rPr lang="en-US" sz="4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tovush</a:t>
            </a:r>
            <a:r>
              <a:rPr lang="en-US" sz="4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chiqarish</a:t>
            </a:r>
            <a:r>
              <a:rPr lang="en-US" sz="4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4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dasturini</a:t>
            </a:r>
            <a:r>
              <a:rPr lang="en-US" sz="4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kiritib</a:t>
            </a:r>
            <a:r>
              <a:rPr lang="en-US" sz="4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olamiz</a:t>
            </a:r>
            <a:endParaRPr lang="ru-RU" sz="36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343C6AA6-3F05-45D7-A66E-17DB67E393C6}"/>
              </a:ext>
            </a:extLst>
          </p:cNvPr>
          <p:cNvPicPr/>
          <p:nvPr/>
        </p:nvPicPr>
        <p:blipFill rotWithShape="1">
          <a:blip r:embed="rId6"/>
          <a:srcRect b="37809"/>
          <a:stretch/>
        </p:blipFill>
        <p:spPr bwMode="auto">
          <a:xfrm>
            <a:off x="1149350" y="3132211"/>
            <a:ext cx="15468600" cy="6688064"/>
          </a:xfrm>
          <a:prstGeom prst="rect">
            <a:avLst/>
          </a:prstGeom>
          <a:ln w="28575">
            <a:solidFill>
              <a:schemeClr val="accent6">
                <a:lumMod val="50000"/>
              </a:schemeClr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97871799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9" name="Заголовок 8">
            <a:extLst>
              <a:ext uri="{FF2B5EF4-FFF2-40B4-BE49-F238E27FC236}">
                <a16:creationId xmlns:a16="http://schemas.microsoft.com/office/drawing/2014/main" id="{E6F9A103-126C-4AA0-B4B4-F781B121F9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7217" y="791224"/>
            <a:ext cx="15521464" cy="2087762"/>
          </a:xfrm>
        </p:spPr>
        <p:txBody>
          <a:bodyPr>
            <a:normAutofit/>
          </a:bodyPr>
          <a:lstStyle/>
          <a:p>
            <a:pPr algn="ctr"/>
            <a:r>
              <a:rPr lang="en-US" sz="4800" b="1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Analog </a:t>
            </a:r>
            <a:r>
              <a:rPr lang="en-US" sz="4800" b="1" dirty="0" err="1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chiqish</a:t>
            </a:r>
            <a:r>
              <a:rPr lang="en-US" sz="48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800" b="1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(Analog Output)</a:t>
            </a:r>
            <a:endParaRPr lang="ru-RU" sz="166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A52DBA0-FED0-4743-97AC-8558D5A10900}"/>
              </a:ext>
            </a:extLst>
          </p:cNvPr>
          <p:cNvSpPr txBox="1"/>
          <p:nvPr/>
        </p:nvSpPr>
        <p:spPr>
          <a:xfrm>
            <a:off x="158749" y="2322000"/>
            <a:ext cx="17602201" cy="295459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449580" algn="just">
              <a:lnSpc>
                <a:spcPct val="107000"/>
              </a:lnSpc>
              <a:spcAft>
                <a:spcPts val="800"/>
              </a:spcAft>
            </a:pPr>
            <a:r>
              <a:rPr lang="en-US" sz="4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Analog </a:t>
            </a:r>
            <a:r>
              <a:rPr lang="en-US" sz="4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chiqish</a:t>
            </a:r>
            <a:r>
              <a:rPr lang="en-US" sz="4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— </a:t>
            </a:r>
            <a:r>
              <a:rPr lang="en-US" sz="4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sz="4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uzatiladigan</a:t>
            </a:r>
            <a:r>
              <a:rPr lang="en-US" sz="4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signalni</a:t>
            </a:r>
            <a:r>
              <a:rPr lang="en-US" sz="4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uzluksiz</a:t>
            </a:r>
            <a:r>
              <a:rPr lang="en-US" sz="4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qiymatlar</a:t>
            </a:r>
            <a:r>
              <a:rPr lang="en-US" sz="4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orqali</a:t>
            </a:r>
            <a:r>
              <a:rPr lang="en-US" sz="4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ifodalovchi</a:t>
            </a:r>
            <a:r>
              <a:rPr lang="en-US" sz="4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chiqish</a:t>
            </a:r>
            <a:r>
              <a:rPr lang="en-US" sz="4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turidir</a:t>
            </a:r>
            <a:r>
              <a:rPr lang="en-US" sz="4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Analog </a:t>
            </a:r>
            <a:r>
              <a:rPr lang="en-US" sz="4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signalda</a:t>
            </a:r>
            <a:r>
              <a:rPr lang="en-US" sz="4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qiymatlar</a:t>
            </a:r>
            <a:r>
              <a:rPr lang="en-US" sz="4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biron-bir</a:t>
            </a:r>
            <a:r>
              <a:rPr lang="en-US" sz="4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oraliqda</a:t>
            </a:r>
            <a:r>
              <a:rPr lang="en-US" sz="4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</a:t>
            </a:r>
            <a:r>
              <a:rPr lang="en-US" sz="4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qanday</a:t>
            </a:r>
            <a:r>
              <a:rPr lang="en-US" sz="4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qiymatni</a:t>
            </a:r>
            <a:r>
              <a:rPr lang="en-US" sz="4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olishlari</a:t>
            </a:r>
            <a:r>
              <a:rPr lang="en-US" sz="4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4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4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masalan</a:t>
            </a:r>
            <a:r>
              <a:rPr lang="en-US" sz="4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0 dan 10 </a:t>
            </a:r>
            <a:r>
              <a:rPr lang="en-US" sz="4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voltgacha</a:t>
            </a:r>
            <a:r>
              <a:rPr lang="en-US" sz="4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bo'lishi</a:t>
            </a:r>
            <a:r>
              <a:rPr lang="en-US" sz="4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4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). </a:t>
            </a:r>
            <a:r>
              <a:rPr lang="ru-RU" sz="4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ru-RU" sz="4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4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aslida</a:t>
            </a:r>
            <a:r>
              <a:rPr lang="ru-RU" sz="4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4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</a:t>
            </a:r>
            <a:r>
              <a:rPr lang="en-US" sz="4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‘</a:t>
            </a:r>
            <a:r>
              <a:rPr lang="ru-RU" sz="4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liq</a:t>
            </a:r>
            <a:r>
              <a:rPr lang="ru-RU" sz="4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4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uzluksiz</a:t>
            </a:r>
            <a:r>
              <a:rPr lang="ru-RU" sz="4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4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signaldir</a:t>
            </a:r>
            <a:r>
              <a:rPr lang="ru-RU" sz="4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ru-RU" sz="3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3" name="Таблица 12">
            <a:extLst>
              <a:ext uri="{FF2B5EF4-FFF2-40B4-BE49-F238E27FC236}">
                <a16:creationId xmlns:a16="http://schemas.microsoft.com/office/drawing/2014/main" id="{8C6580B4-2CD4-4A1E-9655-D4C28B3595F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72397627"/>
              </p:ext>
            </p:extLst>
          </p:nvPr>
        </p:nvGraphicFramePr>
        <p:xfrm>
          <a:off x="463550" y="5252652"/>
          <a:ext cx="17297400" cy="5577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004335">
                  <a:extLst>
                    <a:ext uri="{9D8B030D-6E8A-4147-A177-3AD203B41FA5}">
                      <a16:colId xmlns:a16="http://schemas.microsoft.com/office/drawing/2014/main" val="1853630608"/>
                    </a:ext>
                  </a:extLst>
                </a:gridCol>
                <a:gridCol w="8293065">
                  <a:extLst>
                    <a:ext uri="{9D8B030D-6E8A-4147-A177-3AD203B41FA5}">
                      <a16:colId xmlns:a16="http://schemas.microsoft.com/office/drawing/2014/main" val="3597676110"/>
                    </a:ext>
                  </a:extLst>
                </a:gridCol>
              </a:tblGrid>
              <a:tr h="1303792">
                <a:tc>
                  <a:txBody>
                    <a:bodyPr/>
                    <a:lstStyle/>
                    <a:p>
                      <a:pPr algn="ctr"/>
                      <a:r>
                        <a:rPr lang="ru-RU" sz="4800" b="1" i="1" kern="1200" dirty="0" err="1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Kamchiliklari</a:t>
                      </a:r>
                      <a:r>
                        <a:rPr lang="en-US" sz="8000" dirty="0"/>
                        <a:t> </a:t>
                      </a:r>
                      <a:endParaRPr lang="ru-RU" sz="8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800" b="1" i="1" kern="1200" dirty="0" err="1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Afzalliklari</a:t>
                      </a:r>
                      <a:endParaRPr lang="ru-RU" sz="8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62427645"/>
                  </a:ext>
                </a:extLst>
              </a:tr>
              <a:tr h="1849566">
                <a:tc>
                  <a:txBody>
                    <a:bodyPr/>
                    <a:lstStyle/>
                    <a:p>
                      <a:pPr marL="0" marR="0" lvl="0" indent="0" algn="ctr" defTabSz="13496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36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Uzoq</a:t>
                      </a:r>
                      <a:r>
                        <a:rPr lang="en-US" sz="36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36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masofalarda</a:t>
                      </a:r>
                      <a:r>
                        <a:rPr lang="en-US" sz="36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36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signalni</a:t>
                      </a:r>
                      <a:r>
                        <a:rPr lang="en-US" sz="36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36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buzilishi</a:t>
                      </a:r>
                      <a:r>
                        <a:rPr lang="en-US" sz="36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36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en-US" sz="36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36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shovqinlar</a:t>
                      </a:r>
                      <a:r>
                        <a:rPr lang="en-US" sz="36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36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ko'payishi</a:t>
                      </a:r>
                      <a:r>
                        <a:rPr lang="en-US" sz="36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36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mumkin</a:t>
                      </a:r>
                      <a:endParaRPr lang="en-US" sz="4400" dirty="0"/>
                    </a:p>
                    <a:p>
                      <a:pPr algn="ctr"/>
                      <a:endParaRPr lang="ru-RU" sz="4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Oddiy</a:t>
                      </a:r>
                      <a:r>
                        <a:rPr lang="en-US" sz="36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36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en-US" sz="36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36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kam</a:t>
                      </a:r>
                      <a:r>
                        <a:rPr lang="en-US" sz="36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36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qiymatli</a:t>
                      </a:r>
                      <a:r>
                        <a:rPr lang="en-US" sz="36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36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qurilmalar</a:t>
                      </a:r>
                      <a:r>
                        <a:rPr lang="en-US" sz="36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36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uchun</a:t>
                      </a:r>
                      <a:r>
                        <a:rPr lang="en-US" sz="36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36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mos</a:t>
                      </a:r>
                      <a:endParaRPr lang="ru-RU" sz="4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65289272"/>
                  </a:ext>
                </a:extLst>
              </a:tr>
              <a:tr h="2395340">
                <a:tc>
                  <a:txBody>
                    <a:bodyPr/>
                    <a:lstStyle/>
                    <a:p>
                      <a:pPr algn="ctr"/>
                      <a:endParaRPr lang="en-US" sz="4400" dirty="0"/>
                    </a:p>
                    <a:p>
                      <a:pPr marL="0" marR="0" lvl="0" indent="0" algn="ctr" defTabSz="13496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36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Analog </a:t>
                      </a:r>
                      <a:r>
                        <a:rPr lang="en-US" sz="36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qurilmalarda</a:t>
                      </a:r>
                      <a:r>
                        <a:rPr lang="en-US" sz="36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36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sezilarli</a:t>
                      </a:r>
                      <a:r>
                        <a:rPr lang="en-US" sz="36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36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darajada</a:t>
                      </a:r>
                      <a:r>
                        <a:rPr lang="en-US" sz="36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36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aniqlikni</a:t>
                      </a:r>
                      <a:r>
                        <a:rPr lang="en-US" sz="36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36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saqlash</a:t>
                      </a:r>
                      <a:r>
                        <a:rPr lang="en-US" sz="36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36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qiyin</a:t>
                      </a:r>
                      <a:r>
                        <a:rPr lang="en-US" sz="36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36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bo'lishi</a:t>
                      </a:r>
                      <a:r>
                        <a:rPr lang="en-US" sz="36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36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mumkin</a:t>
                      </a:r>
                      <a:endParaRPr lang="en-US" sz="4400" dirty="0"/>
                    </a:p>
                    <a:p>
                      <a:pPr marL="0" marR="0" lvl="0" indent="0" algn="ctr" defTabSz="13496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36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13496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36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Uzluksiz</a:t>
                      </a:r>
                      <a:r>
                        <a:rPr lang="en-US" sz="36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36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ma'lumot</a:t>
                      </a:r>
                      <a:r>
                        <a:rPr lang="en-US" sz="36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36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uzatish</a:t>
                      </a:r>
                      <a:r>
                        <a:rPr lang="en-US" sz="36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36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imkoniyati</a:t>
                      </a:r>
                      <a:r>
                        <a:rPr lang="en-US" sz="36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(</a:t>
                      </a:r>
                      <a:r>
                        <a:rPr lang="en-US" sz="36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masalan</a:t>
                      </a:r>
                      <a:r>
                        <a:rPr lang="en-US" sz="36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analog audio)</a:t>
                      </a:r>
                      <a:endParaRPr lang="ru-RU" sz="36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115168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48259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7" name="Заголовок 6">
            <a:extLst>
              <a:ext uri="{FF2B5EF4-FFF2-40B4-BE49-F238E27FC236}">
                <a16:creationId xmlns:a16="http://schemas.microsoft.com/office/drawing/2014/main" id="{E1C56872-1877-47F7-880C-E64E2F16EE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7218" y="1109352"/>
            <a:ext cx="15521464" cy="1981199"/>
          </a:xfrm>
        </p:spPr>
        <p:txBody>
          <a:bodyPr>
            <a:noAutofit/>
          </a:bodyPr>
          <a:lstStyle/>
          <a:p>
            <a:pPr algn="ctr"/>
            <a:r>
              <a:rPr lang="en-US" sz="4400" b="1" dirty="0" err="1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AnalogWrite</a:t>
            </a:r>
            <a:r>
              <a:rPr lang="en-US" sz="4400" b="1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funksiyasi</a:t>
            </a:r>
            <a:r>
              <a:rPr lang="en-US" sz="4400" b="1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4400" b="1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tanishish</a:t>
            </a:r>
            <a:r>
              <a:rPr lang="en-US" sz="4400" b="1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RGB </a:t>
            </a:r>
            <a:r>
              <a:rPr lang="en-US" sz="4400" b="1" dirty="0" err="1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svetadiodi</a:t>
            </a:r>
            <a:r>
              <a:rPr lang="en-US" sz="4400" b="1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orqari</a:t>
            </a:r>
            <a:r>
              <a:rPr lang="en-US" sz="4400" b="1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turli</a:t>
            </a:r>
            <a:r>
              <a:rPr lang="en-US" sz="4400" b="1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ranglarni</a:t>
            </a:r>
            <a:r>
              <a:rPr lang="en-US" sz="4400" b="1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dastur</a:t>
            </a:r>
            <a:r>
              <a:rPr lang="en-US" sz="4400" b="1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yordamida</a:t>
            </a:r>
            <a:r>
              <a:rPr lang="en-US" sz="4400" b="1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hosil</a:t>
            </a:r>
            <a:r>
              <a:rPr lang="en-US" sz="4400" b="1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qilis</a:t>
            </a:r>
            <a:endParaRPr lang="ru-RU" sz="13800" dirty="0">
              <a:solidFill>
                <a:srgbClr val="0070C0"/>
              </a:solidFill>
            </a:endParaRP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A6C6F85C-459C-4ADC-B188-C09CBEFA42A6}"/>
              </a:ext>
            </a:extLst>
          </p:cNvPr>
          <p:cNvPicPr/>
          <p:nvPr/>
        </p:nvPicPr>
        <p:blipFill rotWithShape="1">
          <a:blip r:embed="rId6"/>
          <a:srcRect l="21952" t="26356" r="40139" b="9538"/>
          <a:stretch/>
        </p:blipFill>
        <p:spPr bwMode="auto">
          <a:xfrm>
            <a:off x="12198350" y="3152135"/>
            <a:ext cx="5385829" cy="5462275"/>
          </a:xfrm>
          <a:prstGeom prst="rect">
            <a:avLst/>
          </a:prstGeom>
          <a:ln w="38100">
            <a:solidFill>
              <a:schemeClr val="tx1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005B74C2-B80E-4C7A-9C1F-6992DA2E84FD}"/>
              </a:ext>
            </a:extLst>
          </p:cNvPr>
          <p:cNvSpPr txBox="1"/>
          <p:nvPr/>
        </p:nvSpPr>
        <p:spPr>
          <a:xfrm>
            <a:off x="539750" y="3132757"/>
            <a:ext cx="11353800" cy="3612784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Bef>
                <a:spcPts val="1200"/>
              </a:spcBef>
              <a:spcAft>
                <a:spcPts val="800"/>
              </a:spcAft>
            </a:pPr>
            <a:r>
              <a:rPr lang="en-US" sz="4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PWM</a:t>
            </a:r>
            <a:r>
              <a:rPr lang="en-US" sz="4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-“</a:t>
            </a:r>
            <a:r>
              <a:rPr lang="en-US" sz="4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Pulse-</a:t>
            </a:r>
            <a:r>
              <a:rPr lang="en-US" sz="40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Windth</a:t>
            </a:r>
            <a:r>
              <a:rPr lang="en-US" sz="4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Modulation”</a:t>
            </a:r>
            <a:r>
              <a:rPr lang="en-US" sz="4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ingliz</a:t>
            </a:r>
            <a:r>
              <a:rPr lang="en-US" sz="4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tilidan</a:t>
            </a:r>
            <a:r>
              <a:rPr lang="en-US" sz="4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o‘zbek</a:t>
            </a:r>
            <a:r>
              <a:rPr lang="en-US" sz="4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tiliga</a:t>
            </a:r>
            <a:r>
              <a:rPr lang="en-US" sz="4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tarjima</a:t>
            </a:r>
            <a:r>
              <a:rPr lang="en-US" sz="4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qilganda</a:t>
            </a:r>
            <a:r>
              <a:rPr lang="en-US" sz="4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IKM-“</a:t>
            </a:r>
            <a:r>
              <a:rPr lang="en-US" sz="40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Impuls</a:t>
            </a:r>
            <a:r>
              <a:rPr lang="en-US" sz="4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kengligi</a:t>
            </a:r>
            <a:r>
              <a:rPr lang="en-US" sz="4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modulyatsiyasi</a:t>
            </a:r>
            <a:r>
              <a:rPr lang="en-US" sz="4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” </a:t>
            </a:r>
            <a:r>
              <a:rPr lang="en-US" sz="4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sz="4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analog(</a:t>
            </a:r>
            <a:r>
              <a:rPr lang="en-US" sz="4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o‘zgaruvchan</a:t>
            </a:r>
            <a:r>
              <a:rPr lang="en-US" sz="4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4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signalni</a:t>
            </a:r>
            <a:r>
              <a:rPr lang="en-US" sz="4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impuls</a:t>
            </a:r>
            <a:r>
              <a:rPr lang="en-US" sz="4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ko‘rinishdagi</a:t>
            </a:r>
            <a:r>
              <a:rPr lang="en-US" sz="4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raqamli</a:t>
            </a:r>
            <a:r>
              <a:rPr lang="en-US" sz="4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signalga</a:t>
            </a:r>
            <a:r>
              <a:rPr lang="en-US" sz="4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o‘tkazish</a:t>
            </a:r>
            <a:r>
              <a:rPr lang="en-US" sz="4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4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Bef>
                <a:spcPts val="1200"/>
              </a:spcBef>
              <a:spcAft>
                <a:spcPts val="800"/>
              </a:spcAft>
            </a:pPr>
            <a:endParaRPr lang="ru-RU" sz="4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E77E4F38-1F87-0D60-D4B3-1BD950AB77CD}"/>
                  </a:ext>
                </a:extLst>
              </p:cNvPr>
              <p:cNvSpPr txBox="1"/>
              <p:nvPr/>
            </p:nvSpPr>
            <p:spPr>
              <a:xfrm>
                <a:off x="539750" y="7223967"/>
                <a:ext cx="11353800" cy="1377108"/>
              </a:xfrm>
              <a:prstGeom prst="rect">
                <a:avLst/>
              </a:prstGeom>
              <a:solidFill>
                <a:schemeClr val="accent6">
                  <a:lumMod val="40000"/>
                  <a:lumOff val="60000"/>
                </a:schemeClr>
              </a:solidFill>
            </p:spPr>
            <p:txBody>
              <a:bodyPr wrap="square">
                <a:spAutoFit/>
              </a:bodyPr>
              <a:lstStyle/>
              <a:p>
                <a:pPr algn="just">
                  <a:lnSpc>
                    <a:spcPct val="107000"/>
                  </a:lnSpc>
                  <a:spcBef>
                    <a:spcPts val="1200"/>
                  </a:spcBef>
                  <a:spcAft>
                    <a:spcPts val="800"/>
                  </a:spcAft>
                </a:pPr>
                <a:r>
                  <a:rPr lang="en-US" sz="4000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Arduinodagi</a:t>
                </a:r>
                <a:r>
                  <a:rPr lang="en-US" sz="40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PWM- </a:t>
                </a:r>
                <a:r>
                  <a:rPr lang="en-US" sz="4000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maxsus</a:t>
                </a:r>
                <a:r>
                  <a:rPr lang="en-US" sz="40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pinlar</a:t>
                </a:r>
                <a:r>
                  <a:rPr lang="en-US" sz="40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bor</a:t>
                </a:r>
                <a:r>
                  <a:rPr lang="en-US" sz="40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bo‘lib</a:t>
                </a:r>
                <a:r>
                  <a:rPr lang="en-US" sz="40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ular</a:t>
                </a:r>
                <a:r>
                  <a:rPr lang="en-US" sz="40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to‘lqinli</a:t>
                </a:r>
                <a:r>
                  <a:rPr lang="en-US" sz="40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(</a:t>
                </a:r>
                <a14:m>
                  <m:oMath xmlns:m="http://schemas.openxmlformats.org/officeDocument/2006/math">
                    <m:r>
                      <a:rPr lang="en-US" sz="4000" b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~</m:t>
                    </m:r>
                  </m:oMath>
                </a14:m>
                <a:r>
                  <a:rPr lang="en-US" sz="40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) </a:t>
                </a:r>
                <a:r>
                  <a:rPr lang="en-US" sz="4000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chiziq</a:t>
                </a:r>
                <a:r>
                  <a:rPr lang="en-US" sz="40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bilan</a:t>
                </a:r>
                <a:r>
                  <a:rPr lang="en-US" sz="40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belgilanadi</a:t>
                </a:r>
                <a:r>
                  <a:rPr lang="en-US" sz="40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. </a:t>
                </a:r>
                <a:endParaRPr lang="ru-RU" sz="40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E77E4F38-1F87-0D60-D4B3-1BD950AB77C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9750" y="7223967"/>
                <a:ext cx="11353800" cy="1377108"/>
              </a:xfrm>
              <a:prstGeom prst="rect">
                <a:avLst/>
              </a:prstGeom>
              <a:blipFill>
                <a:blip r:embed="rId7"/>
                <a:stretch>
                  <a:fillRect l="-1933" t="-7965" r="-1880" b="-17257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35637822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8EB7E7D5-89E0-40BE-A595-6FC7123C87AD}"/>
              </a:ext>
            </a:extLst>
          </p:cNvPr>
          <p:cNvSpPr txBox="1"/>
          <p:nvPr/>
        </p:nvSpPr>
        <p:spPr>
          <a:xfrm>
            <a:off x="311151" y="1702731"/>
            <a:ext cx="17221200" cy="184146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Bef>
                <a:spcPts val="1200"/>
              </a:spcBef>
              <a:spcAft>
                <a:spcPts val="800"/>
              </a:spcAft>
            </a:pP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RGB-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ingilizcha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R-red (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qizil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), G-green (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yashil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), B-blue (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ko‘k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Sozlarining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qisqartmasidan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hosil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bo‘lgan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bo‘lib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mana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ranglarning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aralashmasidan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foydalangan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holda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turli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ranglar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hosil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RGB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svetodiodida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4 ta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oyoqchadan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iborat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endParaRPr lang="ru-RU" sz="3600" dirty="0"/>
          </a:p>
        </p:txBody>
      </p:sp>
      <p:pic>
        <p:nvPicPr>
          <p:cNvPr id="9" name="Рисунок 8" descr="RGB светодиоды и ленты">
            <a:extLst>
              <a:ext uri="{FF2B5EF4-FFF2-40B4-BE49-F238E27FC236}">
                <a16:creationId xmlns:a16="http://schemas.microsoft.com/office/drawing/2014/main" id="{423A3C45-1846-45DD-A5FE-E448A0490841}"/>
              </a:ext>
            </a:extLst>
          </p:cNvPr>
          <p:cNvPicPr/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52" t="23234" r="78144"/>
          <a:stretch/>
        </p:blipFill>
        <p:spPr bwMode="auto">
          <a:xfrm>
            <a:off x="2900416" y="3682725"/>
            <a:ext cx="3086099" cy="4724400"/>
          </a:xfrm>
          <a:prstGeom prst="rect">
            <a:avLst/>
          </a:prstGeom>
          <a:noFill/>
          <a:ln>
            <a:solidFill>
              <a:srgbClr val="002060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0" name="Рисунок 9" descr="RGB светодиоды и ленты">
            <a:extLst>
              <a:ext uri="{FF2B5EF4-FFF2-40B4-BE49-F238E27FC236}">
                <a16:creationId xmlns:a16="http://schemas.microsoft.com/office/drawing/2014/main" id="{9D92CFF4-23E9-4F60-8BAA-E3D81043EECC}"/>
              </a:ext>
            </a:extLst>
          </p:cNvPr>
          <p:cNvPicPr/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083" t="18118" r="28163"/>
          <a:stretch/>
        </p:blipFill>
        <p:spPr bwMode="auto">
          <a:xfrm>
            <a:off x="9988550" y="3648075"/>
            <a:ext cx="3372402" cy="4724399"/>
          </a:xfrm>
          <a:prstGeom prst="rect">
            <a:avLst/>
          </a:prstGeom>
          <a:noFill/>
          <a:ln>
            <a:solidFill>
              <a:srgbClr val="002060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DDDF5552-9C5E-4262-8515-7A86BAD1FE71}"/>
              </a:ext>
            </a:extLst>
          </p:cNvPr>
          <p:cNvSpPr txBox="1"/>
          <p:nvPr/>
        </p:nvSpPr>
        <p:spPr>
          <a:xfrm>
            <a:off x="2063750" y="8634731"/>
            <a:ext cx="4435363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Umumiy</a:t>
            </a:r>
            <a:r>
              <a:rPr lang="en-US" sz="3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katod-bunda</a:t>
            </a:r>
            <a:r>
              <a:rPr lang="en-US" sz="3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svetodiodning</a:t>
            </a:r>
            <a:r>
              <a:rPr lang="en-US" sz="3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uzun</a:t>
            </a:r>
            <a:r>
              <a:rPr lang="en-US" sz="3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oyoqchasi</a:t>
            </a:r>
            <a:r>
              <a:rPr lang="en-US" sz="3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manfiy</a:t>
            </a:r>
            <a:r>
              <a:rPr lang="en-US" sz="3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(-)</a:t>
            </a:r>
            <a:endParaRPr lang="ru-RU" sz="3200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37EB395E-EA71-4285-AFD0-18B3EDC64171}"/>
              </a:ext>
            </a:extLst>
          </p:cNvPr>
          <p:cNvSpPr txBox="1"/>
          <p:nvPr/>
        </p:nvSpPr>
        <p:spPr>
          <a:xfrm>
            <a:off x="9283299" y="8689794"/>
            <a:ext cx="5048651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Umumiy</a:t>
            </a:r>
            <a:r>
              <a:rPr lang="en-US" sz="3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anod-bu</a:t>
            </a:r>
            <a:r>
              <a:rPr lang="en-US" sz="3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holatda</a:t>
            </a:r>
            <a:r>
              <a:rPr lang="en-US" sz="3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</a:p>
          <a:p>
            <a:pPr algn="ctr"/>
            <a:r>
              <a:rPr lang="en-US" sz="32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svetodiodning</a:t>
            </a:r>
            <a:r>
              <a:rPr lang="en-US" sz="3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uzun</a:t>
            </a:r>
            <a:r>
              <a:rPr lang="en-US" sz="3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oyog‘i</a:t>
            </a:r>
            <a:r>
              <a:rPr lang="en-US" sz="3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</a:p>
          <a:p>
            <a:pPr algn="ctr"/>
            <a:r>
              <a:rPr lang="en-US" sz="32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musbat</a:t>
            </a:r>
            <a:r>
              <a:rPr lang="en-US" sz="3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(+)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199679335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7" name="Заголовок 6">
            <a:extLst>
              <a:ext uri="{FF2B5EF4-FFF2-40B4-BE49-F238E27FC236}">
                <a16:creationId xmlns:a16="http://schemas.microsoft.com/office/drawing/2014/main" id="{490D6962-6D1D-422C-953D-E73E64BC1C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7218" y="1442979"/>
            <a:ext cx="15521464" cy="1447801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RGB </a:t>
            </a:r>
            <a:r>
              <a:rPr lang="en-US" sz="36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svetodiodini</a:t>
            </a:r>
            <a:r>
              <a:rPr lang="en-US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Arduino </a:t>
            </a:r>
            <a:r>
              <a:rPr lang="en-US" sz="36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platasiga</a:t>
            </a:r>
            <a:r>
              <a:rPr lang="en-US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ulashda</a:t>
            </a:r>
            <a:r>
              <a:rPr lang="en-US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</a:t>
            </a:r>
            <a:r>
              <a:rPr lang="en-US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svetodiodlar</a:t>
            </a:r>
            <a:r>
              <a:rPr lang="en-US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kabi</a:t>
            </a:r>
            <a:r>
              <a:rPr lang="en-US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rezistor</a:t>
            </a:r>
            <a:r>
              <a:rPr lang="en-US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yordamida</a:t>
            </a:r>
            <a:r>
              <a:rPr lang="en-US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36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ko‘rsatilgandek</a:t>
            </a:r>
            <a:r>
              <a:rPr lang="en-US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ulanadi</a:t>
            </a:r>
            <a:r>
              <a:rPr lang="en-US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8000" b="1" dirty="0"/>
          </a:p>
        </p:txBody>
      </p:sp>
      <p:pic>
        <p:nvPicPr>
          <p:cNvPr id="8" name="Рисунок 7" descr="RGB LED With Arduino Uno R3 : 7 Steps - Instructables">
            <a:extLst>
              <a:ext uri="{FF2B5EF4-FFF2-40B4-BE49-F238E27FC236}">
                <a16:creationId xmlns:a16="http://schemas.microsoft.com/office/drawing/2014/main" id="{4D122433-505E-461D-8827-18F9A2C89FE0}"/>
              </a:ext>
            </a:extLst>
          </p:cNvPr>
          <p:cNvPicPr/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793"/>
          <a:stretch/>
        </p:blipFill>
        <p:spPr bwMode="auto">
          <a:xfrm>
            <a:off x="1210617" y="4105275"/>
            <a:ext cx="6613785" cy="624840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9" name="Рисунок 8" descr="RGB LED: все, что вам нужно знать об этом компоненте | Бесплатное  оборудование">
            <a:extLst>
              <a:ext uri="{FF2B5EF4-FFF2-40B4-BE49-F238E27FC236}">
                <a16:creationId xmlns:a16="http://schemas.microsoft.com/office/drawing/2014/main" id="{CF79AEB3-898F-43B6-A41B-B805E0CE60CD}"/>
              </a:ext>
            </a:extLst>
          </p:cNvPr>
          <p:cNvPicPr/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903"/>
          <a:stretch/>
        </p:blipFill>
        <p:spPr bwMode="auto">
          <a:xfrm>
            <a:off x="9836150" y="3530441"/>
            <a:ext cx="6877119" cy="624840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36337875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7" name="Заголовок 6">
            <a:extLst>
              <a:ext uri="{FF2B5EF4-FFF2-40B4-BE49-F238E27FC236}">
                <a16:creationId xmlns:a16="http://schemas.microsoft.com/office/drawing/2014/main" id="{4B42EBFE-0503-40A3-8896-1D7BE0818C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7217" y="1140168"/>
            <a:ext cx="15521464" cy="2087762"/>
          </a:xfrm>
        </p:spPr>
        <p:txBody>
          <a:bodyPr>
            <a:normAutofit/>
          </a:bodyPr>
          <a:lstStyle/>
          <a:p>
            <a:pPr algn="ctr"/>
            <a:r>
              <a:rPr lang="en-US" sz="40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Arduina</a:t>
            </a:r>
            <a:r>
              <a:rPr lang="en-US" sz="4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dasturida</a:t>
            </a:r>
            <a:r>
              <a:rPr lang="en-US" sz="4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RGB </a:t>
            </a:r>
            <a:r>
              <a:rPr lang="en-US" sz="40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svetodiodni</a:t>
            </a:r>
            <a:r>
              <a:rPr lang="en-US" sz="4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</a:t>
            </a:r>
            <a:r>
              <a:rPr lang="en-US" sz="4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4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rangini</a:t>
            </a:r>
            <a:r>
              <a:rPr lang="en-US" sz="4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navbat</a:t>
            </a:r>
            <a:r>
              <a:rPr lang="en-US" sz="4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4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yoqib</a:t>
            </a:r>
            <a:r>
              <a:rPr lang="en-US" sz="4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o‘chirish</a:t>
            </a:r>
            <a:r>
              <a:rPr lang="en-US" sz="4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algoritmini</a:t>
            </a:r>
            <a:r>
              <a:rPr lang="en-US" sz="4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tuzamiz</a:t>
            </a:r>
            <a:endParaRPr lang="ru-RU" sz="11500" b="1" dirty="0"/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2BC1D73A-193B-45CC-AB96-422AE9AD2FBD}"/>
              </a:ext>
            </a:extLst>
          </p:cNvPr>
          <p:cNvPicPr/>
          <p:nvPr/>
        </p:nvPicPr>
        <p:blipFill rotWithShape="1">
          <a:blip r:embed="rId6"/>
          <a:srcRect t="1" r="3936" b="47038"/>
          <a:stretch/>
        </p:blipFill>
        <p:spPr bwMode="auto">
          <a:xfrm>
            <a:off x="1073149" y="3207895"/>
            <a:ext cx="15849600" cy="6592345"/>
          </a:xfrm>
          <a:prstGeom prst="rect">
            <a:avLst/>
          </a:prstGeom>
          <a:ln w="28575">
            <a:solidFill>
              <a:schemeClr val="tx1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80896719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>
            <a:extLst>
              <a:ext uri="{FF2B5EF4-FFF2-40B4-BE49-F238E27FC236}">
                <a16:creationId xmlns:a16="http://schemas.microsoft.com/office/drawing/2014/main" id="{85F34A29-4510-98CC-8C57-F4A00A637D59}"/>
              </a:ext>
            </a:extLst>
          </p:cNvPr>
          <p:cNvGrpSpPr/>
          <p:nvPr/>
        </p:nvGrpSpPr>
        <p:grpSpPr>
          <a:xfrm>
            <a:off x="1" y="-85725"/>
            <a:ext cx="17995899" cy="1447801"/>
            <a:chOff x="1" y="-8207"/>
            <a:chExt cx="17995899" cy="1447801"/>
          </a:xfrm>
        </p:grpSpPr>
        <p:pic>
          <p:nvPicPr>
            <p:cNvPr id="4" name="Graphic 2">
              <a:extLst>
                <a:ext uri="{FF2B5EF4-FFF2-40B4-BE49-F238E27FC236}">
                  <a16:creationId xmlns:a16="http://schemas.microsoft.com/office/drawing/2014/main" id="{4E2A1289-1747-4292-9749-13F12B9F796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1" y="-8207"/>
              <a:ext cx="17995899" cy="1447801"/>
            </a:xfrm>
            <a:prstGeom prst="rect">
              <a:avLst/>
            </a:prstGeom>
          </p:spPr>
        </p:pic>
        <p:pic>
          <p:nvPicPr>
            <p:cNvPr id="5" name="Рисунок 4">
              <a:extLst>
                <a:ext uri="{FF2B5EF4-FFF2-40B4-BE49-F238E27FC236}">
                  <a16:creationId xmlns:a16="http://schemas.microsoft.com/office/drawing/2014/main" id="{5B572CE6-5563-45A9-9EE3-760D52EDB9D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41699" y="217087"/>
              <a:ext cx="3325188" cy="923081"/>
            </a:xfrm>
            <a:prstGeom prst="rect">
              <a:avLst/>
            </a:prstGeom>
          </p:spPr>
        </p:pic>
        <p:pic>
          <p:nvPicPr>
            <p:cNvPr id="6" name="Рисунок 5">
              <a:extLst>
                <a:ext uri="{FF2B5EF4-FFF2-40B4-BE49-F238E27FC236}">
                  <a16:creationId xmlns:a16="http://schemas.microsoft.com/office/drawing/2014/main" id="{286A97B6-2A6C-4AF1-A8F6-DF3B05C1FCA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9750" y="186271"/>
              <a:ext cx="2362199" cy="923081"/>
            </a:xfrm>
            <a:prstGeom prst="rect">
              <a:avLst/>
            </a:prstGeom>
          </p:spPr>
        </p:pic>
      </p:grpSp>
      <p:sp>
        <p:nvSpPr>
          <p:cNvPr id="14" name="TextBox 13">
            <a:extLst>
              <a:ext uri="{FF2B5EF4-FFF2-40B4-BE49-F238E27FC236}">
                <a16:creationId xmlns:a16="http://schemas.microsoft.com/office/drawing/2014/main" id="{3DDC1109-9DD7-4F6F-92D1-08C1F7C594BA}"/>
              </a:ext>
            </a:extLst>
          </p:cNvPr>
          <p:cNvSpPr txBox="1"/>
          <p:nvPr/>
        </p:nvSpPr>
        <p:spPr>
          <a:xfrm>
            <a:off x="539750" y="2034716"/>
            <a:ext cx="17221200" cy="35750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49580" algn="just">
              <a:lnSpc>
                <a:spcPct val="115000"/>
              </a:lnSpc>
            </a:pPr>
            <a:r>
              <a:rPr lang="uz-Cyrl-UZ" sz="4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Raqamli kirish (Digital Input)</a:t>
            </a:r>
            <a:r>
              <a:rPr lang="uz-Cyrl-UZ" sz="4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- Raqamli kirish, faqat ikki holatda bo</a:t>
            </a:r>
            <a:r>
              <a:rPr lang="en-US" sz="4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‘</a:t>
            </a:r>
            <a:r>
              <a:rPr lang="uz-Cyrl-UZ" sz="4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lishi mumkin: </a:t>
            </a:r>
            <a:r>
              <a:rPr lang="uz-Cyrl-UZ" sz="4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HIGH (yuqori)</a:t>
            </a:r>
            <a:r>
              <a:rPr lang="uz-Cyrl-UZ" sz="4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yoki </a:t>
            </a:r>
            <a:r>
              <a:rPr lang="uz-Cyrl-UZ" sz="4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LOW (past)</a:t>
            </a:r>
            <a:r>
              <a:rPr lang="uz-Cyrl-UZ" sz="4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en-US" sz="4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</a:pPr>
            <a:endParaRPr lang="en-US" sz="4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</a:pPr>
            <a:r>
              <a:rPr lang="en-US" sz="4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Masalan</a:t>
            </a:r>
            <a:r>
              <a:rPr lang="en-US" sz="4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button (</a:t>
            </a:r>
            <a:r>
              <a:rPr lang="en-US" sz="4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tugmacha</a:t>
            </a:r>
            <a:r>
              <a:rPr lang="en-US" sz="4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US" sz="4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US" sz="4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line sensor </a:t>
            </a:r>
            <a:r>
              <a:rPr lang="en-US" sz="4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kabi</a:t>
            </a:r>
            <a:r>
              <a:rPr lang="en-US" sz="4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qurilmalar</a:t>
            </a:r>
            <a:r>
              <a:rPr lang="en-US" sz="4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raqamli</a:t>
            </a:r>
            <a:r>
              <a:rPr lang="en-US" sz="4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kirish</a:t>
            </a:r>
            <a:r>
              <a:rPr lang="en-US" sz="4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sifatida</a:t>
            </a:r>
            <a:r>
              <a:rPr lang="en-US" sz="4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ishlatiladi</a:t>
            </a:r>
            <a:r>
              <a:rPr lang="en-US" sz="4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4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Raqamli</a:t>
            </a:r>
            <a:r>
              <a:rPr lang="en-US" sz="4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kirishda</a:t>
            </a:r>
            <a:r>
              <a:rPr lang="en-US" sz="4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0</a:t>
            </a:r>
            <a:r>
              <a:rPr lang="en-US" sz="4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(LOW) </a:t>
            </a:r>
            <a:r>
              <a:rPr lang="en-US" sz="4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4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en-US" sz="4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(HIGH) </a:t>
            </a:r>
            <a:r>
              <a:rPr lang="en-US" sz="4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holatlari</a:t>
            </a:r>
            <a:r>
              <a:rPr lang="en-US" sz="4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ishlatiladi</a:t>
            </a:r>
            <a:r>
              <a:rPr lang="en-US" sz="4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3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18" name="Рисунок 17" descr="Подключение кнопки к Arduino">
            <a:extLst>
              <a:ext uri="{FF2B5EF4-FFF2-40B4-BE49-F238E27FC236}">
                <a16:creationId xmlns:a16="http://schemas.microsoft.com/office/drawing/2014/main" id="{73E6D8CE-FE64-40C6-8B8B-A5B4B313A4E0}"/>
              </a:ext>
            </a:extLst>
          </p:cNvPr>
          <p:cNvPicPr/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4073" b="55810"/>
          <a:stretch/>
        </p:blipFill>
        <p:spPr bwMode="auto">
          <a:xfrm>
            <a:off x="8388350" y="7153275"/>
            <a:ext cx="5394960" cy="2514599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9" name="Рисунок 18" descr="Подключение кнопки к Arduino">
            <a:extLst>
              <a:ext uri="{FF2B5EF4-FFF2-40B4-BE49-F238E27FC236}">
                <a16:creationId xmlns:a16="http://schemas.microsoft.com/office/drawing/2014/main" id="{336CD531-B6D6-4486-9E63-13512E1FE08A}"/>
              </a:ext>
            </a:extLst>
          </p:cNvPr>
          <p:cNvPicPr/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228" b="47096"/>
          <a:stretch/>
        </p:blipFill>
        <p:spPr bwMode="auto">
          <a:xfrm>
            <a:off x="2239326" y="6107715"/>
            <a:ext cx="4091624" cy="3560159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4264965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539751" y="1634072"/>
            <a:ext cx="168402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Arduino </a:t>
            </a:r>
            <a:r>
              <a:rPr lang="en-US" sz="4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platasida</a:t>
            </a:r>
            <a:r>
              <a:rPr lang="en-US" sz="4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bosish</a:t>
            </a:r>
            <a:r>
              <a:rPr lang="en-US" sz="4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tugmachaning</a:t>
            </a:r>
            <a:r>
              <a:rPr lang="en-US" sz="4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ulanish</a:t>
            </a:r>
            <a:r>
              <a:rPr lang="en-US" sz="4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sxemasi</a:t>
            </a:r>
            <a:endParaRPr lang="en-US" sz="9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8" name="Picture 4" descr="101,770 Little Drawing Stock Photos - Free &amp; Royalty-Free Stock Photos from  Dreamstime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31950" y="7534610"/>
            <a:ext cx="4048350" cy="3238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Рисунок 8" descr="Arduino Push Button with INPUT_PULLUP">
            <a:extLst>
              <a:ext uri="{FF2B5EF4-FFF2-40B4-BE49-F238E27FC236}">
                <a16:creationId xmlns:a16="http://schemas.microsoft.com/office/drawing/2014/main" id="{900DDFC9-2EC3-477E-9531-0BB7100EF97E}"/>
              </a:ext>
            </a:extLst>
          </p:cNvPr>
          <p:cNvPicPr/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530"/>
          <a:stretch/>
        </p:blipFill>
        <p:spPr bwMode="auto">
          <a:xfrm>
            <a:off x="4044950" y="3724275"/>
            <a:ext cx="10668000" cy="5443003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79399802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539751" y="1634072"/>
            <a:ext cx="16840200" cy="39805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Bef>
                <a:spcPts val="1200"/>
              </a:spcBef>
              <a:spcAft>
                <a:spcPts val="800"/>
              </a:spcAft>
              <a:tabLst>
                <a:tab pos="450215" algn="l"/>
                <a:tab pos="2835275" algn="ctr"/>
              </a:tabLst>
            </a:pPr>
            <a:r>
              <a:rPr lang="uz-Cyrl-UZ" sz="4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Arduino bilan Analog</a:t>
            </a:r>
            <a:r>
              <a:rPr lang="en-US" sz="4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Read (INPUT):</a:t>
            </a:r>
            <a:endParaRPr lang="ru-RU" sz="4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uz-Cyrl-UZ" sz="4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	Arduino Uno va Arduino MEGA bilan analogRead usulidan foydalanib potensiometr qur</a:t>
            </a:r>
            <a:r>
              <a:rPr lang="en-US" sz="4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</a:t>
            </a:r>
            <a:r>
              <a:rPr lang="uz-Cyrl-UZ" sz="4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lmasini dasturlash algoritmini tuzib chiqamiz va arduino analog kirish pinidan analog qiymatni qanday oladi va o‘qiydi kuzatishimiz uchun potensiometrni Arduino analog kirish piniga ulaymiz. Pot</a:t>
            </a:r>
            <a:r>
              <a:rPr lang="en-US" sz="4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e</a:t>
            </a:r>
            <a:r>
              <a:rPr lang="uz-Cyrl-UZ" sz="4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nsiometr Arduino analog pinida 0v dan 5v gacha kuchlanish o‘rnatadi.</a:t>
            </a:r>
            <a:endParaRPr lang="en-US" sz="8000" dirty="0"/>
          </a:p>
        </p:txBody>
      </p:sp>
      <p:pic>
        <p:nvPicPr>
          <p:cNvPr id="1028" name="Picture 4" descr="101,770 Little Drawing Stock Photos - Free &amp; Royalty-Free Stock Photos from  Dreamstime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47550" y="7305675"/>
            <a:ext cx="4048350" cy="3238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Рисунок 11" descr="Dupont male-to-female wires and a potentiometer for connecting to an Arduino analog input">
            <a:extLst>
              <a:ext uri="{FF2B5EF4-FFF2-40B4-BE49-F238E27FC236}">
                <a16:creationId xmlns:a16="http://schemas.microsoft.com/office/drawing/2014/main" id="{44DBBD40-AD71-465A-A803-12D4F2714DEF}"/>
              </a:ext>
            </a:extLst>
          </p:cNvPr>
          <p:cNvPicPr/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1699" y="5886645"/>
            <a:ext cx="8604251" cy="233343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Рисунок 13" descr="Dupont Wires Connected to a Potentiometer">
            <a:extLst>
              <a:ext uri="{FF2B5EF4-FFF2-40B4-BE49-F238E27FC236}">
                <a16:creationId xmlns:a16="http://schemas.microsoft.com/office/drawing/2014/main" id="{4FC1CC74-0684-441C-ADD1-C94E9AEAD2A7}"/>
              </a:ext>
            </a:extLst>
          </p:cNvPr>
          <p:cNvPicPr/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8919" y="8679090"/>
            <a:ext cx="8604251" cy="187633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5002220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9" name="Рисунок 8" descr="Potentiometer Connected to an Arduino Uno A0 Analog Input Pin">
            <a:extLst>
              <a:ext uri="{FF2B5EF4-FFF2-40B4-BE49-F238E27FC236}">
                <a16:creationId xmlns:a16="http://schemas.microsoft.com/office/drawing/2014/main" id="{7BC31A81-DEB3-4484-BFFC-DE23B388CA23}"/>
              </a:ext>
            </a:extLst>
          </p:cNvPr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2106910" y="3510915"/>
            <a:ext cx="4602480" cy="5486400"/>
          </a:xfrm>
          <a:prstGeom prst="rect">
            <a:avLst/>
          </a:prstGeom>
          <a:noFill/>
          <a:ln>
            <a:noFill/>
          </a:ln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2F4EA5B0-F8A8-4003-BAE1-43BEBDB03BB7}"/>
              </a:ext>
            </a:extLst>
          </p:cNvPr>
          <p:cNvSpPr txBox="1"/>
          <p:nvPr/>
        </p:nvSpPr>
        <p:spPr>
          <a:xfrm>
            <a:off x="1149350" y="2657475"/>
            <a:ext cx="10210800" cy="2572627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Bef>
                <a:spcPts val="1200"/>
              </a:spcBef>
              <a:spcAft>
                <a:spcPts val="800"/>
              </a:spcAft>
              <a:tabLst>
                <a:tab pos="2835275" algn="ctr"/>
              </a:tabLst>
            </a:pPr>
            <a:r>
              <a:rPr lang="en-US" sz="4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</a:t>
            </a:r>
            <a:r>
              <a:rPr lang="uz-Cyrl-UZ" sz="4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potensiometrning tashqi pinlaridan biridan Arduinodagi 5V ga simni ula</a:t>
            </a:r>
            <a:r>
              <a:rPr lang="en-US" sz="4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nadi</a:t>
            </a:r>
            <a:r>
              <a:rPr lang="en-US" sz="4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r>
              <a:rPr lang="uz-Cyrl-UZ" sz="4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US" sz="4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84A6396-6B00-4F94-A48E-DBDAE6D00643}"/>
              </a:ext>
            </a:extLst>
          </p:cNvPr>
          <p:cNvSpPr txBox="1"/>
          <p:nvPr/>
        </p:nvSpPr>
        <p:spPr>
          <a:xfrm>
            <a:off x="920750" y="1509159"/>
            <a:ext cx="16230600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5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Arduino </a:t>
            </a:r>
            <a:r>
              <a:rPr lang="en-US" sz="5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platasiga</a:t>
            </a:r>
            <a:r>
              <a:rPr lang="en-US" sz="5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5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potensiometrning</a:t>
            </a:r>
            <a:r>
              <a:rPr lang="en-US" sz="5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5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ulanish</a:t>
            </a:r>
            <a:r>
              <a:rPr lang="en-US" sz="5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5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sxemasi</a:t>
            </a:r>
            <a:endParaRPr lang="ru-RU" sz="54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5E2E338-2973-EB6D-51BC-FAB5E0F97256}"/>
              </a:ext>
            </a:extLst>
          </p:cNvPr>
          <p:cNvSpPr txBox="1"/>
          <p:nvPr/>
        </p:nvSpPr>
        <p:spPr>
          <a:xfrm>
            <a:off x="1149350" y="5691835"/>
            <a:ext cx="10210800" cy="1737463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Bef>
                <a:spcPts val="1200"/>
              </a:spcBef>
              <a:spcAft>
                <a:spcPts val="800"/>
              </a:spcAft>
              <a:tabLst>
                <a:tab pos="2835275" algn="ctr"/>
              </a:tabLst>
            </a:pPr>
            <a:r>
              <a:rPr lang="en-US" sz="4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</a:t>
            </a:r>
            <a:r>
              <a:rPr lang="uz-Cyrl-UZ" sz="4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qarama-qarshi tashqi pinni Arduino GND-ga ulan</a:t>
            </a:r>
            <a:r>
              <a:rPr lang="en-US" sz="4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adi</a:t>
            </a:r>
            <a:r>
              <a:rPr lang="en-US" sz="4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4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48E769E-B7AF-F388-5726-4C06B58E6F26}"/>
              </a:ext>
            </a:extLst>
          </p:cNvPr>
          <p:cNvSpPr txBox="1"/>
          <p:nvPr/>
        </p:nvSpPr>
        <p:spPr>
          <a:xfrm>
            <a:off x="1149350" y="7930412"/>
            <a:ext cx="10210800" cy="1737463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Bef>
                <a:spcPts val="1200"/>
              </a:spcBef>
              <a:spcAft>
                <a:spcPts val="800"/>
              </a:spcAft>
              <a:tabLst>
                <a:tab pos="2835275" algn="ctr"/>
              </a:tabLst>
            </a:pPr>
            <a:r>
              <a:rPr lang="en-US" sz="4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-p</a:t>
            </a:r>
            <a:r>
              <a:rPr lang="uz-Cyrl-UZ" sz="4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ot</a:t>
            </a:r>
            <a:r>
              <a:rPr lang="en-US" sz="4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</a:t>
            </a:r>
            <a:r>
              <a:rPr lang="uz-Cyrl-UZ" sz="4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nsiometrning o‘rta pinini A0</a:t>
            </a:r>
            <a:r>
              <a:rPr lang="en-US" sz="4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dan A5 </a:t>
            </a:r>
            <a:r>
              <a:rPr lang="en-US" sz="4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gacha</a:t>
            </a:r>
            <a:r>
              <a:rPr lang="uz-Cyrl-UZ" sz="4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analog Arduino piniga ula</a:t>
            </a:r>
            <a:r>
              <a:rPr lang="en-US" sz="4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nadi</a:t>
            </a:r>
            <a:r>
              <a:rPr lang="uz-Cyrl-UZ" sz="4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4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6412494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C6FC9F-CD7C-E05A-7F05-66B0D316B0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phic 2">
            <a:extLst>
              <a:ext uri="{FF2B5EF4-FFF2-40B4-BE49-F238E27FC236}">
                <a16:creationId xmlns:a16="http://schemas.microsoft.com/office/drawing/2014/main" id="{C8764B4F-E39D-D6CE-6104-96ACDD3905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CFA02E2E-A681-A5B3-570A-D381C5477FE4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E0C8C9DF-DB22-3A5E-10BC-E4CC1459E05D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222274F2-2ACC-A240-0E08-120ED9BB76D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96950" y="1715882"/>
            <a:ext cx="16002000" cy="84853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479346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4408" y="2342783"/>
            <a:ext cx="3299801" cy="2003448"/>
          </a:xfrm>
          <a:prstGeom prst="rect">
            <a:avLst/>
          </a:prstGeom>
          <a:solidFill>
            <a:srgbClr val="FFFF00"/>
          </a:solidFill>
          <a:ln w="9360">
            <a:solidFill>
              <a:srgbClr val="FFFF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041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4408" y="4882824"/>
            <a:ext cx="3233637" cy="2194252"/>
          </a:xfrm>
          <a:prstGeom prst="rect">
            <a:avLst/>
          </a:prstGeom>
          <a:solidFill>
            <a:srgbClr val="FFFF00"/>
          </a:solidFill>
          <a:ln w="936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0419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5004" y="7298682"/>
            <a:ext cx="3233637" cy="26759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60421" name="Rectangle 5"/>
          <p:cNvSpPr>
            <a:spLocks noChangeArrowheads="1"/>
          </p:cNvSpPr>
          <p:nvPr/>
        </p:nvSpPr>
        <p:spPr bwMode="auto">
          <a:xfrm>
            <a:off x="6298804" y="1342751"/>
            <a:ext cx="9578831" cy="14013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132844" tIns="69079" rIns="132844" bIns="69079" anchor="ctr">
            <a:spAutoFit/>
          </a:bodyPr>
          <a:lstStyle/>
          <a:p>
            <a:pPr>
              <a:tabLst>
                <a:tab pos="0" algn="l"/>
                <a:tab pos="660768" algn="l"/>
                <a:tab pos="1323881" algn="l"/>
                <a:tab pos="1986991" algn="l"/>
                <a:tab pos="2650104" algn="l"/>
                <a:tab pos="3313214" algn="l"/>
                <a:tab pos="3976327" algn="l"/>
                <a:tab pos="4639437" algn="l"/>
                <a:tab pos="5302550" algn="l"/>
                <a:tab pos="5965660" algn="l"/>
                <a:tab pos="6628773" algn="l"/>
                <a:tab pos="7291883" algn="l"/>
                <a:tab pos="7954995" algn="l"/>
                <a:tab pos="8618106" algn="l"/>
                <a:tab pos="9281218" algn="l"/>
                <a:tab pos="9944329" algn="l"/>
                <a:tab pos="10607441" algn="l"/>
                <a:tab pos="11270552" algn="l"/>
                <a:tab pos="11933664" algn="l"/>
                <a:tab pos="12596774" algn="l"/>
                <a:tab pos="13259887" algn="l"/>
              </a:tabLst>
            </a:pPr>
            <a:r>
              <a:rPr lang="en-US" sz="5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Qaysi </a:t>
            </a:r>
            <a:r>
              <a:rPr lang="en-US" sz="54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birini</a:t>
            </a:r>
            <a:r>
              <a:rPr lang="en-US" sz="5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tanlaysiz</a:t>
            </a:r>
            <a:r>
              <a:rPr lang="en-US" sz="5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</a:t>
            </a:r>
          </a:p>
          <a:p>
            <a:pPr>
              <a:buClrTx/>
              <a:buFontTx/>
              <a:buNone/>
            </a:pP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44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0422" name="Rectangle 6"/>
          <p:cNvSpPr>
            <a:spLocks noChangeArrowheads="1"/>
          </p:cNvSpPr>
          <p:nvPr/>
        </p:nvSpPr>
        <p:spPr bwMode="auto">
          <a:xfrm>
            <a:off x="4947745" y="5126151"/>
            <a:ext cx="11941031" cy="14937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132844" tIns="69079" rIns="132844" bIns="69079" anchor="ctr">
            <a:spAutoFit/>
          </a:bodyPr>
          <a:lstStyle/>
          <a:p>
            <a:pPr>
              <a:tabLst>
                <a:tab pos="0" algn="l"/>
                <a:tab pos="660768" algn="l"/>
                <a:tab pos="1323881" algn="l"/>
                <a:tab pos="1986991" algn="l"/>
                <a:tab pos="2650104" algn="l"/>
                <a:tab pos="3313214" algn="l"/>
                <a:tab pos="3976327" algn="l"/>
                <a:tab pos="4639437" algn="l"/>
                <a:tab pos="5302550" algn="l"/>
                <a:tab pos="5965660" algn="l"/>
                <a:tab pos="6628773" algn="l"/>
                <a:tab pos="7291883" algn="l"/>
                <a:tab pos="7954995" algn="l"/>
                <a:tab pos="8618106" algn="l"/>
                <a:tab pos="9281218" algn="l"/>
                <a:tab pos="9944329" algn="l"/>
                <a:tab pos="10607441" algn="l"/>
                <a:tab pos="11270552" algn="l"/>
                <a:tab pos="11933664" algn="l"/>
                <a:tab pos="12596774" algn="l"/>
                <a:tab pos="13259887" algn="l"/>
              </a:tabLst>
            </a:pPr>
            <a:r>
              <a:rPr lang="uz-Latn-UZ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Go‘sht maydalagich </a:t>
            </a:r>
            <a:r>
              <a:rPr lang="uz-Latn-UZ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men ma’lumotni qayta ishlayman. </a:t>
            </a:r>
            <a:endParaRPr lang="ru-RU" sz="44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0423" name="Rectangle 7"/>
          <p:cNvSpPr>
            <a:spLocks noChangeArrowheads="1"/>
          </p:cNvSpPr>
          <p:nvPr/>
        </p:nvSpPr>
        <p:spPr bwMode="auto">
          <a:xfrm>
            <a:off x="4985624" y="7655464"/>
            <a:ext cx="11251325" cy="8166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132844" tIns="69079" rIns="132844" bIns="69079" anchor="ctr">
            <a:spAutoFit/>
          </a:bodyPr>
          <a:lstStyle/>
          <a:p>
            <a:pPr>
              <a:tabLst>
                <a:tab pos="0" algn="l"/>
                <a:tab pos="660768" algn="l"/>
                <a:tab pos="1323881" algn="l"/>
                <a:tab pos="1986991" algn="l"/>
                <a:tab pos="2650104" algn="l"/>
                <a:tab pos="3313214" algn="l"/>
                <a:tab pos="3976327" algn="l"/>
                <a:tab pos="4639437" algn="l"/>
                <a:tab pos="5302550" algn="l"/>
                <a:tab pos="5965660" algn="l"/>
                <a:tab pos="6628773" algn="l"/>
                <a:tab pos="7291883" algn="l"/>
                <a:tab pos="7954995" algn="l"/>
                <a:tab pos="8618106" algn="l"/>
                <a:tab pos="9281218" algn="l"/>
                <a:tab pos="9944329" algn="l"/>
                <a:tab pos="10607441" algn="l"/>
                <a:tab pos="11270552" algn="l"/>
                <a:tab pos="11933664" algn="l"/>
                <a:tab pos="12596774" algn="l"/>
                <a:tab pos="13259887" algn="l"/>
              </a:tabLst>
            </a:pPr>
            <a:r>
              <a:rPr lang="uz-Latn-UZ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Savat </a:t>
            </a:r>
            <a:r>
              <a:rPr lang="uz-Latn-UZ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men hamma narsani tashlab yuboraman.</a:t>
            </a:r>
            <a:endParaRPr lang="ru-RU" sz="4400" dirty="0">
              <a:solidFill>
                <a:srgbClr val="000000"/>
              </a:solidFill>
              <a:latin typeface="Arial Narrow" panose="020B0606020202030204" pitchFamily="34" charset="0"/>
              <a:cs typeface="Times New Roman" pitchFamily="18" charset="0"/>
            </a:endParaRPr>
          </a:p>
        </p:txBody>
      </p:sp>
      <p:grpSp>
        <p:nvGrpSpPr>
          <p:cNvPr id="4" name="Группа 3">
            <a:extLst>
              <a:ext uri="{FF2B5EF4-FFF2-40B4-BE49-F238E27FC236}">
                <a16:creationId xmlns:a16="http://schemas.microsoft.com/office/drawing/2014/main" id="{E3213FD9-6CB1-C819-E633-DFAFDCFC4715}"/>
              </a:ext>
            </a:extLst>
          </p:cNvPr>
          <p:cNvGrpSpPr/>
          <p:nvPr/>
        </p:nvGrpSpPr>
        <p:grpSpPr>
          <a:xfrm>
            <a:off x="11605" y="-118774"/>
            <a:ext cx="17995900" cy="1356834"/>
            <a:chOff x="11605" y="-118774"/>
            <a:chExt cx="17995900" cy="1356834"/>
          </a:xfrm>
        </p:grpSpPr>
        <p:pic>
          <p:nvPicPr>
            <p:cNvPr id="9" name="Graphic 2">
              <a:extLst>
                <a:ext uri="{FF2B5EF4-FFF2-40B4-BE49-F238E27FC236}">
                  <a16:creationId xmlns:a16="http://schemas.microsoft.com/office/drawing/2014/main" id="{6207A574-E638-422F-967A-3D7DF9DF28D9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11605" y="-118774"/>
              <a:ext cx="17995900" cy="1356834"/>
            </a:xfrm>
            <a:prstGeom prst="rect">
              <a:avLst/>
            </a:prstGeom>
          </p:spPr>
        </p:pic>
        <p:pic>
          <p:nvPicPr>
            <p:cNvPr id="10" name="Рисунок 9">
              <a:extLst>
                <a:ext uri="{FF2B5EF4-FFF2-40B4-BE49-F238E27FC236}">
                  <a16:creationId xmlns:a16="http://schemas.microsoft.com/office/drawing/2014/main" id="{412E746D-3DCB-456D-BC8E-EED594F90F2F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90803" y="95555"/>
              <a:ext cx="3116265" cy="865083"/>
            </a:xfrm>
            <a:prstGeom prst="rect">
              <a:avLst/>
            </a:prstGeom>
          </p:spPr>
        </p:pic>
        <p:pic>
          <p:nvPicPr>
            <p:cNvPr id="11" name="Рисунок 10">
              <a:extLst>
                <a:ext uri="{FF2B5EF4-FFF2-40B4-BE49-F238E27FC236}">
                  <a16:creationId xmlns:a16="http://schemas.microsoft.com/office/drawing/2014/main" id="{7B5B97D2-F457-48D1-8F61-3713963D7BB7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71185" y="66675"/>
              <a:ext cx="2213781" cy="865083"/>
            </a:xfrm>
            <a:prstGeom prst="rect">
              <a:avLst/>
            </a:prstGeom>
          </p:spPr>
        </p:pic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6C25359A-6813-F149-E701-D4E3330443C4}"/>
              </a:ext>
            </a:extLst>
          </p:cNvPr>
          <p:cNvSpPr txBox="1"/>
          <p:nvPr/>
        </p:nvSpPr>
        <p:spPr>
          <a:xfrm>
            <a:off x="4947744" y="3035758"/>
            <a:ext cx="11816255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z-Latn-UZ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Chamadon - </a:t>
            </a:r>
            <a:r>
              <a:rPr lang="uz-Latn-UZ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hamma narsa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Latn-UZ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kelajakda foydali bo‘ladi.</a:t>
            </a:r>
            <a:endParaRPr lang="ru-RU" sz="4400" dirty="0"/>
          </a:p>
        </p:txBody>
      </p:sp>
    </p:spTree>
    <p:extLst>
      <p:ext uri="{BB962C8B-B14F-4D97-AF65-F5344CB8AC3E}">
        <p14:creationId xmlns:p14="http://schemas.microsoft.com/office/powerpoint/2010/main" val="4006238343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3078" name="Picture 6" descr="Намудҳои хулоса медиҳад. Талаботи умумӣ барои навиштани ҳоли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3556" y="3409950"/>
            <a:ext cx="6888785" cy="7391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5290776" y="2428875"/>
            <a:ext cx="7745774" cy="3426773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>
                <a:gd name="adj" fmla="val 10455975"/>
              </a:avLst>
            </a:prstTxWarp>
            <a:spAutoFit/>
          </a:bodyPr>
          <a:lstStyle/>
          <a:p>
            <a:pPr algn="ctr"/>
            <a:r>
              <a:rPr lang="en-US" sz="138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X U L O S A </a:t>
            </a:r>
            <a:endParaRPr lang="ru-RU" sz="13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0026331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1141600" y="3876675"/>
            <a:ext cx="15712698" cy="4497482"/>
          </a:xfrm>
          <a:prstGeom prst="rect">
            <a:avLst/>
          </a:prstGeom>
          <a:noFill/>
        </p:spPr>
        <p:txBody>
          <a:bodyPr wrap="none" lIns="134969" tIns="67485" rIns="134969" bIns="67485">
            <a:spAutoFit/>
          </a:bodyPr>
          <a:lstStyle/>
          <a:p>
            <a:pPr algn="ctr" defTabSz="1349654">
              <a:defRPr/>
            </a:pPr>
            <a:r>
              <a:rPr lang="en-US" sz="14170" b="1" dirty="0" err="1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Faol</a:t>
            </a:r>
            <a:r>
              <a:rPr lang="en-US" sz="14170" b="1" dirty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 </a:t>
            </a:r>
            <a:r>
              <a:rPr lang="en-US" sz="14170" b="1" dirty="0" err="1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ishtirokingiz</a:t>
            </a:r>
            <a:r>
              <a:rPr lang="en-US" sz="14170" b="1" dirty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 </a:t>
            </a:r>
          </a:p>
          <a:p>
            <a:pPr algn="ctr" defTabSz="1349654">
              <a:defRPr/>
            </a:pPr>
            <a:r>
              <a:rPr lang="en-US" sz="14170" b="1" dirty="0" err="1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uchun</a:t>
            </a:r>
            <a:r>
              <a:rPr lang="en-US" sz="14170" b="1" dirty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  </a:t>
            </a:r>
            <a:r>
              <a:rPr lang="en-US" sz="14170" b="1" dirty="0" err="1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rahmat</a:t>
            </a:r>
            <a:r>
              <a:rPr lang="en-US" sz="14170" b="1" dirty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!</a:t>
            </a:r>
            <a:endParaRPr lang="ru-RU" sz="14170" b="1" dirty="0">
              <a:ln w="12700">
                <a:solidFill>
                  <a:srgbClr val="297FD5">
                    <a:lumMod val="50000"/>
                  </a:srgbClr>
                </a:solidFill>
                <a:prstDash val="solid"/>
              </a:ln>
              <a:solidFill>
                <a:srgbClr val="1F295C"/>
              </a:solidFill>
              <a:effectLst>
                <a:innerShdw blurRad="177800">
                  <a:srgbClr val="297FD5">
                    <a:lumMod val="50000"/>
                  </a:srgbClr>
                </a:innerShdw>
              </a:effectLst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23490902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5869</TotalTime>
  <Words>752</Words>
  <Application>Microsoft Office PowerPoint</Application>
  <PresentationFormat>Произвольный</PresentationFormat>
  <Paragraphs>69</Paragraphs>
  <Slides>22</Slides>
  <Notes>4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31" baseType="lpstr">
      <vt:lpstr>Arial</vt:lpstr>
      <vt:lpstr>Arial Narrow</vt:lpstr>
      <vt:lpstr>Calibri</vt:lpstr>
      <vt:lpstr>Calibri Light</vt:lpstr>
      <vt:lpstr>Cambria Math</vt:lpstr>
      <vt:lpstr>Fira Sans Extra Condensed Medium</vt:lpstr>
      <vt:lpstr>Roboto</vt:lpstr>
      <vt:lpstr>Times New Roman</vt:lpstr>
      <vt:lpstr>Тема Office</vt:lpstr>
      <vt:lpstr>Презентация PowerPoint</vt:lpstr>
      <vt:lpstr>Reja: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Arduino bilan zummerning ulanish sxemasi</vt:lpstr>
      <vt:lpstr>Презентация PowerPoint</vt:lpstr>
      <vt:lpstr>Analog chiqish (Analog Output)</vt:lpstr>
      <vt:lpstr>AnalogWrite funksiyasi bilan tanishish. RGB svetadiodi orqari turli ranglarni dastur yordamida hosil qilis</vt:lpstr>
      <vt:lpstr>Презентация PowerPoint</vt:lpstr>
      <vt:lpstr>RGB svetodiodini Arduino platasiga ulashda boshqa svetodiodlar kabi rezistor yordamida  ko‘rsatilgandek ulanadi.</vt:lpstr>
      <vt:lpstr>Arduina dasturida RGB svetodiodni har bir rangini navbat bilan yoqib o‘chirish algoritmini tuzamiz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ҚАШҚАДАРЁ ВИЛОЯТИДА-2.cdr</dc:title>
  <dc:creator>Anvarullo</dc:creator>
  <cp:lastModifiedBy>ms_alkarova@mail.ru</cp:lastModifiedBy>
  <cp:revision>507</cp:revision>
  <cp:lastPrinted>2020-12-11T16:07:03Z</cp:lastPrinted>
  <dcterms:created xsi:type="dcterms:W3CDTF">2020-11-12T01:04:50Z</dcterms:created>
  <dcterms:modified xsi:type="dcterms:W3CDTF">2025-01-05T08:23:38Z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2020-11-12T00:00:00Z</vt:filetime>
  </property>
  <property fmtid="{D5CDD505-2E9C-101B-9397-08002B2CF9AE}" pid="3" name="Creator">
    <vt:lpwstr>CorelDRAW 2020</vt:lpwstr>
  </property>
  <property fmtid="{D5CDD505-2E9C-101B-9397-08002B2CF9AE}" pid="4" name="LastSaved">
    <vt:filetime>2020-11-12T00:00:00Z</vt:filetime>
  </property>
</Properties>
</file>