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72" r:id="rId4"/>
    <p:sldId id="277" r:id="rId5"/>
    <p:sldId id="274" r:id="rId6"/>
    <p:sldId id="273" r:id="rId7"/>
    <p:sldId id="275" r:id="rId8"/>
    <p:sldId id="279" r:id="rId9"/>
    <p:sldId id="280" r:id="rId10"/>
    <p:sldId id="281" r:id="rId11"/>
    <p:sldId id="271" r:id="rId12"/>
    <p:sldId id="268" r:id="rId13"/>
    <p:sldId id="269" r:id="rId14"/>
    <p:sldId id="260" r:id="rId15"/>
    <p:sldId id="259" r:id="rId16"/>
    <p:sldId id="262" r:id="rId17"/>
    <p:sldId id="263" r:id="rId18"/>
    <p:sldId id="265" r:id="rId19"/>
    <p:sldId id="270" r:id="rId20"/>
    <p:sldId id="282" r:id="rId21"/>
    <p:sldId id="283" r:id="rId22"/>
    <p:sldId id="266" r:id="rId23"/>
  </p:sldIdLst>
  <p:sldSz cx="18288000" cy="10287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Aharoni" panose="020B0604020202020204" charset="-79"/>
      <p:bold r:id="rId28"/>
    </p:embeddedFont>
    <p:embeddedFont>
      <p:font typeface="Bryndan Write" panose="020B0604020202020204" charset="0"/>
      <p:regular r:id="rId29"/>
    </p:embeddedFont>
    <p:embeddedFont>
      <p:font typeface="Adigiana Toybox Bold" panose="020B0604020202020204" charset="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12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0.svg"/><Relationship Id="rId1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5.jpeg"/><Relationship Id="rId10" Type="http://schemas.openxmlformats.org/officeDocument/2006/relationships/image" Target="../media/image14.png"/><Relationship Id="rId9" Type="http://schemas.openxmlformats.org/officeDocument/2006/relationships/image" Target="../media/image4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2" Type="http://schemas.openxmlformats.org/officeDocument/2006/relationships/image" Target="../media/image2.png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28" Type="http://schemas.openxmlformats.org/officeDocument/2006/relationships/image" Target="../media/image16.png"/><Relationship Id="rId27" Type="http://schemas.openxmlformats.org/officeDocument/2006/relationships/image" Target="../media/image4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18.png"/><Relationship Id="rId7" Type="http://schemas.openxmlformats.org/officeDocument/2006/relationships/image" Target="../media/image1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6.svg"/><Relationship Id="rId18" Type="http://schemas.openxmlformats.org/officeDocument/2006/relationships/image" Target="../media/image27.png"/><Relationship Id="rId26" Type="http://schemas.openxmlformats.org/officeDocument/2006/relationships/image" Target="../media/image2.png"/><Relationship Id="rId12" Type="http://schemas.openxmlformats.org/officeDocument/2006/relationships/image" Target="../media/image24.png"/><Relationship Id="rId17" Type="http://schemas.openxmlformats.org/officeDocument/2006/relationships/image" Target="../media/image50.svg"/><Relationship Id="rId25" Type="http://schemas.openxmlformats.org/officeDocument/2006/relationships/image" Target="../media/image58.svg"/><Relationship Id="rId2" Type="http://schemas.openxmlformats.org/officeDocument/2006/relationships/image" Target="../media/image22.png"/><Relationship Id="rId16" Type="http://schemas.openxmlformats.org/officeDocument/2006/relationships/image" Target="../media/image26.png"/><Relationship Id="rId29" Type="http://schemas.openxmlformats.org/officeDocument/2006/relationships/image" Target="../media/image8.sv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44.svg"/><Relationship Id="rId24" Type="http://schemas.openxmlformats.org/officeDocument/2006/relationships/image" Target="../media/image28.png"/><Relationship Id="rId15" Type="http://schemas.openxmlformats.org/officeDocument/2006/relationships/image" Target="../media/image48.svg"/><Relationship Id="rId23" Type="http://schemas.openxmlformats.org/officeDocument/2006/relationships/image" Target="../media/image56.svg"/><Relationship Id="rId28" Type="http://schemas.openxmlformats.org/officeDocument/2006/relationships/image" Target="../media/image29.png"/><Relationship Id="rId10" Type="http://schemas.openxmlformats.org/officeDocument/2006/relationships/image" Target="../media/image23.png"/><Relationship Id="rId9" Type="http://schemas.openxmlformats.org/officeDocument/2006/relationships/image" Target="../media/image42.svg"/><Relationship Id="rId14" Type="http://schemas.openxmlformats.org/officeDocument/2006/relationships/image" Target="../media/image25.png"/><Relationship Id="rId27" Type="http://schemas.openxmlformats.org/officeDocument/2006/relationships/image" Target="../media/image4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7" Type="http://schemas.openxmlformats.org/officeDocument/2006/relationships/image" Target="../media/image3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12.svg"/><Relationship Id="rId10" Type="http://schemas.openxmlformats.org/officeDocument/2006/relationships/image" Target="../media/image10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8.png"/><Relationship Id="rId3" Type="http://schemas.openxmlformats.org/officeDocument/2006/relationships/image" Target="../media/image68.svg"/><Relationship Id="rId7" Type="http://schemas.openxmlformats.org/officeDocument/2006/relationships/image" Target="../media/image72.svg"/><Relationship Id="rId12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4.svg"/><Relationship Id="rId5" Type="http://schemas.openxmlformats.org/officeDocument/2006/relationships/image" Target="../media/image70.svg"/><Relationship Id="rId10" Type="http://schemas.openxmlformats.org/officeDocument/2006/relationships/image" Target="../media/image2.png"/><Relationship Id="rId4" Type="http://schemas.openxmlformats.org/officeDocument/2006/relationships/image" Target="../media/image34.png"/><Relationship Id="rId9" Type="http://schemas.openxmlformats.org/officeDocument/2006/relationships/image" Target="../media/image74.svg"/><Relationship Id="rId14" Type="http://schemas.openxmlformats.org/officeDocument/2006/relationships/image" Target="../media/image92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16.png"/><Relationship Id="rId4" Type="http://schemas.openxmlformats.org/officeDocument/2006/relationships/image" Target="../media/image41.png"/><Relationship Id="rId9" Type="http://schemas.openxmlformats.org/officeDocument/2006/relationships/image" Target="../media/image8.sv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4.svg"/><Relationship Id="rId7" Type="http://schemas.openxmlformats.org/officeDocument/2006/relationships/image" Target="../media/image25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76.svg"/><Relationship Id="rId4" Type="http://schemas.openxmlformats.org/officeDocument/2006/relationships/image" Target="../media/image42.png"/><Relationship Id="rId9" Type="http://schemas.openxmlformats.org/officeDocument/2006/relationships/image" Target="../media/image6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D5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28692" y="7986653"/>
            <a:ext cx="11825923" cy="2300347"/>
          </a:xfrm>
          <a:custGeom>
            <a:avLst/>
            <a:gdLst/>
            <a:ahLst/>
            <a:cxnLst/>
            <a:rect l="l" t="t" r="r" b="b"/>
            <a:pathLst>
              <a:path w="11825923" h="2300347">
                <a:moveTo>
                  <a:pt x="0" y="0"/>
                </a:moveTo>
                <a:lnTo>
                  <a:pt x="11825924" y="0"/>
                </a:lnTo>
                <a:lnTo>
                  <a:pt x="11825924" y="2300347"/>
                </a:lnTo>
                <a:lnTo>
                  <a:pt x="0" y="23003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072298" y="7986653"/>
            <a:ext cx="11825923" cy="2300347"/>
          </a:xfrm>
          <a:custGeom>
            <a:avLst/>
            <a:gdLst/>
            <a:ahLst/>
            <a:cxnLst/>
            <a:rect l="l" t="t" r="r" b="b"/>
            <a:pathLst>
              <a:path w="11825923" h="2300347">
                <a:moveTo>
                  <a:pt x="0" y="0"/>
                </a:moveTo>
                <a:lnTo>
                  <a:pt x="11825923" y="0"/>
                </a:lnTo>
                <a:lnTo>
                  <a:pt x="11825923" y="2300347"/>
                </a:lnTo>
                <a:lnTo>
                  <a:pt x="0" y="23003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7722">
            <a:off x="-466470" y="2535345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5" y="0"/>
                </a:lnTo>
                <a:lnTo>
                  <a:pt x="2318735" y="1602036"/>
                </a:lnTo>
                <a:lnTo>
                  <a:pt x="0" y="16020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97722">
            <a:off x="16684691" y="868053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6" y="0"/>
                </a:lnTo>
                <a:lnTo>
                  <a:pt x="2318736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97722" flipH="1">
            <a:off x="16441696" y="5296337"/>
            <a:ext cx="1659804" cy="1146773"/>
          </a:xfrm>
          <a:custGeom>
            <a:avLst/>
            <a:gdLst/>
            <a:ahLst/>
            <a:cxnLst/>
            <a:rect l="l" t="t" r="r" b="b"/>
            <a:pathLst>
              <a:path w="1659804" h="1146773">
                <a:moveTo>
                  <a:pt x="1659804" y="0"/>
                </a:moveTo>
                <a:lnTo>
                  <a:pt x="0" y="0"/>
                </a:lnTo>
                <a:lnTo>
                  <a:pt x="0" y="1146774"/>
                </a:lnTo>
                <a:lnTo>
                  <a:pt x="1659804" y="1146774"/>
                </a:lnTo>
                <a:lnTo>
                  <a:pt x="165980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97722" flipH="1">
            <a:off x="9186684" y="-573387"/>
            <a:ext cx="1659804" cy="1146773"/>
          </a:xfrm>
          <a:custGeom>
            <a:avLst/>
            <a:gdLst/>
            <a:ahLst/>
            <a:cxnLst/>
            <a:rect l="l" t="t" r="r" b="b"/>
            <a:pathLst>
              <a:path w="1659804" h="1146773">
                <a:moveTo>
                  <a:pt x="1659804" y="0"/>
                </a:moveTo>
                <a:lnTo>
                  <a:pt x="0" y="0"/>
                </a:lnTo>
                <a:lnTo>
                  <a:pt x="0" y="1146774"/>
                </a:lnTo>
                <a:lnTo>
                  <a:pt x="1659804" y="1146774"/>
                </a:lnTo>
                <a:lnTo>
                  <a:pt x="165980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97722" flipH="1">
            <a:off x="1044662" y="407562"/>
            <a:ext cx="1659804" cy="1146773"/>
          </a:xfrm>
          <a:custGeom>
            <a:avLst/>
            <a:gdLst/>
            <a:ahLst/>
            <a:cxnLst/>
            <a:rect l="l" t="t" r="r" b="b"/>
            <a:pathLst>
              <a:path w="1659804" h="1146773">
                <a:moveTo>
                  <a:pt x="1659804" y="0"/>
                </a:moveTo>
                <a:lnTo>
                  <a:pt x="0" y="0"/>
                </a:lnTo>
                <a:lnTo>
                  <a:pt x="0" y="1146774"/>
                </a:lnTo>
                <a:lnTo>
                  <a:pt x="1659804" y="1146774"/>
                </a:lnTo>
                <a:lnTo>
                  <a:pt x="165980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3286084" y="2214542"/>
            <a:ext cx="12287336" cy="5539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/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Andijon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viloyati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Pedagogik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mahorat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markazi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Maktabgacha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,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boshlang’ich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va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maxsus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ta’lim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kafedrasi</a:t>
            </a:r>
            <a:r>
              <a:rPr lang="ru-RU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katta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o’qituvchisi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Jami</a:t>
            </a:r>
            <a:r>
              <a:rPr lang="en-US" sz="6000" b="1" spc="646" dirty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l</a:t>
            </a:r>
            <a:r>
              <a:rPr lang="en-US" sz="6000" b="1" spc="646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a </a:t>
            </a:r>
            <a:r>
              <a:rPr lang="en-US" sz="6000" b="1" spc="646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Abdullayeva</a:t>
            </a:r>
            <a:endParaRPr lang="en-US" sz="6000" b="1" spc="646" dirty="0">
              <a:solidFill>
                <a:srgbClr val="000000"/>
              </a:solidFill>
              <a:latin typeface="Aharoni" pitchFamily="2" charset="-79"/>
              <a:ea typeface="Bryndan Write"/>
              <a:cs typeface="Aharoni" pitchFamily="2" charset="-79"/>
              <a:sym typeface="Bryndan Write"/>
            </a:endParaRPr>
          </a:p>
        </p:txBody>
      </p:sp>
      <p:sp>
        <p:nvSpPr>
          <p:cNvPr id="22" name="Freeform 22"/>
          <p:cNvSpPr/>
          <p:nvPr/>
        </p:nvSpPr>
        <p:spPr>
          <a:xfrm flipH="1">
            <a:off x="-177016" y="5575408"/>
            <a:ext cx="4528395" cy="4711592"/>
          </a:xfrm>
          <a:custGeom>
            <a:avLst/>
            <a:gdLst/>
            <a:ahLst/>
            <a:cxnLst/>
            <a:rect l="l" t="t" r="r" b="b"/>
            <a:pathLst>
              <a:path w="4528395" h="4711592">
                <a:moveTo>
                  <a:pt x="4528395" y="0"/>
                </a:moveTo>
                <a:lnTo>
                  <a:pt x="0" y="0"/>
                </a:lnTo>
                <a:lnTo>
                  <a:pt x="0" y="4711592"/>
                </a:lnTo>
                <a:lnTo>
                  <a:pt x="4528395" y="4711592"/>
                </a:lnTo>
                <a:lnTo>
                  <a:pt x="4528395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1594286">
            <a:off x="14547253" y="6894978"/>
            <a:ext cx="3038088" cy="3859060"/>
          </a:xfrm>
          <a:custGeom>
            <a:avLst/>
            <a:gdLst/>
            <a:ahLst/>
            <a:cxnLst/>
            <a:rect l="l" t="t" r="r" b="b"/>
            <a:pathLst>
              <a:path w="3038088" h="3859060">
                <a:moveTo>
                  <a:pt x="0" y="0"/>
                </a:moveTo>
                <a:lnTo>
                  <a:pt x="3038088" y="0"/>
                </a:lnTo>
                <a:lnTo>
                  <a:pt x="3038088" y="3859060"/>
                </a:lnTo>
                <a:lnTo>
                  <a:pt x="0" y="385906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2904004">
            <a:off x="12675549" y="7143719"/>
            <a:ext cx="1111848" cy="3638000"/>
          </a:xfrm>
          <a:custGeom>
            <a:avLst/>
            <a:gdLst/>
            <a:ahLst/>
            <a:cxnLst/>
            <a:rect l="l" t="t" r="r" b="b"/>
            <a:pathLst>
              <a:path w="1111848" h="3638000">
                <a:moveTo>
                  <a:pt x="0" y="0"/>
                </a:moveTo>
                <a:lnTo>
                  <a:pt x="1111848" y="0"/>
                </a:lnTo>
                <a:lnTo>
                  <a:pt x="1111848" y="3638000"/>
                </a:lnTo>
                <a:lnTo>
                  <a:pt x="0" y="36380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-1208572">
            <a:off x="16291581" y="883280"/>
            <a:ext cx="741622" cy="2610644"/>
          </a:xfrm>
          <a:custGeom>
            <a:avLst/>
            <a:gdLst/>
            <a:ahLst/>
            <a:cxnLst/>
            <a:rect l="l" t="t" r="r" b="b"/>
            <a:pathLst>
              <a:path w="741622" h="2610644">
                <a:moveTo>
                  <a:pt x="0" y="0"/>
                </a:moveTo>
                <a:lnTo>
                  <a:pt x="741623" y="0"/>
                </a:lnTo>
                <a:lnTo>
                  <a:pt x="741623" y="2610643"/>
                </a:lnTo>
                <a:lnTo>
                  <a:pt x="0" y="261064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D5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8"/>
          <p:cNvSpPr/>
          <p:nvPr/>
        </p:nvSpPr>
        <p:spPr>
          <a:xfrm>
            <a:off x="13144528" y="0"/>
            <a:ext cx="6138000" cy="6930775"/>
          </a:xfrm>
          <a:custGeom>
            <a:avLst/>
            <a:gdLst/>
            <a:ahLst/>
            <a:cxnLst/>
            <a:rect l="l" t="t" r="r" b="b"/>
            <a:pathLst>
              <a:path w="6138000" h="6930775">
                <a:moveTo>
                  <a:pt x="0" y="0"/>
                </a:moveTo>
                <a:lnTo>
                  <a:pt x="6137999" y="0"/>
                </a:lnTo>
                <a:lnTo>
                  <a:pt x="6137999" y="6930774"/>
                </a:lnTo>
                <a:lnTo>
                  <a:pt x="0" y="69307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642878" y="357154"/>
            <a:ext cx="14430476" cy="85869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III.BLOK. TA’LIM-TARBIYA JARAYONINI 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TASHKIL ETISHDA ZAMONAVIY 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YONDASHUVLAR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O’quv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moduli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: 3.1 “STEAM” 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texnologiyasi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asosida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ta’limiy</a:t>
            </a:r>
            <a:endParaRPr lang="en-US" sz="5400" b="1" dirty="0" smtClean="0">
              <a:solidFill>
                <a:srgbClr val="000000"/>
              </a:solidFill>
              <a:latin typeface="Aharoni" pitchFamily="2" charset="-79"/>
              <a:ea typeface="Bryndan Write"/>
              <a:cs typeface="Aharoni" pitchFamily="2" charset="-79"/>
              <a:sym typeface="Bryndan Write"/>
            </a:endParaRPr>
          </a:p>
          <a:p>
            <a:pPr marL="0" lvl="0" indent="0" algn="ctr">
              <a:spcBef>
                <a:spcPct val="0"/>
              </a:spcBef>
            </a:pP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faoliyatni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tashkil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etish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.</a:t>
            </a:r>
          </a:p>
          <a:p>
            <a:pPr marL="0" lvl="0" indent="0" algn="l">
              <a:spcBef>
                <a:spcPct val="0"/>
              </a:spcBef>
            </a:pPr>
            <a:endParaRPr lang="en-US" sz="5400" b="1" dirty="0" smtClean="0">
              <a:solidFill>
                <a:srgbClr val="000000"/>
              </a:solidFill>
              <a:latin typeface="Aharoni" pitchFamily="2" charset="-79"/>
              <a:ea typeface="Bryndan Write"/>
              <a:cs typeface="Aharoni" pitchFamily="2" charset="-79"/>
              <a:sym typeface="Bryndan Write"/>
            </a:endParaRPr>
          </a:p>
          <a:p>
            <a:pPr marL="0" lvl="0" indent="0" algn="ctr">
              <a:spcBef>
                <a:spcPct val="0"/>
              </a:spcBef>
            </a:pP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3.1.1.MAVZU: STEAM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ta’lim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texnologiyasini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maktabgacha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ta’limda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qo’llash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.(</a:t>
            </a:r>
            <a:r>
              <a:rPr lang="ru-RU" sz="60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2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soat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6000" b="1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nazariy</a:t>
            </a:r>
            <a:r>
              <a:rPr lang="en-US" sz="6000" b="1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)</a:t>
            </a:r>
            <a:endParaRPr lang="en-US" sz="6000" b="1" dirty="0">
              <a:solidFill>
                <a:srgbClr val="000000"/>
              </a:solidFill>
              <a:latin typeface="Aharoni" pitchFamily="2" charset="-79"/>
              <a:ea typeface="Bryndan Write"/>
              <a:cs typeface="Aharoni" pitchFamily="2" charset="-79"/>
              <a:sym typeface="Bryndan Write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Reja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marL="742950" indent="-742950" algn="ctr">
              <a:lnSpc>
                <a:spcPct val="150000"/>
              </a:lnSpc>
              <a:buAutoNum type="arabicPeriod"/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texnologiyasining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mazmun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mohiyati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lnSpc>
                <a:spcPct val="150000"/>
              </a:lnSpc>
              <a:buAutoNum type="arabicPeriod"/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texnologiyalari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vositasida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ro’yobga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chiqarish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texnologiyalari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54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0" y="7986653"/>
            <a:ext cx="11825923" cy="2300347"/>
          </a:xfrm>
          <a:custGeom>
            <a:avLst/>
            <a:gdLst/>
            <a:ahLst/>
            <a:cxnLst/>
            <a:rect l="l" t="t" r="r" b="b"/>
            <a:pathLst>
              <a:path w="11825923" h="2300347">
                <a:moveTo>
                  <a:pt x="0" y="0"/>
                </a:moveTo>
                <a:lnTo>
                  <a:pt x="11825924" y="0"/>
                </a:lnTo>
                <a:lnTo>
                  <a:pt x="11825924" y="2300347"/>
                </a:lnTo>
                <a:lnTo>
                  <a:pt x="0" y="23003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2"/>
          <p:cNvSpPr/>
          <p:nvPr/>
        </p:nvSpPr>
        <p:spPr>
          <a:xfrm>
            <a:off x="6786546" y="7986653"/>
            <a:ext cx="11825923" cy="2300347"/>
          </a:xfrm>
          <a:custGeom>
            <a:avLst/>
            <a:gdLst/>
            <a:ahLst/>
            <a:cxnLst/>
            <a:rect l="l" t="t" r="r" b="b"/>
            <a:pathLst>
              <a:path w="11825923" h="2300347">
                <a:moveTo>
                  <a:pt x="0" y="0"/>
                </a:moveTo>
                <a:lnTo>
                  <a:pt x="11825924" y="0"/>
                </a:lnTo>
                <a:lnTo>
                  <a:pt x="11825924" y="2300347"/>
                </a:lnTo>
                <a:lnTo>
                  <a:pt x="0" y="23003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23"/>
          <p:cNvSpPr/>
          <p:nvPr/>
        </p:nvSpPr>
        <p:spPr>
          <a:xfrm rot="-385278">
            <a:off x="1028681" y="589929"/>
            <a:ext cx="1713411" cy="1885326"/>
          </a:xfrm>
          <a:custGeom>
            <a:avLst/>
            <a:gdLst/>
            <a:ahLst/>
            <a:cxnLst/>
            <a:rect l="l" t="t" r="r" b="b"/>
            <a:pathLst>
              <a:path w="1713411" h="1885326">
                <a:moveTo>
                  <a:pt x="0" y="0"/>
                </a:moveTo>
                <a:lnTo>
                  <a:pt x="1713411" y="0"/>
                </a:lnTo>
                <a:lnTo>
                  <a:pt x="1713411" y="1885326"/>
                </a:lnTo>
                <a:lnTo>
                  <a:pt x="0" y="1885326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25"/>
          <p:cNvSpPr/>
          <p:nvPr/>
        </p:nvSpPr>
        <p:spPr>
          <a:xfrm rot="2904004">
            <a:off x="13460686" y="161554"/>
            <a:ext cx="1111848" cy="3638000"/>
          </a:xfrm>
          <a:custGeom>
            <a:avLst/>
            <a:gdLst/>
            <a:ahLst/>
            <a:cxnLst/>
            <a:rect l="l" t="t" r="r" b="b"/>
            <a:pathLst>
              <a:path w="1111848" h="3638000">
                <a:moveTo>
                  <a:pt x="0" y="0"/>
                </a:moveTo>
                <a:lnTo>
                  <a:pt x="1111848" y="0"/>
                </a:lnTo>
                <a:lnTo>
                  <a:pt x="1111848" y="3638000"/>
                </a:lnTo>
                <a:lnTo>
                  <a:pt x="0" y="36380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>
            <a:off x="-285816" y="4596573"/>
            <a:ext cx="5000660" cy="5690427"/>
          </a:xfrm>
          <a:custGeom>
            <a:avLst/>
            <a:gdLst/>
            <a:ahLst/>
            <a:cxnLst/>
            <a:rect l="l" t="t" r="r" b="b"/>
            <a:pathLst>
              <a:path w="5469171" h="5690427">
                <a:moveTo>
                  <a:pt x="0" y="0"/>
                </a:moveTo>
                <a:lnTo>
                  <a:pt x="5469171" y="0"/>
                </a:lnTo>
                <a:lnTo>
                  <a:pt x="5469171" y="5690427"/>
                </a:lnTo>
                <a:lnTo>
                  <a:pt x="0" y="56904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97722">
            <a:off x="16684691" y="868053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6" y="0"/>
                </a:lnTo>
                <a:lnTo>
                  <a:pt x="2318736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97722">
            <a:off x="16684691" y="6640769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6" y="0"/>
                </a:lnTo>
                <a:lnTo>
                  <a:pt x="2318736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97722" flipH="1">
            <a:off x="3444921" y="2880839"/>
            <a:ext cx="1659804" cy="1146773"/>
          </a:xfrm>
          <a:custGeom>
            <a:avLst/>
            <a:gdLst/>
            <a:ahLst/>
            <a:cxnLst/>
            <a:rect l="l" t="t" r="r" b="b"/>
            <a:pathLst>
              <a:path w="1659804" h="1146773">
                <a:moveTo>
                  <a:pt x="1659804" y="0"/>
                </a:moveTo>
                <a:lnTo>
                  <a:pt x="0" y="0"/>
                </a:lnTo>
                <a:lnTo>
                  <a:pt x="0" y="1146774"/>
                </a:lnTo>
                <a:lnTo>
                  <a:pt x="1659804" y="1146774"/>
                </a:lnTo>
                <a:lnTo>
                  <a:pt x="1659804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97722">
            <a:off x="1194218" y="1373985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5" y="0"/>
                </a:lnTo>
                <a:lnTo>
                  <a:pt x="2318735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97722">
            <a:off x="-764699" y="2827807"/>
            <a:ext cx="1529399" cy="1056676"/>
          </a:xfrm>
          <a:custGeom>
            <a:avLst/>
            <a:gdLst/>
            <a:ahLst/>
            <a:cxnLst/>
            <a:rect l="l" t="t" r="r" b="b"/>
            <a:pathLst>
              <a:path w="1529399" h="1056676">
                <a:moveTo>
                  <a:pt x="0" y="0"/>
                </a:moveTo>
                <a:lnTo>
                  <a:pt x="1529398" y="0"/>
                </a:lnTo>
                <a:lnTo>
                  <a:pt x="1529398" y="1056676"/>
                </a:lnTo>
                <a:lnTo>
                  <a:pt x="0" y="105667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214910" y="285716"/>
            <a:ext cx="13073090" cy="88024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STEAM –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bu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ta’limga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zamonaviy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majmuaviy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yondashuv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bo’lib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u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bolalarda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nazariy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bilimlarni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amaliyotda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loyihalar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orqali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o’rganishni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maqsad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qiladi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.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STEAM </a:t>
            </a:r>
          </a:p>
          <a:p>
            <a:pPr marL="0" lvl="0" indent="0">
              <a:spcBef>
                <a:spcPct val="0"/>
              </a:spcBef>
            </a:pP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“S” Science – fan (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fizika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kimyo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biologiya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)</a:t>
            </a:r>
          </a:p>
          <a:p>
            <a:pPr marL="0" lvl="0" indent="0">
              <a:spcBef>
                <a:spcPct val="0"/>
              </a:spcBef>
            </a:pP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“T” Technology –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texnologiya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(IT,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dasturlash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</a:t>
            </a:r>
          </a:p>
          <a:p>
            <a:pPr marL="0" lvl="0" indent="0">
              <a:spcBef>
                <a:spcPct val="0"/>
              </a:spcBef>
            </a:pP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     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robototexnika</a:t>
            </a: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)</a:t>
            </a:r>
          </a:p>
          <a:p>
            <a:pPr marL="0" lvl="0" indent="0">
              <a:spcBef>
                <a:spcPct val="0"/>
              </a:spcBef>
            </a:pP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“E” Engineering –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muhandislik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(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loyihalash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</a:t>
            </a:r>
          </a:p>
          <a:p>
            <a:pPr marL="0" lvl="0" indent="0">
              <a:spcBef>
                <a:spcPct val="0"/>
              </a:spcBef>
            </a:pP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     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qurish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mexanika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)</a:t>
            </a:r>
          </a:p>
          <a:p>
            <a:pPr marL="0" lvl="0" indent="0">
              <a:spcBef>
                <a:spcPct val="0"/>
              </a:spcBef>
            </a:pPr>
            <a:r>
              <a:rPr lang="en-US" sz="4400" b="1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“A” Art – </a:t>
            </a:r>
            <a:r>
              <a:rPr lang="en-US" sz="4400" b="1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san’at</a:t>
            </a:r>
            <a:endParaRPr lang="en-US" sz="4400" b="1" u="none" strike="noStrike" dirty="0" smtClean="0">
              <a:solidFill>
                <a:srgbClr val="303030"/>
              </a:solidFill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  <a:p>
            <a:pPr marL="0" lvl="0" indent="0">
              <a:spcBef>
                <a:spcPct val="0"/>
              </a:spcBef>
            </a:pP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“M” mathematics –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matematika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(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aniq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hisob</a:t>
            </a:r>
            <a:endParaRPr lang="en-US" sz="4400" b="1" dirty="0" smtClean="0">
              <a:solidFill>
                <a:srgbClr val="303030"/>
              </a:solidFill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  <a:p>
            <a:pPr marL="0" lvl="0" indent="0">
              <a:spcBef>
                <a:spcPct val="0"/>
              </a:spcBef>
            </a:pP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       </a:t>
            </a:r>
            <a:r>
              <a:rPr lang="en-US" sz="4400" b="1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kitoblar</a:t>
            </a:r>
            <a:r>
              <a:rPr lang="en-US" sz="4400" b="1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)</a:t>
            </a:r>
            <a:endParaRPr lang="en-US" sz="4400" b="1" u="none" strike="noStrike" dirty="0">
              <a:solidFill>
                <a:srgbClr val="303030"/>
              </a:solidFill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kunda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zamonaviy</a:t>
            </a: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hisoblanib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tezroq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anglab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integratsiyalashgan</a:t>
            </a: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bilimni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qo’lga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kiritadilar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atama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2006-yildan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qo’llanila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boshlagan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avval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STEM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tizimidan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foydalanilgan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bilishimiz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avval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STEM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to’liqroq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tushunib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olishimiz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bois STEM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biroz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to’xtalib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o’tmoqchiman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3" name="Freeform 28"/>
          <p:cNvSpPr/>
          <p:nvPr/>
        </p:nvSpPr>
        <p:spPr>
          <a:xfrm flipH="1">
            <a:off x="12573020" y="1000096"/>
            <a:ext cx="5714980" cy="8429684"/>
          </a:xfrm>
          <a:custGeom>
            <a:avLst/>
            <a:gdLst/>
            <a:ahLst/>
            <a:cxnLst/>
            <a:rect l="l" t="t" r="r" b="b"/>
            <a:pathLst>
              <a:path w="3941277" h="4341012">
                <a:moveTo>
                  <a:pt x="3941277" y="0"/>
                </a:moveTo>
                <a:lnTo>
                  <a:pt x="0" y="0"/>
                </a:lnTo>
                <a:lnTo>
                  <a:pt x="0" y="4341012"/>
                </a:lnTo>
                <a:lnTo>
                  <a:pt x="3941277" y="4341012"/>
                </a:lnTo>
                <a:lnTo>
                  <a:pt x="3941277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STEM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atamasi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)199</a:t>
            </a:r>
            <a:r>
              <a:rPr lang="ru-RU" sz="4400" dirty="0" smtClean="0">
                <a:latin typeface="Aharoni" pitchFamily="2" charset="-79"/>
                <a:cs typeface="Aharoni" pitchFamily="2" charset="-79"/>
              </a:rPr>
              <a:t>9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yillarning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oxiri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2000-yillarning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boshida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kishi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tomonidan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AQSH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Fan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Jamg’armasi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(NSF)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olimlari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ma’murlari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tomonidan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ishlab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chiqilgan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Biroq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jarayonda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shaxslarning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roli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>
            <a:off x="1785886" y="357154"/>
            <a:ext cx="14056112" cy="3643302"/>
          </a:xfrm>
          <a:custGeom>
            <a:avLst/>
            <a:gdLst/>
            <a:ahLst/>
            <a:cxnLst/>
            <a:rect l="l" t="t" r="r" b="b"/>
            <a:pathLst>
              <a:path w="14056112" h="6184689">
                <a:moveTo>
                  <a:pt x="0" y="0"/>
                </a:moveTo>
                <a:lnTo>
                  <a:pt x="14056112" y="0"/>
                </a:lnTo>
                <a:lnTo>
                  <a:pt x="14056112" y="6184690"/>
                </a:lnTo>
                <a:lnTo>
                  <a:pt x="0" y="61846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indent="-742950">
              <a:buAutoNum type="arabicPeriod"/>
            </a:pP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Judith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Ramaley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atamaning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muallifi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STEM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qisqartmasining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aynan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hozirgi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ko’rinishi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2001-yilda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amerikalik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biolog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mutaxassisi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Judith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Ramaley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taklif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O’sha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paytda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u NSF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direktor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ishlagan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Avvaliga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SMET (science, 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mathematics, engineering, technology) 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atalgan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Ammo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Ramaley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xonim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so’zning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ohangi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unchalik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yoqimli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emasligini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inglizcha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“smut”-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salbiy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so’zlar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(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axloqsizlik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qurum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)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o’xshashligi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aytib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harflar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742950" indent="-742950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ketma-ketligini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STEMga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o’zgartirgan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1026" name="Picture 2" descr="F:\Screenshot_20260302_103155_Chro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01454" y="1785914"/>
            <a:ext cx="6072230" cy="70723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2. Rita Colwell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targ’botchisi</a:t>
            </a: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NSFning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o’sha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paytdagi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direktori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taniqli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olima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Rita Colwell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yondashuvni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darajasiga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chiqqan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U 21-asrda </a:t>
            </a:r>
          </a:p>
          <a:p>
            <a:pPr lvl="1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fan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texnika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tubdan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o’zgartirish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kerakligini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tushunib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STEM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dasturlarini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moliyalashtirish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etishga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bosh-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2050" name="Picture 2" descr="F:\Screenshot_20260302_103243_Chro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287273" y="1714476"/>
            <a:ext cx="6000728" cy="66386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3. Peter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Faletra</a:t>
            </a: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Ba’zi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manbalarga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ko’ra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NSFdagi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yana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Peter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Faletra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ham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qisqartmani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ommalashtirishda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rol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o’ynagan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standartlariga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aylanishi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hissa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qo’shgan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3074" name="Picture 2" descr="F:\Screenshot_20260302_103325_Chro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6" y="1857352"/>
            <a:ext cx="7000924" cy="70009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Olimlarning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maqsadi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fanlarni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alohida-alohida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yaxlit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o’qitish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qilmoqchi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bo’lishgan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Talabalarning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sohalariga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qiziqishini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Maktabda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olingan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bilimlar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amaliyotda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hayotda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qo’llanishini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ko’rsatib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Ishlab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chiqarish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texnologiyalar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bozori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munosib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kadrlar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tayyorlash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Keyinchalik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AQShning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Virjiniya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Universiteti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(Virginia Tech)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bitiruvchisi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tadqiqotchisi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Georgette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Yakman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tomonidan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2006-yilda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chiqilgan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fanga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kiritilgan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Georgette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Yakman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aynan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yerda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yurgan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kezlari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an’anaviy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STEM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“A”(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harfini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qo’shishni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taklif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U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fanni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ancha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qiziqarli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bo’lishini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isbotlab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sp>
        <p:nvSpPr>
          <p:cNvPr id="3" name="Freeform 9"/>
          <p:cNvSpPr/>
          <p:nvPr/>
        </p:nvSpPr>
        <p:spPr>
          <a:xfrm rot="-97722">
            <a:off x="13309703" y="-324598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5" y="0"/>
                </a:lnTo>
                <a:lnTo>
                  <a:pt x="2318735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4"/>
          <p:cNvSpPr/>
          <p:nvPr/>
        </p:nvSpPr>
        <p:spPr>
          <a:xfrm>
            <a:off x="16002048" y="-428664"/>
            <a:ext cx="2790338" cy="2899052"/>
          </a:xfrm>
          <a:custGeom>
            <a:avLst/>
            <a:gdLst/>
            <a:ahLst/>
            <a:cxnLst/>
            <a:rect l="l" t="t" r="r" b="b"/>
            <a:pathLst>
              <a:path w="2790338" h="2899052">
                <a:moveTo>
                  <a:pt x="0" y="0"/>
                </a:moveTo>
                <a:lnTo>
                  <a:pt x="2790338" y="0"/>
                </a:lnTo>
                <a:lnTo>
                  <a:pt x="2790338" y="2899053"/>
                </a:lnTo>
                <a:lnTo>
                  <a:pt x="0" y="289905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pic>
        <p:nvPicPr>
          <p:cNvPr id="4098" name="Picture 2" descr="F:\Screenshot_20260302_104253_Chrome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2858776" y="2428856"/>
            <a:ext cx="5429224" cy="66437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Science (fan):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hodisalarini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kuzatish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muzning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erishi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o’simlik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o’sishi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pPr algn="ctr"/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Technology (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):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asboblardan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foydalanishni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o’rganadi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Engineering (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):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Konstruktorlar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uylar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ko’priklar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qurish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Art (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):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Ranglarni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aralashtirish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loydan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shakl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dizayn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Mathematics (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):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shakllarni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farqlash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sanash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o’lchash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 smtClean="0">
                <a:latin typeface="Aharoni" pitchFamily="2" charset="-79"/>
                <a:cs typeface="Aharoni" pitchFamily="2" charset="-79"/>
              </a:rPr>
              <a:t>saralash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b="1" dirty="0">
              <a:cs typeface="Aharoni" pitchFamily="2" charset="-79"/>
            </a:endParaRPr>
          </a:p>
        </p:txBody>
      </p:sp>
      <p:sp>
        <p:nvSpPr>
          <p:cNvPr id="3" name="Freeform 36"/>
          <p:cNvSpPr/>
          <p:nvPr/>
        </p:nvSpPr>
        <p:spPr>
          <a:xfrm rot="-97722" flipH="1">
            <a:off x="16612234" y="9116871"/>
            <a:ext cx="1659804" cy="1146773"/>
          </a:xfrm>
          <a:custGeom>
            <a:avLst/>
            <a:gdLst/>
            <a:ahLst/>
            <a:cxnLst/>
            <a:rect l="l" t="t" r="r" b="b"/>
            <a:pathLst>
              <a:path w="1659804" h="1146773">
                <a:moveTo>
                  <a:pt x="1659803" y="0"/>
                </a:moveTo>
                <a:lnTo>
                  <a:pt x="0" y="0"/>
                </a:lnTo>
                <a:lnTo>
                  <a:pt x="0" y="1146774"/>
                </a:lnTo>
                <a:lnTo>
                  <a:pt x="1659803" y="1146774"/>
                </a:lnTo>
                <a:lnTo>
                  <a:pt x="165980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34"/>
          <p:cNvSpPr/>
          <p:nvPr/>
        </p:nvSpPr>
        <p:spPr>
          <a:xfrm rot="-97722">
            <a:off x="22299" y="-324597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6" y="0"/>
                </a:lnTo>
                <a:lnTo>
                  <a:pt x="2318736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6"/>
          <p:cNvSpPr/>
          <p:nvPr/>
        </p:nvSpPr>
        <p:spPr>
          <a:xfrm>
            <a:off x="1214382" y="8290835"/>
            <a:ext cx="2273065" cy="1996165"/>
          </a:xfrm>
          <a:custGeom>
            <a:avLst/>
            <a:gdLst/>
            <a:ahLst/>
            <a:cxnLst/>
            <a:rect l="l" t="t" r="r" b="b"/>
            <a:pathLst>
              <a:path w="2273065" h="1996165">
                <a:moveTo>
                  <a:pt x="0" y="0"/>
                </a:moveTo>
                <a:lnTo>
                  <a:pt x="2273065" y="0"/>
                </a:lnTo>
                <a:lnTo>
                  <a:pt x="2273065" y="1996165"/>
                </a:lnTo>
                <a:lnTo>
                  <a:pt x="0" y="1996165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3"/>
          <p:cNvSpPr/>
          <p:nvPr/>
        </p:nvSpPr>
        <p:spPr>
          <a:xfrm>
            <a:off x="16502114" y="-1000168"/>
            <a:ext cx="2790338" cy="2899052"/>
          </a:xfrm>
          <a:custGeom>
            <a:avLst/>
            <a:gdLst/>
            <a:ahLst/>
            <a:cxnLst/>
            <a:rect l="l" t="t" r="r" b="b"/>
            <a:pathLst>
              <a:path w="2790338" h="2899052">
                <a:moveTo>
                  <a:pt x="0" y="0"/>
                </a:moveTo>
                <a:lnTo>
                  <a:pt x="2790338" y="0"/>
                </a:lnTo>
                <a:lnTo>
                  <a:pt x="2790338" y="2899052"/>
                </a:lnTo>
                <a:lnTo>
                  <a:pt x="0" y="2899052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3"/>
          <p:cNvSpPr txBox="1"/>
          <p:nvPr/>
        </p:nvSpPr>
        <p:spPr>
          <a:xfrm>
            <a:off x="500002" y="571468"/>
            <a:ext cx="10644262" cy="84638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/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Maktabgacha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ta’limda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STEAM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ta’lim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texnologiyasi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bolalarning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intellektual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ijodiy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qobiliyatlarini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kompleks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rivojlantirishga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qaratilgan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bo’lib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MTTda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qo’llashning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asosiy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usullari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bu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: </a:t>
            </a:r>
          </a:p>
          <a:p>
            <a:pPr marL="0" lvl="0" indent="0" algn="just">
              <a:buFont typeface="Arial" pitchFamily="34" charset="0"/>
              <a:buChar char="•"/>
            </a:pP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Loyiha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eksperimentlar</a:t>
            </a:r>
            <a:endParaRPr lang="en-US" sz="5000" u="none" strike="noStrike" dirty="0" smtClean="0">
              <a:solidFill>
                <a:srgbClr val="303030"/>
              </a:solidFill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  <a:p>
            <a:pPr marL="0" lvl="0" indent="0" algn="just">
              <a:buFont typeface="Arial" pitchFamily="34" charset="0"/>
              <a:buChar char="•"/>
            </a:pP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Lego-</a:t>
            </a: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markazlar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robototexnika</a:t>
            </a:r>
            <a:endParaRPr lang="en-US" sz="5000" dirty="0" smtClean="0">
              <a:solidFill>
                <a:srgbClr val="303030"/>
              </a:solidFill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  <a:p>
            <a:pPr marL="0" lvl="0" indent="0" algn="just">
              <a:buFont typeface="Arial" pitchFamily="34" charset="0"/>
              <a:buChar char="•"/>
            </a:pP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Integratsiyalashgan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mashg’ulotlar</a:t>
            </a:r>
            <a:r>
              <a:rPr lang="en-US" sz="50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.</a:t>
            </a:r>
          </a:p>
          <a:p>
            <a:pPr marL="0" lvl="0" indent="0" algn="just">
              <a:buFont typeface="Arial" pitchFamily="34" charset="0"/>
              <a:buChar char="•"/>
            </a:pP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Ochiq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savollar</a:t>
            </a:r>
            <a:r>
              <a:rPr lang="en-US" sz="50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50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usuli</a:t>
            </a:r>
            <a:endParaRPr lang="en-US" sz="5000" u="none" strike="noStrike" dirty="0">
              <a:solidFill>
                <a:srgbClr val="303030"/>
              </a:solidFill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</p:txBody>
      </p:sp>
      <p:grpSp>
        <p:nvGrpSpPr>
          <p:cNvPr id="4" name="Group 7"/>
          <p:cNvGrpSpPr/>
          <p:nvPr/>
        </p:nvGrpSpPr>
        <p:grpSpPr>
          <a:xfrm>
            <a:off x="10501322" y="1285848"/>
            <a:ext cx="7143736" cy="7429552"/>
            <a:chOff x="-241300" y="-2540"/>
            <a:chExt cx="6623050" cy="7039610"/>
          </a:xfrm>
        </p:grpSpPr>
        <p:sp>
          <p:nvSpPr>
            <p:cNvPr id="5" name="Freeform 8"/>
            <p:cNvSpPr/>
            <p:nvPr/>
          </p:nvSpPr>
          <p:spPr>
            <a:xfrm>
              <a:off x="241299" y="2532"/>
              <a:ext cx="6349800" cy="6936210"/>
            </a:xfrm>
            <a:custGeom>
              <a:avLst/>
              <a:gdLst/>
              <a:ahLst/>
              <a:cxnLst/>
              <a:rect l="l" t="t" r="r" b="b"/>
              <a:pathLst>
                <a:path w="6349800" h="6936210">
                  <a:moveTo>
                    <a:pt x="4364991" y="601988"/>
                  </a:moveTo>
                  <a:cubicBezTo>
                    <a:pt x="4364991" y="601988"/>
                    <a:pt x="4150361" y="-2532"/>
                    <a:pt x="3271521" y="8"/>
                  </a:cubicBezTo>
                  <a:cubicBezTo>
                    <a:pt x="2392681" y="2548"/>
                    <a:pt x="2040891" y="892818"/>
                    <a:pt x="2040891" y="892818"/>
                  </a:cubicBezTo>
                  <a:cubicBezTo>
                    <a:pt x="2040891" y="892818"/>
                    <a:pt x="1311911" y="575318"/>
                    <a:pt x="880111" y="1398278"/>
                  </a:cubicBezTo>
                  <a:cubicBezTo>
                    <a:pt x="680721" y="1776738"/>
                    <a:pt x="775971" y="2245368"/>
                    <a:pt x="775971" y="2245368"/>
                  </a:cubicBezTo>
                  <a:cubicBezTo>
                    <a:pt x="775971" y="2245368"/>
                    <a:pt x="336551" y="2326648"/>
                    <a:pt x="101601" y="2985778"/>
                  </a:cubicBezTo>
                  <a:cubicBezTo>
                    <a:pt x="-241299" y="3948438"/>
                    <a:pt x="393701" y="4319278"/>
                    <a:pt x="393701" y="4319278"/>
                  </a:cubicBezTo>
                  <a:cubicBezTo>
                    <a:pt x="393701" y="4319278"/>
                    <a:pt x="142241" y="4917448"/>
                    <a:pt x="453391" y="5283208"/>
                  </a:cubicBezTo>
                  <a:cubicBezTo>
                    <a:pt x="1109981" y="6055368"/>
                    <a:pt x="1673861" y="5835658"/>
                    <a:pt x="1673861" y="5835658"/>
                  </a:cubicBezTo>
                  <a:cubicBezTo>
                    <a:pt x="1673861" y="5835658"/>
                    <a:pt x="2056131" y="6816098"/>
                    <a:pt x="3068321" y="6926588"/>
                  </a:cubicBezTo>
                  <a:cubicBezTo>
                    <a:pt x="4080511" y="7037078"/>
                    <a:pt x="4319271" y="6159508"/>
                    <a:pt x="4319271" y="6159508"/>
                  </a:cubicBezTo>
                  <a:cubicBezTo>
                    <a:pt x="4319271" y="6159508"/>
                    <a:pt x="4909821" y="6445258"/>
                    <a:pt x="5403851" y="5685798"/>
                  </a:cubicBezTo>
                  <a:cubicBezTo>
                    <a:pt x="5796281" y="5083818"/>
                    <a:pt x="5638801" y="4380238"/>
                    <a:pt x="5638801" y="4380238"/>
                  </a:cubicBezTo>
                  <a:cubicBezTo>
                    <a:pt x="5638801" y="4380238"/>
                    <a:pt x="6381751" y="4072898"/>
                    <a:pt x="6348731" y="3314708"/>
                  </a:cubicBezTo>
                  <a:cubicBezTo>
                    <a:pt x="6315711" y="2556518"/>
                    <a:pt x="5727701" y="2235208"/>
                    <a:pt x="5727701" y="2235208"/>
                  </a:cubicBezTo>
                  <a:cubicBezTo>
                    <a:pt x="5727701" y="2235208"/>
                    <a:pt x="5941061" y="1604018"/>
                    <a:pt x="5392421" y="994418"/>
                  </a:cubicBezTo>
                  <a:cubicBezTo>
                    <a:pt x="4992371" y="549918"/>
                    <a:pt x="4364991" y="601988"/>
                    <a:pt x="4364991" y="601988"/>
                  </a:cubicBezTo>
                  <a:close/>
                </a:path>
              </a:pathLst>
            </a:custGeom>
            <a:blipFill>
              <a:blip r:embed="rId2"/>
              <a:stretch>
                <a:fillRect t="-10827" b="-10827"/>
              </a:stretch>
            </a:blipFill>
          </p:spPr>
        </p:sp>
      </p:grpSp>
      <p:sp>
        <p:nvSpPr>
          <p:cNvPr id="6" name="Freeform 9"/>
          <p:cNvSpPr/>
          <p:nvPr/>
        </p:nvSpPr>
        <p:spPr>
          <a:xfrm rot="971142">
            <a:off x="10482657" y="7161139"/>
            <a:ext cx="870764" cy="3065246"/>
          </a:xfrm>
          <a:custGeom>
            <a:avLst/>
            <a:gdLst/>
            <a:ahLst/>
            <a:cxnLst/>
            <a:rect l="l" t="t" r="r" b="b"/>
            <a:pathLst>
              <a:path w="870764" h="3065246">
                <a:moveTo>
                  <a:pt x="0" y="0"/>
                </a:moveTo>
                <a:lnTo>
                  <a:pt x="870764" y="0"/>
                </a:lnTo>
                <a:lnTo>
                  <a:pt x="870764" y="3065246"/>
                </a:lnTo>
                <a:lnTo>
                  <a:pt x="0" y="30652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0"/>
          <p:cNvSpPr/>
          <p:nvPr/>
        </p:nvSpPr>
        <p:spPr>
          <a:xfrm rot="-2112229">
            <a:off x="16663251" y="-440864"/>
            <a:ext cx="1111848" cy="3638000"/>
          </a:xfrm>
          <a:custGeom>
            <a:avLst/>
            <a:gdLst/>
            <a:ahLst/>
            <a:cxnLst/>
            <a:rect l="l" t="t" r="r" b="b"/>
            <a:pathLst>
              <a:path w="1111848" h="3638000">
                <a:moveTo>
                  <a:pt x="0" y="0"/>
                </a:moveTo>
                <a:lnTo>
                  <a:pt x="1111848" y="0"/>
                </a:lnTo>
                <a:lnTo>
                  <a:pt x="1111848" y="3638000"/>
                </a:lnTo>
                <a:lnTo>
                  <a:pt x="0" y="36380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D5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56582" y="0"/>
            <a:ext cx="8528410" cy="10287000"/>
          </a:xfrm>
          <a:custGeom>
            <a:avLst/>
            <a:gdLst/>
            <a:ahLst/>
            <a:cxnLst/>
            <a:rect l="l" t="t" r="r" b="b"/>
            <a:pathLst>
              <a:path w="8528410" h="10287000">
                <a:moveTo>
                  <a:pt x="0" y="0"/>
                </a:moveTo>
                <a:lnTo>
                  <a:pt x="8528410" y="0"/>
                </a:lnTo>
                <a:lnTo>
                  <a:pt x="852841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5086" b="-5086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8501058" y="357154"/>
            <a:ext cx="9786942" cy="88639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  LOYIHALASH VA EKSPERIMENTLAR: </a:t>
            </a:r>
          </a:p>
          <a:p>
            <a:pPr marL="0" lvl="0" indent="0">
              <a:spcBef>
                <a:spcPct val="0"/>
              </a:spcBef>
            </a:pP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bolalar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nazariy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bilimlarni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emas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balki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amaliy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tajribalar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(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masalan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suvning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xususiyatlarini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o’rganish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oddiy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konstruksiyalar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yasash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)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orqali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dunyoni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anglaydilar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.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 LEGO-MARKAZLAR VA ROBOTOTEXNIKA: </a:t>
            </a:r>
          </a:p>
          <a:p>
            <a:pPr marL="0" lvl="0" indent="0">
              <a:spcBef>
                <a:spcPct val="0"/>
              </a:spcBef>
            </a:pP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Konstruktorlar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yordamida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muhandislik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mantiqiy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fikrlash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ko’nikmalarini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shakllantiradi</a:t>
            </a:r>
            <a:endParaRPr lang="en-US" sz="4800" u="none" strike="noStrike" dirty="0">
              <a:solidFill>
                <a:srgbClr val="303030"/>
              </a:solidFill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D5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642878" y="571468"/>
            <a:ext cx="10072758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INTEGRATSIYALASHGAN MASHG’ULOTLAR:</a:t>
            </a:r>
          </a:p>
          <a:p>
            <a:pPr lvl="0">
              <a:spcBef>
                <a:spcPct val="0"/>
              </a:spcBef>
            </a:pP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Bir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mashg’ulot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davomida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ham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rasm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chizish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(Art), ham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raqamlarni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hisoblash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(Math.)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texnik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yondashuv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(Engineering)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birlashtiriladi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.</a:t>
            </a:r>
          </a:p>
          <a:p>
            <a:pPr lvl="0" algn="ctr">
              <a:spcBef>
                <a:spcPct val="0"/>
              </a:spcBef>
            </a:pP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OCHIQ SAVOLLAR USULI:</a:t>
            </a:r>
          </a:p>
          <a:p>
            <a:pPr lvl="0">
              <a:spcBef>
                <a:spcPct val="0"/>
              </a:spcBef>
            </a:pP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Bolalarga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tayyor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javob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bermasdan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ularni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mustaqil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fikrlashga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muammolarga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kreativ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yechim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topishga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undash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.</a:t>
            </a:r>
            <a:endParaRPr lang="en-US" sz="4800" dirty="0">
              <a:solidFill>
                <a:srgbClr val="303030"/>
              </a:solidFill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</p:txBody>
      </p:sp>
      <p:sp>
        <p:nvSpPr>
          <p:cNvPr id="12" name="Freeform 12"/>
          <p:cNvSpPr/>
          <p:nvPr/>
        </p:nvSpPr>
        <p:spPr>
          <a:xfrm rot="1672720">
            <a:off x="13119566" y="5084467"/>
            <a:ext cx="4741463" cy="5347801"/>
          </a:xfrm>
          <a:custGeom>
            <a:avLst/>
            <a:gdLst/>
            <a:ahLst/>
            <a:cxnLst/>
            <a:rect l="l" t="t" r="r" b="b"/>
            <a:pathLst>
              <a:path w="5330274" h="6770655">
                <a:moveTo>
                  <a:pt x="0" y="0"/>
                </a:moveTo>
                <a:lnTo>
                  <a:pt x="5330273" y="0"/>
                </a:lnTo>
                <a:lnTo>
                  <a:pt x="5330273" y="6770656"/>
                </a:lnTo>
                <a:lnTo>
                  <a:pt x="0" y="67706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1430016" y="571468"/>
            <a:ext cx="5643602" cy="4214842"/>
          </a:xfrm>
          <a:custGeom>
            <a:avLst/>
            <a:gdLst/>
            <a:ahLst/>
            <a:cxnLst/>
            <a:rect l="l" t="t" r="r" b="b"/>
            <a:pathLst>
              <a:path w="4747412" h="3403915">
                <a:moveTo>
                  <a:pt x="0" y="0"/>
                </a:moveTo>
                <a:lnTo>
                  <a:pt x="4747411" y="0"/>
                </a:lnTo>
                <a:lnTo>
                  <a:pt x="4747411" y="3403914"/>
                </a:lnTo>
                <a:lnTo>
                  <a:pt x="0" y="3403914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 l="-3775" r="-3775"/>
            </a:stretch>
          </a:blipFill>
          <a:ln cap="rnd">
            <a:noFill/>
            <a:prstDash val="solid"/>
            <a:round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D5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10"/>
          <p:cNvGrpSpPr/>
          <p:nvPr/>
        </p:nvGrpSpPr>
        <p:grpSpPr>
          <a:xfrm>
            <a:off x="4000464" y="1928792"/>
            <a:ext cx="10429948" cy="3000394"/>
            <a:chOff x="1036521" y="-889805"/>
            <a:chExt cx="441171" cy="242729"/>
          </a:xfrm>
        </p:grpSpPr>
        <p:sp>
          <p:nvSpPr>
            <p:cNvPr id="11" name="Freeform 11"/>
            <p:cNvSpPr/>
            <p:nvPr/>
          </p:nvSpPr>
          <p:spPr>
            <a:xfrm>
              <a:off x="1043874" y="-867739"/>
              <a:ext cx="433818" cy="189624"/>
            </a:xfrm>
            <a:custGeom>
              <a:avLst/>
              <a:gdLst/>
              <a:ahLst/>
              <a:cxnLst/>
              <a:rect l="l" t="t" r="r" b="b"/>
              <a:pathLst>
                <a:path w="433818" h="189624">
                  <a:moveTo>
                    <a:pt x="94812" y="0"/>
                  </a:moveTo>
                  <a:lnTo>
                    <a:pt x="339006" y="0"/>
                  </a:lnTo>
                  <a:cubicBezTo>
                    <a:pt x="364152" y="0"/>
                    <a:pt x="388267" y="9989"/>
                    <a:pt x="406048" y="27770"/>
                  </a:cubicBezTo>
                  <a:cubicBezTo>
                    <a:pt x="423829" y="45550"/>
                    <a:pt x="433818" y="69666"/>
                    <a:pt x="433818" y="94812"/>
                  </a:cubicBezTo>
                  <a:lnTo>
                    <a:pt x="433818" y="94812"/>
                  </a:lnTo>
                  <a:cubicBezTo>
                    <a:pt x="433818" y="147175"/>
                    <a:pt x="391369" y="189624"/>
                    <a:pt x="339006" y="189624"/>
                  </a:cubicBezTo>
                  <a:lnTo>
                    <a:pt x="94812" y="189624"/>
                  </a:lnTo>
                  <a:cubicBezTo>
                    <a:pt x="42449" y="189624"/>
                    <a:pt x="0" y="147175"/>
                    <a:pt x="0" y="94812"/>
                  </a:cubicBezTo>
                  <a:lnTo>
                    <a:pt x="0" y="94812"/>
                  </a:lnTo>
                  <a:cubicBezTo>
                    <a:pt x="0" y="42449"/>
                    <a:pt x="42449" y="0"/>
                    <a:pt x="94812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1036521" y="-889805"/>
              <a:ext cx="430545" cy="2427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396"/>
                </a:lnSpc>
                <a:spcBef>
                  <a:spcPct val="0"/>
                </a:spcBef>
              </a:pP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Kritik</a:t>
              </a:r>
              <a:r>
                <a:rPr lang="en-US" sz="4400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u="none" strike="noStrike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fikrlash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:nima</a:t>
              </a:r>
              <a:r>
                <a:rPr lang="en-US" sz="4400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uchun</a:t>
              </a:r>
              <a:r>
                <a:rPr lang="en-US" sz="4400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bunday</a:t>
              </a:r>
              <a:r>
                <a:rPr lang="en-US" sz="4400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bo’ldi</a:t>
              </a:r>
              <a:r>
                <a:rPr lang="en-US" sz="4400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? 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Degan</a:t>
              </a:r>
              <a:r>
                <a:rPr lang="en-US" sz="4400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savolga</a:t>
              </a:r>
              <a:r>
                <a:rPr lang="en-US" sz="4400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javob</a:t>
              </a:r>
              <a:r>
                <a:rPr lang="en-US" sz="4400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izlash</a:t>
              </a:r>
              <a:endParaRPr lang="en-US" sz="4400" u="none" strike="noStrike" dirty="0">
                <a:solidFill>
                  <a:srgbClr val="00000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endParaRP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0" y="5000624"/>
            <a:ext cx="8715375" cy="1785951"/>
            <a:chOff x="-126756" y="-166851"/>
            <a:chExt cx="784645" cy="685634"/>
          </a:xfrm>
        </p:grpSpPr>
        <p:sp>
          <p:nvSpPr>
            <p:cNvPr id="14" name="Freeform 14"/>
            <p:cNvSpPr/>
            <p:nvPr/>
          </p:nvSpPr>
          <p:spPr>
            <a:xfrm>
              <a:off x="-126756" y="-166851"/>
              <a:ext cx="784645" cy="685634"/>
            </a:xfrm>
            <a:custGeom>
              <a:avLst/>
              <a:gdLst/>
              <a:ahLst/>
              <a:cxnLst/>
              <a:rect l="l" t="t" r="r" b="b"/>
              <a:pathLst>
                <a:path w="433818" h="189624">
                  <a:moveTo>
                    <a:pt x="94812" y="0"/>
                  </a:moveTo>
                  <a:lnTo>
                    <a:pt x="339006" y="0"/>
                  </a:lnTo>
                  <a:cubicBezTo>
                    <a:pt x="364152" y="0"/>
                    <a:pt x="388267" y="9989"/>
                    <a:pt x="406048" y="27770"/>
                  </a:cubicBezTo>
                  <a:cubicBezTo>
                    <a:pt x="423829" y="45550"/>
                    <a:pt x="433818" y="69666"/>
                    <a:pt x="433818" y="94812"/>
                  </a:cubicBezTo>
                  <a:lnTo>
                    <a:pt x="433818" y="94812"/>
                  </a:lnTo>
                  <a:cubicBezTo>
                    <a:pt x="433818" y="147175"/>
                    <a:pt x="391369" y="189624"/>
                    <a:pt x="339006" y="189624"/>
                  </a:cubicBezTo>
                  <a:lnTo>
                    <a:pt x="94812" y="189624"/>
                  </a:lnTo>
                  <a:cubicBezTo>
                    <a:pt x="42449" y="189624"/>
                    <a:pt x="0" y="147175"/>
                    <a:pt x="0" y="94812"/>
                  </a:cubicBezTo>
                  <a:lnTo>
                    <a:pt x="0" y="94812"/>
                  </a:lnTo>
                  <a:cubicBezTo>
                    <a:pt x="0" y="42449"/>
                    <a:pt x="42449" y="0"/>
                    <a:pt x="94812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pPr algn="ctr"/>
              <a:r>
                <a:rPr lang="en-US" sz="4400" dirty="0" smtClean="0"/>
                <a:t>     </a:t>
              </a:r>
              <a:r>
                <a:rPr lang="en-US" sz="4400" b="1" dirty="0" err="1" smtClean="0">
                  <a:latin typeface="Aharoni" pitchFamily="2" charset="-79"/>
                  <a:cs typeface="Aharoni" pitchFamily="2" charset="-79"/>
                </a:rPr>
                <a:t>Kreativlik:muammoga</a:t>
              </a:r>
              <a:r>
                <a:rPr lang="en-US" sz="4400" b="1" dirty="0" smtClean="0">
                  <a:latin typeface="Aharoni" pitchFamily="2" charset="-79"/>
                  <a:cs typeface="Aharoni" pitchFamily="2" charset="-79"/>
                </a:rPr>
                <a:t> </a:t>
              </a:r>
              <a:r>
                <a:rPr lang="en-US" sz="4400" b="1" dirty="0" err="1" smtClean="0">
                  <a:latin typeface="Aharoni" pitchFamily="2" charset="-79"/>
                  <a:cs typeface="Aharoni" pitchFamily="2" charset="-79"/>
                </a:rPr>
                <a:t>noodatiy</a:t>
              </a:r>
              <a:r>
                <a:rPr lang="en-US" sz="4400" b="1" dirty="0" smtClean="0">
                  <a:latin typeface="Aharoni" pitchFamily="2" charset="-79"/>
                  <a:cs typeface="Aharoni" pitchFamily="2" charset="-79"/>
                </a:rPr>
                <a:t> </a:t>
              </a:r>
              <a:r>
                <a:rPr lang="en-US" sz="4400" b="1" dirty="0" err="1" smtClean="0">
                  <a:latin typeface="Aharoni" pitchFamily="2" charset="-79"/>
                  <a:cs typeface="Aharoni" pitchFamily="2" charset="-79"/>
                </a:rPr>
                <a:t>yechim</a:t>
              </a:r>
              <a:r>
                <a:rPr lang="en-US" sz="4400" b="1" dirty="0" smtClean="0">
                  <a:latin typeface="Aharoni" pitchFamily="2" charset="-79"/>
                  <a:cs typeface="Aharoni" pitchFamily="2" charset="-79"/>
                </a:rPr>
                <a:t> </a:t>
              </a:r>
              <a:r>
                <a:rPr lang="en-US" sz="4400" b="1" dirty="0" err="1" smtClean="0">
                  <a:latin typeface="Aharoni" pitchFamily="2" charset="-79"/>
                  <a:cs typeface="Aharoni" pitchFamily="2" charset="-79"/>
                </a:rPr>
                <a:t>topish</a:t>
              </a:r>
              <a:endParaRPr lang="ru-RU" sz="4400" b="1" dirty="0">
                <a:cs typeface="Aharoni" pitchFamily="2" charset="-79"/>
              </a:endParaRP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433818" cy="2467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396"/>
                </a:lnSpc>
                <a:spcBef>
                  <a:spcPct val="0"/>
                </a:spcBef>
              </a:pPr>
              <a:endParaRPr lang="en-US" sz="3140" u="none" strike="noStrike" dirty="0">
                <a:solidFill>
                  <a:srgbClr val="000000"/>
                </a:solidFill>
                <a:latin typeface="Dreaming Outloud All Caps"/>
                <a:ea typeface="Dreaming Outloud All Caps"/>
                <a:cs typeface="Dreaming Outloud All Caps"/>
                <a:sym typeface="Dreaming Outloud All Caps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001124" y="4714872"/>
            <a:ext cx="9286876" cy="2071701"/>
            <a:chOff x="0" y="-32507"/>
            <a:chExt cx="433818" cy="23858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33818" cy="189624"/>
            </a:xfrm>
            <a:custGeom>
              <a:avLst/>
              <a:gdLst/>
              <a:ahLst/>
              <a:cxnLst/>
              <a:rect l="l" t="t" r="r" b="b"/>
              <a:pathLst>
                <a:path w="433818" h="189624">
                  <a:moveTo>
                    <a:pt x="94812" y="0"/>
                  </a:moveTo>
                  <a:lnTo>
                    <a:pt x="339006" y="0"/>
                  </a:lnTo>
                  <a:cubicBezTo>
                    <a:pt x="364152" y="0"/>
                    <a:pt x="388267" y="9989"/>
                    <a:pt x="406048" y="27770"/>
                  </a:cubicBezTo>
                  <a:cubicBezTo>
                    <a:pt x="423829" y="45550"/>
                    <a:pt x="433818" y="69666"/>
                    <a:pt x="433818" y="94812"/>
                  </a:cubicBezTo>
                  <a:lnTo>
                    <a:pt x="433818" y="94812"/>
                  </a:lnTo>
                  <a:cubicBezTo>
                    <a:pt x="433818" y="147175"/>
                    <a:pt x="391369" y="189624"/>
                    <a:pt x="339006" y="189624"/>
                  </a:cubicBezTo>
                  <a:lnTo>
                    <a:pt x="94812" y="189624"/>
                  </a:lnTo>
                  <a:cubicBezTo>
                    <a:pt x="42449" y="189624"/>
                    <a:pt x="0" y="147175"/>
                    <a:pt x="0" y="94812"/>
                  </a:cubicBezTo>
                  <a:lnTo>
                    <a:pt x="0" y="94812"/>
                  </a:lnTo>
                  <a:cubicBezTo>
                    <a:pt x="0" y="42449"/>
                    <a:pt x="42449" y="0"/>
                    <a:pt x="94812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olid"/>
              <a:round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22683" y="-32507"/>
              <a:ext cx="399793" cy="2385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396"/>
                </a:lnSpc>
                <a:spcBef>
                  <a:spcPct val="0"/>
                </a:spcBef>
              </a:pPr>
              <a:r>
                <a:rPr lang="en-US" sz="4400" u="none" strike="noStrike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Kommunikatsiya:jamoada</a:t>
              </a:r>
              <a:r>
                <a:rPr lang="en-US" sz="4400" u="none" strike="noStrike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u="none" strike="noStrike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fikr</a:t>
              </a:r>
              <a:r>
                <a:rPr lang="en-US" sz="4400" u="none" strike="noStrike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u="none" strike="noStrike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almashish</a:t>
              </a:r>
              <a:endParaRPr lang="en-US" sz="4400" u="none" strike="noStrike" dirty="0">
                <a:solidFill>
                  <a:srgbClr val="00000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endParaRPr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2786018" y="357154"/>
            <a:ext cx="12358774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Maktabgacha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ta’limda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STEAM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ta’lim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texnologiyasini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qo’llashning</a:t>
            </a:r>
            <a:r>
              <a:rPr lang="en-US" sz="4800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afzalliklari</a:t>
            </a:r>
            <a:endParaRPr lang="en-US" sz="4800" u="none" strike="noStrike" dirty="0">
              <a:solidFill>
                <a:srgbClr val="303030"/>
              </a:solidFill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</p:txBody>
      </p:sp>
      <p:sp>
        <p:nvSpPr>
          <p:cNvPr id="23" name="Freeform 23"/>
          <p:cNvSpPr/>
          <p:nvPr/>
        </p:nvSpPr>
        <p:spPr>
          <a:xfrm>
            <a:off x="2857456" y="1928790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3" y="0"/>
                </a:lnTo>
                <a:lnTo>
                  <a:pt x="1496993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4" name="Freeform 24"/>
          <p:cNvSpPr/>
          <p:nvPr/>
        </p:nvSpPr>
        <p:spPr>
          <a:xfrm>
            <a:off x="285688" y="4000492"/>
            <a:ext cx="1285884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3" y="0"/>
                </a:lnTo>
                <a:lnTo>
                  <a:pt x="1496993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5" name="Freeform 25"/>
          <p:cNvSpPr/>
          <p:nvPr/>
        </p:nvSpPr>
        <p:spPr>
          <a:xfrm>
            <a:off x="15716296" y="3643302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3" y="0"/>
                </a:lnTo>
                <a:lnTo>
                  <a:pt x="1496993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6" name="Freeform 26"/>
          <p:cNvSpPr/>
          <p:nvPr/>
        </p:nvSpPr>
        <p:spPr>
          <a:xfrm>
            <a:off x="3286084" y="2285980"/>
            <a:ext cx="974755" cy="1098597"/>
          </a:xfrm>
          <a:custGeom>
            <a:avLst/>
            <a:gdLst/>
            <a:ahLst/>
            <a:cxnLst/>
            <a:rect l="l" t="t" r="r" b="b"/>
            <a:pathLst>
              <a:path w="974755" h="1098597">
                <a:moveTo>
                  <a:pt x="0" y="0"/>
                </a:moveTo>
                <a:lnTo>
                  <a:pt x="974755" y="0"/>
                </a:lnTo>
                <a:lnTo>
                  <a:pt x="974755" y="1098597"/>
                </a:lnTo>
                <a:lnTo>
                  <a:pt x="0" y="109859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6216362" y="4000492"/>
            <a:ext cx="731755" cy="916777"/>
          </a:xfrm>
          <a:custGeom>
            <a:avLst/>
            <a:gdLst/>
            <a:ahLst/>
            <a:cxnLst/>
            <a:rect l="l" t="t" r="r" b="b"/>
            <a:pathLst>
              <a:path w="731755" h="916777">
                <a:moveTo>
                  <a:pt x="0" y="0"/>
                </a:moveTo>
                <a:lnTo>
                  <a:pt x="731755" y="0"/>
                </a:lnTo>
                <a:lnTo>
                  <a:pt x="731755" y="916777"/>
                </a:lnTo>
                <a:lnTo>
                  <a:pt x="0" y="91677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500002" y="4214806"/>
            <a:ext cx="970068" cy="897754"/>
          </a:xfrm>
          <a:custGeom>
            <a:avLst/>
            <a:gdLst/>
            <a:ahLst/>
            <a:cxnLst/>
            <a:rect l="l" t="t" r="r" b="b"/>
            <a:pathLst>
              <a:path w="970068" h="897754">
                <a:moveTo>
                  <a:pt x="0" y="0"/>
                </a:moveTo>
                <a:lnTo>
                  <a:pt x="970068" y="0"/>
                </a:lnTo>
                <a:lnTo>
                  <a:pt x="970068" y="897754"/>
                </a:lnTo>
                <a:lnTo>
                  <a:pt x="0" y="89775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2276084">
            <a:off x="297697" y="4454624"/>
            <a:ext cx="207996" cy="1039979"/>
          </a:xfrm>
          <a:custGeom>
            <a:avLst/>
            <a:gdLst/>
            <a:ahLst/>
            <a:cxnLst/>
            <a:rect l="l" t="t" r="r" b="b"/>
            <a:pathLst>
              <a:path w="207996" h="1039979">
                <a:moveTo>
                  <a:pt x="0" y="0"/>
                </a:moveTo>
                <a:lnTo>
                  <a:pt x="207996" y="0"/>
                </a:lnTo>
                <a:lnTo>
                  <a:pt x="207996" y="1039979"/>
                </a:lnTo>
                <a:lnTo>
                  <a:pt x="0" y="1039979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 rot="-97722">
            <a:off x="16684691" y="868053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6" y="0"/>
                </a:lnTo>
                <a:lnTo>
                  <a:pt x="2318736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-97722">
            <a:off x="307986" y="32628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6" y="0"/>
                </a:lnTo>
                <a:lnTo>
                  <a:pt x="2318736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 rot="-97722" flipH="1">
            <a:off x="-395205" y="7093777"/>
            <a:ext cx="1659804" cy="1146773"/>
          </a:xfrm>
          <a:custGeom>
            <a:avLst/>
            <a:gdLst/>
            <a:ahLst/>
            <a:cxnLst/>
            <a:rect l="l" t="t" r="r" b="b"/>
            <a:pathLst>
              <a:path w="1659804" h="1146773">
                <a:moveTo>
                  <a:pt x="1659803" y="0"/>
                </a:moveTo>
                <a:lnTo>
                  <a:pt x="0" y="0"/>
                </a:lnTo>
                <a:lnTo>
                  <a:pt x="0" y="1146774"/>
                </a:lnTo>
                <a:lnTo>
                  <a:pt x="1659803" y="1146774"/>
                </a:lnTo>
                <a:lnTo>
                  <a:pt x="1659803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 rot="-97722" flipH="1">
            <a:off x="16612233" y="9116871"/>
            <a:ext cx="1659804" cy="1146773"/>
          </a:xfrm>
          <a:custGeom>
            <a:avLst/>
            <a:gdLst/>
            <a:ahLst/>
            <a:cxnLst/>
            <a:rect l="l" t="t" r="r" b="b"/>
            <a:pathLst>
              <a:path w="1659804" h="1146773">
                <a:moveTo>
                  <a:pt x="1659803" y="0"/>
                </a:moveTo>
                <a:lnTo>
                  <a:pt x="0" y="0"/>
                </a:lnTo>
                <a:lnTo>
                  <a:pt x="0" y="1146774"/>
                </a:lnTo>
                <a:lnTo>
                  <a:pt x="1659803" y="1146774"/>
                </a:lnTo>
                <a:lnTo>
                  <a:pt x="1659803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/>
            </a:stretch>
          </a:blipFill>
        </p:spPr>
      </p:sp>
      <p:grpSp>
        <p:nvGrpSpPr>
          <p:cNvPr id="28" name="Group 16"/>
          <p:cNvGrpSpPr/>
          <p:nvPr/>
        </p:nvGrpSpPr>
        <p:grpSpPr>
          <a:xfrm>
            <a:off x="4000464" y="7429516"/>
            <a:ext cx="9858444" cy="2071701"/>
            <a:chOff x="0" y="-32507"/>
            <a:chExt cx="433818" cy="238585"/>
          </a:xfrm>
        </p:grpSpPr>
        <p:sp>
          <p:nvSpPr>
            <p:cNvPr id="29" name="Freeform 17"/>
            <p:cNvSpPr/>
            <p:nvPr/>
          </p:nvSpPr>
          <p:spPr>
            <a:xfrm>
              <a:off x="0" y="0"/>
              <a:ext cx="433818" cy="189624"/>
            </a:xfrm>
            <a:custGeom>
              <a:avLst/>
              <a:gdLst/>
              <a:ahLst/>
              <a:cxnLst/>
              <a:rect l="l" t="t" r="r" b="b"/>
              <a:pathLst>
                <a:path w="433818" h="189624">
                  <a:moveTo>
                    <a:pt x="94812" y="0"/>
                  </a:moveTo>
                  <a:lnTo>
                    <a:pt x="339006" y="0"/>
                  </a:lnTo>
                  <a:cubicBezTo>
                    <a:pt x="364152" y="0"/>
                    <a:pt x="388267" y="9989"/>
                    <a:pt x="406048" y="27770"/>
                  </a:cubicBezTo>
                  <a:cubicBezTo>
                    <a:pt x="423829" y="45550"/>
                    <a:pt x="433818" y="69666"/>
                    <a:pt x="433818" y="94812"/>
                  </a:cubicBezTo>
                  <a:lnTo>
                    <a:pt x="433818" y="94812"/>
                  </a:lnTo>
                  <a:cubicBezTo>
                    <a:pt x="433818" y="147175"/>
                    <a:pt x="391369" y="189624"/>
                    <a:pt x="339006" y="189624"/>
                  </a:cubicBezTo>
                  <a:lnTo>
                    <a:pt x="94812" y="189624"/>
                  </a:lnTo>
                  <a:cubicBezTo>
                    <a:pt x="42449" y="189624"/>
                    <a:pt x="0" y="147175"/>
                    <a:pt x="0" y="94812"/>
                  </a:cubicBezTo>
                  <a:lnTo>
                    <a:pt x="0" y="94812"/>
                  </a:lnTo>
                  <a:cubicBezTo>
                    <a:pt x="0" y="42449"/>
                    <a:pt x="42449" y="0"/>
                    <a:pt x="94812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olid"/>
              <a:round/>
            </a:ln>
          </p:spPr>
        </p:sp>
        <p:sp>
          <p:nvSpPr>
            <p:cNvPr id="33" name="TextBox 18"/>
            <p:cNvSpPr txBox="1"/>
            <p:nvPr/>
          </p:nvSpPr>
          <p:spPr>
            <a:xfrm>
              <a:off x="22683" y="-32507"/>
              <a:ext cx="399793" cy="2385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396"/>
                </a:lnSpc>
                <a:spcBef>
                  <a:spcPct val="0"/>
                </a:spcBef>
              </a:pPr>
              <a:r>
                <a:rPr lang="en-US" sz="4400" u="none" strike="noStrike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Kooperatsiya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:birgalikda</a:t>
              </a:r>
              <a:r>
                <a:rPr lang="en-US" sz="4400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loyiha</a:t>
              </a:r>
              <a:r>
                <a:rPr lang="en-US" sz="4400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ustida</a:t>
              </a:r>
              <a:r>
                <a:rPr lang="en-US" sz="4400" dirty="0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 </a:t>
              </a:r>
              <a:r>
                <a:rPr lang="en-US" sz="4400" dirty="0" err="1" smtClean="0">
                  <a:solidFill>
                    <a:srgbClr val="000000"/>
                  </a:solidFill>
                  <a:latin typeface="Aharoni" pitchFamily="2" charset="-79"/>
                  <a:ea typeface="Dreaming Outloud All Caps"/>
                  <a:cs typeface="Aharoni" pitchFamily="2" charset="-79"/>
                  <a:sym typeface="Dreaming Outloud All Caps"/>
                </a:rPr>
                <a:t>ishlash</a:t>
              </a:r>
              <a:endParaRPr lang="en-US" sz="4400" u="none" strike="noStrike" dirty="0">
                <a:solidFill>
                  <a:srgbClr val="00000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endParaRPr>
            </a:p>
          </p:txBody>
        </p:sp>
      </p:grpSp>
      <p:sp>
        <p:nvSpPr>
          <p:cNvPr id="35" name="Freeform 9"/>
          <p:cNvSpPr/>
          <p:nvPr/>
        </p:nvSpPr>
        <p:spPr>
          <a:xfrm>
            <a:off x="14073222" y="7500954"/>
            <a:ext cx="1945940" cy="2024664"/>
          </a:xfrm>
          <a:custGeom>
            <a:avLst/>
            <a:gdLst/>
            <a:ahLst/>
            <a:cxnLst/>
            <a:rect l="l" t="t" r="r" b="b"/>
            <a:pathLst>
              <a:path w="1945940" h="2024664">
                <a:moveTo>
                  <a:pt x="0" y="0"/>
                </a:moveTo>
                <a:lnTo>
                  <a:pt x="1945940" y="0"/>
                </a:lnTo>
                <a:lnTo>
                  <a:pt x="1945940" y="2024663"/>
                </a:lnTo>
                <a:lnTo>
                  <a:pt x="0" y="2024663"/>
                </a:lnTo>
                <a:lnTo>
                  <a:pt x="0" y="0"/>
                </a:lnTo>
                <a:close/>
              </a:path>
            </a:pathLst>
          </a:custGeom>
          <a:blipFill>
            <a:blip r:embed="rId28" cstate="print">
              <a:extLst>
                <a:ext uri="{96DAC541-7B7A-43D3-8B79-37D633B846F1}">
                  <asvg:svgBlip xmlns:asvg="http://schemas.microsoft.com/office/drawing/2016/SVG/main" xmlns="" r:embed="rId2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D5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0" y="2000228"/>
            <a:ext cx="9644066" cy="8286772"/>
            <a:chOff x="0" y="0"/>
            <a:chExt cx="6634875" cy="752612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634876" cy="7526126"/>
            </a:xfrm>
            <a:custGeom>
              <a:avLst/>
              <a:gdLst/>
              <a:ahLst/>
              <a:cxnLst/>
              <a:rect l="l" t="t" r="r" b="b"/>
              <a:pathLst>
                <a:path w="6634876" h="7526126">
                  <a:moveTo>
                    <a:pt x="53932" y="6958119"/>
                  </a:moveTo>
                  <a:cubicBezTo>
                    <a:pt x="53932" y="6958119"/>
                    <a:pt x="-9098" y="6711555"/>
                    <a:pt x="1120" y="1208253"/>
                  </a:cubicBezTo>
                  <a:cubicBezTo>
                    <a:pt x="9553" y="984462"/>
                    <a:pt x="55935" y="638823"/>
                    <a:pt x="55935" y="638823"/>
                  </a:cubicBezTo>
                  <a:cubicBezTo>
                    <a:pt x="73135" y="495957"/>
                    <a:pt x="47587" y="331357"/>
                    <a:pt x="172287" y="217416"/>
                  </a:cubicBezTo>
                  <a:cubicBezTo>
                    <a:pt x="337696" y="66279"/>
                    <a:pt x="612545" y="-6509"/>
                    <a:pt x="5747034" y="456"/>
                  </a:cubicBezTo>
                  <a:cubicBezTo>
                    <a:pt x="5963782" y="10310"/>
                    <a:pt x="6168098" y="29972"/>
                    <a:pt x="6302286" y="95181"/>
                  </a:cubicBezTo>
                  <a:cubicBezTo>
                    <a:pt x="6558331" y="219611"/>
                    <a:pt x="6640107" y="452651"/>
                    <a:pt x="6634620" y="698175"/>
                  </a:cubicBezTo>
                  <a:cubicBezTo>
                    <a:pt x="6634620" y="698175"/>
                    <a:pt x="6591332" y="1006564"/>
                    <a:pt x="6598765" y="1242098"/>
                  </a:cubicBezTo>
                  <a:cubicBezTo>
                    <a:pt x="6605888" y="6699920"/>
                    <a:pt x="6613044" y="6895523"/>
                    <a:pt x="6613044" y="6895523"/>
                  </a:cubicBezTo>
                  <a:cubicBezTo>
                    <a:pt x="6596363" y="7111255"/>
                    <a:pt x="6481719" y="7321867"/>
                    <a:pt x="6284850" y="7433491"/>
                  </a:cubicBezTo>
                  <a:cubicBezTo>
                    <a:pt x="6134498" y="7518740"/>
                    <a:pt x="5936467" y="7533837"/>
                    <a:pt x="4713899" y="7523096"/>
                  </a:cubicBezTo>
                  <a:cubicBezTo>
                    <a:pt x="636854" y="7517819"/>
                    <a:pt x="375506" y="7551672"/>
                    <a:pt x="245180" y="7442514"/>
                  </a:cubicBezTo>
                  <a:cubicBezTo>
                    <a:pt x="136669" y="7351630"/>
                    <a:pt x="72697" y="7158317"/>
                    <a:pt x="53932" y="6958119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8" name="Freeform 8"/>
          <p:cNvSpPr/>
          <p:nvPr/>
        </p:nvSpPr>
        <p:spPr>
          <a:xfrm>
            <a:off x="15216230" y="-571540"/>
            <a:ext cx="3628984" cy="4609632"/>
          </a:xfrm>
          <a:custGeom>
            <a:avLst/>
            <a:gdLst/>
            <a:ahLst/>
            <a:cxnLst/>
            <a:rect l="l" t="t" r="r" b="b"/>
            <a:pathLst>
              <a:path w="3628984" h="4609632">
                <a:moveTo>
                  <a:pt x="0" y="0"/>
                </a:moveTo>
                <a:lnTo>
                  <a:pt x="3628985" y="0"/>
                </a:lnTo>
                <a:lnTo>
                  <a:pt x="3628985" y="4609632"/>
                </a:lnTo>
                <a:lnTo>
                  <a:pt x="0" y="46096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715504" y="2000228"/>
            <a:ext cx="8572496" cy="8286772"/>
            <a:chOff x="0" y="0"/>
            <a:chExt cx="6634875" cy="752612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634876" cy="7526126"/>
            </a:xfrm>
            <a:custGeom>
              <a:avLst/>
              <a:gdLst/>
              <a:ahLst/>
              <a:cxnLst/>
              <a:rect l="l" t="t" r="r" b="b"/>
              <a:pathLst>
                <a:path w="6634876" h="7526126">
                  <a:moveTo>
                    <a:pt x="53932" y="6958119"/>
                  </a:moveTo>
                  <a:cubicBezTo>
                    <a:pt x="53932" y="6958119"/>
                    <a:pt x="-9098" y="6711555"/>
                    <a:pt x="1120" y="1208253"/>
                  </a:cubicBezTo>
                  <a:cubicBezTo>
                    <a:pt x="9553" y="984462"/>
                    <a:pt x="55935" y="638823"/>
                    <a:pt x="55935" y="638823"/>
                  </a:cubicBezTo>
                  <a:cubicBezTo>
                    <a:pt x="73135" y="495957"/>
                    <a:pt x="47587" y="331357"/>
                    <a:pt x="172287" y="217416"/>
                  </a:cubicBezTo>
                  <a:cubicBezTo>
                    <a:pt x="337696" y="66279"/>
                    <a:pt x="612545" y="-6509"/>
                    <a:pt x="5747034" y="456"/>
                  </a:cubicBezTo>
                  <a:cubicBezTo>
                    <a:pt x="5963782" y="10310"/>
                    <a:pt x="6168098" y="29972"/>
                    <a:pt x="6302286" y="95181"/>
                  </a:cubicBezTo>
                  <a:cubicBezTo>
                    <a:pt x="6558331" y="219611"/>
                    <a:pt x="6640107" y="452651"/>
                    <a:pt x="6634620" y="698175"/>
                  </a:cubicBezTo>
                  <a:cubicBezTo>
                    <a:pt x="6634620" y="698175"/>
                    <a:pt x="6591332" y="1006564"/>
                    <a:pt x="6598765" y="1242098"/>
                  </a:cubicBezTo>
                  <a:cubicBezTo>
                    <a:pt x="6605888" y="6699920"/>
                    <a:pt x="6613044" y="6895523"/>
                    <a:pt x="6613044" y="6895523"/>
                  </a:cubicBezTo>
                  <a:cubicBezTo>
                    <a:pt x="6596363" y="7111255"/>
                    <a:pt x="6481719" y="7321867"/>
                    <a:pt x="6284850" y="7433491"/>
                  </a:cubicBezTo>
                  <a:cubicBezTo>
                    <a:pt x="6134498" y="7518740"/>
                    <a:pt x="5936467" y="7533837"/>
                    <a:pt x="4713899" y="7523096"/>
                  </a:cubicBezTo>
                  <a:cubicBezTo>
                    <a:pt x="636854" y="7517819"/>
                    <a:pt x="375506" y="7551672"/>
                    <a:pt x="245180" y="7442514"/>
                  </a:cubicBezTo>
                  <a:cubicBezTo>
                    <a:pt x="136669" y="7351630"/>
                    <a:pt x="72697" y="7158317"/>
                    <a:pt x="53932" y="6958119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4" name="Freeform 14"/>
          <p:cNvSpPr/>
          <p:nvPr/>
        </p:nvSpPr>
        <p:spPr>
          <a:xfrm>
            <a:off x="1357258" y="2428856"/>
            <a:ext cx="5929354" cy="3403915"/>
          </a:xfrm>
          <a:custGeom>
            <a:avLst/>
            <a:gdLst/>
            <a:ahLst/>
            <a:cxnLst/>
            <a:rect l="l" t="t" r="r" b="b"/>
            <a:pathLst>
              <a:path w="4747412" h="3403915">
                <a:moveTo>
                  <a:pt x="0" y="0"/>
                </a:moveTo>
                <a:lnTo>
                  <a:pt x="4747412" y="0"/>
                </a:lnTo>
                <a:lnTo>
                  <a:pt x="4747412" y="3403914"/>
                </a:lnTo>
                <a:lnTo>
                  <a:pt x="0" y="340391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 l="-3775" r="-3775"/>
            </a:stretch>
          </a:blipFill>
          <a:ln cap="rnd">
            <a:noFill/>
            <a:prstDash val="solid"/>
            <a:round/>
          </a:ln>
        </p:spPr>
      </p:sp>
      <p:sp>
        <p:nvSpPr>
          <p:cNvPr id="15" name="Freeform 15"/>
          <p:cNvSpPr/>
          <p:nvPr/>
        </p:nvSpPr>
        <p:spPr>
          <a:xfrm>
            <a:off x="10858512" y="2000228"/>
            <a:ext cx="5715040" cy="3403915"/>
          </a:xfrm>
          <a:custGeom>
            <a:avLst/>
            <a:gdLst/>
            <a:ahLst/>
            <a:cxnLst/>
            <a:rect l="l" t="t" r="r" b="b"/>
            <a:pathLst>
              <a:path w="4747412" h="3403915">
                <a:moveTo>
                  <a:pt x="0" y="0"/>
                </a:moveTo>
                <a:lnTo>
                  <a:pt x="4747412" y="0"/>
                </a:lnTo>
                <a:lnTo>
                  <a:pt x="4747412" y="3403914"/>
                </a:lnTo>
                <a:lnTo>
                  <a:pt x="0" y="3403914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 l="-2527" r="-2527"/>
            </a:stretch>
          </a:blipFill>
          <a:ln cap="rnd">
            <a:noFill/>
            <a:prstDash val="solid"/>
            <a:round/>
          </a:ln>
        </p:spPr>
      </p:sp>
      <p:sp>
        <p:nvSpPr>
          <p:cNvPr id="17" name="Freeform 17"/>
          <p:cNvSpPr/>
          <p:nvPr/>
        </p:nvSpPr>
        <p:spPr>
          <a:xfrm rot="-385278">
            <a:off x="133156" y="-523334"/>
            <a:ext cx="2280343" cy="2509140"/>
          </a:xfrm>
          <a:custGeom>
            <a:avLst/>
            <a:gdLst/>
            <a:ahLst/>
            <a:cxnLst/>
            <a:rect l="l" t="t" r="r" b="b"/>
            <a:pathLst>
              <a:path w="2280343" h="2509140">
                <a:moveTo>
                  <a:pt x="0" y="0"/>
                </a:moveTo>
                <a:lnTo>
                  <a:pt x="2280344" y="0"/>
                </a:lnTo>
                <a:lnTo>
                  <a:pt x="2280344" y="2509141"/>
                </a:lnTo>
                <a:lnTo>
                  <a:pt x="0" y="25091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4071902" y="428592"/>
            <a:ext cx="8471167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Amaliy</a:t>
            </a:r>
            <a:r>
              <a:rPr lang="en-US" sz="48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faoliyatdagi</a:t>
            </a:r>
            <a:r>
              <a:rPr lang="en-US" sz="48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namunalarni</a:t>
            </a:r>
            <a:r>
              <a:rPr lang="en-US" sz="48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ko’rib</a:t>
            </a:r>
            <a:r>
              <a:rPr lang="en-US" sz="48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chiqamiz</a:t>
            </a:r>
            <a:endParaRPr lang="en-US" sz="4800" u="none" strike="noStrike" dirty="0">
              <a:solidFill>
                <a:srgbClr val="000000"/>
              </a:solidFill>
              <a:latin typeface="Aharoni" pitchFamily="2" charset="-79"/>
              <a:ea typeface="Bryndan Write"/>
              <a:cs typeface="Aharoni" pitchFamily="2" charset="-79"/>
              <a:sym typeface="Bryndan Write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0" y="6000756"/>
            <a:ext cx="9001124" cy="40626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>
              <a:spcBef>
                <a:spcPct val="0"/>
              </a:spcBef>
            </a:pP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“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Suvning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siri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”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loyihasi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. (fan,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matematika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).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Vazifa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: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qaysi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buyumlar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suvda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cho’kadi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qaysilari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suzadi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?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Jarayon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: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bolalar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turli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buyumlarni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(tosh,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qog’oz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koptok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qoshiq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)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suvga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tashlab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ko’rishadi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.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Natija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: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ular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vazn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zichlik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haqida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ilk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tushunchalarni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oladi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natijalarni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baholaydi</a:t>
            </a:r>
            <a:r>
              <a:rPr lang="en-US" sz="40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.</a:t>
            </a:r>
            <a:endParaRPr lang="en-US" sz="4000" b="1" u="none" strike="noStrike" dirty="0"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9858380" y="5500690"/>
            <a:ext cx="8429620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“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Geometrik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shakllardan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robot” (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matematika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art).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Vazifa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: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turli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hajmdagi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qutilar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(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choy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sut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qutilari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)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rangli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qog’ozdanfoydalanib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robot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yasash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.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Jarayon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: bola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kvadrat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slindr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uchburchaklarni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birlashtirib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robot </a:t>
            </a:r>
            <a:r>
              <a:rPr lang="en-US" sz="3200" b="1" u="none" strike="noStrike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yasaydi</a:t>
            </a:r>
            <a:r>
              <a:rPr lang="en-US" sz="3200" b="1" u="none" strike="noStrike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.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Natija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: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shakllarni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taniydi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va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robotni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dizayni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bezatishni</a:t>
            </a:r>
            <a:r>
              <a:rPr lang="en-US" sz="3200" b="1" dirty="0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3200" b="1" dirty="0" err="1" smtClean="0"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o’rganadi</a:t>
            </a:r>
            <a:r>
              <a:rPr lang="en-US" sz="3200" dirty="0" smtClean="0">
                <a:latin typeface="Dreaming Outloud All Caps"/>
                <a:ea typeface="Dreaming Outloud All Caps"/>
                <a:cs typeface="Dreaming Outloud All Caps"/>
                <a:sym typeface="Dreaming Outloud All Caps"/>
              </a:rPr>
              <a:t>.</a:t>
            </a:r>
            <a:endParaRPr lang="en-US" sz="3200" u="none" strike="noStrike" dirty="0">
              <a:latin typeface="Dreaming Outloud All Caps"/>
              <a:ea typeface="Dreaming Outloud All Caps"/>
              <a:cs typeface="Dreaming Outloud All Caps"/>
              <a:sym typeface="Dreaming Outloud All Cap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D5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8371634"/>
            <a:ext cx="18288000" cy="2129716"/>
          </a:xfrm>
          <a:custGeom>
            <a:avLst/>
            <a:gdLst/>
            <a:ahLst/>
            <a:cxnLst/>
            <a:rect l="l" t="t" r="r" b="b"/>
            <a:pathLst>
              <a:path w="23083625" h="4589190">
                <a:moveTo>
                  <a:pt x="0" y="0"/>
                </a:moveTo>
                <a:lnTo>
                  <a:pt x="23083625" y="0"/>
                </a:lnTo>
                <a:lnTo>
                  <a:pt x="23083625" y="4589190"/>
                </a:lnTo>
                <a:lnTo>
                  <a:pt x="0" y="45891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2357418"/>
            <a:ext cx="6218446" cy="6658572"/>
          </a:xfrm>
          <a:custGeom>
            <a:avLst/>
            <a:gdLst/>
            <a:ahLst/>
            <a:cxnLst/>
            <a:rect l="l" t="t" r="r" b="b"/>
            <a:pathLst>
              <a:path w="5189746" h="5357760">
                <a:moveTo>
                  <a:pt x="0" y="0"/>
                </a:moveTo>
                <a:lnTo>
                  <a:pt x="5189746" y="0"/>
                </a:lnTo>
                <a:lnTo>
                  <a:pt x="5189746" y="5357760"/>
                </a:lnTo>
                <a:lnTo>
                  <a:pt x="0" y="53577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6500794" y="2357418"/>
            <a:ext cx="5715040" cy="6801448"/>
          </a:xfrm>
          <a:custGeom>
            <a:avLst/>
            <a:gdLst/>
            <a:ahLst/>
            <a:cxnLst/>
            <a:rect l="l" t="t" r="r" b="b"/>
            <a:pathLst>
              <a:path w="5189746" h="5357760">
                <a:moveTo>
                  <a:pt x="0" y="0"/>
                </a:moveTo>
                <a:lnTo>
                  <a:pt x="5189746" y="0"/>
                </a:lnTo>
                <a:lnTo>
                  <a:pt x="5189746" y="5357760"/>
                </a:lnTo>
                <a:lnTo>
                  <a:pt x="0" y="53577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357936" y="2214542"/>
            <a:ext cx="5930064" cy="6801448"/>
          </a:xfrm>
          <a:custGeom>
            <a:avLst/>
            <a:gdLst/>
            <a:ahLst/>
            <a:cxnLst/>
            <a:rect l="l" t="t" r="r" b="b"/>
            <a:pathLst>
              <a:path w="5189746" h="5357760">
                <a:moveTo>
                  <a:pt x="0" y="0"/>
                </a:moveTo>
                <a:lnTo>
                  <a:pt x="5189746" y="0"/>
                </a:lnTo>
                <a:lnTo>
                  <a:pt x="5189746" y="5357760"/>
                </a:lnTo>
                <a:lnTo>
                  <a:pt x="0" y="53577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214514" y="0"/>
            <a:ext cx="13430344" cy="2215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Maktabgacha</a:t>
            </a:r>
            <a:r>
              <a:rPr lang="en-US" sz="48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ta’limda</a:t>
            </a:r>
            <a:r>
              <a:rPr lang="en-US" sz="48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STEAM </a:t>
            </a: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muhitini</a:t>
            </a:r>
            <a:r>
              <a:rPr lang="en-US" sz="48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yaratishda</a:t>
            </a:r>
            <a:r>
              <a:rPr lang="en-US" sz="48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“STEAM </a:t>
            </a: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burchagi</a:t>
            </a:r>
            <a:r>
              <a:rPr lang="en-US" sz="48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” </a:t>
            </a: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bo’lishi</a:t>
            </a:r>
            <a:r>
              <a:rPr lang="en-US" sz="48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maqsadga</a:t>
            </a:r>
            <a:r>
              <a:rPr lang="en-US" sz="48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48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muvofiq</a:t>
            </a:r>
            <a:endParaRPr lang="en-US" sz="4800" u="none" strike="noStrike" dirty="0">
              <a:solidFill>
                <a:srgbClr val="000000"/>
              </a:solidFill>
              <a:latin typeface="Aharoni" pitchFamily="2" charset="-79"/>
              <a:ea typeface="Bryndan Write"/>
              <a:cs typeface="Aharoni" pitchFamily="2" charset="-79"/>
              <a:sym typeface="Bryndan Write"/>
            </a:endParaRPr>
          </a:p>
        </p:txBody>
      </p:sp>
      <p:sp>
        <p:nvSpPr>
          <p:cNvPr id="7" name="Freeform 7"/>
          <p:cNvSpPr/>
          <p:nvPr/>
        </p:nvSpPr>
        <p:spPr>
          <a:xfrm rot="-97722">
            <a:off x="16684691" y="868053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6" y="0"/>
                </a:lnTo>
                <a:lnTo>
                  <a:pt x="2318736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97722">
            <a:off x="22299" y="32628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6" y="0"/>
                </a:lnTo>
                <a:lnTo>
                  <a:pt x="2318736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97722" flipH="1">
            <a:off x="14649622" y="-812807"/>
            <a:ext cx="1659804" cy="1146773"/>
          </a:xfrm>
          <a:custGeom>
            <a:avLst/>
            <a:gdLst/>
            <a:ahLst/>
            <a:cxnLst/>
            <a:rect l="l" t="t" r="r" b="b"/>
            <a:pathLst>
              <a:path w="1659804" h="1146773">
                <a:moveTo>
                  <a:pt x="1659804" y="0"/>
                </a:moveTo>
                <a:lnTo>
                  <a:pt x="0" y="0"/>
                </a:lnTo>
                <a:lnTo>
                  <a:pt x="0" y="1146774"/>
                </a:lnTo>
                <a:lnTo>
                  <a:pt x="1659804" y="1146774"/>
                </a:lnTo>
                <a:lnTo>
                  <a:pt x="1659804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57126" y="4786310"/>
            <a:ext cx="5143535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Toshlar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qum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qobiqlar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urug’lar</a:t>
            </a:r>
            <a:endParaRPr lang="en-US" sz="4800" u="none" strike="noStrike" dirty="0">
              <a:solidFill>
                <a:srgbClr val="303030"/>
              </a:solidFill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6715108" y="4714872"/>
            <a:ext cx="4786346" cy="2215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Lego,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yog’och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bloklar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magnitli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figuralar</a:t>
            </a:r>
            <a:r>
              <a:rPr lang="en-US" sz="3031" u="none" strike="noStrike" dirty="0" smtClean="0">
                <a:solidFill>
                  <a:srgbClr val="303030"/>
                </a:solidFill>
                <a:latin typeface="Dreaming Outloud All Caps"/>
                <a:ea typeface="Dreaming Outloud All Caps"/>
                <a:cs typeface="Dreaming Outloud All Caps"/>
                <a:sym typeface="Dreaming Outloud All Caps"/>
              </a:rPr>
              <a:t>.</a:t>
            </a:r>
            <a:endParaRPr lang="en-US" sz="3031" u="none" strike="noStrike" dirty="0">
              <a:solidFill>
                <a:srgbClr val="303030"/>
              </a:solidFill>
              <a:latin typeface="Dreaming Outloud All Caps"/>
              <a:ea typeface="Dreaming Outloud All Caps"/>
              <a:cs typeface="Dreaming Outloud All Caps"/>
              <a:sym typeface="Dreaming Outloud All Caps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2358710" y="4714872"/>
            <a:ext cx="5572164" cy="29546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Tarozilar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santimetrli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lentalar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,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qum</a:t>
            </a:r>
            <a:r>
              <a:rPr lang="en-US" sz="4800" u="none" strike="noStrike" dirty="0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 </a:t>
            </a:r>
            <a:r>
              <a:rPr lang="en-US" sz="4800" u="none" strike="noStrike" dirty="0" err="1" smtClean="0">
                <a:solidFill>
                  <a:srgbClr val="303030"/>
                </a:solidFill>
                <a:latin typeface="Aharoni" pitchFamily="2" charset="-79"/>
                <a:ea typeface="Dreaming Outloud All Caps"/>
                <a:cs typeface="Aharoni" pitchFamily="2" charset="-79"/>
                <a:sym typeface="Dreaming Outloud All Caps"/>
              </a:rPr>
              <a:t>soatlari</a:t>
            </a:r>
            <a:endParaRPr lang="en-US" sz="4800" u="none" strike="noStrike" dirty="0">
              <a:solidFill>
                <a:srgbClr val="303030"/>
              </a:solidFill>
              <a:latin typeface="Aharoni" pitchFamily="2" charset="-79"/>
              <a:ea typeface="Dreaming Outloud All Caps"/>
              <a:cs typeface="Aharoni" pitchFamily="2" charset="-79"/>
              <a:sym typeface="Dreaming Outloud All Cap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0" y="3643302"/>
            <a:ext cx="5857852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5990"/>
              </a:lnSpc>
              <a:spcBef>
                <a:spcPct val="0"/>
              </a:spcBef>
            </a:pPr>
            <a:r>
              <a:rPr lang="en-US" sz="4800" dirty="0" err="1" smtClean="0">
                <a:solidFill>
                  <a:srgbClr val="DD3528">
                    <a:alpha val="91765"/>
                  </a:srgbClr>
                </a:solidFill>
                <a:latin typeface="Aharoni" pitchFamily="2" charset="-79"/>
                <a:ea typeface="Adigiana Toybox Bold"/>
                <a:cs typeface="Aharoni" pitchFamily="2" charset="-79"/>
                <a:sym typeface="Adigiana Toybox Bold"/>
              </a:rPr>
              <a:t>Tabiiy</a:t>
            </a:r>
            <a:r>
              <a:rPr lang="en-US" sz="4800" dirty="0" smtClean="0">
                <a:solidFill>
                  <a:srgbClr val="DD3528">
                    <a:alpha val="91765"/>
                  </a:srgbClr>
                </a:solidFill>
                <a:latin typeface="Aharoni" pitchFamily="2" charset="-79"/>
                <a:ea typeface="Adigiana Toybox Bold"/>
                <a:cs typeface="Aharoni" pitchFamily="2" charset="-79"/>
                <a:sym typeface="Adigiana Toybox Bold"/>
              </a:rPr>
              <a:t> </a:t>
            </a:r>
            <a:r>
              <a:rPr lang="en-US" sz="4800" dirty="0" err="1" smtClean="0">
                <a:solidFill>
                  <a:srgbClr val="DD3528">
                    <a:alpha val="91765"/>
                  </a:srgbClr>
                </a:solidFill>
                <a:latin typeface="Aharoni" pitchFamily="2" charset="-79"/>
                <a:ea typeface="Adigiana Toybox Bold"/>
                <a:cs typeface="Aharoni" pitchFamily="2" charset="-79"/>
                <a:sym typeface="Adigiana Toybox Bold"/>
              </a:rPr>
              <a:t>materiallar</a:t>
            </a:r>
            <a:endParaRPr lang="en-US" sz="4800" dirty="0">
              <a:solidFill>
                <a:srgbClr val="DD3528">
                  <a:alpha val="91765"/>
                </a:srgbClr>
              </a:solidFill>
              <a:latin typeface="Aharoni" pitchFamily="2" charset="-79"/>
              <a:ea typeface="Adigiana Toybox Bold"/>
              <a:cs typeface="Aharoni" pitchFamily="2" charset="-79"/>
              <a:sym typeface="Adigiana Toybox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643670" y="3786178"/>
            <a:ext cx="4522247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5990"/>
              </a:lnSpc>
              <a:spcBef>
                <a:spcPct val="0"/>
              </a:spcBef>
            </a:pPr>
            <a:r>
              <a:rPr lang="en-US" sz="4800" dirty="0" err="1" smtClean="0">
                <a:solidFill>
                  <a:srgbClr val="FFD228">
                    <a:alpha val="91765"/>
                  </a:srgbClr>
                </a:solidFill>
                <a:latin typeface="Aharoni" pitchFamily="2" charset="-79"/>
                <a:ea typeface="Adigiana Toybox Bold"/>
                <a:cs typeface="Aharoni" pitchFamily="2" charset="-79"/>
                <a:sym typeface="Adigiana Toybox Bold"/>
              </a:rPr>
              <a:t>Konstruktorlar</a:t>
            </a:r>
            <a:endParaRPr lang="en-US" sz="4800" dirty="0">
              <a:solidFill>
                <a:srgbClr val="FFD228">
                  <a:alpha val="91765"/>
                </a:srgbClr>
              </a:solidFill>
              <a:latin typeface="Aharoni" pitchFamily="2" charset="-79"/>
              <a:ea typeface="Adigiana Toybox Bold"/>
              <a:cs typeface="Aharoni" pitchFamily="2" charset="-79"/>
              <a:sym typeface="Adigiana Toybox Bold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2715900" y="3714740"/>
            <a:ext cx="5214974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5990"/>
              </a:lnSpc>
              <a:spcBef>
                <a:spcPct val="0"/>
              </a:spcBef>
            </a:pPr>
            <a:r>
              <a:rPr lang="en-US" sz="4800" dirty="0" err="1" smtClean="0">
                <a:solidFill>
                  <a:srgbClr val="26AAAB">
                    <a:alpha val="91765"/>
                  </a:srgbClr>
                </a:solidFill>
                <a:latin typeface="Aharoni" pitchFamily="2" charset="-79"/>
                <a:ea typeface="Adigiana Toybox Bold"/>
                <a:cs typeface="Aharoni" pitchFamily="2" charset="-79"/>
                <a:sym typeface="Adigiana Toybox Bold"/>
              </a:rPr>
              <a:t>O’chov</a:t>
            </a:r>
            <a:r>
              <a:rPr lang="en-US" sz="4800" dirty="0" smtClean="0">
                <a:solidFill>
                  <a:srgbClr val="26AAAB">
                    <a:alpha val="91765"/>
                  </a:srgbClr>
                </a:solidFill>
                <a:latin typeface="Aharoni" pitchFamily="2" charset="-79"/>
                <a:ea typeface="Adigiana Toybox Bold"/>
                <a:cs typeface="Aharoni" pitchFamily="2" charset="-79"/>
                <a:sym typeface="Adigiana Toybox Bold"/>
              </a:rPr>
              <a:t> </a:t>
            </a:r>
            <a:r>
              <a:rPr lang="en-US" sz="4800" dirty="0" err="1" smtClean="0">
                <a:solidFill>
                  <a:srgbClr val="26AAAB">
                    <a:alpha val="91765"/>
                  </a:srgbClr>
                </a:solidFill>
                <a:latin typeface="Aharoni" pitchFamily="2" charset="-79"/>
                <a:ea typeface="Adigiana Toybox Bold"/>
                <a:cs typeface="Aharoni" pitchFamily="2" charset="-79"/>
                <a:sym typeface="Adigiana Toybox Bold"/>
              </a:rPr>
              <a:t>asboblari</a:t>
            </a:r>
            <a:endParaRPr lang="en-US" sz="4800" dirty="0">
              <a:solidFill>
                <a:srgbClr val="26AAAB">
                  <a:alpha val="91765"/>
                </a:srgbClr>
              </a:solidFill>
              <a:latin typeface="Aharoni" pitchFamily="2" charset="-79"/>
              <a:ea typeface="Adigiana Toybox Bold"/>
              <a:cs typeface="Aharoni" pitchFamily="2" charset="-79"/>
              <a:sym typeface="Adigiana Toybox Bold"/>
            </a:endParaRPr>
          </a:p>
        </p:txBody>
      </p:sp>
      <p:sp>
        <p:nvSpPr>
          <p:cNvPr id="18" name="Freeform 12"/>
          <p:cNvSpPr/>
          <p:nvPr/>
        </p:nvSpPr>
        <p:spPr>
          <a:xfrm>
            <a:off x="8215306" y="7500954"/>
            <a:ext cx="2777366" cy="1669891"/>
          </a:xfrm>
          <a:custGeom>
            <a:avLst/>
            <a:gdLst/>
            <a:ahLst/>
            <a:cxnLst/>
            <a:rect l="l" t="t" r="r" b="b"/>
            <a:pathLst>
              <a:path w="2777366" h="1669891">
                <a:moveTo>
                  <a:pt x="0" y="0"/>
                </a:moveTo>
                <a:lnTo>
                  <a:pt x="2777366" y="0"/>
                </a:lnTo>
                <a:lnTo>
                  <a:pt x="2777366" y="1669891"/>
                </a:lnTo>
                <a:lnTo>
                  <a:pt x="0" y="166989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9" name="Freeform 5"/>
          <p:cNvSpPr/>
          <p:nvPr/>
        </p:nvSpPr>
        <p:spPr>
          <a:xfrm>
            <a:off x="3571836" y="7143764"/>
            <a:ext cx="2317219" cy="2026514"/>
          </a:xfrm>
          <a:custGeom>
            <a:avLst/>
            <a:gdLst/>
            <a:ahLst/>
            <a:cxnLst/>
            <a:rect l="l" t="t" r="r" b="b"/>
            <a:pathLst>
              <a:path w="2317219" h="2026514">
                <a:moveTo>
                  <a:pt x="0" y="0"/>
                </a:moveTo>
                <a:lnTo>
                  <a:pt x="2317219" y="0"/>
                </a:lnTo>
                <a:lnTo>
                  <a:pt x="2317219" y="2026514"/>
                </a:lnTo>
                <a:lnTo>
                  <a:pt x="0" y="20265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" y="0"/>
            <a:ext cx="18287936" cy="864396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tavsiyalar</a:t>
            </a:r>
            <a:endParaRPr lang="en-US" sz="54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1)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qilishdan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qo’rqmang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STEAMda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noto’g’ri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javob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sinab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bor.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xatolar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bilimga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ekanini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tushuntiring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2)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o’ylaysan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agar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qo’shsak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usulda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ochiq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savollardan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foydalaning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3)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Guruhda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U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yerda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konstruktorlar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mikroskoplar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o’lchov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asboblari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toshlar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chig’anoqlar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sp>
        <p:nvSpPr>
          <p:cNvPr id="3" name="Freeform 3"/>
          <p:cNvSpPr/>
          <p:nvPr/>
        </p:nvSpPr>
        <p:spPr>
          <a:xfrm>
            <a:off x="0" y="8429576"/>
            <a:ext cx="18288000" cy="1857424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43" r="-2043" b="-26010"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-643006" y="7061552"/>
            <a:ext cx="2044128" cy="3225448"/>
          </a:xfrm>
          <a:custGeom>
            <a:avLst/>
            <a:gdLst/>
            <a:ahLst/>
            <a:cxnLst/>
            <a:rect l="l" t="t" r="r" b="b"/>
            <a:pathLst>
              <a:path w="2044128" h="3225448">
                <a:moveTo>
                  <a:pt x="0" y="0"/>
                </a:moveTo>
                <a:lnTo>
                  <a:pt x="2044128" y="0"/>
                </a:lnTo>
                <a:lnTo>
                  <a:pt x="2044128" y="3225448"/>
                </a:lnTo>
                <a:lnTo>
                  <a:pt x="0" y="32254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1500396">
            <a:off x="15166953" y="-214294"/>
            <a:ext cx="2394038" cy="1649710"/>
          </a:xfrm>
          <a:custGeom>
            <a:avLst/>
            <a:gdLst/>
            <a:ahLst/>
            <a:cxnLst/>
            <a:rect l="l" t="t" r="r" b="b"/>
            <a:pathLst>
              <a:path w="2394038" h="1649710">
                <a:moveTo>
                  <a:pt x="0" y="0"/>
                </a:moveTo>
                <a:lnTo>
                  <a:pt x="2394039" y="0"/>
                </a:lnTo>
                <a:lnTo>
                  <a:pt x="2394039" y="1649710"/>
                </a:lnTo>
                <a:lnTo>
                  <a:pt x="0" y="16497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6"/>
          <p:cNvSpPr/>
          <p:nvPr/>
        </p:nvSpPr>
        <p:spPr>
          <a:xfrm>
            <a:off x="10215570" y="8290835"/>
            <a:ext cx="2273065" cy="1996165"/>
          </a:xfrm>
          <a:custGeom>
            <a:avLst/>
            <a:gdLst/>
            <a:ahLst/>
            <a:cxnLst/>
            <a:rect l="l" t="t" r="r" b="b"/>
            <a:pathLst>
              <a:path w="2273065" h="1996165">
                <a:moveTo>
                  <a:pt x="0" y="0"/>
                </a:moveTo>
                <a:lnTo>
                  <a:pt x="2273065" y="0"/>
                </a:lnTo>
                <a:lnTo>
                  <a:pt x="2273065" y="1996165"/>
                </a:lnTo>
                <a:lnTo>
                  <a:pt x="0" y="199616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27810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26747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D5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97722">
            <a:off x="-388869" y="791155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6" y="0"/>
                </a:lnTo>
                <a:lnTo>
                  <a:pt x="2318736" y="1602036"/>
                </a:lnTo>
                <a:lnTo>
                  <a:pt x="0" y="16020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496303" y="295155"/>
            <a:ext cx="13555833" cy="8503204"/>
          </a:xfrm>
          <a:custGeom>
            <a:avLst/>
            <a:gdLst/>
            <a:ahLst/>
            <a:cxnLst/>
            <a:rect l="l" t="t" r="r" b="b"/>
            <a:pathLst>
              <a:path w="13555833" h="8503204">
                <a:moveTo>
                  <a:pt x="0" y="0"/>
                </a:moveTo>
                <a:lnTo>
                  <a:pt x="13555832" y="0"/>
                </a:lnTo>
                <a:lnTo>
                  <a:pt x="13555832" y="8503204"/>
                </a:lnTo>
                <a:lnTo>
                  <a:pt x="0" y="85032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-97722">
            <a:off x="15946966" y="8366795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5" y="0"/>
                </a:lnTo>
                <a:lnTo>
                  <a:pt x="2318735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97722">
            <a:off x="516466" y="8830988"/>
            <a:ext cx="2318735" cy="1602035"/>
          </a:xfrm>
          <a:custGeom>
            <a:avLst/>
            <a:gdLst/>
            <a:ahLst/>
            <a:cxnLst/>
            <a:rect l="l" t="t" r="r" b="b"/>
            <a:pathLst>
              <a:path w="2318735" h="1602035">
                <a:moveTo>
                  <a:pt x="0" y="0"/>
                </a:moveTo>
                <a:lnTo>
                  <a:pt x="2318735" y="0"/>
                </a:lnTo>
                <a:lnTo>
                  <a:pt x="2318735" y="1602035"/>
                </a:lnTo>
                <a:lnTo>
                  <a:pt x="0" y="16020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97722" flipH="1">
            <a:off x="16612234" y="1255690"/>
            <a:ext cx="1659804" cy="1146773"/>
          </a:xfrm>
          <a:custGeom>
            <a:avLst/>
            <a:gdLst/>
            <a:ahLst/>
            <a:cxnLst/>
            <a:rect l="l" t="t" r="r" b="b"/>
            <a:pathLst>
              <a:path w="1659804" h="1146773">
                <a:moveTo>
                  <a:pt x="1659804" y="0"/>
                </a:moveTo>
                <a:lnTo>
                  <a:pt x="0" y="0"/>
                </a:lnTo>
                <a:lnTo>
                  <a:pt x="0" y="1146773"/>
                </a:lnTo>
                <a:lnTo>
                  <a:pt x="1659804" y="1146773"/>
                </a:lnTo>
                <a:lnTo>
                  <a:pt x="165980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97722" flipH="1">
            <a:off x="-395205" y="4570113"/>
            <a:ext cx="1659804" cy="1146773"/>
          </a:xfrm>
          <a:custGeom>
            <a:avLst/>
            <a:gdLst/>
            <a:ahLst/>
            <a:cxnLst/>
            <a:rect l="l" t="t" r="r" b="b"/>
            <a:pathLst>
              <a:path w="1659804" h="1146773">
                <a:moveTo>
                  <a:pt x="1659803" y="0"/>
                </a:moveTo>
                <a:lnTo>
                  <a:pt x="0" y="0"/>
                </a:lnTo>
                <a:lnTo>
                  <a:pt x="0" y="1146774"/>
                </a:lnTo>
                <a:lnTo>
                  <a:pt x="1659803" y="1146774"/>
                </a:lnTo>
                <a:lnTo>
                  <a:pt x="165980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786150" y="4000492"/>
            <a:ext cx="10736644" cy="28725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11194"/>
              </a:lnSpc>
              <a:spcBef>
                <a:spcPct val="0"/>
              </a:spcBef>
            </a:pPr>
            <a:r>
              <a:rPr lang="en-US" sz="100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E’tiboringiz</a:t>
            </a:r>
            <a:r>
              <a:rPr lang="en-US" sz="100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100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uchun</a:t>
            </a:r>
            <a:r>
              <a:rPr lang="en-US" sz="10000" u="none" strike="noStrike" dirty="0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 </a:t>
            </a:r>
            <a:r>
              <a:rPr lang="en-US" sz="10000" u="none" strike="noStrike" dirty="0" err="1" smtClean="0">
                <a:solidFill>
                  <a:srgbClr val="000000"/>
                </a:solidFill>
                <a:latin typeface="Aharoni" pitchFamily="2" charset="-79"/>
                <a:ea typeface="Bryndan Write"/>
                <a:cs typeface="Aharoni" pitchFamily="2" charset="-79"/>
                <a:sym typeface="Bryndan Write"/>
              </a:rPr>
              <a:t>raxmat</a:t>
            </a:r>
            <a:endParaRPr lang="en-US" sz="10000" u="none" strike="noStrike" dirty="0">
              <a:solidFill>
                <a:srgbClr val="000000"/>
              </a:solidFill>
              <a:latin typeface="Aharoni" pitchFamily="2" charset="-79"/>
              <a:ea typeface="Bryndan Write"/>
              <a:cs typeface="Aharoni" pitchFamily="2" charset="-79"/>
              <a:sym typeface="Bryndan Write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088095" y="4804264"/>
            <a:ext cx="10111810" cy="577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472"/>
              </a:lnSpc>
              <a:spcBef>
                <a:spcPct val="0"/>
              </a:spcBef>
            </a:pPr>
            <a:endParaRPr lang="en-US" sz="4341" u="none" strike="noStrike" dirty="0">
              <a:solidFill>
                <a:srgbClr val="303030"/>
              </a:solidFill>
              <a:latin typeface="Dreaming Outloud All Caps"/>
              <a:ea typeface="Dreaming Outloud All Caps"/>
              <a:cs typeface="Dreaming Outloud All Caps"/>
              <a:sym typeface="Dreaming Outloud All Caps"/>
            </a:endParaRPr>
          </a:p>
        </p:txBody>
      </p:sp>
      <p:sp>
        <p:nvSpPr>
          <p:cNvPr id="12" name="Freeform 12"/>
          <p:cNvSpPr/>
          <p:nvPr/>
        </p:nvSpPr>
        <p:spPr>
          <a:xfrm rot="-1110965">
            <a:off x="2535749" y="3126793"/>
            <a:ext cx="1094758" cy="3853746"/>
          </a:xfrm>
          <a:custGeom>
            <a:avLst/>
            <a:gdLst/>
            <a:ahLst/>
            <a:cxnLst/>
            <a:rect l="l" t="t" r="r" b="b"/>
            <a:pathLst>
              <a:path w="1094758" h="3853746">
                <a:moveTo>
                  <a:pt x="0" y="0"/>
                </a:moveTo>
                <a:lnTo>
                  <a:pt x="1094758" y="0"/>
                </a:lnTo>
                <a:lnTo>
                  <a:pt x="1094758" y="3853746"/>
                </a:lnTo>
                <a:lnTo>
                  <a:pt x="0" y="3853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1022717">
            <a:off x="13990789" y="5812627"/>
            <a:ext cx="1043066" cy="3664828"/>
          </a:xfrm>
          <a:custGeom>
            <a:avLst/>
            <a:gdLst/>
            <a:ahLst/>
            <a:cxnLst/>
            <a:rect l="l" t="t" r="r" b="b"/>
            <a:pathLst>
              <a:path w="1043066" h="3664828">
                <a:moveTo>
                  <a:pt x="0" y="0"/>
                </a:moveTo>
                <a:lnTo>
                  <a:pt x="1043066" y="0"/>
                </a:lnTo>
                <a:lnTo>
                  <a:pt x="1043066" y="3664828"/>
                </a:lnTo>
                <a:lnTo>
                  <a:pt x="0" y="366482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987</Words>
  <Application>Microsoft Office PowerPoint</Application>
  <PresentationFormat>Произвольный</PresentationFormat>
  <Paragraphs>124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Calibri</vt:lpstr>
      <vt:lpstr>Dreaming Outloud All Caps</vt:lpstr>
      <vt:lpstr>Aharoni</vt:lpstr>
      <vt:lpstr>Arial</vt:lpstr>
      <vt:lpstr>Bryndan Write</vt:lpstr>
      <vt:lpstr>Adigiana Toybox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Colorful Playful Cute Group Project Presentation</dc:title>
  <cp:lastModifiedBy>MX Computers</cp:lastModifiedBy>
  <cp:revision>31</cp:revision>
  <dcterms:created xsi:type="dcterms:W3CDTF">2006-08-16T00:00:00Z</dcterms:created>
  <dcterms:modified xsi:type="dcterms:W3CDTF">2026-03-10T07:05:27Z</dcterms:modified>
  <dc:identifier>DAG_3O17KaM</dc:identifier>
</cp:coreProperties>
</file>