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Open Sans" panose="020B0604020202020204" charset="0"/>
      <p:regular r:id="rId1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1" d="100"/>
          <a:sy n="71" d="100"/>
        </p:scale>
        <p:origin x="1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991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-6-8.svg"/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-6-6.svg"/><Relationship Id="rId5" Type="http://schemas.openxmlformats.org/officeDocument/2006/relationships/image" Target="../media/image-6-4.svg"/><Relationship Id="rId4" Type="http://schemas.openxmlformats.org/officeDocument/2006/relationships/image" Target="../media/image-6-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-7-8.svg"/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-7-6.svg"/><Relationship Id="rId5" Type="http://schemas.openxmlformats.org/officeDocument/2006/relationships/image" Target="../media/image-7-4.svg"/><Relationship Id="rId10" Type="http://schemas.openxmlformats.org/officeDocument/2006/relationships/image" Target="../media/image-7-10.svg"/><Relationship Id="rId4" Type="http://schemas.openxmlformats.org/officeDocument/2006/relationships/image" Target="../media/image-7-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-8-7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-8-5.svg"/><Relationship Id="rId5" Type="http://schemas.openxmlformats.org/officeDocument/2006/relationships/image" Target="../media/image-8-3.svg"/><Relationship Id="rId4" Type="http://schemas.openxmlformats.org/officeDocument/2006/relationships/image" Target="../media/image8.png"/><Relationship Id="rId9" Type="http://schemas.openxmlformats.org/officeDocument/2006/relationships/image" Target="../media/image-8-9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-9-8.svg"/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-9-6.svg"/><Relationship Id="rId5" Type="http://schemas.openxmlformats.org/officeDocument/2006/relationships/image" Target="../media/image-9-4.svg"/><Relationship Id="rId4" Type="http://schemas.openxmlformats.org/officeDocument/2006/relationships/image" Target="../media/image-9-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780580"/>
            <a:ext cx="7556421" cy="31003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 err="1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Mavzu</a:t>
            </a:r>
            <a:r>
              <a:rPr lang="en-US" sz="39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. </a:t>
            </a:r>
            <a:r>
              <a:rPr lang="en-US" sz="39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Maktabgacha ta'lim tashkilotlarida mehnatni muhofaza qilish: huquq </a:t>
            </a:r>
            <a:r>
              <a:rPr lang="en-US" sz="3900" b="1" dirty="0" err="1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va</a:t>
            </a:r>
            <a:r>
              <a:rPr lang="en-US" sz="39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3900" b="1" dirty="0" err="1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majburiyatlar</a:t>
            </a:r>
            <a:r>
              <a:rPr lang="en-US" sz="3900" b="1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.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5178623"/>
            <a:ext cx="7556421" cy="12703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0438" y="1323023"/>
            <a:ext cx="5913953" cy="5081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00"/>
              </a:lnSpc>
              <a:buNone/>
            </a:pPr>
            <a:r>
              <a:rPr lang="en-US" sz="3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Kirish: Nega bu muhim?</a:t>
            </a:r>
            <a:endParaRPr lang="en-US" sz="3200" dirty="0"/>
          </a:p>
        </p:txBody>
      </p:sp>
      <p:sp>
        <p:nvSpPr>
          <p:cNvPr id="4" name="Text 1"/>
          <p:cNvSpPr/>
          <p:nvPr/>
        </p:nvSpPr>
        <p:spPr>
          <a:xfrm>
            <a:off x="650438" y="2030968"/>
            <a:ext cx="7843123" cy="7100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Mehnatni muhofaza qilish maktabgacha taʼlim tashkilotlari uchun nafaqat mehnat qonunchiligi talabi, balki bolalar va xodimlarning hayoti hamda sogʻligʻini himoya qilishning asosiy poydevoridir. Maktabgacha muhitidagi xavfsizlikning ahamiyati quyidagilarda ko'rinadi: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650438" y="2890957"/>
            <a:ext cx="2525554" cy="2348270"/>
          </a:xfrm>
          <a:prstGeom prst="roundRect">
            <a:avLst>
              <a:gd name="adj" fmla="val 290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20579" y="3061097"/>
            <a:ext cx="2185273" cy="507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Bolalar xavfsizligi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820579" y="3648908"/>
            <a:ext cx="2185273" cy="1420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Bolalarning jismoniy zarardan himoyalanishi — ustuvor vazifa; bu xodimlarning ish tartibi va taʼlim jarayoniga bevosita taʼsir qiladi.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3309223" y="2890957"/>
            <a:ext cx="2525554" cy="2348270"/>
          </a:xfrm>
          <a:prstGeom prst="roundRect">
            <a:avLst>
              <a:gd name="adj" fmla="val 290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479363" y="3061097"/>
            <a:ext cx="2185273" cy="507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Xodimlar salomatligi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3479363" y="3648908"/>
            <a:ext cx="2185273" cy="1183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Pedagog va yordamchi xodimlarning sogʻligi va ish qulayligi samaradorlikni oshiradi va kasalliklardan himoya qiladi.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5968008" y="2890957"/>
            <a:ext cx="2525554" cy="2348270"/>
          </a:xfrm>
          <a:prstGeom prst="roundRect">
            <a:avLst>
              <a:gd name="adj" fmla="val 290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138148" y="3061097"/>
            <a:ext cx="2185273" cy="507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Huquqiy xavfsizlik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6138148" y="3648908"/>
            <a:ext cx="2185273" cy="1183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Qonunchilik talablariga rioya qilmaslik moliyaviy va maʼmuriy javobgarlikka olib keladi; tashkilot obroʻsi ham xavf ostida bo‘ladi.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650438" y="5372457"/>
            <a:ext cx="7843123" cy="910828"/>
          </a:xfrm>
          <a:prstGeom prst="roundRect">
            <a:avLst>
              <a:gd name="adj" fmla="val 7499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20579" y="5542598"/>
            <a:ext cx="2508409" cy="2539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Ota-onalar ishonchi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820579" y="5876449"/>
            <a:ext cx="7502843" cy="2366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Xavfsiz muhit ota-onalarning ishonchini va maktabgacha muassasa tanlovini oshiradi.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650438" y="6433185"/>
            <a:ext cx="7843123" cy="4733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Ushbu slayd davomida siz mehnatni muhofaza qilishning huquqiy asoslarini, amaliy qoidalarni va amaliy tavsiyalarni topasiz — barcha tavsiyalar Oʻzbekiston amaldagi qonunchiligiga moslashtirilgan.</a:t>
            </a:r>
            <a:endParaRPr lang="en-US" sz="12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7587" y="1020723"/>
            <a:ext cx="13235226" cy="10898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3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Mehnatni muhofaza qilishning huquqiy asoslari (O'zbekiston qonunchiligi)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697587" y="2417088"/>
            <a:ext cx="13235226" cy="2620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Maktabgacha taʼlim muassasalarida MMni tartibga soluvchi asosiy hujjatlar va printsiplar: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97587" y="2851547"/>
            <a:ext cx="3193852" cy="3660696"/>
          </a:xfrm>
          <a:prstGeom prst="roundRect">
            <a:avLst>
              <a:gd name="adj" fmla="val 2294"/>
            </a:avLst>
          </a:prstGeom>
          <a:solidFill>
            <a:srgbClr val="FFFFFF"/>
          </a:solidFill>
          <a:ln w="22860">
            <a:solidFill>
              <a:srgbClr val="BCDBD4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20447" y="2874407"/>
            <a:ext cx="3148132" cy="523161"/>
          </a:xfrm>
          <a:prstGeom prst="roundRect">
            <a:avLst>
              <a:gd name="adj" fmla="val 8758"/>
            </a:avLst>
          </a:prstGeom>
          <a:solidFill>
            <a:srgbClr val="D6F5EE"/>
          </a:solidFill>
          <a:ln/>
        </p:spPr>
      </p:sp>
      <p:sp>
        <p:nvSpPr>
          <p:cNvPr id="6" name="Text 4"/>
          <p:cNvSpPr/>
          <p:nvPr/>
        </p:nvSpPr>
        <p:spPr>
          <a:xfrm>
            <a:off x="894755" y="3550801"/>
            <a:ext cx="2799517" cy="544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Konstitutsiya va asosiy printsiplar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894755" y="4187547"/>
            <a:ext cx="2799517" cy="13102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Mehnat huquqi va inson huquqlari prinsiplari, xavfsiz mehnat sharoitlarini taʼminlash davlat zimmasida ekanligini belgilovchi hujjatlar.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4044672" y="2851547"/>
            <a:ext cx="3193852" cy="3660696"/>
          </a:xfrm>
          <a:prstGeom prst="roundRect">
            <a:avLst>
              <a:gd name="adj" fmla="val 2294"/>
            </a:avLst>
          </a:prstGeom>
          <a:solidFill>
            <a:srgbClr val="FFFFFF"/>
          </a:solidFill>
          <a:ln w="22860">
            <a:solidFill>
              <a:srgbClr val="BCDBD4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4067532" y="2874407"/>
            <a:ext cx="3148132" cy="523161"/>
          </a:xfrm>
          <a:prstGeom prst="roundRect">
            <a:avLst>
              <a:gd name="adj" fmla="val 8758"/>
            </a:avLst>
          </a:prstGeom>
          <a:solidFill>
            <a:srgbClr val="D6F5EE"/>
          </a:solidFill>
          <a:ln/>
        </p:spPr>
      </p:sp>
      <p:sp>
        <p:nvSpPr>
          <p:cNvPr id="10" name="Text 8"/>
          <p:cNvSpPr/>
          <p:nvPr/>
        </p:nvSpPr>
        <p:spPr>
          <a:xfrm>
            <a:off x="4241840" y="3550801"/>
            <a:ext cx="2190155" cy="272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Mehnat kodeksi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4241840" y="3915132"/>
            <a:ext cx="2799517" cy="13102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Mehnat sharoitlari, xodimlarning mehnat huquqlari va ish beruvchilarning majburiyatlari; MM talablariga rioya etilishi ushbu kodeks orqali nazorat qilinadi.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7391757" y="2851547"/>
            <a:ext cx="3193852" cy="3660696"/>
          </a:xfrm>
          <a:prstGeom prst="roundRect">
            <a:avLst>
              <a:gd name="adj" fmla="val 2294"/>
            </a:avLst>
          </a:prstGeom>
          <a:solidFill>
            <a:srgbClr val="FFFFFF"/>
          </a:solidFill>
          <a:ln w="22860">
            <a:solidFill>
              <a:srgbClr val="BCDBD4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7414617" y="2874407"/>
            <a:ext cx="3148132" cy="523161"/>
          </a:xfrm>
          <a:prstGeom prst="roundRect">
            <a:avLst>
              <a:gd name="adj" fmla="val 8758"/>
            </a:avLst>
          </a:prstGeom>
          <a:solidFill>
            <a:srgbClr val="D6F5EE"/>
          </a:solidFill>
          <a:ln/>
        </p:spPr>
      </p:sp>
      <p:sp>
        <p:nvSpPr>
          <p:cNvPr id="14" name="Text 12"/>
          <p:cNvSpPr/>
          <p:nvPr/>
        </p:nvSpPr>
        <p:spPr>
          <a:xfrm>
            <a:off x="7588925" y="3550801"/>
            <a:ext cx="2799517" cy="13620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Mehnatni muhofaza qilish toʻgʻrisidagi qonunlar va normativ-huquqiy aktlar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7588925" y="5004792"/>
            <a:ext cx="2799517" cy="13102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Mehnatni muhofaza qilish standartlari, talablar, mehnat sharoitlarini baholash, texnika va sanitariya qoidalari, yongʻin xavfsizligi normativlari.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10738842" y="2851547"/>
            <a:ext cx="3193971" cy="3660696"/>
          </a:xfrm>
          <a:prstGeom prst="roundRect">
            <a:avLst>
              <a:gd name="adj" fmla="val 2293"/>
            </a:avLst>
          </a:prstGeom>
          <a:solidFill>
            <a:srgbClr val="FFFFFF"/>
          </a:solidFill>
          <a:ln w="22860">
            <a:solidFill>
              <a:srgbClr val="BCDBD4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10761702" y="2874407"/>
            <a:ext cx="3148251" cy="523161"/>
          </a:xfrm>
          <a:prstGeom prst="roundRect">
            <a:avLst>
              <a:gd name="adj" fmla="val 8758"/>
            </a:avLst>
          </a:prstGeom>
          <a:solidFill>
            <a:srgbClr val="D6F5EE"/>
          </a:solidFill>
          <a:ln/>
        </p:spPr>
      </p:sp>
      <p:sp>
        <p:nvSpPr>
          <p:cNvPr id="18" name="Text 16"/>
          <p:cNvSpPr/>
          <p:nvPr/>
        </p:nvSpPr>
        <p:spPr>
          <a:xfrm>
            <a:off x="10936010" y="3550801"/>
            <a:ext cx="2799636" cy="817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Mahalliy normativlar va ichki buyruqlar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10936010" y="4459962"/>
            <a:ext cx="2799636" cy="13102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Muassasa ichidagi mehnatni muhofaza qilish buyruqlari, yoʻriqnomalar, xavfsizlik dasturlari va instruktsiyalar — amaliy taʼminot uchun majburiy.</a:t>
            </a:r>
            <a:endParaRPr lang="en-US" sz="1350" dirty="0"/>
          </a:p>
        </p:txBody>
      </p:sp>
      <p:sp>
        <p:nvSpPr>
          <p:cNvPr id="20" name="Text 18"/>
          <p:cNvSpPr/>
          <p:nvPr/>
        </p:nvSpPr>
        <p:spPr>
          <a:xfrm>
            <a:off x="697587" y="6684645"/>
            <a:ext cx="13235226" cy="524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Qonuniy talablar xodimlarni ishga qabul qilishdan tortib ish joyini jihozlash, xavf-xatarlarni baholash va kasbiy kasalliklardan himoya qilishgacha bo‘lgan jarayonlarni qamrab oladi. Har bir muassasa hujjatlarni muntazam yangilab borishi va xodimlarni sertifikatlashtirilgan kurslardan oʻtkazishi shart.</a:t>
            </a:r>
            <a:endParaRPr lang="en-US" sz="13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071" y="579596"/>
            <a:ext cx="13114258" cy="118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65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Maktabgacha ta'lim tashkilotlari rahbarining majburiyatlari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758071" y="2126218"/>
            <a:ext cx="13114258" cy="2963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Rahbar — mehnatni muhofaza qilish tizimini tashkil etish va saqlash uchun javobgar shaxs. Asosiy majburiyatlar: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758071" y="2626162"/>
            <a:ext cx="189428" cy="2368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Unbounded Light" pitchFamily="34" charset="0"/>
                <a:ea typeface="Unbounded Light" pitchFamily="34" charset="-122"/>
                <a:cs typeface="Unbounded Light" pitchFamily="34" charset="-120"/>
              </a:rPr>
              <a:t>01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758071" y="2925247"/>
            <a:ext cx="4250769" cy="22860"/>
          </a:xfrm>
          <a:prstGeom prst="rect">
            <a:avLst/>
          </a:prstGeom>
          <a:solidFill>
            <a:srgbClr val="26A688"/>
          </a:solidFill>
          <a:ln/>
        </p:spPr>
      </p:sp>
      <p:sp>
        <p:nvSpPr>
          <p:cNvPr id="6" name="Text 4"/>
          <p:cNvSpPr/>
          <p:nvPr/>
        </p:nvSpPr>
        <p:spPr>
          <a:xfrm>
            <a:off x="758071" y="3065621"/>
            <a:ext cx="4250769" cy="5922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Ish joyini xavfsizlikka moslashtirish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758071" y="3766423"/>
            <a:ext cx="4250769" cy="11853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Binoning texnik holatini nazorat qilish, o‘rnatilgan standartlarga muvofiq jihozlash (yongʻin signalizatsiyasi, favqulodda chiqishlar, birlamchi tibbiy jihozlar).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5189815" y="2626162"/>
            <a:ext cx="189428" cy="2368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Unbounded Light" pitchFamily="34" charset="0"/>
                <a:ea typeface="Unbounded Light" pitchFamily="34" charset="-122"/>
                <a:cs typeface="Unbounded Light" pitchFamily="34" charset="-120"/>
              </a:rPr>
              <a:t>02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5189815" y="2925247"/>
            <a:ext cx="4250769" cy="22860"/>
          </a:xfrm>
          <a:prstGeom prst="rect">
            <a:avLst/>
          </a:prstGeom>
          <a:solidFill>
            <a:srgbClr val="26A688"/>
          </a:solidFill>
          <a:ln/>
        </p:spPr>
      </p:sp>
      <p:sp>
        <p:nvSpPr>
          <p:cNvPr id="10" name="Text 8"/>
          <p:cNvSpPr/>
          <p:nvPr/>
        </p:nvSpPr>
        <p:spPr>
          <a:xfrm>
            <a:off x="5189815" y="3065621"/>
            <a:ext cx="3445669" cy="2961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MM hujjatlarini yuritish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5189815" y="3470315"/>
            <a:ext cx="4250769" cy="11853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Ichki buyruqlar, yoʻriqnomalar, xavf-xatarlarni baholash hisobotlari va mehnat sharoitlarini qiymatga olish hujjatlarini tayyorlash va saqlash.</a:t>
            </a:r>
            <a:endParaRPr lang="en-US" sz="1450" dirty="0"/>
          </a:p>
        </p:txBody>
      </p:sp>
      <p:sp>
        <p:nvSpPr>
          <p:cNvPr id="12" name="Text 10"/>
          <p:cNvSpPr/>
          <p:nvPr/>
        </p:nvSpPr>
        <p:spPr>
          <a:xfrm>
            <a:off x="9621560" y="2626162"/>
            <a:ext cx="189428" cy="2368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Unbounded Light" pitchFamily="34" charset="0"/>
                <a:ea typeface="Unbounded Light" pitchFamily="34" charset="-122"/>
                <a:cs typeface="Unbounded Light" pitchFamily="34" charset="-120"/>
              </a:rPr>
              <a:t>03</a:t>
            </a:r>
            <a:endParaRPr lang="en-US" sz="1450" dirty="0"/>
          </a:p>
        </p:txBody>
      </p:sp>
      <p:sp>
        <p:nvSpPr>
          <p:cNvPr id="13" name="Shape 11"/>
          <p:cNvSpPr/>
          <p:nvPr/>
        </p:nvSpPr>
        <p:spPr>
          <a:xfrm>
            <a:off x="9621560" y="2925247"/>
            <a:ext cx="4250769" cy="22860"/>
          </a:xfrm>
          <a:prstGeom prst="rect">
            <a:avLst/>
          </a:prstGeom>
          <a:solidFill>
            <a:srgbClr val="26A688"/>
          </a:solidFill>
          <a:ln/>
        </p:spPr>
      </p:sp>
      <p:sp>
        <p:nvSpPr>
          <p:cNvPr id="14" name="Text 12"/>
          <p:cNvSpPr/>
          <p:nvPr/>
        </p:nvSpPr>
        <p:spPr>
          <a:xfrm>
            <a:off x="9621560" y="3065621"/>
            <a:ext cx="4250769" cy="5922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Xodimlarni oʻqitish va sertifikatlash</a:t>
            </a:r>
            <a:endParaRPr lang="en-US" sz="1850" dirty="0"/>
          </a:p>
        </p:txBody>
      </p:sp>
      <p:sp>
        <p:nvSpPr>
          <p:cNvPr id="15" name="Text 13"/>
          <p:cNvSpPr/>
          <p:nvPr/>
        </p:nvSpPr>
        <p:spPr>
          <a:xfrm>
            <a:off x="9621560" y="3766423"/>
            <a:ext cx="4250769" cy="11853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Yangi xodimlar va muntazam ravishda mavjud xodimlar uchun MM bo‘yicha instruktsiyalar, evakuatsiya mashqlari, birlamchi tibbiy ko‘rsatmalar tashkil etish.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58071" y="5274826"/>
            <a:ext cx="189428" cy="2368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Unbounded Light" pitchFamily="34" charset="0"/>
                <a:ea typeface="Unbounded Light" pitchFamily="34" charset="-122"/>
                <a:cs typeface="Unbounded Light" pitchFamily="34" charset="-120"/>
              </a:rPr>
              <a:t>04</a:t>
            </a:r>
            <a:endParaRPr lang="en-US" sz="1450" dirty="0"/>
          </a:p>
        </p:txBody>
      </p:sp>
      <p:sp>
        <p:nvSpPr>
          <p:cNvPr id="17" name="Shape 15"/>
          <p:cNvSpPr/>
          <p:nvPr/>
        </p:nvSpPr>
        <p:spPr>
          <a:xfrm>
            <a:off x="758071" y="5573911"/>
            <a:ext cx="6466642" cy="22860"/>
          </a:xfrm>
          <a:prstGeom prst="rect">
            <a:avLst/>
          </a:prstGeom>
          <a:solidFill>
            <a:srgbClr val="26A688"/>
          </a:solidFill>
          <a:ln/>
        </p:spPr>
      </p:sp>
      <p:sp>
        <p:nvSpPr>
          <p:cNvPr id="18" name="Text 16"/>
          <p:cNvSpPr/>
          <p:nvPr/>
        </p:nvSpPr>
        <p:spPr>
          <a:xfrm>
            <a:off x="758071" y="5714286"/>
            <a:ext cx="5647373" cy="2961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Favqulodda vaziyatlarga tayyorgarlik</a:t>
            </a:r>
            <a:endParaRPr lang="en-US" sz="1850" dirty="0"/>
          </a:p>
        </p:txBody>
      </p:sp>
      <p:sp>
        <p:nvSpPr>
          <p:cNvPr id="19" name="Text 17"/>
          <p:cNvSpPr/>
          <p:nvPr/>
        </p:nvSpPr>
        <p:spPr>
          <a:xfrm>
            <a:off x="758071" y="6118979"/>
            <a:ext cx="6466642" cy="592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Evakuatsiya rejalari, birinchi yordam komplektlari, zaxira chiqishlar va favqulodda aloqa tizimlarini nazorat qilish.</a:t>
            </a:r>
            <a:endParaRPr lang="en-US" sz="1450" dirty="0"/>
          </a:p>
        </p:txBody>
      </p:sp>
      <p:sp>
        <p:nvSpPr>
          <p:cNvPr id="20" name="Text 18"/>
          <p:cNvSpPr/>
          <p:nvPr/>
        </p:nvSpPr>
        <p:spPr>
          <a:xfrm>
            <a:off x="7405688" y="5274826"/>
            <a:ext cx="189428" cy="2368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Unbounded Light" pitchFamily="34" charset="0"/>
                <a:ea typeface="Unbounded Light" pitchFamily="34" charset="-122"/>
                <a:cs typeface="Unbounded Light" pitchFamily="34" charset="-120"/>
              </a:rPr>
              <a:t>05</a:t>
            </a:r>
            <a:endParaRPr lang="en-US" sz="1450" dirty="0"/>
          </a:p>
        </p:txBody>
      </p:sp>
      <p:sp>
        <p:nvSpPr>
          <p:cNvPr id="21" name="Shape 19"/>
          <p:cNvSpPr/>
          <p:nvPr/>
        </p:nvSpPr>
        <p:spPr>
          <a:xfrm>
            <a:off x="7405688" y="5573911"/>
            <a:ext cx="6466642" cy="22860"/>
          </a:xfrm>
          <a:prstGeom prst="rect">
            <a:avLst/>
          </a:prstGeom>
          <a:solidFill>
            <a:srgbClr val="26A688"/>
          </a:solidFill>
          <a:ln/>
        </p:spPr>
      </p:sp>
      <p:sp>
        <p:nvSpPr>
          <p:cNvPr id="22" name="Text 20"/>
          <p:cNvSpPr/>
          <p:nvPr/>
        </p:nvSpPr>
        <p:spPr>
          <a:xfrm>
            <a:off x="7405688" y="5714286"/>
            <a:ext cx="3388876" cy="2961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Nazorat va javobgarlik</a:t>
            </a:r>
            <a:endParaRPr lang="en-US" sz="1850" dirty="0"/>
          </a:p>
        </p:txBody>
      </p:sp>
      <p:sp>
        <p:nvSpPr>
          <p:cNvPr id="23" name="Text 21"/>
          <p:cNvSpPr/>
          <p:nvPr/>
        </p:nvSpPr>
        <p:spPr>
          <a:xfrm>
            <a:off x="7405688" y="6118979"/>
            <a:ext cx="6466642" cy="592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MM talablariga rioya etilishini ichki tekshiruvlar orqali nazorat qilish, xodimlarga yo‘riqnoma va jazo choralarini belgilash.</a:t>
            </a:r>
            <a:endParaRPr lang="en-US" sz="1450" dirty="0"/>
          </a:p>
        </p:txBody>
      </p:sp>
      <p:sp>
        <p:nvSpPr>
          <p:cNvPr id="24" name="Text 22"/>
          <p:cNvSpPr/>
          <p:nvPr/>
        </p:nvSpPr>
        <p:spPr>
          <a:xfrm>
            <a:off x="758071" y="7057311"/>
            <a:ext cx="13114258" cy="592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Rahbar, shuningdek, tashqi organlar bilan hamkorlikda inspeksiya va tekshiruvlarda tashkilotni vakillikka ega boʻladi va zarur hollarda moliyaviy resurslarni MM bo‘yicha taʼminlash uchun chora koʻradi.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7234" y="1042392"/>
            <a:ext cx="13175933" cy="11363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Pedagog xodimlar va boshqa xodimlarning huquq va majburiyatlari</a:t>
            </a:r>
            <a:endParaRPr lang="en-US" sz="3550" dirty="0"/>
          </a:p>
        </p:txBody>
      </p:sp>
      <p:sp>
        <p:nvSpPr>
          <p:cNvPr id="3" name="Text 1"/>
          <p:cNvSpPr/>
          <p:nvPr/>
        </p:nvSpPr>
        <p:spPr>
          <a:xfrm>
            <a:off x="727234" y="2511742"/>
            <a:ext cx="13175933" cy="2786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Har bir xodimning MM doirasidagi asosiy huquq va majburiyatlari quyidagicha:</a:t>
            </a:r>
            <a:endParaRPr lang="en-US" sz="14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34" y="2977634"/>
            <a:ext cx="909876" cy="113728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845231" y="2977634"/>
            <a:ext cx="2019895" cy="11363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Pedagoglarning majburiyatlari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1845231" y="4213860"/>
            <a:ext cx="2019895" cy="2228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Oʻquv jarayonida bolalarning xavfsizligini taʼminlash, xavfli holatlarni aniqlash va darhol rahbarlarga xabar berish; yiliga belgilangan MM kurslarida qatnashish.</a:t>
            </a:r>
            <a:endParaRPr lang="en-US" sz="14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3247" y="2977634"/>
            <a:ext cx="909876" cy="113728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191244" y="2977634"/>
            <a:ext cx="2019895" cy="5681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Yordamchi xodimlar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5191244" y="3645694"/>
            <a:ext cx="2019895" cy="16716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Oʻyin maydonchalarini, ovqatlanish va sanitariya zonalarini toza va xavfsiz saqlash; jihozlarning ishlashini muntazam tekshirish.</a:t>
            </a:r>
            <a:endParaRPr lang="en-US" sz="14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9261" y="2977634"/>
            <a:ext cx="909876" cy="113728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537258" y="2977634"/>
            <a:ext cx="2019895" cy="11363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Texnik va xizmat koʻrsatish xodimlari</a:t>
            </a:r>
            <a:endParaRPr lang="en-US" sz="1750" dirty="0"/>
          </a:p>
        </p:txBody>
      </p:sp>
      <p:sp>
        <p:nvSpPr>
          <p:cNvPr id="12" name="Text 7"/>
          <p:cNvSpPr/>
          <p:nvPr/>
        </p:nvSpPr>
        <p:spPr>
          <a:xfrm>
            <a:off x="8537258" y="4213860"/>
            <a:ext cx="2019895" cy="2228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Binoning texnik holatini taʼminlash, yongʻin va elektr xavfsizligi bo‘yicha profilaktik ishlarni amalga oshirish, muhim jihozlarni vaqtida taʼmirlash.</a:t>
            </a:r>
            <a:endParaRPr lang="en-US" sz="14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65274" y="2977634"/>
            <a:ext cx="909876" cy="113728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1883271" y="2977634"/>
            <a:ext cx="2019895" cy="11363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Tibbiyot xodimlari (agar mavjud bo'lsa)</a:t>
            </a:r>
            <a:endParaRPr lang="en-US" sz="1750" dirty="0"/>
          </a:p>
        </p:txBody>
      </p:sp>
      <p:sp>
        <p:nvSpPr>
          <p:cNvPr id="15" name="Text 9"/>
          <p:cNvSpPr/>
          <p:nvPr/>
        </p:nvSpPr>
        <p:spPr>
          <a:xfrm>
            <a:off x="11883271" y="4213860"/>
            <a:ext cx="2019895" cy="19502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Birinchi yordam ko‘rsatish, tibbiy kuzatuv yuritish, allergiya va maxsus ehtiyojlar bo‘lgan bolalar uchun individual reja tuzish.</a:t>
            </a:r>
            <a:endParaRPr lang="en-US" sz="1400" dirty="0"/>
          </a:p>
        </p:txBody>
      </p:sp>
      <p:sp>
        <p:nvSpPr>
          <p:cNvPr id="16" name="Text 10"/>
          <p:cNvSpPr/>
          <p:nvPr/>
        </p:nvSpPr>
        <p:spPr>
          <a:xfrm>
            <a:off x="727234" y="6629995"/>
            <a:ext cx="13175933" cy="5572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Xodimlar huquqlari ichida xavfsiz ish sharoitini soʻrash, xavf-xatarlarni bildirish, mehnatni muhofaza qilish bo‘yicha toʻliq maʼlumot olish va oshxona hamda sanitariya sharoitlarini tekshirishga qatnashish huquqi mavjud.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5561" y="911543"/>
            <a:ext cx="13279279" cy="1055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Bolalar xavfsizligini ta'minlashda mehnat muhofazasining o'rni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75561" y="2254567"/>
            <a:ext cx="13279279" cy="2501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Bolalar xavfsizligi mehnatni muhofaza qilishning markazida turadi. Tayanch tamoyillar va amaliy choralar: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928926" y="3088719"/>
            <a:ext cx="6314242" cy="168831"/>
          </a:xfrm>
          <a:prstGeom prst="roundRect">
            <a:avLst>
              <a:gd name="adj" fmla="val 42021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75561" y="2919770"/>
            <a:ext cx="506730" cy="506730"/>
          </a:xfrm>
          <a:prstGeom prst="roundRect">
            <a:avLst>
              <a:gd name="adj" fmla="val 90226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2243" y="3046452"/>
            <a:ext cx="253365" cy="25336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44391" y="3570208"/>
            <a:ext cx="3266837" cy="263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Xavfni oldindan aniqlash</a:t>
            </a: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844391" y="3920252"/>
            <a:ext cx="6230064" cy="5003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Oʻyin maydonchalari, sinf xonalari va oshxona kabi hududlarda xavf-xatarlarni roʻyxatlash va baholash; xavfli elementlarni olib tashlash yoki himoya qilish.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7640360" y="2835354"/>
            <a:ext cx="6314361" cy="168831"/>
          </a:xfrm>
          <a:prstGeom prst="roundRect">
            <a:avLst>
              <a:gd name="adj" fmla="val 42021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7386995" y="2666405"/>
            <a:ext cx="506730" cy="506730"/>
          </a:xfrm>
          <a:prstGeom prst="roundRect">
            <a:avLst>
              <a:gd name="adj" fmla="val 90226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13677" y="2793087"/>
            <a:ext cx="253365" cy="253365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555825" y="3316843"/>
            <a:ext cx="4266724" cy="263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Doimiy nazorat va nazoratchilar</a:t>
            </a:r>
            <a:endParaRPr lang="en-US" sz="1650" dirty="0"/>
          </a:p>
        </p:txBody>
      </p:sp>
      <p:sp>
        <p:nvSpPr>
          <p:cNvPr id="13" name="Text 9"/>
          <p:cNvSpPr/>
          <p:nvPr/>
        </p:nvSpPr>
        <p:spPr>
          <a:xfrm>
            <a:off x="7555825" y="3666887"/>
            <a:ext cx="6230183" cy="5003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Yetarli miqdorda pedagog va yordamchi xodimlar bilan bolalarni doimiy nazorat qilish; navbatchilik va smenalar tizimi.</a:t>
            </a:r>
            <a:endParaRPr lang="en-US" sz="1300" dirty="0"/>
          </a:p>
        </p:txBody>
      </p:sp>
      <p:sp>
        <p:nvSpPr>
          <p:cNvPr id="14" name="Shape 10"/>
          <p:cNvSpPr/>
          <p:nvPr/>
        </p:nvSpPr>
        <p:spPr>
          <a:xfrm>
            <a:off x="928926" y="5155406"/>
            <a:ext cx="6314242" cy="168831"/>
          </a:xfrm>
          <a:prstGeom prst="roundRect">
            <a:avLst>
              <a:gd name="adj" fmla="val 42021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675561" y="4986457"/>
            <a:ext cx="506730" cy="506730"/>
          </a:xfrm>
          <a:prstGeom prst="roundRect">
            <a:avLst>
              <a:gd name="adj" fmla="val 90226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2243" y="5113139"/>
            <a:ext cx="253365" cy="253365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44391" y="5636895"/>
            <a:ext cx="4485084" cy="263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Birinchi yordam va tezkor harakat</a:t>
            </a:r>
            <a:endParaRPr lang="en-US" sz="1650" dirty="0"/>
          </a:p>
        </p:txBody>
      </p:sp>
      <p:sp>
        <p:nvSpPr>
          <p:cNvPr id="18" name="Text 13"/>
          <p:cNvSpPr/>
          <p:nvPr/>
        </p:nvSpPr>
        <p:spPr>
          <a:xfrm>
            <a:off x="844391" y="5986939"/>
            <a:ext cx="6230064" cy="5003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Birinchi yordam toʻplamlari, tezkor aloqa raqamlari, xodimlarning birinchi yordam boʻyicha o'qitilishi va favqulodda holatlarda yoʻl-yoʻriq.</a:t>
            </a:r>
            <a:endParaRPr lang="en-US" sz="1300" dirty="0"/>
          </a:p>
        </p:txBody>
      </p:sp>
      <p:sp>
        <p:nvSpPr>
          <p:cNvPr id="19" name="Shape 14"/>
          <p:cNvSpPr/>
          <p:nvPr/>
        </p:nvSpPr>
        <p:spPr>
          <a:xfrm>
            <a:off x="7640360" y="4902041"/>
            <a:ext cx="6314361" cy="168831"/>
          </a:xfrm>
          <a:prstGeom prst="roundRect">
            <a:avLst>
              <a:gd name="adj" fmla="val 42021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7386995" y="4733092"/>
            <a:ext cx="506730" cy="506730"/>
          </a:xfrm>
          <a:prstGeom prst="roundRect">
            <a:avLst>
              <a:gd name="adj" fmla="val 90226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513677" y="4859774"/>
            <a:ext cx="253365" cy="25336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7555825" y="5383530"/>
            <a:ext cx="2964775" cy="263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Individual xavf omillari</a:t>
            </a:r>
            <a:endParaRPr lang="en-US" sz="1650" dirty="0"/>
          </a:p>
        </p:txBody>
      </p:sp>
      <p:sp>
        <p:nvSpPr>
          <p:cNvPr id="23" name="Text 17"/>
          <p:cNvSpPr/>
          <p:nvPr/>
        </p:nvSpPr>
        <p:spPr>
          <a:xfrm>
            <a:off x="7555825" y="5733574"/>
            <a:ext cx="6230183" cy="5003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Allergiya, tibbiy holat yoki maxsus ehtiyojga ega bolalar uchun individual xavfsizlik rejalari va ota-onalar bilan kelishilgan yoʻriqnomalar.</a:t>
            </a:r>
            <a:endParaRPr lang="en-US" sz="1300" dirty="0"/>
          </a:p>
        </p:txBody>
      </p:sp>
      <p:sp>
        <p:nvSpPr>
          <p:cNvPr id="24" name="Text 18"/>
          <p:cNvSpPr/>
          <p:nvPr/>
        </p:nvSpPr>
        <p:spPr>
          <a:xfrm>
            <a:off x="675561" y="6817757"/>
            <a:ext cx="13279279" cy="5003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MM amaliyoti bolalar faoliyatini xavfsiz va rivojlantiruvchi qilib tashkil etishda yordam beradi: mos o'yin materiallari, xavfsiz inventar, toza sanitariya sharoitlari va qayta tiklash protokollari muhimdir.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2495" y="1019056"/>
            <a:ext cx="12805410" cy="10148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950"/>
              </a:lnSpc>
              <a:buNone/>
            </a:pPr>
            <a:r>
              <a:rPr lang="en-US" sz="31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Ish joyidagi xavfsizlik qoidalari va ularga rioya qilish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912495" y="2299573"/>
            <a:ext cx="12805410" cy="236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Ish joyida amal qilishi kerak boʻlgan asosiy qoidalar va ularni joriy etish usullari: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912495" y="2928699"/>
            <a:ext cx="3101697" cy="2359223"/>
          </a:xfrm>
          <a:prstGeom prst="roundRect">
            <a:avLst>
              <a:gd name="adj" fmla="val 4651"/>
            </a:avLst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912495" y="2905839"/>
            <a:ext cx="3101697" cy="91440"/>
          </a:xfrm>
          <a:prstGeom prst="roundRect">
            <a:avLst>
              <a:gd name="adj" fmla="val 74588"/>
            </a:avLst>
          </a:prstGeom>
          <a:solidFill>
            <a:srgbClr val="26A688"/>
          </a:solidFill>
          <a:ln/>
        </p:spPr>
      </p:sp>
      <p:sp>
        <p:nvSpPr>
          <p:cNvPr id="6" name="Shape 4"/>
          <p:cNvSpPr/>
          <p:nvPr/>
        </p:nvSpPr>
        <p:spPr>
          <a:xfrm>
            <a:off x="2219742" y="2685217"/>
            <a:ext cx="487085" cy="487085"/>
          </a:xfrm>
          <a:prstGeom prst="roundRect">
            <a:avLst>
              <a:gd name="adj" fmla="val 187729"/>
            </a:avLst>
          </a:prstGeom>
          <a:solidFill>
            <a:srgbClr val="26A688"/>
          </a:solidFill>
          <a:ln/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65831" y="2831306"/>
            <a:ext cx="194786" cy="194786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097637" y="3334583"/>
            <a:ext cx="2731413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Gigiyena va sanitariya qoidalari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1097637" y="3921681"/>
            <a:ext cx="2731413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Qoʻl yuvish, oshxona va yotoqxona gigiyenasi, yuvinish joylari va tagliklarni muntazam dezinfeksiya qilish; infektsiya tarqalishini oldini olish.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4146947" y="2928699"/>
            <a:ext cx="3101816" cy="2359223"/>
          </a:xfrm>
          <a:prstGeom prst="roundRect">
            <a:avLst>
              <a:gd name="adj" fmla="val 4651"/>
            </a:avLst>
          </a:prstGeom>
          <a:solidFill>
            <a:srgbClr val="FFFFFF"/>
          </a:solidFill>
          <a:ln/>
        </p:spPr>
      </p:sp>
      <p:sp>
        <p:nvSpPr>
          <p:cNvPr id="11" name="Shape 8"/>
          <p:cNvSpPr/>
          <p:nvPr/>
        </p:nvSpPr>
        <p:spPr>
          <a:xfrm>
            <a:off x="4146947" y="2905839"/>
            <a:ext cx="3101816" cy="91440"/>
          </a:xfrm>
          <a:prstGeom prst="roundRect">
            <a:avLst>
              <a:gd name="adj" fmla="val 74588"/>
            </a:avLst>
          </a:prstGeom>
          <a:solidFill>
            <a:srgbClr val="26A688"/>
          </a:solidFill>
          <a:ln/>
        </p:spPr>
      </p:sp>
      <p:sp>
        <p:nvSpPr>
          <p:cNvPr id="12" name="Shape 9"/>
          <p:cNvSpPr/>
          <p:nvPr/>
        </p:nvSpPr>
        <p:spPr>
          <a:xfrm>
            <a:off x="5454313" y="2685217"/>
            <a:ext cx="487085" cy="487085"/>
          </a:xfrm>
          <a:prstGeom prst="roundRect">
            <a:avLst>
              <a:gd name="adj" fmla="val 187729"/>
            </a:avLst>
          </a:prstGeom>
          <a:solidFill>
            <a:srgbClr val="26A688"/>
          </a:solidFill>
          <a:ln/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00402" y="2831306"/>
            <a:ext cx="194786" cy="194786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4332089" y="3334583"/>
            <a:ext cx="2731532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Xulq-atvor va tartib qoidalari</a:t>
            </a:r>
            <a:endParaRPr lang="en-US" sz="1550" dirty="0"/>
          </a:p>
        </p:txBody>
      </p:sp>
      <p:sp>
        <p:nvSpPr>
          <p:cNvPr id="15" name="Text 11"/>
          <p:cNvSpPr/>
          <p:nvPr/>
        </p:nvSpPr>
        <p:spPr>
          <a:xfrm>
            <a:off x="4332089" y="3921681"/>
            <a:ext cx="2731532" cy="944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Oʻyinlarda xavfsiz xulq, meʼyoriy nazorat, bolalarning o‘zaro munosabatini boshqarish orqali jismoniy jarohatlarni kamaytirish.</a:t>
            </a:r>
            <a:endParaRPr lang="en-US" sz="1250" dirty="0"/>
          </a:p>
        </p:txBody>
      </p:sp>
      <p:sp>
        <p:nvSpPr>
          <p:cNvPr id="16" name="Shape 12"/>
          <p:cNvSpPr/>
          <p:nvPr/>
        </p:nvSpPr>
        <p:spPr>
          <a:xfrm>
            <a:off x="7381518" y="2928699"/>
            <a:ext cx="3101816" cy="2359223"/>
          </a:xfrm>
          <a:prstGeom prst="roundRect">
            <a:avLst>
              <a:gd name="adj" fmla="val 4651"/>
            </a:avLst>
          </a:prstGeom>
          <a:solidFill>
            <a:srgbClr val="FFFFFF"/>
          </a:solidFill>
          <a:ln/>
        </p:spPr>
      </p:sp>
      <p:sp>
        <p:nvSpPr>
          <p:cNvPr id="17" name="Shape 13"/>
          <p:cNvSpPr/>
          <p:nvPr/>
        </p:nvSpPr>
        <p:spPr>
          <a:xfrm>
            <a:off x="7381518" y="2905839"/>
            <a:ext cx="3101816" cy="91440"/>
          </a:xfrm>
          <a:prstGeom prst="roundRect">
            <a:avLst>
              <a:gd name="adj" fmla="val 74588"/>
            </a:avLst>
          </a:prstGeom>
          <a:solidFill>
            <a:srgbClr val="26A688"/>
          </a:solidFill>
          <a:ln/>
        </p:spPr>
      </p:sp>
      <p:sp>
        <p:nvSpPr>
          <p:cNvPr id="18" name="Shape 14"/>
          <p:cNvSpPr/>
          <p:nvPr/>
        </p:nvSpPr>
        <p:spPr>
          <a:xfrm>
            <a:off x="8688884" y="2685217"/>
            <a:ext cx="487085" cy="487085"/>
          </a:xfrm>
          <a:prstGeom prst="roundRect">
            <a:avLst>
              <a:gd name="adj" fmla="val 187729"/>
            </a:avLst>
          </a:prstGeom>
          <a:solidFill>
            <a:srgbClr val="26A688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34973" y="2831306"/>
            <a:ext cx="194786" cy="194786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7566660" y="3334583"/>
            <a:ext cx="2731532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Yongʻin xavfsizligi va evakuatsiya</a:t>
            </a:r>
            <a:endParaRPr lang="en-US" sz="1550" dirty="0"/>
          </a:p>
        </p:txBody>
      </p:sp>
      <p:sp>
        <p:nvSpPr>
          <p:cNvPr id="21" name="Text 16"/>
          <p:cNvSpPr/>
          <p:nvPr/>
        </p:nvSpPr>
        <p:spPr>
          <a:xfrm>
            <a:off x="7566660" y="3921681"/>
            <a:ext cx="2731532" cy="944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Yongʻin signalizatsiyasi, yongʻin oʻchirish uskunalari, evakuatsiya yoʻllari va davriy mashqlar — barcha xodimlar ishtirokida.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10616089" y="2928699"/>
            <a:ext cx="3101816" cy="2359223"/>
          </a:xfrm>
          <a:prstGeom prst="roundRect">
            <a:avLst>
              <a:gd name="adj" fmla="val 4651"/>
            </a:avLst>
          </a:prstGeom>
          <a:solidFill>
            <a:srgbClr val="FFFFFF"/>
          </a:solidFill>
          <a:ln/>
        </p:spPr>
      </p:sp>
      <p:sp>
        <p:nvSpPr>
          <p:cNvPr id="23" name="Shape 18"/>
          <p:cNvSpPr/>
          <p:nvPr/>
        </p:nvSpPr>
        <p:spPr>
          <a:xfrm>
            <a:off x="10616089" y="2905839"/>
            <a:ext cx="3101816" cy="91440"/>
          </a:xfrm>
          <a:prstGeom prst="roundRect">
            <a:avLst>
              <a:gd name="adj" fmla="val 74588"/>
            </a:avLst>
          </a:prstGeom>
          <a:solidFill>
            <a:srgbClr val="26A688"/>
          </a:solidFill>
          <a:ln/>
        </p:spPr>
      </p:sp>
      <p:sp>
        <p:nvSpPr>
          <p:cNvPr id="24" name="Shape 19"/>
          <p:cNvSpPr/>
          <p:nvPr/>
        </p:nvSpPr>
        <p:spPr>
          <a:xfrm>
            <a:off x="11923455" y="2685217"/>
            <a:ext cx="487085" cy="487085"/>
          </a:xfrm>
          <a:prstGeom prst="roundRect">
            <a:avLst>
              <a:gd name="adj" fmla="val 187729"/>
            </a:avLst>
          </a:prstGeom>
          <a:solidFill>
            <a:srgbClr val="26A688"/>
          </a:solidFill>
          <a:ln/>
        </p:spPr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2069544" y="2831306"/>
            <a:ext cx="194786" cy="194786"/>
          </a:xfrm>
          <a:prstGeom prst="rect">
            <a:avLst/>
          </a:prstGeom>
        </p:spPr>
      </p:pic>
      <p:sp>
        <p:nvSpPr>
          <p:cNvPr id="26" name="Text 20"/>
          <p:cNvSpPr/>
          <p:nvPr/>
        </p:nvSpPr>
        <p:spPr>
          <a:xfrm>
            <a:off x="10801231" y="3334583"/>
            <a:ext cx="2731532" cy="507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Elektr va texnika xavfsizligi</a:t>
            </a:r>
            <a:endParaRPr lang="en-US" sz="1550" dirty="0"/>
          </a:p>
        </p:txBody>
      </p:sp>
      <p:sp>
        <p:nvSpPr>
          <p:cNvPr id="27" name="Text 21"/>
          <p:cNvSpPr/>
          <p:nvPr/>
        </p:nvSpPr>
        <p:spPr>
          <a:xfrm>
            <a:off x="10801231" y="3921681"/>
            <a:ext cx="2731532" cy="944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Elektr jihozlarini xavfsiz foydalanish, tarmoqni ortiqcha yuklamaslik, bolalar uchun chidamlilik va himoya choralari.</a:t>
            </a:r>
            <a:endParaRPr lang="en-US" sz="1250" dirty="0"/>
          </a:p>
        </p:txBody>
      </p:sp>
      <p:sp>
        <p:nvSpPr>
          <p:cNvPr id="28" name="Shape 22"/>
          <p:cNvSpPr/>
          <p:nvPr/>
        </p:nvSpPr>
        <p:spPr>
          <a:xfrm>
            <a:off x="912495" y="5664160"/>
            <a:ext cx="12805410" cy="1160621"/>
          </a:xfrm>
          <a:prstGeom prst="roundRect">
            <a:avLst>
              <a:gd name="adj" fmla="val 9454"/>
            </a:avLst>
          </a:prstGeom>
          <a:solidFill>
            <a:srgbClr val="FFFFFF"/>
          </a:solidFill>
          <a:ln/>
        </p:spPr>
      </p:sp>
      <p:sp>
        <p:nvSpPr>
          <p:cNvPr id="29" name="Shape 23"/>
          <p:cNvSpPr/>
          <p:nvPr/>
        </p:nvSpPr>
        <p:spPr>
          <a:xfrm>
            <a:off x="912495" y="5641300"/>
            <a:ext cx="12805410" cy="91440"/>
          </a:xfrm>
          <a:prstGeom prst="roundRect">
            <a:avLst>
              <a:gd name="adj" fmla="val 74588"/>
            </a:avLst>
          </a:prstGeom>
          <a:solidFill>
            <a:srgbClr val="26A688"/>
          </a:solidFill>
          <a:ln/>
        </p:spPr>
      </p:sp>
      <p:sp>
        <p:nvSpPr>
          <p:cNvPr id="30" name="Shape 24"/>
          <p:cNvSpPr/>
          <p:nvPr/>
        </p:nvSpPr>
        <p:spPr>
          <a:xfrm>
            <a:off x="7071658" y="5420678"/>
            <a:ext cx="487085" cy="487085"/>
          </a:xfrm>
          <a:prstGeom prst="roundRect">
            <a:avLst>
              <a:gd name="adj" fmla="val 187729"/>
            </a:avLst>
          </a:prstGeom>
          <a:solidFill>
            <a:srgbClr val="26A688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217747" y="5566767"/>
            <a:ext cx="194786" cy="194786"/>
          </a:xfrm>
          <a:prstGeom prst="rect">
            <a:avLst/>
          </a:prstGeom>
        </p:spPr>
      </p:pic>
      <p:sp>
        <p:nvSpPr>
          <p:cNvPr id="32" name="Text 25"/>
          <p:cNvSpPr/>
          <p:nvPr/>
        </p:nvSpPr>
        <p:spPr>
          <a:xfrm>
            <a:off x="1097637" y="6070044"/>
            <a:ext cx="4385786" cy="2537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Jihozlarni qoʻllash va texnik xizmat</a:t>
            </a:r>
            <a:endParaRPr lang="en-US" sz="1550" dirty="0"/>
          </a:p>
        </p:txBody>
      </p:sp>
      <p:sp>
        <p:nvSpPr>
          <p:cNvPr id="33" name="Text 26"/>
          <p:cNvSpPr/>
          <p:nvPr/>
        </p:nvSpPr>
        <p:spPr>
          <a:xfrm>
            <a:off x="1097637" y="6403419"/>
            <a:ext cx="12435126" cy="236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Mebel va o‘yin jihozlarini muntazam tekshirish, shikastlangan elementlarni almashtirish yoki taʼmir qilish tartibi.</a:t>
            </a:r>
            <a:endParaRPr lang="en-US" sz="1250" dirty="0"/>
          </a:p>
        </p:txBody>
      </p:sp>
      <p:sp>
        <p:nvSpPr>
          <p:cNvPr id="34" name="Text 27"/>
          <p:cNvSpPr/>
          <p:nvPr/>
        </p:nvSpPr>
        <p:spPr>
          <a:xfrm>
            <a:off x="912495" y="6974205"/>
            <a:ext cx="12805410" cy="236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Xodimlar ushbu qoidalarga rioya etishini taʼminlash uchun instruktsiyalar yozma shaklda berilishi, arxivlanishi va yangi xodimlarga majburiy taqdim etilishi lozim.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3206" y="478750"/>
            <a:ext cx="9043988" cy="406979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155511" y="566799"/>
            <a:ext cx="1582698" cy="4891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Risk Assessment</a:t>
            </a:r>
            <a:endParaRPr lang="en-US" sz="1500" dirty="0"/>
          </a:p>
        </p:txBody>
      </p:sp>
      <p:sp>
        <p:nvSpPr>
          <p:cNvPr id="4" name="Text 1"/>
          <p:cNvSpPr/>
          <p:nvPr/>
        </p:nvSpPr>
        <p:spPr>
          <a:xfrm>
            <a:off x="4155511" y="1125526"/>
            <a:ext cx="1582698" cy="3087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12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Identify hazards and assess likelihood</a:t>
            </a:r>
            <a:endParaRPr lang="en-US" sz="12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75927" y="1756540"/>
            <a:ext cx="350563" cy="35056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720817" y="3741434"/>
            <a:ext cx="1591394" cy="2445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Prevention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5720817" y="4055582"/>
            <a:ext cx="1591394" cy="3087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12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Training, controls and safety measures</a:t>
            </a:r>
            <a:endParaRPr lang="en-US" sz="12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41232" y="3034872"/>
            <a:ext cx="350563" cy="35056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7268730" y="536362"/>
            <a:ext cx="1582698" cy="4891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Incident Response</a:t>
            </a:r>
            <a:endParaRPr lang="en-US" sz="1500" dirty="0"/>
          </a:p>
        </p:txBody>
      </p:sp>
      <p:sp>
        <p:nvSpPr>
          <p:cNvPr id="10" name="Text 5"/>
          <p:cNvSpPr/>
          <p:nvPr/>
        </p:nvSpPr>
        <p:spPr>
          <a:xfrm>
            <a:off x="7268730" y="1095089"/>
            <a:ext cx="1582698" cy="3087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12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Immediate first aid and containment</a:t>
            </a:r>
            <a:endParaRPr lang="en-US" sz="12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915234" y="1721755"/>
            <a:ext cx="350563" cy="35056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834036" y="3664256"/>
            <a:ext cx="1582698" cy="2445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Follow-up</a:t>
            </a:r>
            <a:endParaRPr lang="en-US" sz="1500" dirty="0"/>
          </a:p>
        </p:txBody>
      </p:sp>
      <p:sp>
        <p:nvSpPr>
          <p:cNvPr id="13" name="Text 7"/>
          <p:cNvSpPr/>
          <p:nvPr/>
        </p:nvSpPr>
        <p:spPr>
          <a:xfrm>
            <a:off x="8834036" y="3978404"/>
            <a:ext cx="1582698" cy="4630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12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Investigate, report and corrective actions</a:t>
            </a:r>
            <a:endParaRPr lang="en-US" sz="120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54451" y="3034872"/>
            <a:ext cx="350564" cy="350563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2793206" y="4623078"/>
            <a:ext cx="9043988" cy="144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Yuqoridagi diagramma baxtsiz hodisalarni oldini olish va ularga javob berish jarayonini tushuntiradi. Har bir bosqichning qisqacha mazmuni:</a:t>
            </a:r>
            <a:endParaRPr lang="en-US" sz="900" dirty="0"/>
          </a:p>
        </p:txBody>
      </p:sp>
      <p:sp>
        <p:nvSpPr>
          <p:cNvPr id="16" name="Shape 9"/>
          <p:cNvSpPr/>
          <p:nvPr/>
        </p:nvSpPr>
        <p:spPr>
          <a:xfrm>
            <a:off x="2793206" y="4842272"/>
            <a:ext cx="258008" cy="258008"/>
          </a:xfrm>
          <a:prstGeom prst="roundRect">
            <a:avLst>
              <a:gd name="adj" fmla="val 1867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7" name="Text 10"/>
          <p:cNvSpPr/>
          <p:nvPr/>
        </p:nvSpPr>
        <p:spPr>
          <a:xfrm>
            <a:off x="2836188" y="4863703"/>
            <a:ext cx="171926" cy="2150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1350" dirty="0"/>
          </a:p>
        </p:txBody>
      </p:sp>
      <p:sp>
        <p:nvSpPr>
          <p:cNvPr id="18" name="Text 11"/>
          <p:cNvSpPr/>
          <p:nvPr/>
        </p:nvSpPr>
        <p:spPr>
          <a:xfrm>
            <a:off x="3117413" y="4881682"/>
            <a:ext cx="2398038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1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1. Xavf-xatarlarni baholash</a:t>
            </a:r>
            <a:endParaRPr lang="en-US" sz="1100" dirty="0"/>
          </a:p>
        </p:txBody>
      </p:sp>
      <p:sp>
        <p:nvSpPr>
          <p:cNvPr id="19" name="Text 12"/>
          <p:cNvSpPr/>
          <p:nvPr/>
        </p:nvSpPr>
        <p:spPr>
          <a:xfrm>
            <a:off x="3117413" y="5100518"/>
            <a:ext cx="8719780" cy="144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Oldindan aniqlash va risk bahosi — jihozlar, binolar, faoliyat turlari va bolalarning xususiyatlariga asoslangan holda amalga oshiriladi.</a:t>
            </a:r>
            <a:endParaRPr lang="en-US" sz="900" dirty="0"/>
          </a:p>
        </p:txBody>
      </p:sp>
      <p:sp>
        <p:nvSpPr>
          <p:cNvPr id="20" name="Shape 13"/>
          <p:cNvSpPr/>
          <p:nvPr/>
        </p:nvSpPr>
        <p:spPr>
          <a:xfrm>
            <a:off x="2793206" y="5377696"/>
            <a:ext cx="258008" cy="258008"/>
          </a:xfrm>
          <a:prstGeom prst="roundRect">
            <a:avLst>
              <a:gd name="adj" fmla="val 1867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21" name="Text 14"/>
          <p:cNvSpPr/>
          <p:nvPr/>
        </p:nvSpPr>
        <p:spPr>
          <a:xfrm>
            <a:off x="2836188" y="5399127"/>
            <a:ext cx="171926" cy="2150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1350" dirty="0"/>
          </a:p>
        </p:txBody>
      </p:sp>
      <p:sp>
        <p:nvSpPr>
          <p:cNvPr id="22" name="Text 15"/>
          <p:cNvSpPr/>
          <p:nvPr/>
        </p:nvSpPr>
        <p:spPr>
          <a:xfrm>
            <a:off x="3117413" y="5417106"/>
            <a:ext cx="2013228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1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2. Oldini olish choralari</a:t>
            </a:r>
            <a:endParaRPr lang="en-US" sz="1100" dirty="0"/>
          </a:p>
        </p:txBody>
      </p:sp>
      <p:sp>
        <p:nvSpPr>
          <p:cNvPr id="23" name="Text 16"/>
          <p:cNvSpPr/>
          <p:nvPr/>
        </p:nvSpPr>
        <p:spPr>
          <a:xfrm>
            <a:off x="3117413" y="5635943"/>
            <a:ext cx="8719780" cy="144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Risklarni kamaytirish uchun protseduralar, jihozlar yangilanishi va tartib-intizom joriy etiladi.</a:t>
            </a:r>
            <a:endParaRPr lang="en-US" sz="900" dirty="0"/>
          </a:p>
        </p:txBody>
      </p:sp>
      <p:sp>
        <p:nvSpPr>
          <p:cNvPr id="24" name="Shape 17"/>
          <p:cNvSpPr/>
          <p:nvPr/>
        </p:nvSpPr>
        <p:spPr>
          <a:xfrm>
            <a:off x="2793206" y="5913120"/>
            <a:ext cx="258008" cy="258008"/>
          </a:xfrm>
          <a:prstGeom prst="roundRect">
            <a:avLst>
              <a:gd name="adj" fmla="val 1867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25" name="Text 18"/>
          <p:cNvSpPr/>
          <p:nvPr/>
        </p:nvSpPr>
        <p:spPr>
          <a:xfrm>
            <a:off x="2836188" y="5934551"/>
            <a:ext cx="171926" cy="2150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1350" dirty="0"/>
          </a:p>
        </p:txBody>
      </p:sp>
      <p:sp>
        <p:nvSpPr>
          <p:cNvPr id="26" name="Text 19"/>
          <p:cNvSpPr/>
          <p:nvPr/>
        </p:nvSpPr>
        <p:spPr>
          <a:xfrm>
            <a:off x="3117413" y="5952530"/>
            <a:ext cx="3235643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1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3. Hodisa sodir boʻlsa — tezkor javob</a:t>
            </a:r>
            <a:endParaRPr lang="en-US" sz="1100" dirty="0"/>
          </a:p>
        </p:txBody>
      </p:sp>
      <p:sp>
        <p:nvSpPr>
          <p:cNvPr id="27" name="Text 20"/>
          <p:cNvSpPr/>
          <p:nvPr/>
        </p:nvSpPr>
        <p:spPr>
          <a:xfrm>
            <a:off x="3117413" y="6171367"/>
            <a:ext cx="8719780" cy="144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Birinchi yordam, favqulodda chaqiruvlar, voqea joyini xavfsiz qilish va rahbarlarga xabar berish.</a:t>
            </a:r>
            <a:endParaRPr lang="en-US" sz="900" dirty="0"/>
          </a:p>
        </p:txBody>
      </p:sp>
      <p:sp>
        <p:nvSpPr>
          <p:cNvPr id="28" name="Shape 21"/>
          <p:cNvSpPr/>
          <p:nvPr/>
        </p:nvSpPr>
        <p:spPr>
          <a:xfrm>
            <a:off x="2793206" y="6448544"/>
            <a:ext cx="258008" cy="258008"/>
          </a:xfrm>
          <a:prstGeom prst="roundRect">
            <a:avLst>
              <a:gd name="adj" fmla="val 1867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29" name="Text 22"/>
          <p:cNvSpPr/>
          <p:nvPr/>
        </p:nvSpPr>
        <p:spPr>
          <a:xfrm>
            <a:off x="2836188" y="6469975"/>
            <a:ext cx="171926" cy="2150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4</a:t>
            </a:r>
            <a:endParaRPr lang="en-US" sz="1350" dirty="0"/>
          </a:p>
        </p:txBody>
      </p:sp>
      <p:sp>
        <p:nvSpPr>
          <p:cNvPr id="30" name="Text 23"/>
          <p:cNvSpPr/>
          <p:nvPr/>
        </p:nvSpPr>
        <p:spPr>
          <a:xfrm>
            <a:off x="3117413" y="6487954"/>
            <a:ext cx="2044660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1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4. Tekshiruv va hisobot</a:t>
            </a:r>
            <a:endParaRPr lang="en-US" sz="1100" dirty="0"/>
          </a:p>
        </p:txBody>
      </p:sp>
      <p:sp>
        <p:nvSpPr>
          <p:cNvPr id="31" name="Text 24"/>
          <p:cNvSpPr/>
          <p:nvPr/>
        </p:nvSpPr>
        <p:spPr>
          <a:xfrm>
            <a:off x="3117413" y="6706791"/>
            <a:ext cx="8719780" cy="144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Baxtsiz hodisa sabablarini aniqlash, guvohlarni soʻroq qilish, hujjatlarni toʻplash va rasmiy hisobot tuzish.</a:t>
            </a:r>
            <a:endParaRPr lang="en-US" sz="900" dirty="0"/>
          </a:p>
        </p:txBody>
      </p:sp>
      <p:sp>
        <p:nvSpPr>
          <p:cNvPr id="32" name="Shape 25"/>
          <p:cNvSpPr/>
          <p:nvPr/>
        </p:nvSpPr>
        <p:spPr>
          <a:xfrm>
            <a:off x="2793206" y="6983968"/>
            <a:ext cx="258008" cy="258008"/>
          </a:xfrm>
          <a:prstGeom prst="roundRect">
            <a:avLst>
              <a:gd name="adj" fmla="val 1867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33" name="Text 26"/>
          <p:cNvSpPr/>
          <p:nvPr/>
        </p:nvSpPr>
        <p:spPr>
          <a:xfrm>
            <a:off x="2836188" y="7005399"/>
            <a:ext cx="171926" cy="2150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5</a:t>
            </a:r>
            <a:endParaRPr lang="en-US" sz="1350" dirty="0"/>
          </a:p>
        </p:txBody>
      </p:sp>
      <p:sp>
        <p:nvSpPr>
          <p:cNvPr id="34" name="Text 27"/>
          <p:cNvSpPr/>
          <p:nvPr/>
        </p:nvSpPr>
        <p:spPr>
          <a:xfrm>
            <a:off x="3117413" y="7023378"/>
            <a:ext cx="1771293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1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5. Tuzatish va taʼlim</a:t>
            </a:r>
            <a:endParaRPr lang="en-US" sz="1100" dirty="0"/>
          </a:p>
        </p:txBody>
      </p:sp>
      <p:sp>
        <p:nvSpPr>
          <p:cNvPr id="35" name="Text 28"/>
          <p:cNvSpPr/>
          <p:nvPr/>
        </p:nvSpPr>
        <p:spPr>
          <a:xfrm>
            <a:off x="3117413" y="7242215"/>
            <a:ext cx="8719780" cy="1446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Kamchiliklarni bartaraf etish: yoʻriqnoma yangilanishi, xodimlar qayta oʻqitilishi, jarayonlarni takomillashtirish.</a:t>
            </a:r>
            <a:endParaRPr lang="en-US" sz="900" dirty="0"/>
          </a:p>
        </p:txBody>
      </p:sp>
      <p:sp>
        <p:nvSpPr>
          <p:cNvPr id="36" name="Text 29"/>
          <p:cNvSpPr/>
          <p:nvPr/>
        </p:nvSpPr>
        <p:spPr>
          <a:xfrm>
            <a:off x="2793206" y="7461409"/>
            <a:ext cx="9043988" cy="2893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Hodisani tekshirish jarayonida aniqlangan tavsiyalar hujjatlashtiriladi va kelajakdagi shunga oʻxshash vaziyatlarning oldini olish uchun joriy etiladi. Ota-onalarga voqea haqida toʻliq va aniq maʼlumot berish ham muhimdir.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4260" y="612338"/>
            <a:ext cx="13141881" cy="11627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550"/>
              </a:lnSpc>
              <a:buNone/>
            </a:pPr>
            <a:r>
              <a:rPr lang="en-US" sz="3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Mehnatni muhofaza qilish bo'yicha nazorat va javobgarlik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744260" y="2123956"/>
            <a:ext cx="13141881" cy="288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MM talablariga rioya etilishiga nazorat qilish — ichki va tashqi mexanizmlar orqali amalga oshiriladi. Nazorat va javobgarlik komponentlari: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4260" y="2608540"/>
            <a:ext cx="465058" cy="46505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44260" y="3291602"/>
            <a:ext cx="3608665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Ish joyi ichki inspeksiyasi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744260" y="3686889"/>
            <a:ext cx="6461879" cy="5767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Rahbar tomonidan belgilangan ichki tekshiruvlar — rejali va rejadan tashqari tekshiruvlar bilan muassasa holatini doimiy monitoring qilish.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24142" y="2608540"/>
            <a:ext cx="465058" cy="46505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424142" y="3291602"/>
            <a:ext cx="3604736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Tashqi nazorat organlari</a:t>
            </a:r>
            <a:endParaRPr lang="en-US" sz="1800" dirty="0"/>
          </a:p>
        </p:txBody>
      </p:sp>
      <p:sp>
        <p:nvSpPr>
          <p:cNvPr id="9" name="Text 5"/>
          <p:cNvSpPr/>
          <p:nvPr/>
        </p:nvSpPr>
        <p:spPr>
          <a:xfrm>
            <a:off x="7424142" y="3686889"/>
            <a:ext cx="6461998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Mehnat inspeksiyasi, sanitariya-epidemiologik xizmat va yongʻin nazorati organlari tomonidan o‘tkaziladigan tekshiruvlar; ularning takliflarini bajarish majburiy.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4260" y="4900851"/>
            <a:ext cx="465058" cy="465058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744260" y="5583912"/>
            <a:ext cx="4716899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Ma'muriy va huquqiy javobgarlik</a:t>
            </a:r>
            <a:endParaRPr lang="en-US" sz="1800" dirty="0"/>
          </a:p>
        </p:txBody>
      </p:sp>
      <p:sp>
        <p:nvSpPr>
          <p:cNvPr id="12" name="Text 7"/>
          <p:cNvSpPr/>
          <p:nvPr/>
        </p:nvSpPr>
        <p:spPr>
          <a:xfrm>
            <a:off x="744260" y="5979200"/>
            <a:ext cx="6461879" cy="5767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Qoidabuzarlik aniqlansa, jarimalar, faoliyatni vaqtincha toʻxtatish yoki boshqa maʼmuriy choralar qoʻllanilishi mumkin.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424142" y="4900851"/>
            <a:ext cx="465058" cy="465058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424142" y="5583912"/>
            <a:ext cx="4825008" cy="2906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Moliyaviy javobgarlik va sug'urta</a:t>
            </a:r>
            <a:endParaRPr lang="en-US" sz="1800" dirty="0"/>
          </a:p>
        </p:txBody>
      </p:sp>
      <p:sp>
        <p:nvSpPr>
          <p:cNvPr id="15" name="Text 9"/>
          <p:cNvSpPr/>
          <p:nvPr/>
        </p:nvSpPr>
        <p:spPr>
          <a:xfrm>
            <a:off x="7424142" y="5979200"/>
            <a:ext cx="6461998" cy="865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Favqulodda holatlar va jarohatlar natijasida zarar uchun sugʻurta mexanizmlari va moliyaviy hisob-kitoblar tashkilot tomonidan ko‘rib chiqiladi.</a:t>
            </a:r>
            <a:endParaRPr lang="en-US" sz="1450" dirty="0"/>
          </a:p>
        </p:txBody>
      </p:sp>
      <p:sp>
        <p:nvSpPr>
          <p:cNvPr id="16" name="Text 10"/>
          <p:cNvSpPr/>
          <p:nvPr/>
        </p:nvSpPr>
        <p:spPr>
          <a:xfrm>
            <a:off x="744260" y="7040523"/>
            <a:ext cx="13141881" cy="5767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Javobgarlik shaffofligi uchun tekshiruvlar natijalari hujjatlashtirilishi, xodimlar va ota-onalar bilan baham koʻrilishi hamda tuzatish choralari belgilanishi kerak. Nazorat natijalariga asoslangan rejalashtirilgan ishlar bajarilishini monitoring qilish rahbar zimmasiga yuklanadi.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392555" y="1116806"/>
            <a:ext cx="11845171" cy="938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Xulosa va tavsiyalar: Xavfsiz va samarali muhit yaratish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1392555" y="2282785"/>
            <a:ext cx="11845171" cy="4221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Mehnatni muhofaza qilish maktabgacha ta'lim tashkilotlarida barqaror va keng qamrovli tizim bo‘lib, uning samarasi rahbarlik, xodimlar va jamiyat hamkorligiga bog‘liq. Quyidagi tavsiyalarni amaliyotga joriy etishni tavsiya qilamiz: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1392555" y="2832854"/>
            <a:ext cx="2876074" cy="1908453"/>
          </a:xfrm>
          <a:prstGeom prst="roundRect">
            <a:avLst>
              <a:gd name="adj" fmla="val 1889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550313" y="2990612"/>
            <a:ext cx="2560558" cy="4693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1. Doimiy risk bahosi va hujjatlashtirish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1550313" y="3528060"/>
            <a:ext cx="2560558" cy="10554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Har yilda kamida bir marta toʻliq xavf-xatar bahosi oʻtkazilsin, hisobotlar arxivlansin va mazkur maʼlumot asosida taʼmirlash va jihozlash rejalari tuzilsin.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4382214" y="2832854"/>
            <a:ext cx="2876074" cy="1908453"/>
          </a:xfrm>
          <a:prstGeom prst="roundRect">
            <a:avLst>
              <a:gd name="adj" fmla="val 1889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39972" y="2990612"/>
            <a:ext cx="2560558" cy="4693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2. Xodimlarni muntazam oʻqitish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4539972" y="3528060"/>
            <a:ext cx="2560558" cy="8443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MM, birinchi yordam, yongʻin xavfsizligi va psixologik tayyorgarlik bo‘yicha kurslar va mashgʻulotlar tashkil etilsin.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7371874" y="2832854"/>
            <a:ext cx="2876074" cy="1908453"/>
          </a:xfrm>
          <a:prstGeom prst="roundRect">
            <a:avLst>
              <a:gd name="adj" fmla="val 1889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529632" y="2990612"/>
            <a:ext cx="2560558" cy="4693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3. Oʻzaro aloqani kuchaytirish</a:t>
            </a:r>
            <a:endParaRPr lang="en-US" sz="1450" dirty="0"/>
          </a:p>
        </p:txBody>
      </p:sp>
      <p:sp>
        <p:nvSpPr>
          <p:cNvPr id="12" name="Text 10"/>
          <p:cNvSpPr/>
          <p:nvPr/>
        </p:nvSpPr>
        <p:spPr>
          <a:xfrm>
            <a:off x="7529632" y="3528060"/>
            <a:ext cx="2560558" cy="8443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Ota-onalar bilan holat haqida tezkor axborot almashinuvi tizimi, xavfsizlik qoidalari haqida muntazam ogohlik kampaniyalari.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10361533" y="2832854"/>
            <a:ext cx="2876193" cy="1908453"/>
          </a:xfrm>
          <a:prstGeom prst="roundRect">
            <a:avLst>
              <a:gd name="adj" fmla="val 18890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0519291" y="2990612"/>
            <a:ext cx="2560677" cy="4693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4. Resurslar va sugʻurta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10519291" y="3528060"/>
            <a:ext cx="2560677" cy="10554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Kerakli texnik vositalar va birinchi yordam toʻplamlari taʼminlansin, muassasa sugʻurtalansin va favqulodda vaziyatlar uchun byudjet ajratilsin.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1392555" y="4854893"/>
            <a:ext cx="11845171" cy="829389"/>
          </a:xfrm>
          <a:prstGeom prst="roundRect">
            <a:avLst>
              <a:gd name="adj" fmla="val 43467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550313" y="5012650"/>
            <a:ext cx="4181475" cy="2346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5. Tekshiruvlar va doimiy yaxshilash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1550313" y="5315426"/>
            <a:ext cx="11529655" cy="2110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Ichki va tashqi tekshiruvlar natijasida aniqlangan kamchiliklar uchun aniq muddatlar belgilab, ijro monitoringi olib borilsin.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1392555" y="5812155"/>
            <a:ext cx="11845171" cy="4221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Oxirida — xavfsiz muhit yaratish bu individual emas, balki tizimli vazifa. Qonuniy talablarni amalda toʻliq bajarish, xodimlarni qoʻllab-quvvatlash va bolalarning farovonligini birinchi o‘ringa qo‘yish orqali maktabgacha taʼlim muassasalari barqaror va ishonchli xizmat koʻrsatadi.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1392555" y="6362224"/>
            <a:ext cx="11845171" cy="750570"/>
          </a:xfrm>
          <a:prstGeom prst="roundRect">
            <a:avLst>
              <a:gd name="adj" fmla="val 8405"/>
            </a:avLst>
          </a:prstGeom>
          <a:solidFill>
            <a:srgbClr val="C1F1E5"/>
          </a:solidFill>
          <a:ln/>
        </p:spPr>
      </p:sp>
      <p:pic>
        <p:nvPicPr>
          <p:cNvPr id="2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2693" y="6578441"/>
            <a:ext cx="187762" cy="150138"/>
          </a:xfrm>
          <a:prstGeom prst="rect">
            <a:avLst/>
          </a:prstGeom>
        </p:spPr>
      </p:pic>
      <p:sp>
        <p:nvSpPr>
          <p:cNvPr id="22" name="Text 19"/>
          <p:cNvSpPr/>
          <p:nvPr/>
        </p:nvSpPr>
        <p:spPr>
          <a:xfrm>
            <a:off x="1880592" y="6513314"/>
            <a:ext cx="11206996" cy="4221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Qoʻshimcha materiallar: ichki MM yoʻriqnomalari, favqulodda evakuatsiya rejalari, xodimlar uchun trening dasturlari va tekshiruv shakllari — talab qilinsa berilishi mumkin.</a:t>
            </a:r>
            <a:endParaRPr lang="en-US" sz="11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1444</Words>
  <Application>Microsoft Office PowerPoint</Application>
  <PresentationFormat>Произвольный</PresentationFormat>
  <Paragraphs>136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Calibri</vt:lpstr>
      <vt:lpstr>Unbounded Bold</vt:lpstr>
      <vt:lpstr>Open Sans</vt:lpstr>
      <vt:lpstr>Unbounded Light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MX Computers</cp:lastModifiedBy>
  <cp:revision>6</cp:revision>
  <dcterms:created xsi:type="dcterms:W3CDTF">2026-02-19T09:58:27Z</dcterms:created>
  <dcterms:modified xsi:type="dcterms:W3CDTF">2026-06-19T04:18:18Z</dcterms:modified>
</cp:coreProperties>
</file>