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6"/>
  </p:notesMasterIdLst>
  <p:sldIdLst>
    <p:sldId id="1631" r:id="rId2"/>
    <p:sldId id="352" r:id="rId3"/>
    <p:sldId id="1642" r:id="rId4"/>
    <p:sldId id="1632" r:id="rId5"/>
    <p:sldId id="1643" r:id="rId6"/>
    <p:sldId id="1644" r:id="rId7"/>
    <p:sldId id="1645" r:id="rId8"/>
    <p:sldId id="1646" r:id="rId9"/>
    <p:sldId id="1647" r:id="rId10"/>
    <p:sldId id="1648" r:id="rId11"/>
    <p:sldId id="1639" r:id="rId12"/>
    <p:sldId id="414" r:id="rId13"/>
    <p:sldId id="1630" r:id="rId14"/>
    <p:sldId id="371" r:id="rId15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5BAA"/>
    <a:srgbClr val="0B1354"/>
    <a:srgbClr val="10377F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4" d="100"/>
          <a:sy n="54" d="100"/>
        </p:scale>
        <p:origin x="54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E816CC-C84F-43D4-96A3-E10BDBDF9C41}" type="doc">
      <dgm:prSet loTypeId="urn:microsoft.com/office/officeart/2005/8/layout/funnel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7D00FD-010F-4252-AEFC-6D3F2FBDDCF7}">
      <dgm:prSet phldrT="[Текст]" custT="1"/>
      <dgm:spPr/>
      <dgm:t>
        <a:bodyPr/>
        <a:lstStyle/>
        <a:p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09457011-0FAF-436C-9609-9A9BA0CB4876}" type="parTrans" cxnId="{90F0FC2C-3121-413D-913B-D402A4257D20}">
      <dgm:prSet/>
      <dgm:spPr/>
      <dgm:t>
        <a:bodyPr/>
        <a:lstStyle/>
        <a:p>
          <a:endParaRPr lang="ru-RU"/>
        </a:p>
      </dgm:t>
    </dgm:pt>
    <dgm:pt modelId="{9C4F6CF2-EC00-4119-ADCB-DC91A482DEBB}" type="sibTrans" cxnId="{90F0FC2C-3121-413D-913B-D402A4257D20}">
      <dgm:prSet/>
      <dgm:spPr/>
      <dgm:t>
        <a:bodyPr/>
        <a:lstStyle/>
        <a:p>
          <a:endParaRPr lang="ru-RU"/>
        </a:p>
      </dgm:t>
    </dgm:pt>
    <dgm:pt modelId="{97228A8E-7DF0-4EBE-931A-92C865CA94A2}">
      <dgm:prSet phldrT="[Текст]" custT="1"/>
      <dgm:spPr>
        <a:solidFill>
          <a:srgbClr val="11B4C5"/>
        </a:solidFill>
      </dgm:spPr>
      <dgm:t>
        <a:bodyPr/>
        <a:lstStyle/>
        <a:p>
          <a:endParaRPr lang="ru-RU" sz="1800" dirty="0"/>
        </a:p>
      </dgm:t>
    </dgm:pt>
    <dgm:pt modelId="{5B4D78FA-3E19-44C5-A3ED-77C7AFDDC7F1}" type="parTrans" cxnId="{4C10531C-6ACC-4A15-91D1-AC0AB2C2B00D}">
      <dgm:prSet/>
      <dgm:spPr/>
      <dgm:t>
        <a:bodyPr/>
        <a:lstStyle/>
        <a:p>
          <a:endParaRPr lang="ru-RU"/>
        </a:p>
      </dgm:t>
    </dgm:pt>
    <dgm:pt modelId="{638C93D7-8FBD-41D6-B523-06ADF0BB4AB2}" type="sibTrans" cxnId="{4C10531C-6ACC-4A15-91D1-AC0AB2C2B00D}">
      <dgm:prSet/>
      <dgm:spPr/>
      <dgm:t>
        <a:bodyPr/>
        <a:lstStyle/>
        <a:p>
          <a:endParaRPr lang="ru-RU"/>
        </a:p>
      </dgm:t>
    </dgm:pt>
    <dgm:pt modelId="{5C9B1EBC-8D7E-47C4-B15A-3E4145143F2D}">
      <dgm:prSet phldrT="[Текст]" custT="1"/>
      <dgm:spPr/>
      <dgm:t>
        <a:bodyPr/>
        <a:lstStyle/>
        <a:p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20841D3-5424-48B5-A097-B42CEF4F0793}" type="parTrans" cxnId="{4E3A8721-FE53-4EEE-9D03-08145CE6A4FC}">
      <dgm:prSet/>
      <dgm:spPr/>
      <dgm:t>
        <a:bodyPr/>
        <a:lstStyle/>
        <a:p>
          <a:endParaRPr lang="ru-RU"/>
        </a:p>
      </dgm:t>
    </dgm:pt>
    <dgm:pt modelId="{0EAF0AD8-D6B0-4141-A149-530E7767D408}" type="sibTrans" cxnId="{4E3A8721-FE53-4EEE-9D03-08145CE6A4FC}">
      <dgm:prSet/>
      <dgm:spPr/>
      <dgm:t>
        <a:bodyPr/>
        <a:lstStyle/>
        <a:p>
          <a:endParaRPr lang="ru-RU"/>
        </a:p>
      </dgm:t>
    </dgm:pt>
    <dgm:pt modelId="{8C919D67-240A-43D4-A6D4-AABEE756CE4B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2400" b="1" dirty="0">
            <a:solidFill>
              <a:srgbClr val="002060"/>
            </a:solidFill>
          </a:endParaRPr>
        </a:p>
      </dgm:t>
    </dgm:pt>
    <dgm:pt modelId="{BC5D80AC-4BE2-4CD6-97F0-13B725CFA580}" type="parTrans" cxnId="{565D0DAA-F858-4D68-AA3D-7DA56C12645E}">
      <dgm:prSet/>
      <dgm:spPr/>
      <dgm:t>
        <a:bodyPr/>
        <a:lstStyle/>
        <a:p>
          <a:endParaRPr lang="ru-RU"/>
        </a:p>
      </dgm:t>
    </dgm:pt>
    <dgm:pt modelId="{59F508B5-444C-4388-A96F-34C28742BB5B}" type="sibTrans" cxnId="{565D0DAA-F858-4D68-AA3D-7DA56C12645E}">
      <dgm:prSet/>
      <dgm:spPr/>
      <dgm:t>
        <a:bodyPr/>
        <a:lstStyle/>
        <a:p>
          <a:endParaRPr lang="ru-RU"/>
        </a:p>
      </dgm:t>
    </dgm:pt>
    <dgm:pt modelId="{9D584C2F-EE04-43CF-8A58-332F5CFBA777}">
      <dgm:prSet/>
      <dgm:spPr/>
      <dgm:t>
        <a:bodyPr/>
        <a:lstStyle/>
        <a:p>
          <a:endParaRPr lang="ru-RU"/>
        </a:p>
      </dgm:t>
    </dgm:pt>
    <dgm:pt modelId="{59141EB2-4068-4FE2-B9F4-B82DB321D366}" type="parTrans" cxnId="{9DF13D5E-1660-42F7-A852-E832B47F7D5F}">
      <dgm:prSet/>
      <dgm:spPr/>
      <dgm:t>
        <a:bodyPr/>
        <a:lstStyle/>
        <a:p>
          <a:endParaRPr lang="ru-RU"/>
        </a:p>
      </dgm:t>
    </dgm:pt>
    <dgm:pt modelId="{B689991C-41D6-455D-8B79-49632EDE7B6B}" type="sibTrans" cxnId="{9DF13D5E-1660-42F7-A852-E832B47F7D5F}">
      <dgm:prSet/>
      <dgm:spPr/>
      <dgm:t>
        <a:bodyPr/>
        <a:lstStyle/>
        <a:p>
          <a:endParaRPr lang="ru-RU"/>
        </a:p>
      </dgm:t>
    </dgm:pt>
    <dgm:pt modelId="{073F0664-0AFE-496E-A1BF-A7B701A3B5ED}" type="pres">
      <dgm:prSet presAssocID="{FCE816CC-C84F-43D4-96A3-E10BDBDF9C41}" presName="Name0" presStyleCnt="0">
        <dgm:presLayoutVars>
          <dgm:chMax val="4"/>
          <dgm:resizeHandles val="exact"/>
        </dgm:presLayoutVars>
      </dgm:prSet>
      <dgm:spPr/>
    </dgm:pt>
    <dgm:pt modelId="{29EB73EA-1F0F-4D4B-A78F-57198AB2098E}" type="pres">
      <dgm:prSet presAssocID="{FCE816CC-C84F-43D4-96A3-E10BDBDF9C41}" presName="ellipse" presStyleLbl="trBgShp" presStyleIdx="0" presStyleCnt="1" custLinFactNeighborX="155" custLinFactNeighborY="59291"/>
      <dgm:spPr/>
    </dgm:pt>
    <dgm:pt modelId="{C0389360-8439-4278-9B15-99D67772CCDE}" type="pres">
      <dgm:prSet presAssocID="{FCE816CC-C84F-43D4-96A3-E10BDBDF9C41}" presName="arrow1" presStyleLbl="fgShp" presStyleIdx="0" presStyleCnt="1"/>
      <dgm:spPr>
        <a:solidFill>
          <a:srgbClr val="0070C0"/>
        </a:solidFill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64329071-DDAD-4F3B-8554-D2FC9739E789}" type="pres">
      <dgm:prSet presAssocID="{FCE816CC-C84F-43D4-96A3-E10BDBDF9C41}" presName="rectangle" presStyleLbl="revTx" presStyleIdx="0" presStyleCnt="1" custScaleX="232982" custLinFactNeighborX="2126" custLinFactNeighborY="49435">
        <dgm:presLayoutVars>
          <dgm:bulletEnabled val="1"/>
        </dgm:presLayoutVars>
      </dgm:prSet>
      <dgm:spPr/>
    </dgm:pt>
    <dgm:pt modelId="{CB825CBE-A40B-4CCB-8751-E1AF90CBB511}" type="pres">
      <dgm:prSet presAssocID="{97228A8E-7DF0-4EBE-931A-92C865CA94A2}" presName="item1" presStyleLbl="node1" presStyleIdx="0" presStyleCnt="3" custScaleX="148988" custScaleY="96954" custLinFactNeighborX="-13122" custLinFactNeighborY="40313">
        <dgm:presLayoutVars>
          <dgm:bulletEnabled val="1"/>
        </dgm:presLayoutVars>
      </dgm:prSet>
      <dgm:spPr/>
    </dgm:pt>
    <dgm:pt modelId="{412E973E-AADC-4854-A4BF-7B05A2287F49}" type="pres">
      <dgm:prSet presAssocID="{5C9B1EBC-8D7E-47C4-B15A-3E4145143F2D}" presName="item2" presStyleLbl="node1" presStyleIdx="1" presStyleCnt="3" custScaleX="134630" custScaleY="119401" custLinFactNeighborX="-4864" custLinFactNeighborY="37554">
        <dgm:presLayoutVars>
          <dgm:bulletEnabled val="1"/>
        </dgm:presLayoutVars>
      </dgm:prSet>
      <dgm:spPr/>
    </dgm:pt>
    <dgm:pt modelId="{28AF7F81-A455-4939-B491-4C9019807ADB}" type="pres">
      <dgm:prSet presAssocID="{8C919D67-240A-43D4-A6D4-AABEE756CE4B}" presName="item3" presStyleLbl="node1" presStyleIdx="2" presStyleCnt="3" custScaleX="143638" custScaleY="104200" custLinFactNeighborX="14350" custLinFactNeighborY="70516">
        <dgm:presLayoutVars>
          <dgm:bulletEnabled val="1"/>
        </dgm:presLayoutVars>
      </dgm:prSet>
      <dgm:spPr/>
    </dgm:pt>
    <dgm:pt modelId="{CF4269FE-D131-446A-B8D0-9036B77F1529}" type="pres">
      <dgm:prSet presAssocID="{FCE816CC-C84F-43D4-96A3-E10BDBDF9C41}" presName="funnel" presStyleLbl="trAlignAcc1" presStyleIdx="0" presStyleCnt="1" custLinFactNeighborX="-342" custLinFactNeighborY="20846"/>
      <dgm:spPr/>
    </dgm:pt>
  </dgm:ptLst>
  <dgm:cxnLst>
    <dgm:cxn modelId="{4C10531C-6ACC-4A15-91D1-AC0AB2C2B00D}" srcId="{FCE816CC-C84F-43D4-96A3-E10BDBDF9C41}" destId="{97228A8E-7DF0-4EBE-931A-92C865CA94A2}" srcOrd="1" destOrd="0" parTransId="{5B4D78FA-3E19-44C5-A3ED-77C7AFDDC7F1}" sibTransId="{638C93D7-8FBD-41D6-B523-06ADF0BB4AB2}"/>
    <dgm:cxn modelId="{4E3A8721-FE53-4EEE-9D03-08145CE6A4FC}" srcId="{FCE816CC-C84F-43D4-96A3-E10BDBDF9C41}" destId="{5C9B1EBC-8D7E-47C4-B15A-3E4145143F2D}" srcOrd="2" destOrd="0" parTransId="{520841D3-5424-48B5-A097-B42CEF4F0793}" sibTransId="{0EAF0AD8-D6B0-4141-A149-530E7767D408}"/>
    <dgm:cxn modelId="{1A0BB426-29E0-41F6-A0F1-3C5233EA326C}" type="presOf" srcId="{97228A8E-7DF0-4EBE-931A-92C865CA94A2}" destId="{412E973E-AADC-4854-A4BF-7B05A2287F49}" srcOrd="0" destOrd="0" presId="urn:microsoft.com/office/officeart/2005/8/layout/funnel1"/>
    <dgm:cxn modelId="{90F0FC2C-3121-413D-913B-D402A4257D20}" srcId="{FCE816CC-C84F-43D4-96A3-E10BDBDF9C41}" destId="{0F7D00FD-010F-4252-AEFC-6D3F2FBDDCF7}" srcOrd="0" destOrd="0" parTransId="{09457011-0FAF-436C-9609-9A9BA0CB4876}" sibTransId="{9C4F6CF2-EC00-4119-ADCB-DC91A482DEBB}"/>
    <dgm:cxn modelId="{1C2EE92D-82F6-4962-9521-FD7779EF1C25}" type="presOf" srcId="{FCE816CC-C84F-43D4-96A3-E10BDBDF9C41}" destId="{073F0664-0AFE-496E-A1BF-A7B701A3B5ED}" srcOrd="0" destOrd="0" presId="urn:microsoft.com/office/officeart/2005/8/layout/funnel1"/>
    <dgm:cxn modelId="{9DF13D5E-1660-42F7-A852-E832B47F7D5F}" srcId="{FCE816CC-C84F-43D4-96A3-E10BDBDF9C41}" destId="{9D584C2F-EE04-43CF-8A58-332F5CFBA777}" srcOrd="4" destOrd="0" parTransId="{59141EB2-4068-4FE2-B9F4-B82DB321D366}" sibTransId="{B689991C-41D6-455D-8B79-49632EDE7B6B}"/>
    <dgm:cxn modelId="{0A5C3261-19CD-40BB-93AA-0B527FB20626}" type="presOf" srcId="{0F7D00FD-010F-4252-AEFC-6D3F2FBDDCF7}" destId="{28AF7F81-A455-4939-B491-4C9019807ADB}" srcOrd="0" destOrd="0" presId="urn:microsoft.com/office/officeart/2005/8/layout/funnel1"/>
    <dgm:cxn modelId="{45C48E8D-9CB4-4462-A21F-20C0E0B9BE27}" type="presOf" srcId="{5C9B1EBC-8D7E-47C4-B15A-3E4145143F2D}" destId="{CB825CBE-A40B-4CCB-8751-E1AF90CBB511}" srcOrd="0" destOrd="0" presId="urn:microsoft.com/office/officeart/2005/8/layout/funnel1"/>
    <dgm:cxn modelId="{565D0DAA-F858-4D68-AA3D-7DA56C12645E}" srcId="{FCE816CC-C84F-43D4-96A3-E10BDBDF9C41}" destId="{8C919D67-240A-43D4-A6D4-AABEE756CE4B}" srcOrd="3" destOrd="0" parTransId="{BC5D80AC-4BE2-4CD6-97F0-13B725CFA580}" sibTransId="{59F508B5-444C-4388-A96F-34C28742BB5B}"/>
    <dgm:cxn modelId="{60FBF7BD-4F2F-48D3-915C-25DADA1366A6}" type="presOf" srcId="{8C919D67-240A-43D4-A6D4-AABEE756CE4B}" destId="{64329071-DDAD-4F3B-8554-D2FC9739E789}" srcOrd="0" destOrd="0" presId="urn:microsoft.com/office/officeart/2005/8/layout/funnel1"/>
    <dgm:cxn modelId="{F29ABBC5-B596-4802-A27D-C3F8BBBD48F1}" type="presParOf" srcId="{073F0664-0AFE-496E-A1BF-A7B701A3B5ED}" destId="{29EB73EA-1F0F-4D4B-A78F-57198AB2098E}" srcOrd="0" destOrd="0" presId="urn:microsoft.com/office/officeart/2005/8/layout/funnel1"/>
    <dgm:cxn modelId="{1DB35671-5784-4407-8CB9-0D3B44EB78E5}" type="presParOf" srcId="{073F0664-0AFE-496E-A1BF-A7B701A3B5ED}" destId="{C0389360-8439-4278-9B15-99D67772CCDE}" srcOrd="1" destOrd="0" presId="urn:microsoft.com/office/officeart/2005/8/layout/funnel1"/>
    <dgm:cxn modelId="{08AAA21D-13E0-4580-BC59-7919D815DD59}" type="presParOf" srcId="{073F0664-0AFE-496E-A1BF-A7B701A3B5ED}" destId="{64329071-DDAD-4F3B-8554-D2FC9739E789}" srcOrd="2" destOrd="0" presId="urn:microsoft.com/office/officeart/2005/8/layout/funnel1"/>
    <dgm:cxn modelId="{837F1A8F-36E9-4C93-90CA-A85AB036C3BB}" type="presParOf" srcId="{073F0664-0AFE-496E-A1BF-A7B701A3B5ED}" destId="{CB825CBE-A40B-4CCB-8751-E1AF90CBB511}" srcOrd="3" destOrd="0" presId="urn:microsoft.com/office/officeart/2005/8/layout/funnel1"/>
    <dgm:cxn modelId="{F5D61D50-83DF-4EF2-9ED3-18907ADE7C02}" type="presParOf" srcId="{073F0664-0AFE-496E-A1BF-A7B701A3B5ED}" destId="{412E973E-AADC-4854-A4BF-7B05A2287F49}" srcOrd="4" destOrd="0" presId="urn:microsoft.com/office/officeart/2005/8/layout/funnel1"/>
    <dgm:cxn modelId="{282DC5D2-CABB-4950-8506-C986788992FE}" type="presParOf" srcId="{073F0664-0AFE-496E-A1BF-A7B701A3B5ED}" destId="{28AF7F81-A455-4939-B491-4C9019807ADB}" srcOrd="5" destOrd="0" presId="urn:microsoft.com/office/officeart/2005/8/layout/funnel1"/>
    <dgm:cxn modelId="{C969A29E-A673-49EE-9DD0-BA5DF1A5FB84}" type="presParOf" srcId="{073F0664-0AFE-496E-A1BF-A7B701A3B5ED}" destId="{CF4269FE-D131-446A-B8D0-9036B77F1529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B73EA-1F0F-4D4B-A78F-57198AB2098E}">
      <dsp:nvSpPr>
        <dsp:cNvPr id="0" name=""/>
        <dsp:cNvSpPr/>
      </dsp:nvSpPr>
      <dsp:spPr>
        <a:xfrm>
          <a:off x="3934314" y="1727704"/>
          <a:ext cx="6741013" cy="2341065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389360-8439-4278-9B15-99D67772CCDE}">
      <dsp:nvSpPr>
        <dsp:cNvPr id="0" name=""/>
        <dsp:cNvSpPr/>
      </dsp:nvSpPr>
      <dsp:spPr>
        <a:xfrm>
          <a:off x="6651625" y="6072137"/>
          <a:ext cx="1306397" cy="836094"/>
        </a:xfrm>
        <a:prstGeom prst="downArrow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329071-DDAD-4F3B-8554-D2FC9739E789}">
      <dsp:nvSpPr>
        <dsp:cNvPr id="0" name=""/>
        <dsp:cNvSpPr/>
      </dsp:nvSpPr>
      <dsp:spPr>
        <a:xfrm>
          <a:off x="21" y="6793269"/>
          <a:ext cx="14609626" cy="15676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ru-RU" sz="2400" b="1" kern="1200" dirty="0">
            <a:solidFill>
              <a:srgbClr val="002060"/>
            </a:solidFill>
          </a:endParaRPr>
        </a:p>
      </dsp:txBody>
      <dsp:txXfrm>
        <a:off x="21" y="6793269"/>
        <a:ext cx="14609626" cy="1567677"/>
      </dsp:txXfrm>
    </dsp:sp>
    <dsp:sp modelId="{CB825CBE-A40B-4CCB-8751-E1AF90CBB511}">
      <dsp:nvSpPr>
        <dsp:cNvPr id="0" name=""/>
        <dsp:cNvSpPr/>
      </dsp:nvSpPr>
      <dsp:spPr>
        <a:xfrm>
          <a:off x="5490122" y="3845314"/>
          <a:ext cx="3503477" cy="227988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03194" y="4179196"/>
        <a:ext cx="2477333" cy="1612125"/>
      </dsp:txXfrm>
    </dsp:sp>
    <dsp:sp modelId="{412E973E-AADC-4854-A4BF-7B05A2287F49}">
      <dsp:nvSpPr>
        <dsp:cNvPr id="0" name=""/>
        <dsp:cNvSpPr/>
      </dsp:nvSpPr>
      <dsp:spPr>
        <a:xfrm>
          <a:off x="4170485" y="1752353"/>
          <a:ext cx="3165846" cy="2807734"/>
        </a:xfrm>
        <a:prstGeom prst="ellipse">
          <a:avLst/>
        </a:prstGeom>
        <a:solidFill>
          <a:srgbClr val="11B4C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/>
        </a:p>
      </dsp:txBody>
      <dsp:txXfrm>
        <a:off x="4634112" y="2163536"/>
        <a:ext cx="2238592" cy="1985368"/>
      </dsp:txXfrm>
    </dsp:sp>
    <dsp:sp modelId="{28AF7F81-A455-4939-B491-4C9019807ADB}">
      <dsp:nvSpPr>
        <dsp:cNvPr id="0" name=""/>
        <dsp:cNvSpPr/>
      </dsp:nvSpPr>
      <dsp:spPr>
        <a:xfrm>
          <a:off x="6920165" y="2137643"/>
          <a:ext cx="3377671" cy="245028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414813" y="2496478"/>
        <a:ext cx="2388375" cy="1732610"/>
      </dsp:txXfrm>
    </dsp:sp>
    <dsp:sp modelId="{CF4269FE-D131-446A-B8D0-9036B77F1529}">
      <dsp:nvSpPr>
        <dsp:cNvPr id="0" name=""/>
        <dsp:cNvSpPr/>
      </dsp:nvSpPr>
      <dsp:spPr>
        <a:xfrm>
          <a:off x="3621889" y="1272302"/>
          <a:ext cx="7315828" cy="5852662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svg"/><Relationship Id="rId7" Type="http://schemas.openxmlformats.org/officeDocument/2006/relationships/diagramData" Target="../diagrams/data1.xml"/><Relationship Id="rId12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microsoft.com/office/2007/relationships/diagramDrawing" Target="../diagrams/drawing1.xml"/><Relationship Id="rId5" Type="http://schemas.openxmlformats.org/officeDocument/2006/relationships/image" Target="../media/image8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pn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sv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sv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9.png"/><Relationship Id="rId5" Type="http://schemas.openxmlformats.org/officeDocument/2006/relationships/image" Target="../media/image23.png"/><Relationship Id="rId10" Type="http://schemas.openxmlformats.org/officeDocument/2006/relationships/image" Target="../media/image8.png"/><Relationship Id="rId4" Type="http://schemas.openxmlformats.org/officeDocument/2006/relationships/image" Target="../media/image22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6.svg"/><Relationship Id="rId7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13514105" y="6837847"/>
            <a:ext cx="5947693" cy="3720200"/>
            <a:chOff x="0" y="0"/>
            <a:chExt cx="8588680" cy="53721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588680" cy="5372100"/>
            </a:xfrm>
            <a:custGeom>
              <a:avLst/>
              <a:gdLst/>
              <a:ahLst/>
              <a:cxnLst/>
              <a:rect l="l" t="t" r="r" b="b"/>
              <a:pathLst>
                <a:path w="8588680" h="5372100">
                  <a:moveTo>
                    <a:pt x="7038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7038010" y="5372100"/>
                  </a:lnTo>
                  <a:lnTo>
                    <a:pt x="8588680" y="2686050"/>
                  </a:lnTo>
                  <a:lnTo>
                    <a:pt x="7038010" y="0"/>
                  </a:lnTo>
                  <a:close/>
                </a:path>
              </a:pathLst>
            </a:custGeom>
            <a:solidFill>
              <a:srgbClr val="86C7ED"/>
            </a:solidFill>
          </p:spPr>
        </p:sp>
      </p:grpSp>
      <p:sp>
        <p:nvSpPr>
          <p:cNvPr id="7" name="Freeform 7"/>
          <p:cNvSpPr/>
          <p:nvPr/>
        </p:nvSpPr>
        <p:spPr>
          <a:xfrm flipH="1" flipV="1">
            <a:off x="12661604" y="2341924"/>
            <a:ext cx="10714279" cy="6117502"/>
          </a:xfrm>
          <a:custGeom>
            <a:avLst/>
            <a:gdLst/>
            <a:ahLst/>
            <a:cxnLst/>
            <a:rect l="l" t="t" r="r" b="b"/>
            <a:pathLst>
              <a:path w="10888188" h="6216798">
                <a:moveTo>
                  <a:pt x="10888188" y="6216798"/>
                </a:moveTo>
                <a:lnTo>
                  <a:pt x="0" y="6216798"/>
                </a:lnTo>
                <a:lnTo>
                  <a:pt x="0" y="0"/>
                </a:lnTo>
                <a:lnTo>
                  <a:pt x="10888188" y="0"/>
                </a:lnTo>
                <a:lnTo>
                  <a:pt x="10888188" y="621679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51576"/>
            </a:stretch>
          </a:blipFill>
        </p:spPr>
      </p:sp>
      <p:sp>
        <p:nvSpPr>
          <p:cNvPr id="8" name="Freeform 8"/>
          <p:cNvSpPr/>
          <p:nvPr/>
        </p:nvSpPr>
        <p:spPr>
          <a:xfrm flipV="1">
            <a:off x="10320515" y="-1707154"/>
            <a:ext cx="10714279" cy="6117502"/>
          </a:xfrm>
          <a:custGeom>
            <a:avLst/>
            <a:gdLst/>
            <a:ahLst/>
            <a:cxnLst/>
            <a:rect l="l" t="t" r="r" b="b"/>
            <a:pathLst>
              <a:path w="10888188" h="6216798">
                <a:moveTo>
                  <a:pt x="0" y="6216798"/>
                </a:moveTo>
                <a:lnTo>
                  <a:pt x="10888189" y="6216798"/>
                </a:lnTo>
                <a:lnTo>
                  <a:pt x="10888189" y="0"/>
                </a:lnTo>
                <a:lnTo>
                  <a:pt x="0" y="0"/>
                </a:lnTo>
                <a:lnTo>
                  <a:pt x="0" y="6216798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51576"/>
            </a:stretch>
          </a:blipFill>
        </p:spPr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E3A27CA1-FF9A-E00E-CF51-2161ED1797CB}"/>
              </a:ext>
            </a:extLst>
          </p:cNvPr>
          <p:cNvGrpSpPr/>
          <p:nvPr/>
        </p:nvGrpSpPr>
        <p:grpSpPr>
          <a:xfrm>
            <a:off x="0" y="-85725"/>
            <a:ext cx="17995899" cy="1447801"/>
            <a:chOff x="0" y="-85725"/>
            <a:chExt cx="17995899" cy="1447801"/>
          </a:xfrm>
        </p:grpSpPr>
        <p:pic>
          <p:nvPicPr>
            <p:cNvPr id="13" name="Graphic 2">
              <a:extLst>
                <a:ext uri="{FF2B5EF4-FFF2-40B4-BE49-F238E27FC236}">
                  <a16:creationId xmlns:a16="http://schemas.microsoft.com/office/drawing/2014/main" id="{F7038B26-EC60-4541-FD4A-86F7119EDB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0" y="-85725"/>
              <a:ext cx="17995899" cy="1447801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0D36D08E-3BA5-17DF-3DE2-78A4B02E7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699" y="217087"/>
              <a:ext cx="3325188" cy="923081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CFE928BB-2ABA-0F20-1F82-B183D5AAD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750" y="186271"/>
              <a:ext cx="2362199" cy="923081"/>
            </a:xfrm>
            <a:prstGeom prst="rect">
              <a:avLst/>
            </a:prstGeom>
          </p:spPr>
        </p:pic>
      </p:grp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D32DC65-FE90-1837-F4DD-71AD8D900FDD}"/>
              </a:ext>
            </a:extLst>
          </p:cNvPr>
          <p:cNvSpPr/>
          <p:nvPr/>
        </p:nvSpPr>
        <p:spPr>
          <a:xfrm>
            <a:off x="256360" y="2485815"/>
            <a:ext cx="1171339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III. TEXNOLOGIYA FANINI O‘QITISHGA ZAMONAVIY YONDASHUVLAR</a:t>
            </a: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3.5. “Texnologiya darslarida kasbga yo‘naltirish masalalari” moduli </a:t>
            </a: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  <a:p>
            <a:r>
              <a:rPr lang="en-US" sz="4400" b="1" dirty="0"/>
              <a:t>     </a:t>
            </a:r>
            <a:r>
              <a:rPr lang="uz-Latn-UZ" sz="4400" b="1" dirty="0"/>
              <a:t>O‘quvchilarni texnologiya, muhandislik, fan va ishlab chiqarish bilan bog‘liq turli kasblar bilan tanishtirish  </a:t>
            </a:r>
            <a:endParaRPr lang="ru-RU" sz="4400" dirty="0"/>
          </a:p>
          <a:p>
            <a:r>
              <a:rPr lang="en-US" sz="3200" i="1" dirty="0"/>
              <a:t>                           </a:t>
            </a:r>
            <a:r>
              <a:rPr lang="uz-Latn-UZ" sz="3200" i="1" dirty="0"/>
              <a:t>(2 soat amaliy mashg‘ulot)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endParaRPr lang="uz-Latn-UZ" sz="48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EB0773F-EAB5-417B-9122-606F4D1AFC1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4D730EC4-C943-35B8-8092-F3259D5E4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00" y="2607561"/>
            <a:ext cx="6885931" cy="687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Объект 5">
            <a:extLst>
              <a:ext uri="{FF2B5EF4-FFF2-40B4-BE49-F238E27FC236}">
                <a16:creationId xmlns:a16="http://schemas.microsoft.com/office/drawing/2014/main" id="{5D947B61-5EC3-0BA1-8C5C-8C93B9AE272E}"/>
              </a:ext>
            </a:extLst>
          </p:cNvPr>
          <p:cNvGraphicFramePr>
            <a:graphicFrameLocks/>
          </p:cNvGraphicFramePr>
          <p:nvPr/>
        </p:nvGraphicFramePr>
        <p:xfrm>
          <a:off x="4674384" y="1531093"/>
          <a:ext cx="14609648" cy="8360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Прямоугольник 1">
            <a:extLst>
              <a:ext uri="{FF2B5EF4-FFF2-40B4-BE49-F238E27FC236}">
                <a16:creationId xmlns:a16="http://schemas.microsoft.com/office/drawing/2014/main" id="{D053C4F9-878D-4A0F-2678-9770E06C3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82352" y="4229068"/>
            <a:ext cx="2702984" cy="69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uz-Cyrl-UZ" altLang="ru-RU" sz="3936" b="1"/>
              <a:t>1</a:t>
            </a:r>
            <a:r>
              <a:rPr lang="en-US" altLang="ru-RU" sz="3936" b="1"/>
              <a:t>. </a:t>
            </a:r>
            <a:r>
              <a:rPr lang="uz-Cyrl-UZ" altLang="ru-RU" sz="3936" b="1"/>
              <a:t>Qiziqish</a:t>
            </a:r>
            <a:endParaRPr lang="ru-RU" altLang="ru-RU" sz="3936"/>
          </a:p>
        </p:txBody>
      </p:sp>
      <p:sp>
        <p:nvSpPr>
          <p:cNvPr id="10" name="Прямоугольник 2">
            <a:extLst>
              <a:ext uri="{FF2B5EF4-FFF2-40B4-BE49-F238E27FC236}">
                <a16:creationId xmlns:a16="http://schemas.microsoft.com/office/drawing/2014/main" id="{2F0FE764-9153-0A69-5080-BDBE985FE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44156" y="4319671"/>
            <a:ext cx="2704587" cy="69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en-US" altLang="ru-RU" sz="3936" b="1">
                <a:latin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uz-Cyrl-UZ" altLang="ru-RU" sz="3936" b="1">
                <a:latin typeface="Times New Roman" panose="02020603050405020304" pitchFamily="18" charset="0"/>
                <a:cs typeface="Calibri" panose="020F0502020204030204" pitchFamily="34" charset="0"/>
              </a:rPr>
              <a:t>Qobiliyat</a:t>
            </a:r>
            <a:endParaRPr lang="ru-RU" altLang="ru-RU" sz="3936">
              <a:cs typeface="Calibri" panose="020F0502020204030204" pitchFamily="34" charset="0"/>
            </a:endParaRPr>
          </a:p>
        </p:txBody>
      </p:sp>
      <p:sp>
        <p:nvSpPr>
          <p:cNvPr id="11" name="Прямоугольник 3">
            <a:extLst>
              <a:ext uri="{FF2B5EF4-FFF2-40B4-BE49-F238E27FC236}">
                <a16:creationId xmlns:a16="http://schemas.microsoft.com/office/drawing/2014/main" id="{3910FC86-CA36-3D64-3F19-7CA6CB782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97495" y="6003664"/>
            <a:ext cx="1808508" cy="69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en-US" altLang="ru-RU" sz="3936" b="1">
                <a:latin typeface="Times New Roman" panose="02020603050405020304" pitchFamily="18" charset="0"/>
                <a:cs typeface="Calibri" panose="020F0502020204030204" pitchFamily="34" charset="0"/>
              </a:rPr>
              <a:t>3. </a:t>
            </a:r>
            <a:r>
              <a:rPr lang="uz-Cyrl-UZ" altLang="ru-RU" sz="3936" b="1">
                <a:latin typeface="Times New Roman" panose="02020603050405020304" pitchFamily="18" charset="0"/>
                <a:cs typeface="Calibri" panose="020F0502020204030204" pitchFamily="34" charset="0"/>
              </a:rPr>
              <a:t>Mayl</a:t>
            </a:r>
            <a:endParaRPr lang="ru-RU" altLang="ru-RU" sz="3936">
              <a:cs typeface="Calibri" panose="020F0502020204030204" pitchFamily="34" charset="0"/>
            </a:endParaRPr>
          </a:p>
        </p:txBody>
      </p:sp>
      <p:sp>
        <p:nvSpPr>
          <p:cNvPr id="12" name="Прямоугольник 1">
            <a:extLst>
              <a:ext uri="{FF2B5EF4-FFF2-40B4-BE49-F238E27FC236}">
                <a16:creationId xmlns:a16="http://schemas.microsoft.com/office/drawing/2014/main" id="{13D94D07-896F-A466-45B0-C64F96AA6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9478" y="8665557"/>
            <a:ext cx="8997950" cy="118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ru-RU" sz="3543" b="1">
                <a:solidFill>
                  <a:srgbClr val="002060"/>
                </a:solidFill>
              </a:rPr>
              <a:t>QIZI</a:t>
            </a:r>
            <a:r>
              <a:rPr lang="uz-Cyrl-UZ" altLang="ru-RU" sz="3543" b="1">
                <a:solidFill>
                  <a:srgbClr val="002060"/>
                </a:solidFill>
              </a:rPr>
              <a:t>Q</a:t>
            </a:r>
            <a:r>
              <a:rPr lang="en-US" altLang="ru-RU" sz="3543" b="1">
                <a:solidFill>
                  <a:srgbClr val="002060"/>
                </a:solidFill>
              </a:rPr>
              <a:t>ISH, MAYL VA QOBILIYATLARNI </a:t>
            </a:r>
          </a:p>
          <a:p>
            <a:pPr algn="ctr">
              <a:buClrTx/>
              <a:buFontTx/>
              <a:buNone/>
            </a:pPr>
            <a:r>
              <a:rPr lang="en-US" altLang="ru-RU" sz="3543" b="1">
                <a:solidFill>
                  <a:srgbClr val="002060"/>
                </a:solidFill>
              </a:rPr>
              <a:t>KASB TANLASHGA </a:t>
            </a:r>
            <a:r>
              <a:rPr lang="uz-Cyrl-UZ" altLang="ru-RU" sz="3543" b="1">
                <a:solidFill>
                  <a:srgbClr val="002060"/>
                </a:solidFill>
              </a:rPr>
              <a:t>TA</a:t>
            </a:r>
            <a:r>
              <a:rPr lang="en-US" altLang="ru-RU" sz="3543" b="1">
                <a:solidFill>
                  <a:srgbClr val="002060"/>
                </a:solidFill>
              </a:rPr>
              <a:t>’</a:t>
            </a:r>
            <a:r>
              <a:rPr lang="uz-Cyrl-UZ" altLang="ru-RU" sz="3543" b="1">
                <a:solidFill>
                  <a:srgbClr val="002060"/>
                </a:solidFill>
              </a:rPr>
              <a:t>SI</a:t>
            </a:r>
            <a:r>
              <a:rPr lang="en-US" altLang="ru-RU" sz="3543" b="1">
                <a:solidFill>
                  <a:srgbClr val="002060"/>
                </a:solidFill>
              </a:rPr>
              <a:t>RI</a:t>
            </a:r>
            <a:endParaRPr lang="ru-RU" altLang="ru-RU" sz="3543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A8FD2F4-F8F6-40F3-87C5-BD8ECC59D5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E36D2-576B-DDD0-CE1B-CAAB294C7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D54A4196-084C-9DEC-2DE2-83DA14452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268532-78C7-4BE4-D262-48ECFCFCCC0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38C64F1-C5CA-2ED7-BB4A-60CC7815186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64B5697D-13EA-30E9-CF2A-9B0F462FAF13}"/>
              </a:ext>
            </a:extLst>
          </p:cNvPr>
          <p:cNvSpPr/>
          <p:nvPr/>
        </p:nvSpPr>
        <p:spPr>
          <a:xfrm>
            <a:off x="3218260" y="2153603"/>
            <a:ext cx="8924725" cy="915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7196"/>
              </a:lnSpc>
            </a:pPr>
            <a:r>
              <a:rPr lang="en-US" sz="72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Qiziqish, </a:t>
            </a:r>
            <a:r>
              <a:rPr lang="en-US" sz="7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mayl</a:t>
            </a:r>
            <a:r>
              <a:rPr lang="en-US" sz="72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va</a:t>
            </a:r>
            <a:r>
              <a:rPr lang="en-US" sz="72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</a:t>
            </a:r>
            <a:endParaRPr lang="en-US" sz="7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181D03A8-2D61-E26C-9436-3798192E591E}"/>
              </a:ext>
            </a:extLst>
          </p:cNvPr>
          <p:cNvSpPr/>
          <p:nvPr/>
        </p:nvSpPr>
        <p:spPr>
          <a:xfrm>
            <a:off x="976390" y="4597245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</a:t>
            </a:r>
            <a:endParaRPr lang="en-US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348F9B8E-F16F-4FBA-FF00-330C5D842904}"/>
              </a:ext>
            </a:extLst>
          </p:cNvPr>
          <p:cNvSpPr/>
          <p:nvPr/>
        </p:nvSpPr>
        <p:spPr>
          <a:xfrm>
            <a:off x="976389" y="5333894"/>
            <a:ext cx="4893221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Qiziqish – bu muayyan predmetga qaratilgan aktiv bilish faoliyati. Kasb tanlashda qiziqish – bu muayyan mehnat sohasiga ijobiy munosabat.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3">
            <a:extLst>
              <a:ext uri="{FF2B5EF4-FFF2-40B4-BE49-F238E27FC236}">
                <a16:creationId xmlns:a16="http://schemas.microsoft.com/office/drawing/2014/main" id="{18534F5F-861C-3225-0FA8-CA0E3753DA71}"/>
              </a:ext>
            </a:extLst>
          </p:cNvPr>
          <p:cNvSpPr/>
          <p:nvPr/>
        </p:nvSpPr>
        <p:spPr>
          <a:xfrm>
            <a:off x="6559687" y="4597245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Mayl</a:t>
            </a:r>
            <a:endParaRPr lang="en-US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4">
            <a:extLst>
              <a:ext uri="{FF2B5EF4-FFF2-40B4-BE49-F238E27FC236}">
                <a16:creationId xmlns:a16="http://schemas.microsoft.com/office/drawing/2014/main" id="{16308067-A624-001A-D37A-D80276661BA8}"/>
              </a:ext>
            </a:extLst>
          </p:cNvPr>
          <p:cNvSpPr/>
          <p:nvPr/>
        </p:nvSpPr>
        <p:spPr>
          <a:xfrm>
            <a:off x="6559687" y="5333894"/>
            <a:ext cx="4893221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Mayl – bu muayyan faoliyat bilan shug‘ullanishga bo‘lgan intilish. Mayl – bu mahorat va malakalarni takomillashtirishga bo‘lgan intilish.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2A1AA30B-CA47-3E26-50F1-2109B493A53E}"/>
              </a:ext>
            </a:extLst>
          </p:cNvPr>
          <p:cNvSpPr/>
          <p:nvPr/>
        </p:nvSpPr>
        <p:spPr>
          <a:xfrm>
            <a:off x="12142986" y="4597245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</a:t>
            </a:r>
            <a:endParaRPr lang="en-US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6">
            <a:extLst>
              <a:ext uri="{FF2B5EF4-FFF2-40B4-BE49-F238E27FC236}">
                <a16:creationId xmlns:a16="http://schemas.microsoft.com/office/drawing/2014/main" id="{0BC031BE-9AE9-F5FA-3F22-055E07834EF4}"/>
              </a:ext>
            </a:extLst>
          </p:cNvPr>
          <p:cNvSpPr/>
          <p:nvPr/>
        </p:nvSpPr>
        <p:spPr>
          <a:xfrm>
            <a:off x="12142985" y="5333895"/>
            <a:ext cx="4893221" cy="22319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Qobiliyat – bu muvaffaqiyat qozonishga yordam beradigan individual psixologik xususiyat. Qobiliyat – bu bilim va malakalardan tashqari fazilatlar.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BB87F73-3604-4CA7-B1B9-CCC5982DF2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1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609627-220F-74A9-E48B-D180816613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3065A5E-AD36-93CE-7472-B3705F40D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B7E347-0D5E-E223-CABA-0B6C73DC3D1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A488F6-716E-41F8-F9C5-078F7175688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1">
            <a:extLst>
              <a:ext uri="{FF2B5EF4-FFF2-40B4-BE49-F238E27FC236}">
                <a16:creationId xmlns:a16="http://schemas.microsoft.com/office/drawing/2014/main" id="{F170EC84-5F65-99B5-7CDE-D7134D1C7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4" b="51366"/>
          <a:stretch>
            <a:fillRect/>
          </a:stretch>
        </p:blipFill>
        <p:spPr bwMode="auto">
          <a:xfrm>
            <a:off x="11847301" y="2857505"/>
            <a:ext cx="5073844" cy="3386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B64144D-492C-BF8E-CE18-21C35934F7F0}"/>
              </a:ext>
            </a:extLst>
          </p:cNvPr>
          <p:cNvSpPr/>
          <p:nvPr/>
        </p:nvSpPr>
        <p:spPr>
          <a:xfrm>
            <a:off x="7707208" y="2013947"/>
            <a:ext cx="3084498" cy="6980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936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K</a:t>
            </a:r>
            <a:r>
              <a:rPr lang="uz-Cyrl-UZ" sz="3936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asblar</a:t>
            </a:r>
            <a:r>
              <a:rPr lang="en-US" sz="3936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uz-Cyrl-UZ" sz="3936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tip</a:t>
            </a:r>
            <a:r>
              <a:rPr lang="en-US" sz="3936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lari</a:t>
            </a:r>
            <a:endParaRPr lang="ru-RU" sz="3936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E51109CB-400F-77FA-A8B4-B5936A4C8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05" b="51366"/>
          <a:stretch>
            <a:fillRect/>
          </a:stretch>
        </p:blipFill>
        <p:spPr bwMode="auto">
          <a:xfrm>
            <a:off x="1074755" y="2851257"/>
            <a:ext cx="5073844" cy="3392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7">
            <a:extLst>
              <a:ext uri="{FF2B5EF4-FFF2-40B4-BE49-F238E27FC236}">
                <a16:creationId xmlns:a16="http://schemas.microsoft.com/office/drawing/2014/main" id="{B39C87BF-71C7-E604-59C0-077A87816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66" r="50554"/>
          <a:stretch>
            <a:fillRect/>
          </a:stretch>
        </p:blipFill>
        <p:spPr bwMode="auto">
          <a:xfrm>
            <a:off x="2108896" y="6306719"/>
            <a:ext cx="6061119" cy="3814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8">
            <a:extLst>
              <a:ext uri="{FF2B5EF4-FFF2-40B4-BE49-F238E27FC236}">
                <a16:creationId xmlns:a16="http://schemas.microsoft.com/office/drawing/2014/main" id="{75962097-ECE0-A321-6CFE-3DE231B3D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05" t="51366"/>
          <a:stretch>
            <a:fillRect/>
          </a:stretch>
        </p:blipFill>
        <p:spPr bwMode="auto">
          <a:xfrm>
            <a:off x="9860254" y="6306719"/>
            <a:ext cx="5979888" cy="3814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3">
            <a:extLst>
              <a:ext uri="{FF2B5EF4-FFF2-40B4-BE49-F238E27FC236}">
                <a16:creationId xmlns:a16="http://schemas.microsoft.com/office/drawing/2014/main" id="{647E4082-C781-C506-E5CA-40D396AF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629" y="2898122"/>
            <a:ext cx="4880138" cy="332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288FBC3-5634-4C8F-B6DF-62DCFBD6EA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72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0B3FD-2277-BFC5-58B0-BCE689EB5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FD4D9BD-F74C-83D6-E6C2-C4199A64A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1C68DB-711E-745B-929A-BDFC7E2FAA2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2CD702-46D1-4230-8B30-EA4A9B5D033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FCB6854A-AE50-8F8D-724B-9A96FA4989F3}"/>
              </a:ext>
            </a:extLst>
          </p:cNvPr>
          <p:cNvSpPr/>
          <p:nvPr/>
        </p:nvSpPr>
        <p:spPr>
          <a:xfrm>
            <a:off x="976390" y="2206725"/>
            <a:ext cx="7323869" cy="915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7196"/>
              </a:lnSpc>
            </a:pP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Kasblarning</a:t>
            </a:r>
            <a:r>
              <a:rPr lang="en-US" sz="60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tiplari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0B6B8B87-2F49-DC1B-39C6-9E531B944B7E}"/>
              </a:ext>
            </a:extLst>
          </p:cNvPr>
          <p:cNvSpPr/>
          <p:nvPr/>
        </p:nvSpPr>
        <p:spPr>
          <a:xfrm>
            <a:off x="976389" y="3680169"/>
            <a:ext cx="5161666" cy="254092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1B0F1872-8AC3-405F-EA21-10257079D373}"/>
              </a:ext>
            </a:extLst>
          </p:cNvPr>
          <p:cNvSpPr/>
          <p:nvPr/>
        </p:nvSpPr>
        <p:spPr>
          <a:xfrm>
            <a:off x="1264752" y="3968531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Odam-Tabiat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AEC6E8D3-DB3E-535C-5ACE-08F53CA8BA3A}"/>
              </a:ext>
            </a:extLst>
          </p:cNvPr>
          <p:cNvSpPr/>
          <p:nvPr/>
        </p:nvSpPr>
        <p:spPr>
          <a:xfrm>
            <a:off x="1264751" y="4593584"/>
            <a:ext cx="4584942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Jonli tabiat bilan ishlash. Masalan: urug‘shunos, meva-sabzavotshunos, zootexnik.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86E51080-D29F-2849-2749-AF46F66F582D}"/>
              </a:ext>
            </a:extLst>
          </p:cNvPr>
          <p:cNvSpPr/>
          <p:nvPr/>
        </p:nvSpPr>
        <p:spPr>
          <a:xfrm>
            <a:off x="6417044" y="3680169"/>
            <a:ext cx="5161666" cy="254092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A3E2455C-F9A8-5ACD-85AC-05B3A4A90C4B}"/>
              </a:ext>
            </a:extLst>
          </p:cNvPr>
          <p:cNvSpPr/>
          <p:nvPr/>
        </p:nvSpPr>
        <p:spPr>
          <a:xfrm>
            <a:off x="6705407" y="3968531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Odam-Texnika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6">
            <a:extLst>
              <a:ext uri="{FF2B5EF4-FFF2-40B4-BE49-F238E27FC236}">
                <a16:creationId xmlns:a16="http://schemas.microsoft.com/office/drawing/2014/main" id="{5A0B38DA-C284-0B45-6C55-AF9E01A36655}"/>
              </a:ext>
            </a:extLst>
          </p:cNvPr>
          <p:cNvSpPr/>
          <p:nvPr/>
        </p:nvSpPr>
        <p:spPr>
          <a:xfrm>
            <a:off x="6705406" y="4593584"/>
            <a:ext cx="4584942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Texnika obektlari bilan ishlash. Masalan: avtobus haydovchisi, kran mashinisti, dasturchi.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Shape 7">
            <a:extLst>
              <a:ext uri="{FF2B5EF4-FFF2-40B4-BE49-F238E27FC236}">
                <a16:creationId xmlns:a16="http://schemas.microsoft.com/office/drawing/2014/main" id="{2489F63B-430D-DE23-27EF-B050954C9F04}"/>
              </a:ext>
            </a:extLst>
          </p:cNvPr>
          <p:cNvSpPr/>
          <p:nvPr/>
        </p:nvSpPr>
        <p:spPr>
          <a:xfrm>
            <a:off x="11857698" y="3680169"/>
            <a:ext cx="5161666" cy="254092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EDABF5EA-6EEA-7691-BEBC-5C1AC1F526D9}"/>
              </a:ext>
            </a:extLst>
          </p:cNvPr>
          <p:cNvSpPr/>
          <p:nvPr/>
        </p:nvSpPr>
        <p:spPr>
          <a:xfrm>
            <a:off x="12146062" y="3968531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Odam-Odam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8A40C1F1-0500-F153-7AFD-06FD35E6180E}"/>
              </a:ext>
            </a:extLst>
          </p:cNvPr>
          <p:cNvSpPr/>
          <p:nvPr/>
        </p:nvSpPr>
        <p:spPr>
          <a:xfrm>
            <a:off x="12146062" y="4593584"/>
            <a:ext cx="4584942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Odamlar bilan ishlash. Masalan: maktabgacha tarbiya muassasasi tarbiyachisi, o‘qituvchi, shifokor.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Shape 10">
            <a:extLst>
              <a:ext uri="{FF2B5EF4-FFF2-40B4-BE49-F238E27FC236}">
                <a16:creationId xmlns:a16="http://schemas.microsoft.com/office/drawing/2014/main" id="{19AAC37B-F4C1-9CB0-2927-D8B7E5A24092}"/>
              </a:ext>
            </a:extLst>
          </p:cNvPr>
          <p:cNvSpPr/>
          <p:nvPr/>
        </p:nvSpPr>
        <p:spPr>
          <a:xfrm>
            <a:off x="976390" y="6500083"/>
            <a:ext cx="7882140" cy="209454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3" name="Text 11">
            <a:extLst>
              <a:ext uri="{FF2B5EF4-FFF2-40B4-BE49-F238E27FC236}">
                <a16:creationId xmlns:a16="http://schemas.microsoft.com/office/drawing/2014/main" id="{399B06C8-A06F-3032-47FD-A5809B1F8CC1}"/>
              </a:ext>
            </a:extLst>
          </p:cNvPr>
          <p:cNvSpPr/>
          <p:nvPr/>
        </p:nvSpPr>
        <p:spPr>
          <a:xfrm>
            <a:off x="1264752" y="6788444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Odam-Belgili Tizim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23A8BC40-0678-8DCB-60C3-4B849E717BC7}"/>
              </a:ext>
            </a:extLst>
          </p:cNvPr>
          <p:cNvSpPr/>
          <p:nvPr/>
        </p:nvSpPr>
        <p:spPr>
          <a:xfrm>
            <a:off x="1264752" y="7413498"/>
            <a:ext cx="7305416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Belgilar va belgi tizimlari bilan ishlash. Masalan: tarjimon, nazoratchi, dasturchi.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Shape 13">
            <a:extLst>
              <a:ext uri="{FF2B5EF4-FFF2-40B4-BE49-F238E27FC236}">
                <a16:creationId xmlns:a16="http://schemas.microsoft.com/office/drawing/2014/main" id="{690F3182-BE3C-48D3-EAFA-86A0DD353F10}"/>
              </a:ext>
            </a:extLst>
          </p:cNvPr>
          <p:cNvSpPr/>
          <p:nvPr/>
        </p:nvSpPr>
        <p:spPr>
          <a:xfrm>
            <a:off x="9137519" y="6500083"/>
            <a:ext cx="7882140" cy="209454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6" name="Text 14">
            <a:extLst>
              <a:ext uri="{FF2B5EF4-FFF2-40B4-BE49-F238E27FC236}">
                <a16:creationId xmlns:a16="http://schemas.microsoft.com/office/drawing/2014/main" id="{A9A193F7-0D08-620F-1FF2-AE00DCB7CE0B}"/>
              </a:ext>
            </a:extLst>
          </p:cNvPr>
          <p:cNvSpPr/>
          <p:nvPr/>
        </p:nvSpPr>
        <p:spPr>
          <a:xfrm>
            <a:off x="9425881" y="6788444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Odam-Badiiy Obraz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 15">
            <a:extLst>
              <a:ext uri="{FF2B5EF4-FFF2-40B4-BE49-F238E27FC236}">
                <a16:creationId xmlns:a16="http://schemas.microsoft.com/office/drawing/2014/main" id="{625CB83C-3F3D-19B3-3C71-94D9A05EAC18}"/>
              </a:ext>
            </a:extLst>
          </p:cNvPr>
          <p:cNvSpPr/>
          <p:nvPr/>
        </p:nvSpPr>
        <p:spPr>
          <a:xfrm>
            <a:off x="9425881" y="7413498"/>
            <a:ext cx="7305416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Badiiy obrazlar bilan ishlash. Masalan: duradgor, toshga o‘yib gul soluvchi, rassom.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1893CE6-B92D-4685-8913-A97FDEC9A5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8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A20D1-5FCD-F823-31BE-601173ED0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EE808B74-BC81-96DF-B285-94868122D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416" y="678656"/>
            <a:ext cx="6748463" cy="10122694"/>
          </a:xfrm>
          <a:prstGeom prst="rect">
            <a:avLst/>
          </a:prstGeom>
        </p:spPr>
      </p:pic>
      <p:sp>
        <p:nvSpPr>
          <p:cNvPr id="9" name="Text 0">
            <a:extLst>
              <a:ext uri="{FF2B5EF4-FFF2-40B4-BE49-F238E27FC236}">
                <a16:creationId xmlns:a16="http://schemas.microsoft.com/office/drawing/2014/main" id="{DC733319-D099-BF2E-7027-1B838BB1035A}"/>
              </a:ext>
            </a:extLst>
          </p:cNvPr>
          <p:cNvSpPr/>
          <p:nvPr/>
        </p:nvSpPr>
        <p:spPr>
          <a:xfrm>
            <a:off x="986369" y="2426695"/>
            <a:ext cx="7323869" cy="915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7196"/>
              </a:lnSpc>
            </a:pP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Kasblarning</a:t>
            </a:r>
            <a:r>
              <a:rPr lang="en-US" sz="6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turkumi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">
            <a:extLst>
              <a:ext uri="{FF2B5EF4-FFF2-40B4-BE49-F238E27FC236}">
                <a16:creationId xmlns:a16="http://schemas.microsoft.com/office/drawing/2014/main" id="{26CEE483-D6CF-F62A-3DF6-CC2BA38B0C0C}"/>
              </a:ext>
            </a:extLst>
          </p:cNvPr>
          <p:cNvSpPr/>
          <p:nvPr/>
        </p:nvSpPr>
        <p:spPr>
          <a:xfrm>
            <a:off x="986368" y="4074416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4" name="Text 2">
            <a:extLst>
              <a:ext uri="{FF2B5EF4-FFF2-40B4-BE49-F238E27FC236}">
                <a16:creationId xmlns:a16="http://schemas.microsoft.com/office/drawing/2014/main" id="{200F0CAA-3B5F-480D-D957-1D7B6FCE8FC8}"/>
              </a:ext>
            </a:extLst>
          </p:cNvPr>
          <p:cNvSpPr/>
          <p:nvPr/>
        </p:nvSpPr>
        <p:spPr>
          <a:xfrm>
            <a:off x="1206191" y="4168437"/>
            <a:ext cx="188043" cy="439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44"/>
              </a:lnSpc>
            </a:pPr>
            <a:r>
              <a:rPr lang="en-US" sz="4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3">
            <a:extLst>
              <a:ext uri="{FF2B5EF4-FFF2-40B4-BE49-F238E27FC236}">
                <a16:creationId xmlns:a16="http://schemas.microsoft.com/office/drawing/2014/main" id="{8FB715C6-7450-36E5-50E2-53031528353A}"/>
              </a:ext>
            </a:extLst>
          </p:cNvPr>
          <p:cNvSpPr/>
          <p:nvPr/>
        </p:nvSpPr>
        <p:spPr>
          <a:xfrm>
            <a:off x="1893047" y="4074415"/>
            <a:ext cx="3601230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Gnostik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8475CDA1-AD78-5977-F2D1-DB95EAACCD88}"/>
              </a:ext>
            </a:extLst>
          </p:cNvPr>
          <p:cNvSpPr/>
          <p:nvPr/>
        </p:nvSpPr>
        <p:spPr>
          <a:xfrm>
            <a:off x="1893047" y="4699469"/>
            <a:ext cx="3601230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Bilim va bilish bilan bog‘liq kasblar. Masalan: nazoratchi, sortga ajratuvchi.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Shape 5">
            <a:extLst>
              <a:ext uri="{FF2B5EF4-FFF2-40B4-BE49-F238E27FC236}">
                <a16:creationId xmlns:a16="http://schemas.microsoft.com/office/drawing/2014/main" id="{9CA14C29-9548-6236-6426-85AA4DECE387}"/>
              </a:ext>
            </a:extLst>
          </p:cNvPr>
          <p:cNvSpPr/>
          <p:nvPr/>
        </p:nvSpPr>
        <p:spPr>
          <a:xfrm>
            <a:off x="5773266" y="4074416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8" name="Text 6">
            <a:extLst>
              <a:ext uri="{FF2B5EF4-FFF2-40B4-BE49-F238E27FC236}">
                <a16:creationId xmlns:a16="http://schemas.microsoft.com/office/drawing/2014/main" id="{1102BEA4-24F1-02D4-7BA4-9AFA5A6D4B53}"/>
              </a:ext>
            </a:extLst>
          </p:cNvPr>
          <p:cNvSpPr/>
          <p:nvPr/>
        </p:nvSpPr>
        <p:spPr>
          <a:xfrm>
            <a:off x="5962480" y="4168437"/>
            <a:ext cx="249113" cy="439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44"/>
              </a:lnSpc>
            </a:pPr>
            <a:r>
              <a:rPr lang="en-US" sz="4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7">
            <a:extLst>
              <a:ext uri="{FF2B5EF4-FFF2-40B4-BE49-F238E27FC236}">
                <a16:creationId xmlns:a16="http://schemas.microsoft.com/office/drawing/2014/main" id="{E49BF632-9701-1C51-FBBE-2A53FE728F61}"/>
              </a:ext>
            </a:extLst>
          </p:cNvPr>
          <p:cNvSpPr/>
          <p:nvPr/>
        </p:nvSpPr>
        <p:spPr>
          <a:xfrm>
            <a:off x="6679945" y="4074416"/>
            <a:ext cx="3601230" cy="9153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O‘zgartiruvchi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 8">
            <a:extLst>
              <a:ext uri="{FF2B5EF4-FFF2-40B4-BE49-F238E27FC236}">
                <a16:creationId xmlns:a16="http://schemas.microsoft.com/office/drawing/2014/main" id="{B6594F0C-5DDB-20A1-0D92-E09EBE6A1FA3}"/>
              </a:ext>
            </a:extLst>
          </p:cNvPr>
          <p:cNvSpPr/>
          <p:nvPr/>
        </p:nvSpPr>
        <p:spPr>
          <a:xfrm>
            <a:off x="6679945" y="5157128"/>
            <a:ext cx="3601230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Mehnat predmetlarini o‘zgartirish bilan bog‘liq kasblar. Masalan: yetakchi o‘quvchilarni uyushtirish.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Shape 9">
            <a:extLst>
              <a:ext uri="{FF2B5EF4-FFF2-40B4-BE49-F238E27FC236}">
                <a16:creationId xmlns:a16="http://schemas.microsoft.com/office/drawing/2014/main" id="{FF30E67B-0009-4DC9-54D4-1AA6F3507459}"/>
              </a:ext>
            </a:extLst>
          </p:cNvPr>
          <p:cNvSpPr/>
          <p:nvPr/>
        </p:nvSpPr>
        <p:spPr>
          <a:xfrm>
            <a:off x="986368" y="7535492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32" name="Text 10">
            <a:extLst>
              <a:ext uri="{FF2B5EF4-FFF2-40B4-BE49-F238E27FC236}">
                <a16:creationId xmlns:a16="http://schemas.microsoft.com/office/drawing/2014/main" id="{21E01DBE-95BC-AE1C-0296-E8384F0F68CF}"/>
              </a:ext>
            </a:extLst>
          </p:cNvPr>
          <p:cNvSpPr/>
          <p:nvPr/>
        </p:nvSpPr>
        <p:spPr>
          <a:xfrm>
            <a:off x="1175876" y="7629514"/>
            <a:ext cx="248674" cy="439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44"/>
              </a:lnSpc>
            </a:pPr>
            <a:r>
              <a:rPr lang="en-US" sz="4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 11">
            <a:extLst>
              <a:ext uri="{FF2B5EF4-FFF2-40B4-BE49-F238E27FC236}">
                <a16:creationId xmlns:a16="http://schemas.microsoft.com/office/drawing/2014/main" id="{807CC4A7-75F6-2C88-715A-97F381F4E34B}"/>
              </a:ext>
            </a:extLst>
          </p:cNvPr>
          <p:cNvSpPr/>
          <p:nvPr/>
        </p:nvSpPr>
        <p:spPr>
          <a:xfrm>
            <a:off x="1893047" y="7535492"/>
            <a:ext cx="398083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Tadqiqotchilik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12">
            <a:extLst>
              <a:ext uri="{FF2B5EF4-FFF2-40B4-BE49-F238E27FC236}">
                <a16:creationId xmlns:a16="http://schemas.microsoft.com/office/drawing/2014/main" id="{E0045D52-E93A-EE5B-657A-39800B4B158F}"/>
              </a:ext>
            </a:extLst>
          </p:cNvPr>
          <p:cNvSpPr/>
          <p:nvPr/>
        </p:nvSpPr>
        <p:spPr>
          <a:xfrm>
            <a:off x="1893047" y="8160546"/>
            <a:ext cx="8387982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Qidiruv ishlari yoki ilmiy tadqiqotlar bilan bog‘liq kasblar. Masalan: geologik qidiruv ishlari.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58E1DBE-6CDE-32FF-659F-391629A7E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7D2B4E-E7E6-4177-3E62-32E5F9183FF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3FC8BC-0CFA-D6EA-5890-E55FF8173BF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3142820-1568-41EE-9B65-79EE5CB111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125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CFCFA4-CC94-8166-02BD-6E8223A72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82E9601F-F89A-1958-CC4B-80E690B99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AFF11D-280E-6F9E-3E10-3B1F2F0C2F7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41D0D3-8A1B-8C99-408B-3251C7B0F43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12F32EA4-7728-0E12-B0BC-90891B42897C}"/>
              </a:ext>
            </a:extLst>
          </p:cNvPr>
          <p:cNvSpPr/>
          <p:nvPr/>
        </p:nvSpPr>
        <p:spPr>
          <a:xfrm>
            <a:off x="920750" y="1680763"/>
            <a:ext cx="7323869" cy="915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7196"/>
              </a:lnSpc>
            </a:pP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Kasblarning</a:t>
            </a:r>
            <a:r>
              <a:rPr lang="en-US" sz="6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bo‘limi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7212E076-404E-AAB1-5DEE-70F704E3B2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749" y="3014640"/>
            <a:ext cx="697400" cy="697400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8F0439DF-7FB0-AD61-FF83-83C00AA608D9}"/>
              </a:ext>
            </a:extLst>
          </p:cNvPr>
          <p:cNvSpPr/>
          <p:nvPr/>
        </p:nvSpPr>
        <p:spPr>
          <a:xfrm>
            <a:off x="920750" y="3991028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Qo‘l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mehnati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8134EC43-1CDB-8A84-5FC4-02FEDC4D75D3}"/>
              </a:ext>
            </a:extLst>
          </p:cNvPr>
          <p:cNvSpPr/>
          <p:nvPr/>
        </p:nvSpPr>
        <p:spPr>
          <a:xfrm>
            <a:off x="920750" y="4616081"/>
            <a:ext cx="3696863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Qo‘l mehnati va mexanizatsiyalashtirilgan mehnat qurollaridan foydalanish.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2" descr="preencoded.png">
            <a:extLst>
              <a:ext uri="{FF2B5EF4-FFF2-40B4-BE49-F238E27FC236}">
                <a16:creationId xmlns:a16="http://schemas.microsoft.com/office/drawing/2014/main" id="{48FF25A0-9B76-8998-9C59-68F1ADE5D1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6022" y="3014640"/>
            <a:ext cx="697400" cy="697400"/>
          </a:xfrm>
          <a:prstGeom prst="rect">
            <a:avLst/>
          </a:prstGeom>
        </p:spPr>
      </p:pic>
      <p:sp>
        <p:nvSpPr>
          <p:cNvPr id="12" name="Text 3">
            <a:extLst>
              <a:ext uri="{FF2B5EF4-FFF2-40B4-BE49-F238E27FC236}">
                <a16:creationId xmlns:a16="http://schemas.microsoft.com/office/drawing/2014/main" id="{F69A668C-56EE-297A-87AF-EC9C72C4E655}"/>
              </a:ext>
            </a:extLst>
          </p:cNvPr>
          <p:cNvSpPr/>
          <p:nvPr/>
        </p:nvSpPr>
        <p:spPr>
          <a:xfrm>
            <a:off x="5036023" y="3991028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Mashina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mehnati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4">
            <a:extLst>
              <a:ext uri="{FF2B5EF4-FFF2-40B4-BE49-F238E27FC236}">
                <a16:creationId xmlns:a16="http://schemas.microsoft.com/office/drawing/2014/main" id="{E22C10A8-9A2B-272E-F405-E3D217B93A44}"/>
              </a:ext>
            </a:extLst>
          </p:cNvPr>
          <p:cNvSpPr/>
          <p:nvPr/>
        </p:nvSpPr>
        <p:spPr>
          <a:xfrm>
            <a:off x="5036022" y="4616082"/>
            <a:ext cx="3697010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Qo‘lda boshqariladigan mashinalardan foydalanish.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Image 3" descr="preencoded.png">
            <a:extLst>
              <a:ext uri="{FF2B5EF4-FFF2-40B4-BE49-F238E27FC236}">
                <a16:creationId xmlns:a16="http://schemas.microsoft.com/office/drawing/2014/main" id="{063D7FF0-F943-AE90-7F59-AE2E25EA6F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51442" y="3014640"/>
            <a:ext cx="697400" cy="697400"/>
          </a:xfrm>
          <a:prstGeom prst="rect">
            <a:avLst/>
          </a:prstGeom>
        </p:spPr>
      </p:pic>
      <p:sp>
        <p:nvSpPr>
          <p:cNvPr id="20" name="Text 5">
            <a:extLst>
              <a:ext uri="{FF2B5EF4-FFF2-40B4-BE49-F238E27FC236}">
                <a16:creationId xmlns:a16="http://schemas.microsoft.com/office/drawing/2014/main" id="{DD232150-8D17-052B-AB4A-77DBF3C13C7A}"/>
              </a:ext>
            </a:extLst>
          </p:cNvPr>
          <p:cNvSpPr/>
          <p:nvPr/>
        </p:nvSpPr>
        <p:spPr>
          <a:xfrm>
            <a:off x="8845550" y="3951603"/>
            <a:ext cx="3697010" cy="9153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Avtomatlash</a:t>
            </a:r>
            <a:endParaRPr lang="en-US" sz="3600" b="1" dirty="0">
              <a:solidFill>
                <a:srgbClr val="272525"/>
              </a:solidFill>
              <a:latin typeface="Times New Roman" panose="02020603050405020304" pitchFamily="18" charset="0"/>
              <a:ea typeface="Petrona Bold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tirilgan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mehnat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6">
            <a:extLst>
              <a:ext uri="{FF2B5EF4-FFF2-40B4-BE49-F238E27FC236}">
                <a16:creationId xmlns:a16="http://schemas.microsoft.com/office/drawing/2014/main" id="{3FE41AC2-1219-4986-C511-5D02C49A6352}"/>
              </a:ext>
            </a:extLst>
          </p:cNvPr>
          <p:cNvSpPr/>
          <p:nvPr/>
        </p:nvSpPr>
        <p:spPr>
          <a:xfrm>
            <a:off x="9151442" y="5073740"/>
            <a:ext cx="3697010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Avtomatlashtirilgan va avtomatik sistemalardan foydalanish.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Image 4" descr="preencoded.png">
            <a:extLst>
              <a:ext uri="{FF2B5EF4-FFF2-40B4-BE49-F238E27FC236}">
                <a16:creationId xmlns:a16="http://schemas.microsoft.com/office/drawing/2014/main" id="{6DE13DFF-A2D0-4964-0144-01F809594F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66862" y="3014640"/>
            <a:ext cx="697400" cy="697400"/>
          </a:xfrm>
          <a:prstGeom prst="rect">
            <a:avLst/>
          </a:prstGeom>
        </p:spPr>
      </p:pic>
      <p:sp>
        <p:nvSpPr>
          <p:cNvPr id="23" name="Text 7">
            <a:extLst>
              <a:ext uri="{FF2B5EF4-FFF2-40B4-BE49-F238E27FC236}">
                <a16:creationId xmlns:a16="http://schemas.microsoft.com/office/drawing/2014/main" id="{27A3504A-47C9-DAC6-D137-67A02B6FAD78}"/>
              </a:ext>
            </a:extLst>
          </p:cNvPr>
          <p:cNvSpPr/>
          <p:nvPr/>
        </p:nvSpPr>
        <p:spPr>
          <a:xfrm>
            <a:off x="13266863" y="3991028"/>
            <a:ext cx="3661861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Funktsional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vositalar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3F0302C2-73AE-A684-10C3-E4BB9A135748}"/>
              </a:ext>
            </a:extLst>
          </p:cNvPr>
          <p:cNvSpPr/>
          <p:nvPr/>
        </p:nvSpPr>
        <p:spPr>
          <a:xfrm>
            <a:off x="13266862" y="4616081"/>
            <a:ext cx="3697010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Funktsional vositalar va nutq vositalaridan foydalanish.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Image 0" descr="preencoded.png">
            <a:extLst>
              <a:ext uri="{FF2B5EF4-FFF2-40B4-BE49-F238E27FC236}">
                <a16:creationId xmlns:a16="http://schemas.microsoft.com/office/drawing/2014/main" id="{CC641F23-8891-FC0C-6819-321C495A20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7305653"/>
            <a:ext cx="17995900" cy="3487437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66F075B-FD2C-4524-9F6B-679953F264F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61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6E622-2CF4-E6B2-485E-5FCED901E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DCE8CAC0-FB7F-32CB-68E5-ECD66AA23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7274"/>
            <a:ext cx="6748463" cy="10122694"/>
          </a:xfrm>
          <a:prstGeom prst="rect">
            <a:avLst/>
          </a:prstGeom>
        </p:spPr>
      </p:pic>
      <p:sp>
        <p:nvSpPr>
          <p:cNvPr id="9" name="Text 0">
            <a:extLst>
              <a:ext uri="{FF2B5EF4-FFF2-40B4-BE49-F238E27FC236}">
                <a16:creationId xmlns:a16="http://schemas.microsoft.com/office/drawing/2014/main" id="{B0304362-88EF-2358-4FBC-978ABE9E0D1A}"/>
              </a:ext>
            </a:extLst>
          </p:cNvPr>
          <p:cNvSpPr/>
          <p:nvPr/>
        </p:nvSpPr>
        <p:spPr>
          <a:xfrm>
            <a:off x="7648843" y="1583554"/>
            <a:ext cx="9446677" cy="16879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642"/>
              </a:lnSpc>
            </a:pP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</a:t>
            </a:r>
            <a:r>
              <a:rPr lang="en-US" sz="60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tanlashda</a:t>
            </a:r>
            <a:r>
              <a:rPr lang="en-US" sz="60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qiziqishning</a:t>
            </a:r>
            <a:r>
              <a:rPr lang="en-US" sz="60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ahamiyati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">
            <a:extLst>
              <a:ext uri="{FF2B5EF4-FFF2-40B4-BE49-F238E27FC236}">
                <a16:creationId xmlns:a16="http://schemas.microsoft.com/office/drawing/2014/main" id="{E9BA6624-F618-E67B-D609-BACB3CF7B3CC}"/>
              </a:ext>
            </a:extLst>
          </p:cNvPr>
          <p:cNvSpPr/>
          <p:nvPr/>
        </p:nvSpPr>
        <p:spPr>
          <a:xfrm>
            <a:off x="8020536" y="3657302"/>
            <a:ext cx="28119" cy="6256241"/>
          </a:xfrm>
          <a:prstGeom prst="roundRect">
            <a:avLst>
              <a:gd name="adj" fmla="val 384259"/>
            </a:avLst>
          </a:prstGeom>
          <a:solidFill>
            <a:srgbClr val="B2D4E5"/>
          </a:solidFill>
          <a:ln/>
        </p:spPr>
      </p:sp>
      <p:sp>
        <p:nvSpPr>
          <p:cNvPr id="14" name="Shape 2">
            <a:extLst>
              <a:ext uri="{FF2B5EF4-FFF2-40B4-BE49-F238E27FC236}">
                <a16:creationId xmlns:a16="http://schemas.microsoft.com/office/drawing/2014/main" id="{9A5DEED2-9787-F811-F17F-B87994F504DA}"/>
              </a:ext>
            </a:extLst>
          </p:cNvPr>
          <p:cNvSpPr/>
          <p:nvPr/>
        </p:nvSpPr>
        <p:spPr>
          <a:xfrm>
            <a:off x="8295864" y="4222016"/>
            <a:ext cx="900380" cy="28119"/>
          </a:xfrm>
          <a:prstGeom prst="roundRect">
            <a:avLst>
              <a:gd name="adj" fmla="val 384259"/>
            </a:avLst>
          </a:prstGeom>
          <a:solidFill>
            <a:srgbClr val="B2D4E5"/>
          </a:solidFill>
          <a:ln/>
        </p:spPr>
      </p:sp>
      <p:sp>
        <p:nvSpPr>
          <p:cNvPr id="15" name="Shape 3">
            <a:extLst>
              <a:ext uri="{FF2B5EF4-FFF2-40B4-BE49-F238E27FC236}">
                <a16:creationId xmlns:a16="http://schemas.microsoft.com/office/drawing/2014/main" id="{DAD59549-AF19-0818-8EA5-B4D138F44666}"/>
              </a:ext>
            </a:extLst>
          </p:cNvPr>
          <p:cNvSpPr/>
          <p:nvPr/>
        </p:nvSpPr>
        <p:spPr>
          <a:xfrm>
            <a:off x="7745208" y="3946689"/>
            <a:ext cx="578774" cy="578774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0C401410-9032-547C-06B2-3B037F7181C6}"/>
              </a:ext>
            </a:extLst>
          </p:cNvPr>
          <p:cNvSpPr/>
          <p:nvPr/>
        </p:nvSpPr>
        <p:spPr>
          <a:xfrm>
            <a:off x="7947896" y="4033387"/>
            <a:ext cx="173398" cy="40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137"/>
              </a:lnSpc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5">
            <a:extLst>
              <a:ext uri="{FF2B5EF4-FFF2-40B4-BE49-F238E27FC236}">
                <a16:creationId xmlns:a16="http://schemas.microsoft.com/office/drawing/2014/main" id="{AEE55DA9-5545-76AC-B1FF-5F942303E538}"/>
              </a:ext>
            </a:extLst>
          </p:cNvPr>
          <p:cNvSpPr/>
          <p:nvPr/>
        </p:nvSpPr>
        <p:spPr>
          <a:xfrm>
            <a:off x="9449459" y="3914468"/>
            <a:ext cx="3964429" cy="422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21"/>
              </a:lnSpc>
            </a:pP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Qiziqishning</a:t>
            </a: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rivojlanishi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6">
            <a:extLst>
              <a:ext uri="{FF2B5EF4-FFF2-40B4-BE49-F238E27FC236}">
                <a16:creationId xmlns:a16="http://schemas.microsoft.com/office/drawing/2014/main" id="{2791CCBF-9E59-3F6A-84D9-54F893D13FBF}"/>
              </a:ext>
            </a:extLst>
          </p:cNvPr>
          <p:cNvSpPr/>
          <p:nvPr/>
        </p:nvSpPr>
        <p:spPr>
          <a:xfrm>
            <a:off x="9449459" y="4490754"/>
            <a:ext cx="7646061" cy="823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98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Qiziqishlar vaqtincha, epizodik xarakterda bo‘ladi. Ular rivojlantirib borilmasa, tez orada susayib ketadi.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Shape 7">
            <a:extLst>
              <a:ext uri="{FF2B5EF4-FFF2-40B4-BE49-F238E27FC236}">
                <a16:creationId xmlns:a16="http://schemas.microsoft.com/office/drawing/2014/main" id="{DA9F3C72-D760-58A2-DD9B-8CC5B1469795}"/>
              </a:ext>
            </a:extLst>
          </p:cNvPr>
          <p:cNvSpPr/>
          <p:nvPr/>
        </p:nvSpPr>
        <p:spPr>
          <a:xfrm>
            <a:off x="8295864" y="6393152"/>
            <a:ext cx="900380" cy="28119"/>
          </a:xfrm>
          <a:prstGeom prst="roundRect">
            <a:avLst>
              <a:gd name="adj" fmla="val 384259"/>
            </a:avLst>
          </a:prstGeom>
          <a:solidFill>
            <a:srgbClr val="B2D4E5"/>
          </a:solidFill>
          <a:ln/>
        </p:spPr>
      </p:sp>
      <p:sp>
        <p:nvSpPr>
          <p:cNvPr id="28" name="Shape 8">
            <a:extLst>
              <a:ext uri="{FF2B5EF4-FFF2-40B4-BE49-F238E27FC236}">
                <a16:creationId xmlns:a16="http://schemas.microsoft.com/office/drawing/2014/main" id="{47EED23C-264A-9871-FDD5-922A5391EE79}"/>
              </a:ext>
            </a:extLst>
          </p:cNvPr>
          <p:cNvSpPr/>
          <p:nvPr/>
        </p:nvSpPr>
        <p:spPr>
          <a:xfrm>
            <a:off x="7745208" y="6117825"/>
            <a:ext cx="578774" cy="578774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3CFE3844-BD8B-72B4-E814-8BFD037567A1}"/>
              </a:ext>
            </a:extLst>
          </p:cNvPr>
          <p:cNvSpPr/>
          <p:nvPr/>
        </p:nvSpPr>
        <p:spPr>
          <a:xfrm>
            <a:off x="7919632" y="6204524"/>
            <a:ext cx="229782" cy="40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137"/>
              </a:lnSpc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 10">
            <a:extLst>
              <a:ext uri="{FF2B5EF4-FFF2-40B4-BE49-F238E27FC236}">
                <a16:creationId xmlns:a16="http://schemas.microsoft.com/office/drawing/2014/main" id="{49E90462-A974-CB89-CAFA-EE353E8655C9}"/>
              </a:ext>
            </a:extLst>
          </p:cNvPr>
          <p:cNvSpPr/>
          <p:nvPr/>
        </p:nvSpPr>
        <p:spPr>
          <a:xfrm>
            <a:off x="9449459" y="6085605"/>
            <a:ext cx="3376428" cy="422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21"/>
              </a:lnSpc>
            </a:pP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Barqaror</a:t>
            </a: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11">
            <a:extLst>
              <a:ext uri="{FF2B5EF4-FFF2-40B4-BE49-F238E27FC236}">
                <a16:creationId xmlns:a16="http://schemas.microsoft.com/office/drawing/2014/main" id="{4245DC11-533D-9C96-7762-8C2D83D204C8}"/>
              </a:ext>
            </a:extLst>
          </p:cNvPr>
          <p:cNvSpPr/>
          <p:nvPr/>
        </p:nvSpPr>
        <p:spPr>
          <a:xfrm>
            <a:off x="9449459" y="6661890"/>
            <a:ext cx="7646061" cy="823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98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Chuqur va muntazam o‘rganish qiziqishlarni mustahkamlaydi. Qiziqishlar asta-sekin barqaror qiziqishga aylanadi.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Shape 12">
            <a:extLst>
              <a:ext uri="{FF2B5EF4-FFF2-40B4-BE49-F238E27FC236}">
                <a16:creationId xmlns:a16="http://schemas.microsoft.com/office/drawing/2014/main" id="{2FD0183A-8161-0E6E-A27A-22BBB1A17387}"/>
              </a:ext>
            </a:extLst>
          </p:cNvPr>
          <p:cNvSpPr/>
          <p:nvPr/>
        </p:nvSpPr>
        <p:spPr>
          <a:xfrm>
            <a:off x="8295864" y="8564288"/>
            <a:ext cx="900380" cy="28119"/>
          </a:xfrm>
          <a:prstGeom prst="roundRect">
            <a:avLst>
              <a:gd name="adj" fmla="val 384259"/>
            </a:avLst>
          </a:prstGeom>
          <a:solidFill>
            <a:srgbClr val="B2D4E5"/>
          </a:solidFill>
          <a:ln/>
        </p:spPr>
      </p:sp>
      <p:sp>
        <p:nvSpPr>
          <p:cNvPr id="33" name="Shape 13">
            <a:extLst>
              <a:ext uri="{FF2B5EF4-FFF2-40B4-BE49-F238E27FC236}">
                <a16:creationId xmlns:a16="http://schemas.microsoft.com/office/drawing/2014/main" id="{D862F5A6-9E52-3B3B-B44E-43E5A52639DE}"/>
              </a:ext>
            </a:extLst>
          </p:cNvPr>
          <p:cNvSpPr/>
          <p:nvPr/>
        </p:nvSpPr>
        <p:spPr>
          <a:xfrm>
            <a:off x="7745208" y="8288961"/>
            <a:ext cx="578774" cy="578774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34" name="Text 14">
            <a:extLst>
              <a:ext uri="{FF2B5EF4-FFF2-40B4-BE49-F238E27FC236}">
                <a16:creationId xmlns:a16="http://schemas.microsoft.com/office/drawing/2014/main" id="{4A3AC40B-60CE-9066-0116-4214084B3BD4}"/>
              </a:ext>
            </a:extLst>
          </p:cNvPr>
          <p:cNvSpPr/>
          <p:nvPr/>
        </p:nvSpPr>
        <p:spPr>
          <a:xfrm>
            <a:off x="7919924" y="8375659"/>
            <a:ext cx="229342" cy="40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137"/>
              </a:lnSpc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C5B23137-B116-A97A-4F09-9FF5036756CF}"/>
              </a:ext>
            </a:extLst>
          </p:cNvPr>
          <p:cNvSpPr/>
          <p:nvPr/>
        </p:nvSpPr>
        <p:spPr>
          <a:xfrm>
            <a:off x="9449459" y="8256740"/>
            <a:ext cx="3376428" cy="422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21"/>
              </a:lnSpc>
            </a:pP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Maylga</a:t>
            </a: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aylanish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79F5EB73-07C7-83CD-85A6-33D8C2B62135}"/>
              </a:ext>
            </a:extLst>
          </p:cNvPr>
          <p:cNvSpPr/>
          <p:nvPr/>
        </p:nvSpPr>
        <p:spPr>
          <a:xfrm>
            <a:off x="9449459" y="8833026"/>
            <a:ext cx="7646061" cy="823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98"/>
              </a:lnSpc>
            </a:pPr>
            <a:r>
              <a:rPr lang="en-US" sz="24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Barqaror qiziqishlar ko‘pincha maylga aylanadi. Mayl – bu muayyan faoliyat bilan shug‘ullanishga bo‘lgan intilish.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E6AE723-3698-5A6A-37C1-41ED337A3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8E5BFA-D899-E56F-9847-43B47B00358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CD4019-03D7-9D2E-E656-512819200C5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2616681-4D5E-4AF4-B463-B3C57E0845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80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49AD2-3796-B593-9312-255C099F8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9479E261-F378-B9EE-76F8-84ABB1EC8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4" y="678217"/>
            <a:ext cx="6748463" cy="10123133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A1063605-46F1-D96C-A77C-116F8E9CECFC}"/>
              </a:ext>
            </a:extLst>
          </p:cNvPr>
          <p:cNvSpPr/>
          <p:nvPr/>
        </p:nvSpPr>
        <p:spPr>
          <a:xfrm>
            <a:off x="7492259" y="1675316"/>
            <a:ext cx="9796694" cy="20399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351"/>
              </a:lnSpc>
            </a:pP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tanlashda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mayl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qobiliyatning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o‘zaro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bog‘liqligini</a:t>
            </a: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tushunish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B3119FED-26C0-8708-8543-F8D243257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259" y="4026001"/>
            <a:ext cx="1036287" cy="1658119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19733C4A-CFF1-E217-E798-38C61993A10F}"/>
              </a:ext>
            </a:extLst>
          </p:cNvPr>
          <p:cNvSpPr/>
          <p:nvPr/>
        </p:nvSpPr>
        <p:spPr>
          <a:xfrm>
            <a:off x="8839315" y="4233231"/>
            <a:ext cx="2720474" cy="34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45"/>
              </a:lnSpc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Qiziqish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F02BFB63-7DA4-7FFF-4684-220FD150667E}"/>
              </a:ext>
            </a:extLst>
          </p:cNvPr>
          <p:cNvSpPr/>
          <p:nvPr/>
        </p:nvSpPr>
        <p:spPr>
          <a:xfrm>
            <a:off x="8839314" y="4697626"/>
            <a:ext cx="8449637" cy="331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83"/>
              </a:lnSpc>
            </a:pPr>
            <a:r>
              <a:rPr lang="en-US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Qiziqish – bu muayyan predmetga qaratilgan aktiv bilish faoliyati.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23E7D75D-3AAA-357B-8E22-3433A85CC0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259" y="5684120"/>
            <a:ext cx="1036287" cy="1658119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FB2167E7-F604-0B3A-9BA5-16CCBC4BB27B}"/>
              </a:ext>
            </a:extLst>
          </p:cNvPr>
          <p:cNvSpPr/>
          <p:nvPr/>
        </p:nvSpPr>
        <p:spPr>
          <a:xfrm>
            <a:off x="8839315" y="5891349"/>
            <a:ext cx="2720474" cy="34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45"/>
              </a:lnSpc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Mayl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CFA10FF3-C71D-B223-734B-100F17A439B7}"/>
              </a:ext>
            </a:extLst>
          </p:cNvPr>
          <p:cNvSpPr/>
          <p:nvPr/>
        </p:nvSpPr>
        <p:spPr>
          <a:xfrm>
            <a:off x="8839314" y="6355744"/>
            <a:ext cx="8449637" cy="331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83"/>
              </a:lnSpc>
            </a:pPr>
            <a:r>
              <a:rPr lang="en-US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Mayl – bu muayyan faoliyat bilan shug‘ullanishga bo‘lgan intilish.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2012CDE4-44B6-C35F-0903-45A65CA8DB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2259" y="7342239"/>
            <a:ext cx="1036287" cy="1658119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B2F33A27-57CE-7217-7104-B4C32FEA82EF}"/>
              </a:ext>
            </a:extLst>
          </p:cNvPr>
          <p:cNvSpPr/>
          <p:nvPr/>
        </p:nvSpPr>
        <p:spPr>
          <a:xfrm>
            <a:off x="8839315" y="7549467"/>
            <a:ext cx="2720474" cy="34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45"/>
              </a:lnSpc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6768B1C9-12AE-4F90-E7AA-DF15C0FCD787}"/>
              </a:ext>
            </a:extLst>
          </p:cNvPr>
          <p:cNvSpPr/>
          <p:nvPr/>
        </p:nvSpPr>
        <p:spPr>
          <a:xfrm>
            <a:off x="8839314" y="8013863"/>
            <a:ext cx="8449637" cy="663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83"/>
              </a:lnSpc>
            </a:pPr>
            <a:r>
              <a:rPr lang="en-US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Qobiliyat – bu muvaffaqiyat qozonishga yordam beradigan individual psixologik xususiyat.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Image 4" descr="preencoded.png">
            <a:extLst>
              <a:ext uri="{FF2B5EF4-FFF2-40B4-BE49-F238E27FC236}">
                <a16:creationId xmlns:a16="http://schemas.microsoft.com/office/drawing/2014/main" id="{600ECAA3-86C2-0F2D-6B3C-7E5E181945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2259" y="9000356"/>
            <a:ext cx="1036287" cy="1658119"/>
          </a:xfrm>
          <a:prstGeom prst="rect">
            <a:avLst/>
          </a:prstGeom>
        </p:spPr>
      </p:pic>
      <p:sp>
        <p:nvSpPr>
          <p:cNvPr id="17" name="Text 7">
            <a:extLst>
              <a:ext uri="{FF2B5EF4-FFF2-40B4-BE49-F238E27FC236}">
                <a16:creationId xmlns:a16="http://schemas.microsoft.com/office/drawing/2014/main" id="{3C7AA7BA-E508-B3BF-AA44-CAD52E9D3E0D}"/>
              </a:ext>
            </a:extLst>
          </p:cNvPr>
          <p:cNvSpPr/>
          <p:nvPr/>
        </p:nvSpPr>
        <p:spPr>
          <a:xfrm>
            <a:off x="8839315" y="9207586"/>
            <a:ext cx="2720474" cy="34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45"/>
              </a:lnSpc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 Tanlash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8">
            <a:extLst>
              <a:ext uri="{FF2B5EF4-FFF2-40B4-BE49-F238E27FC236}">
                <a16:creationId xmlns:a16="http://schemas.microsoft.com/office/drawing/2014/main" id="{141B34B6-C37A-2B74-2EF9-1DC2E873A76B}"/>
              </a:ext>
            </a:extLst>
          </p:cNvPr>
          <p:cNvSpPr/>
          <p:nvPr/>
        </p:nvSpPr>
        <p:spPr>
          <a:xfrm>
            <a:off x="8839314" y="9671981"/>
            <a:ext cx="8449637" cy="3315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83"/>
              </a:lnSpc>
            </a:pPr>
            <a:r>
              <a:rPr lang="en-US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Qiziqish, mayl va qobiliyatlar kasb tanlashda muhim rol o‘ynaydi.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27EF24F-337C-7F4E-5E77-B4EB0BC7FC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C7BA4B-ACC7-2669-D3FF-8822B792FA0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71A2CB-4217-D804-E301-3B2D90EB2C63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182B034-AD8B-4064-A78A-13554A6A30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09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592D7-9DE3-7DA3-BB42-32E44BAEC8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4EFFD71-0FE8-7407-781F-771C09FB2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46FE67B-F805-CCE0-5212-EA68991F7F5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4F3B13-718D-624A-96A7-55321119069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9" name="Text 0">
            <a:extLst>
              <a:ext uri="{FF2B5EF4-FFF2-40B4-BE49-F238E27FC236}">
                <a16:creationId xmlns:a16="http://schemas.microsoft.com/office/drawing/2014/main" id="{82902636-52A0-EA9C-D3EA-C141AC7CE8E7}"/>
              </a:ext>
            </a:extLst>
          </p:cNvPr>
          <p:cNvSpPr/>
          <p:nvPr/>
        </p:nvSpPr>
        <p:spPr>
          <a:xfrm>
            <a:off x="976389" y="2467407"/>
            <a:ext cx="13196701" cy="915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7196"/>
              </a:lnSpc>
            </a:pP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Qobiliyatlarning</a:t>
            </a:r>
            <a:r>
              <a:rPr lang="en-US" sz="6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</a:t>
            </a:r>
            <a:r>
              <a:rPr lang="en-US" sz="6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tanlashga</a:t>
            </a:r>
            <a:r>
              <a:rPr lang="en-US" sz="6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ta’siri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Image 0" descr="preencoded.png">
            <a:extLst>
              <a:ext uri="{FF2B5EF4-FFF2-40B4-BE49-F238E27FC236}">
                <a16:creationId xmlns:a16="http://schemas.microsoft.com/office/drawing/2014/main" id="{85E3DB77-D7F2-380D-3228-0B04BB699C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472" y="3940851"/>
            <a:ext cx="2647102" cy="1015637"/>
          </a:xfrm>
          <a:prstGeom prst="rect">
            <a:avLst/>
          </a:prstGeom>
        </p:spPr>
      </p:pic>
      <p:sp>
        <p:nvSpPr>
          <p:cNvPr id="21" name="Text 1">
            <a:extLst>
              <a:ext uri="{FF2B5EF4-FFF2-40B4-BE49-F238E27FC236}">
                <a16:creationId xmlns:a16="http://schemas.microsoft.com/office/drawing/2014/main" id="{EBD78A84-8F29-5ADE-C20D-10982B5ADEBF}"/>
              </a:ext>
            </a:extLst>
          </p:cNvPr>
          <p:cNvSpPr/>
          <p:nvPr/>
        </p:nvSpPr>
        <p:spPr>
          <a:xfrm>
            <a:off x="4912406" y="4280179"/>
            <a:ext cx="149234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2">
            <a:extLst>
              <a:ext uri="{FF2B5EF4-FFF2-40B4-BE49-F238E27FC236}">
                <a16:creationId xmlns:a16="http://schemas.microsoft.com/office/drawing/2014/main" id="{989D147B-C677-EC35-799C-88080A55423C}"/>
              </a:ext>
            </a:extLst>
          </p:cNvPr>
          <p:cNvSpPr/>
          <p:nvPr/>
        </p:nvSpPr>
        <p:spPr>
          <a:xfrm>
            <a:off x="6589564" y="4219840"/>
            <a:ext cx="3557734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Shape 3">
            <a:extLst>
              <a:ext uri="{FF2B5EF4-FFF2-40B4-BE49-F238E27FC236}">
                <a16:creationId xmlns:a16="http://schemas.microsoft.com/office/drawing/2014/main" id="{588C8227-EA65-729C-A6E9-D1BEFDFCD5EA}"/>
              </a:ext>
            </a:extLst>
          </p:cNvPr>
          <p:cNvSpPr/>
          <p:nvPr/>
        </p:nvSpPr>
        <p:spPr>
          <a:xfrm>
            <a:off x="6380285" y="4972598"/>
            <a:ext cx="10569516" cy="18746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pic>
        <p:nvPicPr>
          <p:cNvPr id="24" name="Image 1" descr="preencoded.png">
            <a:extLst>
              <a:ext uri="{FF2B5EF4-FFF2-40B4-BE49-F238E27FC236}">
                <a16:creationId xmlns:a16="http://schemas.microsoft.com/office/drawing/2014/main" id="{275346DA-72FE-34F0-7FDB-6BA4C9E2E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995" y="5026200"/>
            <a:ext cx="5294204" cy="1015637"/>
          </a:xfrm>
          <a:prstGeom prst="rect">
            <a:avLst/>
          </a:prstGeom>
        </p:spPr>
      </p:pic>
      <p:sp>
        <p:nvSpPr>
          <p:cNvPr id="25" name="Text 4">
            <a:extLst>
              <a:ext uri="{FF2B5EF4-FFF2-40B4-BE49-F238E27FC236}">
                <a16:creationId xmlns:a16="http://schemas.microsoft.com/office/drawing/2014/main" id="{D4F41BF8-D91E-8E47-F32C-F8025185FA24}"/>
              </a:ext>
            </a:extLst>
          </p:cNvPr>
          <p:cNvSpPr/>
          <p:nvPr/>
        </p:nvSpPr>
        <p:spPr>
          <a:xfrm>
            <a:off x="4888095" y="5255103"/>
            <a:ext cx="197708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5">
            <a:extLst>
              <a:ext uri="{FF2B5EF4-FFF2-40B4-BE49-F238E27FC236}">
                <a16:creationId xmlns:a16="http://schemas.microsoft.com/office/drawing/2014/main" id="{19484EC4-C1A1-7164-545D-0EE0F7607403}"/>
              </a:ext>
            </a:extLst>
          </p:cNvPr>
          <p:cNvSpPr/>
          <p:nvPr/>
        </p:nvSpPr>
        <p:spPr>
          <a:xfrm>
            <a:off x="7913188" y="5305189"/>
            <a:ext cx="3378039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Maxsus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qobiliyatlar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Shape 6">
            <a:extLst>
              <a:ext uri="{FF2B5EF4-FFF2-40B4-BE49-F238E27FC236}">
                <a16:creationId xmlns:a16="http://schemas.microsoft.com/office/drawing/2014/main" id="{7CC21B1D-65CA-EE8F-D2E4-AF417CA31C13}"/>
              </a:ext>
            </a:extLst>
          </p:cNvPr>
          <p:cNvSpPr/>
          <p:nvPr/>
        </p:nvSpPr>
        <p:spPr>
          <a:xfrm>
            <a:off x="7703910" y="6057948"/>
            <a:ext cx="9245892" cy="18746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pic>
        <p:nvPicPr>
          <p:cNvPr id="28" name="Image 2" descr="preencoded.png">
            <a:extLst>
              <a:ext uri="{FF2B5EF4-FFF2-40B4-BE49-F238E27FC236}">
                <a16:creationId xmlns:a16="http://schemas.microsoft.com/office/drawing/2014/main" id="{804A6DBF-82CA-5981-48F6-769BE4B141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370" y="6111548"/>
            <a:ext cx="7941306" cy="1015637"/>
          </a:xfrm>
          <a:prstGeom prst="rect">
            <a:avLst/>
          </a:prstGeom>
        </p:spPr>
      </p:pic>
      <p:sp>
        <p:nvSpPr>
          <p:cNvPr id="29" name="Text 7">
            <a:extLst>
              <a:ext uri="{FF2B5EF4-FFF2-40B4-BE49-F238E27FC236}">
                <a16:creationId xmlns:a16="http://schemas.microsoft.com/office/drawing/2014/main" id="{9ACF8555-6B0F-A29B-54D9-40FD0AE16663}"/>
              </a:ext>
            </a:extLst>
          </p:cNvPr>
          <p:cNvSpPr/>
          <p:nvPr/>
        </p:nvSpPr>
        <p:spPr>
          <a:xfrm>
            <a:off x="4888241" y="6340452"/>
            <a:ext cx="197416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32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 8">
            <a:extLst>
              <a:ext uri="{FF2B5EF4-FFF2-40B4-BE49-F238E27FC236}">
                <a16:creationId xmlns:a16="http://schemas.microsoft.com/office/drawing/2014/main" id="{BF75339D-B787-1257-E733-59E4C48219D4}"/>
              </a:ext>
            </a:extLst>
          </p:cNvPr>
          <p:cNvSpPr/>
          <p:nvPr/>
        </p:nvSpPr>
        <p:spPr>
          <a:xfrm>
            <a:off x="9236666" y="6390537"/>
            <a:ext cx="2654864" cy="45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67"/>
              </a:lnSpc>
            </a:pP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Kasbga</a:t>
            </a: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loyiqlik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9">
            <a:extLst>
              <a:ext uri="{FF2B5EF4-FFF2-40B4-BE49-F238E27FC236}">
                <a16:creationId xmlns:a16="http://schemas.microsoft.com/office/drawing/2014/main" id="{B9A047EF-EBF3-ECFB-92E3-5E779E8C3E0E}"/>
              </a:ext>
            </a:extLst>
          </p:cNvPr>
          <p:cNvSpPr/>
          <p:nvPr/>
        </p:nvSpPr>
        <p:spPr>
          <a:xfrm>
            <a:off x="976390" y="7441032"/>
            <a:ext cx="16043123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Umumiy qobiliyatlar (masalan, ijodkorlik) ko‘pgina kasblar uchun zarur. Maxsus qobiliyatlar (masalan, texnik qobiliyat) ayrim kasblar uchun muhim.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6D9A08D-BF83-41B8-94EA-A209E180C2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50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990CE2C-AE97-4587-8F8A-B3ADA1356385}"/>
              </a:ext>
            </a:extLst>
          </p:cNvPr>
          <p:cNvSpPr/>
          <p:nvPr/>
        </p:nvSpPr>
        <p:spPr>
          <a:xfrm>
            <a:off x="6301691" y="2048316"/>
            <a:ext cx="4979889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z-Cyrl-UZ" sz="3543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Kasbiy qiziqishni aniqlash</a:t>
            </a:r>
            <a:endParaRPr lang="ru-RU" sz="3543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2901A51-35FB-4C45-829B-BD05DD8B53B3}"/>
              </a:ext>
            </a:extLst>
          </p:cNvPr>
          <p:cNvSpPr/>
          <p:nvPr/>
        </p:nvSpPr>
        <p:spPr>
          <a:xfrm>
            <a:off x="353046" y="2973105"/>
            <a:ext cx="8444950" cy="2402577"/>
          </a:xfrm>
          <a:prstGeom prst="rect">
            <a:avLst/>
          </a:prstGeom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41B1BAC-F246-49A3-8562-C16C34F9CAA6}"/>
              </a:ext>
            </a:extLst>
          </p:cNvPr>
          <p:cNvSpPr/>
          <p:nvPr/>
        </p:nvSpPr>
        <p:spPr>
          <a:xfrm>
            <a:off x="381163" y="2994973"/>
            <a:ext cx="2336968" cy="990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93A1B0A-E3EE-4AE7-AA8C-1C1BB799B8AE}"/>
              </a:ext>
            </a:extLst>
          </p:cNvPr>
          <p:cNvSpPr/>
          <p:nvPr/>
        </p:nvSpPr>
        <p:spPr>
          <a:xfrm>
            <a:off x="206204" y="2732534"/>
            <a:ext cx="2343216" cy="1071632"/>
          </a:xfrm>
          <a:prstGeom prst="rect">
            <a:avLst/>
          </a:prstGeom>
          <a:solidFill>
            <a:srgbClr val="11B4C5"/>
          </a:solidFill>
          <a:ln>
            <a:solidFill>
              <a:srgbClr val="11B4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27657" name="Прямоугольник 9">
            <a:extLst>
              <a:ext uri="{FF2B5EF4-FFF2-40B4-BE49-F238E27FC236}">
                <a16:creationId xmlns:a16="http://schemas.microsoft.com/office/drawing/2014/main" id="{2AC1CED4-C020-480B-9C22-5DD811A78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850" y="2994974"/>
            <a:ext cx="1853392" cy="637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uz-Cyrl-UZ" altLang="ru-RU" sz="3543" b="1"/>
              <a:t>1-vazifa</a:t>
            </a:r>
            <a:endParaRPr lang="ru-RU" altLang="ru-RU" sz="3543"/>
          </a:p>
        </p:txBody>
      </p:sp>
      <p:sp>
        <p:nvSpPr>
          <p:cNvPr id="27658" name="Прямоугольник 10">
            <a:extLst>
              <a:ext uri="{FF2B5EF4-FFF2-40B4-BE49-F238E27FC236}">
                <a16:creationId xmlns:a16="http://schemas.microsoft.com/office/drawing/2014/main" id="{3E5653C4-316A-4EA5-9B85-CA5DDEA68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920" y="3885397"/>
            <a:ext cx="9013572" cy="1122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uz-Cyrl-UZ" altLang="ru-RU" sz="3346"/>
              <a:t>Quyidag</a:t>
            </a:r>
            <a:r>
              <a:rPr lang="en-US" altLang="ru-RU" sz="3346"/>
              <a:t>i</a:t>
            </a:r>
            <a:r>
              <a:rPr lang="uz-Cyrl-UZ" altLang="ru-RU" sz="3346"/>
              <a:t> qiziqishlar xaritasini о‘qib chiqish, kasbiy qiziqish va imkoniyatlarni aniqlash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2DACEF1-DC58-4859-9AB0-3BF88EBF6AAB}"/>
              </a:ext>
            </a:extLst>
          </p:cNvPr>
          <p:cNvSpPr/>
          <p:nvPr/>
        </p:nvSpPr>
        <p:spPr>
          <a:xfrm>
            <a:off x="349920" y="5747473"/>
            <a:ext cx="8448075" cy="4180298"/>
          </a:xfrm>
          <a:prstGeom prst="rect">
            <a:avLst/>
          </a:prstGeom>
          <a:ln w="6350">
            <a:solidFill>
              <a:srgbClr val="F385E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0769672-B3D7-444B-827C-743BD4CDC48C}"/>
              </a:ext>
            </a:extLst>
          </p:cNvPr>
          <p:cNvSpPr/>
          <p:nvPr/>
        </p:nvSpPr>
        <p:spPr>
          <a:xfrm>
            <a:off x="374915" y="5769341"/>
            <a:ext cx="2340093" cy="990400"/>
          </a:xfrm>
          <a:prstGeom prst="rect">
            <a:avLst/>
          </a:prstGeom>
          <a:solidFill>
            <a:srgbClr val="FCC8F5"/>
          </a:solidFill>
          <a:ln>
            <a:solidFill>
              <a:srgbClr val="FCC8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07F6655-7B28-4814-89EF-2A99561D948D}"/>
              </a:ext>
            </a:extLst>
          </p:cNvPr>
          <p:cNvSpPr/>
          <p:nvPr/>
        </p:nvSpPr>
        <p:spPr>
          <a:xfrm>
            <a:off x="199956" y="5506901"/>
            <a:ext cx="2343216" cy="1074755"/>
          </a:xfrm>
          <a:prstGeom prst="rect">
            <a:avLst/>
          </a:prstGeom>
          <a:solidFill>
            <a:srgbClr val="F385E3"/>
          </a:solidFill>
          <a:ln>
            <a:solidFill>
              <a:srgbClr val="F385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543"/>
          </a:p>
        </p:txBody>
      </p:sp>
      <p:sp>
        <p:nvSpPr>
          <p:cNvPr id="27662" name="Прямоугольник 16">
            <a:extLst>
              <a:ext uri="{FF2B5EF4-FFF2-40B4-BE49-F238E27FC236}">
                <a16:creationId xmlns:a16="http://schemas.microsoft.com/office/drawing/2014/main" id="{EF211367-8005-4C2C-BB5D-E46367F52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164" y="5769342"/>
            <a:ext cx="1853392" cy="637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ru-RU" sz="3543" b="1"/>
              <a:t>2</a:t>
            </a:r>
            <a:r>
              <a:rPr lang="uz-Cyrl-UZ" altLang="ru-RU" sz="3543" b="1"/>
              <a:t>-vazifa</a:t>
            </a:r>
            <a:endParaRPr lang="ru-RU" altLang="ru-RU" sz="3543"/>
          </a:p>
        </p:txBody>
      </p:sp>
      <p:sp>
        <p:nvSpPr>
          <p:cNvPr id="27663" name="Прямоугольник 17">
            <a:extLst>
              <a:ext uri="{FF2B5EF4-FFF2-40B4-BE49-F238E27FC236}">
                <a16:creationId xmlns:a16="http://schemas.microsoft.com/office/drawing/2014/main" id="{FB012F96-822C-4E34-BBEA-561D875B5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920" y="6656639"/>
            <a:ext cx="8448075" cy="3181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1778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uz-Cyrl-UZ" altLang="ru-RU" sz="3346" dirty="0"/>
              <a:t>Qiziqishlar xaritasi</a:t>
            </a:r>
            <a:r>
              <a:rPr lang="en-US" altLang="ru-RU" sz="3346" dirty="0" err="1"/>
              <a:t>dagi</a:t>
            </a:r>
            <a:r>
              <a:rPr lang="uz-Cyrl-UZ" altLang="ru-RU" sz="3346" dirty="0"/>
              <a:t> savollariga quyidagi tartibda javob bering. </a:t>
            </a:r>
            <a:endParaRPr lang="en-US" altLang="ru-RU" sz="3346" dirty="0"/>
          </a:p>
          <a:p>
            <a:pPr>
              <a:buClrTx/>
              <a:buFontTx/>
              <a:buNone/>
            </a:pPr>
            <a:r>
              <a:rPr lang="uz-Cyrl-UZ" altLang="ru-RU" sz="3346" dirty="0"/>
              <a:t>Agar sizga berilgan savolni mazmuni ma’qul bо‘lsa о‘sha raqamni oldiga </a:t>
            </a:r>
            <a:r>
              <a:rPr lang="uz-Cyrl-UZ" altLang="ru-RU" sz="3346" b="1" dirty="0"/>
              <a:t>“+”, </a:t>
            </a:r>
            <a:r>
              <a:rPr lang="uz-Cyrl-UZ" altLang="ru-RU" sz="3346" dirty="0"/>
              <a:t>ma’qul bо‘lmasa </a:t>
            </a:r>
            <a:r>
              <a:rPr lang="uz-Cyrl-UZ" altLang="ru-RU" sz="3346" b="1" dirty="0"/>
              <a:t>“-”,</a:t>
            </a:r>
            <a:r>
              <a:rPr lang="uz-Cyrl-UZ" altLang="ru-RU" sz="3346" dirty="0"/>
              <a:t> ikkilanayotgan bо‘lsangiz </a:t>
            </a:r>
            <a:r>
              <a:rPr lang="uz-Cyrl-UZ" altLang="ru-RU" sz="3346" b="1" dirty="0"/>
              <a:t>“0”</a:t>
            </a:r>
            <a:r>
              <a:rPr lang="uz-Cyrl-UZ" altLang="ru-RU" sz="3346" dirty="0"/>
              <a:t> arifmetik belgilarni qо‘ying.</a:t>
            </a:r>
            <a:endParaRPr lang="ru-RU" altLang="ru-RU" sz="3346" b="1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8722E28-1809-4224-969A-112F11324F64}"/>
              </a:ext>
            </a:extLst>
          </p:cNvPr>
          <p:cNvGraphicFramePr>
            <a:graphicFrameLocks noGrp="1"/>
          </p:cNvGraphicFramePr>
          <p:nvPr/>
        </p:nvGraphicFramePr>
        <p:xfrm>
          <a:off x="9022945" y="2916867"/>
          <a:ext cx="8688646" cy="7010908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81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247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684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+/-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T/r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Siz yoqtirasizmi yoki xohlarmidingiz?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84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+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1.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Qiziqarli fizika, qiziqarli matematika </a:t>
                      </a:r>
                      <a:r>
                        <a:rPr lang="en-US" sz="2800" dirty="0">
                          <a:effectLst/>
                        </a:rPr>
                        <a:t>h</a:t>
                      </a:r>
                      <a:r>
                        <a:rPr lang="uz-Cyrl-UZ" sz="2800" dirty="0">
                          <a:effectLst/>
                        </a:rPr>
                        <a:t>aqidagi adabiyotlarni о‘qishni.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+</a:t>
                      </a:r>
                      <a:r>
                        <a:rPr lang="uz-Cyrl-UZ" sz="28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2.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Kimyoviy kashfiyotlar haqida о‘qishni.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3.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Elektr uskunalarni tuzilishini aniqlashni.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+</a:t>
                      </a:r>
                      <a:r>
                        <a:rPr lang="uz-Cyrl-UZ" sz="28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4.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Texnik jurnallarni о‘qishni.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84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0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5.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Turli davlatlardagi insonlar hayoti haqida bilimga ega bо‘lishni.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684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6.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11480" algn="l"/>
                        </a:tabLst>
                      </a:pPr>
                      <a:r>
                        <a:rPr lang="uz-Cyrl-UZ" sz="2800">
                          <a:effectLst/>
                        </a:rPr>
                        <a:t>О‘simlik va hayvonot dunyosi bilan tanishishni.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4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0</a:t>
                      </a:r>
                      <a:r>
                        <a:rPr lang="uz-Cyrl-UZ" sz="28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7.</a:t>
                      </a:r>
                      <a:endParaRPr lang="ru-RU" sz="240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Jahon adabiyoti asarlarini о‘qishni.</a:t>
                      </a:r>
                      <a:endParaRPr lang="ru-RU" sz="2400" dirty="0">
                        <a:effectLst/>
                        <a:latin typeface="Times New Roman"/>
                        <a:ea typeface="SimSun"/>
                        <a:cs typeface="Times New Roman"/>
                      </a:endParaRPr>
                    </a:p>
                  </a:txBody>
                  <a:tcPr marL="134641" marR="13464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" name="Graphic 2">
            <a:extLst>
              <a:ext uri="{FF2B5EF4-FFF2-40B4-BE49-F238E27FC236}">
                <a16:creationId xmlns:a16="http://schemas.microsoft.com/office/drawing/2014/main" id="{058556E8-67A2-B94F-F457-ADD165363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9050" y="-55829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C8508D-566D-2D97-8D13-1D93B74BA04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D4D6FD-1B14-D5A8-AB47-89B231C03D9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BAE7497-0A6B-4F17-80B1-7B79A7B75C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AB40-A936-EFDA-33B8-6AB8A72BE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757D1B6B-7BA6-2A2C-F1E1-D92A82590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9050" y="-55829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794954-48E7-EAA3-F73F-4E4BEAFF3F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D408D6D-1607-CE61-B717-73436525D61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5C827D-86D4-EB06-72A2-462E793E51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808" y="1396961"/>
            <a:ext cx="15490283" cy="92415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9FA7A96-1A3A-4D79-A6B3-97DA80690A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48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9E3B587-0187-43A2-88C5-A531A4578B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842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86220" y="3876675"/>
            <a:ext cx="9823458" cy="3090943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960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Faol ishtirokingiz </a:t>
            </a:r>
          </a:p>
          <a:p>
            <a:pPr algn="ctr" defTabSz="1349654">
              <a:defRPr/>
            </a:pPr>
            <a:r>
              <a:rPr lang="en-US" sz="960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  rahmat!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A57EC1E-2363-439E-B119-7069FE0B56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28601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6293</TotalTime>
  <Words>685</Words>
  <Application>Microsoft Office PowerPoint</Application>
  <PresentationFormat>Произвольный</PresentationFormat>
  <Paragraphs>111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534</cp:revision>
  <cp:lastPrinted>2020-12-11T16:07:03Z</cp:lastPrinted>
  <dcterms:created xsi:type="dcterms:W3CDTF">2020-11-12T01:04:50Z</dcterms:created>
  <dcterms:modified xsi:type="dcterms:W3CDTF">2026-02-13T10:17:06Z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