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4"/>
  </p:notesMasterIdLst>
  <p:sldIdLst>
    <p:sldId id="350" r:id="rId2"/>
    <p:sldId id="355" r:id="rId3"/>
    <p:sldId id="352" r:id="rId4"/>
    <p:sldId id="374" r:id="rId5"/>
    <p:sldId id="373" r:id="rId6"/>
    <p:sldId id="359" r:id="rId7"/>
    <p:sldId id="360" r:id="rId8"/>
    <p:sldId id="372" r:id="rId9"/>
    <p:sldId id="363" r:id="rId10"/>
    <p:sldId id="364" r:id="rId11"/>
    <p:sldId id="370" r:id="rId12"/>
    <p:sldId id="371" r:id="rId13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2060"/>
    <a:srgbClr val="FF99CC"/>
    <a:srgbClr val="E53935"/>
    <a:srgbClr val="80C783"/>
    <a:srgbClr val="E6E6E6"/>
    <a:srgbClr val="FF8B8B"/>
    <a:srgbClr val="FF6161"/>
    <a:srgbClr val="2CC8A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54" d="100"/>
          <a:sy n="54" d="100"/>
        </p:scale>
        <p:origin x="270" y="102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13.02.2026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8bc00f6a12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8bc00f6a12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63345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1" name="Google Shape;1681;g92d6869e4b_2_8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2" name="Google Shape;1682;g92d6869e4b_2_8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389803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" name="Google Shape;1474;g96889ec63a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5" name="Google Shape;1475;g96889ec63a_0_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46059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2/13/2026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2/13/2026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2/13/2026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2/13/2026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2/13/2026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2/13/2026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2/13/2026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sv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Relationship Id="rId9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svg"/><Relationship Id="rId7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svg"/><Relationship Id="rId7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svg"/><Relationship Id="rId7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901949" y="3294113"/>
            <a:ext cx="14173201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err="1"/>
              <a:t>Mavzu</a:t>
            </a:r>
            <a:r>
              <a:rPr lang="en-US" sz="4000" b="1" dirty="0"/>
              <a:t>: </a:t>
            </a:r>
            <a:r>
              <a:rPr lang="uz-Latn-UZ" sz="4000" b="1" dirty="0"/>
              <a:t>Mantiqiy fikrlash, og‘zaki nutq ko‘nikmalarini qo‘llab-quvvatlashga qaratilgan loyihalar</a:t>
            </a:r>
            <a:endParaRPr lang="ru-RU" sz="4000" dirty="0"/>
          </a:p>
          <a:p>
            <a:r>
              <a:rPr lang="uz-Latn-UZ" sz="2400" b="1" dirty="0"/>
              <a:t>(2 soat amaliy mashg’ulot)</a:t>
            </a:r>
            <a:endParaRPr lang="ru-RU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23055F-5511-42BB-9B85-7B4600BEBAEE}"/>
              </a:ext>
            </a:extLst>
          </p:cNvPr>
          <p:cNvSpPr txBox="1"/>
          <p:nvPr/>
        </p:nvSpPr>
        <p:spPr>
          <a:xfrm>
            <a:off x="158750" y="1494503"/>
            <a:ext cx="169164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uz-Latn-UZ" sz="3200" b="1" dirty="0">
                <a:latin typeface="Times New Roman" panose="02020603050405020304" pitchFamily="18" charset="0"/>
              </a:rPr>
              <a:t>III. TEXNOLOGIYA FANINI O‘QITISHGA ZAMONAVIY YONDASHUVLAR</a:t>
            </a:r>
            <a:endParaRPr lang="ru-RU" sz="3200" dirty="0"/>
          </a:p>
          <a:p>
            <a:pPr indent="450215" algn="ctr">
              <a:spcAft>
                <a:spcPts val="0"/>
              </a:spcAft>
            </a:pPr>
            <a:r>
              <a:rPr lang="uz-Latn-UZ" sz="3200" b="1" dirty="0">
                <a:latin typeface="Times New Roman" panose="02020603050405020304" pitchFamily="18" charset="0"/>
              </a:rPr>
              <a:t>3.</a:t>
            </a:r>
            <a:r>
              <a:rPr lang="en-US" sz="3200" b="1" dirty="0">
                <a:latin typeface="Times New Roman" panose="02020603050405020304" pitchFamily="18" charset="0"/>
              </a:rPr>
              <a:t>3 - </a:t>
            </a:r>
            <a:r>
              <a:rPr lang="uz-Latn-UZ" sz="3200" b="1" dirty="0">
                <a:latin typeface="Times New Roman" panose="02020603050405020304" pitchFamily="18" charset="0"/>
              </a:rPr>
              <a:t> “</a:t>
            </a:r>
            <a:r>
              <a:rPr lang="en-US" sz="3200" b="1" dirty="0" err="1">
                <a:latin typeface="Times New Roman" panose="02020603050405020304" pitchFamily="18" charset="0"/>
              </a:rPr>
              <a:t>Texnologiya</a:t>
            </a:r>
            <a:r>
              <a:rPr lang="en-US" sz="3200" b="1" dirty="0">
                <a:latin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</a:rPr>
              <a:t>fanida</a:t>
            </a:r>
            <a:r>
              <a:rPr lang="en-US" sz="3200" b="1" dirty="0">
                <a:latin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</a:rPr>
              <a:t>ilg‘or</a:t>
            </a:r>
            <a:r>
              <a:rPr lang="en-US" sz="3200" b="1" dirty="0">
                <a:latin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</a:rPr>
              <a:t>xorijiy</a:t>
            </a:r>
            <a:r>
              <a:rPr lang="en-US" sz="3200" b="1" dirty="0">
                <a:latin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</a:rPr>
              <a:t>tajribalar</a:t>
            </a:r>
            <a:r>
              <a:rPr lang="en-US" sz="3200" b="1" dirty="0">
                <a:latin typeface="Times New Roman" panose="02020603050405020304" pitchFamily="18" charset="0"/>
              </a:rPr>
              <a:t>: STEAM </a:t>
            </a:r>
            <a:r>
              <a:rPr lang="en-US" sz="3200" b="1" dirty="0" err="1">
                <a:latin typeface="Times New Roman" panose="02020603050405020304" pitchFamily="18" charset="0"/>
              </a:rPr>
              <a:t>yondashuvi</a:t>
            </a:r>
            <a:r>
              <a:rPr lang="uz-Latn-UZ" sz="3200" b="1" dirty="0">
                <a:latin typeface="Times New Roman" panose="02020603050405020304" pitchFamily="18" charset="0"/>
              </a:rPr>
              <a:t>” </a:t>
            </a:r>
            <a:r>
              <a:rPr lang="uz-Latn-UZ" sz="3200" b="1" kern="1400" spc="-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moduli </a:t>
            </a:r>
            <a:endParaRPr lang="ru-RU" sz="3200" dirty="0"/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80289387-3345-437D-A922-2ED9081DDB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53" b="20370"/>
          <a:stretch/>
        </p:blipFill>
        <p:spPr bwMode="auto">
          <a:xfrm>
            <a:off x="3216275" y="4986884"/>
            <a:ext cx="10801350" cy="5698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44D0D1A-6F8E-4A40-827C-694E7E214D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" y="-39128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26"/>
          <p:cNvSpPr txBox="1">
            <a:spLocks noGrp="1"/>
          </p:cNvSpPr>
          <p:nvPr>
            <p:ph type="title"/>
          </p:nvPr>
        </p:nvSpPr>
        <p:spPr>
          <a:xfrm>
            <a:off x="1301750" y="1781968"/>
            <a:ext cx="152002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6600" b="1" dirty="0" err="1">
                <a:solidFill>
                  <a:srgbClr val="002060"/>
                </a:solidFill>
              </a:rPr>
              <a:t>Reja</a:t>
            </a:r>
            <a:r>
              <a:rPr lang="en-US" sz="6600" b="1" dirty="0">
                <a:solidFill>
                  <a:srgbClr val="002060"/>
                </a:solidFill>
              </a:rPr>
              <a:t>:</a:t>
            </a:r>
            <a:endParaRPr lang="ru-RU" sz="6600" b="1" dirty="0">
              <a:solidFill>
                <a:srgbClr val="002060"/>
              </a:solidFill>
            </a:endParaRPr>
          </a:p>
        </p:txBody>
      </p:sp>
      <p:grpSp>
        <p:nvGrpSpPr>
          <p:cNvPr id="641" name="Google Shape;641;p26"/>
          <p:cNvGrpSpPr/>
          <p:nvPr/>
        </p:nvGrpSpPr>
        <p:grpSpPr>
          <a:xfrm>
            <a:off x="9026787" y="2820894"/>
            <a:ext cx="8412761" cy="2613093"/>
            <a:chOff x="4741049" y="1456476"/>
            <a:chExt cx="3692676" cy="1132200"/>
          </a:xfrm>
        </p:grpSpPr>
        <p:sp>
          <p:nvSpPr>
            <p:cNvPr id="642" name="Google Shape;642;p26"/>
            <p:cNvSpPr/>
            <p:nvPr/>
          </p:nvSpPr>
          <p:spPr>
            <a:xfrm>
              <a:off x="5384225" y="1531938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43" name="Google Shape;643;p26"/>
            <p:cNvSpPr/>
            <p:nvPr/>
          </p:nvSpPr>
          <p:spPr>
            <a:xfrm>
              <a:off x="4741049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44" name="Google Shape;644;p26"/>
            <p:cNvSpPr/>
            <p:nvPr/>
          </p:nvSpPr>
          <p:spPr>
            <a:xfrm>
              <a:off x="4914200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45" name="Google Shape;645;p26"/>
            <p:cNvSpPr txBox="1"/>
            <p:nvPr/>
          </p:nvSpPr>
          <p:spPr>
            <a:xfrm>
              <a:off x="6048144" y="1581662"/>
              <a:ext cx="2079600" cy="8686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2800" b="1" dirty="0" err="1"/>
                <a:t>O‘quvchilarning</a:t>
              </a:r>
              <a:r>
                <a:rPr lang="en-US" sz="2800" b="1" dirty="0"/>
                <a:t> </a:t>
              </a:r>
              <a:r>
                <a:rPr lang="en-US" sz="2800" b="1" dirty="0" err="1"/>
                <a:t>tezkor</a:t>
              </a:r>
              <a:r>
                <a:rPr lang="en-US" sz="2800" b="1" dirty="0"/>
                <a:t> </a:t>
              </a:r>
              <a:r>
                <a:rPr lang="en-US" sz="2800" b="1" dirty="0" err="1"/>
                <a:t>fikrlash</a:t>
              </a:r>
              <a:r>
                <a:rPr lang="en-US" sz="2800" b="1" dirty="0"/>
                <a:t>, </a:t>
              </a:r>
              <a:r>
                <a:rPr lang="en-US" sz="2800" b="1" dirty="0" err="1"/>
                <a:t>kreativlik</a:t>
              </a:r>
              <a:r>
                <a:rPr lang="en-US" sz="2800" b="1" dirty="0"/>
                <a:t> </a:t>
              </a:r>
              <a:r>
                <a:rPr lang="en-US" sz="2800" b="1" dirty="0" err="1"/>
                <a:t>va</a:t>
              </a:r>
              <a:r>
                <a:rPr lang="en-US" sz="2800" b="1" dirty="0"/>
                <a:t> </a:t>
              </a:r>
              <a:r>
                <a:rPr lang="en-US" sz="2800" b="1" dirty="0" err="1"/>
                <a:t>aniqlik</a:t>
              </a:r>
              <a:r>
                <a:rPr lang="en-US" sz="2800" b="1" dirty="0"/>
                <a:t> </a:t>
              </a:r>
              <a:r>
                <a:rPr lang="en-US" sz="2800" b="1" dirty="0" err="1"/>
                <a:t>bilan</a:t>
              </a:r>
              <a:r>
                <a:rPr lang="en-US" sz="2800" b="1" dirty="0"/>
                <a:t> </a:t>
              </a:r>
              <a:r>
                <a:rPr lang="en-US" sz="2800" b="1" dirty="0" err="1"/>
                <a:t>nutq</a:t>
              </a:r>
              <a:r>
                <a:rPr lang="en-US" sz="2800" b="1" dirty="0"/>
                <a:t> </a:t>
              </a:r>
              <a:r>
                <a:rPr lang="en-US" sz="2800" b="1" dirty="0" err="1"/>
                <a:t>qilish</a:t>
              </a:r>
              <a:r>
                <a:rPr lang="en-US" sz="2800" b="1" dirty="0"/>
                <a:t> </a:t>
              </a:r>
              <a:r>
                <a:rPr lang="en-US" sz="2800" b="1" dirty="0" err="1"/>
                <a:t>ko‘nikmalarini</a:t>
              </a:r>
              <a:r>
                <a:rPr lang="en-US" sz="2800" b="1" dirty="0"/>
                <a:t> </a:t>
              </a:r>
              <a:r>
                <a:rPr lang="en-US" sz="2800" b="1" dirty="0" err="1"/>
                <a:t>rivojlantirish</a:t>
              </a:r>
              <a:r>
                <a:rPr lang="en-US" sz="2800" b="1" dirty="0"/>
                <a:t>.</a:t>
              </a:r>
              <a:endParaRPr sz="2800" b="1" dirty="0">
                <a:sym typeface="Roboto"/>
              </a:endParaRPr>
            </a:p>
          </p:txBody>
        </p:sp>
      </p:grpSp>
      <p:grpSp>
        <p:nvGrpSpPr>
          <p:cNvPr id="647" name="Google Shape;647;p26"/>
          <p:cNvGrpSpPr/>
          <p:nvPr/>
        </p:nvGrpSpPr>
        <p:grpSpPr>
          <a:xfrm>
            <a:off x="9043389" y="6010275"/>
            <a:ext cx="8412761" cy="2613093"/>
            <a:chOff x="4741049" y="3077051"/>
            <a:chExt cx="3692676" cy="1132200"/>
          </a:xfrm>
        </p:grpSpPr>
        <p:sp>
          <p:nvSpPr>
            <p:cNvPr id="648" name="Google Shape;648;p26"/>
            <p:cNvSpPr/>
            <p:nvPr/>
          </p:nvSpPr>
          <p:spPr>
            <a:xfrm>
              <a:off x="5384225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49" name="Google Shape;649;p26"/>
            <p:cNvSpPr/>
            <p:nvPr/>
          </p:nvSpPr>
          <p:spPr>
            <a:xfrm>
              <a:off x="4741049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50" name="Google Shape;650;p26"/>
            <p:cNvSpPr/>
            <p:nvPr/>
          </p:nvSpPr>
          <p:spPr>
            <a:xfrm>
              <a:off x="4914200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51" name="Google Shape;651;p26"/>
            <p:cNvSpPr txBox="1"/>
            <p:nvPr/>
          </p:nvSpPr>
          <p:spPr>
            <a:xfrm>
              <a:off x="6048144" y="3227050"/>
              <a:ext cx="2079600" cy="8477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2800" b="1" dirty="0" err="1"/>
                <a:t>O‘quvchilarning</a:t>
              </a:r>
              <a:r>
                <a:rPr lang="en-US" sz="2800" b="1" dirty="0"/>
                <a:t> </a:t>
              </a:r>
              <a:r>
                <a:rPr lang="en-US" sz="2800" b="1" dirty="0" err="1"/>
                <a:t>analitik</a:t>
              </a:r>
              <a:r>
                <a:rPr lang="en-US" sz="2800" b="1" dirty="0"/>
                <a:t> </a:t>
              </a:r>
              <a:r>
                <a:rPr lang="en-US" sz="2800" b="1" dirty="0" err="1"/>
                <a:t>fikrlash</a:t>
              </a:r>
              <a:r>
                <a:rPr lang="en-US" sz="2800" b="1" dirty="0"/>
                <a:t> </a:t>
              </a:r>
              <a:r>
                <a:rPr lang="en-US" sz="2800" b="1" dirty="0" err="1"/>
                <a:t>va</a:t>
              </a:r>
              <a:r>
                <a:rPr lang="en-US" sz="2800" b="1" dirty="0"/>
                <a:t> </a:t>
              </a:r>
              <a:r>
                <a:rPr lang="en-US" sz="2800" b="1" dirty="0" err="1"/>
                <a:t>yechim</a:t>
              </a:r>
              <a:r>
                <a:rPr lang="en-US" sz="2800" b="1" dirty="0"/>
                <a:t> </a:t>
              </a:r>
              <a:r>
                <a:rPr lang="en-US" sz="2800" b="1" dirty="0" err="1"/>
                <a:t>taklif</a:t>
              </a:r>
              <a:r>
                <a:rPr lang="en-US" sz="2800" b="1" dirty="0"/>
                <a:t> </a:t>
              </a:r>
              <a:r>
                <a:rPr lang="en-US" sz="2800" b="1" dirty="0" err="1"/>
                <a:t>qilish</a:t>
              </a:r>
              <a:r>
                <a:rPr lang="en-US" sz="2800" b="1" dirty="0"/>
                <a:t> </a:t>
              </a:r>
              <a:r>
                <a:rPr lang="en-US" sz="2800" b="1" dirty="0" err="1"/>
                <a:t>qobiliyatlarini</a:t>
              </a:r>
              <a:r>
                <a:rPr lang="en-US" sz="2800" b="1" dirty="0"/>
                <a:t> </a:t>
              </a:r>
              <a:r>
                <a:rPr lang="en-US" sz="2800" b="1" dirty="0" err="1"/>
                <a:t>rivojlantirish</a:t>
              </a:r>
              <a:r>
                <a:rPr lang="en-US" sz="2800" b="1" dirty="0"/>
                <a:t>.</a:t>
              </a:r>
              <a:endParaRPr sz="2800" b="1" dirty="0">
                <a:sym typeface="Roboto"/>
              </a:endParaRPr>
            </a:p>
          </p:txBody>
        </p:sp>
      </p:grpSp>
      <p:grpSp>
        <p:nvGrpSpPr>
          <p:cNvPr id="653" name="Google Shape;653;p26"/>
          <p:cNvGrpSpPr/>
          <p:nvPr/>
        </p:nvGrpSpPr>
        <p:grpSpPr>
          <a:xfrm>
            <a:off x="316921" y="2820894"/>
            <a:ext cx="8438391" cy="2613093"/>
            <a:chOff x="710274" y="1456476"/>
            <a:chExt cx="3703926" cy="1132200"/>
          </a:xfrm>
        </p:grpSpPr>
        <p:sp>
          <p:nvSpPr>
            <p:cNvPr id="654" name="Google Shape;654;p26"/>
            <p:cNvSpPr/>
            <p:nvPr/>
          </p:nvSpPr>
          <p:spPr>
            <a:xfrm>
              <a:off x="1364700" y="1531938"/>
              <a:ext cx="3049500" cy="981300"/>
            </a:xfrm>
            <a:prstGeom prst="homePlate">
              <a:avLst>
                <a:gd name="adj" fmla="val 29403"/>
              </a:avLst>
            </a:prstGeom>
            <a:noFill/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55" name="Google Shape;655;p26"/>
            <p:cNvSpPr/>
            <p:nvPr/>
          </p:nvSpPr>
          <p:spPr>
            <a:xfrm>
              <a:off x="710274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66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56" name="Google Shape;656;p26"/>
            <p:cNvSpPr/>
            <p:nvPr/>
          </p:nvSpPr>
          <p:spPr>
            <a:xfrm>
              <a:off x="883425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57" name="Google Shape;657;p26"/>
            <p:cNvSpPr txBox="1"/>
            <p:nvPr/>
          </p:nvSpPr>
          <p:spPr>
            <a:xfrm>
              <a:off x="2017372" y="1531938"/>
              <a:ext cx="2342940" cy="9102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2800" b="1" dirty="0" err="1"/>
                <a:t>O‘quvchilarni</a:t>
              </a:r>
              <a:r>
                <a:rPr lang="en-US" sz="2800" b="1" dirty="0"/>
                <a:t> </a:t>
              </a:r>
              <a:r>
                <a:rPr lang="en-US" sz="2800" b="1" dirty="0" err="1"/>
                <a:t>muayyan</a:t>
              </a:r>
              <a:r>
                <a:rPr lang="en-US" sz="2800" b="1" dirty="0"/>
                <a:t> </a:t>
              </a:r>
              <a:r>
                <a:rPr lang="en-US" sz="2800" b="1" dirty="0" err="1"/>
                <a:t>mavzularda</a:t>
              </a:r>
              <a:r>
                <a:rPr lang="en-US" sz="2800" b="1" dirty="0"/>
                <a:t> </a:t>
              </a:r>
              <a:r>
                <a:rPr lang="en-US" sz="2800" b="1" dirty="0" err="1"/>
                <a:t>mantiqiy</a:t>
              </a:r>
              <a:r>
                <a:rPr lang="en-US" sz="2800" b="1" dirty="0"/>
                <a:t> </a:t>
              </a:r>
              <a:r>
                <a:rPr lang="en-US" sz="2800" b="1" dirty="0" err="1"/>
                <a:t>dalillar</a:t>
              </a:r>
              <a:r>
                <a:rPr lang="en-US" sz="2800" b="1" dirty="0"/>
                <a:t> </a:t>
              </a:r>
              <a:r>
                <a:rPr lang="en-US" sz="2800" b="1" dirty="0" err="1"/>
                <a:t>asosida</a:t>
              </a:r>
              <a:r>
                <a:rPr lang="en-US" sz="2800" b="1" dirty="0"/>
                <a:t> </a:t>
              </a:r>
              <a:r>
                <a:rPr lang="en-US" sz="2800" b="1" dirty="0" err="1"/>
                <a:t>bahslashishga</a:t>
              </a:r>
              <a:r>
                <a:rPr lang="en-US" sz="2800" b="1" dirty="0"/>
                <a:t> </a:t>
              </a:r>
              <a:r>
                <a:rPr lang="en-US" sz="2800" b="1" dirty="0" err="1"/>
                <a:t>va</a:t>
              </a:r>
              <a:r>
                <a:rPr lang="en-US" sz="2800" b="1" dirty="0"/>
                <a:t> </a:t>
              </a:r>
              <a:r>
                <a:rPr lang="en-US" sz="2800" b="1" dirty="0" err="1"/>
                <a:t>o‘z</a:t>
              </a:r>
              <a:r>
                <a:rPr lang="en-US" sz="2800" b="1" dirty="0"/>
                <a:t> </a:t>
              </a:r>
              <a:r>
                <a:rPr lang="en-US" sz="2800" b="1" dirty="0" err="1"/>
                <a:t>fikrlarini</a:t>
              </a:r>
              <a:r>
                <a:rPr lang="en-US" sz="2800" b="1" dirty="0"/>
                <a:t> </a:t>
              </a:r>
              <a:r>
                <a:rPr lang="en-US" sz="2800" b="1" dirty="0" err="1"/>
                <a:t>ishonchli</a:t>
              </a:r>
              <a:r>
                <a:rPr lang="en-US" sz="2800" b="1" dirty="0"/>
                <a:t> </a:t>
              </a:r>
              <a:r>
                <a:rPr lang="en-US" sz="2800" b="1" dirty="0" err="1"/>
                <a:t>tarzda</a:t>
              </a:r>
              <a:r>
                <a:rPr lang="en-US" sz="2800" b="1" dirty="0"/>
                <a:t> </a:t>
              </a:r>
              <a:r>
                <a:rPr lang="en-US" sz="2800" b="1" dirty="0" err="1"/>
                <a:t>himoya</a:t>
              </a:r>
              <a:r>
                <a:rPr lang="en-US" sz="2800" b="1" dirty="0"/>
                <a:t> </a:t>
              </a:r>
              <a:r>
                <a:rPr lang="en-US" sz="2800" b="1" dirty="0" err="1"/>
                <a:t>qilishga</a:t>
              </a:r>
              <a:r>
                <a:rPr lang="en-US" sz="2800" b="1" dirty="0"/>
                <a:t> </a:t>
              </a:r>
              <a:r>
                <a:rPr lang="en-US" sz="2800" b="1" dirty="0" err="1"/>
                <a:t>o‘rgatish</a:t>
              </a:r>
              <a:r>
                <a:rPr lang="en-US" sz="2800" b="1" dirty="0"/>
                <a:t>.</a:t>
              </a:r>
              <a:endParaRPr sz="2400" dirty="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659" name="Google Shape;659;p26"/>
          <p:cNvGrpSpPr/>
          <p:nvPr/>
        </p:nvGrpSpPr>
        <p:grpSpPr>
          <a:xfrm>
            <a:off x="311150" y="6010275"/>
            <a:ext cx="8438753" cy="2613093"/>
            <a:chOff x="710274" y="3077051"/>
            <a:chExt cx="3704085" cy="1132200"/>
          </a:xfrm>
        </p:grpSpPr>
        <p:sp>
          <p:nvSpPr>
            <p:cNvPr id="660" name="Google Shape;660;p26"/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61" name="Google Shape;661;p26"/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62" name="Google Shape;662;p26"/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63" name="Google Shape;663;p26"/>
            <p:cNvSpPr txBox="1"/>
            <p:nvPr/>
          </p:nvSpPr>
          <p:spPr>
            <a:xfrm>
              <a:off x="2017372" y="3276343"/>
              <a:ext cx="2184089" cy="8475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2800" b="1" dirty="0" err="1"/>
                <a:t>O‘quvchilarni</a:t>
              </a:r>
              <a:r>
                <a:rPr lang="en-US" sz="2800" b="1" dirty="0"/>
                <a:t> </a:t>
              </a:r>
              <a:r>
                <a:rPr lang="en-US" sz="2800" b="1" dirty="0" err="1"/>
                <a:t>og‘zaki</a:t>
              </a:r>
              <a:r>
                <a:rPr lang="en-US" sz="2800" b="1" dirty="0"/>
                <a:t> </a:t>
              </a:r>
              <a:r>
                <a:rPr lang="en-US" sz="2800" b="1" dirty="0" err="1"/>
                <a:t>nutq</a:t>
              </a:r>
              <a:r>
                <a:rPr lang="en-US" sz="2800" b="1" dirty="0"/>
                <a:t> </a:t>
              </a:r>
              <a:r>
                <a:rPr lang="en-US" sz="2800" b="1" dirty="0" err="1"/>
                <a:t>orqali</a:t>
              </a:r>
              <a:r>
                <a:rPr lang="en-US" sz="2800" b="1" dirty="0"/>
                <a:t> </a:t>
              </a:r>
              <a:r>
                <a:rPr lang="en-US" sz="2800" b="1" dirty="0" err="1"/>
                <a:t>o‘z</a:t>
              </a:r>
              <a:r>
                <a:rPr lang="en-US" sz="2800" b="1" dirty="0"/>
                <a:t> </a:t>
              </a:r>
              <a:r>
                <a:rPr lang="en-US" sz="2800" b="1" dirty="0" err="1"/>
                <a:t>fikrlarini</a:t>
              </a:r>
              <a:r>
                <a:rPr lang="en-US" sz="2800" b="1" dirty="0"/>
                <a:t> </a:t>
              </a:r>
              <a:r>
                <a:rPr lang="en-US" sz="2800" b="1" dirty="0" err="1"/>
                <a:t>ravon</a:t>
              </a:r>
              <a:r>
                <a:rPr lang="en-US" sz="2800" b="1" dirty="0"/>
                <a:t> </a:t>
              </a:r>
              <a:r>
                <a:rPr lang="en-US" sz="2800" b="1" dirty="0" err="1"/>
                <a:t>va</a:t>
              </a:r>
              <a:r>
                <a:rPr lang="en-US" sz="2800" b="1" dirty="0"/>
                <a:t> </a:t>
              </a:r>
              <a:r>
                <a:rPr lang="en-US" sz="2800" b="1" dirty="0" err="1"/>
                <a:t>aniq</a:t>
              </a:r>
              <a:r>
                <a:rPr lang="en-US" sz="2800" b="1" dirty="0"/>
                <a:t> </a:t>
              </a:r>
              <a:r>
                <a:rPr lang="en-US" sz="2800" b="1" dirty="0" err="1"/>
                <a:t>ifodalashga</a:t>
              </a:r>
              <a:r>
                <a:rPr lang="en-US" sz="2800" b="1" dirty="0"/>
                <a:t> </a:t>
              </a:r>
              <a:r>
                <a:rPr lang="en-US" sz="2800" b="1" dirty="0" err="1"/>
                <a:t>o‘rgatish</a:t>
              </a:r>
              <a:r>
                <a:rPr lang="en-US" sz="2800" b="1" dirty="0"/>
                <a:t>.</a:t>
              </a:r>
              <a:endParaRPr sz="2362" dirty="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669" name="Google Shape;669;p26"/>
          <p:cNvGrpSpPr/>
          <p:nvPr/>
        </p:nvGrpSpPr>
        <p:grpSpPr>
          <a:xfrm>
            <a:off x="1301750" y="6900557"/>
            <a:ext cx="927374" cy="938518"/>
            <a:chOff x="2497275" y="2744159"/>
            <a:chExt cx="370930" cy="370549"/>
          </a:xfrm>
        </p:grpSpPr>
        <p:sp>
          <p:nvSpPr>
            <p:cNvPr id="670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1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2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3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4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5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680" name="Google Shape;680;p26"/>
          <p:cNvGrpSpPr/>
          <p:nvPr/>
        </p:nvGrpSpPr>
        <p:grpSpPr>
          <a:xfrm>
            <a:off x="1377950" y="3756824"/>
            <a:ext cx="805984" cy="653251"/>
            <a:chOff x="5220616" y="2791061"/>
            <a:chExt cx="373185" cy="302466"/>
          </a:xfrm>
        </p:grpSpPr>
        <p:sp>
          <p:nvSpPr>
            <p:cNvPr id="681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2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3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4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5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6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7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8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9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0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1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2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3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4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5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6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7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8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86" name="Google Shape;680;p26"/>
          <p:cNvGrpSpPr/>
          <p:nvPr/>
        </p:nvGrpSpPr>
        <p:grpSpPr>
          <a:xfrm>
            <a:off x="10137092" y="3754698"/>
            <a:ext cx="805984" cy="653251"/>
            <a:chOff x="5220616" y="2791061"/>
            <a:chExt cx="373185" cy="302466"/>
          </a:xfrm>
        </p:grpSpPr>
        <p:sp>
          <p:nvSpPr>
            <p:cNvPr id="87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8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9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0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1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5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6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7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8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9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0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1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2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3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4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05" name="Google Shape;669;p26"/>
          <p:cNvGrpSpPr/>
          <p:nvPr/>
        </p:nvGrpSpPr>
        <p:grpSpPr>
          <a:xfrm>
            <a:off x="10094778" y="6845022"/>
            <a:ext cx="927374" cy="938518"/>
            <a:chOff x="2497275" y="2744159"/>
            <a:chExt cx="370930" cy="370549"/>
          </a:xfrm>
        </p:grpSpPr>
        <p:sp>
          <p:nvSpPr>
            <p:cNvPr id="106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7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8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9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0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1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pic>
        <p:nvPicPr>
          <p:cNvPr id="11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113" name="Рисунок 11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14" name="Рисунок 11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8" name="Рисунок 77">
            <a:extLst>
              <a:ext uri="{FF2B5EF4-FFF2-40B4-BE49-F238E27FC236}">
                <a16:creationId xmlns:a16="http://schemas.microsoft.com/office/drawing/2014/main" id="{0062451E-D0D0-405A-8CC2-A955269795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" y="-39128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456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72" name="Google Shape;937;p29">
            <a:extLst>
              <a:ext uri="{FF2B5EF4-FFF2-40B4-BE49-F238E27FC236}">
                <a16:creationId xmlns:a16="http://schemas.microsoft.com/office/drawing/2014/main" id="{9724B5C9-43DE-4BD9-BCB7-2AFD23E47115}"/>
              </a:ext>
            </a:extLst>
          </p:cNvPr>
          <p:cNvGrpSpPr/>
          <p:nvPr/>
        </p:nvGrpSpPr>
        <p:grpSpPr>
          <a:xfrm>
            <a:off x="5812480" y="1633901"/>
            <a:ext cx="11725014" cy="8950362"/>
            <a:chOff x="6225575" y="1573800"/>
            <a:chExt cx="2461225" cy="896450"/>
          </a:xfrm>
        </p:grpSpPr>
        <p:sp>
          <p:nvSpPr>
            <p:cNvPr id="73" name="Google Shape;938;p29">
              <a:extLst>
                <a:ext uri="{FF2B5EF4-FFF2-40B4-BE49-F238E27FC236}">
                  <a16:creationId xmlns:a16="http://schemas.microsoft.com/office/drawing/2014/main" id="{A603EA33-FC2A-4B31-AE4E-2EE18FA79F70}"/>
                </a:ext>
              </a:extLst>
            </p:cNvPr>
            <p:cNvSpPr/>
            <p:nvPr/>
          </p:nvSpPr>
          <p:spPr>
            <a:xfrm flipH="1">
              <a:off x="6395100" y="1573800"/>
              <a:ext cx="2291700" cy="896400"/>
            </a:xfrm>
            <a:prstGeom prst="rect">
              <a:avLst/>
            </a:pr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4" name="Google Shape;939;p29">
              <a:extLst>
                <a:ext uri="{FF2B5EF4-FFF2-40B4-BE49-F238E27FC236}">
                  <a16:creationId xmlns:a16="http://schemas.microsoft.com/office/drawing/2014/main" id="{B027675C-7F31-400D-9DA2-8F46CDC2AF7E}"/>
                </a:ext>
              </a:extLst>
            </p:cNvPr>
            <p:cNvSpPr/>
            <p:nvPr/>
          </p:nvSpPr>
          <p:spPr>
            <a:xfrm flipH="1">
              <a:off x="6225575" y="1573850"/>
              <a:ext cx="169500" cy="8964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5" name="TextBox 74">
            <a:extLst>
              <a:ext uri="{FF2B5EF4-FFF2-40B4-BE49-F238E27FC236}">
                <a16:creationId xmlns:a16="http://schemas.microsoft.com/office/drawing/2014/main" id="{5829C709-96A4-4933-AF0A-63462073C507}"/>
              </a:ext>
            </a:extLst>
          </p:cNvPr>
          <p:cNvSpPr txBox="1"/>
          <p:nvPr/>
        </p:nvSpPr>
        <p:spPr>
          <a:xfrm>
            <a:off x="6780060" y="1819275"/>
            <a:ext cx="10612217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Mantiqiy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fikrlash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ma’lumotlarni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sabab-oqibat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bog‘lanishlarini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qarorlar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xulosalar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Mantiqiy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fikrlash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kishining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fikrlarini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tartibga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xulosalar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muammolarni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qilishda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yondashuvni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qo‘llash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qobiliyatini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rivojlantiradi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6" name="Рисунок 75">
            <a:extLst>
              <a:ext uri="{FF2B5EF4-FFF2-40B4-BE49-F238E27FC236}">
                <a16:creationId xmlns:a16="http://schemas.microsoft.com/office/drawing/2014/main" id="{74ED5CCF-6F90-4955-9419-281A6CF0488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4284" r="36742"/>
          <a:stretch/>
        </p:blipFill>
        <p:spPr>
          <a:xfrm>
            <a:off x="132445" y="2886075"/>
            <a:ext cx="5679975" cy="5715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9" name="TextBox 78">
            <a:extLst>
              <a:ext uri="{FF2B5EF4-FFF2-40B4-BE49-F238E27FC236}">
                <a16:creationId xmlns:a16="http://schemas.microsoft.com/office/drawing/2014/main" id="{EC2F6E7B-F173-4C45-A5B7-294AE77160E6}"/>
              </a:ext>
            </a:extLst>
          </p:cNvPr>
          <p:cNvSpPr txBox="1"/>
          <p:nvPr/>
        </p:nvSpPr>
        <p:spPr>
          <a:xfrm>
            <a:off x="6766887" y="5917379"/>
            <a:ext cx="10523689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Og‘zaki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nutq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tilni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ifodalashning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odamlarning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fikrlarini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hissiyotlarini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g‘oyalarni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og‘zaki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nutq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shaklida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ifodalashidir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Og‘zaki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nutq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ijtimoiy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muloqotning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tarkibiy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qismidir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holatlarda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taqdimotlar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munozaralar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suhbatlar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darslar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intervyular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ko‘plab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vaziyatlarda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qo‘llaniladi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205E54A-A988-49FC-B9FB-AC10E54CB1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" y="-39128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5" name="TextBox 74">
            <a:extLst>
              <a:ext uri="{FF2B5EF4-FFF2-40B4-BE49-F238E27FC236}">
                <a16:creationId xmlns:a16="http://schemas.microsoft.com/office/drawing/2014/main" id="{5829C709-96A4-4933-AF0A-63462073C507}"/>
              </a:ext>
            </a:extLst>
          </p:cNvPr>
          <p:cNvSpPr txBox="1"/>
          <p:nvPr/>
        </p:nvSpPr>
        <p:spPr>
          <a:xfrm>
            <a:off x="6772677" y="2155001"/>
            <a:ext cx="10612217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algn="just"/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496BC0E-48EA-4C60-B4FC-B528F98A63B7}"/>
              </a:ext>
            </a:extLst>
          </p:cNvPr>
          <p:cNvSpPr txBox="1"/>
          <p:nvPr/>
        </p:nvSpPr>
        <p:spPr>
          <a:xfrm>
            <a:off x="539750" y="1493912"/>
            <a:ext cx="16992600" cy="89562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MANTIQIY FIKRLASHNING ASOSIY XUSUSIYATLARI</a:t>
            </a:r>
          </a:p>
          <a:p>
            <a:pPr algn="just"/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qilish: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Muammoning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holatning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jihatlarini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o‘rganish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algn="just"/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oqibatni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Biror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voqea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fikrning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kelganini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tushunish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algn="just"/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Xulosalar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xulosalar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algn="just"/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Ratsional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fikrlash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fikrlarini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mantiqiy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asosda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qurish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dalillarni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keltirish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algn="just"/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algn="just"/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Mantiqiy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fikrlash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ijtimoiy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akademik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professional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hayotda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muvaffaqiyatga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erishishda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rol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o‘ynaydi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odamga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qarorlar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xatoliklarni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fikrlarini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tarzda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etishga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Picture background">
            <a:extLst>
              <a:ext uri="{FF2B5EF4-FFF2-40B4-BE49-F238E27FC236}">
                <a16:creationId xmlns:a16="http://schemas.microsoft.com/office/drawing/2014/main" id="{306B300A-B6C3-4067-881E-3FB7A4AE25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59" y="2906874"/>
            <a:ext cx="1181100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Picture background">
            <a:extLst>
              <a:ext uri="{FF2B5EF4-FFF2-40B4-BE49-F238E27FC236}">
                <a16:creationId xmlns:a16="http://schemas.microsoft.com/office/drawing/2014/main" id="{BF385860-6DF1-492F-9D05-720956550D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59" y="5547047"/>
            <a:ext cx="1181100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Picture background">
            <a:extLst>
              <a:ext uri="{FF2B5EF4-FFF2-40B4-BE49-F238E27FC236}">
                <a16:creationId xmlns:a16="http://schemas.microsoft.com/office/drawing/2014/main" id="{CA2CBCDD-7306-4037-83A8-2062E7C1F0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137" y="8059965"/>
            <a:ext cx="1181100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5433EE5-E0A3-46EE-B136-71CBC39F62C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" y="-39128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479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85" name="Google Shape;1685;p33"/>
          <p:cNvGrpSpPr/>
          <p:nvPr/>
        </p:nvGrpSpPr>
        <p:grpSpPr>
          <a:xfrm>
            <a:off x="7547831" y="5145268"/>
            <a:ext cx="3088873" cy="3996896"/>
            <a:chOff x="3787250" y="1701424"/>
            <a:chExt cx="1569505" cy="2030886"/>
          </a:xfrm>
        </p:grpSpPr>
        <p:sp>
          <p:nvSpPr>
            <p:cNvPr id="1686" name="Google Shape;1686;p33"/>
            <p:cNvSpPr/>
            <p:nvPr/>
          </p:nvSpPr>
          <p:spPr>
            <a:xfrm>
              <a:off x="3787250" y="1701424"/>
              <a:ext cx="1569505" cy="2030886"/>
            </a:xfrm>
            <a:custGeom>
              <a:avLst/>
              <a:gdLst/>
              <a:ahLst/>
              <a:cxnLst/>
              <a:rect l="l" t="t" r="r" b="b"/>
              <a:pathLst>
                <a:path w="10838" h="14024" extrusionOk="0">
                  <a:moveTo>
                    <a:pt x="5753" y="1"/>
                  </a:moveTo>
                  <a:cubicBezTo>
                    <a:pt x="4965" y="1"/>
                    <a:pt x="4173" y="198"/>
                    <a:pt x="3453" y="599"/>
                  </a:cubicBezTo>
                  <a:cubicBezTo>
                    <a:pt x="1712" y="1570"/>
                    <a:pt x="760" y="3532"/>
                    <a:pt x="1097" y="5503"/>
                  </a:cubicBezTo>
                  <a:lnTo>
                    <a:pt x="222" y="8081"/>
                  </a:lnTo>
                  <a:cubicBezTo>
                    <a:pt x="1" y="8706"/>
                    <a:pt x="443" y="9379"/>
                    <a:pt x="1106" y="9417"/>
                  </a:cubicBezTo>
                  <a:lnTo>
                    <a:pt x="1491" y="9417"/>
                  </a:lnTo>
                  <a:cubicBezTo>
                    <a:pt x="1597" y="9417"/>
                    <a:pt x="1683" y="9504"/>
                    <a:pt x="1683" y="9619"/>
                  </a:cubicBezTo>
                  <a:lnTo>
                    <a:pt x="1683" y="11408"/>
                  </a:lnTo>
                  <a:cubicBezTo>
                    <a:pt x="1683" y="11937"/>
                    <a:pt x="2116" y="12369"/>
                    <a:pt x="2645" y="12369"/>
                  </a:cubicBezTo>
                  <a:lnTo>
                    <a:pt x="4010" y="12138"/>
                  </a:lnTo>
                  <a:cubicBezTo>
                    <a:pt x="4021" y="12137"/>
                    <a:pt x="4032" y="12136"/>
                    <a:pt x="4042" y="12136"/>
                  </a:cubicBezTo>
                  <a:cubicBezTo>
                    <a:pt x="4153" y="12136"/>
                    <a:pt x="4241" y="12226"/>
                    <a:pt x="4241" y="12340"/>
                  </a:cubicBezTo>
                  <a:lnTo>
                    <a:pt x="4241" y="13735"/>
                  </a:lnTo>
                  <a:cubicBezTo>
                    <a:pt x="4241" y="13889"/>
                    <a:pt x="4376" y="14023"/>
                    <a:pt x="4539" y="14023"/>
                  </a:cubicBezTo>
                  <a:lnTo>
                    <a:pt x="8915" y="14023"/>
                  </a:lnTo>
                  <a:cubicBezTo>
                    <a:pt x="9078" y="14023"/>
                    <a:pt x="9213" y="13898"/>
                    <a:pt x="9213" y="13735"/>
                  </a:cubicBezTo>
                  <a:lnTo>
                    <a:pt x="9213" y="9090"/>
                  </a:lnTo>
                  <a:cubicBezTo>
                    <a:pt x="9213" y="8792"/>
                    <a:pt x="9251" y="8484"/>
                    <a:pt x="9328" y="8196"/>
                  </a:cubicBezTo>
                  <a:cubicBezTo>
                    <a:pt x="9415" y="7907"/>
                    <a:pt x="9540" y="7629"/>
                    <a:pt x="9703" y="7369"/>
                  </a:cubicBezTo>
                  <a:cubicBezTo>
                    <a:pt x="9944" y="6994"/>
                    <a:pt x="10126" y="6580"/>
                    <a:pt x="10261" y="6148"/>
                  </a:cubicBezTo>
                  <a:lnTo>
                    <a:pt x="10261" y="6138"/>
                  </a:lnTo>
                  <a:cubicBezTo>
                    <a:pt x="10838" y="4292"/>
                    <a:pt x="10232" y="2282"/>
                    <a:pt x="8732" y="1061"/>
                  </a:cubicBezTo>
                  <a:cubicBezTo>
                    <a:pt x="7871" y="360"/>
                    <a:pt x="6816" y="1"/>
                    <a:pt x="5753" y="1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grpSp>
          <p:nvGrpSpPr>
            <p:cNvPr id="1687" name="Google Shape;1687;p33"/>
            <p:cNvGrpSpPr/>
            <p:nvPr/>
          </p:nvGrpSpPr>
          <p:grpSpPr>
            <a:xfrm>
              <a:off x="4140773" y="1876632"/>
              <a:ext cx="937605" cy="1092449"/>
              <a:chOff x="4140773" y="3133932"/>
              <a:chExt cx="937605" cy="1092449"/>
            </a:xfrm>
          </p:grpSpPr>
          <p:sp>
            <p:nvSpPr>
              <p:cNvPr id="1688" name="Google Shape;1688;p33"/>
              <p:cNvSpPr/>
              <p:nvPr/>
            </p:nvSpPr>
            <p:spPr>
              <a:xfrm>
                <a:off x="4526846" y="4119613"/>
                <a:ext cx="172537" cy="106768"/>
              </a:xfrm>
              <a:custGeom>
                <a:avLst/>
                <a:gdLst/>
                <a:ahLst/>
                <a:cxnLst/>
                <a:rect l="l" t="t" r="r" b="b"/>
                <a:pathLst>
                  <a:path w="1414" h="875" extrusionOk="0">
                    <a:moveTo>
                      <a:pt x="0" y="0"/>
                    </a:moveTo>
                    <a:lnTo>
                      <a:pt x="0" y="174"/>
                    </a:lnTo>
                    <a:cubicBezTo>
                      <a:pt x="0" y="582"/>
                      <a:pt x="337" y="874"/>
                      <a:pt x="706" y="874"/>
                    </a:cubicBezTo>
                    <a:cubicBezTo>
                      <a:pt x="823" y="874"/>
                      <a:pt x="944" y="844"/>
                      <a:pt x="1058" y="779"/>
                    </a:cubicBezTo>
                    <a:lnTo>
                      <a:pt x="1067" y="779"/>
                    </a:lnTo>
                    <a:cubicBezTo>
                      <a:pt x="1279" y="654"/>
                      <a:pt x="1414" y="424"/>
                      <a:pt x="1414" y="183"/>
                    </a:cubicBezTo>
                    <a:lnTo>
                      <a:pt x="1414" y="10"/>
                    </a:lnTo>
                    <a:lnTo>
                      <a:pt x="141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89" name="Google Shape;1689;p33"/>
              <p:cNvSpPr/>
              <p:nvPr/>
            </p:nvSpPr>
            <p:spPr>
              <a:xfrm>
                <a:off x="4614823" y="4120833"/>
                <a:ext cx="84560" cy="93956"/>
              </a:xfrm>
              <a:custGeom>
                <a:avLst/>
                <a:gdLst/>
                <a:ahLst/>
                <a:cxnLst/>
                <a:rect l="l" t="t" r="r" b="b"/>
                <a:pathLst>
                  <a:path w="693" h="770" extrusionOk="0">
                    <a:moveTo>
                      <a:pt x="0" y="0"/>
                    </a:moveTo>
                    <a:lnTo>
                      <a:pt x="0" y="173"/>
                    </a:lnTo>
                    <a:cubicBezTo>
                      <a:pt x="0" y="414"/>
                      <a:pt x="135" y="644"/>
                      <a:pt x="346" y="769"/>
                    </a:cubicBezTo>
                    <a:cubicBezTo>
                      <a:pt x="558" y="644"/>
                      <a:pt x="693" y="414"/>
                      <a:pt x="693" y="173"/>
                    </a:cubicBezTo>
                    <a:lnTo>
                      <a:pt x="693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0" name="Google Shape;1690;p33"/>
              <p:cNvSpPr/>
              <p:nvPr/>
            </p:nvSpPr>
            <p:spPr>
              <a:xfrm>
                <a:off x="4245711" y="3320501"/>
                <a:ext cx="717724" cy="808630"/>
              </a:xfrm>
              <a:custGeom>
                <a:avLst/>
                <a:gdLst/>
                <a:ahLst/>
                <a:cxnLst/>
                <a:rect l="l" t="t" r="r" b="b"/>
                <a:pathLst>
                  <a:path w="5882" h="6627" extrusionOk="0">
                    <a:moveTo>
                      <a:pt x="3006" y="0"/>
                    </a:moveTo>
                    <a:cubicBezTo>
                      <a:pt x="978" y="0"/>
                      <a:pt x="1" y="2504"/>
                      <a:pt x="1515" y="3876"/>
                    </a:cubicBezTo>
                    <a:cubicBezTo>
                      <a:pt x="1785" y="4126"/>
                      <a:pt x="1939" y="4482"/>
                      <a:pt x="1939" y="4857"/>
                    </a:cubicBezTo>
                    <a:lnTo>
                      <a:pt x="1939" y="6251"/>
                    </a:lnTo>
                    <a:cubicBezTo>
                      <a:pt x="1939" y="6347"/>
                      <a:pt x="1977" y="6444"/>
                      <a:pt x="2044" y="6521"/>
                    </a:cubicBezTo>
                    <a:cubicBezTo>
                      <a:pt x="2064" y="6530"/>
                      <a:pt x="2073" y="6540"/>
                      <a:pt x="2092" y="6549"/>
                    </a:cubicBezTo>
                    <a:lnTo>
                      <a:pt x="2121" y="6569"/>
                    </a:lnTo>
                    <a:cubicBezTo>
                      <a:pt x="2179" y="6607"/>
                      <a:pt x="2246" y="6626"/>
                      <a:pt x="2314" y="6626"/>
                    </a:cubicBezTo>
                    <a:lnTo>
                      <a:pt x="3698" y="6626"/>
                    </a:lnTo>
                    <a:cubicBezTo>
                      <a:pt x="3775" y="6626"/>
                      <a:pt x="3843" y="6607"/>
                      <a:pt x="3900" y="6569"/>
                    </a:cubicBezTo>
                    <a:lnTo>
                      <a:pt x="3929" y="6549"/>
                    </a:lnTo>
                    <a:cubicBezTo>
                      <a:pt x="3948" y="6540"/>
                      <a:pt x="3958" y="6530"/>
                      <a:pt x="3968" y="6521"/>
                    </a:cubicBezTo>
                    <a:cubicBezTo>
                      <a:pt x="4045" y="6444"/>
                      <a:pt x="4083" y="6347"/>
                      <a:pt x="4083" y="6251"/>
                    </a:cubicBezTo>
                    <a:lnTo>
                      <a:pt x="4083" y="4847"/>
                    </a:lnTo>
                    <a:cubicBezTo>
                      <a:pt x="4083" y="4472"/>
                      <a:pt x="4246" y="4117"/>
                      <a:pt x="4525" y="3867"/>
                    </a:cubicBezTo>
                    <a:cubicBezTo>
                      <a:pt x="5881" y="2616"/>
                      <a:pt x="5218" y="357"/>
                      <a:pt x="3400" y="30"/>
                    </a:cubicBezTo>
                    <a:lnTo>
                      <a:pt x="3352" y="20"/>
                    </a:lnTo>
                    <a:cubicBezTo>
                      <a:pt x="3256" y="11"/>
                      <a:pt x="3160" y="1"/>
                      <a:pt x="3064" y="1"/>
                    </a:cubicBezTo>
                    <a:cubicBezTo>
                      <a:pt x="3044" y="0"/>
                      <a:pt x="3025" y="0"/>
                      <a:pt x="3006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1" name="Google Shape;1691;p33"/>
              <p:cNvSpPr/>
              <p:nvPr/>
            </p:nvSpPr>
            <p:spPr>
              <a:xfrm>
                <a:off x="4357848" y="3324039"/>
                <a:ext cx="604367" cy="805091"/>
              </a:xfrm>
              <a:custGeom>
                <a:avLst/>
                <a:gdLst/>
                <a:ahLst/>
                <a:cxnLst/>
                <a:rect l="l" t="t" r="r" b="b"/>
                <a:pathLst>
                  <a:path w="4953" h="6598" extrusionOk="0">
                    <a:moveTo>
                      <a:pt x="2472" y="1"/>
                    </a:moveTo>
                    <a:cubicBezTo>
                      <a:pt x="654" y="328"/>
                      <a:pt x="0" y="2607"/>
                      <a:pt x="1366" y="3847"/>
                    </a:cubicBezTo>
                    <a:cubicBezTo>
                      <a:pt x="1645" y="4097"/>
                      <a:pt x="1798" y="4453"/>
                      <a:pt x="1798" y="4828"/>
                    </a:cubicBezTo>
                    <a:lnTo>
                      <a:pt x="1798" y="6222"/>
                    </a:lnTo>
                    <a:cubicBezTo>
                      <a:pt x="1789" y="6428"/>
                      <a:pt x="1962" y="6598"/>
                      <a:pt x="2166" y="6598"/>
                    </a:cubicBezTo>
                    <a:cubicBezTo>
                      <a:pt x="2172" y="6598"/>
                      <a:pt x="2178" y="6598"/>
                      <a:pt x="2183" y="6597"/>
                    </a:cubicBezTo>
                    <a:lnTo>
                      <a:pt x="2779" y="6597"/>
                    </a:lnTo>
                    <a:cubicBezTo>
                      <a:pt x="2991" y="6597"/>
                      <a:pt x="3164" y="6424"/>
                      <a:pt x="3164" y="6222"/>
                    </a:cubicBezTo>
                    <a:lnTo>
                      <a:pt x="3164" y="4818"/>
                    </a:lnTo>
                    <a:cubicBezTo>
                      <a:pt x="3164" y="4443"/>
                      <a:pt x="3327" y="4088"/>
                      <a:pt x="3606" y="3838"/>
                    </a:cubicBezTo>
                    <a:lnTo>
                      <a:pt x="3597" y="3838"/>
                    </a:lnTo>
                    <a:cubicBezTo>
                      <a:pt x="4953" y="2587"/>
                      <a:pt x="4289" y="328"/>
                      <a:pt x="2472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2" name="Google Shape;1692;p33"/>
              <p:cNvSpPr/>
              <p:nvPr/>
            </p:nvSpPr>
            <p:spPr>
              <a:xfrm>
                <a:off x="4416540" y="3479005"/>
                <a:ext cx="370820" cy="444765"/>
              </a:xfrm>
              <a:custGeom>
                <a:avLst/>
                <a:gdLst/>
                <a:ahLst/>
                <a:cxnLst/>
                <a:rect l="l" t="t" r="r" b="b"/>
                <a:pathLst>
                  <a:path w="3039" h="3645" extrusionOk="0">
                    <a:moveTo>
                      <a:pt x="837" y="423"/>
                    </a:moveTo>
                    <a:cubicBezTo>
                      <a:pt x="933" y="423"/>
                      <a:pt x="1010" y="510"/>
                      <a:pt x="1010" y="606"/>
                    </a:cubicBezTo>
                    <a:lnTo>
                      <a:pt x="1010" y="779"/>
                    </a:lnTo>
                    <a:lnTo>
                      <a:pt x="1010" y="789"/>
                    </a:lnTo>
                    <a:lnTo>
                      <a:pt x="798" y="789"/>
                    </a:lnTo>
                    <a:cubicBezTo>
                      <a:pt x="558" y="789"/>
                      <a:pt x="558" y="423"/>
                      <a:pt x="798" y="423"/>
                    </a:cubicBezTo>
                    <a:close/>
                    <a:moveTo>
                      <a:pt x="2423" y="433"/>
                    </a:moveTo>
                    <a:cubicBezTo>
                      <a:pt x="2654" y="433"/>
                      <a:pt x="2654" y="789"/>
                      <a:pt x="2423" y="789"/>
                    </a:cubicBezTo>
                    <a:lnTo>
                      <a:pt x="2212" y="789"/>
                    </a:lnTo>
                    <a:lnTo>
                      <a:pt x="2212" y="606"/>
                    </a:lnTo>
                    <a:cubicBezTo>
                      <a:pt x="2212" y="510"/>
                      <a:pt x="2289" y="433"/>
                      <a:pt x="2385" y="433"/>
                    </a:cubicBezTo>
                    <a:close/>
                    <a:moveTo>
                      <a:pt x="817" y="0"/>
                    </a:moveTo>
                    <a:cubicBezTo>
                      <a:pt x="0" y="0"/>
                      <a:pt x="0" y="1221"/>
                      <a:pt x="817" y="1221"/>
                    </a:cubicBezTo>
                    <a:lnTo>
                      <a:pt x="1019" y="1221"/>
                    </a:lnTo>
                    <a:lnTo>
                      <a:pt x="1019" y="3635"/>
                    </a:lnTo>
                    <a:lnTo>
                      <a:pt x="1452" y="3635"/>
                    </a:lnTo>
                    <a:lnTo>
                      <a:pt x="1452" y="1221"/>
                    </a:lnTo>
                    <a:lnTo>
                      <a:pt x="1789" y="1221"/>
                    </a:lnTo>
                    <a:lnTo>
                      <a:pt x="1789" y="3645"/>
                    </a:lnTo>
                    <a:lnTo>
                      <a:pt x="2221" y="3645"/>
                    </a:lnTo>
                    <a:lnTo>
                      <a:pt x="2221" y="1221"/>
                    </a:lnTo>
                    <a:lnTo>
                      <a:pt x="2433" y="1221"/>
                    </a:lnTo>
                    <a:cubicBezTo>
                      <a:pt x="2760" y="1221"/>
                      <a:pt x="3039" y="952"/>
                      <a:pt x="3039" y="615"/>
                    </a:cubicBezTo>
                    <a:cubicBezTo>
                      <a:pt x="3039" y="279"/>
                      <a:pt x="2760" y="10"/>
                      <a:pt x="2433" y="10"/>
                    </a:cubicBezTo>
                    <a:lnTo>
                      <a:pt x="2414" y="0"/>
                    </a:lnTo>
                    <a:lnTo>
                      <a:pt x="2385" y="0"/>
                    </a:lnTo>
                    <a:cubicBezTo>
                      <a:pt x="2058" y="10"/>
                      <a:pt x="1789" y="269"/>
                      <a:pt x="1789" y="606"/>
                    </a:cubicBezTo>
                    <a:lnTo>
                      <a:pt x="1789" y="779"/>
                    </a:lnTo>
                    <a:lnTo>
                      <a:pt x="1442" y="779"/>
                    </a:lnTo>
                    <a:lnTo>
                      <a:pt x="1442" y="606"/>
                    </a:lnTo>
                    <a:cubicBezTo>
                      <a:pt x="1442" y="269"/>
                      <a:pt x="1173" y="10"/>
                      <a:pt x="846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3" name="Google Shape;1693;p33"/>
              <p:cNvSpPr/>
              <p:nvPr/>
            </p:nvSpPr>
            <p:spPr>
              <a:xfrm>
                <a:off x="4188727" y="3749403"/>
                <a:ext cx="140690" cy="90295"/>
              </a:xfrm>
              <a:custGeom>
                <a:avLst/>
                <a:gdLst/>
                <a:ahLst/>
                <a:cxnLst/>
                <a:rect l="l" t="t" r="r" b="b"/>
                <a:pathLst>
                  <a:path w="1153" h="740" extrusionOk="0">
                    <a:moveTo>
                      <a:pt x="850" y="1"/>
                    </a:moveTo>
                    <a:cubicBezTo>
                      <a:pt x="819" y="1"/>
                      <a:pt x="786" y="8"/>
                      <a:pt x="752" y="25"/>
                    </a:cubicBezTo>
                    <a:lnTo>
                      <a:pt x="232" y="323"/>
                    </a:lnTo>
                    <a:cubicBezTo>
                      <a:pt x="0" y="435"/>
                      <a:pt x="121" y="739"/>
                      <a:pt x="317" y="739"/>
                    </a:cubicBezTo>
                    <a:cubicBezTo>
                      <a:pt x="357" y="739"/>
                      <a:pt x="400" y="727"/>
                      <a:pt x="444" y="698"/>
                    </a:cubicBezTo>
                    <a:lnTo>
                      <a:pt x="963" y="400"/>
                    </a:lnTo>
                    <a:cubicBezTo>
                      <a:pt x="1153" y="268"/>
                      <a:pt x="1038" y="1"/>
                      <a:pt x="85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4" name="Google Shape;1694;p33"/>
              <p:cNvSpPr/>
              <p:nvPr/>
            </p:nvSpPr>
            <p:spPr>
              <a:xfrm>
                <a:off x="4880950" y="3753186"/>
                <a:ext cx="140812" cy="90173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739" extrusionOk="0">
                    <a:moveTo>
                      <a:pt x="321" y="0"/>
                    </a:moveTo>
                    <a:cubicBezTo>
                      <a:pt x="128" y="0"/>
                      <a:pt x="1" y="305"/>
                      <a:pt x="233" y="417"/>
                    </a:cubicBezTo>
                    <a:lnTo>
                      <a:pt x="752" y="715"/>
                    </a:lnTo>
                    <a:cubicBezTo>
                      <a:pt x="786" y="731"/>
                      <a:pt x="819" y="738"/>
                      <a:pt x="851" y="738"/>
                    </a:cubicBezTo>
                    <a:cubicBezTo>
                      <a:pt x="1039" y="738"/>
                      <a:pt x="1153" y="473"/>
                      <a:pt x="964" y="349"/>
                    </a:cubicBezTo>
                    <a:lnTo>
                      <a:pt x="444" y="42"/>
                    </a:lnTo>
                    <a:cubicBezTo>
                      <a:pt x="402" y="13"/>
                      <a:pt x="360" y="0"/>
                      <a:pt x="32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5" name="Google Shape;1695;p33"/>
              <p:cNvSpPr/>
              <p:nvPr/>
            </p:nvSpPr>
            <p:spPr>
              <a:xfrm>
                <a:off x="4586636" y="3133932"/>
                <a:ext cx="52957" cy="123729"/>
              </a:xfrm>
              <a:custGeom>
                <a:avLst/>
                <a:gdLst/>
                <a:ahLst/>
                <a:cxnLst/>
                <a:rect l="l" t="t" r="r" b="b"/>
                <a:pathLst>
                  <a:path w="434" h="1014" extrusionOk="0">
                    <a:moveTo>
                      <a:pt x="212" y="1"/>
                    </a:moveTo>
                    <a:cubicBezTo>
                      <a:pt x="97" y="1"/>
                      <a:pt x="0" y="97"/>
                      <a:pt x="0" y="213"/>
                    </a:cubicBezTo>
                    <a:lnTo>
                      <a:pt x="0" y="818"/>
                    </a:lnTo>
                    <a:cubicBezTo>
                      <a:pt x="10" y="948"/>
                      <a:pt x="113" y="1013"/>
                      <a:pt x="217" y="1013"/>
                    </a:cubicBezTo>
                    <a:cubicBezTo>
                      <a:pt x="320" y="1013"/>
                      <a:pt x="424" y="948"/>
                      <a:pt x="433" y="818"/>
                    </a:cubicBezTo>
                    <a:lnTo>
                      <a:pt x="433" y="213"/>
                    </a:lnTo>
                    <a:cubicBezTo>
                      <a:pt x="433" y="97"/>
                      <a:pt x="337" y="1"/>
                      <a:pt x="212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6" name="Google Shape;1696;p33"/>
              <p:cNvSpPr/>
              <p:nvPr/>
            </p:nvSpPr>
            <p:spPr>
              <a:xfrm>
                <a:off x="4357482" y="3187987"/>
                <a:ext cx="110307" cy="120922"/>
              </a:xfrm>
              <a:custGeom>
                <a:avLst/>
                <a:gdLst/>
                <a:ahLst/>
                <a:cxnLst/>
                <a:rect l="l" t="t" r="r" b="b"/>
                <a:pathLst>
                  <a:path w="904" h="991" extrusionOk="0">
                    <a:moveTo>
                      <a:pt x="302" y="1"/>
                    </a:moveTo>
                    <a:cubicBezTo>
                      <a:pt x="151" y="1"/>
                      <a:pt x="0" y="169"/>
                      <a:pt x="119" y="346"/>
                    </a:cubicBezTo>
                    <a:lnTo>
                      <a:pt x="417" y="866"/>
                    </a:lnTo>
                    <a:cubicBezTo>
                      <a:pt x="459" y="954"/>
                      <a:pt x="529" y="990"/>
                      <a:pt x="599" y="990"/>
                    </a:cubicBezTo>
                    <a:cubicBezTo>
                      <a:pt x="750" y="990"/>
                      <a:pt x="903" y="822"/>
                      <a:pt x="792" y="645"/>
                    </a:cubicBezTo>
                    <a:lnTo>
                      <a:pt x="484" y="125"/>
                    </a:lnTo>
                    <a:cubicBezTo>
                      <a:pt x="441" y="37"/>
                      <a:pt x="372" y="1"/>
                      <a:pt x="302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7" name="Google Shape;1697;p33"/>
              <p:cNvSpPr/>
              <p:nvPr/>
            </p:nvSpPr>
            <p:spPr>
              <a:xfrm>
                <a:off x="4196171" y="3349298"/>
                <a:ext cx="136785" cy="88099"/>
              </a:xfrm>
              <a:custGeom>
                <a:avLst/>
                <a:gdLst/>
                <a:ahLst/>
                <a:cxnLst/>
                <a:rect l="l" t="t" r="r" b="b"/>
                <a:pathLst>
                  <a:path w="1121" h="722" extrusionOk="0">
                    <a:moveTo>
                      <a:pt x="313" y="1"/>
                    </a:moveTo>
                    <a:cubicBezTo>
                      <a:pt x="123" y="1"/>
                      <a:pt x="1" y="268"/>
                      <a:pt x="191" y="400"/>
                    </a:cubicBezTo>
                    <a:lnTo>
                      <a:pt x="719" y="698"/>
                    </a:lnTo>
                    <a:cubicBezTo>
                      <a:pt x="752" y="714"/>
                      <a:pt x="784" y="721"/>
                      <a:pt x="815" y="721"/>
                    </a:cubicBezTo>
                    <a:cubicBezTo>
                      <a:pt x="999" y="721"/>
                      <a:pt x="1121" y="456"/>
                      <a:pt x="931" y="332"/>
                    </a:cubicBezTo>
                    <a:lnTo>
                      <a:pt x="412" y="25"/>
                    </a:lnTo>
                    <a:cubicBezTo>
                      <a:pt x="378" y="8"/>
                      <a:pt x="344" y="1"/>
                      <a:pt x="31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8" name="Google Shape;1698;p33"/>
              <p:cNvSpPr/>
              <p:nvPr/>
            </p:nvSpPr>
            <p:spPr>
              <a:xfrm>
                <a:off x="4140773" y="3566982"/>
                <a:ext cx="131538" cy="52835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433" extrusionOk="0">
                    <a:moveTo>
                      <a:pt x="260" y="0"/>
                    </a:moveTo>
                    <a:cubicBezTo>
                      <a:pt x="0" y="20"/>
                      <a:pt x="0" y="404"/>
                      <a:pt x="260" y="433"/>
                    </a:cubicBezTo>
                    <a:lnTo>
                      <a:pt x="866" y="433"/>
                    </a:lnTo>
                    <a:cubicBezTo>
                      <a:pt x="981" y="433"/>
                      <a:pt x="1077" y="337"/>
                      <a:pt x="1077" y="212"/>
                    </a:cubicBezTo>
                    <a:cubicBezTo>
                      <a:pt x="1077" y="96"/>
                      <a:pt x="981" y="0"/>
                      <a:pt x="866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9" name="Google Shape;1699;p33"/>
              <p:cNvSpPr/>
              <p:nvPr/>
            </p:nvSpPr>
            <p:spPr>
              <a:xfrm>
                <a:off x="4939764" y="3573937"/>
                <a:ext cx="138615" cy="52957"/>
              </a:xfrm>
              <a:custGeom>
                <a:avLst/>
                <a:gdLst/>
                <a:ahLst/>
                <a:cxnLst/>
                <a:rect l="l" t="t" r="r" b="b"/>
                <a:pathLst>
                  <a:path w="1136" h="434" extrusionOk="0">
                    <a:moveTo>
                      <a:pt x="270" y="1"/>
                    </a:moveTo>
                    <a:cubicBezTo>
                      <a:pt x="1" y="20"/>
                      <a:pt x="1" y="405"/>
                      <a:pt x="270" y="434"/>
                    </a:cubicBezTo>
                    <a:lnTo>
                      <a:pt x="876" y="434"/>
                    </a:lnTo>
                    <a:cubicBezTo>
                      <a:pt x="1136" y="405"/>
                      <a:pt x="1136" y="20"/>
                      <a:pt x="876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0" name="Google Shape;1700;p33"/>
              <p:cNvSpPr/>
              <p:nvPr/>
            </p:nvSpPr>
            <p:spPr>
              <a:xfrm>
                <a:off x="4889369" y="3354057"/>
                <a:ext cx="140934" cy="89807"/>
              </a:xfrm>
              <a:custGeom>
                <a:avLst/>
                <a:gdLst/>
                <a:ahLst/>
                <a:cxnLst/>
                <a:rect l="l" t="t" r="r" b="b"/>
                <a:pathLst>
                  <a:path w="1155" h="736" extrusionOk="0">
                    <a:moveTo>
                      <a:pt x="837" y="1"/>
                    </a:moveTo>
                    <a:cubicBezTo>
                      <a:pt x="797" y="1"/>
                      <a:pt x="755" y="14"/>
                      <a:pt x="712" y="43"/>
                    </a:cubicBezTo>
                    <a:lnTo>
                      <a:pt x="193" y="341"/>
                    </a:lnTo>
                    <a:cubicBezTo>
                      <a:pt x="0" y="447"/>
                      <a:pt x="77" y="736"/>
                      <a:pt x="298" y="736"/>
                    </a:cubicBezTo>
                    <a:cubicBezTo>
                      <a:pt x="337" y="736"/>
                      <a:pt x="375" y="726"/>
                      <a:pt x="404" y="707"/>
                    </a:cubicBezTo>
                    <a:lnTo>
                      <a:pt x="923" y="409"/>
                    </a:lnTo>
                    <a:cubicBezTo>
                      <a:pt x="1155" y="297"/>
                      <a:pt x="1029" y="1"/>
                      <a:pt x="837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1" name="Google Shape;1701;p33"/>
              <p:cNvSpPr/>
              <p:nvPr/>
            </p:nvSpPr>
            <p:spPr>
              <a:xfrm>
                <a:off x="4756367" y="3194088"/>
                <a:ext cx="103717" cy="118360"/>
              </a:xfrm>
              <a:custGeom>
                <a:avLst/>
                <a:gdLst/>
                <a:ahLst/>
                <a:cxnLst/>
                <a:rect l="l" t="t" r="r" b="b"/>
                <a:pathLst>
                  <a:path w="850" h="970" extrusionOk="0">
                    <a:moveTo>
                      <a:pt x="611" y="0"/>
                    </a:moveTo>
                    <a:cubicBezTo>
                      <a:pt x="536" y="0"/>
                      <a:pt x="466" y="39"/>
                      <a:pt x="427" y="104"/>
                    </a:cubicBezTo>
                    <a:lnTo>
                      <a:pt x="119" y="623"/>
                    </a:lnTo>
                    <a:cubicBezTo>
                      <a:pt x="1" y="801"/>
                      <a:pt x="156" y="969"/>
                      <a:pt x="310" y="969"/>
                    </a:cubicBezTo>
                    <a:cubicBezTo>
                      <a:pt x="381" y="969"/>
                      <a:pt x="452" y="933"/>
                      <a:pt x="494" y="845"/>
                    </a:cubicBezTo>
                    <a:lnTo>
                      <a:pt x="792" y="325"/>
                    </a:lnTo>
                    <a:cubicBezTo>
                      <a:pt x="850" y="220"/>
                      <a:pt x="821" y="85"/>
                      <a:pt x="715" y="27"/>
                    </a:cubicBezTo>
                    <a:cubicBezTo>
                      <a:pt x="681" y="9"/>
                      <a:pt x="646" y="0"/>
                      <a:pt x="6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2" name="Google Shape;1702;p33"/>
              <p:cNvSpPr/>
              <p:nvPr/>
            </p:nvSpPr>
            <p:spPr>
              <a:xfrm>
                <a:off x="4482187" y="3922428"/>
                <a:ext cx="261734" cy="103473"/>
              </a:xfrm>
              <a:custGeom>
                <a:avLst/>
                <a:gdLst/>
                <a:ahLst/>
                <a:cxnLst/>
                <a:rect l="l" t="t" r="r" b="b"/>
                <a:pathLst>
                  <a:path w="2145" h="848" extrusionOk="0">
                    <a:moveTo>
                      <a:pt x="1" y="1"/>
                    </a:moveTo>
                    <a:lnTo>
                      <a:pt x="1" y="847"/>
                    </a:lnTo>
                    <a:lnTo>
                      <a:pt x="2145" y="847"/>
                    </a:lnTo>
                    <a:lnTo>
                      <a:pt x="2145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3" name="Google Shape;1703;p33"/>
              <p:cNvSpPr/>
              <p:nvPr/>
            </p:nvSpPr>
            <p:spPr>
              <a:xfrm>
                <a:off x="4482187" y="4025779"/>
                <a:ext cx="261734" cy="103351"/>
              </a:xfrm>
              <a:custGeom>
                <a:avLst/>
                <a:gdLst/>
                <a:ahLst/>
                <a:cxnLst/>
                <a:rect l="l" t="t" r="r" b="b"/>
                <a:pathLst>
                  <a:path w="2145" h="847" extrusionOk="0">
                    <a:moveTo>
                      <a:pt x="1" y="0"/>
                    </a:moveTo>
                    <a:lnTo>
                      <a:pt x="1" y="471"/>
                    </a:lnTo>
                    <a:cubicBezTo>
                      <a:pt x="1" y="567"/>
                      <a:pt x="39" y="664"/>
                      <a:pt x="106" y="741"/>
                    </a:cubicBezTo>
                    <a:cubicBezTo>
                      <a:pt x="126" y="750"/>
                      <a:pt x="135" y="760"/>
                      <a:pt x="154" y="769"/>
                    </a:cubicBezTo>
                    <a:lnTo>
                      <a:pt x="183" y="789"/>
                    </a:lnTo>
                    <a:cubicBezTo>
                      <a:pt x="241" y="827"/>
                      <a:pt x="308" y="846"/>
                      <a:pt x="376" y="846"/>
                    </a:cubicBezTo>
                    <a:lnTo>
                      <a:pt x="1760" y="846"/>
                    </a:lnTo>
                    <a:cubicBezTo>
                      <a:pt x="1837" y="846"/>
                      <a:pt x="1905" y="827"/>
                      <a:pt x="1962" y="789"/>
                    </a:cubicBezTo>
                    <a:lnTo>
                      <a:pt x="1991" y="769"/>
                    </a:lnTo>
                    <a:cubicBezTo>
                      <a:pt x="2010" y="760"/>
                      <a:pt x="2020" y="750"/>
                      <a:pt x="2030" y="741"/>
                    </a:cubicBezTo>
                    <a:cubicBezTo>
                      <a:pt x="2107" y="664"/>
                      <a:pt x="2145" y="567"/>
                      <a:pt x="2145" y="471"/>
                    </a:cubicBezTo>
                    <a:lnTo>
                      <a:pt x="2145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4" name="Google Shape;1704;p33"/>
              <p:cNvSpPr/>
              <p:nvPr/>
            </p:nvSpPr>
            <p:spPr>
              <a:xfrm>
                <a:off x="4577241" y="3922428"/>
                <a:ext cx="166680" cy="103473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48" extrusionOk="0">
                    <a:moveTo>
                      <a:pt x="0" y="1"/>
                    </a:moveTo>
                    <a:lnTo>
                      <a:pt x="0" y="847"/>
                    </a:lnTo>
                    <a:lnTo>
                      <a:pt x="1366" y="847"/>
                    </a:lnTo>
                    <a:lnTo>
                      <a:pt x="1366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5" name="Google Shape;1705;p33"/>
              <p:cNvSpPr/>
              <p:nvPr/>
            </p:nvSpPr>
            <p:spPr>
              <a:xfrm>
                <a:off x="4576020" y="4025779"/>
                <a:ext cx="167900" cy="103351"/>
              </a:xfrm>
              <a:custGeom>
                <a:avLst/>
                <a:gdLst/>
                <a:ahLst/>
                <a:cxnLst/>
                <a:rect l="l" t="t" r="r" b="b"/>
                <a:pathLst>
                  <a:path w="1376" h="847" extrusionOk="0">
                    <a:moveTo>
                      <a:pt x="10" y="0"/>
                    </a:moveTo>
                    <a:lnTo>
                      <a:pt x="10" y="471"/>
                    </a:lnTo>
                    <a:cubicBezTo>
                      <a:pt x="1" y="683"/>
                      <a:pt x="184" y="846"/>
                      <a:pt x="395" y="846"/>
                    </a:cubicBezTo>
                    <a:lnTo>
                      <a:pt x="991" y="846"/>
                    </a:lnTo>
                    <a:cubicBezTo>
                      <a:pt x="1068" y="846"/>
                      <a:pt x="1136" y="827"/>
                      <a:pt x="1193" y="789"/>
                    </a:cubicBezTo>
                    <a:lnTo>
                      <a:pt x="1222" y="769"/>
                    </a:lnTo>
                    <a:cubicBezTo>
                      <a:pt x="1241" y="760"/>
                      <a:pt x="1251" y="750"/>
                      <a:pt x="1261" y="741"/>
                    </a:cubicBezTo>
                    <a:cubicBezTo>
                      <a:pt x="1338" y="664"/>
                      <a:pt x="1376" y="567"/>
                      <a:pt x="1376" y="471"/>
                    </a:cubicBezTo>
                    <a:lnTo>
                      <a:pt x="137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</p:grpSp>
      <p:sp>
        <p:nvSpPr>
          <p:cNvPr id="1706" name="Google Shape;1706;p33"/>
          <p:cNvSpPr/>
          <p:nvPr/>
        </p:nvSpPr>
        <p:spPr>
          <a:xfrm>
            <a:off x="12556127" y="2919371"/>
            <a:ext cx="5631568" cy="2225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 algn="ctr"/>
            <a:r>
              <a:rPr lang="en-US" sz="2400" b="1" dirty="0" err="1"/>
              <a:t>Qisqa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lo‘nda</a:t>
            </a:r>
            <a:r>
              <a:rPr lang="en-US" sz="2400" b="1" dirty="0"/>
              <a:t>: </a:t>
            </a:r>
            <a:r>
              <a:rPr lang="en-US" sz="2400" b="1" dirty="0" err="1"/>
              <a:t>Og‘zaki</a:t>
            </a:r>
            <a:r>
              <a:rPr lang="en-US" sz="2400" b="1" dirty="0"/>
              <a:t> </a:t>
            </a:r>
            <a:r>
              <a:rPr lang="en-US" sz="2400" b="1" dirty="0" err="1"/>
              <a:t>nutq</a:t>
            </a:r>
            <a:r>
              <a:rPr lang="en-US" sz="2400" b="1" dirty="0"/>
              <a:t> </a:t>
            </a:r>
            <a:r>
              <a:rPr lang="en-US" sz="2400" b="1" dirty="0" err="1"/>
              <a:t>tez-tez</a:t>
            </a:r>
            <a:r>
              <a:rPr lang="en-US" sz="2400" b="1" dirty="0"/>
              <a:t> </a:t>
            </a:r>
            <a:r>
              <a:rPr lang="en-US" sz="2400" b="1" dirty="0" err="1"/>
              <a:t>qisqa</a:t>
            </a:r>
            <a:r>
              <a:rPr lang="en-US" sz="2400" b="1" dirty="0"/>
              <a:t>, </a:t>
            </a:r>
            <a:r>
              <a:rPr lang="en-US" sz="2400" b="1" dirty="0" err="1"/>
              <a:t>aniqlik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o‘zaro</a:t>
            </a:r>
            <a:r>
              <a:rPr lang="en-US" sz="2400" b="1" dirty="0"/>
              <a:t> </a:t>
            </a:r>
            <a:r>
              <a:rPr lang="en-US" sz="2400" b="1" dirty="0" err="1"/>
              <a:t>muloqotni</a:t>
            </a:r>
            <a:r>
              <a:rPr lang="en-US" sz="2400" b="1" dirty="0"/>
              <a:t> </a:t>
            </a:r>
            <a:r>
              <a:rPr lang="en-US" sz="2400" b="1" dirty="0" err="1"/>
              <a:t>ta'minlashga</a:t>
            </a:r>
            <a:r>
              <a:rPr lang="en-US" sz="2400" b="1" dirty="0"/>
              <a:t> </a:t>
            </a:r>
            <a:r>
              <a:rPr lang="en-US" sz="2400" b="1" dirty="0" err="1"/>
              <a:t>qaratilgan</a:t>
            </a:r>
            <a:r>
              <a:rPr lang="en-US" sz="2400" b="1" dirty="0"/>
              <a:t>. </a:t>
            </a:r>
            <a:r>
              <a:rPr lang="en-US" sz="2400" b="1" dirty="0" err="1"/>
              <a:t>Uning</a:t>
            </a:r>
            <a:r>
              <a:rPr lang="en-US" sz="2400" b="1" dirty="0"/>
              <a:t> </a:t>
            </a:r>
            <a:r>
              <a:rPr lang="en-US" sz="2400" b="1" dirty="0" err="1"/>
              <a:t>asosiy</a:t>
            </a:r>
            <a:r>
              <a:rPr lang="en-US" sz="2400" b="1" dirty="0"/>
              <a:t> </a:t>
            </a:r>
            <a:r>
              <a:rPr lang="en-US" sz="2400" b="1" dirty="0" err="1"/>
              <a:t>maqsadi</a:t>
            </a:r>
            <a:r>
              <a:rPr lang="en-US" sz="2400" b="1" dirty="0"/>
              <a:t> </a:t>
            </a:r>
            <a:r>
              <a:rPr lang="en-US" sz="2400" b="1" dirty="0" err="1"/>
              <a:t>suhbatdoshni</a:t>
            </a:r>
            <a:r>
              <a:rPr lang="en-US" sz="2400" b="1" dirty="0"/>
              <a:t> </a:t>
            </a:r>
            <a:r>
              <a:rPr lang="en-US" sz="2400" b="1" dirty="0" err="1"/>
              <a:t>chalg‘itmasdan</a:t>
            </a:r>
            <a:r>
              <a:rPr lang="en-US" sz="2400" b="1" dirty="0"/>
              <a:t>, </a:t>
            </a:r>
            <a:r>
              <a:rPr lang="en-US" sz="2400" b="1" dirty="0" err="1"/>
              <a:t>maqsadga</a:t>
            </a:r>
            <a:r>
              <a:rPr lang="en-US" sz="2400" b="1" dirty="0"/>
              <a:t> </a:t>
            </a:r>
            <a:r>
              <a:rPr lang="en-US" sz="2400" b="1" dirty="0" err="1"/>
              <a:t>muvofiq</a:t>
            </a:r>
            <a:r>
              <a:rPr lang="en-US" sz="2400" b="1" dirty="0"/>
              <a:t> </a:t>
            </a:r>
            <a:r>
              <a:rPr lang="en-US" sz="2400" b="1" dirty="0" err="1"/>
              <a:t>fikrlarni</a:t>
            </a:r>
            <a:r>
              <a:rPr lang="en-US" sz="2400" b="1" dirty="0"/>
              <a:t> </a:t>
            </a:r>
            <a:r>
              <a:rPr lang="en-US" sz="2400" b="1" dirty="0" err="1"/>
              <a:t>taqdim</a:t>
            </a:r>
            <a:r>
              <a:rPr lang="en-US" sz="2400" b="1" dirty="0"/>
              <a:t> </a:t>
            </a:r>
            <a:r>
              <a:rPr lang="en-US" sz="2400" b="1" dirty="0" err="1"/>
              <a:t>etishdir</a:t>
            </a:r>
            <a:r>
              <a:rPr lang="en-US" sz="2400" b="1" dirty="0"/>
              <a:t>.</a:t>
            </a:r>
            <a:endParaRPr lang="ru-RU" sz="2400" b="1" dirty="0"/>
          </a:p>
        </p:txBody>
      </p:sp>
      <p:sp>
        <p:nvSpPr>
          <p:cNvPr id="1707" name="Google Shape;1707;p33"/>
          <p:cNvSpPr/>
          <p:nvPr/>
        </p:nvSpPr>
        <p:spPr>
          <a:xfrm>
            <a:off x="-76495" y="5491353"/>
            <a:ext cx="5687444" cy="2284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 algn="ctr"/>
            <a:r>
              <a:rPr lang="en-US" sz="2400" b="1" dirty="0" err="1"/>
              <a:t>Muloqot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interaktivlik</a:t>
            </a:r>
            <a:r>
              <a:rPr lang="en-US" sz="2400" b="1" dirty="0"/>
              <a:t>: </a:t>
            </a:r>
            <a:r>
              <a:rPr lang="en-US" sz="2400" b="1" dirty="0" err="1"/>
              <a:t>Og‘zaki</a:t>
            </a:r>
            <a:r>
              <a:rPr lang="en-US" sz="2400" b="1" dirty="0"/>
              <a:t> </a:t>
            </a:r>
            <a:r>
              <a:rPr lang="en-US" sz="2400" b="1" dirty="0" err="1"/>
              <a:t>nutqda</a:t>
            </a:r>
            <a:r>
              <a:rPr lang="en-US" sz="2400" b="1" dirty="0"/>
              <a:t> </a:t>
            </a:r>
            <a:r>
              <a:rPr lang="en-US" sz="2400" b="1" dirty="0" err="1"/>
              <a:t>suhbatdoshlar</a:t>
            </a:r>
            <a:r>
              <a:rPr lang="en-US" sz="2400" b="1" dirty="0"/>
              <a:t> </a:t>
            </a:r>
            <a:r>
              <a:rPr lang="en-US" sz="2400" b="1" dirty="0" err="1"/>
              <a:t>bilan</a:t>
            </a:r>
            <a:r>
              <a:rPr lang="en-US" sz="2400" b="1" dirty="0"/>
              <a:t> </a:t>
            </a:r>
            <a:r>
              <a:rPr lang="en-US" sz="2400" b="1" dirty="0" err="1"/>
              <a:t>interaktiv</a:t>
            </a:r>
            <a:r>
              <a:rPr lang="en-US" sz="2400" b="1" dirty="0"/>
              <a:t> </a:t>
            </a:r>
            <a:r>
              <a:rPr lang="en-US" sz="2400" b="1" dirty="0" err="1"/>
              <a:t>aloqada</a:t>
            </a:r>
            <a:r>
              <a:rPr lang="en-US" sz="2400" b="1" dirty="0"/>
              <a:t> </a:t>
            </a:r>
            <a:r>
              <a:rPr lang="en-US" sz="2400" b="1" dirty="0" err="1"/>
              <a:t>bo‘lish</a:t>
            </a:r>
            <a:r>
              <a:rPr lang="en-US" sz="2400" b="1" dirty="0"/>
              <a:t>, </a:t>
            </a:r>
            <a:r>
              <a:rPr lang="en-US" sz="2400" b="1" dirty="0" err="1"/>
              <a:t>savollar</a:t>
            </a:r>
            <a:r>
              <a:rPr lang="en-US" sz="2400" b="1" dirty="0"/>
              <a:t> </a:t>
            </a:r>
            <a:r>
              <a:rPr lang="en-US" sz="2400" b="1" dirty="0" err="1"/>
              <a:t>berish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javoblar</a:t>
            </a:r>
            <a:r>
              <a:rPr lang="en-US" sz="2400" b="1" dirty="0"/>
              <a:t> </a:t>
            </a:r>
            <a:r>
              <a:rPr lang="en-US" sz="2400" b="1" dirty="0" err="1"/>
              <a:t>olish</a:t>
            </a:r>
            <a:r>
              <a:rPr lang="en-US" sz="2400" b="1" dirty="0"/>
              <a:t>, </a:t>
            </a:r>
            <a:r>
              <a:rPr lang="en-US" sz="2400" b="1" dirty="0" err="1"/>
              <a:t>fikr</a:t>
            </a:r>
            <a:r>
              <a:rPr lang="en-US" sz="2400" b="1" dirty="0"/>
              <a:t> </a:t>
            </a:r>
            <a:r>
              <a:rPr lang="en-US" sz="2400" b="1" dirty="0" err="1"/>
              <a:t>almashish</a:t>
            </a:r>
            <a:r>
              <a:rPr lang="en-US" sz="2400" b="1" dirty="0"/>
              <a:t> </a:t>
            </a:r>
            <a:r>
              <a:rPr lang="en-US" sz="2400" b="1" dirty="0" err="1"/>
              <a:t>mavjud</a:t>
            </a:r>
            <a:r>
              <a:rPr lang="en-US" sz="2400" b="1" dirty="0"/>
              <a:t> </a:t>
            </a:r>
            <a:r>
              <a:rPr lang="en-US" sz="2400" b="1" dirty="0" err="1"/>
              <a:t>bo‘ladi</a:t>
            </a:r>
            <a:r>
              <a:rPr lang="en-US" sz="2400" b="1" dirty="0"/>
              <a:t>.</a:t>
            </a:r>
          </a:p>
        </p:txBody>
      </p:sp>
      <p:sp>
        <p:nvSpPr>
          <p:cNvPr id="1708" name="Google Shape;1708;p33"/>
          <p:cNvSpPr/>
          <p:nvPr/>
        </p:nvSpPr>
        <p:spPr>
          <a:xfrm>
            <a:off x="12871153" y="8178407"/>
            <a:ext cx="5095840" cy="22407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400" b="1" dirty="0" err="1"/>
              <a:t>Og‘zaki</a:t>
            </a:r>
            <a:r>
              <a:rPr lang="en-US" sz="2400" b="1" dirty="0"/>
              <a:t> </a:t>
            </a:r>
            <a:r>
              <a:rPr lang="en-US" sz="2400" b="1" dirty="0" err="1"/>
              <a:t>nutqning</a:t>
            </a:r>
            <a:r>
              <a:rPr lang="en-US" sz="2400" b="1" dirty="0"/>
              <a:t> </a:t>
            </a:r>
            <a:r>
              <a:rPr lang="en-US" sz="2400" b="1" dirty="0" err="1"/>
              <a:t>samarali</a:t>
            </a:r>
            <a:r>
              <a:rPr lang="en-US" sz="2400" b="1" dirty="0"/>
              <a:t> </a:t>
            </a:r>
            <a:r>
              <a:rPr lang="en-US" sz="2400" b="1" dirty="0" err="1"/>
              <a:t>bo‘lishi</a:t>
            </a:r>
            <a:r>
              <a:rPr lang="en-US" sz="2400" b="1" dirty="0"/>
              <a:t> </a:t>
            </a:r>
            <a:r>
              <a:rPr lang="en-US" sz="2400" b="1" dirty="0" err="1"/>
              <a:t>uchun</a:t>
            </a:r>
            <a:r>
              <a:rPr lang="en-US" sz="2400" b="1" dirty="0"/>
              <a:t> </a:t>
            </a:r>
            <a:r>
              <a:rPr lang="en-US" sz="2400" b="1" dirty="0" err="1"/>
              <a:t>odamning</a:t>
            </a:r>
            <a:r>
              <a:rPr lang="en-US" sz="2400" b="1" dirty="0"/>
              <a:t> </a:t>
            </a:r>
            <a:r>
              <a:rPr lang="en-US" sz="2400" b="1" dirty="0" err="1"/>
              <a:t>tilni</a:t>
            </a:r>
            <a:r>
              <a:rPr lang="en-US" sz="2400" b="1" dirty="0"/>
              <a:t> </a:t>
            </a:r>
            <a:r>
              <a:rPr lang="en-US" sz="2400" b="1" dirty="0" err="1"/>
              <a:t>mukammal</a:t>
            </a:r>
            <a:r>
              <a:rPr lang="en-US" sz="2400" b="1" dirty="0"/>
              <a:t> </a:t>
            </a:r>
            <a:r>
              <a:rPr lang="en-US" sz="2400" b="1" dirty="0" err="1"/>
              <a:t>bilishi</a:t>
            </a:r>
            <a:r>
              <a:rPr lang="en-US" sz="2400" b="1" dirty="0"/>
              <a:t>, </a:t>
            </a:r>
            <a:r>
              <a:rPr lang="en-US" sz="2400" b="1" dirty="0" err="1"/>
              <a:t>o‘z</a:t>
            </a:r>
            <a:r>
              <a:rPr lang="en-US" sz="2400" b="1" dirty="0"/>
              <a:t> </a:t>
            </a:r>
            <a:r>
              <a:rPr lang="en-US" sz="2400" b="1" dirty="0" err="1"/>
              <a:t>fikrini</a:t>
            </a:r>
            <a:r>
              <a:rPr lang="en-US" sz="2400" b="1" dirty="0"/>
              <a:t> </a:t>
            </a:r>
            <a:r>
              <a:rPr lang="en-US" sz="2400" b="1" dirty="0" err="1"/>
              <a:t>to‘g‘ri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ravon</a:t>
            </a:r>
            <a:r>
              <a:rPr lang="en-US" sz="2400" b="1" dirty="0"/>
              <a:t> </a:t>
            </a:r>
            <a:r>
              <a:rPr lang="en-US" sz="2400" b="1" dirty="0" err="1"/>
              <a:t>ifodalash</a:t>
            </a:r>
            <a:r>
              <a:rPr lang="en-US" sz="2400" b="1" dirty="0"/>
              <a:t> </a:t>
            </a:r>
            <a:r>
              <a:rPr lang="en-US" sz="2400" b="1" dirty="0" err="1"/>
              <a:t>qobiliyati</a:t>
            </a:r>
            <a:r>
              <a:rPr lang="en-US" sz="2400" b="1" dirty="0"/>
              <a:t>, </a:t>
            </a:r>
            <a:r>
              <a:rPr lang="en-US" sz="2400" b="1" dirty="0" err="1"/>
              <a:t>shuningdek</a:t>
            </a:r>
            <a:r>
              <a:rPr lang="en-US" sz="2400" b="1" dirty="0"/>
              <a:t>, </a:t>
            </a:r>
            <a:r>
              <a:rPr lang="en-US" sz="2400" b="1" dirty="0" err="1"/>
              <a:t>auditoriya</a:t>
            </a:r>
            <a:r>
              <a:rPr lang="en-US" sz="2400" b="1" dirty="0"/>
              <a:t> </a:t>
            </a:r>
            <a:r>
              <a:rPr lang="en-US" sz="2400" b="1" dirty="0" err="1"/>
              <a:t>bilan</a:t>
            </a:r>
            <a:r>
              <a:rPr lang="en-US" sz="2400" b="1" dirty="0"/>
              <a:t> </a:t>
            </a:r>
            <a:r>
              <a:rPr lang="en-US" sz="2400" b="1" dirty="0" err="1"/>
              <a:t>muloqot</a:t>
            </a:r>
            <a:r>
              <a:rPr lang="en-US" sz="2400" b="1" dirty="0"/>
              <a:t> </a:t>
            </a:r>
            <a:r>
              <a:rPr lang="en-US" sz="2400" b="1" dirty="0" err="1"/>
              <a:t>o‘rnatish</a:t>
            </a:r>
            <a:r>
              <a:rPr lang="en-US" sz="2400" b="1" dirty="0"/>
              <a:t> </a:t>
            </a:r>
            <a:r>
              <a:rPr lang="en-US" sz="2400" b="1" dirty="0" err="1"/>
              <a:t>ko‘nikmalari</a:t>
            </a:r>
            <a:r>
              <a:rPr lang="en-US" sz="2400" b="1" dirty="0"/>
              <a:t> </a:t>
            </a:r>
            <a:r>
              <a:rPr lang="en-US" sz="2400" b="1" dirty="0" err="1"/>
              <a:t>juda</a:t>
            </a:r>
            <a:r>
              <a:rPr lang="en-US" sz="2400" b="1" dirty="0"/>
              <a:t> </a:t>
            </a:r>
            <a:r>
              <a:rPr lang="en-US" sz="2400" b="1" dirty="0" err="1"/>
              <a:t>muhimdir</a:t>
            </a:r>
            <a:r>
              <a:rPr lang="en-US" sz="2400" b="1" dirty="0"/>
              <a:t>.</a:t>
            </a:r>
            <a:endParaRPr sz="2400" b="1" dirty="0">
              <a:sym typeface="Roboto"/>
            </a:endParaRPr>
          </a:p>
        </p:txBody>
      </p:sp>
      <p:sp>
        <p:nvSpPr>
          <p:cNvPr id="1709" name="Google Shape;1709;p33"/>
          <p:cNvSpPr/>
          <p:nvPr/>
        </p:nvSpPr>
        <p:spPr>
          <a:xfrm>
            <a:off x="138327" y="8021790"/>
            <a:ext cx="5257800" cy="22407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 algn="ctr"/>
            <a:r>
              <a:rPr lang="en-US" sz="2400" b="1" dirty="0" err="1"/>
              <a:t>Emotsional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intonatsion</a:t>
            </a:r>
            <a:r>
              <a:rPr lang="en-US" sz="2400" b="1" dirty="0"/>
              <a:t> </a:t>
            </a:r>
            <a:r>
              <a:rPr lang="en-US" sz="2400" b="1" dirty="0" err="1"/>
              <a:t>ifoda</a:t>
            </a:r>
            <a:r>
              <a:rPr lang="en-US" sz="2400" b="1" dirty="0"/>
              <a:t>: </a:t>
            </a:r>
            <a:r>
              <a:rPr lang="en-US" sz="2400" b="1" dirty="0" err="1"/>
              <a:t>Og‘zaki</a:t>
            </a:r>
            <a:r>
              <a:rPr lang="en-US" sz="2400" b="1" dirty="0"/>
              <a:t> </a:t>
            </a:r>
            <a:r>
              <a:rPr lang="en-US" sz="2400" b="1" dirty="0" err="1"/>
              <a:t>nutqda</a:t>
            </a:r>
            <a:r>
              <a:rPr lang="en-US" sz="2400" b="1" dirty="0"/>
              <a:t> </a:t>
            </a:r>
            <a:r>
              <a:rPr lang="en-US" sz="2400" b="1" dirty="0" err="1"/>
              <a:t>emotsiyalarni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fikrni</a:t>
            </a:r>
            <a:r>
              <a:rPr lang="en-US" sz="2400" b="1" dirty="0"/>
              <a:t> </a:t>
            </a:r>
            <a:r>
              <a:rPr lang="en-US" sz="2400" b="1" dirty="0" err="1"/>
              <a:t>aniq</a:t>
            </a:r>
            <a:r>
              <a:rPr lang="en-US" sz="2400" b="1" dirty="0"/>
              <a:t> </a:t>
            </a:r>
            <a:r>
              <a:rPr lang="en-US" sz="2400" b="1" dirty="0" err="1"/>
              <a:t>yetkazish</a:t>
            </a:r>
            <a:r>
              <a:rPr lang="en-US" sz="2400" b="1" dirty="0"/>
              <a:t> </a:t>
            </a:r>
            <a:r>
              <a:rPr lang="en-US" sz="2400" b="1" dirty="0" err="1"/>
              <a:t>uchun</a:t>
            </a:r>
            <a:r>
              <a:rPr lang="en-US" sz="2400" b="1" dirty="0"/>
              <a:t> </a:t>
            </a:r>
            <a:r>
              <a:rPr lang="en-US" sz="2400" b="1" dirty="0" err="1"/>
              <a:t>intonatsiya</a:t>
            </a:r>
            <a:r>
              <a:rPr lang="en-US" sz="2400" b="1" dirty="0"/>
              <a:t>, </a:t>
            </a:r>
            <a:r>
              <a:rPr lang="en-US" sz="2400" b="1" dirty="0" err="1"/>
              <a:t>ritm</a:t>
            </a:r>
            <a:r>
              <a:rPr lang="en-US" sz="2400" b="1" dirty="0"/>
              <a:t>, </a:t>
            </a:r>
            <a:r>
              <a:rPr lang="en-US" sz="2400" b="1" dirty="0" err="1"/>
              <a:t>ohang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so‘zning</a:t>
            </a:r>
            <a:r>
              <a:rPr lang="en-US" sz="2400" b="1" dirty="0"/>
              <a:t> </a:t>
            </a:r>
            <a:r>
              <a:rPr lang="en-US" sz="2400" b="1" dirty="0" err="1"/>
              <a:t>urg‘u</a:t>
            </a:r>
            <a:r>
              <a:rPr lang="en-US" sz="2400" b="1" dirty="0"/>
              <a:t> </a:t>
            </a:r>
            <a:r>
              <a:rPr lang="en-US" sz="2400" b="1" dirty="0" err="1"/>
              <a:t>bilan</a:t>
            </a:r>
            <a:r>
              <a:rPr lang="en-US" sz="2400" b="1" dirty="0"/>
              <a:t> </a:t>
            </a:r>
            <a:r>
              <a:rPr lang="en-US" sz="2400" b="1" dirty="0" err="1"/>
              <a:t>ishlanadi</a:t>
            </a:r>
            <a:r>
              <a:rPr lang="en-US" sz="2400" b="1" dirty="0"/>
              <a:t>.</a:t>
            </a:r>
          </a:p>
        </p:txBody>
      </p:sp>
      <p:cxnSp>
        <p:nvCxnSpPr>
          <p:cNvPr id="1710" name="Google Shape;1710;p33"/>
          <p:cNvCxnSpPr>
            <a:cxnSpLocks/>
          </p:cNvCxnSpPr>
          <p:nvPr/>
        </p:nvCxnSpPr>
        <p:spPr>
          <a:xfrm>
            <a:off x="5396127" y="6543675"/>
            <a:ext cx="2055719" cy="517389"/>
          </a:xfrm>
          <a:prstGeom prst="curvedConnector3">
            <a:avLst>
              <a:gd name="adj1" fmla="val 50000"/>
            </a:avLst>
          </a:prstGeom>
          <a:noFill/>
          <a:ln w="38100" cap="flat" cmpd="sng">
            <a:solidFill>
              <a:schemeClr val="accent3"/>
            </a:solidFill>
            <a:prstDash val="solid"/>
            <a:round/>
            <a:headEnd type="oval" w="med" len="med"/>
            <a:tailEnd type="oval" w="med" len="med"/>
          </a:ln>
        </p:spPr>
      </p:cxnSp>
      <p:cxnSp>
        <p:nvCxnSpPr>
          <p:cNvPr id="1711" name="Google Shape;1711;p33"/>
          <p:cNvCxnSpPr>
            <a:cxnSpLocks/>
            <a:stCxn id="1709" idx="3"/>
          </p:cNvCxnSpPr>
          <p:nvPr/>
        </p:nvCxnSpPr>
        <p:spPr>
          <a:xfrm flipV="1">
            <a:off x="5396127" y="8694196"/>
            <a:ext cx="2188391" cy="447968"/>
          </a:xfrm>
          <a:prstGeom prst="curvedConnector3">
            <a:avLst>
              <a:gd name="adj1" fmla="val 50000"/>
            </a:avLst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oval" w="med" len="med"/>
            <a:tailEnd type="oval" w="med" len="med"/>
          </a:ln>
        </p:spPr>
      </p:cxnSp>
      <p:cxnSp>
        <p:nvCxnSpPr>
          <p:cNvPr id="1712" name="Google Shape;1712;p33"/>
          <p:cNvCxnSpPr>
            <a:cxnSpLocks/>
          </p:cNvCxnSpPr>
          <p:nvPr/>
        </p:nvCxnSpPr>
        <p:spPr>
          <a:xfrm rot="10800000">
            <a:off x="10793474" y="6784700"/>
            <a:ext cx="1820802" cy="334674"/>
          </a:xfrm>
          <a:prstGeom prst="curvedConnector3">
            <a:avLst>
              <a:gd name="adj1" fmla="val 50000"/>
            </a:avLst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oval" w="med" len="med"/>
            <a:tailEnd type="oval" w="med" len="med"/>
          </a:ln>
        </p:spPr>
      </p:cxnSp>
      <p:cxnSp>
        <p:nvCxnSpPr>
          <p:cNvPr id="1713" name="Google Shape;1713;p33"/>
          <p:cNvCxnSpPr/>
          <p:nvPr/>
        </p:nvCxnSpPr>
        <p:spPr>
          <a:xfrm rot="10800000">
            <a:off x="10573343" y="8766197"/>
            <a:ext cx="2354582" cy="579789"/>
          </a:xfrm>
          <a:prstGeom prst="curvedConnector3">
            <a:avLst>
              <a:gd name="adj1" fmla="val 50000"/>
            </a:avLst>
          </a:prstGeom>
          <a:noFill/>
          <a:ln w="38100" cap="flat" cmpd="sng">
            <a:solidFill>
              <a:schemeClr val="accent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37" name="Заголовок 1"/>
          <p:cNvSpPr txBox="1">
            <a:spLocks/>
          </p:cNvSpPr>
          <p:nvPr/>
        </p:nvSpPr>
        <p:spPr>
          <a:xfrm>
            <a:off x="1464557" y="1672859"/>
            <a:ext cx="15521464" cy="11523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Og‘zaki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nutqning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38" name="Google Shape;1707;p33"/>
          <p:cNvSpPr/>
          <p:nvPr/>
        </p:nvSpPr>
        <p:spPr>
          <a:xfrm>
            <a:off x="394582" y="3380135"/>
            <a:ext cx="6227598" cy="1869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 algn="ctr"/>
            <a:r>
              <a:rPr lang="en-US" sz="2400" b="1" dirty="0" err="1"/>
              <a:t>Tushunarli</a:t>
            </a:r>
            <a:r>
              <a:rPr lang="en-US" sz="2400" b="1" dirty="0"/>
              <a:t> </a:t>
            </a:r>
            <a:r>
              <a:rPr lang="en-US" sz="2400" b="1" dirty="0" err="1"/>
              <a:t>bo‘lishi</a:t>
            </a:r>
            <a:r>
              <a:rPr lang="en-US" sz="2400" b="1" dirty="0"/>
              <a:t>: </a:t>
            </a:r>
            <a:r>
              <a:rPr lang="en-US" sz="2400" b="1" dirty="0" err="1"/>
              <a:t>Og‘zaki</a:t>
            </a:r>
            <a:r>
              <a:rPr lang="en-US" sz="2400" b="1" dirty="0"/>
              <a:t> </a:t>
            </a:r>
            <a:r>
              <a:rPr lang="en-US" sz="2400" b="1" dirty="0" err="1"/>
              <a:t>nutqni</a:t>
            </a:r>
            <a:r>
              <a:rPr lang="en-US" sz="2400" b="1" dirty="0"/>
              <a:t> </a:t>
            </a:r>
            <a:r>
              <a:rPr lang="en-US" sz="2400" b="1" dirty="0" err="1"/>
              <a:t>eshitgan</a:t>
            </a:r>
            <a:r>
              <a:rPr lang="en-US" sz="2400" b="1" dirty="0"/>
              <a:t> </a:t>
            </a:r>
            <a:r>
              <a:rPr lang="en-US" sz="2400" b="1" dirty="0" err="1"/>
              <a:t>odamlar</a:t>
            </a:r>
            <a:r>
              <a:rPr lang="en-US" sz="2400" b="1" dirty="0"/>
              <a:t> </a:t>
            </a:r>
            <a:r>
              <a:rPr lang="en-US" sz="2400" b="1" dirty="0" err="1"/>
              <a:t>tomonidan</a:t>
            </a:r>
            <a:r>
              <a:rPr lang="en-US" sz="2400" b="1" dirty="0"/>
              <a:t> </a:t>
            </a:r>
            <a:r>
              <a:rPr lang="en-US" sz="2400" b="1" dirty="0" err="1"/>
              <a:t>oson</a:t>
            </a:r>
            <a:r>
              <a:rPr lang="en-US" sz="2400" b="1" dirty="0"/>
              <a:t> </a:t>
            </a:r>
            <a:r>
              <a:rPr lang="en-US" sz="2400" b="1" dirty="0" err="1"/>
              <a:t>tushunilishi</a:t>
            </a:r>
            <a:r>
              <a:rPr lang="en-US" sz="2400" b="1" dirty="0"/>
              <a:t> </a:t>
            </a:r>
            <a:r>
              <a:rPr lang="en-US" sz="2400" b="1" dirty="0" err="1"/>
              <a:t>kerak</a:t>
            </a:r>
            <a:r>
              <a:rPr lang="en-US" sz="2400" b="1" dirty="0"/>
              <a:t>. </a:t>
            </a:r>
            <a:r>
              <a:rPr lang="en-US" sz="2400" b="1" dirty="0" err="1"/>
              <a:t>To‘g‘ri</a:t>
            </a:r>
            <a:r>
              <a:rPr lang="en-US" sz="2400" b="1" dirty="0"/>
              <a:t> </a:t>
            </a:r>
            <a:r>
              <a:rPr lang="en-US" sz="2400" b="1" dirty="0" err="1"/>
              <a:t>talaffuz</a:t>
            </a:r>
            <a:r>
              <a:rPr lang="en-US" sz="2400" b="1" dirty="0"/>
              <a:t>, </a:t>
            </a:r>
            <a:r>
              <a:rPr lang="en-US" sz="2400" b="1" dirty="0" err="1"/>
              <a:t>aniq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sodda</a:t>
            </a:r>
            <a:r>
              <a:rPr lang="en-US" sz="2400" b="1" dirty="0"/>
              <a:t> </a:t>
            </a:r>
            <a:r>
              <a:rPr lang="en-US" sz="2400" b="1" dirty="0" err="1"/>
              <a:t>ifodalash</a:t>
            </a:r>
            <a:r>
              <a:rPr lang="en-US" sz="2400" b="1" dirty="0"/>
              <a:t> </a:t>
            </a:r>
            <a:r>
              <a:rPr lang="en-US" sz="2400" b="1" dirty="0" err="1"/>
              <a:t>muhimdir</a:t>
            </a:r>
            <a:r>
              <a:rPr lang="en-US" sz="2400" b="1" dirty="0"/>
              <a:t>.</a:t>
            </a:r>
          </a:p>
        </p:txBody>
      </p:sp>
      <p:cxnSp>
        <p:nvCxnSpPr>
          <p:cNvPr id="40" name="Google Shape;1710;p33"/>
          <p:cNvCxnSpPr/>
          <p:nvPr/>
        </p:nvCxnSpPr>
        <p:spPr>
          <a:xfrm>
            <a:off x="6530132" y="3861876"/>
            <a:ext cx="1991837" cy="1152372"/>
          </a:xfrm>
          <a:prstGeom prst="curvedConnector3">
            <a:avLst>
              <a:gd name="adj1" fmla="val 50000"/>
            </a:avLst>
          </a:prstGeom>
          <a:noFill/>
          <a:ln w="38100" cap="flat" cmpd="sng">
            <a:solidFill>
              <a:srgbClr val="002060"/>
            </a:solidFill>
            <a:prstDash val="solid"/>
            <a:round/>
            <a:headEnd type="oval" w="med" len="med"/>
            <a:tailEnd type="oval" w="med" len="med"/>
          </a:ln>
        </p:spPr>
      </p:cxnSp>
      <p:cxnSp>
        <p:nvCxnSpPr>
          <p:cNvPr id="48" name="Google Shape;1713;p33"/>
          <p:cNvCxnSpPr/>
          <p:nvPr/>
        </p:nvCxnSpPr>
        <p:spPr>
          <a:xfrm rot="10800000" flipV="1">
            <a:off x="10510433" y="4392517"/>
            <a:ext cx="2103843" cy="992651"/>
          </a:xfrm>
          <a:prstGeom prst="curvedConnector3">
            <a:avLst>
              <a:gd name="adj1" fmla="val 50000"/>
            </a:avLst>
          </a:prstGeom>
          <a:noFill/>
          <a:ln w="38100" cap="flat" cmpd="sng">
            <a:solidFill>
              <a:schemeClr val="accent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50" name="Google Shape;1706;p33"/>
          <p:cNvSpPr/>
          <p:nvPr/>
        </p:nvSpPr>
        <p:spPr>
          <a:xfrm>
            <a:off x="12788408" y="5485603"/>
            <a:ext cx="5178585" cy="2290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400" b="1" dirty="0"/>
              <a:t>Non-verbal </a:t>
            </a:r>
            <a:r>
              <a:rPr lang="en-US" sz="2400" b="1" dirty="0" err="1"/>
              <a:t>aloqa</a:t>
            </a:r>
            <a:r>
              <a:rPr lang="en-US" sz="2400" b="1" dirty="0"/>
              <a:t>: </a:t>
            </a:r>
            <a:r>
              <a:rPr lang="en-US" sz="2400" b="1" dirty="0" err="1"/>
              <a:t>Og‘zaki</a:t>
            </a:r>
            <a:r>
              <a:rPr lang="en-US" sz="2400" b="1" dirty="0"/>
              <a:t> </a:t>
            </a:r>
            <a:r>
              <a:rPr lang="en-US" sz="2400" b="1" dirty="0" err="1"/>
              <a:t>nutqdan</a:t>
            </a:r>
            <a:r>
              <a:rPr lang="en-US" sz="2400" b="1" dirty="0"/>
              <a:t> </a:t>
            </a:r>
            <a:r>
              <a:rPr lang="en-US" sz="2400" b="1" dirty="0" err="1"/>
              <a:t>tashqari</a:t>
            </a:r>
            <a:r>
              <a:rPr lang="en-US" sz="2400" b="1" dirty="0"/>
              <a:t>, </a:t>
            </a:r>
            <a:r>
              <a:rPr lang="en-US" sz="2400" b="1" dirty="0" err="1"/>
              <a:t>odamlar</a:t>
            </a:r>
            <a:r>
              <a:rPr lang="en-US" sz="2400" b="1" dirty="0"/>
              <a:t> </a:t>
            </a:r>
            <a:r>
              <a:rPr lang="en-US" sz="2400" b="1" dirty="0" err="1"/>
              <a:t>ko‘pincha</a:t>
            </a:r>
            <a:r>
              <a:rPr lang="en-US" sz="2400" b="1" dirty="0"/>
              <a:t> </a:t>
            </a:r>
            <a:r>
              <a:rPr lang="en-US" sz="2400" b="1" dirty="0" err="1"/>
              <a:t>qo‘l</a:t>
            </a:r>
            <a:r>
              <a:rPr lang="en-US" sz="2400" b="1" dirty="0"/>
              <a:t> </a:t>
            </a:r>
            <a:r>
              <a:rPr lang="en-US" sz="2400" b="1" dirty="0" err="1"/>
              <a:t>harakatlari</a:t>
            </a:r>
            <a:r>
              <a:rPr lang="en-US" sz="2400" b="1" dirty="0"/>
              <a:t>, </a:t>
            </a:r>
            <a:r>
              <a:rPr lang="en-US" sz="2400" b="1" dirty="0" err="1"/>
              <a:t>yuz</a:t>
            </a:r>
            <a:r>
              <a:rPr lang="en-US" sz="2400" b="1" dirty="0"/>
              <a:t> </a:t>
            </a:r>
            <a:r>
              <a:rPr lang="en-US" sz="2400" b="1" dirty="0" err="1"/>
              <a:t>ifodalari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tana </a:t>
            </a:r>
            <a:r>
              <a:rPr lang="en-US" sz="2400" b="1" dirty="0" err="1"/>
              <a:t>tilini</a:t>
            </a:r>
            <a:r>
              <a:rPr lang="en-US" sz="2400" b="1" dirty="0"/>
              <a:t> ham </a:t>
            </a:r>
            <a:r>
              <a:rPr lang="en-US" sz="2400" b="1" dirty="0" err="1"/>
              <a:t>qo‘llashadi</a:t>
            </a:r>
            <a:r>
              <a:rPr lang="en-US" sz="2400" b="1" dirty="0"/>
              <a:t>, </a:t>
            </a:r>
            <a:r>
              <a:rPr lang="en-US" sz="2400" b="1" dirty="0" err="1"/>
              <a:t>bu</a:t>
            </a:r>
            <a:r>
              <a:rPr lang="en-US" sz="2400" b="1" dirty="0"/>
              <a:t> </a:t>
            </a:r>
            <a:r>
              <a:rPr lang="en-US" sz="2400" b="1" dirty="0" err="1"/>
              <a:t>esa</a:t>
            </a:r>
            <a:r>
              <a:rPr lang="en-US" sz="2400" b="1" dirty="0"/>
              <a:t> </a:t>
            </a:r>
            <a:r>
              <a:rPr lang="en-US" sz="2400" b="1" dirty="0" err="1"/>
              <a:t>nutqning</a:t>
            </a:r>
            <a:r>
              <a:rPr lang="en-US" sz="2400" b="1" dirty="0"/>
              <a:t> </a:t>
            </a:r>
            <a:r>
              <a:rPr lang="en-US" sz="2400" b="1" dirty="0" err="1"/>
              <a:t>mazmunini</a:t>
            </a:r>
            <a:r>
              <a:rPr lang="en-US" sz="2400" b="1" dirty="0"/>
              <a:t> </a:t>
            </a:r>
            <a:r>
              <a:rPr lang="en-US" sz="2400" b="1" dirty="0" err="1"/>
              <a:t>yanada</a:t>
            </a:r>
            <a:r>
              <a:rPr lang="en-US" sz="2400" b="1" dirty="0"/>
              <a:t> </a:t>
            </a:r>
            <a:r>
              <a:rPr lang="en-US" sz="2400" b="1" dirty="0" err="1"/>
              <a:t>boyitadi</a:t>
            </a:r>
            <a:r>
              <a:rPr lang="en-US" sz="2400" b="1" dirty="0"/>
              <a:t>.</a:t>
            </a:r>
            <a:endParaRPr lang="en-US" sz="2400" b="1" dirty="0">
              <a:sym typeface="Roboto"/>
            </a:endParaRPr>
          </a:p>
        </p:txBody>
      </p:sp>
      <p:pic>
        <p:nvPicPr>
          <p:cNvPr id="36" name="Graphic 2">
            <a:extLst>
              <a:ext uri="{FF2B5EF4-FFF2-40B4-BE49-F238E27FC236}">
                <a16:creationId xmlns:a16="http://schemas.microsoft.com/office/drawing/2014/main" id="{5611A956-331D-46C6-A147-0D719813FB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0C0664FB-339A-4E04-B5CE-C3C2DCA7D97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6D5963F0-624B-4D99-BE34-C4AC2920E739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8CA6B8DB-2E74-4194-BB81-A24842B18DB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" y="-39128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62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098" name="Picture 2" descr="Cooperation Image PNG Transparent Background, Free Download #10332 -  FreeIcons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1150" y="2962275"/>
            <a:ext cx="5777696" cy="60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86BD39D-E5E5-4AAA-9BD4-D8704FD1771D}"/>
              </a:ext>
            </a:extLst>
          </p:cNvPr>
          <p:cNvSpPr/>
          <p:nvPr/>
        </p:nvSpPr>
        <p:spPr>
          <a:xfrm>
            <a:off x="768350" y="1629205"/>
            <a:ext cx="11353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O‘QUVCHILARDA MANTIQIY FIKRLASHNI SHAKLLANTIRISHDA YORDAM BERADIGAN 4 TA LOYIHANI KO‘RIB CHIQAMIZ</a:t>
            </a:r>
            <a:endParaRPr lang="ru-RU" sz="320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0AFC1D9-80B6-47C7-B4ED-20D37FC872AC}"/>
              </a:ext>
            </a:extLst>
          </p:cNvPr>
          <p:cNvSpPr txBox="1"/>
          <p:nvPr/>
        </p:nvSpPr>
        <p:spPr>
          <a:xfrm>
            <a:off x="2230649" y="9293698"/>
            <a:ext cx="9000698" cy="689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uz-Latn-UZ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“Muammo va yechim” loyihasi  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5F8F059-EA62-4953-9CDE-947F70812635}"/>
              </a:ext>
            </a:extLst>
          </p:cNvPr>
          <p:cNvSpPr txBox="1"/>
          <p:nvPr/>
        </p:nvSpPr>
        <p:spPr>
          <a:xfrm>
            <a:off x="1754401" y="7565036"/>
            <a:ext cx="9000698" cy="689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800"/>
              </a:spcAft>
            </a:pPr>
            <a:r>
              <a:rPr lang="uz-Latn-UZ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“Ochiq muloqot kechasi” loyihasi  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DF834E8-B56C-4DCD-9BEE-15A05A060EFA}"/>
              </a:ext>
            </a:extLst>
          </p:cNvPr>
          <p:cNvSpPr txBox="1"/>
          <p:nvPr/>
        </p:nvSpPr>
        <p:spPr>
          <a:xfrm>
            <a:off x="2135400" y="5836375"/>
            <a:ext cx="9000698" cy="689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ru-RU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uz-Latn-UZ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“O‘ylab gapir” interaktiv o‘yin loyihasi  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D16A781-844C-401A-A50C-9648805B8BB6}"/>
              </a:ext>
            </a:extLst>
          </p:cNvPr>
          <p:cNvSpPr txBox="1"/>
          <p:nvPr/>
        </p:nvSpPr>
        <p:spPr>
          <a:xfrm>
            <a:off x="1715192" y="4122776"/>
            <a:ext cx="9723432" cy="689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800"/>
              </a:spcAft>
            </a:pPr>
            <a:r>
              <a:rPr lang="uz-Latn-UZ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Munozara klubi loyihasi: “Kelajakka qarash”  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052" name="Picture 4" descr="Picture background">
            <a:extLst>
              <a:ext uri="{FF2B5EF4-FFF2-40B4-BE49-F238E27FC236}">
                <a16:creationId xmlns:a16="http://schemas.microsoft.com/office/drawing/2014/main" id="{33946DE7-6AC6-4154-9855-3936E39559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34" y="3732760"/>
            <a:ext cx="1538915" cy="1538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Picture background">
            <a:extLst>
              <a:ext uri="{FF2B5EF4-FFF2-40B4-BE49-F238E27FC236}">
                <a16:creationId xmlns:a16="http://schemas.microsoft.com/office/drawing/2014/main" id="{968ED86B-3CBB-4310-B7A6-B2CC856013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34" y="5443017"/>
            <a:ext cx="1538915" cy="1538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Picture background">
            <a:extLst>
              <a:ext uri="{FF2B5EF4-FFF2-40B4-BE49-F238E27FC236}">
                <a16:creationId xmlns:a16="http://schemas.microsoft.com/office/drawing/2014/main" id="{E5890F02-8A5C-4432-BB2C-9A662280D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33" y="7153274"/>
            <a:ext cx="1538915" cy="1538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Picture background">
            <a:extLst>
              <a:ext uri="{FF2B5EF4-FFF2-40B4-BE49-F238E27FC236}">
                <a16:creationId xmlns:a16="http://schemas.microsoft.com/office/drawing/2014/main" id="{4D82D0BA-9209-4C20-9F96-926E598854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32" y="8868791"/>
            <a:ext cx="1538915" cy="1538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8E7B90DC-85CE-4FE4-9348-20E25C943FD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" y="-39128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01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5F286647-8B07-4F83-A76C-9D6EED5615D2}"/>
              </a:ext>
            </a:extLst>
          </p:cNvPr>
          <p:cNvSpPr txBox="1"/>
          <p:nvPr/>
        </p:nvSpPr>
        <p:spPr>
          <a:xfrm>
            <a:off x="3816350" y="1664888"/>
            <a:ext cx="9723432" cy="689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800"/>
              </a:spcAft>
            </a:pPr>
            <a:r>
              <a:rPr lang="uz-Latn-UZ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Munozara klubi loyihasi: “Kelajakka qarash”  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8" name="Picture 4" descr="Picture background">
            <a:extLst>
              <a:ext uri="{FF2B5EF4-FFF2-40B4-BE49-F238E27FC236}">
                <a16:creationId xmlns:a16="http://schemas.microsoft.com/office/drawing/2014/main" id="{27EF4E4B-F6EB-4963-B59A-8098DDCB52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1418223"/>
            <a:ext cx="1538915" cy="1538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6FF0FE50-CD40-4263-881D-4A1186E18000}"/>
              </a:ext>
            </a:extLst>
          </p:cNvPr>
          <p:cNvSpPr txBox="1"/>
          <p:nvPr/>
        </p:nvSpPr>
        <p:spPr>
          <a:xfrm>
            <a:off x="768350" y="3190875"/>
            <a:ext cx="9220200" cy="70686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spcAft>
                <a:spcPts val="800"/>
              </a:spcAft>
            </a:pPr>
            <a:r>
              <a:rPr lang="uz-Latn-UZ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Maqsad: O‘quvchilarni muayyan mavzularda mantiqiy dalillar asosida bahslashishga va o‘z fikrlarini ishonchli tarzda himoya qilishga o‘rgatish. 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49580" algn="just">
              <a:spcAft>
                <a:spcPts val="800"/>
              </a:spcAft>
            </a:pPr>
            <a:r>
              <a:rPr lang="uz-Latn-UZ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Boshlang‘ich tayyorgarlik  - ishtirokchilarga mavzular taqdim etish (masalan, ekologiya, texnologiyalar, ta’lim tizimi). Munozara qoidalari va baholash mezonlarini o‘rganish. 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49580" algn="just">
              <a:spcAft>
                <a:spcPts val="800"/>
              </a:spcAft>
            </a:pPr>
            <a:r>
              <a:rPr lang="uz-Latn-UZ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Tadqiqot bosqichi - guruhlarga bo‘linib, tanlangan mavzular bo‘yicha ma’lumot yig‘ish. Har bir guruh o‘zining asosiy dalillarini tayyorlash. 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49580" algn="just">
              <a:spcAft>
                <a:spcPts val="800"/>
              </a:spcAft>
            </a:pPr>
            <a:r>
              <a:rPr lang="uz-Latn-UZ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Amaliy mashg‘ulotlar - mantiqiy fikr yuritish va dalillarni taqdim etish bo‘yicha treninglar o‘tkazish. 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49580" algn="just">
              <a:spcAft>
                <a:spcPts val="800"/>
              </a:spcAft>
            </a:pPr>
            <a:r>
              <a:rPr lang="uz-Latn-UZ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Final munozara - guruhlar o‘rtasida munozara tashkil qilish.  Tomoshabinlar va hakamlar hay’ati tomonidan baholash. 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49580">
              <a:spcAft>
                <a:spcPts val="800"/>
              </a:spcAft>
            </a:pPr>
            <a:r>
              <a:rPr lang="uz-Latn-UZ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Tahlil va xulosa - o‘tkazilgan munozaralarning kuchli va zaif tomonlarini muhokama qilish. 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 descr="Picture background">
            <a:extLst>
              <a:ext uri="{FF2B5EF4-FFF2-40B4-BE49-F238E27FC236}">
                <a16:creationId xmlns:a16="http://schemas.microsoft.com/office/drawing/2014/main" id="{472F85EC-72B0-4E3C-98A5-C507D5FC42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8150" y="2505827"/>
            <a:ext cx="6931898" cy="7295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EA96F16-1537-4E27-8B19-40CC03D0FF4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" y="-39128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55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EA9FE5E-066D-4850-A442-BC209AC8715D}"/>
              </a:ext>
            </a:extLst>
          </p:cNvPr>
          <p:cNvSpPr txBox="1"/>
          <p:nvPr/>
        </p:nvSpPr>
        <p:spPr>
          <a:xfrm>
            <a:off x="4806950" y="1664888"/>
            <a:ext cx="9000698" cy="689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ru-RU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uz-Latn-UZ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“O‘ylab gapir” interaktiv o‘yin loyihasi  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4" descr="Picture background">
            <a:extLst>
              <a:ext uri="{FF2B5EF4-FFF2-40B4-BE49-F238E27FC236}">
                <a16:creationId xmlns:a16="http://schemas.microsoft.com/office/drawing/2014/main" id="{57225CAE-505D-482C-865C-FBA5C4A98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1337766"/>
            <a:ext cx="1538915" cy="1538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467FB91-FB37-4B2E-A935-46F0405A4149}"/>
              </a:ext>
            </a:extLst>
          </p:cNvPr>
          <p:cNvSpPr txBox="1"/>
          <p:nvPr/>
        </p:nvSpPr>
        <p:spPr>
          <a:xfrm>
            <a:off x="603944" y="3187028"/>
            <a:ext cx="10756206" cy="70070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723900" algn="just">
              <a:spcAft>
                <a:spcPts val="800"/>
              </a:spcAft>
            </a:pPr>
            <a:r>
              <a:rPr lang="uz-Latn-UZ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Maqsad: O‘quvchilarning tezkor fikrlash, kreativlik va aniqlik bilan nutq qilish ko‘nikmalarini rivojlantirish.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723900" algn="just">
              <a:spcAft>
                <a:spcPts val="800"/>
              </a:spcAft>
            </a:pPr>
            <a:r>
              <a:rPr lang="uz-Latn-UZ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Loyiha tanishtiruvi - o‘yin qoidalarini tushuntirish.  Savol-javob formatini belgilash (masalan, savollar so‘raladi, javobga 30 soniya beriladi).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723900" algn="just">
              <a:spcAft>
                <a:spcPts val="800"/>
              </a:spcAft>
            </a:pPr>
            <a:r>
              <a:rPr lang="uz-Latn-UZ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O‘yin mavzularini tanlash - mantiqiy jumboqlar, ijtimoiy muammolar yoki hayotiy vaziyatlar asosida savollar tayyorlash.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723900" algn="just">
              <a:spcAft>
                <a:spcPts val="800"/>
              </a:spcAft>
            </a:pPr>
            <a:r>
              <a:rPr lang="uz-Latn-UZ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Tayyorlov mashg‘ulotlari - o‘yin davomida to‘g‘ri va lo‘nda javob berishni o‘rgatuvchi kichik guruhlar tashkil qilish.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723900" algn="just">
              <a:spcAft>
                <a:spcPts val="800"/>
              </a:spcAft>
            </a:pPr>
            <a:r>
              <a:rPr lang="uz-Latn-UZ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Musobaqa o‘tkazish - ishtirokchilarni baholab, g‘oliblarni aniqlash.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723900" algn="just">
              <a:spcAft>
                <a:spcPts val="800"/>
              </a:spcAft>
            </a:pPr>
            <a:r>
              <a:rPr lang="uz-Latn-UZ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Tahlil va muhokama - savollar bo‘yicha eng samarali javoblarni tahlil qilish.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 descr="Picture background">
            <a:extLst>
              <a:ext uri="{FF2B5EF4-FFF2-40B4-BE49-F238E27FC236}">
                <a16:creationId xmlns:a16="http://schemas.microsoft.com/office/drawing/2014/main" id="{83D191E2-C8D6-4428-8E49-95E52074CA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6763" y="2664334"/>
            <a:ext cx="6764704" cy="676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B26AAA1-7C7F-483D-9F21-FE67A0FBCB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" y="-39128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71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4D418A0-D550-4459-B988-5EA3FDC1B65B}"/>
              </a:ext>
            </a:extLst>
          </p:cNvPr>
          <p:cNvSpPr txBox="1"/>
          <p:nvPr/>
        </p:nvSpPr>
        <p:spPr>
          <a:xfrm>
            <a:off x="4497600" y="1688345"/>
            <a:ext cx="9000698" cy="689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800"/>
              </a:spcAft>
            </a:pPr>
            <a:r>
              <a:rPr lang="uz-Latn-UZ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“Ochiq muloqot kechasi” loyihasi  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4" descr="Picture background">
            <a:extLst>
              <a:ext uri="{FF2B5EF4-FFF2-40B4-BE49-F238E27FC236}">
                <a16:creationId xmlns:a16="http://schemas.microsoft.com/office/drawing/2014/main" id="{89E18D08-F497-4843-AD1E-40F9862475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685" y="1362076"/>
            <a:ext cx="1538915" cy="1538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8935530-910C-4333-8B50-0B06EF7071B5}"/>
              </a:ext>
            </a:extLst>
          </p:cNvPr>
          <p:cNvSpPr txBox="1"/>
          <p:nvPr/>
        </p:nvSpPr>
        <p:spPr>
          <a:xfrm>
            <a:off x="539750" y="3251854"/>
            <a:ext cx="10287000" cy="69044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spcAft>
                <a:spcPts val="800"/>
              </a:spcAft>
            </a:pPr>
            <a:r>
              <a:rPr lang="uz-Latn-UZ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Maqsad: O‘quvchilarni og‘zaki nutq orqali o‘z fikrlarini ravon va aniq ifodalashga o‘rgatish.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49580" algn="just">
              <a:spcAft>
                <a:spcPts val="800"/>
              </a:spcAft>
            </a:pPr>
            <a:r>
              <a:rPr lang="uz-Latn-UZ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Tayyorlov bosqichi - muloqot mavzularini belgilash (masalan, “Ilm-fan va jamiyat”, “Madaniy merosning ahamiyati”).  Ishtirokchilarni mavzu bo‘yicha tayyorlash uchun materiallar bilan ta’minlash.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49580" algn="just">
              <a:spcAft>
                <a:spcPts val="800"/>
              </a:spcAft>
            </a:pPr>
            <a:r>
              <a:rPr lang="uz-Latn-UZ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Mashg‘ulotlar o‘tkazish - nutqning mazmuni, ohang va tuzilishini yaxshilash bo‘yicha amaliy darslar.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49580" algn="just">
              <a:spcAft>
                <a:spcPts val="800"/>
              </a:spcAft>
            </a:pPr>
            <a:r>
              <a:rPr lang="uz-Latn-UZ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Kechani tashkil qilish - har bir ishtirokchining nutq so‘zlashiga imkon yaratish. Nutq so‘ngida ishtirokchilarga savol berish.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49580" algn="just">
              <a:spcAft>
                <a:spcPts val="800"/>
              </a:spcAft>
            </a:pPr>
            <a:r>
              <a:rPr lang="uz-Latn-UZ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Xulosaviy bosqich - nutqlarni baholash va takomillashtirish uchun konstruktiv fikr-mulohazalar berish.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Picture background">
            <a:extLst>
              <a:ext uri="{FF2B5EF4-FFF2-40B4-BE49-F238E27FC236}">
                <a16:creationId xmlns:a16="http://schemas.microsoft.com/office/drawing/2014/main" id="{230593D1-63CA-4BA0-813D-B3D5E9784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2550" y="3398005"/>
            <a:ext cx="56769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C949A62-208D-4DC4-BC43-2BB4C04DAA1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" y="-39128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2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18C5ED2-18F2-4167-8E30-2B1F6691E21F}"/>
              </a:ext>
            </a:extLst>
          </p:cNvPr>
          <p:cNvSpPr txBox="1"/>
          <p:nvPr/>
        </p:nvSpPr>
        <p:spPr>
          <a:xfrm>
            <a:off x="4806950" y="1664888"/>
            <a:ext cx="9000698" cy="689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uz-Latn-UZ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“Muammo va yechim” loyihasi  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4" descr="Picture background">
            <a:extLst>
              <a:ext uri="{FF2B5EF4-FFF2-40B4-BE49-F238E27FC236}">
                <a16:creationId xmlns:a16="http://schemas.microsoft.com/office/drawing/2014/main" id="{C6378B31-A128-4FF7-A395-BA32D3B63B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1362076"/>
            <a:ext cx="1538915" cy="1538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DC0391B-DBB3-4A8C-8E4C-4805CCF304B2}"/>
              </a:ext>
            </a:extLst>
          </p:cNvPr>
          <p:cNvSpPr txBox="1"/>
          <p:nvPr/>
        </p:nvSpPr>
        <p:spPr>
          <a:xfrm>
            <a:off x="518804" y="3069562"/>
            <a:ext cx="10515600" cy="74994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723900" algn="just">
              <a:spcAft>
                <a:spcPts val="800"/>
              </a:spcAft>
            </a:pPr>
            <a:r>
              <a:rPr lang="uz-Latn-UZ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Maqsad: O‘quvchilarning analitik fikrlash va yechim taklif qilish qobiliyatlarini rivojlantirish.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723900" algn="just">
              <a:spcAft>
                <a:spcPts val="800"/>
              </a:spcAft>
            </a:pPr>
            <a:r>
              <a:rPr lang="uz-Latn-UZ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Muammo aniqlash - jamiyatda uchraydigan dolzarb muammolarni tanlash (masalan, chiqindilarni qayta ishlash, yo‘l harakati xavfsizligi).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723900" algn="just">
              <a:spcAft>
                <a:spcPts val="800"/>
              </a:spcAft>
            </a:pPr>
            <a:r>
              <a:rPr lang="uz-Latn-UZ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Muammolarni tahlil qilish - muammoning kelib chiqish sabablari va ta’sirini o‘rganish uchun guruhlar bo‘lib ishlash. O‘quvchilarni savol-javob sessiyalari orqali tahlilga jalb qilish.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723900" algn="just">
              <a:spcAft>
                <a:spcPts val="800"/>
              </a:spcAft>
            </a:pPr>
            <a:r>
              <a:rPr lang="uz-Latn-UZ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Yechim taklif qilish - har bir guruh tomonidan innovatsion va amaliy yechimlarni taqdim qilish.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723900" algn="just">
              <a:spcAft>
                <a:spcPts val="800"/>
              </a:spcAft>
            </a:pPr>
            <a:r>
              <a:rPr lang="uz-Latn-UZ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Prezentatsiya va baholash - guruhlar o‘z takliflarini taqdim etadilar. Ekspertlar va ishtirokchilar tomonidan baholash.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723900" algn="just">
              <a:spcAft>
                <a:spcPts val="800"/>
              </a:spcAft>
            </a:pPr>
            <a:r>
              <a:rPr lang="uz-Latn-UZ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Xulosa va yakuniy muhokama - yechimlarning kuchli va zaif tomonlarini tahlil qilish.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681E784C-5124-46E8-88AF-2E70224FB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7750" y="2900991"/>
            <a:ext cx="6634797" cy="6634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1D21E4E-8DA4-44F6-B27F-D2DA785AFE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" y="-39128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378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6" y="24288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FA8CD6B-2CEF-42D8-903A-D8A794607F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" y="-39128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</a:p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586D7A1-4BFB-48C7-A06E-831B20A065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" y="-39128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5659</TotalTime>
  <Words>1140</Words>
  <Application>Microsoft Office PowerPoint</Application>
  <PresentationFormat>Произвольный</PresentationFormat>
  <Paragraphs>68</Paragraphs>
  <Slides>12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Roboto</vt:lpstr>
      <vt:lpstr>Times New Roman</vt:lpstr>
      <vt:lpstr>Тема Office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Пользователь</cp:lastModifiedBy>
  <cp:revision>516</cp:revision>
  <cp:lastPrinted>2020-12-11T16:07:03Z</cp:lastPrinted>
  <dcterms:created xsi:type="dcterms:W3CDTF">2020-11-12T01:04:50Z</dcterms:created>
  <dcterms:modified xsi:type="dcterms:W3CDTF">2026-02-13T09:48:40Z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