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9" r:id="rId15"/>
    <p:sldId id="270" r:id="rId16"/>
    <p:sldId id="271" r:id="rId17"/>
  </p:sldIdLst>
  <p:sldSz cx="18288000" cy="10287000"/>
  <p:notesSz cx="6858000" cy="9144000"/>
  <p:embeddedFontLst>
    <p:embeddedFont>
      <p:font typeface="Arial Black" panose="020B0A04020102020204" pitchFamily="34" charset="0"/>
      <p:bold r:id="rId18"/>
    </p:embeddedFont>
    <p:embeddedFont>
      <p:font typeface="Aharoni" panose="020B0604020202020204" charset="-79"/>
      <p:bold r:id="rId19"/>
    </p:embeddedFont>
    <p:embeddedFont>
      <p:font typeface="Poppins Bold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1" Type="http://schemas.openxmlformats.org/officeDocument/2006/relationships/image" Target="../media/image20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22" Type="http://schemas.openxmlformats.org/officeDocument/2006/relationships/image" Target="../media/image9.pn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1" y="500030"/>
            <a:ext cx="9215438" cy="8229600"/>
          </a:xfrm>
          <a:custGeom>
            <a:avLst/>
            <a:gdLst/>
            <a:ahLst/>
            <a:cxnLst/>
            <a:rect l="l" t="t" r="r" b="b"/>
            <a:pathLst>
              <a:path w="10417215" h="8229600">
                <a:moveTo>
                  <a:pt x="0" y="0"/>
                </a:moveTo>
                <a:lnTo>
                  <a:pt x="10417216" y="0"/>
                </a:lnTo>
                <a:lnTo>
                  <a:pt x="1041721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8501058" y="500030"/>
            <a:ext cx="9221276" cy="94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endParaRPr lang="en-US" sz="6000" b="1" dirty="0" smtClean="0">
              <a:solidFill>
                <a:srgbClr val="007FAE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ctr">
              <a:lnSpc>
                <a:spcPts val="6687"/>
              </a:lnSpc>
            </a:pP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Andijon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viloyati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pedagogik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mahorat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markazi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Maktabgacha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,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boshlang’ich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va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maxsus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fanlar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metodikasi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kafedrasi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katta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o’qituvchisi</a:t>
            </a:r>
            <a:r>
              <a:rPr lang="en-US" sz="6000" b="1" dirty="0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6000" b="1" dirty="0" err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Abdullayeva</a:t>
            </a:r>
            <a:r>
              <a:rPr lang="en-US" sz="6000" b="1" smtClean="0">
                <a:solidFill>
                  <a:srgbClr val="007FAE"/>
                </a:solidFill>
                <a:latin typeface="Poppins Bold"/>
                <a:ea typeface="Poppins Bold"/>
                <a:cs typeface="Poppins Bold"/>
                <a:sym typeface="Poppins Bold"/>
              </a:rPr>
              <a:t>  Jamila</a:t>
            </a:r>
            <a:endParaRPr lang="en-US" sz="6000" b="1" dirty="0" smtClean="0">
              <a:solidFill>
                <a:srgbClr val="007FAE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ctr">
              <a:lnSpc>
                <a:spcPts val="6687"/>
              </a:lnSpc>
            </a:pPr>
            <a:endParaRPr lang="en-US" sz="6000" b="1" dirty="0" smtClean="0">
              <a:solidFill>
                <a:srgbClr val="007FAE"/>
              </a:solidFill>
              <a:latin typeface="Poppins Bold"/>
              <a:ea typeface="Poppins Bold"/>
              <a:cs typeface="Poppins Bold"/>
              <a:sym typeface="Poppins Bold"/>
            </a:endParaRPr>
          </a:p>
          <a:p>
            <a:pPr algn="ctr">
              <a:lnSpc>
                <a:spcPts val="6687"/>
              </a:lnSpc>
            </a:pPr>
            <a:endParaRPr lang="en-US" sz="7599" b="1" dirty="0">
              <a:solidFill>
                <a:srgbClr val="007FAE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II-BLOK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.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Umumkasbiy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ko’nikmalarni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ribojlantirish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.</a:t>
            </a: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2.4.O’quv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moduli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Maktabgacha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yoshdagi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bolalarni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savodga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o’rgatish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.</a:t>
            </a: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2.4.1. MAVZU: MAKTABGACHA 5-6 YOSHLI BOLALARNI SAVODGA O’RGATISHDA TARBIYACHINING KASBIY KO’NIKMALARINI SHAKLLANTIRISH. (2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soat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nazariy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)</a:t>
            </a: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4234B542-E07C-4A75-B4D2-8B4DDF354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588" y="5214938"/>
            <a:ext cx="9787006" cy="5072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REJA:</a:t>
            </a:r>
          </a:p>
          <a:p>
            <a:pPr algn="ctr"/>
            <a:endParaRPr lang="en-US" sz="44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marL="742950" indent="-742950" algn="ctr">
              <a:buAutoNum type="arabicPeriod"/>
            </a:pP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Ilk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qadam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davlat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o’quv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dasturi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asosida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maktabgacha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yoshdagi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bolalarni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savodga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o’rgatish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.</a:t>
            </a:r>
          </a:p>
          <a:p>
            <a:pPr marL="742950" indent="-742950" algn="ctr">
              <a:buAutoNum type="arabicPeriod"/>
            </a:pPr>
            <a:endParaRPr lang="en-US" sz="44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marL="742950" indent="-742950" algn="ctr">
              <a:buAutoNum type="arabicPeriod"/>
            </a:pP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Savodga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o’rgatish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faoliyatini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rial Black" pitchFamily="34" charset="0"/>
              </a:rPr>
              <a:t>rejalashtirish</a:t>
            </a:r>
            <a:r>
              <a:rPr lang="en-US" sz="4400" dirty="0" smtClean="0">
                <a:solidFill>
                  <a:schemeClr val="tx1"/>
                </a:solidFill>
                <a:latin typeface="Arial Black" pitchFamily="34" charset="0"/>
              </a:rPr>
              <a:t>.</a:t>
            </a: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5ABF168D-AF91-4262-9E8C-721AFB794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472" y="6000756"/>
            <a:ext cx="8572560" cy="428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Maktabgacha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ta’lim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tashkilotlarida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savodga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o’rgatish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–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bu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bolani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maktabda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o’qish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yozishni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o’zlashtirishi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uchun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zarur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bo’lgan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poydevorni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yaratish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jarayonidir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.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Ushbu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faoliyatni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rejalashtirishda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asosan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nutqni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rivojlantirish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,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fonematik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eshitish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qo’l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motorikasini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tayyorlash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e’tibor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qaratiladi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2000200" y="4929186"/>
            <a:ext cx="14250390" cy="5357814"/>
          </a:xfrm>
          <a:custGeom>
            <a:avLst/>
            <a:gdLst/>
            <a:ahLst/>
            <a:cxnLst/>
            <a:rect l="l" t="t" r="r" b="b"/>
            <a:pathLst>
              <a:path w="14250390" h="8229600">
                <a:moveTo>
                  <a:pt x="0" y="0"/>
                </a:moveTo>
                <a:lnTo>
                  <a:pt x="14250389" y="0"/>
                </a:lnTo>
                <a:lnTo>
                  <a:pt x="1425038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“Ilk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qadam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”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davlat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o’quv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dasturi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asosida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maktabgacha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yoshdagi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bolalarni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savodga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o’rgatish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–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bu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shunchaki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harf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tanitish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emas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balki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bolada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nutq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muloqot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intellektual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salohiyatni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kompleks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rivojlantirish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jarayonidir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.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Dasturning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asosiy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tamoyili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 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“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o’yin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orqali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o’rganish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”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   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“bola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</a:rPr>
              <a:t>markazida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”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yondashuviga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</a:rPr>
              <a:t>tayanadi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en-US" sz="36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3929026" y="5214938"/>
            <a:ext cx="10501385" cy="5072062"/>
          </a:xfrm>
          <a:custGeom>
            <a:avLst/>
            <a:gdLst/>
            <a:ahLst/>
            <a:cxnLst/>
            <a:rect l="l" t="t" r="r" b="b"/>
            <a:pathLst>
              <a:path w="3036759" h="1579114">
                <a:moveTo>
                  <a:pt x="0" y="0"/>
                </a:moveTo>
                <a:lnTo>
                  <a:pt x="3036759" y="0"/>
                </a:lnTo>
                <a:lnTo>
                  <a:pt x="3036759" y="1579115"/>
                </a:lnTo>
                <a:lnTo>
                  <a:pt x="0" y="15791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>
              <a:lnSpc>
                <a:spcPct val="150000"/>
              </a:lnSpc>
              <a:buAutoNum type="arabicPeriod"/>
            </a:pPr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marL="742950" indent="-742950" algn="ctr">
              <a:lnSpc>
                <a:spcPct val="150000"/>
              </a:lnSpc>
              <a:buAutoNum type="arabicPeriod"/>
            </a:pP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Savodga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o’rgatishning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asosiy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yo’nalishlari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marL="742950" indent="-742950" algn="ctr">
              <a:lnSpc>
                <a:spcPct val="150000"/>
              </a:lnSpc>
            </a:pP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Dasturga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ko’ra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savodga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tayyorlash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jarayoni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3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asosiy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ustunga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tayanadi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marL="742950" indent="-74295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Nutqni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rivojlantirish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lug’at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boyligini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oshirish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gaplarni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grammatik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to’g’ri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tuzish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marL="742950" indent="-74295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Fonematik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eshitish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tovushlarni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bir-biridan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farqlash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so’z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ichida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ularning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o’rnini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topish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marL="742950" indent="-74295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Grafik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ko’nikmalar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qo’l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mayda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motorikasini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rivojlantirish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yozuvga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tayyorlash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  <a:endParaRPr lang="ru-RU" sz="3600" dirty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 rot="-624737">
            <a:off x="-964013" y="734333"/>
            <a:ext cx="9687790" cy="1283113"/>
          </a:xfrm>
          <a:custGeom>
            <a:avLst/>
            <a:gdLst/>
            <a:ahLst/>
            <a:cxnLst/>
            <a:rect l="l" t="t" r="r" b="b"/>
            <a:pathLst>
              <a:path w="8965500" h="1487649">
                <a:moveTo>
                  <a:pt x="0" y="0"/>
                </a:moveTo>
                <a:lnTo>
                  <a:pt x="8965500" y="0"/>
                </a:lnTo>
                <a:lnTo>
                  <a:pt x="8965500" y="1487648"/>
                </a:lnTo>
                <a:lnTo>
                  <a:pt x="0" y="14876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218657"/>
            </a:stretch>
          </a:blipFill>
        </p:spPr>
      </p:sp>
      <p:sp>
        <p:nvSpPr>
          <p:cNvPr id="4" name="Freeform 4"/>
          <p:cNvSpPr/>
          <p:nvPr/>
        </p:nvSpPr>
        <p:spPr>
          <a:xfrm rot="746548">
            <a:off x="8358410" y="917806"/>
            <a:ext cx="9918281" cy="1186161"/>
          </a:xfrm>
          <a:custGeom>
            <a:avLst/>
            <a:gdLst/>
            <a:ahLst/>
            <a:cxnLst/>
            <a:rect l="l" t="t" r="r" b="b"/>
            <a:pathLst>
              <a:path w="8965500" h="1487649">
                <a:moveTo>
                  <a:pt x="0" y="0"/>
                </a:moveTo>
                <a:lnTo>
                  <a:pt x="8965500" y="0"/>
                </a:lnTo>
                <a:lnTo>
                  <a:pt x="8965500" y="1487648"/>
                </a:lnTo>
                <a:lnTo>
                  <a:pt x="0" y="14876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218657"/>
            </a:stretch>
          </a:blipFill>
        </p:spPr>
      </p:sp>
      <p:sp>
        <p:nvSpPr>
          <p:cNvPr id="5" name="Freeform 14"/>
          <p:cNvSpPr/>
          <p:nvPr/>
        </p:nvSpPr>
        <p:spPr>
          <a:xfrm rot="17962299" flipH="1">
            <a:off x="13040521" y="7419026"/>
            <a:ext cx="1978326" cy="3705162"/>
          </a:xfrm>
          <a:custGeom>
            <a:avLst/>
            <a:gdLst/>
            <a:ahLst/>
            <a:cxnLst/>
            <a:rect l="l" t="t" r="r" b="b"/>
            <a:pathLst>
              <a:path w="2688484" h="3300329">
                <a:moveTo>
                  <a:pt x="2688484" y="0"/>
                </a:moveTo>
                <a:lnTo>
                  <a:pt x="0" y="0"/>
                </a:lnTo>
                <a:lnTo>
                  <a:pt x="0" y="3300329"/>
                </a:lnTo>
                <a:lnTo>
                  <a:pt x="2688484" y="3300329"/>
                </a:lnTo>
                <a:lnTo>
                  <a:pt x="2688484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2.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Metodik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bosqichlar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(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ketma-ketlik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).</a:t>
            </a: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/>
            <a:endParaRPr lang="ru-RU" sz="3600" dirty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26" y="2164074"/>
          <a:ext cx="17930874" cy="8122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76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76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5903">
                <a:tc>
                  <a:txBody>
                    <a:bodyPr/>
                    <a:lstStyle/>
                    <a:p>
                      <a:pPr algn="ctr"/>
                      <a:endParaRPr lang="en-US" sz="4000" dirty="0" smtClean="0">
                        <a:latin typeface="Arial Black" pitchFamily="34" charset="0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Bosqich</a:t>
                      </a:r>
                      <a:endParaRPr lang="ru-RU" sz="40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000" dirty="0" smtClean="0">
                        <a:latin typeface="Arial Black" pitchFamily="34" charset="0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Maqsadi</a:t>
                      </a:r>
                      <a:endParaRPr lang="ru-RU" sz="40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000" dirty="0" smtClean="0">
                        <a:latin typeface="Arial Black" pitchFamily="34" charset="0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Mashg’ulot</a:t>
                      </a:r>
                      <a:r>
                        <a:rPr lang="en-US" sz="40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turi</a:t>
                      </a:r>
                      <a:endParaRPr lang="ru-RU" sz="40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5903">
                <a:tc>
                  <a:txBody>
                    <a:bodyPr/>
                    <a:lstStyle/>
                    <a:p>
                      <a:pPr algn="ctr"/>
                      <a:endParaRPr lang="en-US" sz="4000" dirty="0" smtClean="0">
                        <a:latin typeface="Arial Black" pitchFamily="34" charset="0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Tayyorlov</a:t>
                      </a:r>
                      <a:endParaRPr lang="ru-RU" sz="40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Nutqiy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eshitishni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shakllantirish</a:t>
                      </a:r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Tabiat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tovushlarini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taqlid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qilish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,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so’zlarni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bo’g’inlarga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bo’lish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.</a:t>
                      </a:r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5903">
                <a:tc>
                  <a:txBody>
                    <a:bodyPr/>
                    <a:lstStyle/>
                    <a:p>
                      <a:pPr algn="ctr"/>
                      <a:endParaRPr lang="en-US" sz="4000" dirty="0" smtClean="0">
                        <a:latin typeface="Arial Black" pitchFamily="34" charset="0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Tovush</a:t>
                      </a:r>
                      <a:r>
                        <a:rPr lang="en-US" sz="40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davri</a:t>
                      </a:r>
                      <a:endParaRPr lang="ru-RU" sz="40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Unli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va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undosh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tovushlarni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farqlash</a:t>
                      </a:r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“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qaysi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tovush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yo’qoldi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?”, “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zanjir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” 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o’yinlari</a:t>
                      </a:r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5903">
                <a:tc>
                  <a:txBody>
                    <a:bodyPr/>
                    <a:lstStyle/>
                    <a:p>
                      <a:pPr algn="ctr"/>
                      <a:endParaRPr lang="en-US" sz="4000" dirty="0" smtClean="0">
                        <a:latin typeface="Arial Black" pitchFamily="34" charset="0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Harf</a:t>
                      </a:r>
                      <a:r>
                        <a:rPr lang="en-US" sz="40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tanish</a:t>
                      </a:r>
                      <a:endParaRPr lang="ru-RU" sz="40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Tovushning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grafik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shaklini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eslab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qolish</a:t>
                      </a:r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Harflarniqumga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chizish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, 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hamirdan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yasash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yoki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baseline="0" dirty="0" err="1" smtClean="0">
                          <a:latin typeface="Arial Black" pitchFamily="34" charset="0"/>
                          <a:cs typeface="Aharoni" pitchFamily="2" charset="-79"/>
                        </a:rPr>
                        <a:t>bo’yash</a:t>
                      </a:r>
                      <a:r>
                        <a:rPr lang="en-US" sz="3200" baseline="0" dirty="0" smtClean="0">
                          <a:latin typeface="Arial Black" pitchFamily="34" charset="0"/>
                          <a:cs typeface="Aharoni" pitchFamily="2" charset="-79"/>
                        </a:rPr>
                        <a:t>.</a:t>
                      </a:r>
                    </a:p>
                    <a:p>
                      <a:pPr algn="ctr"/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85903">
                <a:tc>
                  <a:txBody>
                    <a:bodyPr/>
                    <a:lstStyle/>
                    <a:p>
                      <a:pPr algn="ctr"/>
                      <a:endParaRPr lang="en-US" sz="4000" dirty="0" smtClean="0">
                        <a:latin typeface="Arial Black" pitchFamily="34" charset="0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O’qishga</a:t>
                      </a:r>
                      <a:r>
                        <a:rPr lang="en-US" sz="40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 smtClean="0">
                          <a:latin typeface="Arial Black" pitchFamily="34" charset="0"/>
                          <a:cs typeface="Aharoni" pitchFamily="2" charset="-79"/>
                        </a:rPr>
                        <a:t>tayyorlov</a:t>
                      </a:r>
                      <a:endParaRPr lang="ru-RU" sz="40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Bo’g’in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va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so’zlarni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sintez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qilish</a:t>
                      </a:r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Kesma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alifbo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bilan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ishlash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, “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rasmga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qarab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so’z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tuz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” </a:t>
                      </a:r>
                      <a:r>
                        <a:rPr lang="en-US" sz="3200" dirty="0" err="1" smtClean="0">
                          <a:latin typeface="Arial Black" pitchFamily="34" charset="0"/>
                          <a:cs typeface="Aharoni" pitchFamily="2" charset="-79"/>
                        </a:rPr>
                        <a:t>o’yinlari</a:t>
                      </a:r>
                      <a:r>
                        <a:rPr lang="en-US" sz="3200" dirty="0" smtClean="0">
                          <a:latin typeface="Arial Black" pitchFamily="34" charset="0"/>
                          <a:cs typeface="Aharoni" pitchFamily="2" charset="-79"/>
                        </a:rPr>
                        <a:t>.</a:t>
                      </a:r>
                      <a:endParaRPr lang="ru-RU" sz="3200" dirty="0"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3.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Markazlarda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savodga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o’rgatish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(STEAM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yondashuvi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).</a:t>
            </a:r>
          </a:p>
          <a:p>
            <a:pPr algn="ctr">
              <a:lnSpc>
                <a:spcPct val="150000"/>
              </a:lnSpc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Ilk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qadam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dasturining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afzalligi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shundaki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savodga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o’rgatish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faqat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“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Til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nutq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”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markazida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cheklanib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qolmaydi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Til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nutq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markazi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kitob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burchagi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rasmli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lug’atlar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ertaklarni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sahnalashtirish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uchun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qo’g’irchoqlar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San’at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markazi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plastilindan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yasash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turli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donli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ekinlar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loviya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guruch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)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yordamida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yopishtirish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Qurish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konstruksiyalash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kubiklar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yordamida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shakllarini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yasash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yoki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“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shaharcha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”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barpo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Ilm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-fan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tabiat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qumga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barmoq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bilan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yozish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suvli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bo’yoqlar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bilan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     “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sehrli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harflar”ni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kashf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  </a:t>
            </a:r>
            <a:endParaRPr lang="ru-RU" sz="3600" dirty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4.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Zamonaviy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metodik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usullar</a:t>
            </a:r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Mashg’ulotlarni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qiziqarli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qilish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uchun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quyidagi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interaktiv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metodlardan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foydalanish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tavsiya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etiladi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“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Aqlli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savatcha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”: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bolalar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ma’lum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bir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tovush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masalan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“A”)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bilan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boshlanadigan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buyumlarni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savatga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yig’ishlari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kerak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Mnemonika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bir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ma’lum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bir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shaklga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o’zshatish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masalan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“O” –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olma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yoki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koptok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).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 AKT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dan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foydalanish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tovushlarga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doir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qisqa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animatsion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videolar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yoki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interaktiv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o’yinlar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orqali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vizual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xotirani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kuchaytirish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  <a:endParaRPr lang="ru-RU" sz="3600" dirty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36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5.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Tarbiyachi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uchun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tavsiyalar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 </a:t>
            </a: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Majburlamang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bola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o’zi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xohlaganda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qiziqqanda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jarayonga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jalb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qiling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Xatolar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ustida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ishlang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bolaning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nutqidagi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xatolarnidarrov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tuzatmasdan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to’g’ri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variantni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o’zingiz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takrorlab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bering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Muhit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yarating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guruh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xonasida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bolalar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ko’zi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tushadigan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joylarda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yirik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va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rangli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so’zlar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yopishtirilgan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bo’lishi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etiketkalash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) “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o’z-o’zidan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savodxonlik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”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muhitini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yaratadi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</a:t>
            </a: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algn="ctr">
              <a:lnSpc>
                <a:spcPct val="150000"/>
              </a:lnSpc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endParaRPr lang="ru-RU" sz="36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17"/>
          <p:cNvSpPr/>
          <p:nvPr/>
        </p:nvSpPr>
        <p:spPr>
          <a:xfrm rot="1089667">
            <a:off x="12785441" y="7046628"/>
            <a:ext cx="3818104" cy="2823262"/>
          </a:xfrm>
          <a:custGeom>
            <a:avLst/>
            <a:gdLst/>
            <a:ahLst/>
            <a:cxnLst/>
            <a:rect l="l" t="t" r="r" b="b"/>
            <a:pathLst>
              <a:path w="2241471" h="2326055">
                <a:moveTo>
                  <a:pt x="0" y="0"/>
                </a:moveTo>
                <a:lnTo>
                  <a:pt x="2241471" y="0"/>
                </a:lnTo>
                <a:lnTo>
                  <a:pt x="2241471" y="2326055"/>
                </a:lnTo>
                <a:lnTo>
                  <a:pt x="0" y="23260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11"/>
          <p:cNvSpPr/>
          <p:nvPr/>
        </p:nvSpPr>
        <p:spPr>
          <a:xfrm>
            <a:off x="1357258" y="7143764"/>
            <a:ext cx="4000528" cy="3143236"/>
          </a:xfrm>
          <a:custGeom>
            <a:avLst/>
            <a:gdLst/>
            <a:ahLst/>
            <a:cxnLst/>
            <a:rect l="l" t="t" r="r" b="b"/>
            <a:pathLst>
              <a:path w="2157617" h="2036006">
                <a:moveTo>
                  <a:pt x="0" y="0"/>
                </a:moveTo>
                <a:lnTo>
                  <a:pt x="2157617" y="0"/>
                </a:lnTo>
                <a:lnTo>
                  <a:pt x="2157617" y="2036006"/>
                </a:lnTo>
                <a:lnTo>
                  <a:pt x="0" y="203600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Muhim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eslatma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: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maktabgacha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yoshdagi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bolaga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o’rgatishdan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oldin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uning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qulog’i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so’zdagi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tovushlarni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aniq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ajrata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olishiga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ishonch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hosil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qiling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Agar bola “N”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tovushini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eshitish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orqali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ajrata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olmasa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,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unga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“N”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harfini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yozishni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o’rgatish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samarasiz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bo’ladi</a:t>
            </a:r>
            <a:r>
              <a:rPr lang="en-US" sz="36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endParaRPr lang="en-US" sz="36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endParaRPr lang="ru-RU" sz="36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0072694" y="5429252"/>
            <a:ext cx="7215238" cy="4500594"/>
          </a:xfrm>
          <a:custGeom>
            <a:avLst/>
            <a:gdLst/>
            <a:ahLst/>
            <a:cxnLst/>
            <a:rect l="l" t="t" r="r" b="b"/>
            <a:pathLst>
              <a:path w="2113630" h="1722609">
                <a:moveTo>
                  <a:pt x="0" y="0"/>
                </a:moveTo>
                <a:lnTo>
                  <a:pt x="2113630" y="0"/>
                </a:lnTo>
                <a:lnTo>
                  <a:pt x="2113630" y="1722609"/>
                </a:lnTo>
                <a:lnTo>
                  <a:pt x="0" y="17226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10"/>
          <p:cNvGrpSpPr/>
          <p:nvPr/>
        </p:nvGrpSpPr>
        <p:grpSpPr>
          <a:xfrm>
            <a:off x="1071506" y="5429252"/>
            <a:ext cx="6000792" cy="4427109"/>
            <a:chOff x="0" y="0"/>
            <a:chExt cx="521598" cy="1106444"/>
          </a:xfrm>
        </p:grpSpPr>
        <p:sp>
          <p:nvSpPr>
            <p:cNvPr id="5" name="Freeform 11"/>
            <p:cNvSpPr/>
            <p:nvPr/>
          </p:nvSpPr>
          <p:spPr>
            <a:xfrm>
              <a:off x="0" y="0"/>
              <a:ext cx="521598" cy="1106444"/>
            </a:xfrm>
            <a:custGeom>
              <a:avLst/>
              <a:gdLst/>
              <a:ahLst/>
              <a:cxnLst/>
              <a:rect l="l" t="t" r="r" b="b"/>
              <a:pathLst>
                <a:path w="521598" h="1106444">
                  <a:moveTo>
                    <a:pt x="64387" y="0"/>
                  </a:moveTo>
                  <a:lnTo>
                    <a:pt x="457211" y="0"/>
                  </a:lnTo>
                  <a:cubicBezTo>
                    <a:pt x="474287" y="0"/>
                    <a:pt x="490664" y="6784"/>
                    <a:pt x="502739" y="18858"/>
                  </a:cubicBezTo>
                  <a:cubicBezTo>
                    <a:pt x="514814" y="30933"/>
                    <a:pt x="521598" y="47310"/>
                    <a:pt x="521598" y="64387"/>
                  </a:cubicBezTo>
                  <a:lnTo>
                    <a:pt x="521598" y="1042058"/>
                  </a:lnTo>
                  <a:cubicBezTo>
                    <a:pt x="521598" y="1059134"/>
                    <a:pt x="514814" y="1075511"/>
                    <a:pt x="502739" y="1087586"/>
                  </a:cubicBezTo>
                  <a:cubicBezTo>
                    <a:pt x="490664" y="1099661"/>
                    <a:pt x="474287" y="1106444"/>
                    <a:pt x="457211" y="1106444"/>
                  </a:cubicBezTo>
                  <a:lnTo>
                    <a:pt x="64387" y="1106444"/>
                  </a:lnTo>
                  <a:cubicBezTo>
                    <a:pt x="47310" y="1106444"/>
                    <a:pt x="30933" y="1099661"/>
                    <a:pt x="18858" y="1087586"/>
                  </a:cubicBezTo>
                  <a:cubicBezTo>
                    <a:pt x="6784" y="1075511"/>
                    <a:pt x="0" y="1059134"/>
                    <a:pt x="0" y="1042058"/>
                  </a:cubicBezTo>
                  <a:lnTo>
                    <a:pt x="0" y="64387"/>
                  </a:lnTo>
                  <a:cubicBezTo>
                    <a:pt x="0" y="47310"/>
                    <a:pt x="6784" y="30933"/>
                    <a:pt x="18858" y="18858"/>
                  </a:cubicBezTo>
                  <a:cubicBezTo>
                    <a:pt x="30933" y="6784"/>
                    <a:pt x="47310" y="0"/>
                    <a:pt x="64387" y="0"/>
                  </a:cubicBezTo>
                  <a:close/>
                </a:path>
              </a:pathLst>
            </a:custGeom>
            <a:blipFill>
              <a:blip r:embed="rId6" cstate="print"/>
              <a:stretch>
                <a:fillRect l="-81151" r="-122675"/>
              </a:stretch>
            </a:blipFill>
            <a:ln w="38100" cap="rnd">
              <a:solidFill>
                <a:srgbClr val="36655F"/>
              </a:solidFill>
              <a:prstDash val="solid"/>
              <a:round/>
            </a:ln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566</Words>
  <Application>Microsoft Office PowerPoint</Application>
  <PresentationFormat>Произвольный</PresentationFormat>
  <Paragraphs>97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 Black</vt:lpstr>
      <vt:lpstr>Aharoni</vt:lpstr>
      <vt:lpstr>Arial</vt:lpstr>
      <vt:lpstr>Poppins 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12</cp:revision>
  <dcterms:created xsi:type="dcterms:W3CDTF">2006-08-16T00:00:00Z</dcterms:created>
  <dcterms:modified xsi:type="dcterms:W3CDTF">2026-06-19T04:29:46Z</dcterms:modified>
  <dc:identifier>DAHHpEEFFsc</dc:identifier>
</cp:coreProperties>
</file>