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5" r:id="rId7"/>
    <p:sldId id="260" r:id="rId8"/>
    <p:sldId id="261" r:id="rId9"/>
    <p:sldId id="262" r:id="rId10"/>
    <p:sldId id="263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Aharoni" panose="02010803020104030203" pitchFamily="2" charset="-79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1" d="100"/>
          <a:sy n="51" d="100"/>
        </p:scale>
        <p:origin x="516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55E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0" y="8429648"/>
            <a:ext cx="18288000" cy="2339910"/>
            <a:chOff x="0" y="0"/>
            <a:chExt cx="5327993" cy="61627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327993" cy="616273"/>
            </a:xfrm>
            <a:custGeom>
              <a:avLst/>
              <a:gdLst/>
              <a:ahLst/>
              <a:cxnLst/>
              <a:rect l="l" t="t" r="r" b="b"/>
              <a:pathLst>
                <a:path w="5327993" h="616273">
                  <a:moveTo>
                    <a:pt x="0" y="0"/>
                  </a:moveTo>
                  <a:lnTo>
                    <a:pt x="5327993" y="0"/>
                  </a:lnTo>
                  <a:lnTo>
                    <a:pt x="5327993" y="616273"/>
                  </a:lnTo>
                  <a:lnTo>
                    <a:pt x="0" y="616273"/>
                  </a:lnTo>
                  <a:close/>
                </a:path>
              </a:pathLst>
            </a:custGeom>
            <a:gradFill rotWithShape="1">
              <a:gsLst>
                <a:gs pos="0">
                  <a:srgbClr val="555EDF">
                    <a:alpha val="0"/>
                  </a:srgbClr>
                </a:gs>
                <a:gs pos="100000">
                  <a:srgbClr val="323AAF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66675"/>
              <a:ext cx="5327993" cy="68294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10800000">
            <a:off x="-2" y="-275415"/>
            <a:ext cx="18288001" cy="4538840"/>
            <a:chOff x="0" y="0"/>
            <a:chExt cx="5327993" cy="1195415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5327993" cy="1195415"/>
            </a:xfrm>
            <a:custGeom>
              <a:avLst/>
              <a:gdLst/>
              <a:ahLst/>
              <a:cxnLst/>
              <a:rect l="l" t="t" r="r" b="b"/>
              <a:pathLst>
                <a:path w="5327993" h="1195415">
                  <a:moveTo>
                    <a:pt x="0" y="0"/>
                  </a:moveTo>
                  <a:lnTo>
                    <a:pt x="5327993" y="0"/>
                  </a:lnTo>
                  <a:lnTo>
                    <a:pt x="5327993" y="1195415"/>
                  </a:lnTo>
                  <a:lnTo>
                    <a:pt x="0" y="1195415"/>
                  </a:lnTo>
                  <a:close/>
                </a:path>
              </a:pathLst>
            </a:custGeom>
            <a:gradFill rotWithShape="1">
              <a:gsLst>
                <a:gs pos="0">
                  <a:srgbClr val="555EDF">
                    <a:alpha val="0"/>
                  </a:srgbClr>
                </a:gs>
                <a:gs pos="100000">
                  <a:srgbClr val="323AAF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66675"/>
              <a:ext cx="5327993" cy="12620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00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0" y="1928790"/>
            <a:ext cx="6179500" cy="6600956"/>
            <a:chOff x="0" y="0"/>
            <a:chExt cx="1124862" cy="1201581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124862" cy="1201581"/>
            </a:xfrm>
            <a:custGeom>
              <a:avLst/>
              <a:gdLst/>
              <a:ahLst/>
              <a:cxnLst/>
              <a:rect l="l" t="t" r="r" b="b"/>
              <a:pathLst>
                <a:path w="1124862" h="1201581">
                  <a:moveTo>
                    <a:pt x="50114" y="0"/>
                  </a:moveTo>
                  <a:lnTo>
                    <a:pt x="1074749" y="0"/>
                  </a:lnTo>
                  <a:cubicBezTo>
                    <a:pt x="1088040" y="0"/>
                    <a:pt x="1100786" y="5280"/>
                    <a:pt x="1110185" y="14678"/>
                  </a:cubicBezTo>
                  <a:cubicBezTo>
                    <a:pt x="1119583" y="24076"/>
                    <a:pt x="1124862" y="36823"/>
                    <a:pt x="1124862" y="50114"/>
                  </a:cubicBezTo>
                  <a:lnTo>
                    <a:pt x="1124862" y="1151467"/>
                  </a:lnTo>
                  <a:cubicBezTo>
                    <a:pt x="1124862" y="1164758"/>
                    <a:pt x="1119583" y="1177505"/>
                    <a:pt x="1110185" y="1186903"/>
                  </a:cubicBezTo>
                  <a:cubicBezTo>
                    <a:pt x="1100786" y="1196301"/>
                    <a:pt x="1088040" y="1201581"/>
                    <a:pt x="1074749" y="1201581"/>
                  </a:cubicBezTo>
                  <a:lnTo>
                    <a:pt x="50114" y="1201581"/>
                  </a:lnTo>
                  <a:cubicBezTo>
                    <a:pt x="36823" y="1201581"/>
                    <a:pt x="24076" y="1196301"/>
                    <a:pt x="14678" y="1186903"/>
                  </a:cubicBezTo>
                  <a:cubicBezTo>
                    <a:pt x="5280" y="1177505"/>
                    <a:pt x="0" y="1164758"/>
                    <a:pt x="0" y="1151467"/>
                  </a:cubicBezTo>
                  <a:lnTo>
                    <a:pt x="0" y="50114"/>
                  </a:lnTo>
                  <a:cubicBezTo>
                    <a:pt x="0" y="36823"/>
                    <a:pt x="5280" y="24076"/>
                    <a:pt x="14678" y="14678"/>
                  </a:cubicBezTo>
                  <a:cubicBezTo>
                    <a:pt x="24076" y="5280"/>
                    <a:pt x="36823" y="0"/>
                    <a:pt x="50114" y="0"/>
                  </a:cubicBezTo>
                  <a:close/>
                </a:path>
              </a:pathLst>
            </a:custGeom>
            <a:blipFill>
              <a:blip r:embed="rId2" cstate="print"/>
              <a:stretch>
                <a:fillRect t="-20255" b="-20255"/>
              </a:stretch>
            </a:blipFill>
          </p:spPr>
        </p:sp>
      </p:grpSp>
      <p:sp>
        <p:nvSpPr>
          <p:cNvPr id="19" name="Freeform 19"/>
          <p:cNvSpPr/>
          <p:nvPr/>
        </p:nvSpPr>
        <p:spPr>
          <a:xfrm rot="-1014267">
            <a:off x="15499987" y="8401180"/>
            <a:ext cx="2106164" cy="2264692"/>
          </a:xfrm>
          <a:custGeom>
            <a:avLst/>
            <a:gdLst/>
            <a:ahLst/>
            <a:cxnLst/>
            <a:rect l="l" t="t" r="r" b="b"/>
            <a:pathLst>
              <a:path w="2106164" h="2264692">
                <a:moveTo>
                  <a:pt x="0" y="0"/>
                </a:moveTo>
                <a:lnTo>
                  <a:pt x="2106164" y="0"/>
                </a:lnTo>
                <a:lnTo>
                  <a:pt x="2106164" y="2264692"/>
                </a:lnTo>
                <a:lnTo>
                  <a:pt x="0" y="22646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 rot="401514" flipH="1">
            <a:off x="9213592" y="471415"/>
            <a:ext cx="1174655" cy="1263070"/>
          </a:xfrm>
          <a:custGeom>
            <a:avLst/>
            <a:gdLst/>
            <a:ahLst/>
            <a:cxnLst/>
            <a:rect l="l" t="t" r="r" b="b"/>
            <a:pathLst>
              <a:path w="1174655" h="1263070">
                <a:moveTo>
                  <a:pt x="1174654" y="0"/>
                </a:moveTo>
                <a:lnTo>
                  <a:pt x="0" y="0"/>
                </a:lnTo>
                <a:lnTo>
                  <a:pt x="0" y="1263070"/>
                </a:lnTo>
                <a:lnTo>
                  <a:pt x="1174654" y="1263070"/>
                </a:lnTo>
                <a:lnTo>
                  <a:pt x="1174654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6715108" y="2071666"/>
            <a:ext cx="9948877" cy="6289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004"/>
              </a:lnSpc>
            </a:pP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Andijon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viloyati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pedagogik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mahorat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markazi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maktabgacha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,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boshlang’ich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va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maxsus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fanlar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metodikasi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kafedrasi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uz-Latn-UZ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katta </a:t>
            </a:r>
            <a:r>
              <a:rPr lang="en-US" sz="6800" b="1" dirty="0" err="1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o’qituvchisi</a:t>
            </a:r>
            <a:r>
              <a:rPr lang="en-US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</a:t>
            </a:r>
            <a:r>
              <a:rPr lang="uz-Latn-UZ" sz="6800" b="1" dirty="0">
                <a:solidFill>
                  <a:srgbClr val="FFFFFF"/>
                </a:solidFill>
                <a:latin typeface="Agrandir Bold"/>
                <a:ea typeface="Agrandir Bold"/>
                <a:cs typeface="Agrandir Bold"/>
                <a:sym typeface="Agrandir Bold"/>
              </a:rPr>
              <a:t> Jamila Abdullaueva</a:t>
            </a:r>
            <a:endParaRPr lang="en-US" sz="6800" b="1" dirty="0">
              <a:solidFill>
                <a:srgbClr val="FFFFFF"/>
              </a:solidFill>
              <a:latin typeface="Agrandir Bold"/>
              <a:ea typeface="Agrandir Bold"/>
              <a:cs typeface="Agrandir Bold"/>
              <a:sym typeface="Agrandir Bol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b="1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b="1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b="1" dirty="0">
                <a:latin typeface="Aharoni" pitchFamily="2" charset="-79"/>
                <a:cs typeface="Aharoni" pitchFamily="2" charset="-79"/>
              </a:rPr>
              <a:t>II. BLOK. UMUMKASBIY KO’NIKMALARNI SHAKLLANTIRISH</a:t>
            </a:r>
          </a:p>
          <a:p>
            <a:pPr algn="ctr"/>
            <a:r>
              <a:rPr lang="en-US" sz="4800" b="1" dirty="0">
                <a:latin typeface="Aharoni" pitchFamily="2" charset="-79"/>
                <a:cs typeface="Aharoni" pitchFamily="2" charset="-79"/>
              </a:rPr>
              <a:t>2.3. </a:t>
            </a:r>
            <a:r>
              <a:rPr lang="en-US" sz="4800" b="1" dirty="0" err="1"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b="1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b="1" dirty="0" err="1"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>
                <a:latin typeface="Aharoni" pitchFamily="2" charset="-79"/>
                <a:cs typeface="Aharoni" pitchFamily="2" charset="-79"/>
              </a:rPr>
              <a:t>ish</a:t>
            </a:r>
            <a:r>
              <a:rPr lang="en-US" sz="4800" b="1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b="1" dirty="0" err="1">
                <a:latin typeface="Aharoni" pitchFamily="2" charset="-79"/>
                <a:cs typeface="Aharoni" pitchFamily="2" charset="-79"/>
              </a:rPr>
              <a:t>hujjatlari</a:t>
            </a:r>
            <a:r>
              <a:rPr lang="en-US" sz="4800" b="1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b="1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b="1" dirty="0">
                <a:latin typeface="Aharoni" pitchFamily="2" charset="-79"/>
                <a:cs typeface="Aharoni" pitchFamily="2" charset="-79"/>
              </a:rPr>
              <a:t>2.3.2.MAVZU: BOLALARNI RIVOJLANISH XARITASINI YURITISH: KUZATISH VA YAKKA ISHLASHNI REJALASHTIRISH.</a:t>
            </a:r>
          </a:p>
        </p:txBody>
      </p:sp>
      <p:sp>
        <p:nvSpPr>
          <p:cNvPr id="6" name="Freeform 6"/>
          <p:cNvSpPr/>
          <p:nvPr/>
        </p:nvSpPr>
        <p:spPr>
          <a:xfrm>
            <a:off x="1571572" y="0"/>
            <a:ext cx="14056112" cy="3500426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8"/>
          <p:cNvSpPr/>
          <p:nvPr/>
        </p:nvSpPr>
        <p:spPr>
          <a:xfrm rot="20411308">
            <a:off x="694741" y="8387564"/>
            <a:ext cx="3521023" cy="1342479"/>
          </a:xfrm>
          <a:custGeom>
            <a:avLst/>
            <a:gdLst/>
            <a:ahLst/>
            <a:cxnLst/>
            <a:rect l="l" t="t" r="r" b="b"/>
            <a:pathLst>
              <a:path w="5206858" h="4211047">
                <a:moveTo>
                  <a:pt x="0" y="0"/>
                </a:moveTo>
                <a:lnTo>
                  <a:pt x="5206858" y="0"/>
                </a:lnTo>
                <a:lnTo>
                  <a:pt x="5206858" y="4211047"/>
                </a:lnTo>
                <a:lnTo>
                  <a:pt x="0" y="42110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22"/>
          <p:cNvSpPr/>
          <p:nvPr/>
        </p:nvSpPr>
        <p:spPr>
          <a:xfrm rot="17957625">
            <a:off x="14512032" y="7368627"/>
            <a:ext cx="1791725" cy="3857616"/>
          </a:xfrm>
          <a:custGeom>
            <a:avLst/>
            <a:gdLst/>
            <a:ahLst/>
            <a:cxnLst/>
            <a:rect l="l" t="t" r="r" b="b"/>
            <a:pathLst>
              <a:path w="4994526" h="6806850">
                <a:moveTo>
                  <a:pt x="0" y="0"/>
                </a:moveTo>
                <a:lnTo>
                  <a:pt x="4994526" y="0"/>
                </a:lnTo>
                <a:lnTo>
                  <a:pt x="4994526" y="6806851"/>
                </a:lnTo>
                <a:lnTo>
                  <a:pt x="0" y="6806851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BOLALARNING RIVOJLANISH XARITASINI YURITISH HAQIDA TUSHUNCHA.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MAKTABGACHA YOSHDAGI BOLALAR RIVOJLANISHI VA TA’LIM OLISHIGA QO’YILGAN TALABLAR.</a:t>
            </a:r>
            <a:endParaRPr lang="ru-RU" sz="48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xaritasini</a:t>
            </a:r>
            <a:r>
              <a:rPr lang="uz-Latn-UZ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yuritish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kognitiv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emotsional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nutqiy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muntazam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yakka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tartibdagi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rejasini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jarayonidir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oraliq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yakuniy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yutuqlari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kamchiliklari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izohi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ustunida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bo’shliqlarni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to’ldirish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yakka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choralari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belgilanadi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28"/>
          <p:cNvSpPr/>
          <p:nvPr/>
        </p:nvSpPr>
        <p:spPr>
          <a:xfrm flipH="1">
            <a:off x="12573020" y="1214410"/>
            <a:ext cx="5714980" cy="8429684"/>
          </a:xfrm>
          <a:custGeom>
            <a:avLst/>
            <a:gdLst/>
            <a:ahLst/>
            <a:cxnLst/>
            <a:rect l="l" t="t" r="r" b="b"/>
            <a:pathLst>
              <a:path w="3941277" h="4341012">
                <a:moveTo>
                  <a:pt x="3941277" y="0"/>
                </a:moveTo>
                <a:lnTo>
                  <a:pt x="0" y="0"/>
                </a:lnTo>
                <a:lnTo>
                  <a:pt x="0" y="4341012"/>
                </a:lnTo>
                <a:lnTo>
                  <a:pt x="3941277" y="4341012"/>
                </a:lnTo>
                <a:lnTo>
                  <a:pt x="3941277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O’zbekiston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Respublikasining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“Ilk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qo’yiladigan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davlat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talablari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5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sohani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qamrab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Jismoniy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sog’lom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turmush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tarzini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yirik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motorika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gigiyena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Ijtimoiy-hissiy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tengdoshlar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his-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tuyg’ularni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boshqarish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o’qish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lug’at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boyligi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hikoya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qobiliyati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Bilish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tasavvurlar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atrof-olamni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musiqam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plastilin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Kuzatuv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baholash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davriyligi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odatda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yiliga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3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marta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to’ldiriladi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Diagnostika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sentyabr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boshlang’ich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/>
            <a:r>
              <a:rPr lang="en-US" sz="4800" dirty="0">
                <a:latin typeface="Aharoni" pitchFamily="2" charset="-79"/>
                <a:cs typeface="Aharoni" pitchFamily="2" charset="-79"/>
              </a:rPr>
              <a:t>2.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Oraliq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yanvar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o’zgarishlarni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qiyinchiliklarni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rejasiga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tuzatish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kiritish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/>
            <a:r>
              <a:rPr lang="en-US" sz="4800" dirty="0">
                <a:latin typeface="Aharoni" pitchFamily="2" charset="-79"/>
                <a:cs typeface="Aharoni" pitchFamily="2" charset="-79"/>
              </a:rPr>
              <a:t>                         3.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Yakuniy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nazorat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(may):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yillik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            </a:t>
            </a:r>
          </a:p>
          <a:p>
            <a:pPr marL="914400" indent="-914400" algn="ctr"/>
            <a:r>
              <a:rPr lang="en-US" sz="4800" dirty="0">
                <a:latin typeface="Aharoni" pitchFamily="2" charset="-79"/>
                <a:cs typeface="Aharoni" pitchFamily="2" charset="-79"/>
              </a:rPr>
              <a:t>             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sarhisob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keyingi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guruhi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tavsiyalar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4"/>
          <p:cNvSpPr/>
          <p:nvPr/>
        </p:nvSpPr>
        <p:spPr>
          <a:xfrm rot="-820602">
            <a:off x="15660089" y="-203536"/>
            <a:ext cx="2462409" cy="4654038"/>
          </a:xfrm>
          <a:custGeom>
            <a:avLst/>
            <a:gdLst/>
            <a:ahLst/>
            <a:cxnLst/>
            <a:rect l="l" t="t" r="r" b="b"/>
            <a:pathLst>
              <a:path w="2462409" h="4654038">
                <a:moveTo>
                  <a:pt x="0" y="0"/>
                </a:moveTo>
                <a:lnTo>
                  <a:pt x="2462409" y="0"/>
                </a:lnTo>
                <a:lnTo>
                  <a:pt x="2462409" y="4654038"/>
                </a:lnTo>
                <a:lnTo>
                  <a:pt x="0" y="46540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15"/>
          <p:cNvSpPr/>
          <p:nvPr/>
        </p:nvSpPr>
        <p:spPr>
          <a:xfrm rot="-568304" flipH="1">
            <a:off x="343025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yuritish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tizimi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baholash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to’ldirish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Yakka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rejalashtirish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tahlili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Tx/>
              <a:buChar char="-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5286376"/>
            <a:ext cx="18288000" cy="5500727"/>
          </a:xfrm>
          <a:custGeom>
            <a:avLst/>
            <a:gdLst/>
            <a:ahLst/>
            <a:cxnLst/>
            <a:rect l="l" t="t" r="r" b="b"/>
            <a:pathLst>
              <a:path w="18745834" h="7349929">
                <a:moveTo>
                  <a:pt x="0" y="0"/>
                </a:moveTo>
                <a:lnTo>
                  <a:pt x="18745833" y="0"/>
                </a:lnTo>
                <a:lnTo>
                  <a:pt x="18745833" y="7349929"/>
                </a:lnTo>
                <a:lnTo>
                  <a:pt x="0" y="734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0" y="4714872"/>
            <a:ext cx="3018590" cy="5304231"/>
          </a:xfrm>
          <a:custGeom>
            <a:avLst/>
            <a:gdLst/>
            <a:ahLst/>
            <a:cxnLst/>
            <a:rect l="l" t="t" r="r" b="b"/>
            <a:pathLst>
              <a:path w="3018590" h="5304231">
                <a:moveTo>
                  <a:pt x="0" y="0"/>
                </a:moveTo>
                <a:lnTo>
                  <a:pt x="3018590" y="0"/>
                </a:lnTo>
                <a:lnTo>
                  <a:pt x="301859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8"/>
          <p:cNvSpPr/>
          <p:nvPr/>
        </p:nvSpPr>
        <p:spPr>
          <a:xfrm>
            <a:off x="10287008" y="4571996"/>
            <a:ext cx="3803882" cy="5304231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7"/>
          <p:cNvSpPr/>
          <p:nvPr/>
        </p:nvSpPr>
        <p:spPr>
          <a:xfrm rot="16200000">
            <a:off x="7577689" y="6566935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10"/>
          <p:cNvSpPr/>
          <p:nvPr/>
        </p:nvSpPr>
        <p:spPr>
          <a:xfrm>
            <a:off x="14287536" y="6858012"/>
            <a:ext cx="1973487" cy="2962081"/>
          </a:xfrm>
          <a:custGeom>
            <a:avLst/>
            <a:gdLst/>
            <a:ahLst/>
            <a:cxnLst/>
            <a:rect l="l" t="t" r="r" b="b"/>
            <a:pathLst>
              <a:path w="1973487" h="2962081">
                <a:moveTo>
                  <a:pt x="0" y="0"/>
                </a:moveTo>
                <a:lnTo>
                  <a:pt x="1973486" y="0"/>
                </a:lnTo>
                <a:lnTo>
                  <a:pt x="1973486" y="2962082"/>
                </a:lnTo>
                <a:lnTo>
                  <a:pt x="0" y="296208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baholash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xatti-harakatlarini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mustaqillik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doimiy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kuz-bahor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boradilar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tasodifiy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rejalashtirilgan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-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to’ldirish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“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Pedagog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izohi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ustunida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faoliyati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namoyon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xususiyatlar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nimani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tushunishi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nimani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bajara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yozib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boriladi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Солнце 2"/>
          <p:cNvSpPr/>
          <p:nvPr/>
        </p:nvSpPr>
        <p:spPr>
          <a:xfrm>
            <a:off x="1071506" y="0"/>
            <a:ext cx="2714644" cy="2285980"/>
          </a:xfrm>
          <a:prstGeom prst="su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5-конечная звезда 3"/>
          <p:cNvSpPr/>
          <p:nvPr/>
        </p:nvSpPr>
        <p:spPr>
          <a:xfrm rot="1023132">
            <a:off x="15144792" y="8215334"/>
            <a:ext cx="2428892" cy="2071666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Yakka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ishlashni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rejalashtirish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Bo’shliqlarni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ko’ringan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sustliklar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o’zlashtirilmagan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etiladi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belgilash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ehtiyojidan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maqsadlari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-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tahlili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7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tayyorlik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to’ldirilib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yillik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ko’rsatkichlari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keyingi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yo’nalishi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belgilanadi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Облако 2"/>
          <p:cNvSpPr/>
          <p:nvPr/>
        </p:nvSpPr>
        <p:spPr>
          <a:xfrm>
            <a:off x="500002" y="428592"/>
            <a:ext cx="2928958" cy="148590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Молния 3"/>
          <p:cNvSpPr/>
          <p:nvPr/>
        </p:nvSpPr>
        <p:spPr>
          <a:xfrm>
            <a:off x="2071638" y="1214410"/>
            <a:ext cx="1071570" cy="928694"/>
          </a:xfrm>
          <a:prstGeom prst="lightningBol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Молния 4"/>
          <p:cNvSpPr/>
          <p:nvPr/>
        </p:nvSpPr>
        <p:spPr>
          <a:xfrm>
            <a:off x="3143208" y="1357286"/>
            <a:ext cx="1071570" cy="928694"/>
          </a:xfrm>
          <a:prstGeom prst="lightningBol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yuritish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bo’yicha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tavsiyalar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o’yin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mashg’ulotda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ovqatlanishda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kuzatishi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baholashda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o’zining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avvalgi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natijalari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solishtirish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Ma’lumotlarni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qayd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1)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holislik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“bola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yomon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chizadi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“bola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qalamni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ushlashda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qiynalyabdi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”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yozish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to’griroq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 2)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faktlarga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aniq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yutuqlari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harakatlarini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misol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keltiring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Ota-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onaalr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hamkorlik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suhbatda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bolaning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kamchiliklarini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muvaffaqiyatlarini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>
                <a:latin typeface="Aharoni" pitchFamily="2" charset="-79"/>
                <a:cs typeface="Aharoni" pitchFamily="2" charset="-79"/>
              </a:rPr>
              <a:t>   ham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ta’kidlash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cs typeface="Aharoni" pitchFamily="2" charset="-79"/>
            </a:endParaRPr>
          </a:p>
        </p:txBody>
      </p:sp>
      <p:sp>
        <p:nvSpPr>
          <p:cNvPr id="3" name="Солнце 2"/>
          <p:cNvSpPr/>
          <p:nvPr/>
        </p:nvSpPr>
        <p:spPr>
          <a:xfrm>
            <a:off x="0" y="0"/>
            <a:ext cx="2643142" cy="1643038"/>
          </a:xfrm>
          <a:prstGeom prst="su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xaritasini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baholash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mezoni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Past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(1 ball):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shakllanmagan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harakat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qilmaydi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doimiy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yordamga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muhtoj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O’rta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(2 ball):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qisman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eslatmasi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bajaradi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Yuqoro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daraja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(3 ball):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ko’nikma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to’liq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shakllangan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,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to’g’ri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bajaradi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  <a:endParaRPr lang="ru-RU" sz="4800" dirty="0"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>
            <a:off x="0" y="0"/>
            <a:ext cx="3857588" cy="335755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2" cstate="print"/>
            <a:stretch>
              <a:fillRect r="-50093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4" name="Freeform 17"/>
          <p:cNvSpPr/>
          <p:nvPr/>
        </p:nvSpPr>
        <p:spPr>
          <a:xfrm>
            <a:off x="14216098" y="7000888"/>
            <a:ext cx="4071902" cy="328611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3" cstate="print"/>
            <a:stretch>
              <a:fillRect r="-65721" b="-10619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5" name="Freeform 19"/>
          <p:cNvSpPr/>
          <p:nvPr/>
        </p:nvSpPr>
        <p:spPr>
          <a:xfrm>
            <a:off x="0" y="7000888"/>
            <a:ext cx="4500530" cy="328611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4" cstate="print"/>
            <a:stretch>
              <a:fillRect l="-25046" r="-25046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6" name="Солнце 5"/>
          <p:cNvSpPr/>
          <p:nvPr/>
        </p:nvSpPr>
        <p:spPr>
          <a:xfrm>
            <a:off x="14358974" y="714344"/>
            <a:ext cx="2714644" cy="2285980"/>
          </a:xfrm>
          <a:prstGeom prst="su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>
                <a:latin typeface="Aharoni" pitchFamily="2" charset="-79"/>
                <a:cs typeface="Aharoni" pitchFamily="2" charset="-79"/>
              </a:rPr>
              <a:t>Namuna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2-4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yoshli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monitoring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varag’i</a:t>
            </a:r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571442" y="2143103"/>
          <a:ext cx="16787930" cy="78581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579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432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861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5752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71636">
                <a:tc>
                  <a:txBody>
                    <a:bodyPr/>
                    <a:lstStyle/>
                    <a:p>
                      <a:pPr algn="ctr"/>
                      <a:r>
                        <a:rPr lang="ru-RU" sz="4000" dirty="0">
                          <a:cs typeface="Aharoni" pitchFamily="2" charset="-79"/>
                        </a:rPr>
                        <a:t>№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cs typeface="Aharoni" pitchFamily="2" charset="-79"/>
                        </a:rPr>
                        <a:t>Indikator</a:t>
                      </a:r>
                      <a:r>
                        <a:rPr lang="en-US" sz="4000" dirty="0"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cs typeface="Aharoni" pitchFamily="2" charset="-79"/>
                        </a:rPr>
                        <a:t>nomi</a:t>
                      </a:r>
                      <a:r>
                        <a:rPr lang="en-US" sz="4000" baseline="0" dirty="0">
                          <a:cs typeface="Aharoni" pitchFamily="2" charset="-79"/>
                        </a:rPr>
                        <a:t> (3-4 </a:t>
                      </a:r>
                      <a:r>
                        <a:rPr lang="en-US" sz="4000" baseline="0" dirty="0" err="1">
                          <a:cs typeface="Aharoni" pitchFamily="2" charset="-79"/>
                        </a:rPr>
                        <a:t>yosh</a:t>
                      </a:r>
                      <a:r>
                        <a:rPr lang="en-US" sz="4000" baseline="0" dirty="0">
                          <a:cs typeface="Aharoni" pitchFamily="2" charset="-79"/>
                        </a:rPr>
                        <a:t>)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cs typeface="Aharoni" pitchFamily="2" charset="-79"/>
                        </a:rPr>
                        <a:t>sentabr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cs typeface="Aharoni" pitchFamily="2" charset="-79"/>
                        </a:rPr>
                        <a:t>yanvar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cs typeface="Aharoni" pitchFamily="2" charset="-79"/>
                        </a:rPr>
                        <a:t>may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1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Ranglarni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(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qizil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sariq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,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ko’k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)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ajrata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oladi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1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2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3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2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O’z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poyabzalini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mustaqil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kiyadi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2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3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3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3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3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gacha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sanaydi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1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1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2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7163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4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Rasmdagi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voqeani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qisqacha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so’zlab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beradi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1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2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3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свиток 1"/>
          <p:cNvSpPr/>
          <p:nvPr/>
        </p:nvSpPr>
        <p:spPr>
          <a:xfrm>
            <a:off x="1071506" y="785782"/>
            <a:ext cx="16144988" cy="8501122"/>
          </a:xfrm>
          <a:prstGeom prst="verticalScroll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dirty="0" err="1"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dirty="0" err="1">
                <a:latin typeface="Aharoni" pitchFamily="2" charset="-79"/>
                <a:cs typeface="Aharoni" pitchFamily="2" charset="-79"/>
              </a:rPr>
              <a:t>tashakkur</a:t>
            </a:r>
            <a:endParaRPr lang="ru-RU" sz="96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633</Words>
  <Application>Microsoft Office PowerPoint</Application>
  <PresentationFormat>Произвольный</PresentationFormat>
  <Paragraphs>107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Aharoni</vt:lpstr>
      <vt:lpstr>Calibri</vt:lpstr>
      <vt:lpstr>Arial</vt:lpstr>
      <vt:lpstr>Agrandir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Пользователь</cp:lastModifiedBy>
  <cp:revision>6</cp:revision>
  <dcterms:created xsi:type="dcterms:W3CDTF">2006-08-16T00:00:00Z</dcterms:created>
  <dcterms:modified xsi:type="dcterms:W3CDTF">2026-02-09T07:47:11Z</dcterms:modified>
  <dc:identifier>DAHAAtTKKjQ</dc:identifier>
</cp:coreProperties>
</file>