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Lst>
  <p:sldSz cx="9144000" cy="6858000" type="screen4x3"/>
  <p:notesSz cx="6858000" cy="9144000"/>
  <p:custDataLst>
    <p:tags r:id="rId45"/>
  </p:custDataLst>
  <p:defaultTextStyle>
    <a:defPPr lvl="0">
      <a:defRPr lang="ru-RU"/>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11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B55C6AD-A252-4FE7-8E46-172926515C9F}" type="doc">
      <dgm:prSet loTypeId="urn:microsoft.com/office/officeart/2005/8/layout/vProcess5" loCatId="process" qsTypeId="urn:microsoft.com/office/officeart/2005/8/quickstyle/simple3" qsCatId="simple" csTypeId="urn:microsoft.com/office/officeart/2005/8/colors/colorful3" csCatId="colorful" phldr="1"/>
      <dgm:spPr/>
      <dgm:t>
        <a:bodyPr/>
        <a:lstStyle/>
        <a:p>
          <a:endParaRPr lang="ru-RU"/>
        </a:p>
      </dgm:t>
    </dgm:pt>
    <dgm:pt modelId="{CF7A45ED-40D4-4CB3-86DA-4797CE87AD61}">
      <dgm:prSet custT="1"/>
      <dgm:spPr/>
      <dgm:t>
        <a:bodyPr/>
        <a:lstStyle/>
        <a:p>
          <a:pPr algn="just"/>
          <a:r>
            <a:rPr lang="uz-Cyrl-UZ" sz="2400" b="0" i="0" strike="noStrike" dirty="0">
              <a:effectLst/>
              <a:latin typeface="Times New Roman" pitchFamily="18" charset="0"/>
              <a:cs typeface="Times New Roman" pitchFamily="18" charset="0"/>
            </a:rPr>
            <a:t>Болаларни жисмоний ҳамда руҳий, ақлий жиҳатдан етук ривожланиши учун овқатланишни тўғри ташкил этиш катта аҳамиятга эга</a:t>
          </a:r>
          <a:endParaRPr lang="ru-RU" sz="2400" b="0" i="0" strike="noStrike" dirty="0">
            <a:effectLst/>
          </a:endParaRPr>
        </a:p>
      </dgm:t>
    </dgm:pt>
    <dgm:pt modelId="{4B804BF9-C667-49FF-BEFB-75D8B67A4A7C}" type="parTrans" cxnId="{E4A6191E-3B79-4A7F-88B5-2F97E32F38B0}">
      <dgm:prSet/>
      <dgm:spPr/>
      <dgm:t>
        <a:bodyPr/>
        <a:lstStyle/>
        <a:p>
          <a:endParaRPr lang="ru-RU"/>
        </a:p>
      </dgm:t>
    </dgm:pt>
    <dgm:pt modelId="{75922753-4BE4-4742-AAC6-C7FFEAE4F22A}" type="sibTrans" cxnId="{E4A6191E-3B79-4A7F-88B5-2F97E32F38B0}">
      <dgm:prSet>
        <dgm:style>
          <a:lnRef idx="1">
            <a:schemeClr val="accent3"/>
          </a:lnRef>
          <a:fillRef idx="2">
            <a:schemeClr val="accent3"/>
          </a:fillRef>
          <a:effectRef idx="1">
            <a:schemeClr val="accent3"/>
          </a:effectRef>
          <a:fontRef idx="minor">
            <a:schemeClr val="dk1"/>
          </a:fontRef>
        </dgm:style>
      </dgm:prSet>
      <dgm:spPr/>
      <dgm:t>
        <a:bodyPr/>
        <a:lstStyle/>
        <a:p>
          <a:endParaRPr lang="ru-RU" dirty="0"/>
        </a:p>
      </dgm:t>
    </dgm:pt>
    <dgm:pt modelId="{5644968E-09A3-479D-B744-906B9748928A}">
      <dgm:prSet custT="1"/>
      <dgm:spPr/>
      <dgm:t>
        <a:bodyPr/>
        <a:lstStyle/>
        <a:p>
          <a:pPr algn="just"/>
          <a:r>
            <a:rPr lang="uz-Cyrl-UZ" sz="2400" b="0" i="0" dirty="0">
              <a:latin typeface="Times New Roman" pitchFamily="18" charset="0"/>
              <a:cs typeface="Times New Roman" pitchFamily="18" charset="0"/>
            </a:rPr>
            <a:t>Овқат етишмовчилиги боланинг ўсиб ривожланишини кечиктиради  ва организм қаршилигини сусайтириб қўяди </a:t>
          </a:r>
          <a:endParaRPr lang="ru-RU" sz="2400" b="0" i="0" dirty="0"/>
        </a:p>
      </dgm:t>
    </dgm:pt>
    <dgm:pt modelId="{F17CF164-2689-4C6F-9EA9-0204BCAF23AD}" type="parTrans" cxnId="{3C002118-3653-4CB6-B423-9016A4DC6B4E}">
      <dgm:prSet/>
      <dgm:spPr/>
      <dgm:t>
        <a:bodyPr/>
        <a:lstStyle/>
        <a:p>
          <a:endParaRPr lang="ru-RU"/>
        </a:p>
      </dgm:t>
    </dgm:pt>
    <dgm:pt modelId="{79923B06-5DD3-444F-A30E-B85AFA28D566}" type="sibTrans" cxnId="{3C002118-3653-4CB6-B423-9016A4DC6B4E}">
      <dgm:prSet/>
      <dgm:spPr/>
      <dgm:t>
        <a:bodyPr/>
        <a:lstStyle/>
        <a:p>
          <a:endParaRPr lang="ru-RU" dirty="0"/>
        </a:p>
      </dgm:t>
    </dgm:pt>
    <dgm:pt modelId="{1B3B2711-41FF-4289-93AA-BB5CD446E5D0}">
      <dgm:prSet custT="1"/>
      <dgm:spPr/>
      <dgm:t>
        <a:bodyPr/>
        <a:lstStyle/>
        <a:p>
          <a:pPr algn="just"/>
          <a:r>
            <a:rPr lang="uz-Cyrl-UZ" sz="2400" b="0" i="0" dirty="0">
              <a:latin typeface="Times New Roman" pitchFamily="18" charset="0"/>
              <a:cs typeface="Times New Roman" pitchFamily="18" charset="0"/>
            </a:rPr>
            <a:t>Меъёридан ортиқча овқат эса, модда алмашинув жараёнларини ишлаб чиқариб иштаҳани пасайтиради ва овқат ҳазмини бузади</a:t>
          </a:r>
          <a:endParaRPr lang="ru-RU" sz="2400" b="0" i="0" dirty="0"/>
        </a:p>
      </dgm:t>
    </dgm:pt>
    <dgm:pt modelId="{26903D35-0B50-4ABB-B227-604325F1AEE2}" type="parTrans" cxnId="{8EE937BA-E4F4-44C7-99E3-D6197DBBE4C1}">
      <dgm:prSet/>
      <dgm:spPr/>
      <dgm:t>
        <a:bodyPr/>
        <a:lstStyle/>
        <a:p>
          <a:endParaRPr lang="ru-RU"/>
        </a:p>
      </dgm:t>
    </dgm:pt>
    <dgm:pt modelId="{10D0E903-2EF5-4846-9C9D-83F4D30266AA}" type="sibTrans" cxnId="{8EE937BA-E4F4-44C7-99E3-D6197DBBE4C1}">
      <dgm:prSet/>
      <dgm:spPr/>
      <dgm:t>
        <a:bodyPr/>
        <a:lstStyle/>
        <a:p>
          <a:endParaRPr lang="ru-RU"/>
        </a:p>
      </dgm:t>
    </dgm:pt>
    <dgm:pt modelId="{38A75C4E-77C5-4118-A3C4-64D3F6A15590}" type="pres">
      <dgm:prSet presAssocID="{EB55C6AD-A252-4FE7-8E46-172926515C9F}" presName="outerComposite" presStyleCnt="0">
        <dgm:presLayoutVars>
          <dgm:chMax val="5"/>
          <dgm:dir/>
          <dgm:resizeHandles val="exact"/>
        </dgm:presLayoutVars>
      </dgm:prSet>
      <dgm:spPr/>
      <dgm:t>
        <a:bodyPr/>
        <a:lstStyle/>
        <a:p>
          <a:endParaRPr lang="ru-RU"/>
        </a:p>
      </dgm:t>
    </dgm:pt>
    <dgm:pt modelId="{DE2CBCB3-2E71-4073-8972-153B8E6678A4}" type="pres">
      <dgm:prSet presAssocID="{EB55C6AD-A252-4FE7-8E46-172926515C9F}" presName="dummyMaxCanvas" presStyleCnt="0">
        <dgm:presLayoutVars/>
      </dgm:prSet>
      <dgm:spPr/>
    </dgm:pt>
    <dgm:pt modelId="{C230912A-CBE0-4FB6-8D8C-34563A1B8CC3}" type="pres">
      <dgm:prSet presAssocID="{EB55C6AD-A252-4FE7-8E46-172926515C9F}" presName="ThreeNodes_1" presStyleLbl="node1" presStyleIdx="0" presStyleCnt="3" custScaleX="100168" custLinFactNeighborX="-4565" custLinFactNeighborY="-8889">
        <dgm:presLayoutVars>
          <dgm:bulletEnabled val="1"/>
        </dgm:presLayoutVars>
      </dgm:prSet>
      <dgm:spPr/>
      <dgm:t>
        <a:bodyPr/>
        <a:lstStyle/>
        <a:p>
          <a:endParaRPr lang="ru-RU"/>
        </a:p>
      </dgm:t>
    </dgm:pt>
    <dgm:pt modelId="{E4AB8B90-DD52-48D2-9CA7-D5CA1AB16599}" type="pres">
      <dgm:prSet presAssocID="{EB55C6AD-A252-4FE7-8E46-172926515C9F}" presName="ThreeNodes_2" presStyleLbl="node1" presStyleIdx="1" presStyleCnt="3" custScaleX="107717">
        <dgm:presLayoutVars>
          <dgm:bulletEnabled val="1"/>
        </dgm:presLayoutVars>
      </dgm:prSet>
      <dgm:spPr/>
      <dgm:t>
        <a:bodyPr/>
        <a:lstStyle/>
        <a:p>
          <a:endParaRPr lang="ru-RU"/>
        </a:p>
      </dgm:t>
    </dgm:pt>
    <dgm:pt modelId="{15DAAF8E-D5D5-41F6-87A5-811FB5A19C9E}" type="pres">
      <dgm:prSet presAssocID="{EB55C6AD-A252-4FE7-8E46-172926515C9F}" presName="ThreeNodes_3" presStyleLbl="node1" presStyleIdx="2" presStyleCnt="3" custScaleX="103509" custLinFactNeighborX="-1641" custLinFactNeighborY="-6667">
        <dgm:presLayoutVars>
          <dgm:bulletEnabled val="1"/>
        </dgm:presLayoutVars>
      </dgm:prSet>
      <dgm:spPr/>
      <dgm:t>
        <a:bodyPr/>
        <a:lstStyle/>
        <a:p>
          <a:endParaRPr lang="ru-RU"/>
        </a:p>
      </dgm:t>
    </dgm:pt>
    <dgm:pt modelId="{C40FE5AC-0B8C-4115-9ED2-4FEE1DD13E15}" type="pres">
      <dgm:prSet presAssocID="{EB55C6AD-A252-4FE7-8E46-172926515C9F}" presName="ThreeConn_1-2" presStyleLbl="fgAccFollowNode1" presStyleIdx="0" presStyleCnt="2" custLinFactNeighborX="-16859" custLinFactNeighborY="-7265">
        <dgm:presLayoutVars>
          <dgm:bulletEnabled val="1"/>
        </dgm:presLayoutVars>
      </dgm:prSet>
      <dgm:spPr/>
      <dgm:t>
        <a:bodyPr/>
        <a:lstStyle/>
        <a:p>
          <a:endParaRPr lang="ru-RU"/>
        </a:p>
      </dgm:t>
    </dgm:pt>
    <dgm:pt modelId="{6995DA0C-60BE-47D8-A507-0EEA5FDA3E43}" type="pres">
      <dgm:prSet presAssocID="{EB55C6AD-A252-4FE7-8E46-172926515C9F}" presName="ThreeConn_2-3" presStyleLbl="fgAccFollowNode1" presStyleIdx="1" presStyleCnt="2" custLinFactNeighborX="-47970" custLinFactNeighborY="-28461">
        <dgm:presLayoutVars>
          <dgm:bulletEnabled val="1"/>
        </dgm:presLayoutVars>
      </dgm:prSet>
      <dgm:spPr/>
      <dgm:t>
        <a:bodyPr/>
        <a:lstStyle/>
        <a:p>
          <a:endParaRPr lang="ru-RU"/>
        </a:p>
      </dgm:t>
    </dgm:pt>
    <dgm:pt modelId="{21148AC6-45FE-4501-8347-95C8F749C64E}" type="pres">
      <dgm:prSet presAssocID="{EB55C6AD-A252-4FE7-8E46-172926515C9F}" presName="ThreeNodes_1_text" presStyleLbl="node1" presStyleIdx="2" presStyleCnt="3">
        <dgm:presLayoutVars>
          <dgm:bulletEnabled val="1"/>
        </dgm:presLayoutVars>
      </dgm:prSet>
      <dgm:spPr/>
      <dgm:t>
        <a:bodyPr/>
        <a:lstStyle/>
        <a:p>
          <a:endParaRPr lang="ru-RU"/>
        </a:p>
      </dgm:t>
    </dgm:pt>
    <dgm:pt modelId="{343004BE-A8D3-4025-8F3F-A25E0F0C1E25}" type="pres">
      <dgm:prSet presAssocID="{EB55C6AD-A252-4FE7-8E46-172926515C9F}" presName="ThreeNodes_2_text" presStyleLbl="node1" presStyleIdx="2" presStyleCnt="3">
        <dgm:presLayoutVars>
          <dgm:bulletEnabled val="1"/>
        </dgm:presLayoutVars>
      </dgm:prSet>
      <dgm:spPr/>
      <dgm:t>
        <a:bodyPr/>
        <a:lstStyle/>
        <a:p>
          <a:endParaRPr lang="ru-RU"/>
        </a:p>
      </dgm:t>
    </dgm:pt>
    <dgm:pt modelId="{39AD9A5A-6AA8-4AB6-8F1B-CCDA60C92777}" type="pres">
      <dgm:prSet presAssocID="{EB55C6AD-A252-4FE7-8E46-172926515C9F}" presName="ThreeNodes_3_text" presStyleLbl="node1" presStyleIdx="2" presStyleCnt="3">
        <dgm:presLayoutVars>
          <dgm:bulletEnabled val="1"/>
        </dgm:presLayoutVars>
      </dgm:prSet>
      <dgm:spPr/>
      <dgm:t>
        <a:bodyPr/>
        <a:lstStyle/>
        <a:p>
          <a:endParaRPr lang="ru-RU"/>
        </a:p>
      </dgm:t>
    </dgm:pt>
  </dgm:ptLst>
  <dgm:cxnLst>
    <dgm:cxn modelId="{E4A6191E-3B79-4A7F-88B5-2F97E32F38B0}" srcId="{EB55C6AD-A252-4FE7-8E46-172926515C9F}" destId="{CF7A45ED-40D4-4CB3-86DA-4797CE87AD61}" srcOrd="0" destOrd="0" parTransId="{4B804BF9-C667-49FF-BEFB-75D8B67A4A7C}" sibTransId="{75922753-4BE4-4742-AAC6-C7FFEAE4F22A}"/>
    <dgm:cxn modelId="{903A8A8C-3F0F-4A75-A65A-A859F8783179}" type="presOf" srcId="{75922753-4BE4-4742-AAC6-C7FFEAE4F22A}" destId="{C40FE5AC-0B8C-4115-9ED2-4FEE1DD13E15}" srcOrd="0" destOrd="0" presId="urn:microsoft.com/office/officeart/2005/8/layout/vProcess5"/>
    <dgm:cxn modelId="{BFDD04E6-75E6-4501-B134-63D00635D5C3}" type="presOf" srcId="{1B3B2711-41FF-4289-93AA-BB5CD446E5D0}" destId="{39AD9A5A-6AA8-4AB6-8F1B-CCDA60C92777}" srcOrd="1" destOrd="0" presId="urn:microsoft.com/office/officeart/2005/8/layout/vProcess5"/>
    <dgm:cxn modelId="{3C002118-3653-4CB6-B423-9016A4DC6B4E}" srcId="{EB55C6AD-A252-4FE7-8E46-172926515C9F}" destId="{5644968E-09A3-479D-B744-906B9748928A}" srcOrd="1" destOrd="0" parTransId="{F17CF164-2689-4C6F-9EA9-0204BCAF23AD}" sibTransId="{79923B06-5DD3-444F-A30E-B85AFA28D566}"/>
    <dgm:cxn modelId="{6F1BAF01-4873-4082-AB1E-B0C858A6D22C}" type="presOf" srcId="{5644968E-09A3-479D-B744-906B9748928A}" destId="{343004BE-A8D3-4025-8F3F-A25E0F0C1E25}" srcOrd="1" destOrd="0" presId="urn:microsoft.com/office/officeart/2005/8/layout/vProcess5"/>
    <dgm:cxn modelId="{300F037A-B2E8-488E-B4AF-42E90DBE5A27}" type="presOf" srcId="{CF7A45ED-40D4-4CB3-86DA-4797CE87AD61}" destId="{C230912A-CBE0-4FB6-8D8C-34563A1B8CC3}" srcOrd="0" destOrd="0" presId="urn:microsoft.com/office/officeart/2005/8/layout/vProcess5"/>
    <dgm:cxn modelId="{D8F93E51-71B4-4BDF-9F12-027AD83A6FD7}" type="presOf" srcId="{CF7A45ED-40D4-4CB3-86DA-4797CE87AD61}" destId="{21148AC6-45FE-4501-8347-95C8F749C64E}" srcOrd="1" destOrd="0" presId="urn:microsoft.com/office/officeart/2005/8/layout/vProcess5"/>
    <dgm:cxn modelId="{8EE937BA-E4F4-44C7-99E3-D6197DBBE4C1}" srcId="{EB55C6AD-A252-4FE7-8E46-172926515C9F}" destId="{1B3B2711-41FF-4289-93AA-BB5CD446E5D0}" srcOrd="2" destOrd="0" parTransId="{26903D35-0B50-4ABB-B227-604325F1AEE2}" sibTransId="{10D0E903-2EF5-4846-9C9D-83F4D30266AA}"/>
    <dgm:cxn modelId="{F51D5C6E-56AF-44C8-A8F1-25C34B450740}" type="presOf" srcId="{1B3B2711-41FF-4289-93AA-BB5CD446E5D0}" destId="{15DAAF8E-D5D5-41F6-87A5-811FB5A19C9E}" srcOrd="0" destOrd="0" presId="urn:microsoft.com/office/officeart/2005/8/layout/vProcess5"/>
    <dgm:cxn modelId="{AA6FF60C-1540-44DD-B506-222A021423EB}" type="presOf" srcId="{EB55C6AD-A252-4FE7-8E46-172926515C9F}" destId="{38A75C4E-77C5-4118-A3C4-64D3F6A15590}" srcOrd="0" destOrd="0" presId="urn:microsoft.com/office/officeart/2005/8/layout/vProcess5"/>
    <dgm:cxn modelId="{EF7AE14F-FD6B-4A16-8667-A881EA04FA23}" type="presOf" srcId="{79923B06-5DD3-444F-A30E-B85AFA28D566}" destId="{6995DA0C-60BE-47D8-A507-0EEA5FDA3E43}" srcOrd="0" destOrd="0" presId="urn:microsoft.com/office/officeart/2005/8/layout/vProcess5"/>
    <dgm:cxn modelId="{4C225261-C8C9-4C91-815A-B310F1AF1DB1}" type="presOf" srcId="{5644968E-09A3-479D-B744-906B9748928A}" destId="{E4AB8B90-DD52-48D2-9CA7-D5CA1AB16599}" srcOrd="0" destOrd="0" presId="urn:microsoft.com/office/officeart/2005/8/layout/vProcess5"/>
    <dgm:cxn modelId="{8DDC60F3-B225-478A-9E71-A588C9B7A7BF}" type="presParOf" srcId="{38A75C4E-77C5-4118-A3C4-64D3F6A15590}" destId="{DE2CBCB3-2E71-4073-8972-153B8E6678A4}" srcOrd="0" destOrd="0" presId="urn:microsoft.com/office/officeart/2005/8/layout/vProcess5"/>
    <dgm:cxn modelId="{ABBE89E1-A70B-4A97-9756-ED43214F42A8}" type="presParOf" srcId="{38A75C4E-77C5-4118-A3C4-64D3F6A15590}" destId="{C230912A-CBE0-4FB6-8D8C-34563A1B8CC3}" srcOrd="1" destOrd="0" presId="urn:microsoft.com/office/officeart/2005/8/layout/vProcess5"/>
    <dgm:cxn modelId="{2DA09E15-8E67-4B34-BB3E-95EABC4DD958}" type="presParOf" srcId="{38A75C4E-77C5-4118-A3C4-64D3F6A15590}" destId="{E4AB8B90-DD52-48D2-9CA7-D5CA1AB16599}" srcOrd="2" destOrd="0" presId="urn:microsoft.com/office/officeart/2005/8/layout/vProcess5"/>
    <dgm:cxn modelId="{7DD47EAA-F7D8-4BC2-87B4-E7C878C5F66E}" type="presParOf" srcId="{38A75C4E-77C5-4118-A3C4-64D3F6A15590}" destId="{15DAAF8E-D5D5-41F6-87A5-811FB5A19C9E}" srcOrd="3" destOrd="0" presId="urn:microsoft.com/office/officeart/2005/8/layout/vProcess5"/>
    <dgm:cxn modelId="{51A9AB6B-E2BA-475B-BFC2-1CBCDC6229FC}" type="presParOf" srcId="{38A75C4E-77C5-4118-A3C4-64D3F6A15590}" destId="{C40FE5AC-0B8C-4115-9ED2-4FEE1DD13E15}" srcOrd="4" destOrd="0" presId="urn:microsoft.com/office/officeart/2005/8/layout/vProcess5"/>
    <dgm:cxn modelId="{5C3B811C-C891-4BFB-9BB5-DEFE18ED5DD3}" type="presParOf" srcId="{38A75C4E-77C5-4118-A3C4-64D3F6A15590}" destId="{6995DA0C-60BE-47D8-A507-0EEA5FDA3E43}" srcOrd="5" destOrd="0" presId="urn:microsoft.com/office/officeart/2005/8/layout/vProcess5"/>
    <dgm:cxn modelId="{620F3912-F42D-43FC-82BA-9A408A444AE8}" type="presParOf" srcId="{38A75C4E-77C5-4118-A3C4-64D3F6A15590}" destId="{21148AC6-45FE-4501-8347-95C8F749C64E}" srcOrd="6" destOrd="0" presId="urn:microsoft.com/office/officeart/2005/8/layout/vProcess5"/>
    <dgm:cxn modelId="{7935300B-E52F-4226-BFF3-28161667CB66}" type="presParOf" srcId="{38A75C4E-77C5-4118-A3C4-64D3F6A15590}" destId="{343004BE-A8D3-4025-8F3F-A25E0F0C1E25}" srcOrd="7" destOrd="0" presId="urn:microsoft.com/office/officeart/2005/8/layout/vProcess5"/>
    <dgm:cxn modelId="{FC940631-D5FC-4AAE-9EA3-91DB73922AC9}" type="presParOf" srcId="{38A75C4E-77C5-4118-A3C4-64D3F6A15590}" destId="{39AD9A5A-6AA8-4AB6-8F1B-CCDA60C92777}"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30912A-CBE0-4FB6-8D8C-34563A1B8CC3}">
      <dsp:nvSpPr>
        <dsp:cNvPr id="0" name=""/>
        <dsp:cNvSpPr/>
      </dsp:nvSpPr>
      <dsp:spPr>
        <a:xfrm>
          <a:off x="-64141" y="0"/>
          <a:ext cx="6989297" cy="1620180"/>
        </a:xfrm>
        <a:prstGeom prst="roundRect">
          <a:avLst>
            <a:gd name="adj" fmla="val 10000"/>
          </a:avLst>
        </a:prstGeom>
        <a:gradFill rotWithShape="0">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uz-Cyrl-UZ" sz="2400" b="0" i="0" strike="noStrike" kern="1200" dirty="0">
              <a:effectLst/>
              <a:latin typeface="Times New Roman" pitchFamily="18" charset="0"/>
              <a:cs typeface="Times New Roman" pitchFamily="18" charset="0"/>
            </a:rPr>
            <a:t>Болаларни жисмоний ҳамда руҳий, ақлий жиҳатдан етук ривожланиши учун овқатланишни тўғри ташкил этиш катта аҳамиятга эга</a:t>
          </a:r>
          <a:endParaRPr lang="ru-RU" sz="2400" b="0" i="0" strike="noStrike" kern="1200" dirty="0">
            <a:effectLst/>
          </a:endParaRPr>
        </a:p>
      </dsp:txBody>
      <dsp:txXfrm>
        <a:off x="-16688" y="47453"/>
        <a:ext cx="5238220" cy="1525274"/>
      </dsp:txXfrm>
    </dsp:sp>
    <dsp:sp modelId="{E4AB8B90-DD52-48D2-9CA7-D5CA1AB16599}">
      <dsp:nvSpPr>
        <dsp:cNvPr id="0" name=""/>
        <dsp:cNvSpPr/>
      </dsp:nvSpPr>
      <dsp:spPr>
        <a:xfrm>
          <a:off x="288158" y="1890210"/>
          <a:ext cx="7516034" cy="1620180"/>
        </a:xfrm>
        <a:prstGeom prst="roundRect">
          <a:avLst>
            <a:gd name="adj" fmla="val 10000"/>
          </a:avLst>
        </a:prstGeom>
        <a:gradFill rotWithShape="0">
          <a:gsLst>
            <a:gs pos="0">
              <a:schemeClr val="accent3">
                <a:hueOff val="5625132"/>
                <a:satOff val="-8440"/>
                <a:lumOff val="-1373"/>
                <a:alphaOff val="0"/>
                <a:tint val="50000"/>
                <a:satMod val="300000"/>
              </a:schemeClr>
            </a:gs>
            <a:gs pos="35000">
              <a:schemeClr val="accent3">
                <a:hueOff val="5625132"/>
                <a:satOff val="-8440"/>
                <a:lumOff val="-1373"/>
                <a:alphaOff val="0"/>
                <a:tint val="37000"/>
                <a:satMod val="300000"/>
              </a:schemeClr>
            </a:gs>
            <a:gs pos="100000">
              <a:schemeClr val="accent3">
                <a:hueOff val="5625132"/>
                <a:satOff val="-8440"/>
                <a:lumOff val="-1373"/>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uz-Cyrl-UZ" sz="2400" b="0" i="0" kern="1200" dirty="0">
              <a:latin typeface="Times New Roman" pitchFamily="18" charset="0"/>
              <a:cs typeface="Times New Roman" pitchFamily="18" charset="0"/>
            </a:rPr>
            <a:t>Овқат етишмовчилиги боланинг ўсиб ривожланишини кечиктиради  ва организм қаршилигини сусайтириб қўяди </a:t>
          </a:r>
          <a:endParaRPr lang="ru-RU" sz="2400" b="0" i="0" kern="1200" dirty="0"/>
        </a:p>
      </dsp:txBody>
      <dsp:txXfrm>
        <a:off x="335611" y="1937663"/>
        <a:ext cx="5623563" cy="1525274"/>
      </dsp:txXfrm>
    </dsp:sp>
    <dsp:sp modelId="{15DAAF8E-D5D5-41F6-87A5-811FB5A19C9E}">
      <dsp:nvSpPr>
        <dsp:cNvPr id="0" name=""/>
        <dsp:cNvSpPr/>
      </dsp:nvSpPr>
      <dsp:spPr>
        <a:xfrm>
          <a:off x="936133" y="3672402"/>
          <a:ext cx="7222418" cy="1620180"/>
        </a:xfrm>
        <a:prstGeom prst="roundRect">
          <a:avLst>
            <a:gd name="adj" fmla="val 10000"/>
          </a:avLst>
        </a:prstGeom>
        <a:gradFill rotWithShape="0">
          <a:gsLst>
            <a:gs pos="0">
              <a:schemeClr val="accent3">
                <a:hueOff val="11250264"/>
                <a:satOff val="-16880"/>
                <a:lumOff val="-2745"/>
                <a:alphaOff val="0"/>
                <a:tint val="50000"/>
                <a:satMod val="300000"/>
              </a:schemeClr>
            </a:gs>
            <a:gs pos="35000">
              <a:schemeClr val="accent3">
                <a:hueOff val="11250264"/>
                <a:satOff val="-16880"/>
                <a:lumOff val="-2745"/>
                <a:alphaOff val="0"/>
                <a:tint val="37000"/>
                <a:satMod val="300000"/>
              </a:schemeClr>
            </a:gs>
            <a:gs pos="100000">
              <a:schemeClr val="accent3">
                <a:hueOff val="11250264"/>
                <a:satOff val="-16880"/>
                <a:lumOff val="-2745"/>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uz-Cyrl-UZ" sz="2400" b="0" i="0" kern="1200" dirty="0">
              <a:latin typeface="Times New Roman" pitchFamily="18" charset="0"/>
              <a:cs typeface="Times New Roman" pitchFamily="18" charset="0"/>
            </a:rPr>
            <a:t>Меъёридан ортиқча овқат эса, модда алмашинув жараёнларини ишлаб чиқариб иштаҳани пасайтиради ва овқат ҳазмини бузади</a:t>
          </a:r>
          <a:endParaRPr lang="ru-RU" sz="2400" b="0" i="0" kern="1200" dirty="0"/>
        </a:p>
      </dsp:txBody>
      <dsp:txXfrm>
        <a:off x="983586" y="3719855"/>
        <a:ext cx="5400169" cy="1525274"/>
      </dsp:txXfrm>
    </dsp:sp>
    <dsp:sp modelId="{C40FE5AC-0B8C-4115-9ED2-4FEE1DD13E15}">
      <dsp:nvSpPr>
        <dsp:cNvPr id="0" name=""/>
        <dsp:cNvSpPr/>
      </dsp:nvSpPr>
      <dsp:spPr>
        <a:xfrm>
          <a:off x="5688633" y="1152127"/>
          <a:ext cx="1053117" cy="1053117"/>
        </a:xfrm>
        <a:prstGeom prst="downArrow">
          <a:avLst>
            <a:gd name="adj1" fmla="val 55000"/>
            <a:gd name="adj2" fmla="val 45000"/>
          </a:avLst>
        </a:prstGeom>
        <a:gradFill rotWithShape="1">
          <a:gsLst>
            <a:gs pos="0">
              <a:schemeClr val="accent3">
                <a:tint val="50000"/>
                <a:satMod val="300000"/>
              </a:schemeClr>
            </a:gs>
            <a:gs pos="35000">
              <a:schemeClr val="accent3">
                <a:tint val="37000"/>
                <a:satMod val="300000"/>
              </a:schemeClr>
            </a:gs>
            <a:gs pos="100000">
              <a:schemeClr val="accent3">
                <a:tint val="15000"/>
                <a:satMod val="350000"/>
              </a:schemeClr>
            </a:gs>
          </a:gsLst>
          <a:lin ang="16200000" scaled="1"/>
        </a:gra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dsp:spPr>
      <dsp:style>
        <a:lnRef idx="1">
          <a:schemeClr val="accent3"/>
        </a:lnRef>
        <a:fillRef idx="2">
          <a:schemeClr val="accent3"/>
        </a:fillRef>
        <a:effectRef idx="1">
          <a:schemeClr val="accent3"/>
        </a:effectRef>
        <a:fontRef idx="minor">
          <a:schemeClr val="dk1"/>
        </a:fontRef>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dirty="0"/>
        </a:p>
      </dsp:txBody>
      <dsp:txXfrm>
        <a:off x="5925584" y="1152127"/>
        <a:ext cx="579215" cy="792471"/>
      </dsp:txXfrm>
    </dsp:sp>
    <dsp:sp modelId="{6995DA0C-60BE-47D8-A507-0EEA5FDA3E43}">
      <dsp:nvSpPr>
        <dsp:cNvPr id="0" name=""/>
        <dsp:cNvSpPr/>
      </dsp:nvSpPr>
      <dsp:spPr>
        <a:xfrm>
          <a:off x="5976666" y="2808317"/>
          <a:ext cx="1053117" cy="1053117"/>
        </a:xfrm>
        <a:prstGeom prst="downArrow">
          <a:avLst>
            <a:gd name="adj1" fmla="val 55000"/>
            <a:gd name="adj2" fmla="val 45000"/>
          </a:avLst>
        </a:prstGeom>
        <a:solidFill>
          <a:schemeClr val="accent3">
            <a:tint val="40000"/>
            <a:alpha val="90000"/>
            <a:hueOff val="10716854"/>
            <a:satOff val="-13793"/>
            <a:lumOff val="-1075"/>
            <a:alphaOff val="0"/>
          </a:schemeClr>
        </a:solidFill>
        <a:ln w="9525" cap="flat" cmpd="sng" algn="ctr">
          <a:solidFill>
            <a:schemeClr val="accent3">
              <a:tint val="40000"/>
              <a:alpha val="90000"/>
              <a:hueOff val="10716854"/>
              <a:satOff val="-13793"/>
              <a:lumOff val="-1075"/>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dirty="0"/>
        </a:p>
      </dsp:txBody>
      <dsp:txXfrm>
        <a:off x="6213617" y="2808317"/>
        <a:ext cx="579215" cy="792471"/>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72DF2F3B-48FA-4B53-8984-CDCBFC20CFD6}" type="datetimeFigureOut">
              <a:rPr lang="ru-RU" smtClean="0"/>
              <a:t>23.05.2026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7486217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2DF2F3B-48FA-4B53-8984-CDCBFC20CFD6}" type="datetimeFigureOut">
              <a:rPr lang="ru-RU" smtClean="0"/>
              <a:t>23.05.2026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10122292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72DF2F3B-48FA-4B53-8984-CDCBFC20CFD6}" type="datetimeFigureOut">
              <a:rPr lang="ru-RU" smtClean="0"/>
              <a:t>23.05.2026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216875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72DF2F3B-48FA-4B53-8984-CDCBFC20CFD6}" type="datetimeFigureOut">
              <a:rPr lang="ru-RU" smtClean="0"/>
              <a:t>23.05.2026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28349389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72DF2F3B-48FA-4B53-8984-CDCBFC20CFD6}" type="datetimeFigureOut">
              <a:rPr lang="ru-RU" smtClean="0"/>
              <a:t>23.05.2026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42010133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72DF2F3B-48FA-4B53-8984-CDCBFC20CFD6}" type="datetimeFigureOut">
              <a:rPr lang="ru-RU" smtClean="0"/>
              <a:t>23.05.2026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39183461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2DF2F3B-48FA-4B53-8984-CDCBFC20CFD6}" type="datetimeFigureOut">
              <a:rPr lang="ru-RU" smtClean="0"/>
              <a:t>23.05.2026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1492512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72DF2F3B-48FA-4B53-8984-CDCBFC20CFD6}" type="datetimeFigureOut">
              <a:rPr lang="ru-RU" smtClean="0"/>
              <a:t>23.05.2026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1324964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72DF2F3B-48FA-4B53-8984-CDCBFC20CFD6}" type="datetimeFigureOut">
              <a:rPr lang="ru-RU" smtClean="0"/>
              <a:t>23.05.2026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4041902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2DF2F3B-48FA-4B53-8984-CDCBFC20CFD6}" type="datetimeFigureOut">
              <a:rPr lang="ru-RU" smtClean="0"/>
              <a:t>23.05.2026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38803079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2DF2F3B-48FA-4B53-8984-CDCBFC20CFD6}" type="datetimeFigureOut">
              <a:rPr lang="ru-RU" smtClean="0"/>
              <a:t>23.05.2026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1705460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DF2F3B-48FA-4B53-8984-CDCBFC20CFD6}" type="datetimeFigureOut">
              <a:rPr lang="ru-RU" smtClean="0"/>
              <a:t>23.05.2026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07D5A0-1B39-4142-9C9F-5FA11CB38A1F}" type="slidenum">
              <a:rPr lang="ru-RU" smtClean="0"/>
              <a:t>‹#›</a:t>
            </a:fld>
            <a:endParaRPr lang="ru-RU"/>
          </a:p>
        </p:txBody>
      </p:sp>
    </p:spTree>
    <p:extLst>
      <p:ext uri="{BB962C8B-B14F-4D97-AF65-F5344CB8AC3E}">
        <p14:creationId xmlns:p14="http://schemas.microsoft.com/office/powerpoint/2010/main" val="3453239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2.jpeg"/><Relationship Id="rId7"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174"/>
        <p:cNvGrpSpPr/>
        <p:nvPr/>
      </p:nvGrpSpPr>
      <p:grpSpPr>
        <a:xfrm>
          <a:off x="0" y="0"/>
          <a:ext cx="0" cy="0"/>
          <a:chOff x="0" y="0"/>
          <a:chExt cx="0" cy="0"/>
        </a:xfrm>
      </p:grpSpPr>
      <p:sp>
        <p:nvSpPr>
          <p:cNvPr id="7175" name="Google Shape;7175;p1"/>
          <p:cNvSpPr txBox="1">
            <a:spLocks noGrp="1"/>
          </p:cNvSpPr>
          <p:nvPr>
            <p:ph type="ctrTitle"/>
          </p:nvPr>
        </p:nvSpPr>
        <p:spPr>
          <a:xfrm>
            <a:off x="685800" y="2130425"/>
            <a:ext cx="7772400" cy="1470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endParaRPr/>
          </a:p>
        </p:txBody>
      </p:sp>
      <p:sp>
        <p:nvSpPr>
          <p:cNvPr id="7176" name="Google Shape;7176;p1"/>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Clr>
                <a:srgbClr val="888888"/>
              </a:buClr>
              <a:buSzPts val="3200"/>
              <a:buNone/>
            </a:pPr>
            <a:endParaRPr/>
          </a:p>
        </p:txBody>
      </p:sp>
      <p:pic>
        <p:nvPicPr>
          <p:cNvPr id="7177" name="Google Shape;7177;p1" descr="C:\Users\Fujitsu\Desktop\1616971647_58-p-fon-dlya-slaida-v-prezentatsii-58.jpg"/>
          <p:cNvPicPr preferRelativeResize="0"/>
          <p:nvPr/>
        </p:nvPicPr>
        <p:blipFill rotWithShape="1">
          <a:blip r:embed="rId2">
            <a:alphaModFix/>
          </a:blip>
          <a:srcRect/>
          <a:stretch/>
        </p:blipFill>
        <p:spPr>
          <a:xfrm>
            <a:off x="8630" y="15147"/>
            <a:ext cx="9143999" cy="6857999"/>
          </a:xfrm>
          <a:prstGeom prst="rect">
            <a:avLst/>
          </a:prstGeom>
          <a:noFill/>
          <a:ln>
            <a:noFill/>
          </a:ln>
        </p:spPr>
      </p:pic>
      <p:sp>
        <p:nvSpPr>
          <p:cNvPr id="7178" name="Google Shape;7178;p1"/>
          <p:cNvSpPr/>
          <p:nvPr/>
        </p:nvSpPr>
        <p:spPr>
          <a:xfrm>
            <a:off x="323528" y="332656"/>
            <a:ext cx="8640900" cy="17544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000000"/>
              </a:buClr>
              <a:buSzPts val="1800"/>
              <a:buFont typeface="Times New Roman"/>
              <a:buNone/>
            </a:pPr>
            <a:endParaRPr sz="1800" b="1" i="0" u="none" strike="noStrike" cap="none" dirty="0">
              <a:solidFill>
                <a:srgbClr val="000000"/>
              </a:solidFill>
              <a:latin typeface="Times New Roman"/>
              <a:ea typeface="Times New Roman"/>
              <a:cs typeface="Times New Roman"/>
              <a:sym typeface="Times New Roman"/>
            </a:endParaRPr>
          </a:p>
        </p:txBody>
      </p:sp>
      <p:sp>
        <p:nvSpPr>
          <p:cNvPr id="7179" name="Google Shape;7179;p1"/>
          <p:cNvSpPr txBox="1"/>
          <p:nvPr/>
        </p:nvSpPr>
        <p:spPr>
          <a:xfrm>
            <a:off x="315264" y="2780928"/>
            <a:ext cx="8640900" cy="2880300"/>
          </a:xfrm>
          <a:prstGeom prst="rect">
            <a:avLst/>
          </a:prstGeom>
          <a:noFill/>
          <a:ln>
            <a:noFill/>
          </a:ln>
        </p:spPr>
        <p:txBody>
          <a:bodyPr spcFirstLastPara="1" wrap="square" lIns="91425" tIns="0" rIns="91425" bIns="45700" anchor="t" anchorCtr="0">
            <a:normAutofit/>
          </a:bodyPr>
          <a:lstStyle/>
          <a:p>
            <a:pPr marL="27432" marR="0" lvl="0" indent="0" algn="ctr" rtl="0">
              <a:lnSpc>
                <a:spcPct val="150000"/>
              </a:lnSpc>
              <a:spcBef>
                <a:spcPts val="0"/>
              </a:spcBef>
              <a:spcAft>
                <a:spcPts val="0"/>
              </a:spcAft>
              <a:buClr>
                <a:srgbClr val="6A564F"/>
              </a:buClr>
              <a:buSzPts val="1920"/>
              <a:buFont typeface="Noto Sans Symbols"/>
              <a:buNone/>
            </a:pPr>
            <a:r>
              <a:rPr lang="ru-RU" sz="2400" b="1" i="1" u="none" strike="noStrike" cap="none" dirty="0">
                <a:solidFill>
                  <a:schemeClr val="dk1"/>
                </a:solidFill>
                <a:latin typeface="Times New Roman"/>
                <a:ea typeface="Times New Roman"/>
                <a:cs typeface="Times New Roman"/>
                <a:sym typeface="Times New Roman"/>
              </a:rPr>
              <a:t>МАКТАБГАЧА ТАЪЛИМ ТАШКИЛОТЛАРИДА СОҒЛОМ </a:t>
            </a:r>
            <a:r>
              <a:rPr lang="ru-RU" sz="2400" b="1" i="1" u="none" strike="noStrike" cap="none" dirty="0" smtClean="0">
                <a:solidFill>
                  <a:schemeClr val="dk1"/>
                </a:solidFill>
                <a:latin typeface="Times New Roman"/>
                <a:ea typeface="Times New Roman"/>
                <a:cs typeface="Times New Roman"/>
                <a:sym typeface="Times New Roman"/>
              </a:rPr>
              <a:t>ОВҚАТЛАНТИРИШНИНГ   АХАМИЯТИ</a:t>
            </a:r>
            <a:endParaRPr dirty="0"/>
          </a:p>
          <a:p>
            <a:pPr marL="27432" marR="0" lvl="0" indent="0" algn="ctr" rtl="0">
              <a:lnSpc>
                <a:spcPct val="150000"/>
              </a:lnSpc>
              <a:spcBef>
                <a:spcPts val="600"/>
              </a:spcBef>
              <a:spcAft>
                <a:spcPts val="0"/>
              </a:spcAft>
              <a:buClr>
                <a:srgbClr val="6A564F"/>
              </a:buClr>
              <a:buSzPts val="1920"/>
              <a:buFont typeface="Noto Sans Symbols"/>
              <a:buNone/>
            </a:pPr>
            <a:r>
              <a:rPr lang="ru-RU" sz="2400" b="1" i="1" u="none" strike="noStrike" cap="none" dirty="0" err="1">
                <a:solidFill>
                  <a:schemeClr val="dk1"/>
                </a:solidFill>
                <a:latin typeface="Times New Roman"/>
                <a:ea typeface="Times New Roman"/>
                <a:cs typeface="Times New Roman"/>
                <a:sym typeface="Times New Roman"/>
              </a:rPr>
              <a:t>Маърузачи</a:t>
            </a:r>
            <a:r>
              <a:rPr lang="ru-RU" sz="2400" b="1" i="1" u="none" strike="noStrike" cap="none">
                <a:solidFill>
                  <a:schemeClr val="dk1"/>
                </a:solidFill>
                <a:latin typeface="Times New Roman"/>
                <a:ea typeface="Times New Roman"/>
                <a:cs typeface="Times New Roman"/>
                <a:sym typeface="Times New Roman"/>
              </a:rPr>
              <a:t>: </a:t>
            </a:r>
            <a:r>
              <a:rPr lang="ru-RU" sz="2400" b="1" i="1" smtClean="0">
                <a:solidFill>
                  <a:schemeClr val="dk1"/>
                </a:solidFill>
                <a:latin typeface="Times New Roman"/>
                <a:ea typeface="Times New Roman"/>
                <a:cs typeface="Times New Roman"/>
                <a:sym typeface="Times New Roman"/>
              </a:rPr>
              <a:t>ЖАМИЛА  АБДУЛЛАЕВА</a:t>
            </a:r>
            <a:endParaRPr sz="2400" b="1" i="1" u="none" strike="noStrike" cap="none" dirty="0">
              <a:solidFill>
                <a:schemeClr val="dk1"/>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179">
                                            <p:txEl>
                                              <p:pRg st="0" end="0"/>
                                            </p:txEl>
                                          </p:spTgt>
                                        </p:tgtEl>
                                        <p:attrNameLst>
                                          <p:attrName>style.visibility</p:attrName>
                                        </p:attrNameLst>
                                      </p:cBhvr>
                                      <p:to>
                                        <p:strVal val="visible"/>
                                      </p:to>
                                    </p:set>
                                    <p:animEffect transition="in" filter="fade">
                                      <p:cBhvr>
                                        <p:cTn id="7" dur="500"/>
                                        <p:tgtEl>
                                          <p:spTgt spid="717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179">
                                            <p:txEl>
                                              <p:pRg st="1" end="1"/>
                                            </p:txEl>
                                          </p:spTgt>
                                        </p:tgtEl>
                                        <p:attrNameLst>
                                          <p:attrName>style.visibility</p:attrName>
                                        </p:attrNameLst>
                                      </p:cBhvr>
                                      <p:to>
                                        <p:strVal val="visible"/>
                                      </p:to>
                                    </p:set>
                                    <p:animEffect transition="in" filter="fade">
                                      <p:cBhvr>
                                        <p:cTn id="12" dur="500"/>
                                        <p:tgtEl>
                                          <p:spTgt spid="717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04" y="11759"/>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115616" y="1209587"/>
            <a:ext cx="7704856" cy="5632311"/>
          </a:xfrm>
          <a:prstGeom prst="rect">
            <a:avLst/>
          </a:prstGeom>
        </p:spPr>
        <p:txBody>
          <a:bodyPr wrap="square">
            <a:spAutoFit/>
          </a:bodyPr>
          <a:lstStyle/>
          <a:p>
            <a:pPr marL="354013" indent="-354013"/>
            <a:r>
              <a:rPr lang="ru-RU" sz="2400" dirty="0">
                <a:latin typeface="Times New Roman" panose="02020603050405020304" pitchFamily="18" charset="0"/>
                <a:cs typeface="Times New Roman" panose="02020603050405020304" pitchFamily="18" charset="0"/>
              </a:rPr>
              <a:t>1. </a:t>
            </a:r>
            <a:r>
              <a:rPr lang="ru-RU" sz="2400" dirty="0" err="1">
                <a:latin typeface="Times New Roman" panose="02020603050405020304" pitchFamily="18" charset="0"/>
                <a:cs typeface="Times New Roman" panose="02020603050405020304" pitchFamily="18" charset="0"/>
              </a:rPr>
              <a:t>Мактабгача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таълим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ташкилотларида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соғлом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овқатланишни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ташкиллаштириш</a:t>
            </a:r>
            <a:r>
              <a:rPr lang="ru-RU" sz="2400" dirty="0">
                <a:latin typeface="Times New Roman" panose="02020603050405020304" pitchFamily="18" charset="0"/>
                <a:cs typeface="Times New Roman" panose="02020603050405020304" pitchFamily="18" charset="0"/>
              </a:rPr>
              <a:t>.</a:t>
            </a:r>
          </a:p>
          <a:p>
            <a:r>
              <a:rPr lang="ru-RU" sz="2400" dirty="0">
                <a:latin typeface="Times New Roman" panose="02020603050405020304" pitchFamily="18" charset="0"/>
                <a:cs typeface="Times New Roman" panose="02020603050405020304" pitchFamily="18" charset="0"/>
              </a:rPr>
              <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2. </a:t>
            </a:r>
            <a:r>
              <a:rPr lang="ru-RU" sz="2400" dirty="0" err="1">
                <a:latin typeface="Times New Roman" panose="02020603050405020304" pitchFamily="18" charset="0"/>
                <a:cs typeface="Times New Roman" panose="02020603050405020304" pitchFamily="18" charset="0"/>
              </a:rPr>
              <a:t>Таомнома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тузилишига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оид</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тавсиялар</a:t>
            </a:r>
            <a:r>
              <a:rPr lang="ru-RU" sz="2400" dirty="0">
                <a:latin typeface="Times New Roman" panose="02020603050405020304" pitchFamily="18" charset="0"/>
                <a:cs typeface="Times New Roman" panose="02020603050405020304" pitchFamily="18" charset="0"/>
              </a:rPr>
              <a:t>.</a:t>
            </a:r>
          </a:p>
          <a:p>
            <a:endParaRPr lang="ru-RU" sz="2400" dirty="0">
              <a:latin typeface="Times New Roman" panose="02020603050405020304" pitchFamily="18" charset="0"/>
              <a:cs typeface="Times New Roman" panose="02020603050405020304" pitchFamily="18" charset="0"/>
            </a:endParaRPr>
          </a:p>
          <a:p>
            <a:r>
              <a:rPr lang="ru-RU" sz="2400" dirty="0">
                <a:latin typeface="Times New Roman" panose="02020603050405020304" pitchFamily="18" charset="0"/>
                <a:cs typeface="Times New Roman" panose="02020603050405020304" pitchFamily="18" charset="0"/>
              </a:rPr>
              <a:t>3. </a:t>
            </a:r>
            <a:r>
              <a:rPr lang="ru-RU" sz="2400" dirty="0" err="1">
                <a:latin typeface="Times New Roman" panose="02020603050405020304" pitchFamily="18" charset="0"/>
                <a:cs typeface="Times New Roman" panose="02020603050405020304" pitchFamily="18" charset="0"/>
              </a:rPr>
              <a:t>Келтирилган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озиқ-овқат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маҳсулотларининг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сифатини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назорат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қилиш</a:t>
            </a:r>
            <a:r>
              <a:rPr lang="ru-RU" sz="2400" dirty="0">
                <a:latin typeface="Times New Roman" panose="02020603050405020304" pitchFamily="18" charset="0"/>
                <a:cs typeface="Times New Roman" panose="02020603050405020304" pitchFamily="18" charset="0"/>
              </a:rPr>
              <a:t>.</a:t>
            </a:r>
          </a:p>
          <a:p>
            <a:endParaRPr lang="ru-RU" sz="2400" dirty="0">
              <a:latin typeface="Times New Roman" panose="02020603050405020304" pitchFamily="18" charset="0"/>
              <a:cs typeface="Times New Roman" panose="02020603050405020304" pitchFamily="18" charset="0"/>
            </a:endParaRPr>
          </a:p>
          <a:p>
            <a:r>
              <a:rPr lang="ru-RU" sz="2400" dirty="0">
                <a:latin typeface="Times New Roman" panose="02020603050405020304" pitchFamily="18" charset="0"/>
                <a:cs typeface="Times New Roman" panose="02020603050405020304" pitchFamily="18" charset="0"/>
              </a:rPr>
              <a:t>4. </a:t>
            </a:r>
            <a:r>
              <a:rPr lang="ru-RU" sz="2400" dirty="0" err="1">
                <a:latin typeface="Times New Roman" panose="02020603050405020304" pitchFamily="18" charset="0"/>
                <a:cs typeface="Times New Roman" panose="02020603050405020304" pitchFamily="18" charset="0"/>
              </a:rPr>
              <a:t>Мактабгача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таълим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ташкилоти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ошхонасига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талаблар</a:t>
            </a:r>
            <a:endParaRPr lang="ru-RU" sz="2400" dirty="0">
              <a:latin typeface="Times New Roman" panose="02020603050405020304" pitchFamily="18" charset="0"/>
              <a:cs typeface="Times New Roman" panose="02020603050405020304" pitchFamily="18" charset="0"/>
            </a:endParaRPr>
          </a:p>
          <a:p>
            <a:endParaRPr lang="ru-RU" sz="2400" dirty="0">
              <a:latin typeface="Times New Roman" panose="02020603050405020304" pitchFamily="18" charset="0"/>
              <a:cs typeface="Times New Roman" panose="02020603050405020304" pitchFamily="18" charset="0"/>
            </a:endParaRPr>
          </a:p>
          <a:p>
            <a:r>
              <a:rPr lang="ru-RU" sz="2400" dirty="0">
                <a:latin typeface="Times New Roman" panose="02020603050405020304" pitchFamily="18" charset="0"/>
                <a:cs typeface="Times New Roman" panose="02020603050405020304" pitchFamily="18" charset="0"/>
              </a:rPr>
              <a:t>5. Санитария </a:t>
            </a:r>
            <a:r>
              <a:rPr lang="ru-RU" sz="2400" dirty="0" err="1">
                <a:latin typeface="Times New Roman" panose="02020603050405020304" pitchFamily="18" charset="0"/>
                <a:cs typeface="Times New Roman" panose="02020603050405020304" pitchFamily="18" charset="0"/>
              </a:rPr>
              <a:t>талаблари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маҳсулотларни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транспортларда</a:t>
            </a:r>
            <a:r>
              <a:rPr lang="ru-RU" sz="2400" dirty="0">
                <a:latin typeface="Times New Roman" panose="02020603050405020304" pitchFamily="18" charset="0"/>
                <a:cs typeface="Times New Roman" panose="02020603050405020304" pitchFamily="18" charset="0"/>
              </a:rPr>
              <a:t> </a:t>
            </a:r>
          </a:p>
          <a:p>
            <a:pPr indent="354013"/>
            <a:r>
              <a:rPr lang="ru-RU" sz="2400" dirty="0" err="1">
                <a:latin typeface="Times New Roman" panose="02020603050405020304" pitchFamily="18" charset="0"/>
                <a:cs typeface="Times New Roman" panose="02020603050405020304" pitchFamily="18" charset="0"/>
              </a:rPr>
              <a:t>ташиш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қоидалари</a:t>
            </a:r>
            <a:r>
              <a:rPr lang="ru-RU" sz="2400" dirty="0">
                <a:latin typeface="Times New Roman" panose="02020603050405020304" pitchFamily="18" charset="0"/>
                <a:cs typeface="Times New Roman" panose="02020603050405020304" pitchFamily="18" charset="0"/>
              </a:rPr>
              <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
            </a:r>
            <a:br>
              <a:rPr lang="ru-RU" sz="2400" dirty="0">
                <a:latin typeface="Times New Roman" panose="02020603050405020304" pitchFamily="18" charset="0"/>
                <a:cs typeface="Times New Roman" panose="02020603050405020304" pitchFamily="18" charset="0"/>
              </a:rPr>
            </a:b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08952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412"/>
            <a:ext cx="9251504" cy="712879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Объект 4"/>
          <p:cNvGraphicFramePr>
            <a:graphicFrameLocks/>
          </p:cNvGraphicFramePr>
          <p:nvPr>
            <p:extLst>
              <p:ext uri="{D42A27DB-BD31-4B8C-83A1-F6EECF244321}">
                <p14:modId xmlns:p14="http://schemas.microsoft.com/office/powerpoint/2010/main" val="1588186884"/>
              </p:ext>
            </p:extLst>
          </p:nvPr>
        </p:nvGraphicFramePr>
        <p:xfrm>
          <a:off x="611560" y="980728"/>
          <a:ext cx="8208912" cy="54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661284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36327"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107504" y="260648"/>
            <a:ext cx="9036496" cy="6740307"/>
          </a:xfrm>
          <a:prstGeom prst="rect">
            <a:avLst/>
          </a:prstGeom>
        </p:spPr>
        <p:txBody>
          <a:bodyPr wrap="square">
            <a:spAutoFit/>
          </a:bodyPr>
          <a:lstStyle/>
          <a:p>
            <a:pPr algn="ctr">
              <a:spcAft>
                <a:spcPts val="0"/>
              </a:spcAft>
            </a:pPr>
            <a:endParaRPr lang="ru-RU" sz="2400" b="1" dirty="0">
              <a:solidFill>
                <a:srgbClr val="000080"/>
              </a:solidFill>
              <a:latin typeface="Times New Roman"/>
              <a:ea typeface="Times New Roman"/>
            </a:endParaRPr>
          </a:p>
          <a:p>
            <a:pPr algn="ctr">
              <a:spcAft>
                <a:spcPts val="0"/>
              </a:spcAft>
            </a:pPr>
            <a:r>
              <a:rPr lang="ru-RU" sz="2400" b="1" dirty="0">
                <a:latin typeface="Times New Roman"/>
                <a:ea typeface="Times New Roman"/>
              </a:rPr>
              <a:t>Болаларнинг </a:t>
            </a:r>
            <a:r>
              <a:rPr lang="ru-RU" sz="2400" b="1" dirty="0" err="1">
                <a:latin typeface="Times New Roman"/>
                <a:ea typeface="Times New Roman"/>
              </a:rPr>
              <a:t>мактабгача</a:t>
            </a:r>
            <a:r>
              <a:rPr lang="ru-RU" sz="2400" b="1" dirty="0">
                <a:latin typeface="Times New Roman"/>
                <a:ea typeface="Times New Roman"/>
              </a:rPr>
              <a:t> </a:t>
            </a:r>
            <a:r>
              <a:rPr lang="ru-RU" sz="2400" b="1" dirty="0" err="1">
                <a:latin typeface="Times New Roman"/>
                <a:ea typeface="Times New Roman"/>
              </a:rPr>
              <a:t>таълим</a:t>
            </a:r>
            <a:r>
              <a:rPr lang="ru-RU" sz="2400" b="1" dirty="0">
                <a:latin typeface="Times New Roman"/>
                <a:ea typeface="Times New Roman"/>
              </a:rPr>
              <a:t> </a:t>
            </a:r>
            <a:r>
              <a:rPr lang="ru-RU" sz="2400" b="1" dirty="0" err="1">
                <a:latin typeface="Times New Roman"/>
                <a:ea typeface="Times New Roman"/>
              </a:rPr>
              <a:t>ташкилотида</a:t>
            </a:r>
            <a:r>
              <a:rPr lang="ru-RU" sz="2400" b="1" dirty="0">
                <a:latin typeface="Times New Roman"/>
                <a:ea typeface="Times New Roman"/>
              </a:rPr>
              <a:t> </a:t>
            </a:r>
            <a:r>
              <a:rPr lang="ru-RU" sz="2400" b="1" dirty="0" err="1">
                <a:latin typeface="Times New Roman"/>
                <a:ea typeface="Times New Roman"/>
              </a:rPr>
              <a:t>бўлишига</a:t>
            </a:r>
            <a:r>
              <a:rPr lang="ru-RU" sz="2400" b="1" dirty="0">
                <a:latin typeface="Times New Roman"/>
                <a:ea typeface="Times New Roman"/>
              </a:rPr>
              <a:t> </a:t>
            </a:r>
            <a:r>
              <a:rPr lang="ru-RU" sz="2400" b="1" dirty="0" err="1">
                <a:latin typeface="Times New Roman"/>
                <a:ea typeface="Times New Roman"/>
              </a:rPr>
              <a:t>мувофиқ</a:t>
            </a:r>
            <a:r>
              <a:rPr lang="ru-RU" sz="2400" b="1" dirty="0">
                <a:latin typeface="Times New Roman"/>
                <a:ea typeface="Times New Roman"/>
              </a:rPr>
              <a:t> </a:t>
            </a:r>
            <a:r>
              <a:rPr lang="ru-RU" sz="2400" b="1" dirty="0" err="1">
                <a:latin typeface="Times New Roman"/>
                <a:ea typeface="Times New Roman"/>
              </a:rPr>
              <a:t>овқатланишини</a:t>
            </a:r>
            <a:r>
              <a:rPr lang="ru-RU" sz="2400" b="1" dirty="0">
                <a:latin typeface="Times New Roman"/>
                <a:ea typeface="Times New Roman"/>
              </a:rPr>
              <a:t> </a:t>
            </a:r>
            <a:r>
              <a:rPr lang="ru-RU" sz="2400" b="1" dirty="0" err="1">
                <a:latin typeface="Times New Roman"/>
                <a:ea typeface="Times New Roman"/>
              </a:rPr>
              <a:t>ташкил</a:t>
            </a:r>
            <a:r>
              <a:rPr lang="ru-RU" sz="2400" b="1" dirty="0">
                <a:latin typeface="Times New Roman"/>
                <a:ea typeface="Times New Roman"/>
              </a:rPr>
              <a:t> </a:t>
            </a:r>
            <a:r>
              <a:rPr lang="ru-RU" sz="2400" b="1" dirty="0" err="1">
                <a:latin typeface="Times New Roman"/>
                <a:ea typeface="Times New Roman"/>
              </a:rPr>
              <a:t>қилиш</a:t>
            </a:r>
            <a:endParaRPr lang="ru-RU" sz="2400" b="1" dirty="0">
              <a:latin typeface="Times New Roman"/>
              <a:ea typeface="Times New Roman"/>
            </a:endParaRPr>
          </a:p>
          <a:p>
            <a:pPr indent="540385" algn="just">
              <a:spcAft>
                <a:spcPts val="0"/>
              </a:spcAft>
            </a:pPr>
            <a:endParaRPr lang="ru-RU" sz="2000" dirty="0">
              <a:solidFill>
                <a:srgbClr val="000000"/>
              </a:solidFill>
              <a:latin typeface="Times New Roman"/>
              <a:ea typeface="Times New Roman"/>
            </a:endParaRPr>
          </a:p>
          <a:p>
            <a:pPr indent="540385" algn="just">
              <a:spcAft>
                <a:spcPts val="0"/>
              </a:spcAft>
            </a:pPr>
            <a:r>
              <a:rPr lang="ru-RU" sz="2000" dirty="0">
                <a:solidFill>
                  <a:srgbClr val="000000"/>
                </a:solidFill>
                <a:latin typeface="Times New Roman"/>
                <a:ea typeface="Times New Roman"/>
              </a:rPr>
              <a:t>Болаларнинг </a:t>
            </a:r>
            <a:r>
              <a:rPr lang="ru-RU" sz="2000" dirty="0" err="1">
                <a:solidFill>
                  <a:srgbClr val="000000"/>
                </a:solidFill>
                <a:latin typeface="Times New Roman"/>
                <a:ea typeface="Times New Roman"/>
              </a:rPr>
              <a:t>мактабгача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таълим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ташкилотларида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гуруҳларда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бўладиган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вақти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қуйидагича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мумкин</a:t>
            </a:r>
            <a:r>
              <a:rPr lang="ru-RU" sz="2000" dirty="0">
                <a:solidFill>
                  <a:srgbClr val="000000"/>
                </a:solidFill>
                <a:latin typeface="Times New Roman"/>
                <a:ea typeface="Times New Roman"/>
              </a:rPr>
              <a:t>:</a:t>
            </a:r>
          </a:p>
          <a:p>
            <a:pPr indent="540385" algn="just">
              <a:spcAft>
                <a:spcPts val="0"/>
              </a:spcAft>
            </a:pPr>
            <a:endParaRPr lang="ru-RU" sz="2000" dirty="0">
              <a:latin typeface="Times New Roman"/>
              <a:ea typeface="Times New Roman"/>
            </a:endParaRPr>
          </a:p>
          <a:p>
            <a:pPr indent="540385" algn="just">
              <a:spcAft>
                <a:spcPts val="0"/>
              </a:spcAft>
            </a:pPr>
            <a:r>
              <a:rPr lang="ru-RU" sz="2000" dirty="0" err="1">
                <a:solidFill>
                  <a:srgbClr val="000000"/>
                </a:solidFill>
                <a:latin typeface="Times New Roman"/>
                <a:ea typeface="Times New Roman"/>
              </a:rPr>
              <a:t>болалар</a:t>
            </a:r>
            <a:r>
              <a:rPr lang="ru-RU" sz="2000" dirty="0">
                <a:solidFill>
                  <a:srgbClr val="000000"/>
                </a:solidFill>
                <a:latin typeface="Times New Roman"/>
                <a:ea typeface="Times New Roman"/>
              </a:rPr>
              <a:t> 3-4 </a:t>
            </a:r>
            <a:r>
              <a:rPr lang="ru-RU" sz="2000" dirty="0" err="1">
                <a:solidFill>
                  <a:srgbClr val="000000"/>
                </a:solidFill>
                <a:latin typeface="Times New Roman"/>
                <a:ea typeface="Times New Roman"/>
              </a:rPr>
              <a:t>соат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бўладиган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гуруҳларида</a:t>
            </a:r>
            <a:r>
              <a:rPr lang="ru-RU" sz="2000" dirty="0">
                <a:solidFill>
                  <a:srgbClr val="000000"/>
                </a:solidFill>
                <a:latin typeface="Times New Roman"/>
                <a:ea typeface="Times New Roman"/>
              </a:rPr>
              <a:t> — </a:t>
            </a:r>
            <a:r>
              <a:rPr lang="ru-RU" sz="2000" dirty="0" err="1">
                <a:solidFill>
                  <a:srgbClr val="000000"/>
                </a:solidFill>
                <a:latin typeface="Times New Roman"/>
                <a:ea typeface="Times New Roman"/>
              </a:rPr>
              <a:t>кундузги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уйқу</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этилмайди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марталик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овқатлантириш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этилиши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мумкин</a:t>
            </a:r>
            <a:r>
              <a:rPr lang="ru-RU" sz="2000" dirty="0">
                <a:solidFill>
                  <a:srgbClr val="000000"/>
                </a:solidFill>
                <a:latin typeface="Times New Roman"/>
                <a:ea typeface="Times New Roman"/>
              </a:rPr>
              <a:t>;</a:t>
            </a:r>
          </a:p>
          <a:p>
            <a:pPr indent="540385" algn="just">
              <a:spcAft>
                <a:spcPts val="0"/>
              </a:spcAft>
            </a:pPr>
            <a:endParaRPr lang="ru-RU" sz="2000" dirty="0">
              <a:latin typeface="Times New Roman"/>
              <a:ea typeface="Times New Roman"/>
            </a:endParaRPr>
          </a:p>
          <a:p>
            <a:pPr indent="540385" algn="just">
              <a:spcAft>
                <a:spcPts val="0"/>
              </a:spcAft>
            </a:pPr>
            <a:r>
              <a:rPr lang="ru-RU" sz="2000" dirty="0" err="1">
                <a:solidFill>
                  <a:srgbClr val="000000"/>
                </a:solidFill>
                <a:latin typeface="Times New Roman"/>
                <a:ea typeface="Times New Roman"/>
              </a:rPr>
              <a:t>болалар</a:t>
            </a:r>
            <a:r>
              <a:rPr lang="ru-RU" sz="2000" dirty="0">
                <a:solidFill>
                  <a:srgbClr val="000000"/>
                </a:solidFill>
                <a:latin typeface="Times New Roman"/>
                <a:ea typeface="Times New Roman"/>
              </a:rPr>
              <a:t> 9 — 10,5 </a:t>
            </a:r>
            <a:r>
              <a:rPr lang="ru-RU" sz="2000" dirty="0" err="1">
                <a:solidFill>
                  <a:srgbClr val="000000"/>
                </a:solidFill>
                <a:latin typeface="Times New Roman"/>
                <a:ea typeface="Times New Roman"/>
              </a:rPr>
              <a:t>соат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бўладиган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гуруҳларида</a:t>
            </a:r>
            <a:r>
              <a:rPr lang="ru-RU" sz="2000" dirty="0">
                <a:solidFill>
                  <a:srgbClr val="000000"/>
                </a:solidFill>
                <a:latin typeface="Times New Roman"/>
                <a:ea typeface="Times New Roman"/>
              </a:rPr>
              <a:t> — </a:t>
            </a:r>
            <a:r>
              <a:rPr lang="ru-RU" sz="2000" dirty="0" err="1">
                <a:solidFill>
                  <a:srgbClr val="000000"/>
                </a:solidFill>
                <a:latin typeface="Times New Roman"/>
                <a:ea typeface="Times New Roman"/>
              </a:rPr>
              <a:t>тўрт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марталик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овқатлантириш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этилиши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кундузги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уйқу</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шароитлар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яратилган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керак</a:t>
            </a:r>
            <a:r>
              <a:rPr lang="ru-RU" sz="2000" dirty="0">
                <a:solidFill>
                  <a:srgbClr val="000000"/>
                </a:solidFill>
                <a:latin typeface="Times New Roman"/>
                <a:ea typeface="Times New Roman"/>
              </a:rPr>
              <a:t>;</a:t>
            </a:r>
          </a:p>
          <a:p>
            <a:pPr indent="540385" algn="just">
              <a:spcAft>
                <a:spcPts val="0"/>
              </a:spcAft>
            </a:pPr>
            <a:endParaRPr lang="ru-RU" sz="2000" dirty="0">
              <a:latin typeface="Times New Roman"/>
              <a:ea typeface="Times New Roman"/>
            </a:endParaRPr>
          </a:p>
          <a:p>
            <a:pPr indent="540385" algn="just">
              <a:spcAft>
                <a:spcPts val="0"/>
              </a:spcAft>
            </a:pPr>
            <a:r>
              <a:rPr lang="ru-RU" sz="2000" dirty="0" err="1">
                <a:solidFill>
                  <a:srgbClr val="000000"/>
                </a:solidFill>
                <a:latin typeface="Times New Roman"/>
                <a:ea typeface="Times New Roman"/>
              </a:rPr>
              <a:t>болалар</a:t>
            </a:r>
            <a:r>
              <a:rPr lang="ru-RU" sz="2000" dirty="0">
                <a:solidFill>
                  <a:srgbClr val="000000"/>
                </a:solidFill>
                <a:latin typeface="Times New Roman"/>
                <a:ea typeface="Times New Roman"/>
              </a:rPr>
              <a:t> 12 </a:t>
            </a:r>
            <a:r>
              <a:rPr lang="ru-RU" sz="2000" dirty="0" err="1">
                <a:solidFill>
                  <a:srgbClr val="000000"/>
                </a:solidFill>
                <a:latin typeface="Times New Roman"/>
                <a:ea typeface="Times New Roman"/>
              </a:rPr>
              <a:t>соат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бўладиган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гуруҳларида</a:t>
            </a:r>
            <a:r>
              <a:rPr lang="ru-RU" sz="2000" dirty="0">
                <a:solidFill>
                  <a:srgbClr val="000000"/>
                </a:solidFill>
                <a:latin typeface="Times New Roman"/>
                <a:ea typeface="Times New Roman"/>
              </a:rPr>
              <a:t> — </a:t>
            </a:r>
            <a:r>
              <a:rPr lang="ru-RU" sz="2000" dirty="0" err="1">
                <a:solidFill>
                  <a:srgbClr val="000000"/>
                </a:solidFill>
                <a:latin typeface="Times New Roman"/>
                <a:ea typeface="Times New Roman"/>
              </a:rPr>
              <a:t>беш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марталик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овқатлантириш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этилиши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кундузги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уйқу</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шароитлар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яратилган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керак</a:t>
            </a:r>
            <a:r>
              <a:rPr lang="ru-RU" sz="2000" dirty="0">
                <a:solidFill>
                  <a:srgbClr val="000000"/>
                </a:solidFill>
                <a:latin typeface="Times New Roman"/>
                <a:ea typeface="Times New Roman"/>
              </a:rPr>
              <a:t>;</a:t>
            </a:r>
          </a:p>
          <a:p>
            <a:pPr indent="540385" algn="just">
              <a:spcAft>
                <a:spcPts val="0"/>
              </a:spcAft>
            </a:pPr>
            <a:endParaRPr lang="ru-RU" sz="2000" dirty="0">
              <a:latin typeface="Times New Roman"/>
              <a:ea typeface="Times New Roman"/>
            </a:endParaRPr>
          </a:p>
          <a:p>
            <a:pPr indent="540385" algn="just">
              <a:spcAft>
                <a:spcPts val="0"/>
              </a:spcAft>
            </a:pPr>
            <a:r>
              <a:rPr lang="ru-RU" sz="2000" dirty="0" err="1">
                <a:solidFill>
                  <a:srgbClr val="000000"/>
                </a:solidFill>
                <a:latin typeface="Times New Roman"/>
                <a:ea typeface="Times New Roman"/>
              </a:rPr>
              <a:t>Мактабгача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таълим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ташкилотларининг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болалар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кечаю</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кундуз</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бўладиган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гуруҳларида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кундузги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тунги </a:t>
            </a:r>
            <a:r>
              <a:rPr lang="ru-RU" sz="2000" dirty="0" err="1">
                <a:solidFill>
                  <a:srgbClr val="000000"/>
                </a:solidFill>
                <a:latin typeface="Times New Roman"/>
                <a:ea typeface="Times New Roman"/>
              </a:rPr>
              <a:t>уйқу</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ҳамда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беш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марталик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овқатлантириш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этилиши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шароитлар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яратилган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керак</a:t>
            </a:r>
            <a:r>
              <a:rPr lang="ru-RU" sz="2000" dirty="0">
                <a:solidFill>
                  <a:srgbClr val="000000"/>
                </a:solidFill>
                <a:latin typeface="Times New Roman"/>
                <a:ea typeface="Times New Roman"/>
              </a:rPr>
              <a:t> </a:t>
            </a: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 </a:t>
            </a:r>
            <a:endParaRPr lang="ru-RU" sz="2000" dirty="0">
              <a:effectLst/>
              <a:latin typeface="Times New Roman"/>
              <a:ea typeface="Times New Roman"/>
            </a:endParaRPr>
          </a:p>
        </p:txBody>
      </p:sp>
    </p:spTree>
    <p:extLst>
      <p:ext uri="{BB962C8B-B14F-4D97-AF65-F5344CB8AC3E}">
        <p14:creationId xmlns:p14="http://schemas.microsoft.com/office/powerpoint/2010/main" val="36659264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307843" y="692696"/>
            <a:ext cx="8712968" cy="4585871"/>
          </a:xfrm>
          <a:prstGeom prst="rect">
            <a:avLst/>
          </a:prstGeom>
        </p:spPr>
        <p:txBody>
          <a:bodyPr wrap="square">
            <a:spAutoFit/>
          </a:bodyPr>
          <a:lstStyle/>
          <a:p>
            <a:pPr algn="ctr"/>
            <a:r>
              <a:rPr lang="ru-RU" sz="2400" b="1" dirty="0">
                <a:latin typeface="Times New Roman"/>
                <a:ea typeface="Times New Roman"/>
              </a:rPr>
              <a:t>Болаларнинг </a:t>
            </a:r>
            <a:r>
              <a:rPr lang="ru-RU" sz="2400" b="1" dirty="0" err="1">
                <a:latin typeface="Times New Roman"/>
                <a:ea typeface="Times New Roman"/>
              </a:rPr>
              <a:t>мактабгача</a:t>
            </a:r>
            <a:r>
              <a:rPr lang="ru-RU" sz="2400" b="1" dirty="0">
                <a:latin typeface="Times New Roman"/>
                <a:ea typeface="Times New Roman"/>
              </a:rPr>
              <a:t> </a:t>
            </a:r>
            <a:r>
              <a:rPr lang="ru-RU" sz="2400" b="1" dirty="0" err="1">
                <a:latin typeface="Times New Roman"/>
                <a:ea typeface="Times New Roman"/>
              </a:rPr>
              <a:t>таълим</a:t>
            </a:r>
            <a:r>
              <a:rPr lang="ru-RU" sz="2400" b="1" dirty="0">
                <a:latin typeface="Times New Roman"/>
                <a:ea typeface="Times New Roman"/>
              </a:rPr>
              <a:t> </a:t>
            </a:r>
            <a:r>
              <a:rPr lang="ru-RU" sz="2400" b="1" dirty="0" err="1">
                <a:latin typeface="Times New Roman"/>
                <a:ea typeface="Times New Roman"/>
              </a:rPr>
              <a:t>ташкилотида</a:t>
            </a:r>
            <a:r>
              <a:rPr lang="ru-RU" sz="2400" b="1" dirty="0">
                <a:latin typeface="Times New Roman"/>
                <a:ea typeface="Times New Roman"/>
              </a:rPr>
              <a:t> </a:t>
            </a:r>
            <a:r>
              <a:rPr lang="ru-RU" sz="2400" b="1" dirty="0" err="1">
                <a:latin typeface="Times New Roman"/>
                <a:ea typeface="Times New Roman"/>
              </a:rPr>
              <a:t>бўлишига</a:t>
            </a:r>
            <a:r>
              <a:rPr lang="ru-RU" sz="2400" b="1" dirty="0">
                <a:latin typeface="Times New Roman"/>
                <a:ea typeface="Times New Roman"/>
              </a:rPr>
              <a:t> </a:t>
            </a:r>
            <a:r>
              <a:rPr lang="ru-RU" sz="2400" b="1" dirty="0" err="1">
                <a:latin typeface="Times New Roman"/>
                <a:ea typeface="Times New Roman"/>
              </a:rPr>
              <a:t>мувофиқ</a:t>
            </a:r>
            <a:r>
              <a:rPr lang="ru-RU" sz="2400" b="1" dirty="0">
                <a:latin typeface="Times New Roman"/>
                <a:ea typeface="Times New Roman"/>
              </a:rPr>
              <a:t> </a:t>
            </a:r>
            <a:r>
              <a:rPr lang="ru-RU" sz="2400" b="1" dirty="0" err="1">
                <a:latin typeface="Times New Roman"/>
                <a:ea typeface="Times New Roman"/>
              </a:rPr>
              <a:t>овқатланишни</a:t>
            </a:r>
            <a:r>
              <a:rPr lang="ru-RU" sz="2400" b="1" dirty="0">
                <a:latin typeface="Times New Roman"/>
                <a:ea typeface="Times New Roman"/>
              </a:rPr>
              <a:t> </a:t>
            </a:r>
            <a:r>
              <a:rPr lang="ru-RU" sz="2400" b="1" dirty="0" err="1">
                <a:latin typeface="Times New Roman"/>
                <a:ea typeface="Times New Roman"/>
              </a:rPr>
              <a:t>ташкил</a:t>
            </a:r>
            <a:r>
              <a:rPr lang="ru-RU" sz="2400" b="1" dirty="0">
                <a:latin typeface="Times New Roman"/>
                <a:ea typeface="Times New Roman"/>
              </a:rPr>
              <a:t> </a:t>
            </a:r>
            <a:r>
              <a:rPr lang="ru-RU" sz="2400" b="1" dirty="0" err="1">
                <a:latin typeface="Times New Roman"/>
                <a:ea typeface="Times New Roman"/>
              </a:rPr>
              <a:t>қилиш</a:t>
            </a:r>
            <a:endParaRPr lang="ru-RU" sz="2400" b="1" dirty="0">
              <a:latin typeface="Times New Roman"/>
              <a:ea typeface="Times New Roman"/>
            </a:endParaRPr>
          </a:p>
          <a:p>
            <a:pPr indent="540385" algn="just"/>
            <a:endParaRPr lang="ru-RU" sz="2400" b="1" dirty="0">
              <a:latin typeface="Times New Roman"/>
              <a:ea typeface="Times New Roman"/>
            </a:endParaRPr>
          </a:p>
          <a:p>
            <a:pPr indent="540385" algn="just"/>
            <a:r>
              <a:rPr lang="ru-RU" sz="2000" dirty="0" err="1">
                <a:solidFill>
                  <a:srgbClr val="000000"/>
                </a:solidFill>
                <a:latin typeface="Times New Roman"/>
                <a:ea typeface="Times New Roman"/>
              </a:rPr>
              <a:t>Болаларни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овқатлантиришни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этишда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овқатлантириш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тартибига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қатъий</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амал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қилиниши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муҳим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аҳамиятга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вақтига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қатъий</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амал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қилиниши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шартли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рефлексини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ҳосил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таъминлайди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яъни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керакли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ҳазм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қилиш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шираларини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чиқарилишини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таъминлайди</a:t>
            </a:r>
            <a:endParaRPr lang="ru-RU" sz="2000" dirty="0">
              <a:solidFill>
                <a:srgbClr val="000000"/>
              </a:solidFill>
              <a:latin typeface="Times New Roman"/>
              <a:ea typeface="Times New Roman"/>
            </a:endParaRPr>
          </a:p>
          <a:p>
            <a:pPr indent="540385" algn="just"/>
            <a:endParaRPr lang="ru-RU" sz="2000" dirty="0">
              <a:solidFill>
                <a:prstClr val="black"/>
              </a:solidFill>
              <a:latin typeface="Times New Roman"/>
              <a:ea typeface="Times New Roman"/>
            </a:endParaRPr>
          </a:p>
          <a:p>
            <a:pPr indent="540385" algn="just"/>
            <a:r>
              <a:rPr lang="ru-RU" sz="2000" dirty="0" err="1">
                <a:solidFill>
                  <a:srgbClr val="000000"/>
                </a:solidFill>
                <a:latin typeface="Times New Roman"/>
                <a:ea typeface="Times New Roman"/>
              </a:rPr>
              <a:t>Болалар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тартибсиз</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овқатлантирилганда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улардаги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рефлекси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сўнади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иштаҳаси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пасаяди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ҳазм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қилиш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аъзоларининг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фаолияти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бузилади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Илк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мактабгача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таълим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ёшида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болалар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ошқозонида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овқатнинг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ҳазм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жараёни</a:t>
            </a:r>
            <a:r>
              <a:rPr lang="ru-RU" sz="2000" dirty="0">
                <a:solidFill>
                  <a:srgbClr val="000000"/>
                </a:solidFill>
                <a:latin typeface="Times New Roman"/>
                <a:ea typeface="Times New Roman"/>
              </a:rPr>
              <a:t> 3 — 3,5 </a:t>
            </a:r>
            <a:r>
              <a:rPr lang="ru-RU" sz="2000" dirty="0" err="1">
                <a:solidFill>
                  <a:srgbClr val="000000"/>
                </a:solidFill>
                <a:latin typeface="Times New Roman"/>
                <a:ea typeface="Times New Roman"/>
              </a:rPr>
              <a:t>соат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давом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этади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Бу</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жараён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охирига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етганда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ошқозон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бўшайди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болада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иштаҳа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пайдо</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бўлади</a:t>
            </a:r>
            <a:r>
              <a:rPr lang="ru-RU" sz="2000" dirty="0">
                <a:solidFill>
                  <a:srgbClr val="000000"/>
                </a:solidFill>
                <a:latin typeface="Times New Roman"/>
                <a:ea typeface="Times New Roman"/>
              </a:rPr>
              <a:t> </a:t>
            </a:r>
            <a:endParaRPr lang="ru-RU" sz="2000" dirty="0">
              <a:solidFill>
                <a:prstClr val="black"/>
              </a:solidFill>
              <a:latin typeface="Times New Roman"/>
              <a:ea typeface="Times New Roman"/>
            </a:endParaRPr>
          </a:p>
        </p:txBody>
      </p:sp>
    </p:spTree>
    <p:extLst>
      <p:ext uri="{BB962C8B-B14F-4D97-AF65-F5344CB8AC3E}">
        <p14:creationId xmlns:p14="http://schemas.microsoft.com/office/powerpoint/2010/main" val="40463586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Таблица 3"/>
          <p:cNvGraphicFramePr>
            <a:graphicFrameLocks noGrp="1"/>
          </p:cNvGraphicFramePr>
          <p:nvPr>
            <p:extLst>
              <p:ext uri="{D42A27DB-BD31-4B8C-83A1-F6EECF244321}">
                <p14:modId xmlns:p14="http://schemas.microsoft.com/office/powerpoint/2010/main" val="4279290474"/>
              </p:ext>
            </p:extLst>
          </p:nvPr>
        </p:nvGraphicFramePr>
        <p:xfrm>
          <a:off x="1403648" y="1844824"/>
          <a:ext cx="6840760" cy="3672407"/>
        </p:xfrm>
        <a:graphic>
          <a:graphicData uri="http://schemas.openxmlformats.org/drawingml/2006/table">
            <a:tbl>
              <a:tblPr firstRow="1" firstCol="1" bandRow="1"/>
              <a:tblGrid>
                <a:gridCol w="2487549">
                  <a:extLst>
                    <a:ext uri="{9D8B030D-6E8A-4147-A177-3AD203B41FA5}">
                      <a16:colId xmlns:a16="http://schemas.microsoft.com/office/drawing/2014/main" val="20000"/>
                    </a:ext>
                  </a:extLst>
                </a:gridCol>
                <a:gridCol w="4353211">
                  <a:extLst>
                    <a:ext uri="{9D8B030D-6E8A-4147-A177-3AD203B41FA5}">
                      <a16:colId xmlns:a16="http://schemas.microsoft.com/office/drawing/2014/main" val="20001"/>
                    </a:ext>
                  </a:extLst>
                </a:gridCol>
              </a:tblGrid>
              <a:tr h="732077">
                <a:tc>
                  <a:txBody>
                    <a:bodyPr/>
                    <a:lstStyle/>
                    <a:p>
                      <a:pPr algn="l">
                        <a:spcAft>
                          <a:spcPts val="0"/>
                        </a:spcAft>
                      </a:pPr>
                      <a:r>
                        <a:rPr lang="ru-RU" sz="2400" dirty="0" err="1">
                          <a:effectLst/>
                          <a:latin typeface="Times New Roman"/>
                          <a:ea typeface="Times New Roman"/>
                        </a:rPr>
                        <a:t>Нонушта</a:t>
                      </a:r>
                      <a:endParaRPr lang="ru-RU" sz="2400" dirty="0">
                        <a:effectLst/>
                        <a:latin typeface="Times New Roman"/>
                        <a:ea typeface="Times New Roman"/>
                      </a:endParaRPr>
                    </a:p>
                  </a:txBody>
                  <a:tcPr marL="36195" marR="36195" marT="0" marB="0">
                    <a:lnL>
                      <a:noFill/>
                    </a:lnL>
                    <a:lnR>
                      <a:noFill/>
                    </a:lnR>
                    <a:lnT>
                      <a:noFill/>
                    </a:lnT>
                    <a:lnB>
                      <a:noFill/>
                    </a:lnB>
                    <a:noFill/>
                  </a:tcPr>
                </a:tc>
                <a:tc>
                  <a:txBody>
                    <a:bodyPr/>
                    <a:lstStyle/>
                    <a:p>
                      <a:pPr algn="l">
                        <a:spcAft>
                          <a:spcPts val="0"/>
                        </a:spcAft>
                      </a:pPr>
                      <a:r>
                        <a:rPr lang="ru-RU" sz="2400">
                          <a:effectLst/>
                          <a:latin typeface="Times New Roman"/>
                          <a:ea typeface="Times New Roman"/>
                        </a:rPr>
                        <a:t>08:30 — 09:30</a:t>
                      </a:r>
                    </a:p>
                  </a:txBody>
                  <a:tcPr marL="36195" marR="36195" marT="0" marB="0">
                    <a:lnL>
                      <a:noFill/>
                    </a:lnL>
                    <a:lnR>
                      <a:noFill/>
                    </a:lnR>
                    <a:lnT>
                      <a:noFill/>
                    </a:lnT>
                    <a:lnB>
                      <a:noFill/>
                    </a:lnB>
                    <a:noFill/>
                  </a:tcPr>
                </a:tc>
                <a:extLst>
                  <a:ext uri="{0D108BD9-81ED-4DB2-BD59-A6C34878D82A}">
                    <a16:rowId xmlns:a16="http://schemas.microsoft.com/office/drawing/2014/main" val="10000"/>
                  </a:ext>
                </a:extLst>
              </a:tr>
              <a:tr h="588066">
                <a:tc>
                  <a:txBody>
                    <a:bodyPr/>
                    <a:lstStyle/>
                    <a:p>
                      <a:pPr algn="l">
                        <a:spcAft>
                          <a:spcPts val="0"/>
                        </a:spcAft>
                      </a:pPr>
                      <a:r>
                        <a:rPr lang="ru-RU" sz="2400" dirty="0" err="1">
                          <a:effectLst/>
                          <a:latin typeface="Times New Roman"/>
                          <a:ea typeface="Times New Roman"/>
                        </a:rPr>
                        <a:t>Иккинчи</a:t>
                      </a:r>
                      <a:r>
                        <a:rPr lang="ru-RU" sz="2400" dirty="0">
                          <a:effectLst/>
                          <a:latin typeface="Times New Roman"/>
                          <a:ea typeface="Times New Roman"/>
                        </a:rPr>
                        <a:t> </a:t>
                      </a:r>
                      <a:r>
                        <a:rPr lang="ru-RU" sz="2400" dirty="0" err="1">
                          <a:effectLst/>
                          <a:latin typeface="Times New Roman"/>
                          <a:ea typeface="Times New Roman"/>
                        </a:rPr>
                        <a:t>нонушта</a:t>
                      </a:r>
                      <a:endParaRPr lang="ru-RU" sz="2400" dirty="0">
                        <a:effectLst/>
                        <a:latin typeface="Times New Roman"/>
                        <a:ea typeface="Times New Roman"/>
                      </a:endParaRPr>
                    </a:p>
                  </a:txBody>
                  <a:tcPr marL="36195" marR="36195" marT="0" marB="0">
                    <a:lnL>
                      <a:noFill/>
                    </a:lnL>
                    <a:lnR>
                      <a:noFill/>
                    </a:lnR>
                    <a:lnT>
                      <a:noFill/>
                    </a:lnT>
                    <a:lnB>
                      <a:noFill/>
                    </a:lnB>
                    <a:noFill/>
                  </a:tcPr>
                </a:tc>
                <a:tc>
                  <a:txBody>
                    <a:bodyPr/>
                    <a:lstStyle/>
                    <a:p>
                      <a:pPr algn="l">
                        <a:spcAft>
                          <a:spcPts val="0"/>
                        </a:spcAft>
                      </a:pPr>
                      <a:r>
                        <a:rPr lang="ru-RU" sz="2400">
                          <a:effectLst/>
                          <a:latin typeface="Times New Roman"/>
                          <a:ea typeface="Times New Roman"/>
                        </a:rPr>
                        <a:t>10:30 — 11:00</a:t>
                      </a:r>
                    </a:p>
                  </a:txBody>
                  <a:tcPr marL="36195" marR="36195" marT="0" marB="0">
                    <a:lnL>
                      <a:noFill/>
                    </a:lnL>
                    <a:lnR>
                      <a:noFill/>
                    </a:lnR>
                    <a:lnT>
                      <a:noFill/>
                    </a:lnT>
                    <a:lnB>
                      <a:noFill/>
                    </a:lnB>
                    <a:noFill/>
                  </a:tcPr>
                </a:tc>
                <a:extLst>
                  <a:ext uri="{0D108BD9-81ED-4DB2-BD59-A6C34878D82A}">
                    <a16:rowId xmlns:a16="http://schemas.microsoft.com/office/drawing/2014/main" val="10001"/>
                  </a:ext>
                </a:extLst>
              </a:tr>
              <a:tr h="588066">
                <a:tc>
                  <a:txBody>
                    <a:bodyPr/>
                    <a:lstStyle/>
                    <a:p>
                      <a:pPr algn="l">
                        <a:spcAft>
                          <a:spcPts val="0"/>
                        </a:spcAft>
                      </a:pPr>
                      <a:r>
                        <a:rPr lang="ru-RU" sz="2400">
                          <a:effectLst/>
                          <a:latin typeface="Times New Roman"/>
                          <a:ea typeface="Times New Roman"/>
                        </a:rPr>
                        <a:t>Тушлик</a:t>
                      </a:r>
                    </a:p>
                  </a:txBody>
                  <a:tcPr marL="36195" marR="36195" marT="0" marB="0">
                    <a:lnL>
                      <a:noFill/>
                    </a:lnL>
                    <a:lnR>
                      <a:noFill/>
                    </a:lnR>
                    <a:lnT>
                      <a:noFill/>
                    </a:lnT>
                    <a:lnB>
                      <a:noFill/>
                    </a:lnB>
                    <a:noFill/>
                  </a:tcPr>
                </a:tc>
                <a:tc>
                  <a:txBody>
                    <a:bodyPr/>
                    <a:lstStyle/>
                    <a:p>
                      <a:pPr algn="l">
                        <a:spcAft>
                          <a:spcPts val="0"/>
                        </a:spcAft>
                      </a:pPr>
                      <a:r>
                        <a:rPr lang="ru-RU" sz="2400" dirty="0">
                          <a:effectLst/>
                          <a:latin typeface="Times New Roman"/>
                          <a:ea typeface="Times New Roman"/>
                        </a:rPr>
                        <a:t>12:00 — 13:00</a:t>
                      </a:r>
                    </a:p>
                  </a:txBody>
                  <a:tcPr marL="36195" marR="36195" marT="0" marB="0">
                    <a:lnL>
                      <a:noFill/>
                    </a:lnL>
                    <a:lnR>
                      <a:noFill/>
                    </a:lnR>
                    <a:lnT>
                      <a:noFill/>
                    </a:lnT>
                    <a:lnB>
                      <a:noFill/>
                    </a:lnB>
                    <a:noFill/>
                  </a:tcPr>
                </a:tc>
                <a:extLst>
                  <a:ext uri="{0D108BD9-81ED-4DB2-BD59-A6C34878D82A}">
                    <a16:rowId xmlns:a16="http://schemas.microsoft.com/office/drawing/2014/main" val="10002"/>
                  </a:ext>
                </a:extLst>
              </a:tr>
              <a:tr h="588066">
                <a:tc>
                  <a:txBody>
                    <a:bodyPr/>
                    <a:lstStyle/>
                    <a:p>
                      <a:pPr algn="l">
                        <a:spcAft>
                          <a:spcPts val="0"/>
                        </a:spcAft>
                      </a:pPr>
                      <a:r>
                        <a:rPr lang="ru-RU" sz="2400">
                          <a:effectLst/>
                          <a:latin typeface="Times New Roman"/>
                          <a:ea typeface="Times New Roman"/>
                        </a:rPr>
                        <a:t>Иккинчи тушлик</a:t>
                      </a:r>
                    </a:p>
                  </a:txBody>
                  <a:tcPr marL="36195" marR="36195" marT="0" marB="0">
                    <a:lnL>
                      <a:noFill/>
                    </a:lnL>
                    <a:lnR>
                      <a:noFill/>
                    </a:lnR>
                    <a:lnT>
                      <a:noFill/>
                    </a:lnT>
                    <a:lnB>
                      <a:noFill/>
                    </a:lnB>
                    <a:noFill/>
                  </a:tcPr>
                </a:tc>
                <a:tc>
                  <a:txBody>
                    <a:bodyPr/>
                    <a:lstStyle/>
                    <a:p>
                      <a:pPr algn="l">
                        <a:spcAft>
                          <a:spcPts val="0"/>
                        </a:spcAft>
                      </a:pPr>
                      <a:r>
                        <a:rPr lang="ru-RU" sz="2400" dirty="0">
                          <a:effectLst/>
                          <a:latin typeface="Times New Roman"/>
                          <a:ea typeface="Times New Roman"/>
                        </a:rPr>
                        <a:t>15:30 — 16:00</a:t>
                      </a:r>
                    </a:p>
                  </a:txBody>
                  <a:tcPr marL="36195" marR="36195" marT="0" marB="0">
                    <a:lnL>
                      <a:noFill/>
                    </a:lnL>
                    <a:lnR>
                      <a:noFill/>
                    </a:lnR>
                    <a:lnT>
                      <a:noFill/>
                    </a:lnT>
                    <a:lnB>
                      <a:noFill/>
                    </a:lnB>
                    <a:noFill/>
                  </a:tcPr>
                </a:tc>
                <a:extLst>
                  <a:ext uri="{0D108BD9-81ED-4DB2-BD59-A6C34878D82A}">
                    <a16:rowId xmlns:a16="http://schemas.microsoft.com/office/drawing/2014/main" val="10003"/>
                  </a:ext>
                </a:extLst>
              </a:tr>
              <a:tr h="588066">
                <a:tc>
                  <a:txBody>
                    <a:bodyPr/>
                    <a:lstStyle/>
                    <a:p>
                      <a:pPr algn="l">
                        <a:spcAft>
                          <a:spcPts val="0"/>
                        </a:spcAft>
                      </a:pPr>
                      <a:r>
                        <a:rPr lang="ru-RU" sz="2400" dirty="0" err="1">
                          <a:effectLst/>
                          <a:latin typeface="Times New Roman"/>
                          <a:ea typeface="Times New Roman"/>
                        </a:rPr>
                        <a:t>Кечки</a:t>
                      </a:r>
                      <a:r>
                        <a:rPr lang="ru-RU" sz="2400" dirty="0">
                          <a:effectLst/>
                          <a:latin typeface="Times New Roman"/>
                          <a:ea typeface="Times New Roman"/>
                        </a:rPr>
                        <a:t> </a:t>
                      </a:r>
                      <a:r>
                        <a:rPr lang="ru-RU" sz="2400" dirty="0" err="1">
                          <a:effectLst/>
                          <a:latin typeface="Times New Roman"/>
                          <a:ea typeface="Times New Roman"/>
                        </a:rPr>
                        <a:t>овқат</a:t>
                      </a:r>
                      <a:endParaRPr lang="ru-RU" sz="2400" dirty="0">
                        <a:effectLst/>
                        <a:latin typeface="Times New Roman"/>
                        <a:ea typeface="Times New Roman"/>
                      </a:endParaRPr>
                    </a:p>
                  </a:txBody>
                  <a:tcPr marL="36195" marR="36195" marT="0" marB="0">
                    <a:lnL>
                      <a:noFill/>
                    </a:lnL>
                    <a:lnR>
                      <a:noFill/>
                    </a:lnR>
                    <a:lnT>
                      <a:noFill/>
                    </a:lnT>
                    <a:lnB>
                      <a:noFill/>
                    </a:lnB>
                    <a:noFill/>
                  </a:tcPr>
                </a:tc>
                <a:tc>
                  <a:txBody>
                    <a:bodyPr/>
                    <a:lstStyle/>
                    <a:p>
                      <a:pPr algn="l">
                        <a:spcAft>
                          <a:spcPts val="0"/>
                        </a:spcAft>
                      </a:pPr>
                      <a:r>
                        <a:rPr lang="ru-RU" sz="2400" dirty="0">
                          <a:effectLst/>
                          <a:latin typeface="Times New Roman"/>
                          <a:ea typeface="Times New Roman"/>
                        </a:rPr>
                        <a:t>18:30 — 19:00</a:t>
                      </a:r>
                    </a:p>
                  </a:txBody>
                  <a:tcPr marL="36195" marR="36195" marT="0" marB="0">
                    <a:lnL>
                      <a:noFill/>
                    </a:lnL>
                    <a:lnR>
                      <a:noFill/>
                    </a:lnR>
                    <a:lnT>
                      <a:noFill/>
                    </a:lnT>
                    <a:lnB>
                      <a:noFill/>
                    </a:lnB>
                    <a:noFill/>
                  </a:tcPr>
                </a:tc>
                <a:extLst>
                  <a:ext uri="{0D108BD9-81ED-4DB2-BD59-A6C34878D82A}">
                    <a16:rowId xmlns:a16="http://schemas.microsoft.com/office/drawing/2014/main" val="10004"/>
                  </a:ext>
                </a:extLst>
              </a:tr>
              <a:tr h="588066">
                <a:tc>
                  <a:txBody>
                    <a:bodyPr/>
                    <a:lstStyle/>
                    <a:p>
                      <a:pPr algn="l">
                        <a:spcAft>
                          <a:spcPts val="0"/>
                        </a:spcAft>
                      </a:pPr>
                      <a:r>
                        <a:rPr lang="ru-RU" sz="2400" dirty="0" err="1">
                          <a:effectLst/>
                          <a:latin typeface="Times New Roman"/>
                          <a:ea typeface="Times New Roman"/>
                        </a:rPr>
                        <a:t>Кечки</a:t>
                      </a:r>
                      <a:r>
                        <a:rPr lang="ru-RU" sz="2400" dirty="0">
                          <a:effectLst/>
                          <a:latin typeface="Times New Roman"/>
                          <a:ea typeface="Times New Roman"/>
                        </a:rPr>
                        <a:t> </a:t>
                      </a:r>
                      <a:r>
                        <a:rPr lang="ru-RU" sz="2400" dirty="0" err="1">
                          <a:effectLst/>
                          <a:latin typeface="Times New Roman"/>
                          <a:ea typeface="Times New Roman"/>
                        </a:rPr>
                        <a:t>тамадди</a:t>
                      </a:r>
                      <a:endParaRPr lang="ru-RU" sz="2400" dirty="0">
                        <a:effectLst/>
                        <a:latin typeface="Times New Roman"/>
                        <a:ea typeface="Times New Roman"/>
                      </a:endParaRPr>
                    </a:p>
                  </a:txBody>
                  <a:tcPr marL="36195" marR="36195" marT="0" marB="0">
                    <a:lnL>
                      <a:noFill/>
                    </a:lnL>
                    <a:lnR>
                      <a:noFill/>
                    </a:lnR>
                    <a:lnT>
                      <a:noFill/>
                    </a:lnT>
                    <a:lnB>
                      <a:noFill/>
                    </a:lnB>
                    <a:noFill/>
                  </a:tcPr>
                </a:tc>
                <a:tc>
                  <a:txBody>
                    <a:bodyPr/>
                    <a:lstStyle/>
                    <a:p>
                      <a:pPr algn="l">
                        <a:spcAft>
                          <a:spcPts val="0"/>
                        </a:spcAft>
                      </a:pPr>
                      <a:r>
                        <a:rPr lang="ru-RU" sz="2400" dirty="0">
                          <a:effectLst/>
                          <a:latin typeface="Times New Roman"/>
                          <a:ea typeface="Times New Roman"/>
                        </a:rPr>
                        <a:t>20.00 — 20.30</a:t>
                      </a:r>
                    </a:p>
                  </a:txBody>
                  <a:tcPr marL="36195" marR="36195" marT="0" marB="0">
                    <a:lnL>
                      <a:noFill/>
                    </a:lnL>
                    <a:lnR>
                      <a:noFill/>
                    </a:lnR>
                    <a:lnT>
                      <a:noFill/>
                    </a:lnT>
                    <a:lnB>
                      <a:noFill/>
                    </a:lnB>
                    <a:noFill/>
                  </a:tcPr>
                </a:tc>
                <a:extLst>
                  <a:ext uri="{0D108BD9-81ED-4DB2-BD59-A6C34878D82A}">
                    <a16:rowId xmlns:a16="http://schemas.microsoft.com/office/drawing/2014/main" val="10005"/>
                  </a:ext>
                </a:extLst>
              </a:tr>
            </a:tbl>
          </a:graphicData>
        </a:graphic>
      </p:graphicFrame>
      <p:sp>
        <p:nvSpPr>
          <p:cNvPr id="5" name="Rectangle 1"/>
          <p:cNvSpPr>
            <a:spLocks noChangeArrowheads="1"/>
          </p:cNvSpPr>
          <p:nvPr/>
        </p:nvSpPr>
        <p:spPr bwMode="auto">
          <a:xfrm>
            <a:off x="1043607" y="505797"/>
            <a:ext cx="6840761"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539750" algn="ctr" defTabSz="914400" rtl="0" eaLnBrk="1" fontAlgn="base" latinLnBrk="0" hangingPunct="1">
              <a:lnSpc>
                <a:spcPct val="100000"/>
              </a:lnSpc>
              <a:spcBef>
                <a:spcPct val="0"/>
              </a:spcBef>
              <a:spcAft>
                <a:spcPct val="0"/>
              </a:spcAft>
              <a:buClrTx/>
              <a:buSzTx/>
              <a:buFontTx/>
              <a:buNone/>
              <a:tabLst/>
            </a:pP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Физиологик</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нуқтаи</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назардан</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тўғри</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овқатланишнинг</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асосий</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тартиби</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қуйидагича</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72289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Объект 2"/>
          <p:cNvSpPr txBox="1">
            <a:spLocks/>
          </p:cNvSpPr>
          <p:nvPr/>
        </p:nvSpPr>
        <p:spPr bwMode="auto">
          <a:xfrm>
            <a:off x="0" y="1124744"/>
            <a:ext cx="8964613" cy="5063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65125" indent="-282575" algn="l" rtl="0" eaLnBrk="0" fontAlgn="base" hangingPunct="0">
              <a:spcBef>
                <a:spcPts val="60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4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0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D2DA7A"/>
              </a:buClr>
              <a:buFont typeface="Wingdings 2" pitchFamily="18" charset="2"/>
              <a:buChar char=""/>
              <a:defRPr sz="18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FADA7A"/>
              </a:buClr>
              <a:buFont typeface="Wingdings 2" pitchFamily="18" charset="2"/>
              <a:buChar char=""/>
              <a:defRPr sz="18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indent="261938" algn="just"/>
            <a:r>
              <a:rPr lang="ru-RU" altLang="ru-RU" sz="2000" dirty="0" err="1">
                <a:solidFill>
                  <a:srgbClr val="000000"/>
                </a:solidFill>
                <a:latin typeface="Times New Roman" pitchFamily="18" charset="0"/>
                <a:cs typeface="Times New Roman" pitchFamily="18" charset="0"/>
              </a:rPr>
              <a:t>Таомнома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тузилаётганда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сут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гўшт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сариёғ</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ёрма</a:t>
            </a:r>
            <a:r>
              <a:rPr lang="ru-RU" altLang="ru-RU" sz="2000" dirty="0">
                <a:solidFill>
                  <a:srgbClr val="000000"/>
                </a:solidFill>
                <a:latin typeface="Times New Roman" pitchFamily="18" charset="0"/>
                <a:cs typeface="Times New Roman" pitchFamily="18" charset="0"/>
              </a:rPr>
              <a:t>, нон, </a:t>
            </a:r>
            <a:r>
              <a:rPr lang="ru-RU" altLang="ru-RU" sz="2000" dirty="0" err="1">
                <a:solidFill>
                  <a:srgbClr val="000000"/>
                </a:solidFill>
                <a:latin typeface="Times New Roman" pitchFamily="18" charset="0"/>
                <a:cs typeface="Times New Roman" pitchFamily="18" charset="0"/>
              </a:rPr>
              <a:t>мева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сабзавот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шакар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каби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биологик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қийматга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эга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куни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киритилади</a:t>
            </a:r>
            <a:endParaRPr lang="ru-RU" altLang="ru-RU" sz="2000" dirty="0">
              <a:solidFill>
                <a:srgbClr val="000000"/>
              </a:solidFill>
              <a:latin typeface="Times New Roman" pitchFamily="18" charset="0"/>
              <a:cs typeface="Times New Roman" pitchFamily="18" charset="0"/>
            </a:endParaRPr>
          </a:p>
          <a:p>
            <a:pPr indent="539750" algn="just"/>
            <a:endParaRPr lang="uz-Cyrl-UZ" altLang="ru-RU" sz="1800" dirty="0">
              <a:solidFill>
                <a:srgbClr val="000000"/>
              </a:solidFill>
              <a:latin typeface="Times New Roman" pitchFamily="18" charset="0"/>
              <a:cs typeface="Times New Roman" pitchFamily="18" charset="0"/>
            </a:endParaRPr>
          </a:p>
          <a:p>
            <a:pPr indent="539750" algn="just"/>
            <a:endParaRPr lang="uz-Cyrl-UZ" altLang="ru-RU" sz="1800" dirty="0">
              <a:solidFill>
                <a:srgbClr val="000000"/>
              </a:solidFill>
              <a:latin typeface="Times New Roman" pitchFamily="18" charset="0"/>
              <a:cs typeface="Times New Roman" pitchFamily="18" charset="0"/>
            </a:endParaRPr>
          </a:p>
          <a:p>
            <a:pPr indent="539750" algn="just"/>
            <a:endParaRPr lang="uz-Cyrl-UZ" altLang="ru-RU" sz="1800" dirty="0">
              <a:solidFill>
                <a:srgbClr val="000000"/>
              </a:solidFill>
              <a:latin typeface="Times New Roman" pitchFamily="18" charset="0"/>
              <a:cs typeface="Times New Roman" pitchFamily="18" charset="0"/>
            </a:endParaRPr>
          </a:p>
          <a:p>
            <a:pPr indent="539750" algn="just"/>
            <a:endParaRPr lang="uz-Cyrl-UZ" altLang="ru-RU" sz="1800" dirty="0">
              <a:solidFill>
                <a:srgbClr val="000000"/>
              </a:solidFill>
              <a:latin typeface="Times New Roman" pitchFamily="18" charset="0"/>
              <a:cs typeface="Times New Roman" pitchFamily="18" charset="0"/>
            </a:endParaRPr>
          </a:p>
          <a:p>
            <a:pPr indent="539750" algn="just"/>
            <a:endParaRPr lang="ru-RU" altLang="ru-RU" sz="1800" dirty="0">
              <a:solidFill>
                <a:srgbClr val="000000"/>
              </a:solidFill>
              <a:latin typeface="Times New Roman" pitchFamily="18" charset="0"/>
              <a:cs typeface="Times New Roman" pitchFamily="18" charset="0"/>
            </a:endParaRPr>
          </a:p>
          <a:p>
            <a:pPr indent="539750" algn="just"/>
            <a:endParaRPr lang="uz-Cyrl-UZ" altLang="ru-RU" sz="1800" dirty="0">
              <a:latin typeface="Times New Roman" pitchFamily="18" charset="0"/>
              <a:cs typeface="Times New Roman" pitchFamily="18" charset="0"/>
            </a:endParaRPr>
          </a:p>
          <a:p>
            <a:pPr indent="539750" algn="just"/>
            <a:endParaRPr lang="uz-Cyrl-UZ" altLang="ru-RU" sz="1800" dirty="0">
              <a:latin typeface="Times New Roman" pitchFamily="18" charset="0"/>
              <a:cs typeface="Times New Roman" pitchFamily="18" charset="0"/>
            </a:endParaRPr>
          </a:p>
          <a:p>
            <a:pPr indent="539750" algn="just"/>
            <a:endParaRPr lang="ru-RU" altLang="ru-RU" sz="1800" dirty="0">
              <a:latin typeface="Times New Roman" pitchFamily="18" charset="0"/>
              <a:cs typeface="Times New Roman" pitchFamily="18" charset="0"/>
            </a:endParaRPr>
          </a:p>
        </p:txBody>
      </p:sp>
      <p:pic>
        <p:nvPicPr>
          <p:cNvPr id="7" name="Picture 3" descr="C:\Users\Fujitsu\Desktop\гўшт.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157" y="1928590"/>
            <a:ext cx="2576581" cy="2088000"/>
          </a:xfrm>
          <a:prstGeom prst="ellipse">
            <a:avLst/>
          </a:prstGeom>
          <a:ln>
            <a:noFill/>
          </a:ln>
          <a:effectLst>
            <a:softEdge rad="112500"/>
          </a:effectLst>
        </p:spPr>
      </p:pic>
      <p:pic>
        <p:nvPicPr>
          <p:cNvPr id="6" name="Picture 4" descr="C:\Users\Fujitsu\Desktop\сут.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41009" y="1837983"/>
            <a:ext cx="2349956" cy="2088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5" descr="C:\Users\Fujitsu\Desktop\сариёғ.jfif"/>
          <p:cNvPicPr>
            <a:picLocks noChangeAspect="1" noChangeArrowheads="1"/>
          </p:cNvPicPr>
          <p:nvPr/>
        </p:nvPicPr>
        <p:blipFill>
          <a:blip r:embed="rId5">
            <a:extLst>
              <a:ext uri="{BEBA8EAE-BF5A-486C-A8C5-ECC9F3942E4B}">
                <a14:imgProps xmlns:a14="http://schemas.microsoft.com/office/drawing/2010/main">
                  <a14:imgLayer r:embed="rId6">
                    <a14:imgEffect>
                      <a14:sharpenSoften amount="15000"/>
                    </a14:imgEffect>
                  </a14:imgLayer>
                </a14:imgProps>
              </a:ext>
              <a:ext uri="{28A0092B-C50C-407E-A947-70E740481C1C}">
                <a14:useLocalDpi xmlns:a14="http://schemas.microsoft.com/office/drawing/2010/main" val="0"/>
              </a:ext>
            </a:extLst>
          </a:blip>
          <a:srcRect/>
          <a:stretch>
            <a:fillRect/>
          </a:stretch>
        </p:blipFill>
        <p:spPr bwMode="auto">
          <a:xfrm>
            <a:off x="6085207" y="1928590"/>
            <a:ext cx="2505940" cy="201691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6" descr="C:\Users\Fujitsu\Desktop\ёрма.jf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1157" y="4375382"/>
            <a:ext cx="2576581" cy="184785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 name="Picture 7" descr="C:\Users\Fujitsu\Desktop\donli-yormalar.jpg"/>
          <p:cNvPicPr>
            <a:picLocks noChangeAspect="1" noChangeArrowheads="1"/>
          </p:cNvPicPr>
          <p:nvPr/>
        </p:nvPicPr>
        <p:blipFill rotWithShape="1">
          <a:blip r:embed="rId8">
            <a:extLst>
              <a:ext uri="{28A0092B-C50C-407E-A947-70E740481C1C}">
                <a14:useLocalDpi xmlns:a14="http://schemas.microsoft.com/office/drawing/2010/main" val="0"/>
              </a:ext>
            </a:extLst>
          </a:blip>
          <a:srcRect l="33243" r="33513"/>
          <a:stretch/>
        </p:blipFill>
        <p:spPr bwMode="auto">
          <a:xfrm>
            <a:off x="3522254" y="4307256"/>
            <a:ext cx="2349956" cy="1880819"/>
          </a:xfrm>
          <a:prstGeom prst="ellipse">
            <a:avLst/>
          </a:prstGeom>
          <a:ln>
            <a:noFill/>
          </a:ln>
          <a:effectLst>
            <a:softEdge rad="112500"/>
          </a:effectLst>
        </p:spPr>
      </p:pic>
      <p:pic>
        <p:nvPicPr>
          <p:cNvPr id="12" name="Picture 8" descr="C:\Users\Fujitsu\Desktop\Без названия.jf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85207" y="4307255"/>
            <a:ext cx="2505940" cy="188081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619672" y="293747"/>
            <a:ext cx="5904656" cy="461665"/>
          </a:xfrm>
          <a:prstGeom prst="rect">
            <a:avLst/>
          </a:prstGeom>
        </p:spPr>
        <p:txBody>
          <a:bodyPr wrap="square">
            <a:spAutoFit/>
          </a:bodyPr>
          <a:lstStyle/>
          <a:p>
            <a:pPr lvl="0"/>
            <a:r>
              <a:rPr lang="ru-RU" sz="2400" b="1" dirty="0" err="1">
                <a:solidFill>
                  <a:prstClr val="black"/>
                </a:solidFill>
                <a:latin typeface="Times New Roman" panose="02020603050405020304" pitchFamily="18" charset="0"/>
                <a:cs typeface="Times New Roman" panose="02020603050405020304" pitchFamily="18" charset="0"/>
              </a:rPr>
              <a:t>Таомнома</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тузилишига</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оид</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тавсиялар</a:t>
            </a:r>
            <a:endParaRPr lang="ru-RU" sz="24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6128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02"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611560" y="404664"/>
            <a:ext cx="8280920" cy="1631216"/>
          </a:xfrm>
          <a:prstGeom prst="rect">
            <a:avLst/>
          </a:prstGeom>
        </p:spPr>
        <p:txBody>
          <a:bodyPr wrap="square">
            <a:spAutoFit/>
          </a:bodyPr>
          <a:lstStyle/>
          <a:p>
            <a:pPr lvl="0" algn="just" defTabSz="444500" eaLnBrk="0" fontAlgn="base" hangingPunct="0">
              <a:spcBef>
                <a:spcPts val="600"/>
              </a:spcBef>
              <a:spcAft>
                <a:spcPct val="0"/>
              </a:spcAft>
              <a:buClr>
                <a:srgbClr val="727CA3"/>
              </a:buClr>
              <a:buSzPct val="80000"/>
              <a:buFont typeface="Wingdings 2" pitchFamily="18" charset="2"/>
              <a:buChar char=""/>
            </a:pP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Балиқ</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пишлоқ</a:t>
            </a:r>
            <a:r>
              <a:rPr lang="ru-RU" altLang="ru-RU" sz="2000" dirty="0">
                <a:solidFill>
                  <a:srgbClr val="000000"/>
                </a:solidFill>
                <a:latin typeface="Times New Roman" pitchFamily="18" charset="0"/>
                <a:cs typeface="Times New Roman" pitchFamily="18" charset="0"/>
              </a:rPr>
              <a:t>, сметана, творог </a:t>
            </a:r>
            <a:r>
              <a:rPr lang="ru-RU" altLang="ru-RU" sz="2000" dirty="0" err="1">
                <a:solidFill>
                  <a:srgbClr val="000000"/>
                </a:solidFill>
                <a:latin typeface="Times New Roman" pitchFamily="18" charset="0"/>
                <a:cs typeface="Times New Roman" pitchFamily="18" charset="0"/>
              </a:rPr>
              <a:t>маҳсулотлари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кунлик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меъёрларда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оз</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миқдорни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ташкил</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этганлиги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шунингдек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улардан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куни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алоҳида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таом</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тайёрлашни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имконияти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бўлмаслиги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сабабли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таомномага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куни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киритилмайди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лекин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ушбу</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маҳсулотларнинг</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белгиланган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миқдори</a:t>
            </a:r>
            <a:r>
              <a:rPr lang="ru-RU" altLang="ru-RU" sz="2000" dirty="0">
                <a:solidFill>
                  <a:srgbClr val="000000"/>
                </a:solidFill>
                <a:latin typeface="Times New Roman" pitchFamily="18" charset="0"/>
                <a:cs typeface="Times New Roman" pitchFamily="18" charset="0"/>
              </a:rPr>
              <a:t> декада (10 кун) </a:t>
            </a:r>
            <a:r>
              <a:rPr lang="ru-RU" altLang="ru-RU" sz="2000" dirty="0" err="1">
                <a:solidFill>
                  <a:srgbClr val="000000"/>
                </a:solidFill>
                <a:latin typeface="Times New Roman" pitchFamily="18" charset="0"/>
                <a:cs typeface="Times New Roman" pitchFamily="18" charset="0"/>
              </a:rPr>
              <a:t>давомида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тўлиқ</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берилиши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шарт</a:t>
            </a:r>
            <a:endParaRPr lang="ru-RU" altLang="ru-RU" sz="2000" dirty="0">
              <a:solidFill>
                <a:prstClr val="black"/>
              </a:solidFill>
              <a:latin typeface="Corbel"/>
            </a:endParaRPr>
          </a:p>
        </p:txBody>
      </p:sp>
      <p:pic>
        <p:nvPicPr>
          <p:cNvPr id="6" name="Picture 2" descr="C:\Users\Fujitsu\Desktop\балиқ.jfif"/>
          <p:cNvPicPr>
            <a:picLocks noChangeAspect="1" noChangeArrowheads="1"/>
          </p:cNvPicPr>
          <p:nvPr/>
        </p:nvPicPr>
        <p:blipFill rotWithShape="1">
          <a:blip r:embed="rId3">
            <a:extLst>
              <a:ext uri="{28A0092B-C50C-407E-A947-70E740481C1C}">
                <a14:useLocalDpi xmlns:a14="http://schemas.microsoft.com/office/drawing/2010/main" val="0"/>
              </a:ext>
            </a:extLst>
          </a:blip>
          <a:srcRect l="1182" r="406"/>
          <a:stretch/>
        </p:blipFill>
        <p:spPr bwMode="auto">
          <a:xfrm>
            <a:off x="611560" y="2276872"/>
            <a:ext cx="2880320" cy="18002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Picture 5" descr="C:\Users\Fujitsu\Desktop\сметана.jf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4259313"/>
            <a:ext cx="2880320" cy="2088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4" descr="C:\Users\Fujitsu\Desktop\пишлоқ.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24670" y="1989071"/>
            <a:ext cx="2667541" cy="208800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6" descr="C:\Users\Fujitsu\Desktop\творог.jpe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47451" y="4077072"/>
            <a:ext cx="2622713" cy="2088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59264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40" y="-216024"/>
            <a:ext cx="9172560" cy="7074023"/>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827584" y="639370"/>
            <a:ext cx="7848872" cy="830997"/>
          </a:xfrm>
          <a:prstGeom prst="rect">
            <a:avLst/>
          </a:prstGeom>
        </p:spPr>
        <p:txBody>
          <a:bodyPr wrap="square">
            <a:spAutoFit/>
          </a:bodyPr>
          <a:lstStyle/>
          <a:p>
            <a:pPr lvl="0" algn="ctr"/>
            <a:r>
              <a:rPr lang="ru-RU" sz="2400" b="1" dirty="0" err="1">
                <a:latin typeface="Times New Roman" panose="02020603050405020304" pitchFamily="18" charset="0"/>
                <a:cs typeface="Times New Roman" panose="02020603050405020304" pitchFamily="18" charset="0"/>
              </a:rPr>
              <a:t>Мактабгача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таълим</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ташкилотларида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овқат</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рационини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шакллантириш</a:t>
            </a:r>
            <a:endParaRPr lang="ru-RU" sz="2400" b="1" dirty="0">
              <a:latin typeface="Times New Roman" panose="02020603050405020304" pitchFamily="18" charset="0"/>
              <a:cs typeface="Times New Roman" panose="02020603050405020304" pitchFamily="18" charset="0"/>
            </a:endParaRPr>
          </a:p>
        </p:txBody>
      </p:sp>
      <p:sp>
        <p:nvSpPr>
          <p:cNvPr id="7" name="Полилиния 6"/>
          <p:cNvSpPr/>
          <p:nvPr/>
        </p:nvSpPr>
        <p:spPr bwMode="auto">
          <a:xfrm>
            <a:off x="395536" y="1700808"/>
            <a:ext cx="3288534" cy="2237671"/>
          </a:xfrm>
          <a:custGeom>
            <a:avLst/>
            <a:gdLst>
              <a:gd name="connsiteX0" fmla="*/ 0 w 3701394"/>
              <a:gd name="connsiteY0" fmla="*/ 219117 h 2191169"/>
              <a:gd name="connsiteX1" fmla="*/ 219117 w 3701394"/>
              <a:gd name="connsiteY1" fmla="*/ 0 h 2191169"/>
              <a:gd name="connsiteX2" fmla="*/ 3482277 w 3701394"/>
              <a:gd name="connsiteY2" fmla="*/ 0 h 2191169"/>
              <a:gd name="connsiteX3" fmla="*/ 3701394 w 3701394"/>
              <a:gd name="connsiteY3" fmla="*/ 219117 h 2191169"/>
              <a:gd name="connsiteX4" fmla="*/ 3701394 w 3701394"/>
              <a:gd name="connsiteY4" fmla="*/ 1972052 h 2191169"/>
              <a:gd name="connsiteX5" fmla="*/ 3482277 w 3701394"/>
              <a:gd name="connsiteY5" fmla="*/ 2191169 h 2191169"/>
              <a:gd name="connsiteX6" fmla="*/ 219117 w 3701394"/>
              <a:gd name="connsiteY6" fmla="*/ 2191169 h 2191169"/>
              <a:gd name="connsiteX7" fmla="*/ 0 w 3701394"/>
              <a:gd name="connsiteY7" fmla="*/ 1972052 h 2191169"/>
              <a:gd name="connsiteX8" fmla="*/ 0 w 3701394"/>
              <a:gd name="connsiteY8" fmla="*/ 219117 h 2191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1394" h="2191169">
                <a:moveTo>
                  <a:pt x="0" y="219117"/>
                </a:moveTo>
                <a:cubicBezTo>
                  <a:pt x="0" y="98102"/>
                  <a:pt x="98102" y="0"/>
                  <a:pt x="219117" y="0"/>
                </a:cubicBezTo>
                <a:lnTo>
                  <a:pt x="3482277" y="0"/>
                </a:lnTo>
                <a:cubicBezTo>
                  <a:pt x="3603292" y="0"/>
                  <a:pt x="3701394" y="98102"/>
                  <a:pt x="3701394" y="219117"/>
                </a:cubicBezTo>
                <a:lnTo>
                  <a:pt x="3701394" y="1972052"/>
                </a:lnTo>
                <a:cubicBezTo>
                  <a:pt x="3701394" y="2093067"/>
                  <a:pt x="3603292" y="2191169"/>
                  <a:pt x="3482277" y="2191169"/>
                </a:cubicBezTo>
                <a:lnTo>
                  <a:pt x="219117" y="2191169"/>
                </a:lnTo>
                <a:cubicBezTo>
                  <a:pt x="98102" y="2191169"/>
                  <a:pt x="0" y="2093067"/>
                  <a:pt x="0" y="1972052"/>
                </a:cubicBezTo>
                <a:lnTo>
                  <a:pt x="0" y="219117"/>
                </a:lnTo>
                <a:close/>
              </a:path>
            </a:pathLst>
          </a:custGeom>
          <a:noFill/>
          <a:ln>
            <a:noFill/>
          </a:ln>
        </p:spPr>
        <p:style>
          <a:lnRef idx="1">
            <a:schemeClr val="accent3"/>
          </a:lnRef>
          <a:fillRef idx="2">
            <a:schemeClr val="accent3"/>
          </a:fillRef>
          <a:effectRef idx="1">
            <a:schemeClr val="accent3"/>
          </a:effectRef>
          <a:fontRef idx="minor">
            <a:schemeClr val="dk1"/>
          </a:fontRef>
        </p:style>
        <p:txBody>
          <a:bodyPr lIns="270000" tIns="54000" rIns="75600" bIns="76105" spcCol="1270"/>
          <a:lstStyle/>
          <a:p>
            <a:pPr marL="0" marR="0" lvl="1" indent="0" defTabSz="466725" eaLnBrk="1" fontAlgn="auto" latinLnBrk="0" hangingPunct="1">
              <a:lnSpc>
                <a:spcPct val="90000"/>
              </a:lnSpc>
              <a:spcBef>
                <a:spcPts val="0"/>
              </a:spcBef>
              <a:spcAft>
                <a:spcPct val="15000"/>
              </a:spcAft>
              <a:buClrTx/>
              <a:buSzTx/>
              <a:buFontTx/>
              <a:buNone/>
              <a:tabLst/>
              <a:defRPr/>
            </a:pPr>
            <a:endParaRPr kumimoji="0" lang="ru-RU" sz="1400" b="0" i="0" u="none" strike="noStrike" kern="0" cap="none" spc="0" normalizeH="0" baseline="0" noProof="0" dirty="0">
              <a:ln>
                <a:noFill/>
              </a:ln>
              <a:solidFill>
                <a:prstClr val="black">
                  <a:hueOff val="0"/>
                  <a:satOff val="0"/>
                  <a:lumOff val="0"/>
                  <a:alphaOff val="0"/>
                </a:prstClr>
              </a:solidFill>
              <a:effectLst/>
              <a:uLnTx/>
              <a:uFillTx/>
              <a:latin typeface="Arial" panose="020B0604020202020204" pitchFamily="34" charset="0"/>
              <a:ea typeface="+mn-ea"/>
              <a:cs typeface="Arial" panose="020B0604020202020204" pitchFamily="34" charset="0"/>
            </a:endParaRPr>
          </a:p>
          <a:p>
            <a:pPr marL="0" marR="0" lvl="1" indent="0" algn="just" defTabSz="466725" eaLnBrk="1" fontAlgn="auto" latinLnBrk="0" hangingPunct="1">
              <a:spcBef>
                <a:spcPts val="0"/>
              </a:spcBef>
              <a:spcAft>
                <a:spcPct val="15000"/>
              </a:spcAft>
              <a:buClrTx/>
              <a:buSzTx/>
              <a:buFontTx/>
              <a:buNone/>
              <a:tabLst/>
              <a:defRPr/>
            </a:pP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Болалар</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таомномалари</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уларнинг</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ўсиб</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бораётган</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организмларини</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зарур</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моддалар</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оқсиллар</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углеводлар</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ёғлар</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ва</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зарур</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калорияларни</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қоплаши</a:t>
            </a:r>
            <a:endPar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endParaRPr>
          </a:p>
        </p:txBody>
      </p:sp>
      <p:sp>
        <p:nvSpPr>
          <p:cNvPr id="8" name="Полилиния 7"/>
          <p:cNvSpPr/>
          <p:nvPr/>
        </p:nvSpPr>
        <p:spPr bwMode="auto">
          <a:xfrm>
            <a:off x="5390313" y="1700808"/>
            <a:ext cx="3468623" cy="2237672"/>
          </a:xfrm>
          <a:custGeom>
            <a:avLst/>
            <a:gdLst>
              <a:gd name="connsiteX0" fmla="*/ 0 w 3726573"/>
              <a:gd name="connsiteY0" fmla="*/ 208970 h 2089697"/>
              <a:gd name="connsiteX1" fmla="*/ 208970 w 3726573"/>
              <a:gd name="connsiteY1" fmla="*/ 0 h 2089697"/>
              <a:gd name="connsiteX2" fmla="*/ 3517603 w 3726573"/>
              <a:gd name="connsiteY2" fmla="*/ 0 h 2089697"/>
              <a:gd name="connsiteX3" fmla="*/ 3726573 w 3726573"/>
              <a:gd name="connsiteY3" fmla="*/ 208970 h 2089697"/>
              <a:gd name="connsiteX4" fmla="*/ 3726573 w 3726573"/>
              <a:gd name="connsiteY4" fmla="*/ 1880727 h 2089697"/>
              <a:gd name="connsiteX5" fmla="*/ 3517603 w 3726573"/>
              <a:gd name="connsiteY5" fmla="*/ 2089697 h 2089697"/>
              <a:gd name="connsiteX6" fmla="*/ 208970 w 3726573"/>
              <a:gd name="connsiteY6" fmla="*/ 2089697 h 2089697"/>
              <a:gd name="connsiteX7" fmla="*/ 0 w 3726573"/>
              <a:gd name="connsiteY7" fmla="*/ 1880727 h 2089697"/>
              <a:gd name="connsiteX8" fmla="*/ 0 w 3726573"/>
              <a:gd name="connsiteY8" fmla="*/ 208970 h 2089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26573" h="2089697">
                <a:moveTo>
                  <a:pt x="0" y="208970"/>
                </a:moveTo>
                <a:cubicBezTo>
                  <a:pt x="0" y="93559"/>
                  <a:pt x="93559" y="0"/>
                  <a:pt x="208970" y="0"/>
                </a:cubicBezTo>
                <a:lnTo>
                  <a:pt x="3517603" y="0"/>
                </a:lnTo>
                <a:cubicBezTo>
                  <a:pt x="3633014" y="0"/>
                  <a:pt x="3726573" y="93559"/>
                  <a:pt x="3726573" y="208970"/>
                </a:cubicBezTo>
                <a:lnTo>
                  <a:pt x="3726573" y="1880727"/>
                </a:lnTo>
                <a:cubicBezTo>
                  <a:pt x="3726573" y="1996138"/>
                  <a:pt x="3633014" y="2089697"/>
                  <a:pt x="3517603" y="2089697"/>
                </a:cubicBezTo>
                <a:lnTo>
                  <a:pt x="208970" y="2089697"/>
                </a:lnTo>
                <a:cubicBezTo>
                  <a:pt x="93559" y="2089697"/>
                  <a:pt x="0" y="1996138"/>
                  <a:pt x="0" y="1880727"/>
                </a:cubicBezTo>
                <a:lnTo>
                  <a:pt x="0" y="208970"/>
                </a:lnTo>
                <a:close/>
              </a:path>
            </a:pathLst>
          </a:custGeom>
          <a:noFill/>
          <a:ln>
            <a:noFill/>
          </a:ln>
        </p:spPr>
        <p:style>
          <a:lnRef idx="1">
            <a:schemeClr val="accent3"/>
          </a:lnRef>
          <a:fillRef idx="2">
            <a:schemeClr val="accent3"/>
          </a:fillRef>
          <a:effectRef idx="1">
            <a:schemeClr val="accent3"/>
          </a:effectRef>
          <a:fontRef idx="minor">
            <a:schemeClr val="dk1"/>
          </a:fontRef>
        </p:style>
        <p:txBody>
          <a:bodyPr lIns="270000" tIns="54000" rIns="74433" bIns="74433" spcCol="1270"/>
          <a:lstStyle/>
          <a:p>
            <a:pPr marL="0" marR="0" lvl="1" indent="0" defTabSz="466725" eaLnBrk="1" fontAlgn="auto" latinLnBrk="0" hangingPunct="1">
              <a:lnSpc>
                <a:spcPct val="90000"/>
              </a:lnSpc>
              <a:spcBef>
                <a:spcPts val="0"/>
              </a:spcBef>
              <a:spcAft>
                <a:spcPts val="0"/>
              </a:spcAft>
              <a:buClrTx/>
              <a:buSzTx/>
              <a:buFontTx/>
              <a:buNone/>
              <a:tabLst/>
              <a:defRPr/>
            </a:pPr>
            <a:endParaRPr kumimoji="0" lang="uz-Cyrl-UZ" sz="1400" b="0" i="0" u="none" strike="noStrike" kern="0" cap="none" spc="0" normalizeH="0" baseline="0" noProof="0" dirty="0">
              <a:ln>
                <a:noFill/>
              </a:ln>
              <a:solidFill>
                <a:prstClr val="black">
                  <a:hueOff val="0"/>
                  <a:satOff val="0"/>
                  <a:lumOff val="0"/>
                  <a:alphaOff val="0"/>
                </a:prstClr>
              </a:solidFill>
              <a:effectLst/>
              <a:uLnTx/>
              <a:uFillTx/>
              <a:latin typeface="Arial" panose="020B0604020202020204" pitchFamily="34" charset="0"/>
              <a:ea typeface="+mn-ea"/>
              <a:cs typeface="Arial" panose="020B0604020202020204" pitchFamily="34" charset="0"/>
            </a:endParaRPr>
          </a:p>
          <a:p>
            <a:pPr marL="0" marR="0" lvl="1" indent="176213" algn="just" defTabSz="466725" eaLnBrk="1" fontAlgn="auto" latinLnBrk="0" hangingPunct="1">
              <a:spcBef>
                <a:spcPts val="0"/>
              </a:spcBef>
              <a:spcAft>
                <a:spcPts val="0"/>
              </a:spcAft>
              <a:buClrTx/>
              <a:buSzTx/>
              <a:buFontTx/>
              <a:buNone/>
              <a:tabLst/>
              <a:defRPr/>
            </a:pPr>
            <a:r>
              <a:rPr kumimoji="0" lang="uz-Cyrl-UZ" i="0" u="none" strike="noStrike" kern="0" cap="none" spc="0" normalizeH="0" baseline="0" noProof="0" dirty="0">
                <a:ln>
                  <a:noFill/>
                </a:ln>
                <a:solidFill>
                  <a:schemeClr val="tx1"/>
                </a:solidFill>
                <a:effectLst/>
                <a:uLnTx/>
                <a:uFillTx/>
                <a:latin typeface="Times New Roman" pitchFamily="18" charset="0"/>
                <a:ea typeface="+mn-ea"/>
                <a:cs typeface="Times New Roman" pitchFamily="18" charset="0"/>
              </a:rPr>
              <a:t>Бундан ташқари маҳсулотларни бир-бирига мос келишини ҳамда таомларни бир-бирига боғлиқлигини ҳисобга олиш муҳим аҳамиятга эга</a:t>
            </a:r>
            <a:endParaRPr kumimoji="0" lang="ru-RU" i="0" u="none" strike="noStrike" kern="0" cap="none" spc="0" normalizeH="0" baseline="0" noProof="0" dirty="0">
              <a:ln>
                <a:noFill/>
              </a:ln>
              <a:solidFill>
                <a:schemeClr val="tx1"/>
              </a:solidFill>
              <a:effectLst/>
              <a:uLnTx/>
              <a:uFillTx/>
              <a:latin typeface="Times New Roman" pitchFamily="18" charset="0"/>
              <a:ea typeface="+mn-ea"/>
              <a:cs typeface="Times New Roman" pitchFamily="18" charset="0"/>
            </a:endParaRPr>
          </a:p>
        </p:txBody>
      </p:sp>
      <p:sp>
        <p:nvSpPr>
          <p:cNvPr id="9" name="Овал 8"/>
          <p:cNvSpPr/>
          <p:nvPr/>
        </p:nvSpPr>
        <p:spPr>
          <a:xfrm>
            <a:off x="2699792" y="3212977"/>
            <a:ext cx="3312368" cy="1368151"/>
          </a:xfrm>
          <a:prstGeom prst="ellipse">
            <a:avLst/>
          </a:prstGeom>
          <a:noFill/>
          <a:ln>
            <a:noFill/>
          </a:ln>
        </p:spPr>
        <p:style>
          <a:lnRef idx="1">
            <a:schemeClr val="accent5"/>
          </a:lnRef>
          <a:fillRef idx="2">
            <a:schemeClr val="accent5"/>
          </a:fillRef>
          <a:effectRef idx="1">
            <a:schemeClr val="accent5"/>
          </a:effectRef>
          <a:fontRef idx="minor">
            <a:schemeClr val="dk1"/>
          </a:fontRef>
        </p:style>
        <p:txBody>
          <a:bodyPr anchor="ctr"/>
          <a:lstStyle/>
          <a:p>
            <a:pPr marL="0" marR="0" lvl="0" indent="0" algn="ctr" defTabSz="457200" eaLnBrk="0" fontAlgn="base" latinLnBrk="0" hangingPunct="0">
              <a:lnSpc>
                <a:spcPct val="100000"/>
              </a:lnSpc>
              <a:spcBef>
                <a:spcPct val="0"/>
              </a:spcBef>
              <a:spcAft>
                <a:spcPct val="0"/>
              </a:spcAft>
              <a:buClrTx/>
              <a:buSzTx/>
              <a:buFontTx/>
              <a:buNone/>
              <a:tabLst/>
              <a:defRPr/>
            </a:pPr>
            <a:r>
              <a:rPr kumimoji="0" lang="uz-Cyrl-UZ" sz="3200" b="1" i="0" u="none" strike="noStrike" kern="0" cap="none" spc="0" normalizeH="0" baseline="0" noProof="0" dirty="0">
                <a:ln>
                  <a:noFill/>
                </a:ln>
                <a:solidFill>
                  <a:schemeClr val="tx1"/>
                </a:solidFill>
                <a:effectLst/>
                <a:uLnTx/>
                <a:uFillTx/>
                <a:latin typeface="Times New Roman" pitchFamily="18" charset="0"/>
                <a:ea typeface="+mn-ea"/>
                <a:cs typeface="Times New Roman" pitchFamily="18" charset="0"/>
              </a:rPr>
              <a:t>Таомнома</a:t>
            </a:r>
            <a:endParaRPr kumimoji="0" lang="ru-RU" sz="3200" b="1" i="0" u="none" strike="noStrike" kern="0" cap="none" spc="0" normalizeH="0" baseline="0" noProof="0" dirty="0">
              <a:ln>
                <a:noFill/>
              </a:ln>
              <a:solidFill>
                <a:schemeClr val="tx1"/>
              </a:solidFill>
              <a:effectLst/>
              <a:uLnTx/>
              <a:uFillTx/>
              <a:latin typeface="Times New Roman" pitchFamily="18" charset="0"/>
              <a:ea typeface="+mn-ea"/>
              <a:cs typeface="Times New Roman" pitchFamily="18" charset="0"/>
            </a:endParaRPr>
          </a:p>
        </p:txBody>
      </p:sp>
      <p:sp>
        <p:nvSpPr>
          <p:cNvPr id="11" name="Полилиния 10"/>
          <p:cNvSpPr/>
          <p:nvPr/>
        </p:nvSpPr>
        <p:spPr bwMode="auto">
          <a:xfrm>
            <a:off x="539552" y="4149080"/>
            <a:ext cx="3119636" cy="2088232"/>
          </a:xfrm>
          <a:custGeom>
            <a:avLst/>
            <a:gdLst>
              <a:gd name="connsiteX0" fmla="*/ 0 w 3686813"/>
              <a:gd name="connsiteY0" fmla="*/ 117701 h 1177007"/>
              <a:gd name="connsiteX1" fmla="*/ 117701 w 3686813"/>
              <a:gd name="connsiteY1" fmla="*/ 0 h 1177007"/>
              <a:gd name="connsiteX2" fmla="*/ 3569112 w 3686813"/>
              <a:gd name="connsiteY2" fmla="*/ 0 h 1177007"/>
              <a:gd name="connsiteX3" fmla="*/ 3686813 w 3686813"/>
              <a:gd name="connsiteY3" fmla="*/ 117701 h 1177007"/>
              <a:gd name="connsiteX4" fmla="*/ 3686813 w 3686813"/>
              <a:gd name="connsiteY4" fmla="*/ 1059306 h 1177007"/>
              <a:gd name="connsiteX5" fmla="*/ 3569112 w 3686813"/>
              <a:gd name="connsiteY5" fmla="*/ 1177007 h 1177007"/>
              <a:gd name="connsiteX6" fmla="*/ 117701 w 3686813"/>
              <a:gd name="connsiteY6" fmla="*/ 1177007 h 1177007"/>
              <a:gd name="connsiteX7" fmla="*/ 0 w 3686813"/>
              <a:gd name="connsiteY7" fmla="*/ 1059306 h 1177007"/>
              <a:gd name="connsiteX8" fmla="*/ 0 w 3686813"/>
              <a:gd name="connsiteY8" fmla="*/ 117701 h 1177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86813" h="1177007">
                <a:moveTo>
                  <a:pt x="0" y="117701"/>
                </a:moveTo>
                <a:cubicBezTo>
                  <a:pt x="0" y="52697"/>
                  <a:pt x="52697" y="0"/>
                  <a:pt x="117701" y="0"/>
                </a:cubicBezTo>
                <a:lnTo>
                  <a:pt x="3569112" y="0"/>
                </a:lnTo>
                <a:cubicBezTo>
                  <a:pt x="3634116" y="0"/>
                  <a:pt x="3686813" y="52697"/>
                  <a:pt x="3686813" y="117701"/>
                </a:cubicBezTo>
                <a:lnTo>
                  <a:pt x="3686813" y="1059306"/>
                </a:lnTo>
                <a:cubicBezTo>
                  <a:pt x="3686813" y="1124310"/>
                  <a:pt x="3634116" y="1177007"/>
                  <a:pt x="3569112" y="1177007"/>
                </a:cubicBezTo>
                <a:lnTo>
                  <a:pt x="117701" y="1177007"/>
                </a:lnTo>
                <a:cubicBezTo>
                  <a:pt x="52697" y="1177007"/>
                  <a:pt x="0" y="1124310"/>
                  <a:pt x="0" y="1059306"/>
                </a:cubicBezTo>
                <a:lnTo>
                  <a:pt x="0" y="117701"/>
                </a:lnTo>
                <a:close/>
              </a:path>
            </a:pathLst>
          </a:custGeom>
          <a:noFill/>
          <a:ln w="9525" cap="flat" cmpd="sng" algn="ctr">
            <a:noFill/>
            <a:prstDash val="solid"/>
          </a:ln>
          <a:effectLst>
            <a:outerShdw blurRad="63500" dist="25400" dir="5400000" rotWithShape="0">
              <a:srgbClr val="000000">
                <a:alpha val="43137"/>
              </a:srgbClr>
            </a:outerShdw>
          </a:effectLst>
        </p:spPr>
        <p:txBody>
          <a:bodyPr lIns="270000" tIns="54000" rIns="75600" bIns="75600" spcCol="1270"/>
          <a:lstStyle/>
          <a:p>
            <a:pPr marL="214313" marR="0" lvl="1" indent="-214313" defTabSz="466725" eaLnBrk="1" fontAlgn="auto" latinLnBrk="0" hangingPunct="1">
              <a:lnSpc>
                <a:spcPct val="90000"/>
              </a:lnSpc>
              <a:spcBef>
                <a:spcPts val="0"/>
              </a:spcBef>
              <a:spcAft>
                <a:spcPct val="15000"/>
              </a:spcAft>
              <a:buClrTx/>
              <a:buSzTx/>
              <a:buFont typeface="Arial" panose="020B0604020202020204" pitchFamily="34" charset="0"/>
              <a:buChar char="•"/>
              <a:tabLst>
                <a:tab pos="69056" algn="l"/>
                <a:tab pos="267891" algn="l"/>
              </a:tabLst>
              <a:defRPr/>
            </a:pPr>
            <a:endParaRPr kumimoji="0" lang="ru-RU" sz="1400" b="0" i="0" u="none" strike="noStrike" kern="0" cap="none" spc="0" normalizeH="0" baseline="0" noProof="0" dirty="0">
              <a:ln>
                <a:noFill/>
              </a:ln>
              <a:effectLst/>
              <a:uLnTx/>
              <a:uFillTx/>
              <a:latin typeface="Arial" panose="020B0604020202020204" pitchFamily="34" charset="0"/>
              <a:ea typeface="+mn-ea"/>
              <a:cs typeface="Arial" panose="020B0604020202020204" pitchFamily="34" charset="0"/>
            </a:endParaRPr>
          </a:p>
          <a:p>
            <a:pPr marL="0" marR="0" lvl="1" indent="0" defTabSz="466725" eaLnBrk="1" fontAlgn="auto" latinLnBrk="0" hangingPunct="1">
              <a:spcBef>
                <a:spcPts val="0"/>
              </a:spcBef>
              <a:spcAft>
                <a:spcPct val="15000"/>
              </a:spcAft>
              <a:buClrTx/>
              <a:buSzTx/>
              <a:buFontTx/>
              <a:buNone/>
              <a:tabLst>
                <a:tab pos="69056" algn="l"/>
                <a:tab pos="267891" algn="l"/>
              </a:tabLst>
              <a:defRPr/>
            </a:pP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Таомнома</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тузишда</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асосий</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шартлардан</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бири</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таомлар</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p>
          <a:p>
            <a:pPr marL="0" marR="0" lvl="1" indent="0" defTabSz="466725" eaLnBrk="1" fontAlgn="auto" latinLnBrk="0" hangingPunct="1">
              <a:spcBef>
                <a:spcPts val="0"/>
              </a:spcBef>
              <a:spcAft>
                <a:spcPct val="15000"/>
              </a:spcAft>
              <a:buClrTx/>
              <a:buSzTx/>
              <a:buFontTx/>
              <a:buNone/>
              <a:tabLst>
                <a:tab pos="69056" algn="l"/>
                <a:tab pos="267891" algn="l"/>
              </a:tabLst>
              <a:defRPr/>
            </a:pP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хилма-хиллигига</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эътибор</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бериш</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ҳамда</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барча</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турдаги</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озиқ-овқат</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маҳсулотларини</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киритиш</a:t>
            </a:r>
            <a:endParaRPr kumimoji="0" lang="ru-RU" b="0" i="0" u="none" strike="noStrike" kern="0" cap="none" spc="0" normalizeH="0" baseline="0" noProof="0" dirty="0">
              <a:ln>
                <a:noFill/>
              </a:ln>
              <a:effectLst/>
              <a:uLnTx/>
              <a:uFillTx/>
              <a:latin typeface="Times New Roman" pitchFamily="18" charset="0"/>
              <a:ea typeface="+mn-ea"/>
              <a:cs typeface="Times New Roman" pitchFamily="18" charset="0"/>
            </a:endParaRPr>
          </a:p>
        </p:txBody>
      </p:sp>
      <p:sp>
        <p:nvSpPr>
          <p:cNvPr id="13" name="Полилиния 12"/>
          <p:cNvSpPr/>
          <p:nvPr/>
        </p:nvSpPr>
        <p:spPr bwMode="auto">
          <a:xfrm>
            <a:off x="5390313" y="4061844"/>
            <a:ext cx="3420562" cy="2083080"/>
          </a:xfrm>
          <a:custGeom>
            <a:avLst/>
            <a:gdLst>
              <a:gd name="connsiteX0" fmla="*/ 0 w 3679200"/>
              <a:gd name="connsiteY0" fmla="*/ 147054 h 1470540"/>
              <a:gd name="connsiteX1" fmla="*/ 147054 w 3679200"/>
              <a:gd name="connsiteY1" fmla="*/ 0 h 1470540"/>
              <a:gd name="connsiteX2" fmla="*/ 3532146 w 3679200"/>
              <a:gd name="connsiteY2" fmla="*/ 0 h 1470540"/>
              <a:gd name="connsiteX3" fmla="*/ 3679200 w 3679200"/>
              <a:gd name="connsiteY3" fmla="*/ 147054 h 1470540"/>
              <a:gd name="connsiteX4" fmla="*/ 3679200 w 3679200"/>
              <a:gd name="connsiteY4" fmla="*/ 1323486 h 1470540"/>
              <a:gd name="connsiteX5" fmla="*/ 3532146 w 3679200"/>
              <a:gd name="connsiteY5" fmla="*/ 1470540 h 1470540"/>
              <a:gd name="connsiteX6" fmla="*/ 147054 w 3679200"/>
              <a:gd name="connsiteY6" fmla="*/ 1470540 h 1470540"/>
              <a:gd name="connsiteX7" fmla="*/ 0 w 3679200"/>
              <a:gd name="connsiteY7" fmla="*/ 1323486 h 1470540"/>
              <a:gd name="connsiteX8" fmla="*/ 0 w 3679200"/>
              <a:gd name="connsiteY8" fmla="*/ 147054 h 147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79200" h="1470540">
                <a:moveTo>
                  <a:pt x="0" y="147054"/>
                </a:moveTo>
                <a:cubicBezTo>
                  <a:pt x="0" y="65838"/>
                  <a:pt x="65838" y="0"/>
                  <a:pt x="147054" y="0"/>
                </a:cubicBezTo>
                <a:lnTo>
                  <a:pt x="3532146" y="0"/>
                </a:lnTo>
                <a:cubicBezTo>
                  <a:pt x="3613362" y="0"/>
                  <a:pt x="3679200" y="65838"/>
                  <a:pt x="3679200" y="147054"/>
                </a:cubicBezTo>
                <a:lnTo>
                  <a:pt x="3679200" y="1323486"/>
                </a:lnTo>
                <a:cubicBezTo>
                  <a:pt x="3679200" y="1404702"/>
                  <a:pt x="3613362" y="1470540"/>
                  <a:pt x="3532146" y="1470540"/>
                </a:cubicBezTo>
                <a:lnTo>
                  <a:pt x="147054" y="1470540"/>
                </a:lnTo>
                <a:cubicBezTo>
                  <a:pt x="65838" y="1470540"/>
                  <a:pt x="0" y="1404702"/>
                  <a:pt x="0" y="1323486"/>
                </a:cubicBezTo>
                <a:lnTo>
                  <a:pt x="0" y="147054"/>
                </a:lnTo>
                <a:close/>
              </a:path>
            </a:pathLst>
          </a:custGeom>
          <a:noFill/>
          <a:ln w="9525" cap="flat" cmpd="sng" algn="ctr">
            <a:noFill/>
            <a:prstDash val="solid"/>
          </a:ln>
          <a:effectLst>
            <a:outerShdw blurRad="63500" dist="25400" dir="5400000" rotWithShape="0">
              <a:srgbClr val="000000">
                <a:alpha val="43137"/>
              </a:srgbClr>
            </a:outerShdw>
          </a:effectLst>
          <a:scene3d>
            <a:camera prst="orthographicFront"/>
            <a:lightRig rig="flat" dir="t"/>
          </a:scene3d>
          <a:sp3d z="-190500" extrusionH="12700" prstMaterial="plastic">
            <a:bevelT w="50800" h="50800"/>
          </a:sp3d>
        </p:spPr>
        <p:txBody>
          <a:bodyPr lIns="270000" tIns="54000" rIns="75600" bIns="75600" spcCol="1270"/>
          <a:lstStyle/>
          <a:p>
            <a:pPr marL="0" marR="0" lvl="1" indent="0" defTabSz="466725" eaLnBrk="1" fontAlgn="auto" latinLnBrk="0" hangingPunct="1">
              <a:lnSpc>
                <a:spcPct val="90000"/>
              </a:lnSpc>
              <a:spcBef>
                <a:spcPts val="0"/>
              </a:spcBef>
              <a:spcAft>
                <a:spcPct val="15000"/>
              </a:spcAft>
              <a:buClrTx/>
              <a:buSzTx/>
              <a:buFontTx/>
              <a:buNone/>
              <a:tabLst>
                <a:tab pos="2597150" algn="l"/>
              </a:tabLst>
              <a:defRPr/>
            </a:pPr>
            <a:endParaRPr kumimoji="0" lang="uz-Cyrl-UZ" sz="1400" b="0" i="0" u="none" strike="noStrike" kern="0" cap="none" spc="0" normalizeH="0" baseline="0" noProof="0" dirty="0">
              <a:ln>
                <a:noFill/>
              </a:ln>
              <a:solidFill>
                <a:prstClr val="black">
                  <a:hueOff val="0"/>
                  <a:satOff val="0"/>
                  <a:lumOff val="0"/>
                  <a:alphaOff val="0"/>
                </a:prstClr>
              </a:solidFill>
              <a:effectLst/>
              <a:uLnTx/>
              <a:uFillTx/>
              <a:latin typeface="Arial" panose="020B0604020202020204" pitchFamily="34" charset="0"/>
              <a:ea typeface="+mn-ea"/>
              <a:cs typeface="Arial" panose="020B0604020202020204" pitchFamily="34" charset="0"/>
            </a:endParaRPr>
          </a:p>
          <a:p>
            <a:pPr marL="0" marR="0" lvl="1" indent="176213" algn="just" defTabSz="466725" eaLnBrk="1" fontAlgn="auto" latinLnBrk="0" hangingPunct="1">
              <a:lnSpc>
                <a:spcPct val="90000"/>
              </a:lnSpc>
              <a:spcBef>
                <a:spcPts val="0"/>
              </a:spcBef>
              <a:spcAft>
                <a:spcPct val="15000"/>
              </a:spcAft>
              <a:buClrTx/>
              <a:buSzTx/>
              <a:buFontTx/>
              <a:buNone/>
              <a:tabLst>
                <a:tab pos="2597150" algn="l"/>
              </a:tabLst>
              <a:defRPr/>
            </a:pPr>
            <a:r>
              <a:rPr kumimoji="0" lang="uz-Cyrl-UZ" b="0" i="0" u="none" strike="noStrike" kern="0" cap="none" spc="0" normalizeH="0" baseline="0" noProof="0" dirty="0">
                <a:ln>
                  <a:noFill/>
                </a:ln>
                <a:solidFill>
                  <a:prstClr val="black">
                    <a:hueOff val="0"/>
                    <a:satOff val="0"/>
                    <a:lumOff val="0"/>
                    <a:alphaOff val="0"/>
                  </a:prstClr>
                </a:solidFill>
                <a:effectLst/>
                <a:uLnTx/>
                <a:uFillTx/>
                <a:latin typeface="Times New Roman" pitchFamily="18" charset="0"/>
                <a:ea typeface="+mn-ea"/>
                <a:cs typeface="Times New Roman" pitchFamily="18" charset="0"/>
              </a:rPr>
              <a:t>Таомнома тузишни тушликдан бошлаш керак. Сабаби асосий озиқ-овқат маҳсулотларининг кўп қисми тушликда сарфланади. Шунингдек, меъёрдаги гўшт маҳсулоти асосан тушликда сарфланади</a:t>
            </a:r>
          </a:p>
        </p:txBody>
      </p:sp>
    </p:spTree>
    <p:extLst>
      <p:ext uri="{BB962C8B-B14F-4D97-AF65-F5344CB8AC3E}">
        <p14:creationId xmlns:p14="http://schemas.microsoft.com/office/powerpoint/2010/main" val="3665926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1888"/>
            <a:ext cx="9301220" cy="6909888"/>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95536" y="982177"/>
            <a:ext cx="8424936" cy="2308324"/>
          </a:xfrm>
          <a:prstGeom prst="rect">
            <a:avLst/>
          </a:prstGeom>
        </p:spPr>
        <p:txBody>
          <a:bodyPr wrap="square">
            <a:spAutoFit/>
          </a:bodyPr>
          <a:lstStyle/>
          <a:p>
            <a:pPr marR="0" lvl="0" indent="365125" algn="just" defTabSz="914400" eaLnBrk="1" fontAlgn="auto" latinLnBrk="0" hangingPunct="1">
              <a:lnSpc>
                <a:spcPct val="100000"/>
              </a:lnSpc>
              <a:spcBef>
                <a:spcPts val="0"/>
              </a:spcBef>
              <a:spcAft>
                <a:spcPts val="0"/>
              </a:spcAft>
              <a:buClrTx/>
              <a:buSzTx/>
              <a:buFontTx/>
              <a:buNone/>
              <a:tabLst/>
              <a:defRPr/>
            </a:pP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Мактабгача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таълим</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ташкилотида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соғлом</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таомнома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шакллантирилишида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кунлик</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рационда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болаларнинг</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асосий</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озиқ-овқат</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моддаларга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бўлган</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эҳтиёжи</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ва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ёшига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мос</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энергия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қуввати</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билан</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тўлиқ</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таъминланиши</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уларнинг</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тарбияланиш</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шароити</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ва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соғлиги</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шунингдек</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овқатланишнинг</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иқлимдан</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келиб</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чиқиб</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ва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миллий</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хусусиятлари</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ҳисобга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олинади</a:t>
            </a:r>
            <a:endParaRPr kumimoji="0" lang="ru-RU" sz="2400" b="0" i="0" u="none" strike="noStrike" kern="0" cap="none" spc="0" normalizeH="0" baseline="0" noProof="0" dirty="0">
              <a:ln>
                <a:noFill/>
              </a:ln>
              <a:solidFill>
                <a:sysClr val="windowText" lastClr="000000"/>
              </a:solidFill>
              <a:effectLst/>
              <a:uLnTx/>
              <a:uFillTx/>
            </a:endParaRPr>
          </a:p>
        </p:txBody>
      </p:sp>
      <p:sp>
        <p:nvSpPr>
          <p:cNvPr id="6" name="Скругленный прямоугольник 5"/>
          <p:cNvSpPr/>
          <p:nvPr/>
        </p:nvSpPr>
        <p:spPr>
          <a:xfrm>
            <a:off x="2825806" y="3634321"/>
            <a:ext cx="3528392" cy="583763"/>
          </a:xfrm>
          <a:prstGeom prst="roundRect">
            <a:avLst>
              <a:gd name="adj" fmla="val 29720"/>
            </a:avLst>
          </a:prstGeom>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uz-Cyrl-UZ" sz="2800" b="1" i="0" u="none" strike="noStrike" kern="0" cap="none" spc="0" normalizeH="0" baseline="0" noProof="0" dirty="0">
                <a:ln/>
                <a:effectLst/>
                <a:uLnTx/>
                <a:uFillTx/>
                <a:latin typeface="Corbel"/>
                <a:ea typeface="+mn-ea"/>
                <a:cs typeface="+mn-cs"/>
              </a:rPr>
              <a:t>Энергия сарфи</a:t>
            </a:r>
            <a:endParaRPr kumimoji="0" lang="en-US" sz="2800" b="1" i="0" u="none" strike="noStrike" kern="0" cap="none" spc="0" normalizeH="0" baseline="0" noProof="0" dirty="0">
              <a:ln/>
              <a:effectLst/>
              <a:uLnTx/>
              <a:uFillTx/>
              <a:latin typeface="Gill Sans MT"/>
              <a:ea typeface="+mn-ea"/>
              <a:cs typeface="+mn-cs"/>
            </a:endParaRPr>
          </a:p>
        </p:txBody>
      </p:sp>
      <p:sp>
        <p:nvSpPr>
          <p:cNvPr id="7" name="Овал 6"/>
          <p:cNvSpPr/>
          <p:nvPr/>
        </p:nvSpPr>
        <p:spPr>
          <a:xfrm>
            <a:off x="1169622" y="4365104"/>
            <a:ext cx="3312368" cy="1556357"/>
          </a:xfrm>
          <a:prstGeom prst="ellipse">
            <a:avLst/>
          </a:prstGeom>
          <a:noFill/>
          <a:ln w="9525" cap="flat" cmpd="sng" algn="ctr">
            <a:solidFill>
              <a:srgbClr val="FFFF00"/>
            </a:solidFill>
            <a:prstDash val="solid"/>
          </a:ln>
          <a:effectLst>
            <a:outerShdw blurRad="63500" dist="25400" dir="5400000" rotWithShape="0">
              <a:srgbClr val="000000">
                <a:alpha val="43137"/>
              </a:srgbClr>
            </a:outerShdw>
          </a:effectLst>
        </p:spPr>
        <p:txBody>
          <a:bodyPr anchor="ctr"/>
          <a:lstStyle/>
          <a:p>
            <a:pPr marL="0" marR="0" lvl="0" indent="0" algn="ctr" defTabSz="457200" eaLnBrk="0" fontAlgn="base" latinLnBrk="0" hangingPunct="0">
              <a:lnSpc>
                <a:spcPct val="100000"/>
              </a:lnSpc>
              <a:spcBef>
                <a:spcPct val="0"/>
              </a:spcBef>
              <a:spcAft>
                <a:spcPct val="0"/>
              </a:spcAft>
              <a:buClrTx/>
              <a:buSzTx/>
              <a:buFontTx/>
              <a:buNone/>
              <a:tabLst/>
              <a:defRPr/>
            </a:pPr>
            <a:r>
              <a:rPr kumimoji="0" lang="ru-RU" sz="2000" i="0" u="none" strike="noStrike" kern="0" cap="none" spc="0" normalizeH="0" baseline="0" noProof="0" dirty="0">
                <a:ln>
                  <a:noFill/>
                </a:ln>
                <a:effectLst/>
                <a:uLnTx/>
                <a:uFillTx/>
                <a:latin typeface="Times New Roman" pitchFamily="18" charset="0"/>
                <a:ea typeface="+mn-ea"/>
                <a:cs typeface="Times New Roman" pitchFamily="18" charset="0"/>
              </a:rPr>
              <a:t>3-5 </a:t>
            </a:r>
            <a:r>
              <a:rPr kumimoji="0" lang="ru-RU" sz="2000" i="0" u="none" strike="noStrike" kern="0" cap="none" spc="0" normalizeH="0" baseline="0" noProof="0" dirty="0" err="1">
                <a:ln>
                  <a:noFill/>
                </a:ln>
                <a:effectLst/>
                <a:uLnTx/>
                <a:uFillTx/>
                <a:latin typeface="Times New Roman" pitchFamily="18" charset="0"/>
                <a:ea typeface="+mn-ea"/>
                <a:cs typeface="Times New Roman" pitchFamily="18" charset="0"/>
              </a:rPr>
              <a:t>ёшгача</a:t>
            </a:r>
            <a:r>
              <a:rPr kumimoji="0" lang="ru-RU" sz="200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uz-Cyrl-UZ" sz="2000" i="0" u="none" strike="noStrike" kern="0" cap="none" spc="0" normalizeH="0" baseline="0" noProof="0" dirty="0">
                <a:ln>
                  <a:noFill/>
                </a:ln>
                <a:effectLst/>
                <a:uLnTx/>
                <a:uFillTx/>
                <a:latin typeface="Times New Roman" pitchFamily="18" charset="0"/>
                <a:ea typeface="+mn-ea"/>
                <a:cs typeface="Times New Roman" pitchFamily="18" charset="0"/>
              </a:rPr>
              <a:t>бўлган болаларда 1 кунда  1500-1800 ккал</a:t>
            </a:r>
            <a:endParaRPr kumimoji="0" lang="ru-RU" sz="2000" i="0" u="none" strike="noStrike" kern="0" cap="none" spc="0" normalizeH="0" baseline="0" noProof="0" dirty="0">
              <a:ln>
                <a:noFill/>
              </a:ln>
              <a:effectLst/>
              <a:uLnTx/>
              <a:uFillTx/>
              <a:latin typeface="Times New Roman" pitchFamily="18" charset="0"/>
              <a:ea typeface="+mn-ea"/>
              <a:cs typeface="Times New Roman" pitchFamily="18" charset="0"/>
            </a:endParaRPr>
          </a:p>
        </p:txBody>
      </p:sp>
      <p:sp>
        <p:nvSpPr>
          <p:cNvPr id="8" name="Овал 7"/>
          <p:cNvSpPr/>
          <p:nvPr/>
        </p:nvSpPr>
        <p:spPr>
          <a:xfrm>
            <a:off x="4698014" y="4405493"/>
            <a:ext cx="3312367" cy="1515968"/>
          </a:xfrm>
          <a:prstGeom prst="ellipse">
            <a:avLst/>
          </a:prstGeom>
          <a:noFill/>
          <a:ln w="9525" cap="flat" cmpd="sng" algn="ctr">
            <a:solidFill>
              <a:srgbClr val="FFFF00"/>
            </a:solidFill>
            <a:prstDash val="solid"/>
          </a:ln>
          <a:effectLst>
            <a:outerShdw blurRad="63500" dist="25400" dir="5400000" rotWithShape="0">
              <a:srgbClr val="000000">
                <a:alpha val="43137"/>
              </a:srgbClr>
            </a:outerShdw>
          </a:effectLst>
        </p:spPr>
        <p:txBody>
          <a:bodyPr anchor="ctr">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uz-Cyrl-UZ" sz="2000" i="0" u="none" strike="noStrike" kern="0" cap="none" spc="0" normalizeH="0" baseline="0" noProof="0" dirty="0">
                <a:ln/>
                <a:effectLst/>
                <a:uLnTx/>
                <a:uFillTx/>
                <a:latin typeface="Times New Roman" pitchFamily="18" charset="0"/>
                <a:ea typeface="+mn-ea"/>
                <a:cs typeface="Times New Roman" pitchFamily="18" charset="0"/>
              </a:rPr>
              <a:t>5-7 ёшгача бўлган болаларда:</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uz-Cyrl-UZ" sz="2000" i="0" u="none" strike="noStrike" kern="0" cap="none" spc="0" normalizeH="0" baseline="0" noProof="0" dirty="0">
                <a:ln/>
                <a:effectLst/>
                <a:uLnTx/>
                <a:uFillTx/>
                <a:latin typeface="Times New Roman" pitchFamily="18" charset="0"/>
                <a:ea typeface="+mn-ea"/>
                <a:cs typeface="Times New Roman" pitchFamily="18" charset="0"/>
              </a:rPr>
              <a:t> 1 кунда 2000 ккал энергия сарфлайди</a:t>
            </a:r>
            <a:endParaRPr kumimoji="0" lang="en-US" sz="2000" i="0" u="none" strike="noStrike" kern="0" cap="none" spc="0" normalizeH="0" baseline="0" noProof="0" dirty="0">
              <a:ln/>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3665926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00" y="0"/>
            <a:ext cx="9144000" cy="6858000"/>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5" name="Полилиния 4"/>
          <p:cNvSpPr/>
          <p:nvPr/>
        </p:nvSpPr>
        <p:spPr bwMode="auto">
          <a:xfrm>
            <a:off x="251201" y="943725"/>
            <a:ext cx="3816953" cy="1909211"/>
          </a:xfrm>
          <a:custGeom>
            <a:avLst/>
            <a:gdLst>
              <a:gd name="connsiteX0" fmla="*/ 0 w 3679200"/>
              <a:gd name="connsiteY0" fmla="*/ 147054 h 1470540"/>
              <a:gd name="connsiteX1" fmla="*/ 147054 w 3679200"/>
              <a:gd name="connsiteY1" fmla="*/ 0 h 1470540"/>
              <a:gd name="connsiteX2" fmla="*/ 3532146 w 3679200"/>
              <a:gd name="connsiteY2" fmla="*/ 0 h 1470540"/>
              <a:gd name="connsiteX3" fmla="*/ 3679200 w 3679200"/>
              <a:gd name="connsiteY3" fmla="*/ 147054 h 1470540"/>
              <a:gd name="connsiteX4" fmla="*/ 3679200 w 3679200"/>
              <a:gd name="connsiteY4" fmla="*/ 1323486 h 1470540"/>
              <a:gd name="connsiteX5" fmla="*/ 3532146 w 3679200"/>
              <a:gd name="connsiteY5" fmla="*/ 1470540 h 1470540"/>
              <a:gd name="connsiteX6" fmla="*/ 147054 w 3679200"/>
              <a:gd name="connsiteY6" fmla="*/ 1470540 h 1470540"/>
              <a:gd name="connsiteX7" fmla="*/ 0 w 3679200"/>
              <a:gd name="connsiteY7" fmla="*/ 1323486 h 1470540"/>
              <a:gd name="connsiteX8" fmla="*/ 0 w 3679200"/>
              <a:gd name="connsiteY8" fmla="*/ 147054 h 147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79200" h="1470540">
                <a:moveTo>
                  <a:pt x="0" y="147054"/>
                </a:moveTo>
                <a:cubicBezTo>
                  <a:pt x="0" y="65838"/>
                  <a:pt x="65838" y="0"/>
                  <a:pt x="147054" y="0"/>
                </a:cubicBezTo>
                <a:lnTo>
                  <a:pt x="3532146" y="0"/>
                </a:lnTo>
                <a:cubicBezTo>
                  <a:pt x="3613362" y="0"/>
                  <a:pt x="3679200" y="65838"/>
                  <a:pt x="3679200" y="147054"/>
                </a:cubicBezTo>
                <a:lnTo>
                  <a:pt x="3679200" y="1323486"/>
                </a:lnTo>
                <a:cubicBezTo>
                  <a:pt x="3679200" y="1404702"/>
                  <a:pt x="3613362" y="1470540"/>
                  <a:pt x="3532146" y="1470540"/>
                </a:cubicBezTo>
                <a:lnTo>
                  <a:pt x="147054" y="1470540"/>
                </a:lnTo>
                <a:cubicBezTo>
                  <a:pt x="65838" y="1470540"/>
                  <a:pt x="0" y="1404702"/>
                  <a:pt x="0" y="1323486"/>
                </a:cubicBezTo>
                <a:lnTo>
                  <a:pt x="0" y="147054"/>
                </a:lnTo>
                <a:close/>
              </a:path>
            </a:pathLst>
          </a:custGeom>
          <a:noFill/>
          <a:ln w="9525" cap="flat" cmpd="sng" algn="ctr">
            <a:noFill/>
            <a:prstDash val="solid"/>
          </a:ln>
          <a:effectLst>
            <a:outerShdw blurRad="63500" dist="25400" dir="5400000" rotWithShape="0">
              <a:srgbClr val="000000">
                <a:alpha val="43137"/>
              </a:srgbClr>
            </a:outerShdw>
          </a:effectLst>
          <a:scene3d>
            <a:camera prst="orthographicFront"/>
            <a:lightRig rig="flat" dir="t"/>
          </a:scene3d>
          <a:sp3d z="-190500" extrusionH="12700" prstMaterial="plastic">
            <a:bevelT w="50800" h="50800"/>
          </a:sp3d>
        </p:spPr>
        <p:txBody>
          <a:bodyPr lIns="270000" tIns="54000" rIns="75600" bIns="75600" spcCol="1270"/>
          <a:lstStyle/>
          <a:p>
            <a:pPr marL="0" marR="0" lvl="1" indent="0" defTabSz="466725" eaLnBrk="1" fontAlgn="auto" latinLnBrk="0" hangingPunct="1">
              <a:lnSpc>
                <a:spcPct val="90000"/>
              </a:lnSpc>
              <a:spcBef>
                <a:spcPts val="0"/>
              </a:spcBef>
              <a:spcAft>
                <a:spcPct val="15000"/>
              </a:spcAft>
              <a:buClrTx/>
              <a:buSzTx/>
              <a:buFontTx/>
              <a:buNone/>
              <a:tabLst>
                <a:tab pos="2597150" algn="l"/>
              </a:tabLst>
              <a:defRPr/>
            </a:pPr>
            <a:r>
              <a:rPr kumimoji="0" lang="uz-Cyrl-UZ"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Яхна таомлар - кўпроқ  турли хил сабзавотлардан ( бодринг, помидор, янги карам, сабзи,қизил лавлаги, турп) кўкат қўшиб тайёрланган салатлардан фойдаланилади. Салатлар учун фақат ўсимлик </a:t>
            </a:r>
            <a:r>
              <a:rPr kumimoji="0" lang="uz-Cyrl-UZ" sz="1600" b="0" i="0" u="none" strike="noStrike" kern="0" cap="none" spc="0" normalizeH="0" baseline="0" noProof="0" dirty="0" smtClean="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ёғидангина </a:t>
            </a:r>
            <a:r>
              <a:rPr kumimoji="0" lang="uz-Cyrl-UZ"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фойдаланилади. Жумладан: (маккажўхори, кунгабоқар, зайтун) </a:t>
            </a:r>
            <a:r>
              <a:rPr kumimoji="0" lang="uz-Cyrl-UZ" sz="1600" b="0" i="0" u="none" strike="noStrike" kern="0" cap="none" spc="0" normalizeH="0" baseline="0" noProof="0" dirty="0" smtClean="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ёғларидир. </a:t>
            </a:r>
            <a:endParaRPr kumimoji="0" lang="uz-Cyrl-UZ"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endParaRPr>
          </a:p>
        </p:txBody>
      </p:sp>
      <p:sp>
        <p:nvSpPr>
          <p:cNvPr id="6" name="Табличка 5"/>
          <p:cNvSpPr/>
          <p:nvPr/>
        </p:nvSpPr>
        <p:spPr>
          <a:xfrm>
            <a:off x="3667125" y="2852936"/>
            <a:ext cx="2201019" cy="1800225"/>
          </a:xfrm>
          <a:prstGeom prst="plaque">
            <a:avLst/>
          </a:prstGeom>
          <a:noFill/>
          <a:ln w="25400" cap="flat" cmpd="sng" algn="ctr">
            <a:solidFill>
              <a:srgbClr val="92D050"/>
            </a:solidFill>
            <a:prstDash val="solid"/>
          </a:ln>
          <a:effectLst/>
        </p:spPr>
        <p:txBody>
          <a:bodyPr anchor="ctr"/>
          <a:lstStyle/>
          <a:p>
            <a:pPr marL="0" marR="0" lvl="0" indent="0" algn="ctr" defTabSz="457200" eaLnBrk="0" fontAlgn="base" latinLnBrk="0" hangingPunct="0">
              <a:lnSpc>
                <a:spcPct val="100000"/>
              </a:lnSpc>
              <a:spcBef>
                <a:spcPct val="0"/>
              </a:spcBef>
              <a:spcAft>
                <a:spcPct val="0"/>
              </a:spcAft>
              <a:buClrTx/>
              <a:buSzTx/>
              <a:buFontTx/>
              <a:buNone/>
              <a:tabLst/>
              <a:defRPr/>
            </a:pPr>
            <a:r>
              <a:rPr kumimoji="0" lang="uz-Cyrl-UZ" sz="3600" b="0" i="0" u="none" strike="noStrike" kern="0" cap="none" spc="0" normalizeH="0" baseline="0" noProof="0" dirty="0">
                <a:ln>
                  <a:noFill/>
                </a:ln>
                <a:effectLst/>
                <a:uLnTx/>
                <a:uFillTx/>
                <a:latin typeface="Times New Roman" pitchFamily="18" charset="0"/>
                <a:ea typeface="+mn-ea"/>
                <a:cs typeface="Times New Roman" pitchFamily="18" charset="0"/>
              </a:rPr>
              <a:t>Тушлик</a:t>
            </a:r>
            <a:endParaRPr kumimoji="0" lang="ru-RU" sz="3600" b="0" i="0" u="none" strike="noStrike" kern="0" cap="none" spc="0" normalizeH="0" baseline="0" noProof="0" dirty="0">
              <a:ln>
                <a:noFill/>
              </a:ln>
              <a:effectLst/>
              <a:uLnTx/>
              <a:uFillTx/>
              <a:latin typeface="Times New Roman" pitchFamily="18" charset="0"/>
              <a:ea typeface="+mn-ea"/>
              <a:cs typeface="Times New Roman" pitchFamily="18" charset="0"/>
            </a:endParaRPr>
          </a:p>
        </p:txBody>
      </p:sp>
      <p:sp>
        <p:nvSpPr>
          <p:cNvPr id="7" name="Полилиния 6"/>
          <p:cNvSpPr/>
          <p:nvPr/>
        </p:nvSpPr>
        <p:spPr bwMode="auto">
          <a:xfrm>
            <a:off x="5220233" y="908050"/>
            <a:ext cx="3703105" cy="1944886"/>
          </a:xfrm>
          <a:custGeom>
            <a:avLst/>
            <a:gdLst>
              <a:gd name="connsiteX0" fmla="*/ 0 w 3686813"/>
              <a:gd name="connsiteY0" fmla="*/ 117701 h 1177007"/>
              <a:gd name="connsiteX1" fmla="*/ 117701 w 3686813"/>
              <a:gd name="connsiteY1" fmla="*/ 0 h 1177007"/>
              <a:gd name="connsiteX2" fmla="*/ 3569112 w 3686813"/>
              <a:gd name="connsiteY2" fmla="*/ 0 h 1177007"/>
              <a:gd name="connsiteX3" fmla="*/ 3686813 w 3686813"/>
              <a:gd name="connsiteY3" fmla="*/ 117701 h 1177007"/>
              <a:gd name="connsiteX4" fmla="*/ 3686813 w 3686813"/>
              <a:gd name="connsiteY4" fmla="*/ 1059306 h 1177007"/>
              <a:gd name="connsiteX5" fmla="*/ 3569112 w 3686813"/>
              <a:gd name="connsiteY5" fmla="*/ 1177007 h 1177007"/>
              <a:gd name="connsiteX6" fmla="*/ 117701 w 3686813"/>
              <a:gd name="connsiteY6" fmla="*/ 1177007 h 1177007"/>
              <a:gd name="connsiteX7" fmla="*/ 0 w 3686813"/>
              <a:gd name="connsiteY7" fmla="*/ 1059306 h 1177007"/>
              <a:gd name="connsiteX8" fmla="*/ 0 w 3686813"/>
              <a:gd name="connsiteY8" fmla="*/ 117701 h 1177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86813" h="1177007">
                <a:moveTo>
                  <a:pt x="0" y="117701"/>
                </a:moveTo>
                <a:cubicBezTo>
                  <a:pt x="0" y="52697"/>
                  <a:pt x="52697" y="0"/>
                  <a:pt x="117701" y="0"/>
                </a:cubicBezTo>
                <a:lnTo>
                  <a:pt x="3569112" y="0"/>
                </a:lnTo>
                <a:cubicBezTo>
                  <a:pt x="3634116" y="0"/>
                  <a:pt x="3686813" y="52697"/>
                  <a:pt x="3686813" y="117701"/>
                </a:cubicBezTo>
                <a:lnTo>
                  <a:pt x="3686813" y="1059306"/>
                </a:lnTo>
                <a:cubicBezTo>
                  <a:pt x="3686813" y="1124310"/>
                  <a:pt x="3634116" y="1177007"/>
                  <a:pt x="3569112" y="1177007"/>
                </a:cubicBezTo>
                <a:lnTo>
                  <a:pt x="117701" y="1177007"/>
                </a:lnTo>
                <a:cubicBezTo>
                  <a:pt x="52697" y="1177007"/>
                  <a:pt x="0" y="1124310"/>
                  <a:pt x="0" y="1059306"/>
                </a:cubicBezTo>
                <a:lnTo>
                  <a:pt x="0" y="117701"/>
                </a:lnTo>
                <a:close/>
              </a:path>
            </a:pathLst>
          </a:custGeom>
          <a:noFill/>
          <a:ln w="9525" cap="flat" cmpd="sng" algn="ctr">
            <a:noFill/>
            <a:prstDash val="solid"/>
          </a:ln>
          <a:effectLst>
            <a:outerShdw blurRad="63500" dist="25400" dir="5400000" rotWithShape="0">
              <a:srgbClr val="000000">
                <a:alpha val="43137"/>
              </a:srgbClr>
            </a:outerShdw>
          </a:effectLst>
          <a:scene3d>
            <a:camera prst="orthographicFront"/>
            <a:lightRig rig="flat" dir="t"/>
          </a:scene3d>
          <a:sp3d z="-190500" extrusionH="12700" prstMaterial="plastic">
            <a:bevelT w="50800" h="50800"/>
          </a:sp3d>
        </p:spPr>
        <p:txBody>
          <a:bodyPr lIns="270000" tIns="54000" rIns="75600" bIns="75600" spcCol="1270"/>
          <a:lstStyle/>
          <a:p>
            <a:pPr marL="0" marR="0" lvl="1" indent="0" algn="just" defTabSz="466725" eaLnBrk="1" fontAlgn="auto" latinLnBrk="0" hangingPunct="1">
              <a:lnSpc>
                <a:spcPct val="90000"/>
              </a:lnSpc>
              <a:spcBef>
                <a:spcPts val="0"/>
              </a:spcBef>
              <a:spcAft>
                <a:spcPct val="15000"/>
              </a:spcAft>
              <a:buClrTx/>
              <a:buSzTx/>
              <a:buFontTx/>
              <a:buNone/>
              <a:tabLst>
                <a:tab pos="69056" algn="l"/>
                <a:tab pos="267891" algn="l"/>
              </a:tabLst>
              <a:defRPr/>
            </a:pPr>
            <a:r>
              <a:rPr kumimoji="0" lang="uz-Cyrl-UZ" sz="14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 </a:t>
            </a:r>
            <a:r>
              <a:rPr kumimoji="0" lang="uz-Cyrl-UZ"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Биринчи таомлар уларнинг тури кенг бўлиши билан бирга, улар таркибидаги турли хил гўшт, балиқ ва товуқ қайнатмаларидан тайёрланган шўрвалар киритилиши лозим. Бундан ташқари сабзавотли, ёрмали, фрикаделькали шўрвалар, узма ошлар тавсия </a:t>
            </a:r>
            <a:r>
              <a:rPr kumimoji="0" lang="uz-Cyrl-UZ" sz="1600" b="0" i="0" u="none" strike="noStrike" kern="0" cap="none" spc="0" normalizeH="0" baseline="0" noProof="0" dirty="0" smtClean="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этилади.</a:t>
            </a:r>
            <a:endParaRPr kumimoji="0" lang="ru-RU"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endParaRPr>
          </a:p>
        </p:txBody>
      </p:sp>
      <p:sp>
        <p:nvSpPr>
          <p:cNvPr id="8" name="Полилиния 7"/>
          <p:cNvSpPr/>
          <p:nvPr/>
        </p:nvSpPr>
        <p:spPr bwMode="auto">
          <a:xfrm>
            <a:off x="115888" y="4293096"/>
            <a:ext cx="3528990" cy="1656184"/>
          </a:xfrm>
          <a:custGeom>
            <a:avLst/>
            <a:gdLst>
              <a:gd name="connsiteX0" fmla="*/ 0 w 3701394"/>
              <a:gd name="connsiteY0" fmla="*/ 219117 h 2191169"/>
              <a:gd name="connsiteX1" fmla="*/ 219117 w 3701394"/>
              <a:gd name="connsiteY1" fmla="*/ 0 h 2191169"/>
              <a:gd name="connsiteX2" fmla="*/ 3482277 w 3701394"/>
              <a:gd name="connsiteY2" fmla="*/ 0 h 2191169"/>
              <a:gd name="connsiteX3" fmla="*/ 3701394 w 3701394"/>
              <a:gd name="connsiteY3" fmla="*/ 219117 h 2191169"/>
              <a:gd name="connsiteX4" fmla="*/ 3701394 w 3701394"/>
              <a:gd name="connsiteY4" fmla="*/ 1972052 h 2191169"/>
              <a:gd name="connsiteX5" fmla="*/ 3482277 w 3701394"/>
              <a:gd name="connsiteY5" fmla="*/ 2191169 h 2191169"/>
              <a:gd name="connsiteX6" fmla="*/ 219117 w 3701394"/>
              <a:gd name="connsiteY6" fmla="*/ 2191169 h 2191169"/>
              <a:gd name="connsiteX7" fmla="*/ 0 w 3701394"/>
              <a:gd name="connsiteY7" fmla="*/ 1972052 h 2191169"/>
              <a:gd name="connsiteX8" fmla="*/ 0 w 3701394"/>
              <a:gd name="connsiteY8" fmla="*/ 219117 h 2191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1394" h="2191169">
                <a:moveTo>
                  <a:pt x="0" y="219117"/>
                </a:moveTo>
                <a:cubicBezTo>
                  <a:pt x="0" y="98102"/>
                  <a:pt x="98102" y="0"/>
                  <a:pt x="219117" y="0"/>
                </a:cubicBezTo>
                <a:lnTo>
                  <a:pt x="3482277" y="0"/>
                </a:lnTo>
                <a:cubicBezTo>
                  <a:pt x="3603292" y="0"/>
                  <a:pt x="3701394" y="98102"/>
                  <a:pt x="3701394" y="219117"/>
                </a:cubicBezTo>
                <a:lnTo>
                  <a:pt x="3701394" y="1972052"/>
                </a:lnTo>
                <a:cubicBezTo>
                  <a:pt x="3701394" y="2093067"/>
                  <a:pt x="3603292" y="2191169"/>
                  <a:pt x="3482277" y="2191169"/>
                </a:cubicBezTo>
                <a:lnTo>
                  <a:pt x="219117" y="2191169"/>
                </a:lnTo>
                <a:cubicBezTo>
                  <a:pt x="98102" y="2191169"/>
                  <a:pt x="0" y="2093067"/>
                  <a:pt x="0" y="1972052"/>
                </a:cubicBezTo>
                <a:lnTo>
                  <a:pt x="0" y="219117"/>
                </a:lnTo>
                <a:close/>
              </a:path>
            </a:pathLst>
          </a:custGeom>
          <a:noFill/>
          <a:ln w="9525" cap="flat" cmpd="sng" algn="ctr">
            <a:noFill/>
            <a:prstDash val="solid"/>
          </a:ln>
          <a:effectLst>
            <a:outerShdw blurRad="63500" dist="25400" dir="5400000" rotWithShape="0">
              <a:srgbClr val="000000">
                <a:alpha val="43137"/>
              </a:srgbClr>
            </a:outerShdw>
          </a:effectLst>
          <a:scene3d>
            <a:camera prst="orthographicFront"/>
            <a:lightRig rig="flat" dir="t"/>
          </a:scene3d>
          <a:sp3d z="-190500" extrusionH="12700" prstMaterial="plastic">
            <a:bevelT w="50800" h="50800"/>
          </a:sp3d>
        </p:spPr>
        <p:txBody>
          <a:bodyPr lIns="270000" tIns="54000" rIns="75600" bIns="76105" spcCol="1270"/>
          <a:lstStyle/>
          <a:p>
            <a:pPr marL="0" marR="0" lvl="1" indent="0" algn="just" defTabSz="466725" eaLnBrk="1" fontAlgn="auto" latinLnBrk="0" hangingPunct="1">
              <a:lnSpc>
                <a:spcPct val="90000"/>
              </a:lnSpc>
              <a:spcBef>
                <a:spcPts val="0"/>
              </a:spcBef>
              <a:spcAft>
                <a:spcPct val="15000"/>
              </a:spcAft>
              <a:buClrTx/>
              <a:buSzTx/>
              <a:buFontTx/>
              <a:buNone/>
              <a:tabLst/>
              <a:defRPr/>
            </a:pPr>
            <a:r>
              <a:rPr kumimoji="0" lang="uz-Cyrl-UZ" sz="1600" b="0" i="0" u="none" strike="noStrike" kern="0" cap="none" spc="-10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Иккинчи таом сифатида  котлет, биточки, гуляш, қайнатилган, димланган ва бошқа шунингдек гўштли-сабзавотли, гўштли-ёрмали таомларни киритиш тавсия этилади. Гарнир тайёрлашда, картошка, сабзавотлар, ёрма ва макарон маҳсулотларидан </a:t>
            </a:r>
            <a:r>
              <a:rPr kumimoji="0" lang="uz-Cyrl-UZ" sz="1600" b="0" i="0" u="none" strike="noStrike" kern="0" cap="none" spc="-100" normalizeH="0" baseline="0" noProof="0" dirty="0" smtClean="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фойдаланилади.</a:t>
            </a:r>
            <a:endParaRPr kumimoji="0" lang="ru-RU" sz="1600" b="0" i="0" u="none" strike="noStrike" kern="0" cap="none" spc="-10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endParaRPr>
          </a:p>
        </p:txBody>
      </p:sp>
      <p:sp>
        <p:nvSpPr>
          <p:cNvPr id="9" name="Полилиния 8"/>
          <p:cNvSpPr/>
          <p:nvPr/>
        </p:nvSpPr>
        <p:spPr bwMode="auto">
          <a:xfrm>
            <a:off x="5781654" y="4437112"/>
            <a:ext cx="3309933" cy="1656184"/>
          </a:xfrm>
          <a:custGeom>
            <a:avLst/>
            <a:gdLst>
              <a:gd name="connsiteX0" fmla="*/ 0 w 3726573"/>
              <a:gd name="connsiteY0" fmla="*/ 208970 h 2089697"/>
              <a:gd name="connsiteX1" fmla="*/ 208970 w 3726573"/>
              <a:gd name="connsiteY1" fmla="*/ 0 h 2089697"/>
              <a:gd name="connsiteX2" fmla="*/ 3517603 w 3726573"/>
              <a:gd name="connsiteY2" fmla="*/ 0 h 2089697"/>
              <a:gd name="connsiteX3" fmla="*/ 3726573 w 3726573"/>
              <a:gd name="connsiteY3" fmla="*/ 208970 h 2089697"/>
              <a:gd name="connsiteX4" fmla="*/ 3726573 w 3726573"/>
              <a:gd name="connsiteY4" fmla="*/ 1880727 h 2089697"/>
              <a:gd name="connsiteX5" fmla="*/ 3517603 w 3726573"/>
              <a:gd name="connsiteY5" fmla="*/ 2089697 h 2089697"/>
              <a:gd name="connsiteX6" fmla="*/ 208970 w 3726573"/>
              <a:gd name="connsiteY6" fmla="*/ 2089697 h 2089697"/>
              <a:gd name="connsiteX7" fmla="*/ 0 w 3726573"/>
              <a:gd name="connsiteY7" fmla="*/ 1880727 h 2089697"/>
              <a:gd name="connsiteX8" fmla="*/ 0 w 3726573"/>
              <a:gd name="connsiteY8" fmla="*/ 208970 h 2089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26573" h="2089697">
                <a:moveTo>
                  <a:pt x="0" y="208970"/>
                </a:moveTo>
                <a:cubicBezTo>
                  <a:pt x="0" y="93559"/>
                  <a:pt x="93559" y="0"/>
                  <a:pt x="208970" y="0"/>
                </a:cubicBezTo>
                <a:lnTo>
                  <a:pt x="3517603" y="0"/>
                </a:lnTo>
                <a:cubicBezTo>
                  <a:pt x="3633014" y="0"/>
                  <a:pt x="3726573" y="93559"/>
                  <a:pt x="3726573" y="208970"/>
                </a:cubicBezTo>
                <a:lnTo>
                  <a:pt x="3726573" y="1880727"/>
                </a:lnTo>
                <a:cubicBezTo>
                  <a:pt x="3726573" y="1996138"/>
                  <a:pt x="3633014" y="2089697"/>
                  <a:pt x="3517603" y="2089697"/>
                </a:cubicBezTo>
                <a:lnTo>
                  <a:pt x="208970" y="2089697"/>
                </a:lnTo>
                <a:cubicBezTo>
                  <a:pt x="93559" y="2089697"/>
                  <a:pt x="0" y="1996138"/>
                  <a:pt x="0" y="1880727"/>
                </a:cubicBezTo>
                <a:lnTo>
                  <a:pt x="0" y="208970"/>
                </a:lnTo>
                <a:close/>
              </a:path>
            </a:pathLst>
          </a:custGeom>
          <a:noFill/>
          <a:ln w="9525" cap="flat" cmpd="sng" algn="ctr">
            <a:noFill/>
            <a:prstDash val="solid"/>
          </a:ln>
          <a:effectLst>
            <a:outerShdw blurRad="63500" dist="25400" dir="5400000" rotWithShape="0">
              <a:srgbClr val="000000">
                <a:alpha val="43137"/>
              </a:srgbClr>
            </a:outerShdw>
          </a:effectLst>
          <a:scene3d>
            <a:camera prst="orthographicFront"/>
            <a:lightRig rig="flat" dir="t"/>
          </a:scene3d>
          <a:sp3d z="-190500" extrusionH="12700" prstMaterial="plastic">
            <a:bevelT w="50800" h="50800"/>
          </a:sp3d>
        </p:spPr>
        <p:txBody>
          <a:bodyPr lIns="270000" tIns="54000" rIns="74433" bIns="74433" spcCol="1270"/>
          <a:lstStyle/>
          <a:p>
            <a:pPr marL="0" marR="0" lvl="1" indent="0" algn="just" defTabSz="466725" eaLnBrk="1" fontAlgn="auto" latinLnBrk="0" hangingPunct="1">
              <a:lnSpc>
                <a:spcPct val="90000"/>
              </a:lnSpc>
              <a:spcBef>
                <a:spcPts val="0"/>
              </a:spcBef>
              <a:spcAft>
                <a:spcPts val="0"/>
              </a:spcAft>
              <a:buClrTx/>
              <a:buSzTx/>
              <a:buFontTx/>
              <a:buNone/>
              <a:tabLst/>
              <a:defRPr/>
            </a:pPr>
            <a:r>
              <a:rPr kumimoji="0" lang="uz-Cyrl-UZ" sz="1600" b="0" i="0" u="none" strike="noStrike" kern="0" cap="none" spc="0" normalizeH="0" baseline="0" noProof="0" dirty="0">
                <a:ln>
                  <a:noFill/>
                </a:ln>
                <a:solidFill>
                  <a:prstClr val="black">
                    <a:hueOff val="0"/>
                    <a:satOff val="0"/>
                    <a:lumOff val="0"/>
                    <a:alphaOff val="0"/>
                  </a:prstClr>
                </a:solidFill>
                <a:effectLst/>
                <a:uLnTx/>
                <a:uFillTx/>
                <a:latin typeface="Times New Roman" pitchFamily="18" charset="0"/>
                <a:ea typeface="+mn-ea"/>
                <a:cs typeface="Times New Roman" pitchFamily="18" charset="0"/>
              </a:rPr>
              <a:t>Тушликда бериладиган ичимлик сифатида мева ва қуритилган мевалардан тайёрланган компот шунингдек, </a:t>
            </a:r>
            <a:r>
              <a:rPr kumimoji="0" lang="ru-RU"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0" cap="none" spc="0" normalizeH="0" baseline="0" noProof="0" dirty="0" err="1">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наъматак</a:t>
            </a:r>
            <a:r>
              <a:rPr kumimoji="0" lang="ru-RU"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0" cap="none" spc="0" normalizeH="0" baseline="0" noProof="0" dirty="0" err="1">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ичимлиги</a:t>
            </a:r>
            <a:r>
              <a:rPr kumimoji="0" lang="ru-RU"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0" cap="none" spc="0" normalizeH="0" baseline="0" noProof="0" dirty="0" err="1">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берилиши</a:t>
            </a:r>
            <a:r>
              <a:rPr kumimoji="0" lang="ru-RU"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0" cap="none" spc="0" normalizeH="0" baseline="0" noProof="0" dirty="0" err="1">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тавсия</a:t>
            </a:r>
            <a:r>
              <a:rPr kumimoji="0" lang="ru-RU"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0" cap="none" spc="0" normalizeH="0" baseline="0" noProof="0" dirty="0" err="1">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этилади</a:t>
            </a:r>
            <a:endParaRPr kumimoji="0" lang="ru-RU"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659264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a:p>
        </p:txBody>
      </p:sp>
      <p:sp>
        <p:nvSpPr>
          <p:cNvPr id="5" name="Объект 4"/>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Fujitsu\Desktop\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3" y="3284984"/>
            <a:ext cx="4282540" cy="284253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3" name="Picture 5" descr="C:\Users\Fujitsu\Desktop\159d8a388087d9aeab844739d62c9ba8.jpg"/>
          <p:cNvPicPr>
            <a:picLocks noChangeAspect="1" noChangeArrowheads="1"/>
          </p:cNvPicPr>
          <p:nvPr/>
        </p:nvPicPr>
        <p:blipFill rotWithShape="1">
          <a:blip r:embed="rId4">
            <a:extLst>
              <a:ext uri="{28A0092B-C50C-407E-A947-70E740481C1C}">
                <a14:useLocalDpi xmlns:a14="http://schemas.microsoft.com/office/drawing/2010/main" val="0"/>
              </a:ext>
            </a:extLst>
          </a:blip>
          <a:srcRect l="4252" t="13013" b="11264"/>
          <a:stretch/>
        </p:blipFill>
        <p:spPr bwMode="auto">
          <a:xfrm>
            <a:off x="1356853" y="1091381"/>
            <a:ext cx="3524568" cy="185829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4" name="Picture 6" descr="C:\Users\Fujitsu\Desktop\main_b_kompot-iz-ejeviki-s-persikami.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68411" y="3284984"/>
            <a:ext cx="3308043" cy="284253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0" name="Picture 2" descr="C:\Users\Fujitsu\Desktop\images.jf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68411" y="1091381"/>
            <a:ext cx="2948005" cy="18582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76809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idx="1"/>
          </p:nvPr>
        </p:nvGraphicFramePr>
        <p:xfrm>
          <a:off x="457200" y="3314541"/>
          <a:ext cx="8229600" cy="1097280"/>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0">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0">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0">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0">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0">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0">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403"/>
            <a:ext cx="9170826"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Таблица 5"/>
          <p:cNvGraphicFramePr>
            <a:graphicFrameLocks noGrp="1"/>
          </p:cNvGraphicFramePr>
          <p:nvPr>
            <p:extLst>
              <p:ext uri="{D42A27DB-BD31-4B8C-83A1-F6EECF244321}">
                <p14:modId xmlns:p14="http://schemas.microsoft.com/office/powerpoint/2010/main" val="835978254"/>
              </p:ext>
            </p:extLst>
          </p:nvPr>
        </p:nvGraphicFramePr>
        <p:xfrm>
          <a:off x="467544" y="1235357"/>
          <a:ext cx="8232670" cy="4331920"/>
        </p:xfrm>
        <a:graphic>
          <a:graphicData uri="http://schemas.openxmlformats.org/drawingml/2006/table">
            <a:tbl>
              <a:tblPr firstRow="1" firstCol="1" bandRow="1"/>
              <a:tblGrid>
                <a:gridCol w="469394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720080">
                <a:tc gridSpan="3">
                  <a:txBody>
                    <a:bodyPr/>
                    <a:lstStyle/>
                    <a:p>
                      <a:pPr marL="36195" marR="36195" algn="ctr">
                        <a:spcAft>
                          <a:spcPts val="0"/>
                        </a:spcAft>
                      </a:pPr>
                      <a:r>
                        <a:rPr lang="ru-RU" sz="2000" b="1" dirty="0" err="1">
                          <a:effectLst/>
                          <a:latin typeface="Times New Roman"/>
                          <a:ea typeface="Times New Roman"/>
                        </a:rPr>
                        <a:t>Тушлик</a:t>
                      </a:r>
                      <a:endParaRPr lang="ru-RU" sz="2000" dirty="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720080">
                <a:tc>
                  <a:txBody>
                    <a:bodyPr/>
                    <a:lstStyle/>
                    <a:p>
                      <a:pPr marL="36195" marR="36195">
                        <a:spcAft>
                          <a:spcPts val="0"/>
                        </a:spcAft>
                      </a:pPr>
                      <a:r>
                        <a:rPr lang="ru-RU" sz="2400" dirty="0" err="1">
                          <a:effectLst/>
                          <a:latin typeface="Times New Roman"/>
                          <a:ea typeface="Times New Roman"/>
                        </a:rPr>
                        <a:t>Сабзавотлардан</a:t>
                      </a:r>
                      <a:r>
                        <a:rPr lang="ru-RU" sz="2400" dirty="0">
                          <a:effectLst/>
                          <a:latin typeface="Times New Roman"/>
                          <a:ea typeface="Times New Roman"/>
                        </a:rPr>
                        <a:t> </a:t>
                      </a:r>
                      <a:r>
                        <a:rPr lang="ru-RU" sz="2400" dirty="0" err="1">
                          <a:effectLst/>
                          <a:latin typeface="Times New Roman"/>
                          <a:ea typeface="Times New Roman"/>
                        </a:rPr>
                        <a:t>тайёрланган</a:t>
                      </a:r>
                      <a:r>
                        <a:rPr lang="ru-RU" sz="2400" dirty="0">
                          <a:effectLst/>
                          <a:latin typeface="Times New Roman"/>
                          <a:ea typeface="Times New Roman"/>
                        </a:rPr>
                        <a:t>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35 -40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40 -50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1"/>
                  </a:ext>
                </a:extLst>
              </a:tr>
              <a:tr h="720080">
                <a:tc>
                  <a:txBody>
                    <a:bodyPr/>
                    <a:lstStyle/>
                    <a:p>
                      <a:pPr marL="36195" marR="36195">
                        <a:spcAft>
                          <a:spcPts val="0"/>
                        </a:spcAft>
                      </a:pPr>
                      <a:r>
                        <a:rPr lang="ru-RU" sz="2400" dirty="0">
                          <a:effectLst/>
                          <a:latin typeface="Times New Roman"/>
                          <a:ea typeface="Times New Roman"/>
                        </a:rPr>
                        <a:t>1-таом (</a:t>
                      </a:r>
                      <a:r>
                        <a:rPr lang="ru-RU" sz="2400" dirty="0" err="1">
                          <a:effectLst/>
                          <a:latin typeface="Times New Roman"/>
                          <a:ea typeface="Times New Roman"/>
                        </a:rPr>
                        <a:t>шўрва</a:t>
                      </a:r>
                      <a:r>
                        <a:rPr lang="ru-RU" sz="2400" dirty="0">
                          <a:effectLst/>
                          <a:latin typeface="Times New Roman"/>
                          <a:ea typeface="Times New Roman"/>
                        </a:rPr>
                        <a:t>,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2"/>
                  </a:ext>
                </a:extLst>
              </a:tr>
              <a:tr h="720080">
                <a:tc>
                  <a:txBody>
                    <a:bodyPr/>
                    <a:lstStyle/>
                    <a:p>
                      <a:pPr marL="36195" marR="36195">
                        <a:spcAft>
                          <a:spcPts val="0"/>
                        </a:spcAft>
                      </a:pPr>
                      <a:r>
                        <a:rPr lang="ru-RU" sz="2400" dirty="0">
                          <a:effectLst/>
                          <a:latin typeface="Times New Roman"/>
                          <a:ea typeface="Times New Roman"/>
                        </a:rPr>
                        <a:t>2-таом (</a:t>
                      </a:r>
                      <a:r>
                        <a:rPr lang="ru-RU" sz="2400" dirty="0" err="1">
                          <a:effectLst/>
                          <a:latin typeface="Times New Roman"/>
                          <a:ea typeface="Times New Roman"/>
                        </a:rPr>
                        <a:t>қуюқ</a:t>
                      </a:r>
                      <a:r>
                        <a:rPr lang="ru-RU" sz="2400" dirty="0">
                          <a:effectLst/>
                          <a:latin typeface="Times New Roman"/>
                          <a:ea typeface="Times New Roman"/>
                        </a:rPr>
                        <a:t> </a:t>
                      </a:r>
                      <a:r>
                        <a:rPr lang="ru-RU" sz="2400" dirty="0" err="1">
                          <a:effectLst/>
                          <a:latin typeface="Times New Roman"/>
                          <a:ea typeface="Times New Roman"/>
                        </a:rPr>
                        <a:t>таомлар</a:t>
                      </a:r>
                      <a:r>
                        <a:rPr lang="ru-RU" sz="2400" dirty="0">
                          <a:effectLst/>
                          <a:latin typeface="Times New Roman"/>
                          <a:ea typeface="Times New Roman"/>
                        </a:rPr>
                        <a:t>)</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130 -150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150 -180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3"/>
                  </a:ext>
                </a:extLst>
              </a:tr>
              <a:tr h="720080">
                <a:tc>
                  <a:txBody>
                    <a:bodyPr/>
                    <a:lstStyle/>
                    <a:p>
                      <a:pPr marL="36195" marR="36195">
                        <a:spcAft>
                          <a:spcPts val="0"/>
                        </a:spcAft>
                      </a:pPr>
                      <a:r>
                        <a:rPr lang="ru-RU" sz="2400" dirty="0" err="1">
                          <a:effectLst/>
                          <a:latin typeface="Times New Roman"/>
                          <a:ea typeface="Times New Roman"/>
                        </a:rPr>
                        <a:t>ёки</a:t>
                      </a:r>
                      <a:r>
                        <a:rPr lang="ru-RU" sz="2400" dirty="0">
                          <a:effectLst/>
                          <a:latin typeface="Times New Roman"/>
                          <a:ea typeface="Times New Roman"/>
                        </a:rPr>
                        <a:t> (</a:t>
                      </a:r>
                      <a:r>
                        <a:rPr lang="ru-RU" sz="2400" dirty="0" err="1">
                          <a:effectLst/>
                          <a:latin typeface="Times New Roman"/>
                          <a:ea typeface="Times New Roman"/>
                        </a:rPr>
                        <a:t>гўштли</a:t>
                      </a:r>
                      <a:r>
                        <a:rPr lang="ru-RU" sz="2400" dirty="0">
                          <a:effectLst/>
                          <a:latin typeface="Times New Roman"/>
                          <a:ea typeface="Times New Roman"/>
                        </a:rPr>
                        <a:t>, </a:t>
                      </a:r>
                      <a:r>
                        <a:rPr lang="ru-RU" sz="2400" dirty="0" err="1">
                          <a:effectLst/>
                          <a:latin typeface="Times New Roman"/>
                          <a:ea typeface="Times New Roman"/>
                        </a:rPr>
                        <a:t>балиқли</a:t>
                      </a:r>
                      <a:r>
                        <a:rPr lang="ru-RU" sz="2400" dirty="0">
                          <a:effectLst/>
                          <a:latin typeface="Times New Roman"/>
                          <a:ea typeface="Times New Roman"/>
                        </a:rPr>
                        <a:t> </a:t>
                      </a:r>
                      <a:r>
                        <a:rPr lang="ru-RU" sz="2400" dirty="0" err="1">
                          <a:effectLst/>
                          <a:latin typeface="Times New Roman"/>
                          <a:ea typeface="Times New Roman"/>
                        </a:rPr>
                        <a:t>таом</a:t>
                      </a:r>
                      <a:r>
                        <a:rPr lang="ru-RU" sz="2400" dirty="0">
                          <a:effectLst/>
                          <a:latin typeface="Times New Roman"/>
                          <a:ea typeface="Times New Roman"/>
                        </a:rPr>
                        <a:t> гарнир </a:t>
                      </a:r>
                      <a:r>
                        <a:rPr lang="ru-RU" sz="2400" dirty="0" err="1">
                          <a:effectLst/>
                          <a:latin typeface="Times New Roman"/>
                          <a:ea typeface="Times New Roman"/>
                        </a:rPr>
                        <a:t>билан</a:t>
                      </a:r>
                      <a:r>
                        <a:rPr lang="ru-RU" sz="2400" dirty="0">
                          <a:effectLst/>
                          <a:latin typeface="Times New Roman"/>
                          <a:ea typeface="Times New Roman"/>
                        </a:rPr>
                        <a:t>)</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4"/>
                  </a:ext>
                </a:extLst>
              </a:tr>
              <a:tr h="720080">
                <a:tc>
                  <a:txBody>
                    <a:bodyPr/>
                    <a:lstStyle/>
                    <a:p>
                      <a:pPr marL="36195" marR="36195">
                        <a:spcAft>
                          <a:spcPts val="0"/>
                        </a:spcAft>
                      </a:pPr>
                      <a:r>
                        <a:rPr lang="ru-RU" sz="24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graphicFrame>
        <p:nvGraphicFramePr>
          <p:cNvPr id="8" name="Таблица 7"/>
          <p:cNvGraphicFramePr>
            <a:graphicFrameLocks noGrp="1"/>
          </p:cNvGraphicFramePr>
          <p:nvPr>
            <p:extLst>
              <p:ext uri="{D42A27DB-BD31-4B8C-83A1-F6EECF244321}">
                <p14:modId xmlns:p14="http://schemas.microsoft.com/office/powerpoint/2010/main" val="1444904811"/>
              </p:ext>
            </p:extLst>
          </p:nvPr>
        </p:nvGraphicFramePr>
        <p:xfrm>
          <a:off x="467544" y="1283110"/>
          <a:ext cx="8208912" cy="697599"/>
        </p:xfrm>
        <a:graphic>
          <a:graphicData uri="http://schemas.openxmlformats.org/drawingml/2006/table">
            <a:tbl>
              <a:tblPr/>
              <a:tblGrid>
                <a:gridCol w="4679643">
                  <a:extLst>
                    <a:ext uri="{9D8B030D-6E8A-4147-A177-3AD203B41FA5}">
                      <a16:colId xmlns:a16="http://schemas.microsoft.com/office/drawing/2014/main" val="20000"/>
                    </a:ext>
                  </a:extLst>
                </a:gridCol>
                <a:gridCol w="1651819">
                  <a:extLst>
                    <a:ext uri="{9D8B030D-6E8A-4147-A177-3AD203B41FA5}">
                      <a16:colId xmlns:a16="http://schemas.microsoft.com/office/drawing/2014/main" val="20001"/>
                    </a:ext>
                  </a:extLst>
                </a:gridCol>
                <a:gridCol w="1877450">
                  <a:extLst>
                    <a:ext uri="{9D8B030D-6E8A-4147-A177-3AD203B41FA5}">
                      <a16:colId xmlns:a16="http://schemas.microsoft.com/office/drawing/2014/main" val="20002"/>
                    </a:ext>
                  </a:extLst>
                </a:gridCol>
              </a:tblGrid>
              <a:tr h="331839">
                <a:tc rowSpan="2">
                  <a:txBody>
                    <a:bodyPr/>
                    <a:lstStyle/>
                    <a:p>
                      <a:pPr algn="ctr"/>
                      <a:endParaRPr lang="ru-RU" sz="2400" dirty="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mpd="sng">
                      <a:solidFill>
                        <a:schemeClr val="tx1"/>
                      </a:solidFill>
                      <a:prstDash val="solid"/>
                    </a:lnB>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000" b="1" i="0" u="none" strike="noStrike" kern="1200" cap="none" spc="0" normalizeH="0" baseline="0" noProof="0" dirty="0">
                          <a:ln>
                            <a:noFill/>
                          </a:ln>
                          <a:solidFill>
                            <a:prstClr val="black"/>
                          </a:solidFill>
                          <a:effectLst/>
                          <a:uLnTx/>
                          <a:uFillTx/>
                          <a:latin typeface="Times New Roman"/>
                          <a:ea typeface="Times New Roman"/>
                          <a:cs typeface="+mn-cs"/>
                        </a:rPr>
                        <a:t>Порция </a:t>
                      </a:r>
                      <a:r>
                        <a:rPr kumimoji="0" lang="ru-RU" sz="2000" b="1" i="0" u="none" strike="noStrike" kern="1200" cap="none" spc="0" normalizeH="0" baseline="0" noProof="0" dirty="0" err="1">
                          <a:ln>
                            <a:noFill/>
                          </a:ln>
                          <a:solidFill>
                            <a:prstClr val="black"/>
                          </a:solidFill>
                          <a:effectLst/>
                          <a:uLnTx/>
                          <a:uFillTx/>
                          <a:latin typeface="Times New Roman"/>
                          <a:ea typeface="Times New Roman"/>
                          <a:cs typeface="+mn-cs"/>
                        </a:rPr>
                        <a:t>миқдори</a:t>
                      </a:r>
                      <a:r>
                        <a:rPr kumimoji="0" lang="ru-RU" sz="2000" b="1" i="0" u="none" strike="noStrike" kern="1200" cap="none" spc="0" normalizeH="0" baseline="0" noProof="0" dirty="0">
                          <a:ln>
                            <a:noFill/>
                          </a:ln>
                          <a:solidFill>
                            <a:prstClr val="black"/>
                          </a:solidFill>
                          <a:effectLst/>
                          <a:uLnTx/>
                          <a:uFillTx/>
                          <a:latin typeface="Times New Roman"/>
                          <a:ea typeface="Times New Roman"/>
                          <a:cs typeface="+mn-cs"/>
                        </a:rPr>
                        <a:t> (г, мл)</a:t>
                      </a:r>
                      <a:endParaRPr kumimoji="0" lang="ru-RU" sz="2000" b="0" i="0" u="none" strike="noStrike" kern="1200" cap="none" spc="0" normalizeH="0" baseline="0" noProof="0" dirty="0">
                        <a:ln>
                          <a:noFill/>
                        </a:ln>
                        <a:solidFill>
                          <a:prstClr val="black"/>
                        </a:solidFill>
                        <a:effectLst/>
                        <a:uLnTx/>
                        <a:uFillTx/>
                        <a:latin typeface="Times New Roman"/>
                        <a:ea typeface="Times New Roman"/>
                        <a:cs typeface="+mn-cs"/>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dirty="0"/>
                    </a:p>
                  </a:txBody>
                  <a:tcPr marL="36195" marR="36195" marT="0" marB="0" anchor="ct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31839">
                <a:tc vMerge="1">
                  <a:txBody>
                    <a:bodyPr/>
                    <a:lstStyle/>
                    <a:p>
                      <a:endParaRPr lang="ru-RU"/>
                    </a:p>
                  </a:txBody>
                  <a:tcPr/>
                </a:tc>
                <a:tc>
                  <a:txBody>
                    <a:bodyPr/>
                    <a:lstStyle/>
                    <a:p>
                      <a:pPr algn="ctr">
                        <a:spcAft>
                          <a:spcPts val="0"/>
                        </a:spcAft>
                      </a:pPr>
                      <a:r>
                        <a:rPr lang="ru-RU" sz="2400" b="1" dirty="0">
                          <a:effectLst/>
                          <a:latin typeface="Times New Roman"/>
                          <a:ea typeface="Times New Roman"/>
                        </a:rPr>
                        <a:t>1 — 3 </a:t>
                      </a:r>
                      <a:r>
                        <a:rPr lang="ru-RU" sz="2400" b="1" dirty="0" err="1">
                          <a:effectLst/>
                          <a:latin typeface="Times New Roman"/>
                          <a:ea typeface="Times New Roman"/>
                        </a:rPr>
                        <a:t>ёш</a:t>
                      </a:r>
                      <a:endParaRPr lang="ru-RU" sz="2400" dirty="0">
                        <a:effectLst/>
                        <a:latin typeface="Times New Roman"/>
                        <a:ea typeface="Times New Roman"/>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2400" b="1" dirty="0">
                          <a:effectLst/>
                          <a:latin typeface="Times New Roman"/>
                          <a:ea typeface="Times New Roman"/>
                        </a:rPr>
                        <a:t>4 — 7 </a:t>
                      </a:r>
                      <a:r>
                        <a:rPr lang="ru-RU" sz="2400" b="1" dirty="0" err="1">
                          <a:effectLst/>
                          <a:latin typeface="Times New Roman"/>
                          <a:ea typeface="Times New Roman"/>
                        </a:rPr>
                        <a:t>ёш</a:t>
                      </a:r>
                      <a:r>
                        <a:rPr lang="ru-RU" sz="2400" b="1" dirty="0">
                          <a:effectLst/>
                          <a:latin typeface="Times New Roman"/>
                          <a:ea typeface="Times New Roman"/>
                        </a:rPr>
                        <a:t> </a:t>
                      </a:r>
                      <a:endParaRPr lang="ru-RU" sz="2400" dirty="0">
                        <a:effectLst/>
                        <a:latin typeface="Times New Roman"/>
                        <a:ea typeface="Times New Roman"/>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0141463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9" name="Объект 8"/>
          <p:cNvGraphicFramePr>
            <a:graphicFrameLocks noGrp="1"/>
          </p:cNvGraphicFramePr>
          <p:nvPr>
            <p:ph idx="1"/>
          </p:nvPr>
        </p:nvGraphicFramePr>
        <p:xfrm>
          <a:off x="457200" y="3771741"/>
          <a:ext cx="8229600" cy="182880"/>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0">
                <a:tc>
                  <a:txBody>
                    <a:bodyPr/>
                    <a:lstStyle/>
                    <a:p>
                      <a:pPr marL="36195" marR="36195">
                        <a:spcAft>
                          <a:spcPts val="0"/>
                        </a:spcAft>
                      </a:pPr>
                      <a:r>
                        <a:rPr lang="ru-RU" sz="1200">
                          <a:effectLst/>
                          <a:latin typeface="Times New Roman"/>
                          <a:ea typeface="Times New Roman"/>
                        </a:rPr>
                        <a:t>Мевалар, шарбатлар, қатиқ ёки кефир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marL="36195" marR="36195" algn="ctr">
                        <a:spcAft>
                          <a:spcPts val="0"/>
                        </a:spcAft>
                      </a:pPr>
                      <a:r>
                        <a:rPr lang="ru-RU" sz="1200">
                          <a:effectLst/>
                          <a:latin typeface="Times New Roman"/>
                          <a:ea typeface="Times New Roman"/>
                        </a:rPr>
                        <a:t>100 — 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marL="36195" marR="36195" algn="ctr">
                        <a:spcAft>
                          <a:spcPts val="0"/>
                        </a:spcAft>
                      </a:pPr>
                      <a:r>
                        <a:rPr lang="ru-RU" sz="1200" dirty="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0"/>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46" y="0"/>
            <a:ext cx="9312469" cy="6894871"/>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2195736" y="404664"/>
            <a:ext cx="4176464" cy="584775"/>
          </a:xfrm>
          <a:prstGeom prst="rect">
            <a:avLst/>
          </a:prstGeom>
        </p:spPr>
        <p:txBody>
          <a:bodyPr wrap="square">
            <a:spAutoFit/>
          </a:bodyPr>
          <a:lstStyle/>
          <a:p>
            <a:pPr algn="ctr"/>
            <a:r>
              <a:rPr lang="ru-RU" sz="3200" dirty="0" err="1">
                <a:effectLst/>
                <a:latin typeface="Times New Roman" panose="02020603050405020304" pitchFamily="18" charset="0"/>
                <a:ea typeface="Times New Roman"/>
                <a:cs typeface="Times New Roman" panose="02020603050405020304" pitchFamily="18" charset="0"/>
              </a:rPr>
              <a:t>Иккинчи</a:t>
            </a:r>
            <a:r>
              <a:rPr lang="ru-RU" sz="3200" dirty="0">
                <a:effectLst/>
                <a:latin typeface="Times New Roman" panose="02020603050405020304" pitchFamily="18" charset="0"/>
                <a:ea typeface="Times New Roman"/>
                <a:cs typeface="Times New Roman" panose="02020603050405020304" pitchFamily="18" charset="0"/>
              </a:rPr>
              <a:t> </a:t>
            </a:r>
            <a:r>
              <a:rPr lang="ru-RU" sz="3200" dirty="0" err="1">
                <a:effectLst/>
                <a:latin typeface="Times New Roman" panose="02020603050405020304" pitchFamily="18" charset="0"/>
                <a:ea typeface="Times New Roman"/>
                <a:cs typeface="Times New Roman" panose="02020603050405020304" pitchFamily="18" charset="0"/>
              </a:rPr>
              <a:t>нонушта</a:t>
            </a:r>
            <a:endParaRPr lang="ru-RU" sz="3200" dirty="0">
              <a:latin typeface="Times New Roman" panose="02020603050405020304" pitchFamily="18" charset="0"/>
              <a:cs typeface="Times New Roman" panose="02020603050405020304" pitchFamily="18" charset="0"/>
            </a:endParaRPr>
          </a:p>
        </p:txBody>
      </p:sp>
      <p:pic>
        <p:nvPicPr>
          <p:cNvPr id="7170" name="Picture 2" descr="C:\Users\Fujitsu\Desktop\list-tri-frukty-yabloki-xvost-belyj-fon-razrez.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15816" y="1520787"/>
            <a:ext cx="3312368" cy="331236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1" name="Picture 3" descr="C:\Users\Fujitsu\Desktop\700__4_.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2160" y="3284983"/>
            <a:ext cx="3240360" cy="30963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2" name="Picture 4" descr="C:\Users\Fujitsu\Desktop\3499790685f24bff.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146" y="3573016"/>
            <a:ext cx="2827745" cy="2857088"/>
          </a:xfrm>
          <a:prstGeom prst="ellipse">
            <a:avLst/>
          </a:prstGeom>
          <a:noFill/>
          <a:ln>
            <a:noFill/>
          </a:ln>
          <a:effectLst>
            <a:softEdge rad="112500"/>
          </a:effectLst>
        </p:spPr>
      </p:pic>
      <p:sp>
        <p:nvSpPr>
          <p:cNvPr id="10" name="Прямоугольник 9"/>
          <p:cNvSpPr/>
          <p:nvPr/>
        </p:nvSpPr>
        <p:spPr>
          <a:xfrm>
            <a:off x="827584" y="1108913"/>
            <a:ext cx="7704855" cy="461665"/>
          </a:xfrm>
          <a:prstGeom prst="rect">
            <a:avLst/>
          </a:prstGeom>
        </p:spPr>
        <p:txBody>
          <a:bodyPr wrap="square">
            <a:spAutoFit/>
          </a:bodyPr>
          <a:lstStyle/>
          <a:p>
            <a:r>
              <a:rPr lang="ru-RU" sz="2400" dirty="0" err="1">
                <a:effectLst/>
                <a:latin typeface="Times New Roman"/>
                <a:ea typeface="Times New Roman"/>
              </a:rPr>
              <a:t>Мевалар</a:t>
            </a:r>
            <a:r>
              <a:rPr lang="ru-RU" sz="2400" dirty="0">
                <a:effectLst/>
                <a:latin typeface="Times New Roman"/>
                <a:ea typeface="Times New Roman"/>
              </a:rPr>
              <a:t>, </a:t>
            </a:r>
            <a:r>
              <a:rPr lang="ru-RU" sz="2400" dirty="0" err="1">
                <a:effectLst/>
                <a:latin typeface="Times New Roman"/>
                <a:ea typeface="Times New Roman"/>
              </a:rPr>
              <a:t>шарбатлар</a:t>
            </a:r>
            <a:r>
              <a:rPr lang="ru-RU" sz="2400" dirty="0">
                <a:effectLst/>
                <a:latin typeface="Times New Roman"/>
                <a:ea typeface="Times New Roman"/>
              </a:rPr>
              <a:t>, </a:t>
            </a:r>
            <a:r>
              <a:rPr lang="ru-RU" sz="2400" dirty="0" err="1">
                <a:effectLst/>
                <a:latin typeface="Times New Roman"/>
                <a:ea typeface="Times New Roman"/>
              </a:rPr>
              <a:t>қатиқ</a:t>
            </a:r>
            <a:r>
              <a:rPr lang="ru-RU" sz="2400" dirty="0">
                <a:effectLst/>
                <a:latin typeface="Times New Roman"/>
                <a:ea typeface="Times New Roman"/>
              </a:rPr>
              <a:t> </a:t>
            </a:r>
            <a:r>
              <a:rPr lang="ru-RU" sz="2400" dirty="0" err="1">
                <a:effectLst/>
                <a:latin typeface="Times New Roman"/>
                <a:ea typeface="Times New Roman"/>
              </a:rPr>
              <a:t>ёки</a:t>
            </a:r>
            <a:r>
              <a:rPr lang="ru-RU" sz="2400" dirty="0">
                <a:effectLst/>
                <a:latin typeface="Times New Roman"/>
                <a:ea typeface="Times New Roman"/>
              </a:rPr>
              <a:t> кефир</a:t>
            </a:r>
            <a:endParaRPr lang="ru-RU" sz="2400" dirty="0"/>
          </a:p>
        </p:txBody>
      </p:sp>
      <p:sp>
        <p:nvSpPr>
          <p:cNvPr id="11" name="Прямоугольник 10"/>
          <p:cNvSpPr/>
          <p:nvPr/>
        </p:nvSpPr>
        <p:spPr>
          <a:xfrm>
            <a:off x="6228184" y="1151455"/>
            <a:ext cx="2520280" cy="461665"/>
          </a:xfrm>
          <a:prstGeom prst="rect">
            <a:avLst/>
          </a:prstGeom>
        </p:spPr>
        <p:txBody>
          <a:bodyPr wrap="square">
            <a:spAutoFit/>
          </a:bodyPr>
          <a:lstStyle/>
          <a:p>
            <a:r>
              <a:rPr lang="ru-RU" sz="2400" dirty="0">
                <a:effectLst/>
                <a:latin typeface="Times New Roman"/>
                <a:ea typeface="Times New Roman"/>
              </a:rPr>
              <a:t>130 — 150 </a:t>
            </a:r>
            <a:r>
              <a:rPr lang="ru-RU" sz="2400" dirty="0" err="1">
                <a:effectLst/>
                <a:latin typeface="Times New Roman"/>
                <a:ea typeface="Times New Roman"/>
              </a:rPr>
              <a:t>гр</a:t>
            </a:r>
            <a:endParaRPr lang="ru-RU" sz="2400" dirty="0"/>
          </a:p>
        </p:txBody>
      </p:sp>
    </p:spTree>
    <p:extLst>
      <p:ext uri="{BB962C8B-B14F-4D97-AF65-F5344CB8AC3E}">
        <p14:creationId xmlns:p14="http://schemas.microsoft.com/office/powerpoint/2010/main" val="35060636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5" name="Вертикальный свиток 4"/>
          <p:cNvSpPr/>
          <p:nvPr/>
        </p:nvSpPr>
        <p:spPr>
          <a:xfrm>
            <a:off x="395536" y="692697"/>
            <a:ext cx="8208912" cy="2448271"/>
          </a:xfrm>
          <a:prstGeom prst="verticalScroll">
            <a:avLst/>
          </a:prstGeom>
          <a:noFill/>
          <a:ln w="25400" cap="flat" cmpd="sng" algn="ctr">
            <a:noFill/>
            <a:prstDash val="solid"/>
          </a:ln>
          <a:effectLst/>
        </p:spPr>
        <p:txBody>
          <a:bodyPr anchor="ctr"/>
          <a:lstStyle/>
          <a:p>
            <a:pPr marL="0" marR="0" lvl="0" indent="0" algn="just" defTabSz="457200" eaLnBrk="0" fontAlgn="base" latinLnBrk="0" hangingPunct="0">
              <a:lnSpc>
                <a:spcPct val="100000"/>
              </a:lnSpc>
              <a:spcBef>
                <a:spcPct val="0"/>
              </a:spcBef>
              <a:spcAft>
                <a:spcPct val="0"/>
              </a:spcAft>
              <a:buClrTx/>
              <a:buSzTx/>
              <a:buFontTx/>
              <a:buNone/>
              <a:tabLst/>
              <a:defRPr/>
            </a:pPr>
            <a:r>
              <a:rPr kumimoji="0" lang="uz-Cyrl-UZ" sz="2400" b="0" u="none" strike="noStrike" kern="0" cap="none" spc="0" normalizeH="0" baseline="0" noProof="0" dirty="0">
                <a:ln>
                  <a:noFill/>
                </a:ln>
                <a:effectLst/>
                <a:uLnTx/>
                <a:uFillTx/>
                <a:latin typeface="Times New Roman" pitchFamily="18" charset="0"/>
                <a:ea typeface="+mn-ea"/>
                <a:cs typeface="Times New Roman" pitchFamily="18" charset="0"/>
              </a:rPr>
              <a:t>Эрталабки нонушта – яхна таом, иссиқ таом ва иссиқ ичимликдан иборат  бўлади. Яхна таом сифатида пишлоқли, сариёғли бутербродлар  ҳамда сутли бўтқалар тавсия этилади.</a:t>
            </a:r>
          </a:p>
          <a:p>
            <a:pPr marL="0" marR="0" lvl="0" indent="0" algn="just" defTabSz="457200" eaLnBrk="0" fontAlgn="base" latinLnBrk="0" hangingPunct="0">
              <a:lnSpc>
                <a:spcPct val="100000"/>
              </a:lnSpc>
              <a:spcBef>
                <a:spcPct val="0"/>
              </a:spcBef>
              <a:spcAft>
                <a:spcPct val="0"/>
              </a:spcAft>
              <a:buClrTx/>
              <a:buSzTx/>
              <a:buFontTx/>
              <a:buNone/>
              <a:tabLst/>
              <a:defRPr/>
            </a:pPr>
            <a:r>
              <a:rPr kumimoji="0" lang="uz-Cyrl-UZ" sz="2400" b="0" u="none" strike="noStrike" kern="0" cap="none" spc="0" normalizeH="0" baseline="0" noProof="0" dirty="0">
                <a:ln>
                  <a:noFill/>
                </a:ln>
                <a:effectLst/>
                <a:uLnTx/>
                <a:uFillTx/>
                <a:latin typeface="Times New Roman" pitchFamily="18" charset="0"/>
                <a:ea typeface="+mn-ea"/>
                <a:cs typeface="Times New Roman" pitchFamily="18" charset="0"/>
              </a:rPr>
              <a:t>Ичимлик сифатида: сутли какао, сут, сутли чой берилади</a:t>
            </a:r>
            <a:endParaRPr kumimoji="0" lang="ru-RU" sz="2400" b="0" u="none" strike="noStrike" kern="0" cap="none" spc="0" normalizeH="0" baseline="0" noProof="0" dirty="0">
              <a:ln>
                <a:noFill/>
              </a:ln>
              <a:effectLst/>
              <a:uLnTx/>
              <a:uFillTx/>
              <a:latin typeface="Corbel"/>
              <a:ea typeface="+mn-ea"/>
            </a:endParaRPr>
          </a:p>
        </p:txBody>
      </p:sp>
      <p:pic>
        <p:nvPicPr>
          <p:cNvPr id="3074" name="Picture 2" descr="C:\Users\Fujitsu\Desktop\Без названия (2).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9872" y="4869160"/>
            <a:ext cx="2714625" cy="168592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5" name="Picture 3" descr="C:\Users\Fujitsu\Desktop\505610f3f03a2b0500ca27d42c87f30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3046987"/>
            <a:ext cx="3200226" cy="239476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6" name="Picture 4" descr="C:\Users\Fujitsu\Desktop\images (2).jf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55916" y="2894013"/>
            <a:ext cx="3088492" cy="239476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60636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nvPr>
        </p:nvGraphicFramePr>
        <p:xfrm>
          <a:off x="457200" y="2948781"/>
          <a:ext cx="8229600" cy="1828800"/>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892808">
                  <a:extLst>
                    <a:ext uri="{9D8B030D-6E8A-4147-A177-3AD203B41FA5}">
                      <a16:colId xmlns:a16="http://schemas.microsoft.com/office/drawing/2014/main" val="20001"/>
                    </a:ext>
                  </a:extLst>
                </a:gridCol>
                <a:gridCol w="1645920">
                  <a:extLst>
                    <a:ext uri="{9D8B030D-6E8A-4147-A177-3AD203B41FA5}">
                      <a16:colId xmlns:a16="http://schemas.microsoft.com/office/drawing/2014/main" val="20002"/>
                    </a:ext>
                  </a:extLst>
                </a:gridCol>
              </a:tblGrid>
              <a:tr h="0">
                <a:tc gridSpan="3">
                  <a:txBody>
                    <a:bodyPr/>
                    <a:lstStyle/>
                    <a:p>
                      <a:pPr algn="ctr">
                        <a:spcAft>
                          <a:spcPts val="0"/>
                        </a:spcAft>
                      </a:pPr>
                      <a:r>
                        <a:rPr lang="ru-RU" sz="1200" b="1">
                          <a:effectLst/>
                          <a:latin typeface="Times New Roman"/>
                          <a:ea typeface="Times New Roman"/>
                        </a:rPr>
                        <a:t>Болаларга берилаётган таомларнинг номи ва миқдори</a:t>
                      </a:r>
                      <a:endParaRPr lang="ru-RU" sz="1200">
                        <a:effectLst/>
                        <a:latin typeface="Times New Roman"/>
                        <a:ea typeface="Times New Roman"/>
                      </a:endParaRPr>
                    </a:p>
                  </a:txBody>
                  <a:tcPr marL="36195" marR="36195" marT="0"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0">
                <a:tc rowSpan="2">
                  <a:txBody>
                    <a:bodyPr/>
                    <a:lstStyle/>
                    <a:p>
                      <a:pPr algn="ctr">
                        <a:spcAft>
                          <a:spcPts val="0"/>
                        </a:spcAft>
                      </a:pPr>
                      <a:r>
                        <a:rPr lang="ru-RU" sz="1200" b="1">
                          <a:effectLst/>
                          <a:latin typeface="Times New Roman"/>
                          <a:ea typeface="Times New Roman"/>
                        </a:rPr>
                        <a:t>Таом номи</a:t>
                      </a:r>
                      <a:endParaRPr lang="ru-RU" sz="12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2">
                  <a:txBody>
                    <a:bodyPr/>
                    <a:lstStyle/>
                    <a:p>
                      <a:pPr algn="ctr">
                        <a:spcAft>
                          <a:spcPts val="0"/>
                        </a:spcAft>
                      </a:pPr>
                      <a:r>
                        <a:rPr lang="ru-RU" sz="1200" b="1">
                          <a:effectLst/>
                          <a:latin typeface="Times New Roman"/>
                          <a:ea typeface="Times New Roman"/>
                        </a:rPr>
                        <a:t>Порция миқдори (г, мл)</a:t>
                      </a:r>
                      <a:endParaRPr lang="ru-RU" sz="12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extLst>
                  <a:ext uri="{0D108BD9-81ED-4DB2-BD59-A6C34878D82A}">
                    <a16:rowId xmlns:a16="http://schemas.microsoft.com/office/drawing/2014/main" val="10001"/>
                  </a:ext>
                </a:extLst>
              </a:tr>
              <a:tr h="0">
                <a:tc vMerge="1">
                  <a:txBody>
                    <a:bodyPr/>
                    <a:lstStyle/>
                    <a:p>
                      <a:endParaRPr lang="ru-RU"/>
                    </a:p>
                  </a:txBody>
                  <a:tcPr/>
                </a:tc>
                <a:tc>
                  <a:txBody>
                    <a:bodyPr/>
                    <a:lstStyle/>
                    <a:p>
                      <a:pPr algn="ctr">
                        <a:spcAft>
                          <a:spcPts val="0"/>
                        </a:spcAft>
                      </a:pPr>
                      <a:r>
                        <a:rPr lang="ru-RU" sz="1200" b="1">
                          <a:effectLst/>
                          <a:latin typeface="Times New Roman"/>
                          <a:ea typeface="Times New Roman"/>
                        </a:rPr>
                        <a:t>1 — 3 ёш</a:t>
                      </a:r>
                      <a:endParaRPr lang="ru-RU" sz="12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1200" b="1">
                          <a:effectLst/>
                          <a:latin typeface="Times New Roman"/>
                          <a:ea typeface="Times New Roman"/>
                        </a:rPr>
                        <a:t>4 — 7 ёш </a:t>
                      </a:r>
                      <a:endParaRPr lang="ru-RU" sz="12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0">
                <a:tc gridSpan="3">
                  <a:txBody>
                    <a:bodyPr/>
                    <a:lstStyle/>
                    <a:p>
                      <a:pPr marL="36195" marR="36195" algn="ctr">
                        <a:spcAft>
                          <a:spcPts val="0"/>
                        </a:spcAft>
                      </a:pPr>
                      <a:r>
                        <a:rPr lang="ru-RU" sz="1200" b="1">
                          <a:effectLst/>
                          <a:latin typeface="Times New Roman"/>
                          <a:ea typeface="Times New Roman"/>
                        </a:rPr>
                        <a:t>Нонушта</a:t>
                      </a:r>
                      <a:endParaRPr lang="ru-RU" sz="12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3"/>
                  </a:ext>
                </a:extLst>
              </a:tr>
              <a:tr h="0">
                <a:tc>
                  <a:txBody>
                    <a:bodyPr/>
                    <a:lstStyle/>
                    <a:p>
                      <a:pPr marL="36195" marR="36195">
                        <a:spcAft>
                          <a:spcPts val="0"/>
                        </a:spcAft>
                      </a:pPr>
                      <a:r>
                        <a:rPr lang="ru-RU" sz="1200">
                          <a:effectLst/>
                          <a:latin typeface="Times New Roman"/>
                          <a:ea typeface="Times New Roman"/>
                        </a:rPr>
                        <a:t>Бўтқа (сутли, ёрмали, сабзавотли) ёки сабзавотли таом</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0">
                <a:tc>
                  <a:txBody>
                    <a:bodyPr/>
                    <a:lstStyle/>
                    <a:p>
                      <a:pPr marL="36195" marR="36195">
                        <a:spcAft>
                          <a:spcPts val="0"/>
                        </a:spcAft>
                      </a:pPr>
                      <a:r>
                        <a:rPr lang="ru-RU" sz="1200">
                          <a:effectLst/>
                          <a:latin typeface="Times New Roman"/>
                          <a:ea typeface="Times New Roman"/>
                        </a:rPr>
                        <a:t>ёки</a:t>
                      </a:r>
                    </a:p>
                    <a:p>
                      <a:pPr marL="36195" marR="36195">
                        <a:spcAft>
                          <a:spcPts val="0"/>
                        </a:spcAft>
                      </a:pPr>
                      <a:r>
                        <a:rPr lang="ru-RU" sz="1200">
                          <a:effectLst/>
                          <a:latin typeface="Times New Roman"/>
                          <a:ea typeface="Times New Roman"/>
                        </a:rPr>
                        <a:t>Гўштли, балиқли, творогли, тухумли таомлар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0">
                <a:tc>
                  <a:txBody>
                    <a:bodyPr/>
                    <a:lstStyle/>
                    <a:p>
                      <a:pPr marL="36195" marR="36195">
                        <a:spcAft>
                          <a:spcPts val="0"/>
                        </a:spcAft>
                      </a:pPr>
                      <a:r>
                        <a:rPr lang="ru-RU" sz="1200">
                          <a:effectLst/>
                          <a:latin typeface="Times New Roman"/>
                          <a:ea typeface="Times New Roman"/>
                        </a:rPr>
                        <a:t>Қайноқ ичимликлар (сутли какао, сут, сутли чой)</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100 — 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0">
                <a:tc>
                  <a:txBody>
                    <a:bodyPr/>
                    <a:lstStyle/>
                    <a:p>
                      <a:pPr marL="36195" marR="36195">
                        <a:spcAft>
                          <a:spcPts val="0"/>
                        </a:spcAft>
                      </a:pPr>
                      <a:r>
                        <a:rPr lang="ru-RU" sz="1200">
                          <a:effectLst/>
                          <a:latin typeface="Times New Roman"/>
                          <a:ea typeface="Times New Roman"/>
                        </a:rPr>
                        <a:t>Нон </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25 — 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30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r h="0">
                <a:tc>
                  <a:txBody>
                    <a:bodyPr/>
                    <a:lstStyle/>
                    <a:p>
                      <a:pPr marL="36195" marR="36195">
                        <a:spcAft>
                          <a:spcPts val="0"/>
                        </a:spcAft>
                      </a:pPr>
                      <a:r>
                        <a:rPr lang="ru-RU" sz="1200">
                          <a:effectLst/>
                          <a:latin typeface="Times New Roman"/>
                          <a:ea typeface="Times New Roman"/>
                        </a:rPr>
                        <a:t>ёки бутербродлар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marL="36195" marR="36195" algn="ctr">
                        <a:spcAft>
                          <a:spcPts val="0"/>
                        </a:spcAft>
                      </a:pPr>
                      <a:r>
                        <a:rPr lang="ru-RU" sz="1200">
                          <a:effectLst/>
                          <a:latin typeface="Times New Roman"/>
                          <a:ea typeface="Times New Roman"/>
                        </a:rPr>
                        <a:t>35 — 65</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marL="36195" marR="36195" algn="ctr">
                        <a:spcAft>
                          <a:spcPts val="0"/>
                        </a:spcAft>
                      </a:pPr>
                      <a:r>
                        <a:rPr lang="ru-RU" sz="1200" dirty="0">
                          <a:effectLst/>
                          <a:latin typeface="Times New Roman"/>
                          <a:ea typeface="Times New Roman"/>
                        </a:rPr>
                        <a:t>40 — 75</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8"/>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78" y="0"/>
            <a:ext cx="9217742"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Таблица 6"/>
          <p:cNvGraphicFramePr>
            <a:graphicFrameLocks noGrp="1"/>
          </p:cNvGraphicFramePr>
          <p:nvPr>
            <p:extLst>
              <p:ext uri="{D42A27DB-BD31-4B8C-83A1-F6EECF244321}">
                <p14:modId xmlns:p14="http://schemas.microsoft.com/office/powerpoint/2010/main" val="1891749284"/>
              </p:ext>
            </p:extLst>
          </p:nvPr>
        </p:nvGraphicFramePr>
        <p:xfrm>
          <a:off x="457200" y="980730"/>
          <a:ext cx="8229600" cy="4070712"/>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892808">
                  <a:extLst>
                    <a:ext uri="{9D8B030D-6E8A-4147-A177-3AD203B41FA5}">
                      <a16:colId xmlns:a16="http://schemas.microsoft.com/office/drawing/2014/main" val="20001"/>
                    </a:ext>
                  </a:extLst>
                </a:gridCol>
                <a:gridCol w="1645920">
                  <a:extLst>
                    <a:ext uri="{9D8B030D-6E8A-4147-A177-3AD203B41FA5}">
                      <a16:colId xmlns:a16="http://schemas.microsoft.com/office/drawing/2014/main" val="20002"/>
                    </a:ext>
                  </a:extLst>
                </a:gridCol>
              </a:tblGrid>
              <a:tr h="475252">
                <a:tc gridSpan="3">
                  <a:txBody>
                    <a:bodyPr/>
                    <a:lstStyle/>
                    <a:p>
                      <a:pPr algn="ctr">
                        <a:spcAft>
                          <a:spcPts val="0"/>
                        </a:spcAft>
                      </a:pPr>
                      <a:r>
                        <a:rPr lang="ru-RU" sz="2000" b="1" dirty="0" err="1">
                          <a:effectLst/>
                          <a:latin typeface="Times New Roman"/>
                          <a:ea typeface="Times New Roman"/>
                        </a:rPr>
                        <a:t>Болаларга</a:t>
                      </a:r>
                      <a:r>
                        <a:rPr lang="ru-RU" sz="2000" b="1" dirty="0">
                          <a:effectLst/>
                          <a:latin typeface="Times New Roman"/>
                          <a:ea typeface="Times New Roman"/>
                        </a:rPr>
                        <a:t> </a:t>
                      </a:r>
                      <a:r>
                        <a:rPr lang="ru-RU" sz="2000" b="1" dirty="0" err="1">
                          <a:effectLst/>
                          <a:latin typeface="Times New Roman"/>
                          <a:ea typeface="Times New Roman"/>
                        </a:rPr>
                        <a:t>берилаётган</a:t>
                      </a:r>
                      <a:r>
                        <a:rPr lang="ru-RU" sz="2000" b="1" dirty="0">
                          <a:effectLst/>
                          <a:latin typeface="Times New Roman"/>
                          <a:ea typeface="Times New Roman"/>
                        </a:rPr>
                        <a:t> </a:t>
                      </a:r>
                      <a:r>
                        <a:rPr lang="ru-RU" sz="2000" b="1" dirty="0" err="1">
                          <a:effectLst/>
                          <a:latin typeface="Times New Roman"/>
                          <a:ea typeface="Times New Roman"/>
                        </a:rPr>
                        <a:t>таомларнинг</a:t>
                      </a:r>
                      <a:r>
                        <a:rPr lang="ru-RU" sz="2000" b="1" dirty="0">
                          <a:effectLst/>
                          <a:latin typeface="Times New Roman"/>
                          <a:ea typeface="Times New Roman"/>
                        </a:rPr>
                        <a:t> </a:t>
                      </a:r>
                      <a:r>
                        <a:rPr lang="ru-RU" sz="2000" b="1" dirty="0" err="1">
                          <a:effectLst/>
                          <a:latin typeface="Times New Roman"/>
                          <a:ea typeface="Times New Roman"/>
                        </a:rPr>
                        <a:t>номи</a:t>
                      </a:r>
                      <a:r>
                        <a:rPr lang="ru-RU" sz="2000" b="1" dirty="0">
                          <a:effectLst/>
                          <a:latin typeface="Times New Roman"/>
                          <a:ea typeface="Times New Roman"/>
                        </a:rPr>
                        <a:t> </a:t>
                      </a:r>
                      <a:r>
                        <a:rPr lang="ru-RU" sz="2000" b="1" dirty="0" err="1">
                          <a:effectLst/>
                          <a:latin typeface="Times New Roman"/>
                          <a:ea typeface="Times New Roman"/>
                        </a:rPr>
                        <a:t>ва</a:t>
                      </a:r>
                      <a:r>
                        <a:rPr lang="ru-RU" sz="2000" b="1" dirty="0">
                          <a:effectLst/>
                          <a:latin typeface="Times New Roman"/>
                          <a:ea typeface="Times New Roman"/>
                        </a:rPr>
                        <a:t> </a:t>
                      </a:r>
                      <a:r>
                        <a:rPr lang="ru-RU" sz="2000" b="1" dirty="0" err="1">
                          <a:effectLst/>
                          <a:latin typeface="Times New Roman"/>
                          <a:ea typeface="Times New Roman"/>
                        </a:rPr>
                        <a:t>миқдори</a:t>
                      </a:r>
                      <a:endParaRPr lang="ru-RU" sz="2000" dirty="0">
                        <a:effectLst/>
                        <a:latin typeface="Times New Roman"/>
                        <a:ea typeface="Times New Roman"/>
                      </a:endParaRPr>
                    </a:p>
                  </a:txBody>
                  <a:tcPr marL="36195" marR="36195" marT="0" marB="0" anchor="ctr">
                    <a:lnL>
                      <a:noFill/>
                    </a:lnL>
                    <a:lnR>
                      <a:noFill/>
                    </a:lnR>
                    <a:lnT>
                      <a:noFill/>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475252">
                <a:tc rowSpan="2">
                  <a:txBody>
                    <a:bodyPr/>
                    <a:lstStyle/>
                    <a:p>
                      <a:pPr algn="ctr">
                        <a:spcAft>
                          <a:spcPts val="0"/>
                        </a:spcAft>
                      </a:pPr>
                      <a:r>
                        <a:rPr lang="ru-RU" sz="2000" b="1" dirty="0" err="1">
                          <a:effectLst/>
                          <a:latin typeface="Times New Roman"/>
                          <a:ea typeface="Times New Roman"/>
                        </a:rPr>
                        <a:t>Таом</a:t>
                      </a:r>
                      <a:r>
                        <a:rPr lang="ru-RU" sz="2000" b="1" dirty="0">
                          <a:effectLst/>
                          <a:latin typeface="Times New Roman"/>
                          <a:ea typeface="Times New Roman"/>
                        </a:rPr>
                        <a:t> </a:t>
                      </a:r>
                      <a:r>
                        <a:rPr lang="ru-RU" sz="2000" b="1" dirty="0" err="1">
                          <a:effectLst/>
                          <a:latin typeface="Times New Roman"/>
                          <a:ea typeface="Times New Roman"/>
                        </a:rPr>
                        <a:t>номи</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2">
                  <a:txBody>
                    <a:bodyPr/>
                    <a:lstStyle/>
                    <a:p>
                      <a:pPr algn="ctr">
                        <a:spcAft>
                          <a:spcPts val="0"/>
                        </a:spcAft>
                      </a:pPr>
                      <a:r>
                        <a:rPr lang="ru-RU" sz="2000" b="1" dirty="0">
                          <a:effectLst/>
                          <a:latin typeface="Times New Roman"/>
                          <a:ea typeface="Times New Roman"/>
                        </a:rPr>
                        <a:t>Порция </a:t>
                      </a:r>
                      <a:r>
                        <a:rPr lang="ru-RU" sz="2000" b="1" dirty="0" err="1">
                          <a:effectLst/>
                          <a:latin typeface="Times New Roman"/>
                          <a:ea typeface="Times New Roman"/>
                        </a:rPr>
                        <a:t>миқдори</a:t>
                      </a:r>
                      <a:r>
                        <a:rPr lang="ru-RU" sz="2000" b="1" dirty="0">
                          <a:effectLst/>
                          <a:latin typeface="Times New Roman"/>
                          <a:ea typeface="Times New Roman"/>
                        </a:rPr>
                        <a:t> (г, мл)</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extLst>
                  <a:ext uri="{0D108BD9-81ED-4DB2-BD59-A6C34878D82A}">
                    <a16:rowId xmlns:a16="http://schemas.microsoft.com/office/drawing/2014/main" val="10001"/>
                  </a:ext>
                </a:extLst>
              </a:tr>
              <a:tr h="475252">
                <a:tc vMerge="1">
                  <a:txBody>
                    <a:bodyPr/>
                    <a:lstStyle/>
                    <a:p>
                      <a:endParaRPr lang="ru-RU"/>
                    </a:p>
                  </a:txBody>
                  <a:tcPr/>
                </a:tc>
                <a:tc>
                  <a:txBody>
                    <a:bodyPr/>
                    <a:lstStyle/>
                    <a:p>
                      <a:pPr algn="ctr">
                        <a:spcAft>
                          <a:spcPts val="0"/>
                        </a:spcAft>
                      </a:pPr>
                      <a:r>
                        <a:rPr lang="ru-RU" sz="2000" b="1">
                          <a:effectLst/>
                          <a:latin typeface="Times New Roman"/>
                          <a:ea typeface="Times New Roman"/>
                        </a:rPr>
                        <a:t>1 — 3 ёш</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2000" b="1">
                          <a:effectLst/>
                          <a:latin typeface="Times New Roman"/>
                          <a:ea typeface="Times New Roman"/>
                        </a:rPr>
                        <a:t>4 — 7 ёш </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2"/>
                  </a:ext>
                </a:extLst>
              </a:tr>
              <a:tr h="475252">
                <a:tc gridSpan="3">
                  <a:txBody>
                    <a:bodyPr/>
                    <a:lstStyle/>
                    <a:p>
                      <a:pPr marL="36195" marR="36195" algn="ctr">
                        <a:spcAft>
                          <a:spcPts val="0"/>
                        </a:spcAft>
                      </a:pPr>
                      <a:r>
                        <a:rPr lang="ru-RU" sz="2000" b="1" dirty="0" err="1">
                          <a:effectLst/>
                          <a:latin typeface="Times New Roman"/>
                          <a:ea typeface="Times New Roman"/>
                        </a:rPr>
                        <a:t>Нонушта</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3"/>
                  </a:ext>
                </a:extLst>
              </a:tr>
              <a:tr h="475252">
                <a:tc>
                  <a:txBody>
                    <a:bodyPr/>
                    <a:lstStyle/>
                    <a:p>
                      <a:pPr marL="36195" marR="36195">
                        <a:spcAft>
                          <a:spcPts val="0"/>
                        </a:spcAft>
                      </a:pPr>
                      <a:r>
                        <a:rPr lang="ru-RU" sz="2000" dirty="0" err="1">
                          <a:effectLst/>
                          <a:latin typeface="Times New Roman"/>
                          <a:ea typeface="Times New Roman"/>
                        </a:rPr>
                        <a:t>Бўтқа</a:t>
                      </a:r>
                      <a:r>
                        <a:rPr lang="ru-RU" sz="2000" dirty="0">
                          <a:effectLst/>
                          <a:latin typeface="Times New Roman"/>
                          <a:ea typeface="Times New Roman"/>
                        </a:rPr>
                        <a:t> (</a:t>
                      </a:r>
                      <a:r>
                        <a:rPr lang="ru-RU" sz="2000" dirty="0" err="1">
                          <a:effectLst/>
                          <a:latin typeface="Times New Roman"/>
                          <a:ea typeface="Times New Roman"/>
                        </a:rPr>
                        <a:t>сутли</a:t>
                      </a:r>
                      <a:r>
                        <a:rPr lang="ru-RU" sz="2000" dirty="0">
                          <a:effectLst/>
                          <a:latin typeface="Times New Roman"/>
                          <a:ea typeface="Times New Roman"/>
                        </a:rPr>
                        <a:t>, </a:t>
                      </a:r>
                      <a:r>
                        <a:rPr lang="ru-RU" sz="2000" dirty="0" err="1">
                          <a:effectLst/>
                          <a:latin typeface="Times New Roman"/>
                          <a:ea typeface="Times New Roman"/>
                        </a:rPr>
                        <a:t>ёрмали</a:t>
                      </a:r>
                      <a:r>
                        <a:rPr lang="ru-RU" sz="2000" dirty="0">
                          <a:effectLst/>
                          <a:latin typeface="Times New Roman"/>
                          <a:ea typeface="Times New Roman"/>
                        </a:rPr>
                        <a:t>, </a:t>
                      </a:r>
                      <a:r>
                        <a:rPr lang="ru-RU" sz="2000" dirty="0" err="1">
                          <a:effectLst/>
                          <a:latin typeface="Times New Roman"/>
                          <a:ea typeface="Times New Roman"/>
                        </a:rPr>
                        <a:t>сабзавотли</a:t>
                      </a:r>
                      <a:r>
                        <a:rPr lang="ru-RU" sz="2000" dirty="0">
                          <a:effectLst/>
                          <a:latin typeface="Times New Roman"/>
                          <a:ea typeface="Times New Roman"/>
                        </a:rPr>
                        <a:t>) </a:t>
                      </a:r>
                      <a:r>
                        <a:rPr lang="ru-RU" sz="2000" dirty="0" err="1">
                          <a:effectLst/>
                          <a:latin typeface="Times New Roman"/>
                          <a:ea typeface="Times New Roman"/>
                        </a:rPr>
                        <a:t>ёки</a:t>
                      </a:r>
                      <a:r>
                        <a:rPr lang="ru-RU" sz="2000" dirty="0">
                          <a:effectLst/>
                          <a:latin typeface="Times New Roman"/>
                          <a:ea typeface="Times New Roman"/>
                        </a:rPr>
                        <a:t> </a:t>
                      </a:r>
                      <a:r>
                        <a:rPr lang="ru-RU" sz="2000" dirty="0" err="1">
                          <a:effectLst/>
                          <a:latin typeface="Times New Roman"/>
                          <a:ea typeface="Times New Roman"/>
                        </a:rPr>
                        <a:t>сабзавотли</a:t>
                      </a:r>
                      <a:r>
                        <a:rPr lang="ru-RU" sz="2000" dirty="0">
                          <a:effectLst/>
                          <a:latin typeface="Times New Roman"/>
                          <a:ea typeface="Times New Roman"/>
                        </a:rPr>
                        <a:t> </a:t>
                      </a:r>
                      <a:r>
                        <a:rPr lang="ru-RU" sz="2000" dirty="0" err="1">
                          <a:effectLst/>
                          <a:latin typeface="Times New Roman"/>
                          <a:ea typeface="Times New Roman"/>
                        </a:rPr>
                        <a:t>таом</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dirty="0">
                          <a:effectLst/>
                          <a:latin typeface="Times New Roman"/>
                          <a:ea typeface="Times New Roman"/>
                        </a:rPr>
                        <a:t>120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4"/>
                  </a:ext>
                </a:extLst>
              </a:tr>
              <a:tr h="475252">
                <a:tc>
                  <a:txBody>
                    <a:bodyPr/>
                    <a:lstStyle/>
                    <a:p>
                      <a:pPr marL="36195" marR="36195">
                        <a:spcAft>
                          <a:spcPts val="0"/>
                        </a:spcAft>
                      </a:pPr>
                      <a:r>
                        <a:rPr lang="ru-RU" sz="2000">
                          <a:effectLst/>
                          <a:latin typeface="Times New Roman"/>
                          <a:ea typeface="Times New Roman"/>
                        </a:rPr>
                        <a:t>Қайноқ ичимликлар (сутли какао, сут, сутли чой)</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dirty="0">
                          <a:effectLst/>
                          <a:latin typeface="Times New Roman"/>
                          <a:ea typeface="Times New Roman"/>
                        </a:rPr>
                        <a:t>100 — 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dirty="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6"/>
                  </a:ext>
                </a:extLst>
              </a:tr>
              <a:tr h="475252">
                <a:tc>
                  <a:txBody>
                    <a:bodyPr/>
                    <a:lstStyle/>
                    <a:p>
                      <a:pPr marL="36195" marR="36195">
                        <a:spcAft>
                          <a:spcPts val="0"/>
                        </a:spcAft>
                      </a:pPr>
                      <a:r>
                        <a:rPr lang="ru-RU" sz="2000">
                          <a:effectLst/>
                          <a:latin typeface="Times New Roman"/>
                          <a:ea typeface="Times New Roman"/>
                        </a:rPr>
                        <a:t>Нон </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a:effectLst/>
                          <a:latin typeface="Times New Roman"/>
                          <a:ea typeface="Times New Roman"/>
                        </a:rPr>
                        <a:t>25 — 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dirty="0">
                          <a:effectLst/>
                          <a:latin typeface="Times New Roman"/>
                          <a:ea typeface="Times New Roman"/>
                        </a:rPr>
                        <a:t>30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7"/>
                  </a:ext>
                </a:extLst>
              </a:tr>
              <a:tr h="475252">
                <a:tc>
                  <a:txBody>
                    <a:bodyPr/>
                    <a:lstStyle/>
                    <a:p>
                      <a:pPr marL="36195" marR="36195">
                        <a:spcAft>
                          <a:spcPts val="0"/>
                        </a:spcAft>
                      </a:pPr>
                      <a:r>
                        <a:rPr lang="ru-RU" sz="2000">
                          <a:effectLst/>
                          <a:latin typeface="Times New Roman"/>
                          <a:ea typeface="Times New Roman"/>
                        </a:rPr>
                        <a:t>ёки бутербродлар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a:effectLst/>
                          <a:latin typeface="Times New Roman"/>
                          <a:ea typeface="Times New Roman"/>
                        </a:rPr>
                        <a:t>35 — 65</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dirty="0">
                          <a:effectLst/>
                          <a:latin typeface="Times New Roman"/>
                          <a:ea typeface="Times New Roman"/>
                        </a:rPr>
                        <a:t>40 — 75</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5060636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55" y="0"/>
            <a:ext cx="9251503" cy="6966012"/>
          </a:xfrm>
          <a:prstGeom prst="rect">
            <a:avLst/>
          </a:prstGeom>
          <a:noFill/>
          <a:extLst>
            <a:ext uri="{909E8E84-426E-40DD-AFC4-6F175D3DCCD1}">
              <a14:hiddenFill xmlns:a14="http://schemas.microsoft.com/office/drawing/2010/main">
                <a:solidFill>
                  <a:srgbClr val="FFFFFF"/>
                </a:solidFill>
              </a14:hiddenFill>
            </a:ext>
          </a:extLst>
        </p:spPr>
      </p:pic>
      <p:sp>
        <p:nvSpPr>
          <p:cNvPr id="5" name="Вертикальный свиток 4"/>
          <p:cNvSpPr/>
          <p:nvPr/>
        </p:nvSpPr>
        <p:spPr>
          <a:xfrm>
            <a:off x="611560" y="836712"/>
            <a:ext cx="7992887" cy="2160240"/>
          </a:xfrm>
          <a:prstGeom prst="verticalScroll">
            <a:avLst/>
          </a:prstGeom>
          <a:noFill/>
          <a:ln w="25400" cap="flat" cmpd="sng" algn="ctr">
            <a:noFill/>
            <a:prstDash val="solid"/>
          </a:ln>
          <a:effectLst/>
        </p:spPr>
        <p:txBody>
          <a:bodyPr anchor="ctr"/>
          <a:lstStyle/>
          <a:p>
            <a:pPr marL="0" marR="0" lvl="0" indent="0" algn="just" defTabSz="457200" eaLnBrk="0" fontAlgn="base" latinLnBrk="0" hangingPunct="0">
              <a:lnSpc>
                <a:spcPct val="100000"/>
              </a:lnSpc>
              <a:spcBef>
                <a:spcPct val="0"/>
              </a:spcBef>
              <a:spcAft>
                <a:spcPct val="0"/>
              </a:spcAft>
              <a:buClrTx/>
              <a:buSzTx/>
              <a:buFontTx/>
              <a:buNone/>
              <a:tabLst/>
              <a:defRPr/>
            </a:pPr>
            <a:r>
              <a:rPr kumimoji="0" lang="uz-Cyrl-UZ" sz="1800" i="0" u="none" strike="noStrike" kern="0" cap="none" spc="0" normalizeH="0" baseline="0" noProof="0" dirty="0">
                <a:ln>
                  <a:noFill/>
                </a:ln>
                <a:effectLst/>
                <a:uLnTx/>
                <a:uFillTx/>
                <a:latin typeface="Corbel"/>
                <a:ea typeface="+mn-ea"/>
              </a:rPr>
              <a:t> </a:t>
            </a:r>
            <a:r>
              <a:rPr kumimoji="0" lang="uz-Cyrl-UZ" sz="2400" i="0" u="none" strike="noStrike" kern="0" cap="none" spc="0" normalizeH="0" baseline="0" noProof="0" dirty="0">
                <a:ln>
                  <a:noFill/>
                </a:ln>
                <a:effectLst/>
                <a:uLnTx/>
                <a:uFillTx/>
                <a:latin typeface="Times New Roman" pitchFamily="18" charset="0"/>
                <a:ea typeface="+mn-ea"/>
                <a:cs typeface="Times New Roman" pitchFamily="18" charset="0"/>
              </a:rPr>
              <a:t>Иккинчи тушлик – асосан  2та таомдан иборат бўлиши, тухум, ҳамда ширинликлар солиб тайёрланган булочка ёки  қандолат маҳсулотларидан иборат бўлади</a:t>
            </a:r>
            <a:endParaRPr kumimoji="0" lang="ru-RU" sz="2400" i="0" u="none" strike="noStrike" kern="0" cap="none" spc="0" normalizeH="0" baseline="0" noProof="0" dirty="0">
              <a:ln>
                <a:noFill/>
              </a:ln>
              <a:effectLst/>
              <a:uLnTx/>
              <a:uFillTx/>
              <a:latin typeface="Times New Roman" pitchFamily="18" charset="0"/>
              <a:ea typeface="+mn-ea"/>
              <a:cs typeface="Times New Roman" pitchFamily="18" charset="0"/>
            </a:endParaRPr>
          </a:p>
        </p:txBody>
      </p:sp>
      <p:pic>
        <p:nvPicPr>
          <p:cNvPr id="4098" name="Picture 2" descr="C:\Users\Fujitsu\Desktop\images (3).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5550" y="2996952"/>
            <a:ext cx="2986410" cy="17941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099" name="Picture 3" descr="C:\Users\Fujitsu\Desktop\images (4).jf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07000" y="2996952"/>
            <a:ext cx="2821384" cy="17941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0" name="Picture 4" descr="C:\Users\Fujitsu\Desktop\1465-ed4_wid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59833" y="4437112"/>
            <a:ext cx="2808312" cy="201622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60636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idx="1"/>
          </p:nvPr>
        </p:nvGraphicFramePr>
        <p:xfrm>
          <a:off x="457200" y="3314541"/>
          <a:ext cx="8229600" cy="1097280"/>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0">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0">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0">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0">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0">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0">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403"/>
            <a:ext cx="9170826"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Таблица 2"/>
          <p:cNvGraphicFramePr>
            <a:graphicFrameLocks noGrp="1"/>
          </p:cNvGraphicFramePr>
          <p:nvPr>
            <p:extLst>
              <p:ext uri="{D42A27DB-BD31-4B8C-83A1-F6EECF244321}">
                <p14:modId xmlns:p14="http://schemas.microsoft.com/office/powerpoint/2010/main" val="2096344781"/>
              </p:ext>
            </p:extLst>
          </p:nvPr>
        </p:nvGraphicFramePr>
        <p:xfrm>
          <a:off x="470614" y="1988840"/>
          <a:ext cx="8229600" cy="2926080"/>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182880">
                <a:tc rowSpan="2">
                  <a:txBody>
                    <a:bodyPr/>
                    <a:lstStyle/>
                    <a:p>
                      <a:pPr marL="36195" marR="36195" algn="l">
                        <a:spcAft>
                          <a:spcPts val="0"/>
                        </a:spcAft>
                      </a:pPr>
                      <a:r>
                        <a:rPr lang="ru-RU" sz="2400" b="1" dirty="0">
                          <a:effectLst/>
                          <a:latin typeface="Times New Roman"/>
                          <a:ea typeface="Times New Roman"/>
                        </a:rPr>
                        <a:t>              </a:t>
                      </a:r>
                      <a:r>
                        <a:rPr lang="ru-RU" sz="2400" b="1" dirty="0" err="1">
                          <a:effectLst/>
                          <a:latin typeface="Times New Roman"/>
                          <a:ea typeface="Times New Roman"/>
                        </a:rPr>
                        <a:t>Иккинчи</a:t>
                      </a:r>
                      <a:r>
                        <a:rPr lang="ru-RU" sz="2400" b="1" dirty="0">
                          <a:effectLst/>
                          <a:latin typeface="Times New Roman"/>
                          <a:ea typeface="Times New Roman"/>
                        </a:rPr>
                        <a:t> </a:t>
                      </a:r>
                      <a:r>
                        <a:rPr lang="ru-RU" sz="2400" b="1" dirty="0" err="1">
                          <a:effectLst/>
                          <a:latin typeface="Times New Roman"/>
                          <a:ea typeface="Times New Roman"/>
                        </a:rPr>
                        <a:t>тушлик</a:t>
                      </a:r>
                      <a:endParaRPr lang="ru-RU" sz="2400" dirty="0">
                        <a:effectLst/>
                        <a:latin typeface="Times New Roman"/>
                        <a:ea typeface="Times New Roman"/>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400" b="1" i="0" u="none" strike="noStrike" kern="1200" cap="none" spc="0" normalizeH="0" baseline="0" noProof="0" dirty="0">
                          <a:ln>
                            <a:noFill/>
                          </a:ln>
                          <a:solidFill>
                            <a:prstClr val="black"/>
                          </a:solidFill>
                          <a:effectLst/>
                          <a:uLnTx/>
                          <a:uFillTx/>
                          <a:latin typeface="Times New Roman"/>
                          <a:ea typeface="Times New Roman"/>
                          <a:cs typeface="+mn-cs"/>
                        </a:rPr>
                        <a:t>Порция </a:t>
                      </a:r>
                      <a:r>
                        <a:rPr kumimoji="0" lang="ru-RU" sz="2400" b="1" i="0" u="none" strike="noStrike" kern="1200" cap="none" spc="0" normalizeH="0" baseline="0" noProof="0" dirty="0" err="1">
                          <a:ln>
                            <a:noFill/>
                          </a:ln>
                          <a:solidFill>
                            <a:prstClr val="black"/>
                          </a:solidFill>
                          <a:effectLst/>
                          <a:uLnTx/>
                          <a:uFillTx/>
                          <a:latin typeface="Times New Roman"/>
                          <a:ea typeface="Times New Roman"/>
                          <a:cs typeface="+mn-cs"/>
                        </a:rPr>
                        <a:t>миқдори</a:t>
                      </a:r>
                      <a:r>
                        <a:rPr kumimoji="0" lang="ru-RU" sz="2400" b="1" i="0" u="none" strike="noStrike" kern="1200" cap="none" spc="0" normalizeH="0" baseline="0" noProof="0" dirty="0">
                          <a:ln>
                            <a:noFill/>
                          </a:ln>
                          <a:solidFill>
                            <a:prstClr val="black"/>
                          </a:solidFill>
                          <a:effectLst/>
                          <a:uLnTx/>
                          <a:uFillTx/>
                          <a:latin typeface="Times New Roman"/>
                          <a:ea typeface="Times New Roman"/>
                          <a:cs typeface="+mn-cs"/>
                        </a:rPr>
                        <a:t> (г, мл)</a:t>
                      </a:r>
                      <a:endParaRPr kumimoji="0" lang="ru-RU" sz="2400" b="0" i="0" u="none" strike="noStrike" kern="1200" cap="none" spc="0" normalizeH="0" baseline="0" noProof="0" dirty="0">
                        <a:ln>
                          <a:noFill/>
                        </a:ln>
                        <a:solidFill>
                          <a:prstClr val="black"/>
                        </a:solidFill>
                        <a:effectLst/>
                        <a:uLnTx/>
                        <a:uFillTx/>
                        <a:latin typeface="Times New Roman"/>
                        <a:ea typeface="Times New Roman"/>
                        <a:cs typeface="+mn-cs"/>
                      </a:endParaRPr>
                    </a:p>
                    <a:p>
                      <a:endParaRPr lang="ru-RU" sz="2400" dirty="0"/>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ru-RU" dirty="0"/>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182880">
                <a:tc vMerge="1">
                  <a:txBody>
                    <a:bodyPr/>
                    <a:lstStyle/>
                    <a:p>
                      <a:endParaRPr lang="ru-RU"/>
                    </a:p>
                  </a:txBody>
                  <a:tcPr/>
                </a:tc>
                <a:tc>
                  <a:txBody>
                    <a:bodyPr/>
                    <a:lstStyle/>
                    <a:p>
                      <a:pPr algn="ctr">
                        <a:spcAft>
                          <a:spcPts val="0"/>
                        </a:spcAft>
                      </a:pPr>
                      <a:r>
                        <a:rPr lang="ru-RU" sz="2400" b="1" dirty="0">
                          <a:effectLst/>
                          <a:latin typeface="Times New Roman"/>
                          <a:ea typeface="Times New Roman"/>
                        </a:rPr>
                        <a:t>1 — 3 </a:t>
                      </a:r>
                      <a:r>
                        <a:rPr lang="ru-RU" sz="2400" b="1" dirty="0" err="1">
                          <a:effectLst/>
                          <a:latin typeface="Times New Roman"/>
                          <a:ea typeface="Times New Roman"/>
                        </a:rPr>
                        <a:t>ёш</a:t>
                      </a:r>
                      <a:endParaRPr lang="ru-RU" sz="2400" dirty="0">
                        <a:effectLst/>
                        <a:latin typeface="Times New Roman"/>
                        <a:ea typeface="Times New Roman"/>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2400" b="1" dirty="0">
                          <a:effectLst/>
                          <a:latin typeface="Times New Roman"/>
                          <a:ea typeface="Times New Roman"/>
                        </a:rPr>
                        <a:t>4 — 7 </a:t>
                      </a:r>
                      <a:r>
                        <a:rPr lang="ru-RU" sz="2400" b="1" dirty="0" err="1">
                          <a:effectLst/>
                          <a:latin typeface="Times New Roman"/>
                          <a:ea typeface="Times New Roman"/>
                        </a:rPr>
                        <a:t>ёш</a:t>
                      </a:r>
                      <a:r>
                        <a:rPr lang="ru-RU" sz="2400" b="1" dirty="0">
                          <a:effectLst/>
                          <a:latin typeface="Times New Roman"/>
                          <a:ea typeface="Times New Roman"/>
                        </a:rPr>
                        <a:t> </a:t>
                      </a:r>
                      <a:endParaRPr lang="ru-RU" sz="2400" dirty="0">
                        <a:effectLst/>
                        <a:latin typeface="Times New Roman"/>
                        <a:ea typeface="Times New Roman"/>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1"/>
                  </a:ext>
                </a:extLst>
              </a:tr>
              <a:tr h="0">
                <a:tc>
                  <a:txBody>
                    <a:bodyPr/>
                    <a:lstStyle/>
                    <a:p>
                      <a:pPr marL="36195" marR="36195">
                        <a:spcAft>
                          <a:spcPts val="0"/>
                        </a:spcAft>
                      </a:pPr>
                      <a:r>
                        <a:rPr lang="ru-RU" sz="2400" dirty="0" err="1">
                          <a:effectLst/>
                          <a:latin typeface="Times New Roman"/>
                          <a:ea typeface="Times New Roman"/>
                        </a:rPr>
                        <a:t>Сут</a:t>
                      </a:r>
                      <a:r>
                        <a:rPr lang="ru-RU" sz="2400" dirty="0">
                          <a:effectLst/>
                          <a:latin typeface="Times New Roman"/>
                          <a:ea typeface="Times New Roman"/>
                        </a:rPr>
                        <a:t>, </a:t>
                      </a:r>
                      <a:r>
                        <a:rPr lang="ru-RU" sz="2400" dirty="0" err="1">
                          <a:effectLst/>
                          <a:latin typeface="Times New Roman"/>
                          <a:ea typeface="Times New Roman"/>
                        </a:rPr>
                        <a:t>қатиқ</a:t>
                      </a:r>
                      <a:r>
                        <a:rPr lang="ru-RU" sz="2400" dirty="0">
                          <a:effectLst/>
                          <a:latin typeface="Times New Roman"/>
                          <a:ea typeface="Times New Roman"/>
                        </a:rPr>
                        <a:t>, </a:t>
                      </a:r>
                      <a:r>
                        <a:rPr lang="ru-RU" sz="2400" dirty="0" err="1">
                          <a:effectLst/>
                          <a:latin typeface="Times New Roman"/>
                          <a:ea typeface="Times New Roman"/>
                        </a:rPr>
                        <a:t>сутли</a:t>
                      </a:r>
                      <a:r>
                        <a:rPr lang="ru-RU" sz="2400" dirty="0">
                          <a:effectLst/>
                          <a:latin typeface="Times New Roman"/>
                          <a:ea typeface="Times New Roman"/>
                        </a:rPr>
                        <a:t> </a:t>
                      </a:r>
                      <a:r>
                        <a:rPr lang="ru-RU" sz="2400" dirty="0" err="1">
                          <a:effectLst/>
                          <a:latin typeface="Times New Roman"/>
                          <a:ea typeface="Times New Roman"/>
                        </a:rPr>
                        <a:t>чой</a:t>
                      </a:r>
                      <a:r>
                        <a:rPr lang="ru-RU" sz="2400" dirty="0">
                          <a:effectLst/>
                          <a:latin typeface="Times New Roman"/>
                          <a:ea typeface="Times New Roman"/>
                        </a:rPr>
                        <a:t>, </a:t>
                      </a:r>
                      <a:r>
                        <a:rPr lang="ru-RU" sz="2400" dirty="0" err="1">
                          <a:effectLst/>
                          <a:latin typeface="Times New Roman"/>
                          <a:ea typeface="Times New Roman"/>
                        </a:rPr>
                        <a:t>шарбатлар</a:t>
                      </a:r>
                      <a:endParaRPr lang="ru-RU" sz="2400" dirty="0">
                        <a:effectLst/>
                        <a:latin typeface="Times New Roman"/>
                        <a:ea typeface="Times New Roman"/>
                      </a:endParaRPr>
                    </a:p>
                    <a:p>
                      <a:pPr marL="36195" marR="36195">
                        <a:spcAft>
                          <a:spcPts val="0"/>
                        </a:spcAft>
                      </a:pPr>
                      <a:endParaRPr lang="ru-RU" sz="24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150 </a:t>
                      </a:r>
                      <a:r>
                        <a:rPr lang="ru-RU" sz="2400" dirty="0" err="1">
                          <a:effectLst/>
                          <a:latin typeface="Times New Roman"/>
                          <a:ea typeface="Times New Roman"/>
                        </a:rPr>
                        <a:t>гр</a:t>
                      </a:r>
                      <a:endParaRPr lang="ru-RU" sz="24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150 </a:t>
                      </a:r>
                      <a:r>
                        <a:rPr lang="ru-RU" sz="2400" dirty="0" err="1">
                          <a:effectLst/>
                          <a:latin typeface="Times New Roman"/>
                          <a:ea typeface="Times New Roman"/>
                        </a:rPr>
                        <a:t>гр</a:t>
                      </a:r>
                      <a:endParaRPr lang="ru-RU" sz="24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2"/>
                  </a:ext>
                </a:extLst>
              </a:tr>
              <a:tr h="0">
                <a:tc>
                  <a:txBody>
                    <a:bodyPr/>
                    <a:lstStyle/>
                    <a:p>
                      <a:pPr marL="36195" marR="36195">
                        <a:spcAft>
                          <a:spcPts val="0"/>
                        </a:spcAft>
                      </a:pPr>
                      <a:r>
                        <a:rPr lang="ru-RU" sz="2400" dirty="0">
                          <a:effectLst/>
                          <a:latin typeface="Times New Roman"/>
                          <a:ea typeface="Times New Roman"/>
                        </a:rPr>
                        <a:t>Булочка </a:t>
                      </a:r>
                      <a:r>
                        <a:rPr lang="ru-RU" sz="2400" dirty="0" err="1">
                          <a:effectLst/>
                          <a:latin typeface="Times New Roman"/>
                          <a:ea typeface="Times New Roman"/>
                        </a:rPr>
                        <a:t>ёки</a:t>
                      </a:r>
                      <a:r>
                        <a:rPr lang="ru-RU" sz="2400" dirty="0">
                          <a:effectLst/>
                          <a:latin typeface="Times New Roman"/>
                          <a:ea typeface="Times New Roman"/>
                        </a:rPr>
                        <a:t> </a:t>
                      </a:r>
                      <a:r>
                        <a:rPr lang="ru-RU" sz="2400" dirty="0" err="1">
                          <a:effectLst/>
                          <a:latin typeface="Times New Roman"/>
                          <a:ea typeface="Times New Roman"/>
                        </a:rPr>
                        <a:t>хамирли</a:t>
                      </a:r>
                      <a:r>
                        <a:rPr lang="ru-RU" sz="2400" dirty="0">
                          <a:effectLst/>
                          <a:latin typeface="Times New Roman"/>
                          <a:ea typeface="Times New Roman"/>
                        </a:rPr>
                        <a:t> </a:t>
                      </a:r>
                      <a:r>
                        <a:rPr lang="ru-RU" sz="2400" dirty="0" err="1">
                          <a:solidFill>
                            <a:srgbClr val="000000"/>
                          </a:solidFill>
                          <a:effectLst/>
                          <a:latin typeface="Times New Roman"/>
                          <a:ea typeface="Times New Roman"/>
                        </a:rPr>
                        <a:t>қандолат</a:t>
                      </a:r>
                      <a:r>
                        <a:rPr lang="ru-RU" sz="2400" dirty="0">
                          <a:effectLst/>
                          <a:latin typeface="Times New Roman"/>
                          <a:ea typeface="Times New Roman"/>
                        </a:rPr>
                        <a:t> </a:t>
                      </a:r>
                      <a:r>
                        <a:rPr lang="ru-RU" sz="2400" dirty="0" err="1">
                          <a:effectLst/>
                          <a:latin typeface="Times New Roman"/>
                          <a:ea typeface="Times New Roman"/>
                        </a:rPr>
                        <a:t>маҳсулотлари</a:t>
                      </a:r>
                      <a:endParaRPr lang="ru-RU" sz="2400" dirty="0">
                        <a:effectLst/>
                        <a:latin typeface="Times New Roman"/>
                        <a:ea typeface="Times New Roman"/>
                      </a:endParaRPr>
                    </a:p>
                    <a:p>
                      <a:pPr marL="36195" marR="36195">
                        <a:spcAft>
                          <a:spcPts val="0"/>
                        </a:spcAft>
                      </a:pPr>
                      <a:endParaRPr lang="ru-RU" sz="24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50 — 60 </a:t>
                      </a:r>
                      <a:r>
                        <a:rPr lang="ru-RU" sz="2400" dirty="0" err="1">
                          <a:effectLst/>
                          <a:latin typeface="Times New Roman"/>
                          <a:ea typeface="Times New Roman"/>
                        </a:rPr>
                        <a:t>гр</a:t>
                      </a:r>
                      <a:endParaRPr lang="ru-RU" sz="24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60 — 75 </a:t>
                      </a:r>
                      <a:r>
                        <a:rPr lang="ru-RU" sz="2400" dirty="0" err="1">
                          <a:effectLst/>
                          <a:latin typeface="Times New Roman"/>
                          <a:ea typeface="Times New Roman"/>
                        </a:rPr>
                        <a:t>гр</a:t>
                      </a:r>
                      <a:endParaRPr lang="ru-RU" sz="24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8008646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255454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D6F0D4AB-9D58-4E8D-9F48-2E68D9D9C638}"/>
              </a:ext>
            </a:extLst>
          </p:cNvPr>
          <p:cNvSpPr/>
          <p:nvPr/>
        </p:nvSpPr>
        <p:spPr>
          <a:xfrm>
            <a:off x="395536" y="653208"/>
            <a:ext cx="8496944" cy="5582939"/>
          </a:xfrm>
          <a:prstGeom prst="rect">
            <a:avLst/>
          </a:prstGeom>
        </p:spPr>
        <p:txBody>
          <a:bodyPr wrap="square">
            <a:spAutoFit/>
          </a:bodyPr>
          <a:lstStyle/>
          <a:p>
            <a:pPr algn="just">
              <a:lnSpc>
                <a:spcPct val="150000"/>
              </a:lnSpc>
              <a:spcAft>
                <a:spcPts val="800"/>
              </a:spcAft>
            </a:pPr>
            <a:r>
              <a:rPr lang="uz-Cyrl-UZ" sz="2000" b="1" dirty="0">
                <a:solidFill>
                  <a:srgbClr val="000000"/>
                </a:solidFill>
                <a:latin typeface="Times New Roman" panose="02020603050405020304" pitchFamily="18" charset="0"/>
                <a:cs typeface="Times New Roman" panose="02020603050405020304" pitchFamily="18" charset="0"/>
              </a:rPr>
              <a:t>Бугунги куннинг энг долзарб масалаларидан бири шундаки, </a:t>
            </a:r>
            <a:r>
              <a:rPr lang="uz-Cyrl-UZ" sz="2000" dirty="0">
                <a:solidFill>
                  <a:srgbClr val="000000"/>
                </a:solidFill>
                <a:latin typeface="Times New Roman" panose="02020603050405020304" pitchFamily="18" charset="0"/>
                <a:cs typeface="Times New Roman" panose="02020603050405020304" pitchFamily="18" charset="0"/>
              </a:rPr>
              <a:t>айрим мактабгача таълим ташкилотларидаги ошхоналарда айнан мутахассис ошпазларни йўқлиги ачинарли ҳол ҳисобланади. Ҳар бир инсон таом тайёрлашни билиши мумкин, лекин технология асосида (ҳарорати, вақти) таом тайёрлашни ҳамма ҳам билмайди. Таом тўғри технология асосида тайёрлансагина болалар организмига фойда, агар технология асосида тайёрланмаса, аксинча, зарар бўлиши мумкин. Бизнинг мақсадимиз болаларни қорнини тўйдириш билан бир қаторда истеъмол қилаётган озиқ-овқат маҳсулотларини таркибидаги озиқавий моддаларини болалар организмларига етказиб беришдан иборатдир. Шунинг учун мактабгача таълим ташкилотларида биринчи ўринда мутахассис ошпазларни тўғри танлай олиш лозим.</a:t>
            </a:r>
            <a:endParaRPr lang="ru-RU" sz="20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805671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255454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15C3CA37-4F1D-48E9-B683-CE413149C0BF}"/>
              </a:ext>
            </a:extLst>
          </p:cNvPr>
          <p:cNvSpPr/>
          <p:nvPr/>
        </p:nvSpPr>
        <p:spPr>
          <a:xfrm>
            <a:off x="457200" y="1628951"/>
            <a:ext cx="8363272" cy="1938992"/>
          </a:xfrm>
          <a:prstGeom prst="rect">
            <a:avLst/>
          </a:prstGeom>
        </p:spPr>
        <p:txBody>
          <a:bodyPr wrap="square">
            <a:spAutoFit/>
          </a:bodyPr>
          <a:lstStyle/>
          <a:p>
            <a:pPr algn="just"/>
            <a:r>
              <a:rPr lang="uz-Cyrl-UZ" sz="2400" dirty="0">
                <a:latin typeface="Times New Roman" panose="02020603050405020304" pitchFamily="18" charset="0"/>
                <a:ea typeface="Calibri" panose="020F0502020204030204" pitchFamily="34" charset="0"/>
              </a:rPr>
              <a:t>Ҳозирги кунда айрим мактабгача таълим ташкилотларида бракераж дафтарларини эътиборсизлик билан юритишлари ёки таомларни тайёрлаш технологиясига умуман амал қилмасликлари ошхоналарда технологик карталарнинг мавжуд эмаслиги бу жуда ачинарли ҳол ҳисобланади.</a:t>
            </a:r>
            <a:r>
              <a:rPr lang="uz-Cyrl-UZ" sz="2400" b="1" dirty="0">
                <a:solidFill>
                  <a:srgbClr val="000000"/>
                </a:solidFill>
                <a:latin typeface="Times New Roman" panose="02020603050405020304" pitchFamily="18" charset="0"/>
              </a:rPr>
              <a:t> </a:t>
            </a:r>
            <a:endParaRPr lang="ru-RU" sz="2400" dirty="0"/>
          </a:p>
        </p:txBody>
      </p:sp>
    </p:spTree>
    <p:extLst>
      <p:ext uri="{BB962C8B-B14F-4D97-AF65-F5344CB8AC3E}">
        <p14:creationId xmlns:p14="http://schemas.microsoft.com/office/powerpoint/2010/main" val="27740985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idx="1"/>
          </p:nvPr>
        </p:nvGraphicFramePr>
        <p:xfrm>
          <a:off x="457200" y="3314541"/>
          <a:ext cx="8229600" cy="1097280"/>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0">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0">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0">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0">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0">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0">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403"/>
            <a:ext cx="9170826"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Таблица 2"/>
          <p:cNvGraphicFramePr>
            <a:graphicFrameLocks noGrp="1"/>
          </p:cNvGraphicFramePr>
          <p:nvPr>
            <p:extLst>
              <p:ext uri="{D42A27DB-BD31-4B8C-83A1-F6EECF244321}">
                <p14:modId xmlns:p14="http://schemas.microsoft.com/office/powerpoint/2010/main" val="2546713605"/>
              </p:ext>
            </p:extLst>
          </p:nvPr>
        </p:nvGraphicFramePr>
        <p:xfrm>
          <a:off x="323528" y="2060845"/>
          <a:ext cx="8568951" cy="3672410"/>
        </p:xfrm>
        <a:graphic>
          <a:graphicData uri="http://schemas.openxmlformats.org/drawingml/2006/table">
            <a:tbl>
              <a:tblPr firstRow="1" firstCol="1" bandRow="1"/>
              <a:tblGrid>
                <a:gridCol w="1311574">
                  <a:extLst>
                    <a:ext uri="{9D8B030D-6E8A-4147-A177-3AD203B41FA5}">
                      <a16:colId xmlns:a16="http://schemas.microsoft.com/office/drawing/2014/main" val="20000"/>
                    </a:ext>
                  </a:extLst>
                </a:gridCol>
                <a:gridCol w="560634">
                  <a:extLst>
                    <a:ext uri="{9D8B030D-6E8A-4147-A177-3AD203B41FA5}">
                      <a16:colId xmlns:a16="http://schemas.microsoft.com/office/drawing/2014/main" val="20001"/>
                    </a:ext>
                  </a:extLst>
                </a:gridCol>
                <a:gridCol w="1008112">
                  <a:extLst>
                    <a:ext uri="{9D8B030D-6E8A-4147-A177-3AD203B41FA5}">
                      <a16:colId xmlns:a16="http://schemas.microsoft.com/office/drawing/2014/main" val="20002"/>
                    </a:ext>
                  </a:extLst>
                </a:gridCol>
                <a:gridCol w="954291">
                  <a:extLst>
                    <a:ext uri="{9D8B030D-6E8A-4147-A177-3AD203B41FA5}">
                      <a16:colId xmlns:a16="http://schemas.microsoft.com/office/drawing/2014/main" val="20003"/>
                    </a:ext>
                  </a:extLst>
                </a:gridCol>
                <a:gridCol w="1411685">
                  <a:extLst>
                    <a:ext uri="{9D8B030D-6E8A-4147-A177-3AD203B41FA5}">
                      <a16:colId xmlns:a16="http://schemas.microsoft.com/office/drawing/2014/main" val="20004"/>
                    </a:ext>
                  </a:extLst>
                </a:gridCol>
                <a:gridCol w="1136698">
                  <a:extLst>
                    <a:ext uri="{9D8B030D-6E8A-4147-A177-3AD203B41FA5}">
                      <a16:colId xmlns:a16="http://schemas.microsoft.com/office/drawing/2014/main" val="20005"/>
                    </a:ext>
                  </a:extLst>
                </a:gridCol>
                <a:gridCol w="1136698">
                  <a:extLst>
                    <a:ext uri="{9D8B030D-6E8A-4147-A177-3AD203B41FA5}">
                      <a16:colId xmlns:a16="http://schemas.microsoft.com/office/drawing/2014/main" val="20006"/>
                    </a:ext>
                  </a:extLst>
                </a:gridCol>
                <a:gridCol w="1049259">
                  <a:extLst>
                    <a:ext uri="{9D8B030D-6E8A-4147-A177-3AD203B41FA5}">
                      <a16:colId xmlns:a16="http://schemas.microsoft.com/office/drawing/2014/main" val="20007"/>
                    </a:ext>
                  </a:extLst>
                </a:gridCol>
              </a:tblGrid>
              <a:tr h="461454">
                <a:tc rowSpan="2">
                  <a:txBody>
                    <a:bodyPr/>
                    <a:lstStyle/>
                    <a:p>
                      <a:pPr algn="ctr">
                        <a:spcAft>
                          <a:spcPts val="0"/>
                        </a:spcAft>
                      </a:pPr>
                      <a:r>
                        <a:rPr lang="ru-RU" sz="1600" b="1" dirty="0" err="1">
                          <a:effectLst/>
                          <a:latin typeface="Times New Roman"/>
                          <a:ea typeface="Times New Roman"/>
                        </a:rPr>
                        <a:t>Маҳсулот</a:t>
                      </a:r>
                      <a:r>
                        <a:rPr lang="ru-RU" sz="1600" b="1" dirty="0">
                          <a:effectLst/>
                          <a:latin typeface="Times New Roman"/>
                          <a:ea typeface="Times New Roman"/>
                        </a:rPr>
                        <a:t> </a:t>
                      </a:r>
                      <a:r>
                        <a:rPr lang="ru-RU" sz="1600" b="1" dirty="0" err="1">
                          <a:effectLst/>
                          <a:latin typeface="Times New Roman"/>
                          <a:ea typeface="Times New Roman"/>
                        </a:rPr>
                        <a:t>етказиб</a:t>
                      </a:r>
                      <a:r>
                        <a:rPr lang="ru-RU" sz="1600" b="1" dirty="0">
                          <a:effectLst/>
                          <a:latin typeface="Times New Roman"/>
                          <a:ea typeface="Times New Roman"/>
                        </a:rPr>
                        <a:t> </a:t>
                      </a:r>
                      <a:r>
                        <a:rPr lang="ru-RU" sz="1600" b="1" dirty="0" err="1">
                          <a:effectLst/>
                          <a:latin typeface="Times New Roman"/>
                          <a:ea typeface="Times New Roman"/>
                        </a:rPr>
                        <a:t>берувчи</a:t>
                      </a:r>
                      <a:r>
                        <a:rPr lang="ru-RU" sz="1600" b="1" dirty="0">
                          <a:effectLst/>
                          <a:latin typeface="Times New Roman"/>
                          <a:ea typeface="Times New Roman"/>
                        </a:rPr>
                        <a:t> </a:t>
                      </a:r>
                      <a:r>
                        <a:rPr lang="ru-RU" sz="1600" b="1" dirty="0" err="1">
                          <a:effectLst/>
                          <a:latin typeface="Times New Roman"/>
                          <a:ea typeface="Times New Roman"/>
                        </a:rPr>
                        <a:t>таъминотчи</a:t>
                      </a:r>
                      <a:r>
                        <a:rPr lang="ru-RU" sz="1600" b="1" dirty="0">
                          <a:effectLst/>
                          <a:latin typeface="Times New Roman"/>
                          <a:ea typeface="Times New Roman"/>
                        </a:rPr>
                        <a:t> </a:t>
                      </a:r>
                      <a:r>
                        <a:rPr lang="ru-RU" sz="1600" b="1" dirty="0" err="1">
                          <a:effectLst/>
                          <a:latin typeface="Times New Roman"/>
                          <a:ea typeface="Times New Roman"/>
                        </a:rPr>
                        <a:t>ташкилот</a:t>
                      </a:r>
                      <a:r>
                        <a:rPr lang="ru-RU" sz="1600" b="1" dirty="0">
                          <a:effectLst/>
                          <a:latin typeface="Times New Roman"/>
                          <a:ea typeface="Times New Roman"/>
                        </a:rPr>
                        <a:t> </a:t>
                      </a:r>
                      <a:r>
                        <a:rPr lang="ru-RU" sz="1600" b="1" dirty="0" err="1">
                          <a:effectLst/>
                          <a:latin typeface="Times New Roman"/>
                          <a:ea typeface="Times New Roman"/>
                        </a:rPr>
                        <a:t>номи</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ctr">
                        <a:spcAft>
                          <a:spcPts val="0"/>
                        </a:spcAft>
                      </a:pPr>
                      <a:r>
                        <a:rPr lang="ru-RU" sz="1600" b="1" dirty="0">
                          <a:effectLst/>
                          <a:latin typeface="Times New Roman"/>
                          <a:ea typeface="Times New Roman"/>
                        </a:rPr>
                        <a:t>Сана</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ctr">
                        <a:spcAft>
                          <a:spcPts val="0"/>
                        </a:spcAft>
                      </a:pPr>
                      <a:r>
                        <a:rPr lang="ru-RU" sz="1600" b="1" dirty="0" err="1">
                          <a:effectLst/>
                          <a:latin typeface="Times New Roman"/>
                          <a:ea typeface="Times New Roman"/>
                        </a:rPr>
                        <a:t>Маҳсулот</a:t>
                      </a:r>
                      <a:r>
                        <a:rPr lang="ru-RU" sz="1600" b="1" dirty="0">
                          <a:effectLst/>
                          <a:latin typeface="Times New Roman"/>
                          <a:ea typeface="Times New Roman"/>
                        </a:rPr>
                        <a:t> </a:t>
                      </a:r>
                      <a:r>
                        <a:rPr lang="ru-RU" sz="1600" b="1" dirty="0" err="1">
                          <a:effectLst/>
                          <a:latin typeface="Times New Roman"/>
                          <a:ea typeface="Times New Roman"/>
                        </a:rPr>
                        <a:t>номи</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ctr">
                        <a:spcAft>
                          <a:spcPts val="0"/>
                        </a:spcAft>
                      </a:pPr>
                      <a:r>
                        <a:rPr lang="ru-RU" sz="1600" b="1" dirty="0" err="1">
                          <a:effectLst/>
                          <a:latin typeface="Times New Roman"/>
                          <a:ea typeface="Times New Roman"/>
                        </a:rPr>
                        <a:t>Миқдори</a:t>
                      </a:r>
                      <a:r>
                        <a:rPr lang="ru-RU" sz="1600" b="1" dirty="0">
                          <a:effectLst/>
                          <a:latin typeface="Times New Roman"/>
                          <a:ea typeface="Times New Roman"/>
                        </a:rPr>
                        <a:t> (кг, литр, дона)</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2">
                  <a:txBody>
                    <a:bodyPr/>
                    <a:lstStyle/>
                    <a:p>
                      <a:pPr algn="ctr">
                        <a:spcAft>
                          <a:spcPts val="0"/>
                        </a:spcAft>
                      </a:pPr>
                      <a:r>
                        <a:rPr lang="ru-RU" sz="1600" b="1" dirty="0" err="1">
                          <a:effectLst/>
                          <a:latin typeface="Times New Roman"/>
                          <a:ea typeface="Times New Roman"/>
                        </a:rPr>
                        <a:t>Баҳолаш</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rowSpan="2">
                  <a:txBody>
                    <a:bodyPr/>
                    <a:lstStyle/>
                    <a:p>
                      <a:pPr algn="ctr">
                        <a:spcAft>
                          <a:spcPts val="0"/>
                        </a:spcAft>
                      </a:pPr>
                      <a:r>
                        <a:rPr lang="ru-RU" sz="1600" b="1" dirty="0">
                          <a:effectLst/>
                          <a:latin typeface="Times New Roman"/>
                          <a:ea typeface="Times New Roman"/>
                        </a:rPr>
                        <a:t>Бракераж комиссия-си </a:t>
                      </a:r>
                      <a:r>
                        <a:rPr lang="ru-RU" sz="1600" b="1" dirty="0" err="1">
                          <a:effectLst/>
                          <a:latin typeface="Times New Roman"/>
                          <a:ea typeface="Times New Roman"/>
                        </a:rPr>
                        <a:t>рухсати</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ctr">
                        <a:spcAft>
                          <a:spcPts val="0"/>
                        </a:spcAft>
                      </a:pPr>
                      <a:r>
                        <a:rPr lang="ru-RU" sz="1600" b="1" dirty="0">
                          <a:effectLst/>
                          <a:latin typeface="Times New Roman"/>
                          <a:ea typeface="Times New Roman"/>
                        </a:rPr>
                        <a:t>Бракераж комиссия-си </a:t>
                      </a:r>
                      <a:r>
                        <a:rPr lang="ru-RU" sz="1600" b="1" dirty="0" err="1">
                          <a:effectLst/>
                          <a:latin typeface="Times New Roman"/>
                          <a:ea typeface="Times New Roman"/>
                        </a:rPr>
                        <a:t>аъзоси</a:t>
                      </a:r>
                      <a:r>
                        <a:rPr lang="ru-RU" sz="1600" b="1" dirty="0">
                          <a:effectLst/>
                          <a:latin typeface="Times New Roman"/>
                          <a:ea typeface="Times New Roman"/>
                        </a:rPr>
                        <a:t> </a:t>
                      </a:r>
                      <a:r>
                        <a:rPr lang="ru-RU" sz="1600" b="1" dirty="0" err="1">
                          <a:effectLst/>
                          <a:latin typeface="Times New Roman"/>
                          <a:ea typeface="Times New Roman"/>
                        </a:rPr>
                        <a:t>имзоси</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0"/>
                  </a:ext>
                </a:extLst>
              </a:tr>
              <a:tr h="1845818">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spcAft>
                          <a:spcPts val="0"/>
                        </a:spcAft>
                      </a:pPr>
                      <a:r>
                        <a:rPr lang="ru-RU" sz="1600" b="1" dirty="0" err="1">
                          <a:effectLst/>
                          <a:latin typeface="Times New Roman"/>
                          <a:ea typeface="Times New Roman"/>
                        </a:rPr>
                        <a:t>Маҳсулот</a:t>
                      </a:r>
                      <a:r>
                        <a:rPr lang="ru-RU" sz="1600" b="1" dirty="0">
                          <a:effectLst/>
                          <a:latin typeface="Times New Roman"/>
                          <a:ea typeface="Times New Roman"/>
                        </a:rPr>
                        <a:t> </a:t>
                      </a:r>
                      <a:r>
                        <a:rPr lang="ru-RU" sz="1600" b="1" dirty="0" err="1">
                          <a:effectLst/>
                          <a:latin typeface="Times New Roman"/>
                          <a:ea typeface="Times New Roman"/>
                        </a:rPr>
                        <a:t>сифатини</a:t>
                      </a:r>
                      <a:r>
                        <a:rPr lang="ru-RU" sz="1600" b="1" dirty="0">
                          <a:effectLst/>
                          <a:latin typeface="Times New Roman"/>
                          <a:ea typeface="Times New Roman"/>
                        </a:rPr>
                        <a:t> </a:t>
                      </a:r>
                      <a:r>
                        <a:rPr lang="ru-RU" sz="1600" b="1" dirty="0" err="1">
                          <a:effectLst/>
                          <a:latin typeface="Times New Roman"/>
                          <a:ea typeface="Times New Roman"/>
                        </a:rPr>
                        <a:t>органолептик</a:t>
                      </a:r>
                      <a:r>
                        <a:rPr lang="ru-RU" sz="1600" b="1" dirty="0">
                          <a:effectLst/>
                          <a:latin typeface="Times New Roman"/>
                          <a:ea typeface="Times New Roman"/>
                        </a:rPr>
                        <a:t> </a:t>
                      </a:r>
                      <a:r>
                        <a:rPr lang="ru-RU" sz="1600" b="1" dirty="0" err="1">
                          <a:effectLst/>
                          <a:latin typeface="Times New Roman"/>
                          <a:ea typeface="Times New Roman"/>
                        </a:rPr>
                        <a:t>усулда</a:t>
                      </a:r>
                      <a:r>
                        <a:rPr lang="ru-RU" sz="1600" b="1" dirty="0">
                          <a:effectLst/>
                          <a:latin typeface="Times New Roman"/>
                          <a:ea typeface="Times New Roman"/>
                        </a:rPr>
                        <a:t> </a:t>
                      </a:r>
                      <a:r>
                        <a:rPr lang="ru-RU" sz="1600" b="1" dirty="0" err="1">
                          <a:effectLst/>
                          <a:latin typeface="Times New Roman"/>
                          <a:ea typeface="Times New Roman"/>
                        </a:rPr>
                        <a:t>баҳолаш</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600" b="1" dirty="0" err="1">
                          <a:effectLst/>
                          <a:latin typeface="Times New Roman"/>
                          <a:ea typeface="Times New Roman"/>
                        </a:rPr>
                        <a:t>Сифатсиз</a:t>
                      </a:r>
                      <a:r>
                        <a:rPr lang="ru-RU" sz="1600" b="1" dirty="0">
                          <a:effectLst/>
                          <a:latin typeface="Times New Roman"/>
                          <a:ea typeface="Times New Roman"/>
                        </a:rPr>
                        <a:t>-лик </a:t>
                      </a:r>
                      <a:r>
                        <a:rPr lang="ru-RU" sz="1600" b="1" dirty="0" err="1">
                          <a:effectLst/>
                          <a:latin typeface="Times New Roman"/>
                          <a:ea typeface="Times New Roman"/>
                        </a:rPr>
                        <a:t>аломатла-рини</a:t>
                      </a:r>
                      <a:r>
                        <a:rPr lang="ru-RU" sz="1600" b="1" dirty="0">
                          <a:effectLst/>
                          <a:latin typeface="Times New Roman"/>
                          <a:ea typeface="Times New Roman"/>
                        </a:rPr>
                        <a:t> </a:t>
                      </a:r>
                      <a:r>
                        <a:rPr lang="ru-RU" sz="1600" b="1" dirty="0" err="1">
                          <a:effectLst/>
                          <a:latin typeface="Times New Roman"/>
                          <a:ea typeface="Times New Roman"/>
                        </a:rPr>
                        <a:t>изоҳлаш</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ru-RU"/>
                    </a:p>
                  </a:txBody>
                  <a:tcPr/>
                </a:tc>
                <a:tc vMerge="1">
                  <a:txBody>
                    <a:bodyPr/>
                    <a:lstStyle/>
                    <a:p>
                      <a:endParaRPr lang="ru-RU"/>
                    </a:p>
                  </a:txBody>
                  <a:tcPr/>
                </a:tc>
                <a:extLst>
                  <a:ext uri="{0D108BD9-81ED-4DB2-BD59-A6C34878D82A}">
                    <a16:rowId xmlns:a16="http://schemas.microsoft.com/office/drawing/2014/main" val="10001"/>
                  </a:ext>
                </a:extLst>
              </a:tr>
              <a:tr h="455046">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2"/>
                  </a:ext>
                </a:extLst>
              </a:tr>
              <a:tr h="455046">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3"/>
                  </a:ext>
                </a:extLst>
              </a:tr>
              <a:tr h="455046">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4"/>
                  </a:ext>
                </a:extLst>
              </a:tr>
            </a:tbl>
          </a:graphicData>
        </a:graphic>
      </p:graphicFrame>
      <p:sp>
        <p:nvSpPr>
          <p:cNvPr id="4" name="Rectangle 1"/>
          <p:cNvSpPr>
            <a:spLocks noChangeArrowheads="1"/>
          </p:cNvSpPr>
          <p:nvPr/>
        </p:nvSpPr>
        <p:spPr bwMode="auto">
          <a:xfrm>
            <a:off x="1331638" y="151964"/>
            <a:ext cx="7128793"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Ошхонада</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юритилаётган</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назорат</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ҳужжатларининг</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шакллари</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ea typeface="Times New Roman" panose="02020603050405020304" pitchFamily="18" charset="0"/>
                <a:cs typeface="Times New Roman" panose="02020603050405020304" pitchFamily="18" charset="0"/>
              </a:rPr>
              <a:t>К</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елтирилган</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озиқ-овқат</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маҳсулотларининг</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бракераж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журнали</a:t>
            </a:r>
            <a:endParaRPr kumimoji="0" lang="ru-RU" altLang="ru-RU" sz="2400" b="0" i="0" u="none" strike="noStrike" cap="none" normalizeH="0" baseline="0" dirty="0">
              <a:ln>
                <a:noFill/>
              </a:ln>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08646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idx="1"/>
          </p:nvPr>
        </p:nvGraphicFramePr>
        <p:xfrm>
          <a:off x="457200" y="3314541"/>
          <a:ext cx="8229600" cy="1097280"/>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0">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0">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0">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0">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0">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0">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403"/>
            <a:ext cx="9170826"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Таблица 2"/>
          <p:cNvGraphicFramePr>
            <a:graphicFrameLocks noGrp="1"/>
          </p:cNvGraphicFramePr>
          <p:nvPr>
            <p:extLst>
              <p:ext uri="{D42A27DB-BD31-4B8C-83A1-F6EECF244321}">
                <p14:modId xmlns:p14="http://schemas.microsoft.com/office/powerpoint/2010/main" val="2275704097"/>
              </p:ext>
            </p:extLst>
          </p:nvPr>
        </p:nvGraphicFramePr>
        <p:xfrm>
          <a:off x="457196" y="1772813"/>
          <a:ext cx="8507292" cy="3962400"/>
        </p:xfrm>
        <a:graphic>
          <a:graphicData uri="http://schemas.openxmlformats.org/drawingml/2006/table">
            <a:tbl>
              <a:tblPr firstRow="1" firstCol="1" bandRow="1"/>
              <a:tblGrid>
                <a:gridCol w="1162476">
                  <a:extLst>
                    <a:ext uri="{9D8B030D-6E8A-4147-A177-3AD203B41FA5}">
                      <a16:colId xmlns:a16="http://schemas.microsoft.com/office/drawing/2014/main" val="20000"/>
                    </a:ext>
                  </a:extLst>
                </a:gridCol>
                <a:gridCol w="1584176">
                  <a:extLst>
                    <a:ext uri="{9D8B030D-6E8A-4147-A177-3AD203B41FA5}">
                      <a16:colId xmlns:a16="http://schemas.microsoft.com/office/drawing/2014/main" val="20001"/>
                    </a:ext>
                  </a:extLst>
                </a:gridCol>
                <a:gridCol w="1584176">
                  <a:extLst>
                    <a:ext uri="{9D8B030D-6E8A-4147-A177-3AD203B41FA5}">
                      <a16:colId xmlns:a16="http://schemas.microsoft.com/office/drawing/2014/main" val="20002"/>
                    </a:ext>
                  </a:extLst>
                </a:gridCol>
                <a:gridCol w="1656184">
                  <a:extLst>
                    <a:ext uri="{9D8B030D-6E8A-4147-A177-3AD203B41FA5}">
                      <a16:colId xmlns:a16="http://schemas.microsoft.com/office/drawing/2014/main" val="20003"/>
                    </a:ext>
                  </a:extLst>
                </a:gridCol>
                <a:gridCol w="1008112">
                  <a:extLst>
                    <a:ext uri="{9D8B030D-6E8A-4147-A177-3AD203B41FA5}">
                      <a16:colId xmlns:a16="http://schemas.microsoft.com/office/drawing/2014/main" val="20004"/>
                    </a:ext>
                  </a:extLst>
                </a:gridCol>
                <a:gridCol w="1224136">
                  <a:extLst>
                    <a:ext uri="{9D8B030D-6E8A-4147-A177-3AD203B41FA5}">
                      <a16:colId xmlns:a16="http://schemas.microsoft.com/office/drawing/2014/main" val="20005"/>
                    </a:ext>
                  </a:extLst>
                </a:gridCol>
                <a:gridCol w="288032">
                  <a:extLst>
                    <a:ext uri="{9D8B030D-6E8A-4147-A177-3AD203B41FA5}">
                      <a16:colId xmlns:a16="http://schemas.microsoft.com/office/drawing/2014/main" val="20006"/>
                    </a:ext>
                  </a:extLst>
                </a:gridCol>
              </a:tblGrid>
              <a:tr h="241363">
                <a:tc rowSpan="2">
                  <a:txBody>
                    <a:bodyPr/>
                    <a:lstStyle/>
                    <a:p>
                      <a:pPr algn="ctr">
                        <a:spcAft>
                          <a:spcPts val="0"/>
                        </a:spcAft>
                      </a:pPr>
                      <a:r>
                        <a:rPr lang="ru-RU" sz="1600" b="1" dirty="0" err="1">
                          <a:effectLst/>
                          <a:latin typeface="Times New Roman"/>
                          <a:ea typeface="Times New Roman"/>
                        </a:rPr>
                        <a:t>Тайёр</a:t>
                      </a:r>
                      <a:r>
                        <a:rPr lang="ru-RU" sz="1600" b="1" dirty="0">
                          <a:effectLst/>
                          <a:latin typeface="Times New Roman"/>
                          <a:ea typeface="Times New Roman"/>
                        </a:rPr>
                        <a:t> </a:t>
                      </a:r>
                      <a:r>
                        <a:rPr lang="ru-RU" sz="1600" b="1" dirty="0" err="1">
                          <a:effectLst/>
                          <a:latin typeface="Times New Roman"/>
                          <a:ea typeface="Times New Roman"/>
                        </a:rPr>
                        <a:t>таомнинг</a:t>
                      </a:r>
                      <a:r>
                        <a:rPr lang="ru-RU" sz="1600" b="1" dirty="0">
                          <a:effectLst/>
                          <a:latin typeface="Times New Roman"/>
                          <a:ea typeface="Times New Roman"/>
                        </a:rPr>
                        <a:t> </a:t>
                      </a:r>
                      <a:r>
                        <a:rPr lang="ru-RU" sz="1600" b="1" dirty="0" err="1">
                          <a:effectLst/>
                          <a:latin typeface="Times New Roman"/>
                          <a:ea typeface="Times New Roman"/>
                        </a:rPr>
                        <a:t>номи</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3">
                  <a:txBody>
                    <a:bodyPr/>
                    <a:lstStyle/>
                    <a:p>
                      <a:pPr algn="ctr">
                        <a:spcAft>
                          <a:spcPts val="0"/>
                        </a:spcAft>
                      </a:pPr>
                      <a:r>
                        <a:rPr lang="ru-RU" sz="1600" b="1" dirty="0" err="1">
                          <a:effectLst/>
                          <a:latin typeface="Times New Roman"/>
                          <a:ea typeface="Times New Roman"/>
                        </a:rPr>
                        <a:t>Баҳоланиши</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rowSpan="2">
                  <a:txBody>
                    <a:bodyPr/>
                    <a:lstStyle/>
                    <a:p>
                      <a:pPr algn="ctr">
                        <a:spcAft>
                          <a:spcPts val="0"/>
                        </a:spcAft>
                      </a:pPr>
                      <a:r>
                        <a:rPr lang="ru-RU" sz="1600" b="1" dirty="0" err="1">
                          <a:effectLst/>
                          <a:latin typeface="Times New Roman"/>
                          <a:ea typeface="Times New Roman"/>
                        </a:rPr>
                        <a:t>Синама</a:t>
                      </a:r>
                      <a:r>
                        <a:rPr lang="ru-RU" sz="1600" b="1" dirty="0">
                          <a:effectLst/>
                          <a:latin typeface="Times New Roman"/>
                          <a:ea typeface="Times New Roman"/>
                        </a:rPr>
                        <a:t> </a:t>
                      </a:r>
                      <a:r>
                        <a:rPr lang="ru-RU" sz="1600" b="1" dirty="0" err="1">
                          <a:effectLst/>
                          <a:latin typeface="Times New Roman"/>
                          <a:ea typeface="Times New Roman"/>
                        </a:rPr>
                        <a:t>олинган</a:t>
                      </a:r>
                      <a:r>
                        <a:rPr lang="ru-RU" sz="1600" b="1" dirty="0">
                          <a:effectLst/>
                          <a:latin typeface="Times New Roman"/>
                          <a:ea typeface="Times New Roman"/>
                        </a:rPr>
                        <a:t> </a:t>
                      </a:r>
                      <a:r>
                        <a:rPr lang="ru-RU" sz="1600" b="1" dirty="0" err="1">
                          <a:effectLst/>
                          <a:latin typeface="Times New Roman"/>
                          <a:ea typeface="Times New Roman"/>
                        </a:rPr>
                        <a:t>вақти</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ctr">
                        <a:spcAft>
                          <a:spcPts val="0"/>
                        </a:spcAft>
                      </a:pPr>
                      <a:r>
                        <a:rPr lang="ru-RU" sz="1600" b="1" dirty="0" err="1">
                          <a:effectLst/>
                          <a:latin typeface="Times New Roman"/>
                          <a:ea typeface="Times New Roman"/>
                        </a:rPr>
                        <a:t>Тиббиёт</a:t>
                      </a:r>
                      <a:r>
                        <a:rPr lang="ru-RU" sz="1600" b="1" dirty="0">
                          <a:effectLst/>
                          <a:latin typeface="Times New Roman"/>
                          <a:ea typeface="Times New Roman"/>
                        </a:rPr>
                        <a:t> </a:t>
                      </a:r>
                      <a:r>
                        <a:rPr lang="ru-RU" sz="1600" b="1" dirty="0" err="1">
                          <a:effectLst/>
                          <a:latin typeface="Times New Roman"/>
                          <a:ea typeface="Times New Roman"/>
                        </a:rPr>
                        <a:t>ходимининг</a:t>
                      </a:r>
                      <a:r>
                        <a:rPr lang="ru-RU" sz="1600" b="1" dirty="0">
                          <a:effectLst/>
                          <a:latin typeface="Times New Roman"/>
                          <a:ea typeface="Times New Roman"/>
                        </a:rPr>
                        <a:t> </a:t>
                      </a:r>
                      <a:r>
                        <a:rPr lang="ru-RU" sz="1600" b="1" dirty="0" err="1">
                          <a:effectLst/>
                          <a:latin typeface="Times New Roman"/>
                          <a:ea typeface="Times New Roman"/>
                        </a:rPr>
                        <a:t>рухсати</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ctr">
                        <a:spcAft>
                          <a:spcPts val="0"/>
                        </a:spcAft>
                      </a:pPr>
                      <a:r>
                        <a:rPr lang="ru-RU" sz="1600" b="1" dirty="0" err="1">
                          <a:effectLst/>
                          <a:latin typeface="Times New Roman"/>
                          <a:ea typeface="Times New Roman"/>
                        </a:rPr>
                        <a:t>Имзо</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0"/>
                  </a:ext>
                </a:extLst>
              </a:tr>
              <a:tr h="724089">
                <a:tc vMerge="1">
                  <a:txBody>
                    <a:bodyPr/>
                    <a:lstStyle/>
                    <a:p>
                      <a:endParaRPr lang="ru-RU"/>
                    </a:p>
                  </a:txBody>
                  <a:tcPr/>
                </a:tc>
                <a:tc>
                  <a:txBody>
                    <a:bodyPr/>
                    <a:lstStyle/>
                    <a:p>
                      <a:pPr algn="ctr">
                        <a:spcAft>
                          <a:spcPts val="0"/>
                        </a:spcAft>
                      </a:pPr>
                      <a:r>
                        <a:rPr lang="ru-RU" sz="1600" b="1" dirty="0" err="1">
                          <a:effectLst/>
                          <a:latin typeface="Times New Roman"/>
                          <a:ea typeface="Times New Roman"/>
                        </a:rPr>
                        <a:t>таомноманинг</a:t>
                      </a:r>
                      <a:r>
                        <a:rPr lang="ru-RU" sz="1600" b="1" dirty="0">
                          <a:effectLst/>
                          <a:latin typeface="Times New Roman"/>
                          <a:ea typeface="Times New Roman"/>
                        </a:rPr>
                        <a:t> </a:t>
                      </a:r>
                      <a:r>
                        <a:rPr lang="ru-RU" sz="1600" b="1" dirty="0" err="1">
                          <a:effectLst/>
                          <a:latin typeface="Times New Roman"/>
                          <a:ea typeface="Times New Roman"/>
                        </a:rPr>
                        <a:t>бажарилиши</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600" b="1" dirty="0" err="1">
                          <a:effectLst/>
                          <a:latin typeface="Times New Roman"/>
                          <a:ea typeface="Times New Roman"/>
                        </a:rPr>
                        <a:t>сифати</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600" b="1" dirty="0" err="1">
                          <a:effectLst/>
                          <a:latin typeface="Times New Roman"/>
                          <a:ea typeface="Times New Roman"/>
                        </a:rPr>
                        <a:t>овқат</a:t>
                      </a:r>
                      <a:r>
                        <a:rPr lang="ru-RU" sz="1600" b="1" dirty="0">
                          <a:effectLst/>
                          <a:latin typeface="Times New Roman"/>
                          <a:ea typeface="Times New Roman"/>
                        </a:rPr>
                        <a:t> </a:t>
                      </a:r>
                      <a:r>
                        <a:rPr lang="ru-RU" sz="1600" b="1" dirty="0" err="1">
                          <a:effectLst/>
                          <a:latin typeface="Times New Roman"/>
                          <a:ea typeface="Times New Roman"/>
                        </a:rPr>
                        <a:t>тайёрлаш</a:t>
                      </a:r>
                      <a:r>
                        <a:rPr lang="ru-RU" sz="1600" b="1" dirty="0">
                          <a:effectLst/>
                          <a:latin typeface="Times New Roman"/>
                          <a:ea typeface="Times New Roman"/>
                        </a:rPr>
                        <a:t> </a:t>
                      </a:r>
                      <a:r>
                        <a:rPr lang="ru-RU" sz="1600" b="1" dirty="0" err="1">
                          <a:effectLst/>
                          <a:latin typeface="Times New Roman"/>
                          <a:ea typeface="Times New Roman"/>
                        </a:rPr>
                        <a:t>технологиясига</a:t>
                      </a:r>
                      <a:r>
                        <a:rPr lang="ru-RU" sz="1600" b="1" dirty="0">
                          <a:effectLst/>
                          <a:latin typeface="Times New Roman"/>
                          <a:ea typeface="Times New Roman"/>
                        </a:rPr>
                        <a:t> </a:t>
                      </a:r>
                      <a:r>
                        <a:rPr lang="ru-RU" sz="1600" b="1" dirty="0" err="1">
                          <a:effectLst/>
                          <a:latin typeface="Times New Roman"/>
                          <a:ea typeface="Times New Roman"/>
                        </a:rPr>
                        <a:t>риоя</a:t>
                      </a:r>
                      <a:r>
                        <a:rPr lang="ru-RU" sz="1600" b="1" dirty="0">
                          <a:effectLst/>
                          <a:latin typeface="Times New Roman"/>
                          <a:ea typeface="Times New Roman"/>
                        </a:rPr>
                        <a:t> </a:t>
                      </a:r>
                      <a:r>
                        <a:rPr lang="ru-RU" sz="1600" b="1" dirty="0" err="1">
                          <a:effectLst/>
                          <a:latin typeface="Times New Roman"/>
                          <a:ea typeface="Times New Roman"/>
                        </a:rPr>
                        <a:t>қилинганлиги</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ru-RU"/>
                    </a:p>
                  </a:txBody>
                  <a:tcPr/>
                </a:tc>
                <a:tc vMerge="1">
                  <a:txBody>
                    <a:bodyPr/>
                    <a:lstStyle/>
                    <a:p>
                      <a:endParaRPr lang="ru-RU"/>
                    </a:p>
                  </a:txBody>
                  <a:tcPr/>
                </a:tc>
                <a:tc vMerge="1">
                  <a:txBody>
                    <a:bodyPr/>
                    <a:lstStyle/>
                    <a:p>
                      <a:endParaRPr lang="ru-RU"/>
                    </a:p>
                  </a:txBody>
                  <a:tcPr/>
                </a:tc>
                <a:extLst>
                  <a:ext uri="{0D108BD9-81ED-4DB2-BD59-A6C34878D82A}">
                    <a16:rowId xmlns:a16="http://schemas.microsoft.com/office/drawing/2014/main" val="10001"/>
                  </a:ext>
                </a:extLst>
              </a:tr>
              <a:tr h="241363">
                <a:tc gridSpan="7">
                  <a:txBody>
                    <a:bodyPr/>
                    <a:lstStyle/>
                    <a:p>
                      <a:pPr algn="ctr">
                        <a:spcAft>
                          <a:spcPts val="0"/>
                        </a:spcAft>
                      </a:pPr>
                      <a:r>
                        <a:rPr lang="ru-RU" sz="1800" dirty="0">
                          <a:effectLst/>
                          <a:latin typeface="Times New Roman"/>
                          <a:ea typeface="Times New Roman"/>
                        </a:rPr>
                        <a:t>20___ </a:t>
                      </a:r>
                      <a:r>
                        <a:rPr lang="ru-RU" sz="1800" dirty="0" err="1">
                          <a:effectLst/>
                          <a:latin typeface="Times New Roman"/>
                          <a:ea typeface="Times New Roman"/>
                        </a:rPr>
                        <a:t>йил</a:t>
                      </a:r>
                      <a:r>
                        <a:rPr lang="ru-RU" sz="1800" dirty="0">
                          <a:effectLst/>
                          <a:latin typeface="Times New Roman"/>
                          <a:ea typeface="Times New Roman"/>
                        </a:rPr>
                        <a:t> ____ ____________</a:t>
                      </a: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2"/>
                  </a:ext>
                </a:extLst>
              </a:tr>
              <a:tr h="241363">
                <a:tc gridSpan="7">
                  <a:txBody>
                    <a:bodyPr/>
                    <a:lstStyle/>
                    <a:p>
                      <a:pPr algn="ctr">
                        <a:spcAft>
                          <a:spcPts val="0"/>
                        </a:spcAft>
                      </a:pPr>
                      <a:r>
                        <a:rPr lang="ru-RU" sz="1800" dirty="0" err="1">
                          <a:effectLst/>
                          <a:latin typeface="Times New Roman"/>
                          <a:ea typeface="Times New Roman"/>
                        </a:rPr>
                        <a:t>Нонушта</a:t>
                      </a:r>
                      <a:endParaRPr lang="ru-RU" sz="18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3"/>
                  </a:ext>
                </a:extLst>
              </a:tr>
              <a:tr h="237920">
                <a:tc>
                  <a:txBody>
                    <a:bodyPr/>
                    <a:lstStyle/>
                    <a:p>
                      <a:endParaRPr lang="ru-RU" sz="1800">
                        <a:effectLst/>
                        <a:latin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4"/>
                  </a:ext>
                </a:extLst>
              </a:tr>
              <a:tr h="241363">
                <a:tc gridSpan="7">
                  <a:txBody>
                    <a:bodyPr/>
                    <a:lstStyle/>
                    <a:p>
                      <a:pPr algn="ctr">
                        <a:spcAft>
                          <a:spcPts val="0"/>
                        </a:spcAft>
                      </a:pPr>
                      <a:r>
                        <a:rPr lang="ru-RU" sz="1800" dirty="0" err="1">
                          <a:effectLst/>
                          <a:latin typeface="Times New Roman"/>
                          <a:ea typeface="Times New Roman"/>
                        </a:rPr>
                        <a:t>Тушлик</a:t>
                      </a:r>
                      <a:endParaRPr lang="ru-RU" sz="18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5"/>
                  </a:ext>
                </a:extLst>
              </a:tr>
              <a:tr h="237920">
                <a:tc>
                  <a:txBody>
                    <a:bodyPr/>
                    <a:lstStyle/>
                    <a:p>
                      <a:endParaRPr lang="ru-RU" sz="1800">
                        <a:effectLst/>
                        <a:latin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6"/>
                  </a:ext>
                </a:extLst>
              </a:tr>
              <a:tr h="241363">
                <a:tc gridSpan="7">
                  <a:txBody>
                    <a:bodyPr/>
                    <a:lstStyle/>
                    <a:p>
                      <a:pPr algn="ctr">
                        <a:spcAft>
                          <a:spcPts val="0"/>
                        </a:spcAft>
                      </a:pPr>
                      <a:r>
                        <a:rPr lang="ru-RU" sz="1800" dirty="0" err="1">
                          <a:effectLst/>
                          <a:latin typeface="Times New Roman"/>
                          <a:ea typeface="Times New Roman"/>
                        </a:rPr>
                        <a:t>Иккинчи</a:t>
                      </a:r>
                      <a:r>
                        <a:rPr lang="ru-RU" sz="1800" dirty="0">
                          <a:effectLst/>
                          <a:latin typeface="Times New Roman"/>
                          <a:ea typeface="Times New Roman"/>
                        </a:rPr>
                        <a:t> </a:t>
                      </a:r>
                      <a:r>
                        <a:rPr lang="ru-RU" sz="1800" dirty="0" err="1">
                          <a:effectLst/>
                          <a:latin typeface="Times New Roman"/>
                          <a:ea typeface="Times New Roman"/>
                        </a:rPr>
                        <a:t>тушлик</a:t>
                      </a:r>
                      <a:endParaRPr lang="ru-RU" sz="18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7"/>
                  </a:ext>
                </a:extLst>
              </a:tr>
              <a:tr h="237920">
                <a:tc>
                  <a:txBody>
                    <a:bodyPr/>
                    <a:lstStyle/>
                    <a:p>
                      <a:endParaRPr lang="ru-RU" sz="1800">
                        <a:effectLst/>
                        <a:latin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8"/>
                  </a:ext>
                </a:extLst>
              </a:tr>
              <a:tr h="241363">
                <a:tc gridSpan="7">
                  <a:txBody>
                    <a:bodyPr/>
                    <a:lstStyle/>
                    <a:p>
                      <a:pPr algn="ctr">
                        <a:spcAft>
                          <a:spcPts val="0"/>
                        </a:spcAft>
                      </a:pPr>
                      <a:r>
                        <a:rPr lang="ru-RU" sz="1800" dirty="0" err="1">
                          <a:effectLst/>
                          <a:latin typeface="Times New Roman"/>
                          <a:ea typeface="Times New Roman"/>
                        </a:rPr>
                        <a:t>Кечки</a:t>
                      </a:r>
                      <a:r>
                        <a:rPr lang="ru-RU" sz="1800" dirty="0">
                          <a:effectLst/>
                          <a:latin typeface="Times New Roman"/>
                          <a:ea typeface="Times New Roman"/>
                        </a:rPr>
                        <a:t> </a:t>
                      </a:r>
                      <a:r>
                        <a:rPr lang="ru-RU" sz="1800" dirty="0" err="1">
                          <a:effectLst/>
                          <a:latin typeface="Times New Roman"/>
                          <a:ea typeface="Times New Roman"/>
                        </a:rPr>
                        <a:t>овқат</a:t>
                      </a:r>
                      <a:endParaRPr lang="ru-RU" sz="18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9"/>
                  </a:ext>
                </a:extLst>
              </a:tr>
              <a:tr h="237920">
                <a:tc>
                  <a:txBody>
                    <a:bodyPr/>
                    <a:lstStyle/>
                    <a:p>
                      <a:endParaRPr lang="ru-RU" sz="1800">
                        <a:effectLst/>
                        <a:latin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10"/>
                  </a:ext>
                </a:extLst>
              </a:tr>
              <a:tr h="241363">
                <a:tc gridSpan="7">
                  <a:txBody>
                    <a:bodyPr/>
                    <a:lstStyle/>
                    <a:p>
                      <a:pPr algn="ctr">
                        <a:spcAft>
                          <a:spcPts val="0"/>
                        </a:spcAft>
                      </a:pPr>
                      <a:r>
                        <a:rPr lang="ru-RU" sz="1800" dirty="0">
                          <a:effectLst/>
                          <a:latin typeface="Times New Roman"/>
                          <a:ea typeface="Times New Roman"/>
                        </a:rPr>
                        <a:t>20___ </a:t>
                      </a:r>
                      <a:r>
                        <a:rPr lang="ru-RU" sz="1800" dirty="0" err="1">
                          <a:effectLst/>
                          <a:latin typeface="Times New Roman"/>
                          <a:ea typeface="Times New Roman"/>
                        </a:rPr>
                        <a:t>йил</a:t>
                      </a:r>
                      <a:r>
                        <a:rPr lang="ru-RU" sz="1800" dirty="0">
                          <a:effectLst/>
                          <a:latin typeface="Times New Roman"/>
                          <a:ea typeface="Times New Roman"/>
                        </a:rPr>
                        <a:t> ____ ____________</a:t>
                      </a: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11"/>
                  </a:ext>
                </a:extLst>
              </a:tr>
            </a:tbl>
          </a:graphicData>
        </a:graphic>
      </p:graphicFrame>
      <p:sp>
        <p:nvSpPr>
          <p:cNvPr id="4" name="Rectangle 1"/>
          <p:cNvSpPr>
            <a:spLocks noChangeArrowheads="1"/>
          </p:cNvSpPr>
          <p:nvPr/>
        </p:nvSpPr>
        <p:spPr bwMode="auto">
          <a:xfrm>
            <a:off x="755576" y="505798"/>
            <a:ext cx="727280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Таомларни</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сифатини</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назорат</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қилиш</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бракераж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журнали</a:t>
            </a:r>
            <a:endParaRPr kumimoji="0" lang="ru-RU" altLang="ru-RU" sz="2400" b="0" i="0" u="none" strike="noStrike" cap="none" normalizeH="0" baseline="0" dirty="0">
              <a:ln>
                <a:noFill/>
              </a:ln>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08646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idx="1"/>
          </p:nvPr>
        </p:nvGraphicFramePr>
        <p:xfrm>
          <a:off x="457200" y="3314541"/>
          <a:ext cx="8229600" cy="1097280"/>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0">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0">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0">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0">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0">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0">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97" y="0"/>
            <a:ext cx="9229421"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Овал 5">
            <a:extLst>
              <a:ext uri="{FF2B5EF4-FFF2-40B4-BE49-F238E27FC236}">
                <a16:creationId xmlns:a16="http://schemas.microsoft.com/office/drawing/2014/main" id="{ADA0DBFD-C8BF-4121-AD89-CFFA18E810FD}"/>
              </a:ext>
            </a:extLst>
          </p:cNvPr>
          <p:cNvSpPr/>
          <p:nvPr/>
        </p:nvSpPr>
        <p:spPr>
          <a:xfrm>
            <a:off x="2051720" y="2060848"/>
            <a:ext cx="5256584" cy="2880320"/>
          </a:xfrm>
          <a:prstGeom prst="ellipse">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uz-Cyrl-UZ" altLang="ru-RU" sz="4000" dirty="0">
                <a:solidFill>
                  <a:prstClr val="black"/>
                </a:solidFill>
                <a:latin typeface="Times New Roman" panose="02020603050405020304" pitchFamily="18" charset="0"/>
                <a:cs typeface="Times New Roman" panose="02020603050405020304" pitchFamily="18" charset="0"/>
              </a:rPr>
              <a:t>Технологик карта ўзи нима? </a:t>
            </a:r>
            <a:endParaRPr lang="ru-RU" altLang="ru-RU" sz="4000" dirty="0">
              <a:solidFill>
                <a:prstClr val="black"/>
              </a:solidFill>
              <a:latin typeface="Times New Roman" panose="02020603050405020304" pitchFamily="18" charset="0"/>
              <a:cs typeface="Times New Roman" panose="02020603050405020304" pitchFamily="18" charset="0"/>
            </a:endParaRPr>
          </a:p>
          <a:p>
            <a:pPr algn="ctr"/>
            <a:endParaRPr lang="ru-RU" dirty="0"/>
          </a:p>
        </p:txBody>
      </p:sp>
    </p:spTree>
    <p:extLst>
      <p:ext uri="{BB962C8B-B14F-4D97-AF65-F5344CB8AC3E}">
        <p14:creationId xmlns:p14="http://schemas.microsoft.com/office/powerpoint/2010/main" val="21077893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idx="1"/>
          </p:nvPr>
        </p:nvGraphicFramePr>
        <p:xfrm>
          <a:off x="457200" y="3314541"/>
          <a:ext cx="8229600" cy="1097280"/>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0">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0">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0">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0">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0">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0">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97" y="0"/>
            <a:ext cx="9229421"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Таблица 2"/>
          <p:cNvGraphicFramePr>
            <a:graphicFrameLocks noGrp="1"/>
          </p:cNvGraphicFramePr>
          <p:nvPr>
            <p:extLst>
              <p:ext uri="{D42A27DB-BD31-4B8C-83A1-F6EECF244321}">
                <p14:modId xmlns:p14="http://schemas.microsoft.com/office/powerpoint/2010/main" val="957707734"/>
              </p:ext>
            </p:extLst>
          </p:nvPr>
        </p:nvGraphicFramePr>
        <p:xfrm>
          <a:off x="529208" y="2204864"/>
          <a:ext cx="8229600" cy="3751312"/>
        </p:xfrm>
        <a:graphic>
          <a:graphicData uri="http://schemas.openxmlformats.org/drawingml/2006/table">
            <a:tbl>
              <a:tblPr firstRow="1" firstCol="1" bandRow="1"/>
              <a:tblGrid>
                <a:gridCol w="2098576">
                  <a:extLst>
                    <a:ext uri="{9D8B030D-6E8A-4147-A177-3AD203B41FA5}">
                      <a16:colId xmlns:a16="http://schemas.microsoft.com/office/drawing/2014/main" val="20000"/>
                    </a:ext>
                  </a:extLst>
                </a:gridCol>
                <a:gridCol w="3528392">
                  <a:extLst>
                    <a:ext uri="{9D8B030D-6E8A-4147-A177-3AD203B41FA5}">
                      <a16:colId xmlns:a16="http://schemas.microsoft.com/office/drawing/2014/main" val="20001"/>
                    </a:ext>
                  </a:extLst>
                </a:gridCol>
                <a:gridCol w="2602632">
                  <a:extLst>
                    <a:ext uri="{9D8B030D-6E8A-4147-A177-3AD203B41FA5}">
                      <a16:colId xmlns:a16="http://schemas.microsoft.com/office/drawing/2014/main" val="20002"/>
                    </a:ext>
                  </a:extLst>
                </a:gridCol>
              </a:tblGrid>
              <a:tr h="1008112">
                <a:tc>
                  <a:txBody>
                    <a:bodyPr/>
                    <a:lstStyle/>
                    <a:p>
                      <a:pPr algn="ctr">
                        <a:spcAft>
                          <a:spcPts val="0"/>
                        </a:spcAft>
                      </a:pPr>
                      <a:r>
                        <a:rPr lang="ru-RU" sz="2000" b="1" dirty="0" err="1">
                          <a:solidFill>
                            <a:srgbClr val="000000"/>
                          </a:solidFill>
                          <a:effectLst/>
                          <a:latin typeface="Times New Roman"/>
                          <a:ea typeface="Times New Roman"/>
                        </a:rPr>
                        <a:t>Маҳсулотлар</a:t>
                      </a:r>
                      <a:endParaRPr lang="ru-RU" sz="2000" b="1"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r>
                        <a:rPr lang="ru-RU" sz="2000" b="1" dirty="0" err="1">
                          <a:effectLst/>
                          <a:latin typeface="Times New Roman"/>
                        </a:rPr>
                        <a:t>Муддати</a:t>
                      </a:r>
                      <a:endParaRPr lang="ru-RU" sz="2000" b="1"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b="1" dirty="0" err="1">
                          <a:solidFill>
                            <a:srgbClr val="000000"/>
                          </a:solidFill>
                          <a:effectLst/>
                          <a:latin typeface="Times New Roman"/>
                          <a:ea typeface="Times New Roman"/>
                        </a:rPr>
                        <a:t>Хом</a:t>
                      </a:r>
                      <a:r>
                        <a:rPr lang="ru-RU" sz="2000" b="1" dirty="0">
                          <a:solidFill>
                            <a:srgbClr val="000000"/>
                          </a:solidFill>
                          <a:effectLst/>
                          <a:latin typeface="Times New Roman"/>
                          <a:ea typeface="Times New Roman"/>
                        </a:rPr>
                        <a:t> </a:t>
                      </a:r>
                      <a:r>
                        <a:rPr lang="ru-RU" sz="2000" b="1" dirty="0" err="1">
                          <a:solidFill>
                            <a:srgbClr val="000000"/>
                          </a:solidFill>
                          <a:effectLst/>
                          <a:latin typeface="Times New Roman"/>
                          <a:ea typeface="Times New Roman"/>
                        </a:rPr>
                        <a:t>ашёга</a:t>
                      </a:r>
                      <a:r>
                        <a:rPr lang="ru-RU" sz="2000" b="1" dirty="0">
                          <a:solidFill>
                            <a:srgbClr val="000000"/>
                          </a:solidFill>
                          <a:effectLst/>
                          <a:latin typeface="Times New Roman"/>
                          <a:ea typeface="Times New Roman"/>
                        </a:rPr>
                        <a:t> </a:t>
                      </a:r>
                      <a:r>
                        <a:rPr lang="ru-RU" sz="2000" b="1" dirty="0" err="1">
                          <a:solidFill>
                            <a:srgbClr val="000000"/>
                          </a:solidFill>
                          <a:effectLst/>
                          <a:latin typeface="Times New Roman"/>
                          <a:ea typeface="Times New Roman"/>
                        </a:rPr>
                        <a:t>ишлов</a:t>
                      </a:r>
                      <a:r>
                        <a:rPr lang="ru-RU" sz="2000" b="1" dirty="0">
                          <a:solidFill>
                            <a:srgbClr val="000000"/>
                          </a:solidFill>
                          <a:effectLst/>
                          <a:latin typeface="Times New Roman"/>
                          <a:ea typeface="Times New Roman"/>
                        </a:rPr>
                        <a:t> </a:t>
                      </a:r>
                      <a:r>
                        <a:rPr lang="ru-RU" sz="2000" b="1" dirty="0" err="1">
                          <a:solidFill>
                            <a:srgbClr val="000000"/>
                          </a:solidFill>
                          <a:effectLst/>
                          <a:latin typeface="Times New Roman"/>
                          <a:ea typeface="Times New Roman"/>
                        </a:rPr>
                        <a:t>беришдаги</a:t>
                      </a:r>
                      <a:r>
                        <a:rPr lang="ru-RU" sz="2000" b="1" dirty="0">
                          <a:solidFill>
                            <a:srgbClr val="000000"/>
                          </a:solidFill>
                          <a:effectLst/>
                          <a:latin typeface="Times New Roman"/>
                          <a:ea typeface="Times New Roman"/>
                        </a:rPr>
                        <a:t> </a:t>
                      </a:r>
                      <a:r>
                        <a:rPr lang="ru-RU" sz="2000" b="1" dirty="0" err="1">
                          <a:solidFill>
                            <a:srgbClr val="000000"/>
                          </a:solidFill>
                          <a:effectLst/>
                          <a:latin typeface="Times New Roman"/>
                          <a:ea typeface="Times New Roman"/>
                        </a:rPr>
                        <a:t>йўқотилиш</a:t>
                      </a:r>
                      <a:r>
                        <a:rPr lang="ru-RU" sz="2000" b="1" dirty="0">
                          <a:solidFill>
                            <a:srgbClr val="000000"/>
                          </a:solidFill>
                          <a:effectLst/>
                          <a:latin typeface="Times New Roman"/>
                          <a:ea typeface="Times New Roman"/>
                        </a:rPr>
                        <a:t>, %</a:t>
                      </a:r>
                      <a:endParaRPr lang="ru-RU" sz="2000" b="1" dirty="0">
                        <a:effectLst/>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0">
                <a:tc rowSpan="5">
                  <a:txBody>
                    <a:bodyPr/>
                    <a:lstStyle/>
                    <a:p>
                      <a:pPr algn="ctr">
                        <a:spcAft>
                          <a:spcPts val="0"/>
                        </a:spcAft>
                      </a:pPr>
                      <a:r>
                        <a:rPr lang="ru-RU" sz="2000" dirty="0">
                          <a:solidFill>
                            <a:srgbClr val="000000"/>
                          </a:solidFill>
                          <a:effectLst/>
                          <a:latin typeface="Times New Roman"/>
                          <a:ea typeface="Times New Roman"/>
                        </a:rPr>
                        <a:t>Картошка</a:t>
                      </a:r>
                      <a:endParaRPr lang="ru-RU" sz="2000" dirty="0">
                        <a:effectLst/>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2000">
                          <a:solidFill>
                            <a:srgbClr val="000000"/>
                          </a:solidFill>
                          <a:effectLst/>
                          <a:latin typeface="Times New Roman"/>
                          <a:ea typeface="Times New Roman"/>
                        </a:rPr>
                        <a:t>янги ҳосилдан 1.09 гача</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a:solidFill>
                            <a:srgbClr val="000000"/>
                          </a:solidFill>
                          <a:effectLst/>
                          <a:latin typeface="Times New Roman"/>
                          <a:ea typeface="Times New Roman"/>
                        </a:rPr>
                        <a:t>20</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0">
                <a:tc vMerge="1">
                  <a:txBody>
                    <a:bodyPr/>
                    <a:lstStyle/>
                    <a:p>
                      <a:endParaRPr lang="ru-RU"/>
                    </a:p>
                  </a:txBody>
                  <a:tcPr/>
                </a:tc>
                <a:tc>
                  <a:txBody>
                    <a:bodyPr/>
                    <a:lstStyle/>
                    <a:p>
                      <a:pPr algn="ctr">
                        <a:spcAft>
                          <a:spcPts val="0"/>
                        </a:spcAft>
                      </a:pPr>
                      <a:r>
                        <a:rPr lang="ru-RU" sz="2000" dirty="0">
                          <a:solidFill>
                            <a:srgbClr val="000000"/>
                          </a:solidFill>
                          <a:effectLst/>
                          <a:latin typeface="Times New Roman"/>
                          <a:ea typeface="Times New Roman"/>
                        </a:rPr>
                        <a:t>1.09 дан 31.10 </a:t>
                      </a:r>
                      <a:r>
                        <a:rPr lang="ru-RU" sz="2000" dirty="0" err="1">
                          <a:solidFill>
                            <a:srgbClr val="000000"/>
                          </a:solidFill>
                          <a:effectLst/>
                          <a:latin typeface="Times New Roman"/>
                          <a:ea typeface="Times New Roman"/>
                        </a:rPr>
                        <a:t>гача</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a:solidFill>
                            <a:srgbClr val="000000"/>
                          </a:solidFill>
                          <a:effectLst/>
                          <a:latin typeface="Times New Roman"/>
                          <a:ea typeface="Times New Roman"/>
                        </a:rPr>
                        <a:t>25</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0">
                <a:tc vMerge="1">
                  <a:txBody>
                    <a:bodyPr/>
                    <a:lstStyle/>
                    <a:p>
                      <a:endParaRPr lang="ru-RU"/>
                    </a:p>
                  </a:txBody>
                  <a:tcPr/>
                </a:tc>
                <a:tc>
                  <a:txBody>
                    <a:bodyPr/>
                    <a:lstStyle/>
                    <a:p>
                      <a:pPr algn="ctr">
                        <a:spcAft>
                          <a:spcPts val="0"/>
                        </a:spcAft>
                      </a:pPr>
                      <a:r>
                        <a:rPr lang="ru-RU" sz="2000" dirty="0">
                          <a:solidFill>
                            <a:srgbClr val="000000"/>
                          </a:solidFill>
                          <a:effectLst/>
                          <a:latin typeface="Times New Roman"/>
                          <a:ea typeface="Times New Roman"/>
                        </a:rPr>
                        <a:t>1.11 дан 31.12 </a:t>
                      </a:r>
                      <a:r>
                        <a:rPr lang="ru-RU" sz="2000" dirty="0" err="1">
                          <a:solidFill>
                            <a:srgbClr val="000000"/>
                          </a:solidFill>
                          <a:effectLst/>
                          <a:latin typeface="Times New Roman"/>
                          <a:ea typeface="Times New Roman"/>
                        </a:rPr>
                        <a:t>гача</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a:solidFill>
                            <a:srgbClr val="000000"/>
                          </a:solidFill>
                          <a:effectLst/>
                          <a:latin typeface="Times New Roman"/>
                          <a:ea typeface="Times New Roman"/>
                        </a:rPr>
                        <a:t>30</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0">
                <a:tc vMerge="1">
                  <a:txBody>
                    <a:bodyPr/>
                    <a:lstStyle/>
                    <a:p>
                      <a:endParaRPr lang="ru-RU"/>
                    </a:p>
                  </a:txBody>
                  <a:tcPr/>
                </a:tc>
                <a:tc>
                  <a:txBody>
                    <a:bodyPr/>
                    <a:lstStyle/>
                    <a:p>
                      <a:pPr algn="ctr">
                        <a:spcAft>
                          <a:spcPts val="0"/>
                        </a:spcAft>
                      </a:pPr>
                      <a:r>
                        <a:rPr lang="ru-RU" sz="2000" dirty="0">
                          <a:solidFill>
                            <a:srgbClr val="000000"/>
                          </a:solidFill>
                          <a:effectLst/>
                          <a:latin typeface="Times New Roman"/>
                          <a:ea typeface="Times New Roman"/>
                        </a:rPr>
                        <a:t>1.01 дан 28.02 </a:t>
                      </a:r>
                      <a:r>
                        <a:rPr lang="ru-RU" sz="2000" dirty="0" err="1">
                          <a:solidFill>
                            <a:srgbClr val="000000"/>
                          </a:solidFill>
                          <a:effectLst/>
                          <a:latin typeface="Times New Roman"/>
                          <a:ea typeface="Times New Roman"/>
                        </a:rPr>
                        <a:t>гача</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a:solidFill>
                            <a:srgbClr val="000000"/>
                          </a:solidFill>
                          <a:effectLst/>
                          <a:latin typeface="Times New Roman"/>
                          <a:ea typeface="Times New Roman"/>
                        </a:rPr>
                        <a:t>35</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0">
                <a:tc vMerge="1">
                  <a:txBody>
                    <a:bodyPr/>
                    <a:lstStyle/>
                    <a:p>
                      <a:endParaRPr lang="ru-RU"/>
                    </a:p>
                  </a:txBody>
                  <a:tcPr/>
                </a:tc>
                <a:tc>
                  <a:txBody>
                    <a:bodyPr/>
                    <a:lstStyle/>
                    <a:p>
                      <a:pPr algn="ctr">
                        <a:spcAft>
                          <a:spcPts val="0"/>
                        </a:spcAft>
                      </a:pPr>
                      <a:r>
                        <a:rPr lang="ru-RU" sz="2000" dirty="0">
                          <a:solidFill>
                            <a:srgbClr val="000000"/>
                          </a:solidFill>
                          <a:effectLst/>
                          <a:latin typeface="Times New Roman"/>
                          <a:ea typeface="Times New Roman"/>
                        </a:rPr>
                        <a:t>1.03 дан </a:t>
                      </a:r>
                      <a:r>
                        <a:rPr lang="ru-RU" sz="2000" dirty="0" err="1">
                          <a:solidFill>
                            <a:srgbClr val="000000"/>
                          </a:solidFill>
                          <a:effectLst/>
                          <a:latin typeface="Times New Roman"/>
                          <a:ea typeface="Times New Roman"/>
                        </a:rPr>
                        <a:t>янги</a:t>
                      </a:r>
                      <a:r>
                        <a:rPr lang="ru-RU" sz="2000" dirty="0">
                          <a:solidFill>
                            <a:srgbClr val="000000"/>
                          </a:solidFill>
                          <a:effectLst/>
                          <a:latin typeface="Times New Roman"/>
                          <a:ea typeface="Times New Roman"/>
                        </a:rPr>
                        <a:t> </a:t>
                      </a:r>
                      <a:r>
                        <a:rPr lang="ru-RU" sz="2000" dirty="0" err="1">
                          <a:solidFill>
                            <a:srgbClr val="000000"/>
                          </a:solidFill>
                          <a:effectLst/>
                          <a:latin typeface="Times New Roman"/>
                          <a:ea typeface="Times New Roman"/>
                        </a:rPr>
                        <a:t>ҳосилгача</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a:solidFill>
                            <a:srgbClr val="000000"/>
                          </a:solidFill>
                          <a:effectLst/>
                          <a:latin typeface="Times New Roman"/>
                          <a:ea typeface="Times New Roman"/>
                        </a:rPr>
                        <a:t>40</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0">
                <a:tc rowSpan="2">
                  <a:txBody>
                    <a:bodyPr/>
                    <a:lstStyle/>
                    <a:p>
                      <a:pPr algn="ctr">
                        <a:spcAft>
                          <a:spcPts val="0"/>
                        </a:spcAft>
                      </a:pPr>
                      <a:r>
                        <a:rPr lang="ru-RU" sz="2000" dirty="0" err="1">
                          <a:solidFill>
                            <a:srgbClr val="000000"/>
                          </a:solidFill>
                          <a:effectLst/>
                          <a:latin typeface="Times New Roman"/>
                          <a:ea typeface="Times New Roman"/>
                        </a:rPr>
                        <a:t>Сабзи</a:t>
                      </a:r>
                      <a:endParaRPr lang="ru-RU" sz="2000" dirty="0">
                        <a:effectLst/>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2000" dirty="0" err="1">
                          <a:solidFill>
                            <a:srgbClr val="000000"/>
                          </a:solidFill>
                          <a:effectLst/>
                          <a:latin typeface="Times New Roman"/>
                          <a:ea typeface="Times New Roman"/>
                        </a:rPr>
                        <a:t>янги</a:t>
                      </a:r>
                      <a:r>
                        <a:rPr lang="ru-RU" sz="2000" dirty="0">
                          <a:solidFill>
                            <a:srgbClr val="000000"/>
                          </a:solidFill>
                          <a:effectLst/>
                          <a:latin typeface="Times New Roman"/>
                          <a:ea typeface="Times New Roman"/>
                        </a:rPr>
                        <a:t> </a:t>
                      </a:r>
                      <a:r>
                        <a:rPr lang="ru-RU" sz="2000" dirty="0" err="1">
                          <a:solidFill>
                            <a:srgbClr val="000000"/>
                          </a:solidFill>
                          <a:effectLst/>
                          <a:latin typeface="Times New Roman"/>
                          <a:ea typeface="Times New Roman"/>
                        </a:rPr>
                        <a:t>ҳосилдан</a:t>
                      </a:r>
                      <a:r>
                        <a:rPr lang="ru-RU" sz="2000" dirty="0">
                          <a:solidFill>
                            <a:srgbClr val="000000"/>
                          </a:solidFill>
                          <a:effectLst/>
                          <a:latin typeface="Times New Roman"/>
                          <a:ea typeface="Times New Roman"/>
                        </a:rPr>
                        <a:t> 01.01 </a:t>
                      </a:r>
                      <a:r>
                        <a:rPr lang="ru-RU" sz="2000" dirty="0" err="1">
                          <a:solidFill>
                            <a:srgbClr val="000000"/>
                          </a:solidFill>
                          <a:effectLst/>
                          <a:latin typeface="Times New Roman"/>
                          <a:ea typeface="Times New Roman"/>
                        </a:rPr>
                        <a:t>гача</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dirty="0">
                          <a:solidFill>
                            <a:srgbClr val="000000"/>
                          </a:solidFill>
                          <a:effectLst/>
                          <a:latin typeface="Times New Roman"/>
                          <a:ea typeface="Times New Roman"/>
                        </a:rPr>
                        <a:t>20</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0">
                <a:tc vMerge="1">
                  <a:txBody>
                    <a:bodyPr/>
                    <a:lstStyle/>
                    <a:p>
                      <a:endParaRPr lang="ru-RU"/>
                    </a:p>
                  </a:txBody>
                  <a:tcPr/>
                </a:tc>
                <a:tc>
                  <a:txBody>
                    <a:bodyPr/>
                    <a:lstStyle/>
                    <a:p>
                      <a:pPr algn="ctr">
                        <a:spcAft>
                          <a:spcPts val="0"/>
                        </a:spcAft>
                      </a:pPr>
                      <a:r>
                        <a:rPr lang="ru-RU" sz="2000">
                          <a:solidFill>
                            <a:srgbClr val="000000"/>
                          </a:solidFill>
                          <a:effectLst/>
                          <a:latin typeface="Times New Roman"/>
                          <a:ea typeface="Times New Roman"/>
                        </a:rPr>
                        <a:t>01.01 дан янги ҳосилгача</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dirty="0">
                          <a:solidFill>
                            <a:srgbClr val="000000"/>
                          </a:solidFill>
                          <a:effectLst/>
                          <a:latin typeface="Times New Roman"/>
                          <a:ea typeface="Times New Roman"/>
                        </a:rPr>
                        <a:t>25</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r h="0">
                <a:tc rowSpan="2">
                  <a:txBody>
                    <a:bodyPr/>
                    <a:lstStyle/>
                    <a:p>
                      <a:pPr algn="ctr">
                        <a:spcAft>
                          <a:spcPts val="0"/>
                        </a:spcAft>
                      </a:pPr>
                      <a:r>
                        <a:rPr lang="ru-RU" sz="2000" dirty="0" err="1">
                          <a:solidFill>
                            <a:srgbClr val="000000"/>
                          </a:solidFill>
                          <a:effectLst/>
                          <a:latin typeface="Times New Roman"/>
                          <a:ea typeface="Times New Roman"/>
                        </a:rPr>
                        <a:t>Лавлаги</a:t>
                      </a:r>
                      <a:endParaRPr lang="ru-RU" sz="2000" dirty="0">
                        <a:effectLst/>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2000">
                          <a:solidFill>
                            <a:srgbClr val="000000"/>
                          </a:solidFill>
                          <a:effectLst/>
                          <a:latin typeface="Times New Roman"/>
                          <a:ea typeface="Times New Roman"/>
                        </a:rPr>
                        <a:t>янги ҳосилдан 01.01 гача</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dirty="0">
                          <a:solidFill>
                            <a:srgbClr val="000000"/>
                          </a:solidFill>
                          <a:effectLst/>
                          <a:latin typeface="Times New Roman"/>
                          <a:ea typeface="Times New Roman"/>
                        </a:rPr>
                        <a:t>20</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r h="0">
                <a:tc vMerge="1">
                  <a:txBody>
                    <a:bodyPr/>
                    <a:lstStyle/>
                    <a:p>
                      <a:endParaRPr lang="ru-RU"/>
                    </a:p>
                  </a:txBody>
                  <a:tcPr/>
                </a:tc>
                <a:tc>
                  <a:txBody>
                    <a:bodyPr/>
                    <a:lstStyle/>
                    <a:p>
                      <a:pPr algn="ctr">
                        <a:spcAft>
                          <a:spcPts val="0"/>
                        </a:spcAft>
                      </a:pPr>
                      <a:r>
                        <a:rPr lang="ru-RU" sz="2000">
                          <a:solidFill>
                            <a:srgbClr val="000000"/>
                          </a:solidFill>
                          <a:effectLst/>
                          <a:latin typeface="Times New Roman"/>
                          <a:ea typeface="Times New Roman"/>
                        </a:rPr>
                        <a:t>01.01 дан янги ҳосилгача</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dirty="0">
                          <a:solidFill>
                            <a:srgbClr val="000000"/>
                          </a:solidFill>
                          <a:effectLst/>
                          <a:latin typeface="Times New Roman"/>
                          <a:ea typeface="Times New Roman"/>
                        </a:rPr>
                        <a:t>25</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9"/>
                  </a:ext>
                </a:extLst>
              </a:tr>
            </a:tbl>
          </a:graphicData>
        </a:graphic>
      </p:graphicFrame>
      <p:sp>
        <p:nvSpPr>
          <p:cNvPr id="4" name="Rectangle 1"/>
          <p:cNvSpPr>
            <a:spLocks noChangeArrowheads="1"/>
          </p:cNvSpPr>
          <p:nvPr/>
        </p:nvSpPr>
        <p:spPr bwMode="auto">
          <a:xfrm>
            <a:off x="827584" y="1081862"/>
            <a:ext cx="763284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Картошка,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сабзи</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лавлагига</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ишлов</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беришдаги</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йўқотилиш</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жадвалига</a:t>
            </a:r>
            <a:endParaRPr kumimoji="0" lang="ru-RU" altLang="ru-RU" sz="2400" b="0" i="0" u="none" strike="noStrike" cap="none" normalizeH="0" baseline="0" dirty="0">
              <a:ln>
                <a:noFill/>
              </a:ln>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08646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idx="1"/>
          </p:nvPr>
        </p:nvGraphicFramePr>
        <p:xfrm>
          <a:off x="457200" y="3314541"/>
          <a:ext cx="8229600" cy="1097280"/>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0">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0">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0">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0">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0">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0">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403"/>
            <a:ext cx="9170826"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Таблица 5"/>
          <p:cNvGraphicFramePr>
            <a:graphicFrameLocks noGrp="1"/>
          </p:cNvGraphicFramePr>
          <p:nvPr>
            <p:extLst>
              <p:ext uri="{D42A27DB-BD31-4B8C-83A1-F6EECF244321}">
                <p14:modId xmlns:p14="http://schemas.microsoft.com/office/powerpoint/2010/main" val="3181207708"/>
              </p:ext>
            </p:extLst>
          </p:nvPr>
        </p:nvGraphicFramePr>
        <p:xfrm>
          <a:off x="323528" y="1196752"/>
          <a:ext cx="8363272" cy="5064561"/>
        </p:xfrm>
        <a:graphic>
          <a:graphicData uri="http://schemas.openxmlformats.org/drawingml/2006/table">
            <a:tbl>
              <a:tblPr firstRow="1" firstCol="1" bandRow="1"/>
              <a:tblGrid>
                <a:gridCol w="432048">
                  <a:extLst>
                    <a:ext uri="{9D8B030D-6E8A-4147-A177-3AD203B41FA5}">
                      <a16:colId xmlns:a16="http://schemas.microsoft.com/office/drawing/2014/main" val="20000"/>
                    </a:ext>
                  </a:extLst>
                </a:gridCol>
                <a:gridCol w="5115020">
                  <a:extLst>
                    <a:ext uri="{9D8B030D-6E8A-4147-A177-3AD203B41FA5}">
                      <a16:colId xmlns:a16="http://schemas.microsoft.com/office/drawing/2014/main" val="20001"/>
                    </a:ext>
                  </a:extLst>
                </a:gridCol>
                <a:gridCol w="2816204">
                  <a:extLst>
                    <a:ext uri="{9D8B030D-6E8A-4147-A177-3AD203B41FA5}">
                      <a16:colId xmlns:a16="http://schemas.microsoft.com/office/drawing/2014/main" val="20002"/>
                    </a:ext>
                  </a:extLst>
                </a:gridCol>
              </a:tblGrid>
              <a:tr h="864096">
                <a:tc>
                  <a:txBody>
                    <a:bodyPr/>
                    <a:lstStyle/>
                    <a:p>
                      <a:pPr algn="ctr">
                        <a:spcAft>
                          <a:spcPts val="0"/>
                        </a:spcAft>
                      </a:pPr>
                      <a:r>
                        <a:rPr lang="ru-RU" sz="1800" dirty="0">
                          <a:effectLst/>
                          <a:latin typeface="Times New Roman"/>
                          <a:ea typeface="Times New Roman"/>
                        </a:rPr>
                        <a:t>Т/р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b="1" dirty="0" err="1">
                          <a:effectLst/>
                          <a:latin typeface="Times New Roman"/>
                          <a:ea typeface="Times New Roman"/>
                        </a:rPr>
                        <a:t>Маҳсулотларнинг</a:t>
                      </a:r>
                      <a:r>
                        <a:rPr lang="ru-RU" sz="1800" b="1" dirty="0">
                          <a:effectLst/>
                          <a:latin typeface="Times New Roman"/>
                          <a:ea typeface="Times New Roman"/>
                        </a:rPr>
                        <a:t> </a:t>
                      </a:r>
                      <a:r>
                        <a:rPr lang="ru-RU" sz="1800" b="1" dirty="0" err="1">
                          <a:effectLst/>
                          <a:latin typeface="Times New Roman"/>
                          <a:ea typeface="Times New Roman"/>
                        </a:rPr>
                        <a:t>номи</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b="1">
                          <a:effectLst/>
                          <a:latin typeface="Times New Roman"/>
                          <a:ea typeface="Times New Roman"/>
                        </a:rPr>
                        <a:t>Маҳсулотларни +2 — +6°С ҳароратда саклашнинг муддати</a:t>
                      </a:r>
                      <a:endParaRPr lang="ru-RU" sz="18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0"/>
                  </a:ext>
                </a:extLst>
              </a:tr>
              <a:tr h="280031">
                <a:tc>
                  <a:txBody>
                    <a:bodyPr/>
                    <a:lstStyle/>
                    <a:p>
                      <a:pPr algn="ctr">
                        <a:spcAft>
                          <a:spcPts val="0"/>
                        </a:spcAft>
                      </a:pPr>
                      <a:r>
                        <a:rPr lang="ru-RU" sz="1800" dirty="0">
                          <a:effectLst/>
                          <a:latin typeface="Times New Roman"/>
                          <a:ea typeface="Times New Roman"/>
                        </a:rPr>
                        <a:t>1.</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dirty="0" err="1">
                          <a:effectLst/>
                          <a:latin typeface="Times New Roman"/>
                          <a:ea typeface="Times New Roman"/>
                        </a:rPr>
                        <a:t>Гўштнинг</a:t>
                      </a:r>
                      <a:r>
                        <a:rPr lang="ru-RU" sz="1800" dirty="0">
                          <a:effectLst/>
                          <a:latin typeface="Times New Roman"/>
                          <a:ea typeface="Times New Roman"/>
                        </a:rPr>
                        <a:t> </a:t>
                      </a:r>
                      <a:r>
                        <a:rPr lang="ru-RU" sz="1800" dirty="0" err="1">
                          <a:effectLst/>
                          <a:latin typeface="Times New Roman"/>
                          <a:ea typeface="Times New Roman"/>
                        </a:rPr>
                        <a:t>йирик</a:t>
                      </a:r>
                      <a:r>
                        <a:rPr lang="ru-RU" sz="1800" dirty="0">
                          <a:effectLst/>
                          <a:latin typeface="Times New Roman"/>
                          <a:ea typeface="Times New Roman"/>
                        </a:rPr>
                        <a:t> </a:t>
                      </a:r>
                      <a:r>
                        <a:rPr lang="ru-RU" sz="1800" dirty="0" err="1">
                          <a:effectLst/>
                          <a:latin typeface="Times New Roman"/>
                          <a:ea typeface="Times New Roman"/>
                        </a:rPr>
                        <a:t>бўлакли</a:t>
                      </a:r>
                      <a:r>
                        <a:rPr lang="ru-RU" sz="1800" dirty="0">
                          <a:effectLst/>
                          <a:latin typeface="Times New Roman"/>
                          <a:ea typeface="Times New Roman"/>
                        </a:rPr>
                        <a:t> ярим </a:t>
                      </a:r>
                      <a:r>
                        <a:rPr lang="ru-RU" sz="1800" dirty="0" err="1">
                          <a:effectLst/>
                          <a:latin typeface="Times New Roman"/>
                          <a:ea typeface="Times New Roman"/>
                        </a:rPr>
                        <a:t>фабрикатлари</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a:effectLst/>
                          <a:latin typeface="Times New Roman"/>
                          <a:ea typeface="Times New Roman"/>
                        </a:rPr>
                        <a:t>48 соат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1"/>
                  </a:ext>
                </a:extLst>
              </a:tr>
              <a:tr h="280031">
                <a:tc>
                  <a:txBody>
                    <a:bodyPr/>
                    <a:lstStyle/>
                    <a:p>
                      <a:pPr algn="ctr">
                        <a:spcAft>
                          <a:spcPts val="0"/>
                        </a:spcAft>
                      </a:pPr>
                      <a:r>
                        <a:rPr lang="ru-RU" sz="1800" dirty="0">
                          <a:effectLst/>
                          <a:latin typeface="Times New Roman"/>
                          <a:ea typeface="Times New Roman"/>
                        </a:rPr>
                        <a:t>2.</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dirty="0">
                          <a:effectLst/>
                          <a:latin typeface="Times New Roman"/>
                          <a:ea typeface="Times New Roman"/>
                        </a:rPr>
                        <a:t>Мол, </a:t>
                      </a:r>
                      <a:r>
                        <a:rPr lang="ru-RU" sz="1800" dirty="0" err="1">
                          <a:effectLst/>
                          <a:latin typeface="Times New Roman"/>
                          <a:ea typeface="Times New Roman"/>
                        </a:rPr>
                        <a:t>парранда</a:t>
                      </a:r>
                      <a:r>
                        <a:rPr lang="ru-RU" sz="1800" dirty="0">
                          <a:effectLst/>
                          <a:latin typeface="Times New Roman"/>
                          <a:ea typeface="Times New Roman"/>
                        </a:rPr>
                        <a:t>, </a:t>
                      </a:r>
                      <a:r>
                        <a:rPr lang="ru-RU" sz="1800" dirty="0" err="1">
                          <a:effectLst/>
                          <a:latin typeface="Times New Roman"/>
                          <a:ea typeface="Times New Roman"/>
                        </a:rPr>
                        <a:t>қуён</a:t>
                      </a:r>
                      <a:r>
                        <a:rPr lang="ru-RU" sz="1800" dirty="0">
                          <a:effectLst/>
                          <a:latin typeface="Times New Roman"/>
                          <a:ea typeface="Times New Roman"/>
                        </a:rPr>
                        <a:t> </a:t>
                      </a:r>
                      <a:r>
                        <a:rPr lang="ru-RU" sz="1800" dirty="0" err="1">
                          <a:effectLst/>
                          <a:latin typeface="Times New Roman"/>
                          <a:ea typeface="Times New Roman"/>
                        </a:rPr>
                        <a:t>гўшти</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a:effectLst/>
                          <a:latin typeface="Times New Roman"/>
                          <a:ea typeface="Times New Roman"/>
                        </a:rPr>
                        <a:t>5 кунгача</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2"/>
                  </a:ext>
                </a:extLst>
              </a:tr>
              <a:tr h="280031">
                <a:tc>
                  <a:txBody>
                    <a:bodyPr/>
                    <a:lstStyle/>
                    <a:p>
                      <a:pPr algn="ctr">
                        <a:spcAft>
                          <a:spcPts val="0"/>
                        </a:spcAft>
                      </a:pPr>
                      <a:r>
                        <a:rPr lang="ru-RU" sz="1800" dirty="0">
                          <a:effectLst/>
                          <a:latin typeface="Times New Roman"/>
                          <a:ea typeface="Times New Roman"/>
                        </a:rPr>
                        <a:t>3.</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dirty="0">
                          <a:effectLst/>
                          <a:latin typeface="Times New Roman"/>
                          <a:ea typeface="Times New Roman"/>
                        </a:rPr>
                        <a:t>Пастеризация </a:t>
                      </a:r>
                      <a:r>
                        <a:rPr lang="ru-RU" sz="1800" dirty="0" err="1">
                          <a:effectLst/>
                          <a:latin typeface="Times New Roman"/>
                          <a:ea typeface="Times New Roman"/>
                        </a:rPr>
                        <a:t>қилинган</a:t>
                      </a:r>
                      <a:r>
                        <a:rPr lang="ru-RU" sz="1800" dirty="0">
                          <a:effectLst/>
                          <a:latin typeface="Times New Roman"/>
                          <a:ea typeface="Times New Roman"/>
                        </a:rPr>
                        <a:t> </a:t>
                      </a:r>
                      <a:r>
                        <a:rPr lang="ru-RU" sz="1800" dirty="0" err="1">
                          <a:effectLst/>
                          <a:latin typeface="Times New Roman"/>
                          <a:ea typeface="Times New Roman"/>
                        </a:rPr>
                        <a:t>сут</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a:effectLst/>
                          <a:latin typeface="Times New Roman"/>
                          <a:ea typeface="Times New Roman"/>
                        </a:rPr>
                        <a:t>36 соат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3"/>
                  </a:ext>
                </a:extLst>
              </a:tr>
              <a:tr h="280031">
                <a:tc>
                  <a:txBody>
                    <a:bodyPr/>
                    <a:lstStyle/>
                    <a:p>
                      <a:pPr algn="ctr">
                        <a:spcAft>
                          <a:spcPts val="0"/>
                        </a:spcAft>
                      </a:pPr>
                      <a:r>
                        <a:rPr lang="ru-RU" sz="1800" dirty="0">
                          <a:effectLst/>
                          <a:latin typeface="Times New Roman"/>
                          <a:ea typeface="Times New Roman"/>
                        </a:rPr>
                        <a:t>4.</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dirty="0" err="1">
                          <a:effectLst/>
                          <a:latin typeface="Times New Roman"/>
                          <a:ea typeface="Times New Roman"/>
                        </a:rPr>
                        <a:t>Қайта</a:t>
                      </a:r>
                      <a:r>
                        <a:rPr lang="ru-RU" sz="1800" dirty="0">
                          <a:effectLst/>
                          <a:latin typeface="Times New Roman"/>
                          <a:ea typeface="Times New Roman"/>
                        </a:rPr>
                        <a:t> </a:t>
                      </a:r>
                      <a:r>
                        <a:rPr lang="ru-RU" sz="1800" dirty="0" err="1">
                          <a:effectLst/>
                          <a:latin typeface="Times New Roman"/>
                          <a:ea typeface="Times New Roman"/>
                        </a:rPr>
                        <a:t>ишланмаган</a:t>
                      </a:r>
                      <a:r>
                        <a:rPr lang="ru-RU" sz="1800" dirty="0">
                          <a:effectLst/>
                          <a:latin typeface="Times New Roman"/>
                          <a:ea typeface="Times New Roman"/>
                        </a:rPr>
                        <a:t> </a:t>
                      </a:r>
                      <a:r>
                        <a:rPr lang="ru-RU" sz="1800" dirty="0" err="1">
                          <a:effectLst/>
                          <a:latin typeface="Times New Roman"/>
                          <a:ea typeface="Times New Roman"/>
                        </a:rPr>
                        <a:t>сигир</a:t>
                      </a:r>
                      <a:r>
                        <a:rPr lang="ru-RU" sz="1800" dirty="0">
                          <a:effectLst/>
                          <a:latin typeface="Times New Roman"/>
                          <a:ea typeface="Times New Roman"/>
                        </a:rPr>
                        <a:t> сути</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dirty="0">
                          <a:effectLst/>
                          <a:latin typeface="Times New Roman"/>
                          <a:ea typeface="Times New Roman"/>
                        </a:rPr>
                        <a:t>24 </a:t>
                      </a:r>
                      <a:r>
                        <a:rPr lang="ru-RU" sz="1800" dirty="0" err="1">
                          <a:effectLst/>
                          <a:latin typeface="Times New Roman"/>
                          <a:ea typeface="Times New Roman"/>
                        </a:rPr>
                        <a:t>соат</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4"/>
                  </a:ext>
                </a:extLst>
              </a:tr>
              <a:tr h="280031">
                <a:tc>
                  <a:txBody>
                    <a:bodyPr/>
                    <a:lstStyle/>
                    <a:p>
                      <a:pPr algn="ctr">
                        <a:spcAft>
                          <a:spcPts val="0"/>
                        </a:spcAft>
                      </a:pPr>
                      <a:r>
                        <a:rPr lang="ru-RU" sz="1800" dirty="0">
                          <a:effectLst/>
                          <a:latin typeface="Times New Roman"/>
                          <a:ea typeface="Times New Roman"/>
                        </a:rPr>
                        <a:t>5.</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Қатиқ</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dirty="0">
                          <a:effectLst/>
                          <a:latin typeface="Times New Roman"/>
                          <a:ea typeface="Times New Roman"/>
                        </a:rPr>
                        <a:t>36 </a:t>
                      </a:r>
                      <a:r>
                        <a:rPr lang="ru-RU" sz="1800" dirty="0" err="1">
                          <a:effectLst/>
                          <a:latin typeface="Times New Roman"/>
                          <a:ea typeface="Times New Roman"/>
                        </a:rPr>
                        <a:t>соат</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5"/>
                  </a:ext>
                </a:extLst>
              </a:tr>
              <a:tr h="280031">
                <a:tc>
                  <a:txBody>
                    <a:bodyPr/>
                    <a:lstStyle/>
                    <a:p>
                      <a:pPr algn="ctr">
                        <a:spcAft>
                          <a:spcPts val="0"/>
                        </a:spcAft>
                      </a:pPr>
                      <a:r>
                        <a:rPr lang="ru-RU" sz="1800" dirty="0">
                          <a:effectLst/>
                          <a:latin typeface="Times New Roman"/>
                          <a:ea typeface="Times New Roman"/>
                        </a:rPr>
                        <a:t>6.</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Ёғли, ёғсизлантирилган, пархез творог</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dirty="0">
                          <a:effectLst/>
                          <a:latin typeface="Times New Roman"/>
                          <a:ea typeface="Times New Roman"/>
                        </a:rPr>
                        <a:t>36 </a:t>
                      </a:r>
                      <a:r>
                        <a:rPr lang="ru-RU" sz="1800" dirty="0" err="1">
                          <a:effectLst/>
                          <a:latin typeface="Times New Roman"/>
                          <a:ea typeface="Times New Roman"/>
                        </a:rPr>
                        <a:t>соат</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6"/>
                  </a:ext>
                </a:extLst>
              </a:tr>
              <a:tr h="280031">
                <a:tc>
                  <a:txBody>
                    <a:bodyPr/>
                    <a:lstStyle/>
                    <a:p>
                      <a:pPr algn="ctr">
                        <a:spcAft>
                          <a:spcPts val="0"/>
                        </a:spcAft>
                      </a:pPr>
                      <a:r>
                        <a:rPr lang="ru-RU" sz="1800" dirty="0">
                          <a:effectLst/>
                          <a:latin typeface="Times New Roman"/>
                          <a:ea typeface="Times New Roman"/>
                        </a:rPr>
                        <a:t>7.</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dirty="0">
                          <a:effectLst/>
                          <a:latin typeface="Times New Roman"/>
                          <a:ea typeface="Times New Roman"/>
                        </a:rPr>
                        <a:t>Сметана</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a:effectLst/>
                          <a:latin typeface="Times New Roman"/>
                          <a:ea typeface="Times New Roman"/>
                        </a:rPr>
                        <a:t>72 соат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7"/>
                  </a:ext>
                </a:extLst>
              </a:tr>
              <a:tr h="280031">
                <a:tc>
                  <a:txBody>
                    <a:bodyPr/>
                    <a:lstStyle/>
                    <a:p>
                      <a:pPr algn="ctr">
                        <a:spcAft>
                          <a:spcPts val="0"/>
                        </a:spcAft>
                      </a:pPr>
                      <a:r>
                        <a:rPr lang="ru-RU" sz="1800" dirty="0">
                          <a:effectLst/>
                          <a:latin typeface="Times New Roman"/>
                          <a:ea typeface="Times New Roman"/>
                        </a:rPr>
                        <a:t>8.</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Пишлоқ қаттиқ навлари</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dirty="0">
                          <a:effectLst/>
                          <a:latin typeface="Times New Roman"/>
                          <a:ea typeface="Times New Roman"/>
                        </a:rPr>
                        <a:t>0 дан +4°С да 30 </a:t>
                      </a:r>
                      <a:r>
                        <a:rPr lang="ru-RU" sz="1800" dirty="0" err="1">
                          <a:effectLst/>
                          <a:latin typeface="Times New Roman"/>
                          <a:ea typeface="Times New Roman"/>
                        </a:rPr>
                        <a:t>кунгача</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8"/>
                  </a:ext>
                </a:extLst>
              </a:tr>
              <a:tr h="280031">
                <a:tc>
                  <a:txBody>
                    <a:bodyPr/>
                    <a:lstStyle/>
                    <a:p>
                      <a:pPr algn="ctr">
                        <a:spcAft>
                          <a:spcPts val="0"/>
                        </a:spcAft>
                      </a:pPr>
                      <a:r>
                        <a:rPr lang="ru-RU" sz="1800" dirty="0">
                          <a:effectLst/>
                          <a:latin typeface="Times New Roman"/>
                          <a:ea typeface="Times New Roman"/>
                        </a:rPr>
                        <a:t>9.</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Сигир сутидан тайёрланган сариёғ:</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8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9"/>
                  </a:ext>
                </a:extLst>
              </a:tr>
              <a:tr h="280031">
                <a:tc>
                  <a:txBody>
                    <a:bodyPr/>
                    <a:lstStyle/>
                    <a:p>
                      <a:endParaRPr lang="ru-RU" sz="18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совутгичларда</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180340" algn="ctr">
                        <a:spcAft>
                          <a:spcPts val="0"/>
                        </a:spcAft>
                      </a:pPr>
                      <a:r>
                        <a:rPr lang="ru-RU" sz="1800" dirty="0">
                          <a:effectLst/>
                          <a:latin typeface="Times New Roman"/>
                          <a:ea typeface="Times New Roman"/>
                        </a:rPr>
                        <a:t>0 +2°С да 48 </a:t>
                      </a:r>
                      <a:r>
                        <a:rPr lang="ru-RU" sz="1800" dirty="0" err="1">
                          <a:effectLst/>
                          <a:latin typeface="Times New Roman"/>
                          <a:ea typeface="Times New Roman"/>
                        </a:rPr>
                        <a:t>соат</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10"/>
                  </a:ext>
                </a:extLst>
              </a:tr>
              <a:tr h="280031">
                <a:tc>
                  <a:txBody>
                    <a:bodyPr/>
                    <a:lstStyle/>
                    <a:p>
                      <a:endParaRPr lang="ru-RU" sz="18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музлатгичлар бўлган ҳолда</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dirty="0">
                          <a:effectLst/>
                          <a:latin typeface="Times New Roman"/>
                          <a:ea typeface="Times New Roman"/>
                        </a:rPr>
                        <a:t>10 </a:t>
                      </a:r>
                      <a:r>
                        <a:rPr lang="ru-RU" sz="1800" dirty="0" err="1">
                          <a:effectLst/>
                          <a:latin typeface="Times New Roman"/>
                          <a:ea typeface="Times New Roman"/>
                        </a:rPr>
                        <a:t>кундан</a:t>
                      </a:r>
                      <a:r>
                        <a:rPr lang="ru-RU" sz="1800" dirty="0">
                          <a:effectLst/>
                          <a:latin typeface="Times New Roman"/>
                          <a:ea typeface="Times New Roman"/>
                        </a:rPr>
                        <a:t> </a:t>
                      </a:r>
                      <a:r>
                        <a:rPr lang="ru-RU" sz="1800" dirty="0" err="1">
                          <a:effectLst/>
                          <a:latin typeface="Times New Roman"/>
                          <a:ea typeface="Times New Roman"/>
                        </a:rPr>
                        <a:t>ортиқ</a:t>
                      </a:r>
                      <a:r>
                        <a:rPr lang="ru-RU" sz="1800" dirty="0">
                          <a:effectLst/>
                          <a:latin typeface="Times New Roman"/>
                          <a:ea typeface="Times New Roman"/>
                        </a:rPr>
                        <a:t> </a:t>
                      </a:r>
                      <a:r>
                        <a:rPr lang="ru-RU" sz="1800" dirty="0" err="1">
                          <a:effectLst/>
                          <a:latin typeface="Times New Roman"/>
                          <a:ea typeface="Times New Roman"/>
                        </a:rPr>
                        <a:t>эмас</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11"/>
                  </a:ext>
                </a:extLst>
              </a:tr>
              <a:tr h="560062">
                <a:tc>
                  <a:txBody>
                    <a:bodyPr/>
                    <a:lstStyle/>
                    <a:p>
                      <a:pPr algn="ctr">
                        <a:spcAft>
                          <a:spcPts val="0"/>
                        </a:spcAft>
                      </a:pPr>
                      <a:r>
                        <a:rPr lang="ru-RU" sz="1800" dirty="0">
                          <a:effectLst/>
                          <a:latin typeface="Times New Roman"/>
                          <a:ea typeface="Times New Roman"/>
                        </a:rPr>
                        <a:t>10.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Тозаланган балиқлар (минтай, толстолобик, сазан, судак, сом)</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dirty="0">
                          <a:effectLst/>
                          <a:latin typeface="Times New Roman"/>
                          <a:ea typeface="Times New Roman"/>
                        </a:rPr>
                        <a:t>0 дан 2°С </a:t>
                      </a:r>
                      <a:r>
                        <a:rPr lang="ru-RU" sz="1800" dirty="0" err="1">
                          <a:effectLst/>
                          <a:latin typeface="Times New Roman"/>
                          <a:ea typeface="Times New Roman"/>
                        </a:rPr>
                        <a:t>гача</a:t>
                      </a:r>
                      <a:endParaRPr lang="ru-RU" sz="1800" dirty="0">
                        <a:effectLst/>
                        <a:latin typeface="Times New Roman"/>
                        <a:ea typeface="Times New Roman"/>
                      </a:endParaRPr>
                    </a:p>
                    <a:p>
                      <a:pPr algn="ctr">
                        <a:spcAft>
                          <a:spcPts val="0"/>
                        </a:spcAft>
                      </a:pPr>
                      <a:r>
                        <a:rPr lang="ru-RU" sz="1800" dirty="0">
                          <a:effectLst/>
                          <a:latin typeface="Times New Roman"/>
                          <a:ea typeface="Times New Roman"/>
                        </a:rPr>
                        <a:t>24 </a:t>
                      </a:r>
                      <a:r>
                        <a:rPr lang="ru-RU" sz="1800" dirty="0" err="1">
                          <a:effectLst/>
                          <a:latin typeface="Times New Roman"/>
                          <a:ea typeface="Times New Roman"/>
                        </a:rPr>
                        <a:t>соат</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12"/>
                  </a:ext>
                </a:extLst>
              </a:tr>
              <a:tr h="560062">
                <a:tc>
                  <a:txBody>
                    <a:bodyPr/>
                    <a:lstStyle/>
                    <a:p>
                      <a:pPr algn="ctr">
                        <a:spcAft>
                          <a:spcPts val="0"/>
                        </a:spcAft>
                      </a:pPr>
                      <a:r>
                        <a:rPr lang="ru-RU" sz="1800" dirty="0">
                          <a:effectLst/>
                          <a:latin typeface="Times New Roman"/>
                          <a:ea typeface="Times New Roman"/>
                        </a:rPr>
                        <a:t>11.</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Тухум</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dirty="0" err="1">
                          <a:effectLst/>
                          <a:latin typeface="Times New Roman"/>
                          <a:ea typeface="Times New Roman"/>
                        </a:rPr>
                        <a:t>Олиб</a:t>
                      </a:r>
                      <a:r>
                        <a:rPr lang="ru-RU" sz="1800" dirty="0">
                          <a:effectLst/>
                          <a:latin typeface="Times New Roman"/>
                          <a:ea typeface="Times New Roman"/>
                        </a:rPr>
                        <a:t> </a:t>
                      </a:r>
                      <a:r>
                        <a:rPr lang="ru-RU" sz="1800" dirty="0" err="1">
                          <a:effectLst/>
                          <a:latin typeface="Times New Roman"/>
                          <a:ea typeface="Times New Roman"/>
                        </a:rPr>
                        <a:t>келингандан</a:t>
                      </a:r>
                      <a:r>
                        <a:rPr lang="ru-RU" sz="1800" dirty="0">
                          <a:effectLst/>
                          <a:latin typeface="Times New Roman"/>
                          <a:ea typeface="Times New Roman"/>
                        </a:rPr>
                        <a:t> </a:t>
                      </a:r>
                      <a:r>
                        <a:rPr lang="ru-RU" sz="1800" dirty="0" err="1">
                          <a:effectLst/>
                          <a:latin typeface="Times New Roman"/>
                          <a:ea typeface="Times New Roman"/>
                        </a:rPr>
                        <a:t>сўнг</a:t>
                      </a:r>
                      <a:endParaRPr lang="ru-RU" sz="1800" dirty="0">
                        <a:effectLst/>
                        <a:latin typeface="Times New Roman"/>
                        <a:ea typeface="Times New Roman"/>
                      </a:endParaRPr>
                    </a:p>
                    <a:p>
                      <a:pPr algn="ctr">
                        <a:spcAft>
                          <a:spcPts val="0"/>
                        </a:spcAft>
                      </a:pPr>
                      <a:r>
                        <a:rPr lang="ru-RU" sz="1800" dirty="0">
                          <a:effectLst/>
                          <a:latin typeface="Times New Roman"/>
                          <a:ea typeface="Times New Roman"/>
                        </a:rPr>
                        <a:t>14 кун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13"/>
                  </a:ext>
                </a:extLst>
              </a:tr>
            </a:tbl>
          </a:graphicData>
        </a:graphic>
      </p:graphicFrame>
      <p:sp>
        <p:nvSpPr>
          <p:cNvPr id="7" name="Rectangle 1"/>
          <p:cNvSpPr>
            <a:spLocks noChangeArrowheads="1"/>
          </p:cNvSpPr>
          <p:nvPr/>
        </p:nvSpPr>
        <p:spPr bwMode="auto">
          <a:xfrm>
            <a:off x="1025332" y="336520"/>
            <a:ext cx="72008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Мактабгача</a:t>
            </a:r>
            <a:r>
              <a:rPr kumimoji="0" lang="ru-RU" altLang="ru-RU" sz="2000" b="1" i="0" u="none" strike="noStrike" cap="none" normalizeH="0" baseline="0" dirty="0">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таълим</a:t>
            </a:r>
            <a:r>
              <a:rPr kumimoji="0" lang="ru-RU" altLang="ru-RU" sz="2000" b="1" i="0" u="none" strike="noStrike" cap="none" normalizeH="0" baseline="0" dirty="0">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ташкилотига</a:t>
            </a:r>
            <a:r>
              <a:rPr kumimoji="0" lang="ru-RU" altLang="ru-RU" sz="2000" b="1" i="0" u="none" strike="noStrike" cap="none" normalizeH="0" baseline="0" dirty="0">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келтирилган</a:t>
            </a:r>
            <a:r>
              <a:rPr kumimoji="0" lang="ru-RU" altLang="ru-RU" sz="2000" b="1" i="0" u="none" strike="noStrike" cap="none" normalizeH="0" baseline="0" dirty="0">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 тез </a:t>
            </a: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бузилувчи</a:t>
            </a:r>
            <a:r>
              <a:rPr kumimoji="0" lang="ru-RU" altLang="ru-RU" sz="2000" b="1" i="0" u="none" strike="noStrike" cap="none" normalizeH="0" baseline="0" dirty="0">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маҳсулотларни</a:t>
            </a:r>
            <a:r>
              <a:rPr kumimoji="0" lang="ru-RU" altLang="ru-RU" sz="2000" b="1" i="0" u="none" strike="noStrike" cap="none" normalizeH="0" baseline="0" dirty="0">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сақлаш</a:t>
            </a:r>
            <a:r>
              <a:rPr kumimoji="0" lang="ru-RU" altLang="ru-RU" sz="2000" b="1" i="0" u="none" strike="noStrike" cap="none" normalizeH="0" baseline="0" dirty="0">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муддати</a:t>
            </a:r>
            <a:endPar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6313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2849450840"/>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9" y="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400110"/>
          </a:xfrm>
          <a:prstGeom prst="rect">
            <a:avLst/>
          </a:prstGeom>
        </p:spPr>
        <p:txBody>
          <a:bodyPr wrap="square">
            <a:spAutoFit/>
          </a:bodyPr>
          <a:lstStyle/>
          <a:p>
            <a:pPr lvl="0" algn="ctr"/>
            <a:r>
              <a:rPr lang="ru-RU" sz="2000" b="1" dirty="0" err="1">
                <a:solidFill>
                  <a:prstClr val="black"/>
                </a:solidFill>
                <a:latin typeface="Times New Roman" panose="02020603050405020304" pitchFamily="18" charset="0"/>
                <a:cs typeface="Times New Roman" panose="02020603050405020304" pitchFamily="18" charset="0"/>
              </a:rPr>
              <a:t>Ошхоналарга</a:t>
            </a:r>
            <a:r>
              <a:rPr lang="ru-RU" sz="2000" b="1" dirty="0">
                <a:solidFill>
                  <a:prstClr val="black"/>
                </a:solidFill>
                <a:latin typeface="Times New Roman" panose="02020603050405020304" pitchFamily="18" charset="0"/>
                <a:cs typeface="Times New Roman" panose="02020603050405020304" pitchFamily="18" charset="0"/>
              </a:rPr>
              <a:t> </a:t>
            </a:r>
            <a:r>
              <a:rPr lang="ru-RU" sz="2000" b="1" dirty="0" err="1">
                <a:solidFill>
                  <a:prstClr val="black"/>
                </a:solidFill>
                <a:latin typeface="Times New Roman" panose="02020603050405020304" pitchFamily="18" charset="0"/>
                <a:cs typeface="Times New Roman" panose="02020603050405020304" pitchFamily="18" charset="0"/>
              </a:rPr>
              <a:t>оид</a:t>
            </a:r>
            <a:r>
              <a:rPr lang="ru-RU" sz="2000" b="1" dirty="0">
                <a:solidFill>
                  <a:prstClr val="black"/>
                </a:solidFill>
                <a:latin typeface="Times New Roman" panose="02020603050405020304" pitchFamily="18" charset="0"/>
                <a:cs typeface="Times New Roman" panose="02020603050405020304" pitchFamily="18" charset="0"/>
              </a:rPr>
              <a:t> </a:t>
            </a:r>
            <a:r>
              <a:rPr lang="ru-RU" sz="2000" b="1" dirty="0" err="1">
                <a:solidFill>
                  <a:prstClr val="black"/>
                </a:solidFill>
                <a:latin typeface="Times New Roman" panose="02020603050405020304" pitchFamily="18" charset="0"/>
                <a:cs typeface="Times New Roman" panose="02020603050405020304" pitchFamily="18" charset="0"/>
              </a:rPr>
              <a:t>талаблар</a:t>
            </a:r>
            <a:endParaRPr lang="ru-RU" sz="2000" b="1" dirty="0">
              <a:solidFill>
                <a:prstClr val="black"/>
              </a:solidFill>
              <a:latin typeface="Times New Roman" panose="02020603050405020304" pitchFamily="18" charset="0"/>
              <a:cs typeface="Times New Roman" panose="02020603050405020304" pitchFamily="18" charset="0"/>
            </a:endParaRPr>
          </a:p>
        </p:txBody>
      </p:sp>
      <p:pic>
        <p:nvPicPr>
          <p:cNvPr id="7" name="Объект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919" y="948791"/>
            <a:ext cx="9223919" cy="5909210"/>
          </a:xfrm>
          <a:prstGeom prst="rect">
            <a:avLst/>
          </a:prstGeom>
          <a:noFill/>
          <a:ln w="10795">
            <a:solidFill>
              <a:sysClr val="window" lastClr="FFFFFF"/>
            </a:solidFill>
            <a:prstDash val="dash"/>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60636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3535232778"/>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9" y="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79512" y="1340768"/>
            <a:ext cx="8784976" cy="4678204"/>
          </a:xfrm>
          <a:prstGeom prst="rect">
            <a:avLst/>
          </a:prstGeom>
        </p:spPr>
        <p:txBody>
          <a:bodyPr wrap="square">
            <a:spAutoFit/>
          </a:bodyPr>
          <a:lstStyle/>
          <a:p>
            <a:pPr indent="540385" algn="just">
              <a:spcAft>
                <a:spcPts val="0"/>
              </a:spcAft>
            </a:pPr>
            <a:r>
              <a:rPr lang="ru-RU" sz="2000" dirty="0">
                <a:solidFill>
                  <a:srgbClr val="000000"/>
                </a:solidFill>
                <a:latin typeface="Times New Roman"/>
                <a:ea typeface="Times New Roman"/>
              </a:rPr>
              <a:t>Ошхоналарни </a:t>
            </a:r>
            <a:r>
              <a:rPr lang="ru-RU" sz="2000" dirty="0" err="1">
                <a:solidFill>
                  <a:srgbClr val="000000"/>
                </a:solidFill>
                <a:latin typeface="Times New Roman"/>
                <a:ea typeface="Times New Roman"/>
              </a:rPr>
              <a:t>тузилиши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ускуналар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билан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жиҳозланиши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умумий</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бўйича</a:t>
            </a:r>
            <a:r>
              <a:rPr lang="ru-RU" sz="2000" dirty="0">
                <a:solidFill>
                  <a:srgbClr val="000000"/>
                </a:solidFill>
                <a:latin typeface="Times New Roman"/>
                <a:ea typeface="Times New Roman"/>
              </a:rPr>
              <a:t> санитария </a:t>
            </a:r>
            <a:r>
              <a:rPr lang="ru-RU" sz="2000" dirty="0" err="1">
                <a:solidFill>
                  <a:srgbClr val="000000"/>
                </a:solidFill>
                <a:latin typeface="Times New Roman"/>
                <a:ea typeface="Times New Roman"/>
              </a:rPr>
              <a:t>қоидалари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нормалари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талабларига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мувофиқ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smtClean="0">
                <a:solidFill>
                  <a:srgbClr val="000000"/>
                </a:solidFill>
                <a:latin typeface="Times New Roman"/>
                <a:ea typeface="Times New Roman"/>
              </a:rPr>
              <a:t>керак</a:t>
            </a:r>
            <a:r>
              <a:rPr lang="ru-RU" sz="2000" dirty="0" smtClean="0">
                <a:solidFill>
                  <a:srgbClr val="000000"/>
                </a:solidFill>
                <a:latin typeface="Times New Roman"/>
                <a:ea typeface="Times New Roman"/>
              </a:rPr>
              <a:t>.</a:t>
            </a:r>
            <a:endParaRPr lang="ru-RU" sz="2000" dirty="0">
              <a:solidFill>
                <a:srgbClr val="000000"/>
              </a:solidFill>
              <a:latin typeface="Times New Roman"/>
              <a:ea typeface="Times New Roman"/>
            </a:endParaRPr>
          </a:p>
          <a:p>
            <a:pPr indent="540385" algn="just">
              <a:spcAft>
                <a:spcPts val="0"/>
              </a:spcAft>
            </a:pP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Технологик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жиҳозлар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анжомлар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a:t>
            </a:r>
            <a:r>
              <a:rPr lang="ru-RU" sz="2000" dirty="0">
                <a:solidFill>
                  <a:srgbClr val="000000"/>
                </a:solidFill>
                <a:latin typeface="Times New Roman"/>
                <a:ea typeface="Times New Roman"/>
              </a:rPr>
              <a:t> санитария-эпидемиология </a:t>
            </a:r>
            <a:r>
              <a:rPr lang="ru-RU" sz="2000" dirty="0" err="1">
                <a:solidFill>
                  <a:srgbClr val="000000"/>
                </a:solidFill>
                <a:latin typeface="Times New Roman"/>
                <a:ea typeface="Times New Roman"/>
              </a:rPr>
              <a:t>талабларига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мос</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материаллар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пўлат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дюралюминийдан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тайёрланган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лозим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шунингдек</a:t>
            </a:r>
            <a:r>
              <a:rPr lang="ru-RU" sz="2000" dirty="0">
                <a:solidFill>
                  <a:srgbClr val="000000"/>
                </a:solidFill>
                <a:latin typeface="Times New Roman"/>
                <a:ea typeface="Times New Roman"/>
              </a:rPr>
              <a:t> улар </a:t>
            </a:r>
            <a:r>
              <a:rPr lang="ru-RU" sz="2000" dirty="0" err="1">
                <a:solidFill>
                  <a:srgbClr val="000000"/>
                </a:solidFill>
                <a:latin typeface="Times New Roman"/>
                <a:ea typeface="Times New Roman"/>
              </a:rPr>
              <a:t>хом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пиширилган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маҳсулотлар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алоҳида</a:t>
            </a:r>
            <a:r>
              <a:rPr lang="ru-RU" sz="2000" dirty="0">
                <a:solidFill>
                  <a:srgbClr val="000000"/>
                </a:solidFill>
                <a:latin typeface="Times New Roman"/>
                <a:ea typeface="Times New Roman"/>
              </a:rPr>
              <a:t> </a:t>
            </a:r>
            <a:r>
              <a:rPr lang="ru-RU" sz="2000" dirty="0" err="1" smtClean="0">
                <a:solidFill>
                  <a:srgbClr val="000000"/>
                </a:solidFill>
                <a:latin typeface="Times New Roman"/>
                <a:ea typeface="Times New Roman"/>
              </a:rPr>
              <a:t>белгиланади</a:t>
            </a:r>
            <a:r>
              <a:rPr lang="ru-RU" sz="2000" dirty="0" smtClean="0">
                <a:solidFill>
                  <a:srgbClr val="000000"/>
                </a:solidFill>
                <a:latin typeface="Times New Roman"/>
                <a:ea typeface="Times New Roman"/>
              </a:rPr>
              <a:t>.</a:t>
            </a:r>
            <a:endParaRPr lang="ru-RU" sz="2000" dirty="0">
              <a:solidFill>
                <a:srgbClr val="000000"/>
              </a:solidFill>
              <a:latin typeface="Times New Roman"/>
              <a:ea typeface="Times New Roman"/>
            </a:endParaRPr>
          </a:p>
          <a:p>
            <a:pPr indent="540385" algn="just">
              <a:spcAft>
                <a:spcPts val="0"/>
              </a:spcAft>
            </a:pP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Ошхонадаги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чинни</a:t>
            </a:r>
            <a:r>
              <a:rPr lang="ru-RU" sz="2000" dirty="0">
                <a:solidFill>
                  <a:srgbClr val="000000"/>
                </a:solidFill>
                <a:latin typeface="Times New Roman"/>
                <a:ea typeface="Times New Roman"/>
              </a:rPr>
              <a:t> (тарелка, коса, </a:t>
            </a:r>
            <a:r>
              <a:rPr lang="ru-RU" sz="2000" dirty="0" err="1">
                <a:solidFill>
                  <a:srgbClr val="000000"/>
                </a:solidFill>
                <a:latin typeface="Times New Roman"/>
                <a:ea typeface="Times New Roman"/>
              </a:rPr>
              <a:t>пиёла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қошиқ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санчқи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пичоқлар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эса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зангламайдиган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пўлатдан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smtClean="0">
                <a:solidFill>
                  <a:srgbClr val="000000"/>
                </a:solidFill>
                <a:latin typeface="Times New Roman"/>
                <a:ea typeface="Times New Roman"/>
              </a:rPr>
              <a:t>лозим</a:t>
            </a:r>
            <a:r>
              <a:rPr lang="ru-RU" sz="2000" dirty="0" smtClean="0">
                <a:solidFill>
                  <a:srgbClr val="000000"/>
                </a:solidFill>
                <a:latin typeface="Times New Roman"/>
                <a:ea typeface="Times New Roman"/>
              </a:rPr>
              <a:t>.</a:t>
            </a:r>
            <a:endParaRPr lang="ru-RU" sz="2000" dirty="0">
              <a:solidFill>
                <a:srgbClr val="000000"/>
              </a:solidFill>
              <a:latin typeface="Times New Roman"/>
              <a:ea typeface="Times New Roman"/>
            </a:endParaRPr>
          </a:p>
          <a:p>
            <a:pPr indent="540385" algn="just">
              <a:spcAft>
                <a:spcPts val="0"/>
              </a:spcAft>
            </a:pPr>
            <a:endParaRPr lang="ru-RU" sz="2000" dirty="0">
              <a:latin typeface="Times New Roman"/>
              <a:ea typeface="Times New Roman"/>
            </a:endParaRPr>
          </a:p>
          <a:p>
            <a:pPr indent="540385" algn="just">
              <a:spcAft>
                <a:spcPts val="0"/>
              </a:spcAft>
            </a:pPr>
            <a:r>
              <a:rPr lang="ru-RU" sz="2000" dirty="0" err="1">
                <a:solidFill>
                  <a:srgbClr val="000000"/>
                </a:solidFill>
                <a:latin typeface="Times New Roman"/>
                <a:ea typeface="Times New Roman"/>
              </a:rPr>
              <a:t>Ёрилган</a:t>
            </a:r>
            <a:r>
              <a:rPr lang="ru-RU" sz="2000" dirty="0">
                <a:solidFill>
                  <a:srgbClr val="000000"/>
                </a:solidFill>
                <a:latin typeface="Times New Roman"/>
                <a:ea typeface="Times New Roman"/>
              </a:rPr>
              <a:t>, чети </a:t>
            </a:r>
            <a:r>
              <a:rPr lang="ru-RU" sz="2000" dirty="0" err="1">
                <a:solidFill>
                  <a:srgbClr val="000000"/>
                </a:solidFill>
                <a:latin typeface="Times New Roman"/>
                <a:ea typeface="Times New Roman"/>
              </a:rPr>
              <a:t>учган</a:t>
            </a:r>
            <a:r>
              <a:rPr lang="ru-RU" sz="2000" dirty="0">
                <a:solidFill>
                  <a:srgbClr val="000000"/>
                </a:solidFill>
                <a:latin typeface="Times New Roman"/>
                <a:ea typeface="Times New Roman"/>
              </a:rPr>
              <a:t>, эмали </a:t>
            </a:r>
            <a:r>
              <a:rPr lang="ru-RU" sz="2000" dirty="0" err="1">
                <a:solidFill>
                  <a:srgbClr val="000000"/>
                </a:solidFill>
                <a:latin typeface="Times New Roman"/>
                <a:ea typeface="Times New Roman"/>
              </a:rPr>
              <a:t>кўчган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деформацияланган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алюмин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пластмассадан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тайёрланган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фойдаланиш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мумкин</a:t>
            </a:r>
            <a:r>
              <a:rPr lang="ru-RU" sz="2000" dirty="0">
                <a:solidFill>
                  <a:srgbClr val="000000"/>
                </a:solidFill>
                <a:latin typeface="Times New Roman"/>
                <a:ea typeface="Times New Roman"/>
              </a:rPr>
              <a:t> </a:t>
            </a:r>
            <a:r>
              <a:rPr lang="ru-RU" sz="2000" dirty="0" err="1" smtClean="0">
                <a:solidFill>
                  <a:srgbClr val="000000"/>
                </a:solidFill>
                <a:latin typeface="Times New Roman"/>
                <a:ea typeface="Times New Roman"/>
              </a:rPr>
              <a:t>эмас</a:t>
            </a:r>
            <a:r>
              <a:rPr lang="ru-RU" sz="2000" dirty="0" smtClean="0">
                <a:solidFill>
                  <a:srgbClr val="000000"/>
                </a:solidFill>
                <a:latin typeface="Times New Roman"/>
                <a:ea typeface="Times New Roman"/>
              </a:rPr>
              <a:t>.</a:t>
            </a:r>
            <a:endParaRPr lang="ru-RU" sz="2000" dirty="0">
              <a:solidFill>
                <a:srgbClr val="000000"/>
              </a:solidFill>
              <a:latin typeface="Times New Roman"/>
              <a:ea typeface="Times New Roman"/>
            </a:endParaRPr>
          </a:p>
          <a:p>
            <a:pPr indent="540385" algn="just">
              <a:spcAft>
                <a:spcPts val="0"/>
              </a:spcAft>
            </a:pPr>
            <a:endParaRPr lang="ru-RU" dirty="0">
              <a:effectLst/>
              <a:latin typeface="Times New Roman"/>
              <a:ea typeface="Times New Roman"/>
            </a:endParaRPr>
          </a:p>
        </p:txBody>
      </p:sp>
      <p:sp>
        <p:nvSpPr>
          <p:cNvPr id="6" name="Прямоугольник 5">
            <a:extLst>
              <a:ext uri="{FF2B5EF4-FFF2-40B4-BE49-F238E27FC236}">
                <a16:creationId xmlns:a16="http://schemas.microsoft.com/office/drawing/2014/main" id="{C9921CEE-0502-43D8-A2D3-2D5D04A535B5}"/>
              </a:ext>
            </a:extLst>
          </p:cNvPr>
          <p:cNvSpPr/>
          <p:nvPr/>
        </p:nvSpPr>
        <p:spPr>
          <a:xfrm>
            <a:off x="590872" y="179348"/>
            <a:ext cx="8229600" cy="830997"/>
          </a:xfrm>
          <a:prstGeom prst="rect">
            <a:avLst/>
          </a:prstGeom>
        </p:spPr>
        <p:txBody>
          <a:bodyPr wrap="square">
            <a:spAutoFit/>
          </a:bodyPr>
          <a:lstStyle/>
          <a:p>
            <a:pPr lvl="0" algn="ctr"/>
            <a:r>
              <a:rPr lang="ru-RU" sz="2400" b="1" dirty="0" err="1">
                <a:solidFill>
                  <a:prstClr val="black"/>
                </a:solidFill>
                <a:latin typeface="Times New Roman" panose="02020603050405020304" pitchFamily="18" charset="0"/>
                <a:cs typeface="Times New Roman" panose="02020603050405020304" pitchFamily="18" charset="0"/>
              </a:rPr>
              <a:t>Мактабгача</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таълим</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ташкилоти</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ошхонасига</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бўлган</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талаблар</a:t>
            </a:r>
            <a:endParaRPr lang="ru-RU" sz="24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64413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4048960267"/>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12" y="34220"/>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79294" y="1124744"/>
            <a:ext cx="8928992" cy="5355312"/>
          </a:xfrm>
          <a:prstGeom prst="rect">
            <a:avLst/>
          </a:prstGeom>
        </p:spPr>
        <p:txBody>
          <a:bodyPr wrap="square">
            <a:spAutoFit/>
          </a:bodyPr>
          <a:lstStyle/>
          <a:p>
            <a:pPr indent="540385" algn="just">
              <a:spcAft>
                <a:spcPts val="0"/>
              </a:spcAft>
            </a:pPr>
            <a:r>
              <a:rPr lang="ru-RU" dirty="0">
                <a:solidFill>
                  <a:srgbClr val="000000"/>
                </a:solidFill>
                <a:latin typeface="Times New Roman"/>
                <a:ea typeface="Times New Roman"/>
              </a:rPr>
              <a:t>-</a:t>
            </a:r>
            <a:r>
              <a:rPr lang="ru-RU" dirty="0" err="1">
                <a:solidFill>
                  <a:srgbClr val="000000"/>
                </a:solidFill>
                <a:latin typeface="Times New Roman"/>
                <a:ea typeface="Times New Roman"/>
              </a:rPr>
              <a:t>Озиқ-овқат</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маҳсулотларига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ишлов</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бериш</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столларининг</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қопламаси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яхлит</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зангламайдиган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пўлат</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ёки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гигиеник</a:t>
            </a:r>
            <a:r>
              <a:rPr lang="ru-RU" dirty="0">
                <a:solidFill>
                  <a:srgbClr val="000000"/>
                </a:solidFill>
                <a:latin typeface="Times New Roman"/>
                <a:ea typeface="Times New Roman"/>
              </a:rPr>
              <a:t> материал </a:t>
            </a:r>
            <a:r>
              <a:rPr lang="ru-RU" dirty="0" err="1">
                <a:solidFill>
                  <a:srgbClr val="000000"/>
                </a:solidFill>
                <a:latin typeface="Times New Roman"/>
                <a:ea typeface="Times New Roman"/>
              </a:rPr>
              <a:t>билан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қопланган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бўлиши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шарт</a:t>
            </a:r>
            <a:endParaRPr lang="ru-RU" dirty="0">
              <a:solidFill>
                <a:srgbClr val="000000"/>
              </a:solidFill>
              <a:latin typeface="Times New Roman"/>
              <a:ea typeface="Times New Roman"/>
            </a:endParaRPr>
          </a:p>
          <a:p>
            <a:pPr indent="540385" algn="just">
              <a:spcAft>
                <a:spcPts val="0"/>
              </a:spcAft>
            </a:pPr>
            <a:endParaRPr lang="ru-RU" dirty="0">
              <a:latin typeface="Times New Roman"/>
              <a:ea typeface="Times New Roman"/>
            </a:endParaRPr>
          </a:p>
          <a:p>
            <a:pPr indent="540385" algn="just">
              <a:spcAft>
                <a:spcPts val="0"/>
              </a:spcAft>
            </a:pPr>
            <a:r>
              <a:rPr lang="ru-RU" dirty="0">
                <a:solidFill>
                  <a:srgbClr val="000000"/>
                </a:solidFill>
                <a:latin typeface="Times New Roman"/>
                <a:ea typeface="Times New Roman"/>
              </a:rPr>
              <a:t>-</a:t>
            </a:r>
            <a:r>
              <a:rPr lang="ru-RU" dirty="0" err="1">
                <a:solidFill>
                  <a:srgbClr val="000000"/>
                </a:solidFill>
                <a:latin typeface="Times New Roman"/>
                <a:ea typeface="Times New Roman"/>
              </a:rPr>
              <a:t>Хом</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ва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пишган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маҳсулотлар</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учун</a:t>
            </a:r>
            <a:r>
              <a:rPr lang="ru-RU" dirty="0">
                <a:solidFill>
                  <a:srgbClr val="000000"/>
                </a:solidFill>
                <a:latin typeface="Times New Roman"/>
                <a:ea typeface="Times New Roman"/>
              </a:rPr>
              <a:t> стол, </a:t>
            </a:r>
            <a:r>
              <a:rPr lang="ru-RU" dirty="0" err="1">
                <a:solidFill>
                  <a:srgbClr val="000000"/>
                </a:solidFill>
                <a:latin typeface="Times New Roman"/>
                <a:ea typeface="Times New Roman"/>
              </a:rPr>
              <a:t>пичоқ</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ва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тахтакачлар</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алоҳида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бўлади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Тахталарнинг</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юзаси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текис</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ёрилмаган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бўлиб</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қаттиқ</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дарахт</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навларидан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ишланади</a:t>
            </a:r>
            <a:r>
              <a:rPr lang="ru-RU" dirty="0">
                <a:solidFill>
                  <a:srgbClr val="000000"/>
                </a:solidFill>
                <a:latin typeface="Times New Roman"/>
                <a:ea typeface="Times New Roman"/>
              </a:rPr>
              <a:t>. Пластмасса </a:t>
            </a:r>
            <a:r>
              <a:rPr lang="ru-RU" dirty="0" err="1">
                <a:solidFill>
                  <a:srgbClr val="000000"/>
                </a:solidFill>
                <a:latin typeface="Times New Roman"/>
                <a:ea typeface="Times New Roman"/>
              </a:rPr>
              <a:t>ва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прессланган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фанерлардан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ишланган</a:t>
            </a:r>
            <a:r>
              <a:rPr lang="ru-RU" dirty="0">
                <a:solidFill>
                  <a:srgbClr val="000000"/>
                </a:solidFill>
                <a:latin typeface="Times New Roman"/>
                <a:ea typeface="Times New Roman"/>
              </a:rPr>
              <a:t> тахта </a:t>
            </a:r>
            <a:r>
              <a:rPr lang="ru-RU" dirty="0" err="1">
                <a:solidFill>
                  <a:srgbClr val="000000"/>
                </a:solidFill>
                <a:latin typeface="Times New Roman"/>
                <a:ea typeface="Times New Roman"/>
              </a:rPr>
              <a:t>ва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тахтакачлардан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фойдаланиш</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мумкин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эмас</a:t>
            </a:r>
            <a:endParaRPr lang="ru-RU" dirty="0">
              <a:solidFill>
                <a:srgbClr val="000000"/>
              </a:solidFill>
              <a:latin typeface="Times New Roman"/>
              <a:ea typeface="Times New Roman"/>
            </a:endParaRPr>
          </a:p>
          <a:p>
            <a:pPr indent="540385" algn="just">
              <a:spcAft>
                <a:spcPts val="0"/>
              </a:spcAft>
            </a:pPr>
            <a:endParaRPr lang="ru-RU" dirty="0">
              <a:latin typeface="Times New Roman"/>
              <a:ea typeface="Times New Roman"/>
            </a:endParaRPr>
          </a:p>
          <a:p>
            <a:pPr indent="540385" algn="just">
              <a:spcAft>
                <a:spcPts val="0"/>
              </a:spcAft>
            </a:pPr>
            <a:r>
              <a:rPr lang="ru-RU" dirty="0">
                <a:solidFill>
                  <a:srgbClr val="000000"/>
                </a:solidFill>
                <a:latin typeface="Times New Roman"/>
                <a:ea typeface="Times New Roman"/>
              </a:rPr>
              <a:t>-</a:t>
            </a:r>
            <a:r>
              <a:rPr lang="ru-RU" dirty="0" err="1">
                <a:solidFill>
                  <a:srgbClr val="000000"/>
                </a:solidFill>
                <a:latin typeface="Times New Roman"/>
                <a:ea typeface="Times New Roman"/>
              </a:rPr>
              <a:t>Гўштни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майдалаш</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учун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қаттиқ</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дарахт</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навидан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тайёрланган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ёғочли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мослама</a:t>
            </a:r>
            <a:r>
              <a:rPr lang="ru-RU" dirty="0">
                <a:solidFill>
                  <a:srgbClr val="000000"/>
                </a:solidFill>
                <a:latin typeface="Times New Roman"/>
                <a:ea typeface="Times New Roman"/>
              </a:rPr>
              <a:t> (тахта) </a:t>
            </a:r>
            <a:r>
              <a:rPr lang="ru-RU" dirty="0" err="1">
                <a:solidFill>
                  <a:srgbClr val="000000"/>
                </a:solidFill>
                <a:latin typeface="Times New Roman"/>
                <a:ea typeface="Times New Roman"/>
              </a:rPr>
              <a:t>ишлатилади</a:t>
            </a:r>
            <a:r>
              <a:rPr lang="ru-RU" dirty="0">
                <a:solidFill>
                  <a:srgbClr val="000000"/>
                </a:solidFill>
                <a:latin typeface="Times New Roman"/>
                <a:ea typeface="Times New Roman"/>
              </a:rPr>
              <a:t>. У металл </a:t>
            </a:r>
            <a:r>
              <a:rPr lang="ru-RU" dirty="0" err="1">
                <a:solidFill>
                  <a:srgbClr val="000000"/>
                </a:solidFill>
                <a:latin typeface="Times New Roman"/>
                <a:ea typeface="Times New Roman"/>
              </a:rPr>
              <a:t>тагликка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ўрнатилиши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мумкин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Ишлатилгандан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сўнг</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ёғочли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мослама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пичоқ</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билан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тозаланиб</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устига</a:t>
            </a:r>
            <a:r>
              <a:rPr lang="ru-RU" dirty="0">
                <a:solidFill>
                  <a:srgbClr val="000000"/>
                </a:solidFill>
                <a:latin typeface="Times New Roman"/>
                <a:ea typeface="Times New Roman"/>
              </a:rPr>
              <a:t> туз </a:t>
            </a:r>
            <a:r>
              <a:rPr lang="ru-RU" dirty="0" err="1">
                <a:solidFill>
                  <a:srgbClr val="000000"/>
                </a:solidFill>
                <a:latin typeface="Times New Roman"/>
                <a:ea typeface="Times New Roman"/>
              </a:rPr>
              <a:t>сепилади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ёғочли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мосламанинг</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ён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атрофлари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иссиқ</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сув</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билан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ювилади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ёғочли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мосламанинг</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устки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қисми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нотекис</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бўлиб</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қолганда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бир</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қатлами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олиб</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ташланади</a:t>
            </a:r>
            <a:endParaRPr lang="ru-RU" dirty="0">
              <a:solidFill>
                <a:srgbClr val="000000"/>
              </a:solidFill>
              <a:latin typeface="Times New Roman"/>
              <a:ea typeface="Times New Roman"/>
            </a:endParaRPr>
          </a:p>
          <a:p>
            <a:pPr indent="540385" algn="just">
              <a:spcAft>
                <a:spcPts val="0"/>
              </a:spcAft>
            </a:pPr>
            <a:endParaRPr lang="ru-RU" dirty="0">
              <a:solidFill>
                <a:srgbClr val="000000"/>
              </a:solidFill>
              <a:latin typeface="Times New Roman"/>
              <a:ea typeface="Times New Roman"/>
            </a:endParaRPr>
          </a:p>
          <a:p>
            <a:pPr indent="540385" algn="just">
              <a:spcAft>
                <a:spcPts val="0"/>
              </a:spcAft>
            </a:pPr>
            <a:r>
              <a:rPr lang="ru-RU" dirty="0" err="1">
                <a:solidFill>
                  <a:srgbClr val="000000"/>
                </a:solidFill>
                <a:latin typeface="Times New Roman"/>
                <a:ea typeface="Times New Roman"/>
              </a:rPr>
              <a:t>Ишлатиш</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турига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қараб</a:t>
            </a:r>
            <a:r>
              <a:rPr lang="ru-RU" dirty="0">
                <a:solidFill>
                  <a:srgbClr val="000000"/>
                </a:solidFill>
                <a:latin typeface="Times New Roman"/>
                <a:ea typeface="Times New Roman"/>
              </a:rPr>
              <a:t> стол, тахта </a:t>
            </a:r>
            <a:r>
              <a:rPr lang="ru-RU" dirty="0" err="1">
                <a:solidFill>
                  <a:srgbClr val="000000"/>
                </a:solidFill>
                <a:latin typeface="Times New Roman"/>
                <a:ea typeface="Times New Roman"/>
              </a:rPr>
              <a:t>ва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пичоқлар</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ўчиб</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кетмайдиган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ишлов</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беришга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чидамли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бўёқ</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билан</a:t>
            </a:r>
            <a:r>
              <a:rPr lang="ru-RU" dirty="0">
                <a:solidFill>
                  <a:srgbClr val="000000"/>
                </a:solidFill>
                <a:latin typeface="Times New Roman"/>
                <a:ea typeface="Times New Roman"/>
              </a:rPr>
              <a:t> маркировка </a:t>
            </a:r>
            <a:r>
              <a:rPr lang="ru-RU" dirty="0" err="1">
                <a:solidFill>
                  <a:srgbClr val="000000"/>
                </a:solidFill>
                <a:latin typeface="Times New Roman"/>
                <a:ea typeface="Times New Roman"/>
              </a:rPr>
              <a:t>қилинади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хом</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ва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пишган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маҳсулотлар</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учун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алоҳида-алоҳида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бўлади</a:t>
            </a:r>
            <a:r>
              <a:rPr lang="ru-RU" dirty="0">
                <a:solidFill>
                  <a:srgbClr val="000000"/>
                </a:solidFill>
                <a:latin typeface="Times New Roman"/>
                <a:ea typeface="Times New Roman"/>
              </a:rPr>
              <a:t> (ХГ (</a:t>
            </a:r>
            <a:r>
              <a:rPr lang="ru-RU" dirty="0" err="1">
                <a:solidFill>
                  <a:srgbClr val="000000"/>
                </a:solidFill>
                <a:latin typeface="Times New Roman"/>
                <a:ea typeface="Times New Roman"/>
              </a:rPr>
              <a:t>хом</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гўшт</a:t>
            </a:r>
            <a:r>
              <a:rPr lang="ru-RU" dirty="0">
                <a:solidFill>
                  <a:srgbClr val="000000"/>
                </a:solidFill>
                <a:latin typeface="Times New Roman"/>
                <a:ea typeface="Times New Roman"/>
              </a:rPr>
              <a:t>), ПГ (</a:t>
            </a:r>
            <a:r>
              <a:rPr lang="ru-RU" dirty="0" err="1">
                <a:solidFill>
                  <a:srgbClr val="000000"/>
                </a:solidFill>
                <a:latin typeface="Times New Roman"/>
                <a:ea typeface="Times New Roman"/>
              </a:rPr>
              <a:t>пишган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гўшт</a:t>
            </a:r>
            <a:r>
              <a:rPr lang="ru-RU" dirty="0">
                <a:solidFill>
                  <a:srgbClr val="000000"/>
                </a:solidFill>
                <a:latin typeface="Times New Roman"/>
                <a:ea typeface="Times New Roman"/>
              </a:rPr>
              <a:t>), ХБ (</a:t>
            </a:r>
            <a:r>
              <a:rPr lang="ru-RU" dirty="0" err="1">
                <a:solidFill>
                  <a:srgbClr val="000000"/>
                </a:solidFill>
                <a:latin typeface="Times New Roman"/>
                <a:ea typeface="Times New Roman"/>
              </a:rPr>
              <a:t>хом</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балиқ</a:t>
            </a:r>
            <a:r>
              <a:rPr lang="ru-RU" dirty="0">
                <a:solidFill>
                  <a:srgbClr val="000000"/>
                </a:solidFill>
                <a:latin typeface="Times New Roman"/>
                <a:ea typeface="Times New Roman"/>
              </a:rPr>
              <a:t>), ПБ (</a:t>
            </a:r>
            <a:r>
              <a:rPr lang="ru-RU" dirty="0" err="1">
                <a:solidFill>
                  <a:srgbClr val="000000"/>
                </a:solidFill>
                <a:latin typeface="Times New Roman"/>
                <a:ea typeface="Times New Roman"/>
              </a:rPr>
              <a:t>пишган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балиқ</a:t>
            </a:r>
            <a:r>
              <a:rPr lang="ru-RU" dirty="0">
                <a:solidFill>
                  <a:srgbClr val="000000"/>
                </a:solidFill>
                <a:latin typeface="Times New Roman"/>
                <a:ea typeface="Times New Roman"/>
              </a:rPr>
              <a:t>), ХС (</a:t>
            </a:r>
            <a:r>
              <a:rPr lang="ru-RU" dirty="0" err="1">
                <a:solidFill>
                  <a:srgbClr val="000000"/>
                </a:solidFill>
                <a:latin typeface="Times New Roman"/>
                <a:ea typeface="Times New Roman"/>
              </a:rPr>
              <a:t>хом</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сабзавот</a:t>
            </a:r>
            <a:r>
              <a:rPr lang="ru-RU" dirty="0">
                <a:solidFill>
                  <a:srgbClr val="000000"/>
                </a:solidFill>
                <a:latin typeface="Times New Roman"/>
                <a:ea typeface="Times New Roman"/>
              </a:rPr>
              <a:t>), ПС (</a:t>
            </a:r>
            <a:r>
              <a:rPr lang="ru-RU" dirty="0" err="1">
                <a:solidFill>
                  <a:srgbClr val="000000"/>
                </a:solidFill>
                <a:latin typeface="Times New Roman"/>
                <a:ea typeface="Times New Roman"/>
              </a:rPr>
              <a:t>пишган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сабзавот</a:t>
            </a:r>
            <a:r>
              <a:rPr lang="ru-RU" dirty="0">
                <a:solidFill>
                  <a:srgbClr val="000000"/>
                </a:solidFill>
                <a:latin typeface="Times New Roman"/>
                <a:ea typeface="Times New Roman"/>
              </a:rPr>
              <a:t>), Г (гастроном </a:t>
            </a:r>
            <a:r>
              <a:rPr lang="ru-RU" dirty="0" err="1">
                <a:solidFill>
                  <a:srgbClr val="000000"/>
                </a:solidFill>
                <a:latin typeface="Times New Roman"/>
                <a:ea typeface="Times New Roman"/>
              </a:rPr>
              <a:t>маҳсулотлар</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пишлоқ</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сариёғ</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термик</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ишловсиз</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берилаётган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маҳсулотлар</a:t>
            </a:r>
            <a:r>
              <a:rPr lang="ru-RU" dirty="0">
                <a:solidFill>
                  <a:srgbClr val="000000"/>
                </a:solidFill>
                <a:latin typeface="Times New Roman"/>
                <a:ea typeface="Times New Roman"/>
              </a:rPr>
              <a:t>), Н (нон), Х (</a:t>
            </a:r>
            <a:r>
              <a:rPr lang="ru-RU" dirty="0" err="1">
                <a:solidFill>
                  <a:srgbClr val="000000"/>
                </a:solidFill>
                <a:latin typeface="Times New Roman"/>
                <a:ea typeface="Times New Roman"/>
              </a:rPr>
              <a:t>хамир</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учун</a:t>
            </a:r>
            <a:r>
              <a:rPr lang="ru-RU" dirty="0">
                <a:solidFill>
                  <a:srgbClr val="000000"/>
                </a:solidFill>
                <a:latin typeface="Times New Roman"/>
                <a:ea typeface="Times New Roman"/>
              </a:rPr>
              <a:t>)</a:t>
            </a:r>
          </a:p>
        </p:txBody>
      </p:sp>
    </p:spTree>
    <p:extLst>
      <p:ext uri="{BB962C8B-B14F-4D97-AF65-F5344CB8AC3E}">
        <p14:creationId xmlns:p14="http://schemas.microsoft.com/office/powerpoint/2010/main" val="19900771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060636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4048960267"/>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9" y="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400110"/>
          </a:xfrm>
          <a:prstGeom prst="rect">
            <a:avLst/>
          </a:prstGeom>
        </p:spPr>
        <p:txBody>
          <a:bodyPr wrap="square">
            <a:spAutoFit/>
          </a:bodyPr>
          <a:lstStyle/>
          <a:p>
            <a:pPr algn="ctr"/>
            <a:r>
              <a:rPr lang="ru-RU" sz="2000" b="1" dirty="0" err="1">
                <a:solidFill>
                  <a:prstClr val="black"/>
                </a:solidFill>
                <a:latin typeface="Times New Roman" panose="02020603050405020304" pitchFamily="18" charset="0"/>
                <a:cs typeface="Times New Roman" panose="02020603050405020304" pitchFamily="18" charset="0"/>
              </a:rPr>
              <a:t>Ошхоналарга</a:t>
            </a:r>
            <a:r>
              <a:rPr lang="ru-RU" sz="2000" b="1" dirty="0">
                <a:solidFill>
                  <a:prstClr val="black"/>
                </a:solidFill>
                <a:latin typeface="Times New Roman" panose="02020603050405020304" pitchFamily="18" charset="0"/>
                <a:cs typeface="Times New Roman" panose="02020603050405020304" pitchFamily="18" charset="0"/>
              </a:rPr>
              <a:t> </a:t>
            </a:r>
            <a:r>
              <a:rPr lang="ru-RU" sz="2000" b="1" dirty="0" err="1">
                <a:solidFill>
                  <a:prstClr val="black"/>
                </a:solidFill>
                <a:latin typeface="Times New Roman" panose="02020603050405020304" pitchFamily="18" charset="0"/>
                <a:cs typeface="Times New Roman" panose="02020603050405020304" pitchFamily="18" charset="0"/>
              </a:rPr>
              <a:t>оид</a:t>
            </a:r>
            <a:r>
              <a:rPr lang="ru-RU" sz="2000" b="1" dirty="0">
                <a:solidFill>
                  <a:prstClr val="black"/>
                </a:solidFill>
                <a:latin typeface="Times New Roman" panose="02020603050405020304" pitchFamily="18" charset="0"/>
                <a:cs typeface="Times New Roman" panose="02020603050405020304" pitchFamily="18" charset="0"/>
              </a:rPr>
              <a:t> </a:t>
            </a:r>
            <a:r>
              <a:rPr lang="ru-RU" sz="2000" b="1" dirty="0" err="1">
                <a:solidFill>
                  <a:prstClr val="black"/>
                </a:solidFill>
                <a:latin typeface="Times New Roman" panose="02020603050405020304" pitchFamily="18" charset="0"/>
                <a:cs typeface="Times New Roman" panose="02020603050405020304" pitchFamily="18" charset="0"/>
              </a:rPr>
              <a:t>талаблар</a:t>
            </a:r>
            <a:endParaRPr lang="ru-RU" sz="2000" b="1" dirty="0">
              <a:solidFill>
                <a:prstClr val="black"/>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79512" y="474345"/>
            <a:ext cx="8964488" cy="6186309"/>
          </a:xfrm>
          <a:prstGeom prst="rect">
            <a:avLst/>
          </a:prstGeom>
        </p:spPr>
        <p:txBody>
          <a:bodyPr wrap="square">
            <a:spAutoFit/>
          </a:bodyPr>
          <a:lstStyle/>
          <a:p>
            <a:pPr indent="540385" algn="just">
              <a:spcAft>
                <a:spcPts val="0"/>
              </a:spcAft>
            </a:pPr>
            <a:endParaRPr lang="ru-RU" dirty="0">
              <a:solidFill>
                <a:srgbClr val="000000"/>
              </a:solidFill>
              <a:latin typeface="Times New Roman"/>
              <a:ea typeface="Times New Roman"/>
            </a:endParaRPr>
          </a:p>
          <a:p>
            <a:pPr indent="540385" algn="just">
              <a:spcAft>
                <a:spcPts val="0"/>
              </a:spcAft>
            </a:pPr>
            <a:endParaRPr lang="ru-RU" dirty="0">
              <a:solidFill>
                <a:srgbClr val="000000"/>
              </a:solidFill>
              <a:latin typeface="Times New Roman"/>
              <a:ea typeface="Times New Roman"/>
            </a:endParaRPr>
          </a:p>
          <a:p>
            <a:pPr indent="540385" algn="just">
              <a:spcAft>
                <a:spcPts val="0"/>
              </a:spcAft>
            </a:pPr>
            <a:endParaRPr lang="ru-RU" sz="2000" dirty="0">
              <a:solidFill>
                <a:srgbClr val="000000"/>
              </a:solidFill>
              <a:latin typeface="Times New Roman"/>
              <a:ea typeface="Times New Roman"/>
            </a:endParaRPr>
          </a:p>
          <a:p>
            <a:pPr indent="633413"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Таомларни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пишириш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сақлаш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зангламайдиган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пўлатдан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чиқилган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фойдаланилади</a:t>
            </a:r>
            <a:r>
              <a:rPr lang="ru-RU" sz="2000" dirty="0">
                <a:solidFill>
                  <a:srgbClr val="000000"/>
                </a:solidFill>
                <a:latin typeface="Times New Roman"/>
                <a:ea typeface="Times New Roman"/>
              </a:rPr>
              <a:t>. Алюминий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дюралюминийдан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чиқилган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таомларни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пишириш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қисқа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муддатда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сақлаш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фойдаланиш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мумкин</a:t>
            </a:r>
            <a:endParaRPr lang="ru-RU" sz="2000" dirty="0">
              <a:solidFill>
                <a:srgbClr val="000000"/>
              </a:solidFill>
              <a:latin typeface="Times New Roman"/>
              <a:ea typeface="Times New Roman"/>
            </a:endParaRPr>
          </a:p>
          <a:p>
            <a:pPr indent="633413" algn="just">
              <a:spcAft>
                <a:spcPts val="0"/>
              </a:spcAft>
            </a:pPr>
            <a:endParaRPr lang="ru-RU" sz="2000" dirty="0">
              <a:solidFill>
                <a:srgbClr val="000000"/>
              </a:solidFill>
              <a:latin typeface="Times New Roman"/>
              <a:ea typeface="Times New Roman"/>
            </a:endParaRPr>
          </a:p>
          <a:p>
            <a:pPr indent="633413"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Табиий</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мева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қайнатмалари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компотлар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зангламайдиган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пўлатдан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қилинган</a:t>
            </a:r>
            <a:r>
              <a:rPr lang="ru-RU" sz="2000" dirty="0">
                <a:solidFill>
                  <a:srgbClr val="000000"/>
                </a:solidFill>
                <a:latin typeface="Times New Roman"/>
                <a:ea typeface="Times New Roman"/>
              </a:rPr>
              <a:t> </a:t>
            </a:r>
            <a:r>
              <a:rPr lang="ru-RU" sz="2000" dirty="0" err="1" smtClean="0">
                <a:solidFill>
                  <a:srgbClr val="000000"/>
                </a:solidFill>
                <a:latin typeface="Times New Roman"/>
                <a:ea typeface="Times New Roman"/>
              </a:rPr>
              <a:t>идишда</a:t>
            </a:r>
            <a:r>
              <a:rPr lang="ru-RU" sz="2000" dirty="0" smtClean="0">
                <a:solidFill>
                  <a:srgbClr val="000000"/>
                </a:solidFill>
                <a:latin typeface="Times New Roman"/>
                <a:ea typeface="Times New Roman"/>
              </a:rPr>
              <a:t> </a:t>
            </a:r>
            <a:r>
              <a:rPr lang="ru-RU" sz="2000" dirty="0" err="1">
                <a:solidFill>
                  <a:srgbClr val="000000"/>
                </a:solidFill>
                <a:latin typeface="Times New Roman"/>
                <a:ea typeface="Times New Roman"/>
              </a:rPr>
              <a:t>тайёрланади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Сутни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қайнатиш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алоҳида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ажратилади</a:t>
            </a:r>
            <a:endParaRPr lang="ru-RU" sz="2000" dirty="0">
              <a:solidFill>
                <a:srgbClr val="000000"/>
              </a:solidFill>
              <a:latin typeface="Times New Roman"/>
              <a:ea typeface="Times New Roman"/>
            </a:endParaRPr>
          </a:p>
          <a:p>
            <a:pPr indent="633413" algn="just">
              <a:spcAft>
                <a:spcPts val="0"/>
              </a:spcAft>
              <a:buFontTx/>
              <a:buChar char="-"/>
            </a:pPr>
            <a:endParaRPr lang="ru-RU" sz="2000" dirty="0">
              <a:latin typeface="Times New Roman"/>
              <a:ea typeface="Times New Roman"/>
            </a:endParaRPr>
          </a:p>
          <a:p>
            <a:pPr indent="633413"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Болалар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сонига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комплекти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тўғри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зарур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вақтида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бир</a:t>
            </a:r>
            <a:r>
              <a:rPr lang="ru-RU" sz="2000" dirty="0">
                <a:solidFill>
                  <a:srgbClr val="000000"/>
                </a:solidFill>
                <a:latin typeface="Times New Roman"/>
                <a:ea typeface="Times New Roman"/>
              </a:rPr>
              <a:t> бола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битта</a:t>
            </a:r>
            <a:r>
              <a:rPr lang="ru-RU" sz="2000" dirty="0">
                <a:solidFill>
                  <a:srgbClr val="000000"/>
                </a:solidFill>
                <a:latin typeface="Times New Roman"/>
                <a:ea typeface="Times New Roman"/>
              </a:rPr>
              <a:t> идиш </a:t>
            </a:r>
            <a:r>
              <a:rPr lang="ru-RU" sz="2000" dirty="0" err="1">
                <a:solidFill>
                  <a:srgbClr val="000000"/>
                </a:solidFill>
                <a:latin typeface="Times New Roman"/>
                <a:ea typeface="Times New Roman"/>
              </a:rPr>
              <a:t>комплекти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ишлатилади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вақтида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ушбу</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бошқа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болаларга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таом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бериш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мумкин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эмас</a:t>
            </a:r>
            <a:endParaRPr lang="ru-RU" sz="2000" dirty="0">
              <a:solidFill>
                <a:srgbClr val="000000"/>
              </a:solidFill>
              <a:latin typeface="Times New Roman"/>
              <a:ea typeface="Times New Roman"/>
            </a:endParaRPr>
          </a:p>
          <a:p>
            <a:pPr indent="633413" algn="just">
              <a:spcAft>
                <a:spcPts val="0"/>
              </a:spcAft>
            </a:pPr>
            <a:endParaRPr lang="ru-RU" sz="2000" dirty="0">
              <a:solidFill>
                <a:srgbClr val="000000"/>
              </a:solidFill>
              <a:latin typeface="Times New Roman"/>
              <a:ea typeface="Times New Roman"/>
            </a:endParaRPr>
          </a:p>
          <a:p>
            <a:pPr indent="633413" algn="just">
              <a:spcAft>
                <a:spcPts val="0"/>
              </a:spcAft>
            </a:pP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Захирада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болага</a:t>
            </a:r>
            <a:r>
              <a:rPr lang="ru-RU" sz="2000" dirty="0">
                <a:solidFill>
                  <a:srgbClr val="000000"/>
                </a:solidFill>
                <a:latin typeface="Times New Roman"/>
                <a:ea typeface="Times New Roman"/>
              </a:rPr>
              <a:t> 2 та идиш </a:t>
            </a:r>
            <a:r>
              <a:rPr lang="ru-RU" sz="2000" dirty="0" err="1">
                <a:solidFill>
                  <a:srgbClr val="000000"/>
                </a:solidFill>
                <a:latin typeface="Times New Roman"/>
                <a:ea typeface="Times New Roman"/>
              </a:rPr>
              <a:t>жамламаси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керак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битта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жамламада</a:t>
            </a:r>
            <a:r>
              <a:rPr lang="ru-RU" sz="2000" dirty="0">
                <a:solidFill>
                  <a:srgbClr val="000000"/>
                </a:solidFill>
                <a:latin typeface="Times New Roman"/>
                <a:ea typeface="Times New Roman"/>
              </a:rPr>
              <a:t> — </a:t>
            </a:r>
            <a:r>
              <a:rPr lang="ru-RU" sz="2000" dirty="0" err="1">
                <a:solidFill>
                  <a:srgbClr val="000000"/>
                </a:solidFill>
                <a:latin typeface="Times New Roman"/>
                <a:ea typeface="Times New Roman"/>
              </a:rPr>
              <a:t>биринчи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овкат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бўтқалар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коса, тарелка, салат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идиш, </a:t>
            </a:r>
            <a:r>
              <a:rPr lang="ru-RU" sz="2000" dirty="0" err="1">
                <a:solidFill>
                  <a:srgbClr val="000000"/>
                </a:solidFill>
                <a:latin typeface="Times New Roman"/>
                <a:ea typeface="Times New Roman"/>
              </a:rPr>
              <a:t>пиёла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ёки</a:t>
            </a:r>
            <a:r>
              <a:rPr lang="ru-RU" sz="2000" dirty="0">
                <a:solidFill>
                  <a:srgbClr val="000000"/>
                </a:solidFill>
                <a:latin typeface="Times New Roman"/>
                <a:ea typeface="Times New Roman"/>
              </a:rPr>
              <a:t> бокал, </a:t>
            </a:r>
            <a:r>
              <a:rPr lang="ru-RU" sz="2000" dirty="0" err="1">
                <a:solidFill>
                  <a:srgbClr val="000000"/>
                </a:solidFill>
                <a:latin typeface="Times New Roman"/>
                <a:ea typeface="Times New Roman"/>
              </a:rPr>
              <a:t>чой</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қошиғи</a:t>
            </a:r>
            <a:r>
              <a:rPr lang="ru-RU" sz="2000" dirty="0">
                <a:solidFill>
                  <a:srgbClr val="000000"/>
                </a:solidFill>
                <a:latin typeface="Times New Roman"/>
                <a:ea typeface="Times New Roman"/>
              </a:rPr>
              <a:t>) </a:t>
            </a:r>
            <a:endParaRPr lang="ru-RU" sz="2000" dirty="0">
              <a:effectLst/>
              <a:latin typeface="Times New Roman"/>
              <a:ea typeface="Times New Roman"/>
            </a:endParaRPr>
          </a:p>
        </p:txBody>
      </p:sp>
    </p:spTree>
    <p:extLst>
      <p:ext uri="{BB962C8B-B14F-4D97-AF65-F5344CB8AC3E}">
        <p14:creationId xmlns:p14="http://schemas.microsoft.com/office/powerpoint/2010/main" val="19900771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15" y="-39922"/>
            <a:ext cx="9395519" cy="689792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http://pict.belvedor.com/5/f3/5f3381ba891e5e4ad099f9f13cf7aae5.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4808" r="653" b="13117"/>
          <a:stretch/>
        </p:blipFill>
        <p:spPr bwMode="auto">
          <a:xfrm>
            <a:off x="1301869" y="2762384"/>
            <a:ext cx="3823614" cy="4067434"/>
          </a:xfrm>
          <a:prstGeom prst="ellipse">
            <a:avLst/>
          </a:prstGeom>
          <a:ln>
            <a:noFill/>
          </a:ln>
          <a:effectLst>
            <a:softEdge rad="112500"/>
          </a:effectLst>
        </p:spPr>
      </p:pic>
      <p:pic>
        <p:nvPicPr>
          <p:cNvPr id="6" name="Picture 4" descr="http://pict.belvedor.com/9/20/920c015f8cc17b78f0206251bf124f43.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4606" t="7177" b="10184"/>
          <a:stretch/>
        </p:blipFill>
        <p:spPr bwMode="auto">
          <a:xfrm flipH="1">
            <a:off x="5148064" y="404664"/>
            <a:ext cx="3851920" cy="3600400"/>
          </a:xfrm>
          <a:prstGeom prst="ellipse">
            <a:avLst/>
          </a:prstGeom>
          <a:ln>
            <a:noFill/>
          </a:ln>
          <a:effectLst>
            <a:softEdge rad="112500"/>
          </a:effectLst>
        </p:spPr>
      </p:pic>
    </p:spTree>
    <p:extLst>
      <p:ext uri="{BB962C8B-B14F-4D97-AF65-F5344CB8AC3E}">
        <p14:creationId xmlns:p14="http://schemas.microsoft.com/office/powerpoint/2010/main" val="30141463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4048960267"/>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9" y="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287016" y="948790"/>
            <a:ext cx="8605464" cy="5940088"/>
          </a:xfrm>
          <a:prstGeom prst="rect">
            <a:avLst/>
          </a:prstGeom>
        </p:spPr>
        <p:txBody>
          <a:bodyPr wrap="square">
            <a:spAutoFit/>
          </a:bodyPr>
          <a:lstStyle/>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зарарсизлантирувчи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ишлатишдан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олдин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барча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ходимлар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ишлатиш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қоидалари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билан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таништирилади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ишлатилаётган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хусусиятлари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ҳисобга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олинади</a:t>
            </a:r>
            <a:r>
              <a:rPr lang="ru-RU" sz="2000" dirty="0">
                <a:solidFill>
                  <a:srgbClr val="000000"/>
                </a:solidFill>
                <a:latin typeface="Times New Roman"/>
                <a:ea typeface="Times New Roman"/>
              </a:rPr>
              <a:t>)</a:t>
            </a:r>
          </a:p>
          <a:p>
            <a:pPr indent="540385" algn="just">
              <a:spcAft>
                <a:spcPts val="0"/>
              </a:spcAft>
            </a:pP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зарарсизлантириш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алоҳида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шамоллатиладиган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қуруқ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хоналарда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махсус</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ёрлиқ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ёпиштирилган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сақланади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Тайёрланган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эритмалар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қорайтирилган</a:t>
            </a:r>
            <a:r>
              <a:rPr lang="ru-RU" sz="2000" dirty="0">
                <a:solidFill>
                  <a:srgbClr val="000000"/>
                </a:solidFill>
                <a:latin typeface="Times New Roman"/>
                <a:ea typeface="Times New Roman"/>
              </a:rPr>
              <a:t> шиша </a:t>
            </a:r>
            <a:r>
              <a:rPr lang="ru-RU" sz="2000" dirty="0" err="1">
                <a:solidFill>
                  <a:srgbClr val="000000"/>
                </a:solidFill>
                <a:latin typeface="Times New Roman"/>
                <a:ea typeface="Times New Roman"/>
              </a:rPr>
              <a:t>идишларда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оғзи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маҳкамланган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ҳолатда</a:t>
            </a:r>
            <a:r>
              <a:rPr lang="ru-RU" sz="2000" dirty="0">
                <a:solidFill>
                  <a:srgbClr val="000000"/>
                </a:solidFill>
                <a:latin typeface="Times New Roman"/>
                <a:ea typeface="Times New Roman"/>
              </a:rPr>
              <a:t> нам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ёруғликдан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ҳимояланган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тартибда</a:t>
            </a:r>
            <a:r>
              <a:rPr lang="ru-RU" sz="2000" dirty="0">
                <a:solidFill>
                  <a:srgbClr val="000000"/>
                </a:solidFill>
                <a:latin typeface="Times New Roman"/>
                <a:ea typeface="Times New Roman"/>
              </a:rPr>
              <a:t> 5 </a:t>
            </a:r>
            <a:r>
              <a:rPr lang="ru-RU" sz="2000" dirty="0" err="1">
                <a:solidFill>
                  <a:srgbClr val="000000"/>
                </a:solidFill>
                <a:latin typeface="Times New Roman"/>
                <a:ea typeface="Times New Roman"/>
              </a:rPr>
              <a:t>кундан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ошмаган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муддатда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сақланади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Зарарсизлантирувчи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озиқ-овқат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бўлинмасида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сақлаш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мумкин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эмас</a:t>
            </a:r>
            <a:endParaRPr lang="ru-RU" sz="2000" dirty="0">
              <a:solidFill>
                <a:srgbClr val="000000"/>
              </a:solidFill>
              <a:latin typeface="Times New Roman"/>
              <a:ea typeface="Times New Roman"/>
            </a:endParaRPr>
          </a:p>
          <a:p>
            <a:pPr indent="540385" algn="just">
              <a:spcAft>
                <a:spcPts val="0"/>
              </a:spcAft>
            </a:pP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Сабзавотлар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мевалар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гўшт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бошқа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маҳсулотларни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зангламайдиган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пўлат</a:t>
            </a:r>
            <a:r>
              <a:rPr lang="ru-RU" sz="2000" dirty="0">
                <a:solidFill>
                  <a:srgbClr val="000000"/>
                </a:solidFill>
                <a:latin typeface="Times New Roman"/>
                <a:ea typeface="Times New Roman"/>
              </a:rPr>
              <a:t>, алюминий </a:t>
            </a:r>
            <a:r>
              <a:rPr lang="ru-RU" sz="2000" dirty="0" err="1">
                <a:solidFill>
                  <a:srgbClr val="000000"/>
                </a:solidFill>
                <a:latin typeface="Times New Roman"/>
                <a:ea typeface="Times New Roman"/>
              </a:rPr>
              <a:t>ёки</a:t>
            </a:r>
            <a:r>
              <a:rPr lang="ru-RU" sz="2000" dirty="0">
                <a:solidFill>
                  <a:srgbClr val="000000"/>
                </a:solidFill>
                <a:latin typeface="Times New Roman"/>
                <a:ea typeface="Times New Roman"/>
              </a:rPr>
              <a:t> дюралюминий </a:t>
            </a:r>
            <a:r>
              <a:rPr lang="ru-RU" sz="2000" dirty="0" err="1">
                <a:solidFill>
                  <a:srgbClr val="000000"/>
                </a:solidFill>
                <a:latin typeface="Times New Roman"/>
                <a:ea typeface="Times New Roman"/>
              </a:rPr>
              <a:t>металлдан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чиқилган</a:t>
            </a:r>
            <a:r>
              <a:rPr lang="ru-RU" sz="2000" dirty="0">
                <a:solidFill>
                  <a:srgbClr val="000000"/>
                </a:solidFill>
                <a:latin typeface="Times New Roman"/>
                <a:ea typeface="Times New Roman"/>
              </a:rPr>
              <a:t> 2 </a:t>
            </a:r>
            <a:r>
              <a:rPr lang="ru-RU" sz="2000" dirty="0" err="1">
                <a:solidFill>
                  <a:srgbClr val="000000"/>
                </a:solidFill>
                <a:latin typeface="Times New Roman"/>
                <a:ea typeface="Times New Roman"/>
              </a:rPr>
              <a:t>секцияли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ванналардан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фойдаланилади</a:t>
            </a:r>
            <a:endParaRPr lang="ru-RU" sz="2000" dirty="0">
              <a:solidFill>
                <a:srgbClr val="000000"/>
              </a:solidFill>
              <a:latin typeface="Times New Roman"/>
              <a:ea typeface="Times New Roman"/>
            </a:endParaRPr>
          </a:p>
          <a:p>
            <a:pPr indent="540385" algn="just">
              <a:spcAft>
                <a:spcPts val="0"/>
              </a:spcAft>
            </a:pPr>
            <a:endParaRPr lang="ru-RU" sz="2000" dirty="0">
              <a:solidFill>
                <a:srgbClr val="000000"/>
              </a:solidFill>
              <a:latin typeface="Times New Roman"/>
              <a:ea typeface="Times New Roman"/>
            </a:endParaRPr>
          </a:p>
          <a:p>
            <a:pPr indent="540385" algn="just">
              <a:spcAft>
                <a:spcPts val="0"/>
              </a:spcAft>
            </a:pPr>
            <a:r>
              <a:rPr lang="ru-RU" sz="2000" dirty="0" err="1">
                <a:solidFill>
                  <a:srgbClr val="000000"/>
                </a:solidFill>
                <a:latin typeface="Times New Roman"/>
                <a:ea typeface="Times New Roman"/>
              </a:rPr>
              <a:t>Ошхона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идишларини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хам </a:t>
            </a:r>
            <a:r>
              <a:rPr lang="ru-RU" sz="2000" dirty="0" err="1">
                <a:solidFill>
                  <a:srgbClr val="000000"/>
                </a:solidFill>
                <a:latin typeface="Times New Roman"/>
                <a:ea typeface="Times New Roman"/>
              </a:rPr>
              <a:t>камида</a:t>
            </a:r>
            <a:r>
              <a:rPr lang="ru-RU" sz="2000" dirty="0">
                <a:solidFill>
                  <a:srgbClr val="000000"/>
                </a:solidFill>
                <a:latin typeface="Times New Roman"/>
                <a:ea typeface="Times New Roman"/>
              </a:rPr>
              <a:t> 2 </a:t>
            </a:r>
            <a:r>
              <a:rPr lang="ru-RU" sz="2000" dirty="0" err="1">
                <a:solidFill>
                  <a:srgbClr val="000000"/>
                </a:solidFill>
                <a:latin typeface="Times New Roman"/>
                <a:ea typeface="Times New Roman"/>
              </a:rPr>
              <a:t>секцияли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ванналардан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фойдаланилади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Ванналарга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иссиқ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совуқ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керак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Иссиқ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сувнинг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ҳарорати</a:t>
            </a:r>
            <a:r>
              <a:rPr lang="ru-RU" sz="2000" dirty="0">
                <a:solidFill>
                  <a:srgbClr val="000000"/>
                </a:solidFill>
                <a:latin typeface="Times New Roman"/>
                <a:ea typeface="Times New Roman"/>
              </a:rPr>
              <a:t> 65°С дан паст </a:t>
            </a:r>
            <a:r>
              <a:rPr lang="ru-RU" sz="2000" dirty="0" err="1">
                <a:solidFill>
                  <a:srgbClr val="000000"/>
                </a:solidFill>
                <a:latin typeface="Times New Roman"/>
                <a:ea typeface="Times New Roman"/>
              </a:rPr>
              <a:t>бўлмаслиги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сифати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давлат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стандарти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талабларига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мос</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лозим</a:t>
            </a:r>
            <a:endParaRPr lang="ru-RU" sz="2000" dirty="0">
              <a:effectLst/>
              <a:latin typeface="Times New Roman"/>
              <a:ea typeface="Times New Roman"/>
            </a:endParaRPr>
          </a:p>
        </p:txBody>
      </p:sp>
    </p:spTree>
    <p:extLst>
      <p:ext uri="{BB962C8B-B14F-4D97-AF65-F5344CB8AC3E}">
        <p14:creationId xmlns:p14="http://schemas.microsoft.com/office/powerpoint/2010/main" val="19900771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4048960267"/>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9" y="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79512" y="889844"/>
            <a:ext cx="8784976" cy="4678204"/>
          </a:xfrm>
          <a:prstGeom prst="rect">
            <a:avLst/>
          </a:prstGeom>
        </p:spPr>
        <p:txBody>
          <a:bodyPr wrap="square">
            <a:spAutoFit/>
          </a:bodyPr>
          <a:lstStyle/>
          <a:p>
            <a:pPr indent="540385" algn="just">
              <a:spcAft>
                <a:spcPts val="0"/>
              </a:spcAft>
            </a:pPr>
            <a:endParaRPr lang="ru-RU" dirty="0">
              <a:solidFill>
                <a:srgbClr val="000000"/>
              </a:solidFill>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Таом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пишириладиган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қозонлар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тарқатиб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бўлганидан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сўнг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қолдиқларидан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тозаланади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ҳарорати</a:t>
            </a:r>
            <a:r>
              <a:rPr lang="ru-RU" sz="2000" dirty="0">
                <a:solidFill>
                  <a:srgbClr val="000000"/>
                </a:solidFill>
                <a:latin typeface="Times New Roman"/>
                <a:ea typeface="Times New Roman"/>
              </a:rPr>
              <a:t> 40°С дан паст </a:t>
            </a:r>
            <a:r>
              <a:rPr lang="ru-RU" sz="2000" dirty="0" err="1">
                <a:solidFill>
                  <a:srgbClr val="000000"/>
                </a:solidFill>
                <a:latin typeface="Times New Roman"/>
                <a:ea typeface="Times New Roman"/>
              </a:rPr>
              <a:t>бўлмаган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иссиқ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сувда</a:t>
            </a:r>
            <a:r>
              <a:rPr lang="ru-RU" sz="2000" dirty="0">
                <a:solidFill>
                  <a:srgbClr val="000000"/>
                </a:solidFill>
                <a:latin typeface="Times New Roman"/>
                <a:ea typeface="Times New Roman"/>
              </a:rPr>
              <a:t> идиш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солиб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ювилади</a:t>
            </a:r>
            <a:endParaRPr lang="ru-RU" sz="2000" dirty="0">
              <a:solidFill>
                <a:srgbClr val="000000"/>
              </a:solidFill>
              <a:latin typeface="Times New Roman"/>
              <a:ea typeface="Times New Roman"/>
            </a:endParaRPr>
          </a:p>
          <a:p>
            <a:pPr indent="540385" algn="just">
              <a:spcAft>
                <a:spcPts val="0"/>
              </a:spcAft>
            </a:pPr>
            <a:endParaRPr lang="ru-RU" sz="2000" dirty="0">
              <a:solidFill>
                <a:srgbClr val="000000"/>
              </a:solidFill>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Сўнгра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қуритилиб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юқори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қисми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пастга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қилиб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ағдарилган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ҳолатда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панжараларда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туриши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лозим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тоза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ошхона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полдан</a:t>
            </a:r>
            <a:r>
              <a:rPr lang="ru-RU" sz="2000" dirty="0">
                <a:solidFill>
                  <a:srgbClr val="000000"/>
                </a:solidFill>
                <a:latin typeface="Times New Roman"/>
                <a:ea typeface="Times New Roman"/>
              </a:rPr>
              <a:t> 0,5 метр </a:t>
            </a:r>
            <a:r>
              <a:rPr lang="ru-RU" sz="2000" dirty="0" err="1">
                <a:solidFill>
                  <a:srgbClr val="000000"/>
                </a:solidFill>
                <a:latin typeface="Times New Roman"/>
                <a:ea typeface="Times New Roman"/>
              </a:rPr>
              <a:t>баландликда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панжаралар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стелаж</a:t>
            </a:r>
            <a:r>
              <a:rPr lang="ru-RU" sz="2000" dirty="0">
                <a:solidFill>
                  <a:srgbClr val="000000"/>
                </a:solidFill>
                <a:latin typeface="Times New Roman"/>
                <a:ea typeface="Times New Roman"/>
              </a:rPr>
              <a:t>)да </a:t>
            </a:r>
            <a:r>
              <a:rPr lang="ru-RU" sz="2000" dirty="0" err="1">
                <a:solidFill>
                  <a:srgbClr val="000000"/>
                </a:solidFill>
                <a:latin typeface="Times New Roman"/>
                <a:ea typeface="Times New Roman"/>
              </a:rPr>
              <a:t>сақланади</a:t>
            </a:r>
            <a:endParaRPr lang="ru-RU" sz="2000" dirty="0">
              <a:solidFill>
                <a:srgbClr val="000000"/>
              </a:solidFill>
              <a:latin typeface="Times New Roman"/>
              <a:ea typeface="Times New Roman"/>
            </a:endParaRPr>
          </a:p>
          <a:p>
            <a:pPr indent="540385" algn="just">
              <a:spcAft>
                <a:spcPts val="0"/>
              </a:spcAft>
            </a:pP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Тахтакачлар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тахтадан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тайёрланган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майда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ошхона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анжомлари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куракча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аралаштиргич</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бошқалар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биринчи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ваннада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воситаси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қўшилган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ҳарорати</a:t>
            </a:r>
            <a:r>
              <a:rPr lang="ru-RU" sz="2000" dirty="0">
                <a:solidFill>
                  <a:srgbClr val="000000"/>
                </a:solidFill>
                <a:latin typeface="Times New Roman"/>
                <a:ea typeface="Times New Roman"/>
              </a:rPr>
              <a:t> 50°С </a:t>
            </a:r>
            <a:r>
              <a:rPr lang="ru-RU" sz="2000" dirty="0" err="1">
                <a:solidFill>
                  <a:srgbClr val="000000"/>
                </a:solidFill>
                <a:latin typeface="Times New Roman"/>
                <a:ea typeface="Times New Roman"/>
              </a:rPr>
              <a:t>бўлган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иссиқ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ювилади</a:t>
            </a:r>
            <a:endParaRPr lang="ru-RU" sz="2000" dirty="0">
              <a:solidFill>
                <a:srgbClr val="000000"/>
              </a:solidFill>
              <a:latin typeface="Times New Roman"/>
              <a:ea typeface="Times New Roman"/>
            </a:endParaRPr>
          </a:p>
          <a:p>
            <a:pPr indent="540385" algn="just">
              <a:spcAft>
                <a:spcPts val="0"/>
              </a:spcAft>
            </a:pPr>
            <a:endParaRPr lang="ru-RU" sz="2000" dirty="0">
              <a:solidFill>
                <a:srgbClr val="000000"/>
              </a:solidFill>
              <a:latin typeface="Times New Roman"/>
              <a:ea typeface="Times New Roman"/>
            </a:endParaRPr>
          </a:p>
          <a:p>
            <a:pPr indent="540385" algn="just">
              <a:spcAft>
                <a:spcPts val="0"/>
              </a:spcAft>
            </a:pP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Кейин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ҳарорати</a:t>
            </a:r>
            <a:r>
              <a:rPr lang="ru-RU" sz="2000" dirty="0">
                <a:solidFill>
                  <a:srgbClr val="000000"/>
                </a:solidFill>
                <a:latin typeface="Times New Roman"/>
                <a:ea typeface="Times New Roman"/>
              </a:rPr>
              <a:t> 65°С дан паст </a:t>
            </a:r>
            <a:r>
              <a:rPr lang="ru-RU" sz="2000" dirty="0" err="1">
                <a:solidFill>
                  <a:srgbClr val="000000"/>
                </a:solidFill>
                <a:latin typeface="Times New Roman"/>
                <a:ea typeface="Times New Roman"/>
              </a:rPr>
              <a:t>бўлмаган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иссиқ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сувли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иккинчи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ваннада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чайиб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олинади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қуритилади</a:t>
            </a:r>
            <a:r>
              <a:rPr lang="ru-RU" sz="2000" dirty="0">
                <a:solidFill>
                  <a:srgbClr val="000000"/>
                </a:solidFill>
                <a:latin typeface="Times New Roman"/>
                <a:ea typeface="Times New Roman"/>
              </a:rPr>
              <a:t>.</a:t>
            </a:r>
            <a:endParaRPr lang="ru-RU" sz="2000" dirty="0">
              <a:effectLst/>
              <a:latin typeface="Times New Roman"/>
              <a:ea typeface="Times New Roman"/>
            </a:endParaRPr>
          </a:p>
        </p:txBody>
      </p:sp>
    </p:spTree>
    <p:extLst>
      <p:ext uri="{BB962C8B-B14F-4D97-AF65-F5344CB8AC3E}">
        <p14:creationId xmlns:p14="http://schemas.microsoft.com/office/powerpoint/2010/main" val="19900771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4048960267"/>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9" y="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03548" y="1124744"/>
            <a:ext cx="8856984" cy="4401205"/>
          </a:xfrm>
          <a:prstGeom prst="rect">
            <a:avLst/>
          </a:prstGeom>
        </p:spPr>
        <p:txBody>
          <a:bodyPr wrap="square">
            <a:spAutoFit/>
          </a:bodyPr>
          <a:lstStyle/>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Металлдан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анжомлар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ювилгандан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сўнг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қовуриш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шкафида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қиздирилиб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қуритилади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Гўшт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қиймалагич</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ишлатилгандан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кейин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қисмларга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ажратилиб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қайнаб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турган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чайилади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яхшилаб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қуритилади</a:t>
            </a:r>
            <a:endParaRPr lang="ru-RU" sz="2000" dirty="0">
              <a:solidFill>
                <a:srgbClr val="000000"/>
              </a:solidFill>
              <a:latin typeface="Times New Roman"/>
              <a:ea typeface="Times New Roman"/>
            </a:endParaRPr>
          </a:p>
          <a:p>
            <a:pPr indent="540385" algn="just">
              <a:spcAft>
                <a:spcPts val="0"/>
              </a:spcAft>
            </a:pP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Истеъмол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қолдиқларидан</a:t>
            </a:r>
            <a:r>
              <a:rPr lang="ru-RU" sz="2000" dirty="0">
                <a:solidFill>
                  <a:srgbClr val="000000"/>
                </a:solidFill>
                <a:latin typeface="Times New Roman"/>
                <a:ea typeface="Times New Roman"/>
              </a:rPr>
              <a:t> механик </a:t>
            </a:r>
            <a:r>
              <a:rPr lang="ru-RU" sz="2000" dirty="0" err="1">
                <a:solidFill>
                  <a:srgbClr val="000000"/>
                </a:solidFill>
                <a:latin typeface="Times New Roman"/>
                <a:ea typeface="Times New Roman"/>
              </a:rPr>
              <a:t>усулда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тозаланганидан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сўнг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воситаси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солинган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ҳарорати</a:t>
            </a:r>
            <a:r>
              <a:rPr lang="ru-RU" sz="2000" dirty="0">
                <a:solidFill>
                  <a:srgbClr val="000000"/>
                </a:solidFill>
                <a:latin typeface="Times New Roman"/>
                <a:ea typeface="Times New Roman"/>
              </a:rPr>
              <a:t> 45° С дан паст </a:t>
            </a:r>
            <a:r>
              <a:rPr lang="ru-RU" sz="2000" dirty="0" err="1">
                <a:solidFill>
                  <a:srgbClr val="000000"/>
                </a:solidFill>
                <a:latin typeface="Times New Roman"/>
                <a:ea typeface="Times New Roman"/>
              </a:rPr>
              <a:t>бўлмаган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биринчи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ваннада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сўнгра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ҳарорати</a:t>
            </a:r>
            <a:r>
              <a:rPr lang="ru-RU" sz="2000" dirty="0">
                <a:solidFill>
                  <a:srgbClr val="000000"/>
                </a:solidFill>
                <a:latin typeface="Times New Roman"/>
                <a:ea typeface="Times New Roman"/>
              </a:rPr>
              <a:t> 65°С </a:t>
            </a:r>
            <a:r>
              <a:rPr lang="ru-RU" sz="2000" dirty="0" err="1">
                <a:solidFill>
                  <a:srgbClr val="000000"/>
                </a:solidFill>
                <a:latin typeface="Times New Roman"/>
                <a:ea typeface="Times New Roman"/>
              </a:rPr>
              <a:t>даражадан</a:t>
            </a:r>
            <a:r>
              <a:rPr lang="ru-RU" sz="2000" dirty="0">
                <a:solidFill>
                  <a:srgbClr val="000000"/>
                </a:solidFill>
                <a:latin typeface="Times New Roman"/>
                <a:ea typeface="Times New Roman"/>
              </a:rPr>
              <a:t> паст </a:t>
            </a:r>
            <a:r>
              <a:rPr lang="ru-RU" sz="2000" dirty="0" err="1">
                <a:solidFill>
                  <a:srgbClr val="000000"/>
                </a:solidFill>
                <a:latin typeface="Times New Roman"/>
                <a:ea typeface="Times New Roman"/>
              </a:rPr>
              <a:t>бўлмаган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иссиқ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чайилади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иккинчи</a:t>
            </a:r>
            <a:r>
              <a:rPr lang="ru-RU" sz="2000" dirty="0">
                <a:solidFill>
                  <a:srgbClr val="000000"/>
                </a:solidFill>
                <a:latin typeface="Times New Roman"/>
                <a:ea typeface="Times New Roman"/>
              </a:rPr>
              <a:t> ванна)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махсус</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панжараларда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стеллажлар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қуритилади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зарарсизлантирилиши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ивитиб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қўйиш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эпидемиологик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кўрсатмалар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асосида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амалга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оширилади</a:t>
            </a:r>
            <a:endParaRPr lang="ru-RU" sz="2000" dirty="0">
              <a:solidFill>
                <a:srgbClr val="000000"/>
              </a:solidFill>
              <a:latin typeface="Times New Roman"/>
              <a:ea typeface="Times New Roman"/>
            </a:endParaRPr>
          </a:p>
          <a:p>
            <a:pPr indent="540385" algn="just">
              <a:spcAft>
                <a:spcPts val="0"/>
              </a:spcAft>
            </a:pP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Идишларни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қуритишда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электр</a:t>
            </a:r>
            <a:r>
              <a:rPr lang="ru-RU" sz="2000" dirty="0">
                <a:solidFill>
                  <a:srgbClr val="000000"/>
                </a:solidFill>
                <a:latin typeface="Times New Roman"/>
                <a:ea typeface="Times New Roman"/>
              </a:rPr>
              <a:t> идиш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машиналаридан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фойдаланиш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мақсадга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мувофиқ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махсус</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қуритгичда</a:t>
            </a:r>
            <a:r>
              <a:rPr lang="ru-RU" sz="2000" dirty="0">
                <a:solidFill>
                  <a:srgbClr val="000000"/>
                </a:solidFill>
                <a:latin typeface="Times New Roman"/>
                <a:ea typeface="Times New Roman"/>
              </a:rPr>
              <a:t> вертикал </a:t>
            </a:r>
            <a:r>
              <a:rPr lang="ru-RU" sz="2000" dirty="0" err="1">
                <a:solidFill>
                  <a:srgbClr val="000000"/>
                </a:solidFill>
                <a:latin typeface="Times New Roman"/>
                <a:ea typeface="Times New Roman"/>
              </a:rPr>
              <a:t>ҳолатда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сақланади</a:t>
            </a:r>
            <a:endParaRPr lang="ru-RU" sz="2000" dirty="0">
              <a:effectLst/>
              <a:latin typeface="Times New Roman"/>
              <a:ea typeface="Times New Roman"/>
            </a:endParaRPr>
          </a:p>
        </p:txBody>
      </p:sp>
    </p:spTree>
    <p:extLst>
      <p:ext uri="{BB962C8B-B14F-4D97-AF65-F5344CB8AC3E}">
        <p14:creationId xmlns:p14="http://schemas.microsoft.com/office/powerpoint/2010/main" val="19900771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3645413454"/>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9" y="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251520" y="1313449"/>
            <a:ext cx="8640960" cy="3477875"/>
          </a:xfrm>
          <a:prstGeom prst="rect">
            <a:avLst/>
          </a:prstGeom>
        </p:spPr>
        <p:txBody>
          <a:bodyPr wrap="square">
            <a:spAutoFit/>
          </a:bodyPr>
          <a:lstStyle/>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Озиқ-овқат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бўлинмаси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хоналарининг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девори</a:t>
            </a:r>
            <a:r>
              <a:rPr lang="ru-RU" sz="2000" dirty="0">
                <a:solidFill>
                  <a:srgbClr val="000000"/>
                </a:solidFill>
                <a:latin typeface="Times New Roman"/>
                <a:ea typeface="Times New Roman"/>
              </a:rPr>
              <a:t>, пол, радиатор, </a:t>
            </a:r>
            <a:r>
              <a:rPr lang="ru-RU" sz="2000" dirty="0" err="1">
                <a:solidFill>
                  <a:srgbClr val="000000"/>
                </a:solidFill>
                <a:latin typeface="Times New Roman"/>
                <a:ea typeface="Times New Roman"/>
              </a:rPr>
              <a:t>дераза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токчалари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хар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куни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исдан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чангдан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тозаланиб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ювувчи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ёрдамида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тозаланади</a:t>
            </a:r>
            <a:endParaRPr lang="ru-RU" sz="2000" dirty="0">
              <a:solidFill>
                <a:srgbClr val="000000"/>
              </a:solidFill>
              <a:latin typeface="Times New Roman"/>
              <a:ea typeface="Times New Roman"/>
            </a:endParaRPr>
          </a:p>
          <a:p>
            <a:pPr indent="540385" algn="just">
              <a:spcAft>
                <a:spcPts val="0"/>
              </a:spcAft>
            </a:pPr>
            <a:endParaRPr lang="ru-RU" sz="2000" dirty="0">
              <a:solidFill>
                <a:srgbClr val="000000"/>
              </a:solidFill>
              <a:latin typeface="Times New Roman"/>
              <a:ea typeface="Times New Roman"/>
            </a:endParaRPr>
          </a:p>
          <a:p>
            <a:pPr marL="285750" indent="-285750" algn="just">
              <a:spcAft>
                <a:spcPts val="0"/>
              </a:spcAft>
              <a:buFontTx/>
              <a:buChar char="-"/>
            </a:pPr>
            <a:r>
              <a:rPr lang="ru-RU" sz="2000" dirty="0" err="1">
                <a:solidFill>
                  <a:srgbClr val="000000"/>
                </a:solidFill>
                <a:latin typeface="Times New Roman"/>
                <a:ea typeface="Times New Roman"/>
              </a:rPr>
              <a:t>Ҳафта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охирида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барча</a:t>
            </a:r>
            <a:r>
              <a:rPr lang="ru-RU" sz="2000" dirty="0">
                <a:solidFill>
                  <a:srgbClr val="000000"/>
                </a:solidFill>
                <a:latin typeface="Times New Roman"/>
                <a:ea typeface="Times New Roman"/>
              </a:rPr>
              <a:t> хона, </a:t>
            </a:r>
            <a:r>
              <a:rPr lang="ru-RU" sz="2000" dirty="0" err="1">
                <a:solidFill>
                  <a:srgbClr val="000000"/>
                </a:solidFill>
                <a:latin typeface="Times New Roman"/>
                <a:ea typeface="Times New Roman"/>
              </a:rPr>
              <a:t>жиҳоз</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асбоб-ускуна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анжомлар</a:t>
            </a:r>
            <a:r>
              <a:rPr lang="ru-RU" sz="2000" dirty="0">
                <a:solidFill>
                  <a:srgbClr val="000000"/>
                </a:solidFill>
                <a:latin typeface="Times New Roman"/>
                <a:ea typeface="Times New Roman"/>
              </a:rPr>
              <a:t> дезинфекция </a:t>
            </a:r>
            <a:r>
              <a:rPr lang="ru-RU" sz="2000" dirty="0" err="1">
                <a:solidFill>
                  <a:srgbClr val="000000"/>
                </a:solidFill>
                <a:latin typeface="Times New Roman"/>
                <a:ea typeface="Times New Roman"/>
              </a:rPr>
              <a:t>қилиниб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зарарсизлантирилганидан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сўнг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мукаммал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тозалаш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ўтказилади</a:t>
            </a:r>
            <a:endParaRPr lang="ru-RU" sz="2000" dirty="0">
              <a:solidFill>
                <a:srgbClr val="000000"/>
              </a:solidFill>
              <a:latin typeface="Times New Roman"/>
              <a:ea typeface="Times New Roman"/>
            </a:endParaRPr>
          </a:p>
          <a:p>
            <a:pPr marL="285750" indent="-285750" algn="just">
              <a:spcAft>
                <a:spcPts val="0"/>
              </a:spcAft>
              <a:buFontTx/>
              <a:buChar char="-"/>
            </a:pPr>
            <a:endParaRPr lang="ru-RU" sz="2000" dirty="0">
              <a:solidFill>
                <a:srgbClr val="000000"/>
              </a:solidFill>
              <a:latin typeface="Times New Roman"/>
              <a:ea typeface="Times New Roman"/>
            </a:endParaRPr>
          </a:p>
          <a:p>
            <a:pPr marL="285750" indent="-285750" algn="just">
              <a:spcAft>
                <a:spcPts val="0"/>
              </a:spcAft>
              <a:buFontTx/>
              <a:buChar char="-"/>
            </a:pP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чоракда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ёки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зарурият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туғилганда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озиқ-овқатлар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бўлинмаларидаги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пашша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суварак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кемирувчиларга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қарши</a:t>
            </a:r>
            <a:r>
              <a:rPr lang="ru-RU" sz="2000" dirty="0">
                <a:solidFill>
                  <a:srgbClr val="000000"/>
                </a:solidFill>
                <a:latin typeface="Times New Roman"/>
                <a:ea typeface="Times New Roman"/>
              </a:rPr>
              <a:t> профилактик дезинсекция </a:t>
            </a:r>
            <a:r>
              <a:rPr lang="ru-RU" sz="2000" dirty="0" err="1">
                <a:solidFill>
                  <a:srgbClr val="000000"/>
                </a:solidFill>
                <a:latin typeface="Times New Roman"/>
                <a:ea typeface="Times New Roman"/>
              </a:rPr>
              <a:t>хамда</a:t>
            </a:r>
            <a:r>
              <a:rPr lang="ru-RU" sz="2000" dirty="0">
                <a:solidFill>
                  <a:srgbClr val="000000"/>
                </a:solidFill>
                <a:latin typeface="Times New Roman"/>
                <a:ea typeface="Times New Roman"/>
              </a:rPr>
              <a:t> дератизация </a:t>
            </a:r>
            <a:r>
              <a:rPr lang="ru-RU" sz="2000" dirty="0" err="1">
                <a:solidFill>
                  <a:srgbClr val="000000"/>
                </a:solidFill>
                <a:latin typeface="Times New Roman"/>
                <a:ea typeface="Times New Roman"/>
              </a:rPr>
              <a:t>тадбирлари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ўтказилади</a:t>
            </a:r>
            <a:endParaRPr lang="ru-RU" sz="2000" dirty="0"/>
          </a:p>
        </p:txBody>
      </p:sp>
    </p:spTree>
    <p:extLst>
      <p:ext uri="{BB962C8B-B14F-4D97-AF65-F5344CB8AC3E}">
        <p14:creationId xmlns:p14="http://schemas.microsoft.com/office/powerpoint/2010/main" val="1008297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11005"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235974" y="0"/>
            <a:ext cx="8640960" cy="1323439"/>
          </a:xfrm>
          <a:prstGeom prst="rect">
            <a:avLst/>
          </a:prstGeom>
        </p:spPr>
        <p:txBody>
          <a:bodyPr wrap="square">
            <a:spAutoFit/>
          </a:bodyPr>
          <a:lstStyle/>
          <a:p>
            <a:pPr lvl="0" algn="ctr" defTabSz="457200" eaLnBrk="0" fontAlgn="base" hangingPunct="0">
              <a:spcBef>
                <a:spcPct val="0"/>
              </a:spcBef>
              <a:spcAft>
                <a:spcPct val="0"/>
              </a:spcAft>
            </a:pPr>
            <a:endParaRPr lang="ru-RU" altLang="ru-RU" sz="2000" b="1" dirty="0">
              <a:solidFill>
                <a:srgbClr val="000000"/>
              </a:solidFill>
              <a:latin typeface="Times New Roman" pitchFamily="18" charset="0"/>
              <a:cs typeface="Times New Roman" pitchFamily="18" charset="0"/>
            </a:endParaRPr>
          </a:p>
          <a:p>
            <a:pPr lvl="0" algn="ctr" defTabSz="457200" eaLnBrk="0" fontAlgn="base" hangingPunct="0">
              <a:spcBef>
                <a:spcPct val="0"/>
              </a:spcBef>
              <a:spcAft>
                <a:spcPct val="0"/>
              </a:spcAft>
            </a:pPr>
            <a:r>
              <a:rPr lang="ru-RU" altLang="ru-RU" sz="2000" b="1" dirty="0" err="1">
                <a:solidFill>
                  <a:srgbClr val="000000"/>
                </a:solidFill>
                <a:latin typeface="Times New Roman" pitchFamily="18" charset="0"/>
                <a:cs typeface="Times New Roman" pitchFamily="18" charset="0"/>
              </a:rPr>
              <a:t>Озиқ-овқат</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маҳсулотларини</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махсус</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транспортларда</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ташиб</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келтиришда</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уларнинг</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бутлиги</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сақланган</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ҳамда</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зарарланмайдиган</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шароитда</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амалга</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оширилади</a:t>
            </a:r>
            <a:endParaRPr lang="ru-RU" altLang="ru-RU" sz="2000" b="1" dirty="0">
              <a:solidFill>
                <a:prstClr val="black"/>
              </a:solidFill>
              <a:latin typeface="Trebuchet MS" pitchFamily="34" charset="0"/>
              <a:cs typeface="Arial" pitchFamily="34" charset="0"/>
            </a:endParaRPr>
          </a:p>
        </p:txBody>
      </p:sp>
      <p:sp>
        <p:nvSpPr>
          <p:cNvPr id="5" name="Прямоугольник 4"/>
          <p:cNvSpPr/>
          <p:nvPr/>
        </p:nvSpPr>
        <p:spPr>
          <a:xfrm>
            <a:off x="467544" y="1720840"/>
            <a:ext cx="8409390" cy="3170099"/>
          </a:xfrm>
          <a:prstGeom prst="rect">
            <a:avLst/>
          </a:prstGeom>
        </p:spPr>
        <p:txBody>
          <a:bodyPr wrap="square">
            <a:spAutoFit/>
          </a:bodyPr>
          <a:lstStyle/>
          <a:p>
            <a:pPr lvl="0" algn="just"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      Тез </a:t>
            </a:r>
            <a:r>
              <a:rPr lang="ru-RU" altLang="ru-RU" sz="2000" dirty="0" err="1">
                <a:solidFill>
                  <a:srgbClr val="000000"/>
                </a:solidFill>
                <a:latin typeface="Times New Roman" pitchFamily="18" charset="0"/>
                <a:cs typeface="Times New Roman" pitchFamily="18" charset="0"/>
              </a:rPr>
              <a:t>бузилувчи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маҳсулотларини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транспортларда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ташиб</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келтириш</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маркировкаланган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усти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беркитиладиган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қопқоқли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идишларда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амалга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оширилади</a:t>
            </a:r>
            <a:endParaRPr lang="ru-RU" altLang="ru-RU" sz="2000" dirty="0">
              <a:solidFill>
                <a:srgbClr val="000000"/>
              </a:solidFill>
              <a:latin typeface="Times New Roman" pitchFamily="18" charset="0"/>
              <a:cs typeface="Times New Roman" pitchFamily="18" charset="0"/>
            </a:endParaRPr>
          </a:p>
          <a:p>
            <a:pPr lvl="0" algn="just" defTabSz="457200" eaLnBrk="0" fontAlgn="base" hangingPunct="0">
              <a:spcBef>
                <a:spcPct val="0"/>
              </a:spcBef>
              <a:spcAft>
                <a:spcPct val="0"/>
              </a:spcAft>
            </a:pPr>
            <a:endParaRPr lang="ru-RU" altLang="ru-RU" sz="2000" dirty="0">
              <a:solidFill>
                <a:srgbClr val="000000"/>
              </a:solidFill>
              <a:latin typeface="Times New Roman" pitchFamily="18" charset="0"/>
              <a:cs typeface="Times New Roman" pitchFamily="18" charset="0"/>
            </a:endParaRPr>
          </a:p>
          <a:p>
            <a:pPr lvl="0" algn="just"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Йилнинг</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иссиқ</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фаслларида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сифати</a:t>
            </a:r>
            <a:r>
              <a:rPr lang="ru-RU" altLang="ru-RU" sz="2000" dirty="0">
                <a:solidFill>
                  <a:srgbClr val="000000"/>
                </a:solidFill>
                <a:latin typeface="Times New Roman" pitchFamily="18" charset="0"/>
                <a:cs typeface="Times New Roman" pitchFamily="18" charset="0"/>
              </a:rPr>
              <a:t> тез </a:t>
            </a:r>
            <a:r>
              <a:rPr lang="ru-RU" altLang="ru-RU" sz="2000" dirty="0" err="1">
                <a:solidFill>
                  <a:srgbClr val="000000"/>
                </a:solidFill>
                <a:latin typeface="Times New Roman" pitchFamily="18" charset="0"/>
                <a:cs typeface="Times New Roman" pitchFamily="18" charset="0"/>
              </a:rPr>
              <a:t>бузиладиган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маҳсулотларини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совутгич</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ўрнатилган</a:t>
            </a:r>
            <a:r>
              <a:rPr lang="ru-RU" altLang="ru-RU" sz="2000" dirty="0">
                <a:solidFill>
                  <a:srgbClr val="000000"/>
                </a:solidFill>
                <a:latin typeface="Times New Roman" pitchFamily="18" charset="0"/>
                <a:cs typeface="Times New Roman" pitchFamily="18" charset="0"/>
              </a:rPr>
              <a:t>, +2–+6°С </a:t>
            </a:r>
            <a:r>
              <a:rPr lang="ru-RU" altLang="ru-RU" sz="2000" dirty="0" err="1">
                <a:solidFill>
                  <a:srgbClr val="000000"/>
                </a:solidFill>
                <a:latin typeface="Times New Roman" pitchFamily="18" charset="0"/>
                <a:cs typeface="Times New Roman" pitchFamily="18" charset="0"/>
              </a:rPr>
              <a:t>ҳароратни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сақлаб</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туришга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мўлжалланган</a:t>
            </a:r>
            <a:r>
              <a:rPr lang="ru-RU" altLang="ru-RU" sz="2000" dirty="0">
                <a:solidFill>
                  <a:srgbClr val="000000"/>
                </a:solidFill>
                <a:latin typeface="Times New Roman" pitchFamily="18" charset="0"/>
                <a:cs typeface="Times New Roman" pitchFamily="18" charset="0"/>
              </a:rPr>
              <a:t> транспорт </a:t>
            </a:r>
            <a:r>
              <a:rPr lang="ru-RU" altLang="ru-RU" sz="2000" dirty="0" err="1">
                <a:solidFill>
                  <a:srgbClr val="000000"/>
                </a:solidFill>
                <a:latin typeface="Times New Roman" pitchFamily="18" charset="0"/>
                <a:cs typeface="Times New Roman" pitchFamily="18" charset="0"/>
              </a:rPr>
              <a:t>воситаларида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ташиб</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келтирилади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ортилган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жойдан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мактабгача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таълим</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ташкилотигача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йўл</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вақти</a:t>
            </a:r>
            <a:r>
              <a:rPr lang="ru-RU" altLang="ru-RU" sz="2000" dirty="0">
                <a:solidFill>
                  <a:srgbClr val="000000"/>
                </a:solidFill>
                <a:latin typeface="Times New Roman" pitchFamily="18" charset="0"/>
                <a:cs typeface="Times New Roman" pitchFamily="18" charset="0"/>
              </a:rPr>
              <a:t> 2 </a:t>
            </a:r>
            <a:r>
              <a:rPr lang="ru-RU" altLang="ru-RU" sz="2000" dirty="0" err="1">
                <a:solidFill>
                  <a:srgbClr val="000000"/>
                </a:solidFill>
                <a:latin typeface="Times New Roman" pitchFamily="18" charset="0"/>
                <a:cs typeface="Times New Roman" pitchFamily="18" charset="0"/>
              </a:rPr>
              <a:t>соатдан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ошмаслиги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керак</a:t>
            </a:r>
            <a:endParaRPr lang="ru-RU" altLang="ru-RU" sz="2000" dirty="0">
              <a:solidFill>
                <a:srgbClr val="000000"/>
              </a:solidFill>
              <a:latin typeface="Times New Roman" pitchFamily="18" charset="0"/>
              <a:cs typeface="Times New Roman" pitchFamily="18" charset="0"/>
            </a:endParaRPr>
          </a:p>
          <a:p>
            <a:pPr lvl="0" algn="just" defTabSz="457200" eaLnBrk="0" fontAlgn="base" hangingPunct="0">
              <a:spcBef>
                <a:spcPct val="0"/>
              </a:spcBef>
              <a:spcAft>
                <a:spcPct val="0"/>
              </a:spcAft>
            </a:pPr>
            <a:endParaRPr lang="ru-RU" altLang="ru-RU" sz="2000" dirty="0">
              <a:solidFill>
                <a:prstClr val="black"/>
              </a:solidFill>
              <a:latin typeface="Trebuchet MS" pitchFamily="34" charset="0"/>
              <a:cs typeface="Arial" pitchFamily="34" charset="0"/>
            </a:endParaRPr>
          </a:p>
        </p:txBody>
      </p:sp>
      <p:sp>
        <p:nvSpPr>
          <p:cNvPr id="6" name="Прямоугольник 5"/>
          <p:cNvSpPr/>
          <p:nvPr/>
        </p:nvSpPr>
        <p:spPr>
          <a:xfrm>
            <a:off x="527942" y="4491122"/>
            <a:ext cx="8136904" cy="1631216"/>
          </a:xfrm>
          <a:prstGeom prst="rect">
            <a:avLst/>
          </a:prstGeom>
        </p:spPr>
        <p:txBody>
          <a:bodyPr wrap="square">
            <a:spAutoFit/>
          </a:bodyPr>
          <a:lstStyle/>
          <a:p>
            <a:pPr lvl="0" algn="just"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      </a:t>
            </a:r>
          </a:p>
          <a:p>
            <a:pPr lvl="0" algn="just"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ва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хом-ашёларни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етказиб</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берувчи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шахснинг</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юклаш</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ва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тушириш</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учун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махсус</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кийими</a:t>
            </a:r>
            <a:r>
              <a:rPr lang="ru-RU" altLang="ru-RU" sz="2000" dirty="0">
                <a:solidFill>
                  <a:srgbClr val="000000"/>
                </a:solidFill>
                <a:latin typeface="Times New Roman" pitchFamily="18" charset="0"/>
                <a:cs typeface="Times New Roman" pitchFamily="18" charset="0"/>
              </a:rPr>
              <a:t> (халат, </a:t>
            </a:r>
            <a:r>
              <a:rPr lang="ru-RU" altLang="ru-RU" sz="2000" dirty="0" err="1">
                <a:solidFill>
                  <a:srgbClr val="000000"/>
                </a:solidFill>
                <a:latin typeface="Times New Roman" pitchFamily="18" charset="0"/>
                <a:cs typeface="Times New Roman" pitchFamily="18" charset="0"/>
              </a:rPr>
              <a:t>қўлқоп</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тиббий</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кўрикдан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ҳамда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лаборатор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текширувидан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ўтган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шунингдек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шахсий</a:t>
            </a:r>
            <a:r>
              <a:rPr lang="ru-RU" altLang="ru-RU" sz="2000" dirty="0">
                <a:solidFill>
                  <a:srgbClr val="000000"/>
                </a:solidFill>
                <a:latin typeface="Times New Roman" pitchFamily="18" charset="0"/>
                <a:cs typeface="Times New Roman" pitchFamily="18" charset="0"/>
              </a:rPr>
              <a:t> гигиена </a:t>
            </a:r>
            <a:r>
              <a:rPr lang="ru-RU" altLang="ru-RU" sz="2000" dirty="0" err="1">
                <a:solidFill>
                  <a:srgbClr val="000000"/>
                </a:solidFill>
                <a:latin typeface="Times New Roman" pitchFamily="18" charset="0"/>
                <a:cs typeface="Times New Roman" pitchFamily="18" charset="0"/>
              </a:rPr>
              <a:t>талабларига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амал</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қилиши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шарт</a:t>
            </a:r>
            <a:endParaRPr lang="ru-RU" altLang="ru-RU" sz="2000" dirty="0">
              <a:solidFill>
                <a:prstClr val="black"/>
              </a:solidFill>
              <a:latin typeface="Trebuchet MS" pitchFamily="34" charset="0"/>
              <a:cs typeface="Arial" pitchFamily="34" charset="0"/>
            </a:endParaRPr>
          </a:p>
        </p:txBody>
      </p:sp>
    </p:spTree>
    <p:extLst>
      <p:ext uri="{BB962C8B-B14F-4D97-AF65-F5344CB8AC3E}">
        <p14:creationId xmlns:p14="http://schemas.microsoft.com/office/powerpoint/2010/main" val="30141463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2" y="-138500"/>
            <a:ext cx="9143999" cy="69965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95536" y="188640"/>
            <a:ext cx="8064896" cy="923330"/>
          </a:xfrm>
          <a:prstGeom prst="rect">
            <a:avLst/>
          </a:prstGeom>
        </p:spPr>
        <p:txBody>
          <a:bodyPr wrap="square">
            <a:spAutoFit/>
          </a:bodyPr>
          <a:lstStyle/>
          <a:p>
            <a:pPr lvl="0" algn="ctr" defTabSz="457200" eaLnBrk="0" fontAlgn="base" hangingPunct="0">
              <a:spcBef>
                <a:spcPct val="0"/>
              </a:spcBef>
              <a:spcAft>
                <a:spcPct val="0"/>
              </a:spcAft>
            </a:pPr>
            <a:r>
              <a:rPr lang="ru-RU" altLang="ru-RU" b="1" dirty="0" err="1">
                <a:solidFill>
                  <a:srgbClr val="000000"/>
                </a:solidFill>
                <a:latin typeface="Times New Roman" pitchFamily="18" charset="0"/>
                <a:cs typeface="Times New Roman" pitchFamily="18" charset="0"/>
              </a:rPr>
              <a:t>Озиқ-овқат</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маҳсулотларини</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махсус</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транспортларда</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ташиб</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келтиришда</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уларнинг</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бутлиги</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сақланган</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ҳамда</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зарарланмайдиган</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шароитда</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амалга</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оширилади</a:t>
            </a:r>
            <a:endParaRPr lang="ru-RU" altLang="ru-RU" b="1" dirty="0">
              <a:solidFill>
                <a:srgbClr val="000000"/>
              </a:solidFill>
              <a:latin typeface="Trebuchet MS" pitchFamily="34" charset="0"/>
              <a:cs typeface="Arial" pitchFamily="34" charset="0"/>
            </a:endParaRPr>
          </a:p>
        </p:txBody>
      </p:sp>
      <p:sp>
        <p:nvSpPr>
          <p:cNvPr id="5" name="Прямоугольник 4"/>
          <p:cNvSpPr/>
          <p:nvPr/>
        </p:nvSpPr>
        <p:spPr>
          <a:xfrm>
            <a:off x="518665" y="1412776"/>
            <a:ext cx="8352928" cy="707886"/>
          </a:xfrm>
          <a:prstGeom prst="rect">
            <a:avLst/>
          </a:prstGeom>
        </p:spPr>
        <p:txBody>
          <a:bodyPr wrap="square">
            <a:spAutoFit/>
          </a:bodyPr>
          <a:lstStyle/>
          <a:p>
            <a:pPr lvl="0"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ташиладиган</a:t>
            </a:r>
            <a:r>
              <a:rPr lang="ru-RU" altLang="ru-RU" sz="2000" dirty="0">
                <a:solidFill>
                  <a:srgbClr val="000000"/>
                </a:solidFill>
                <a:latin typeface="Times New Roman" pitchFamily="18" charset="0"/>
                <a:cs typeface="Times New Roman" pitchFamily="18" charset="0"/>
              </a:rPr>
              <a:t> транспорт </a:t>
            </a:r>
            <a:r>
              <a:rPr lang="ru-RU" altLang="ru-RU" sz="2000" dirty="0" err="1">
                <a:solidFill>
                  <a:srgbClr val="000000"/>
                </a:solidFill>
                <a:latin typeface="Times New Roman" pitchFamily="18" charset="0"/>
                <a:cs typeface="Times New Roman" pitchFamily="18" charset="0"/>
              </a:rPr>
              <a:t>тоза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ҳолатда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лозим</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унда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инсонлар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ёки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бошқа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юкларни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ташиш</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мумкин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эмас</a:t>
            </a:r>
            <a:endParaRPr lang="ru-RU" altLang="ru-RU" sz="2000" dirty="0">
              <a:solidFill>
                <a:prstClr val="black"/>
              </a:solidFill>
              <a:latin typeface="Trebuchet MS" pitchFamily="34" charset="0"/>
              <a:cs typeface="Arial" pitchFamily="34" charset="0"/>
            </a:endParaRPr>
          </a:p>
        </p:txBody>
      </p:sp>
      <p:sp>
        <p:nvSpPr>
          <p:cNvPr id="6" name="Прямоугольник 5"/>
          <p:cNvSpPr/>
          <p:nvPr/>
        </p:nvSpPr>
        <p:spPr>
          <a:xfrm>
            <a:off x="665152" y="2436420"/>
            <a:ext cx="8208912" cy="1015663"/>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Озиқ-овқат</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маҳсулотлари</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ташиладиган</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транспорт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ҳар</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куни</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ҳайдовчи</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томонидан</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тозаланади</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хўжалик</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юритувчи</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субъект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томонидан</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10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кунда</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1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маротаба</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зарарсизлантирилади</a:t>
            </a:r>
            <a:endParaRPr kumimoji="0" lang="ru-RU" sz="2000" b="0" u="none" strike="noStrike" kern="0" cap="none" spc="0" normalizeH="0" baseline="0" noProof="0" dirty="0">
              <a:ln>
                <a:noFill/>
              </a:ln>
              <a:solidFill>
                <a:sysClr val="windowText" lastClr="000000"/>
              </a:solidFill>
              <a:effectLst/>
              <a:uLnTx/>
              <a:uFillTx/>
            </a:endParaRPr>
          </a:p>
        </p:txBody>
      </p:sp>
      <p:sp>
        <p:nvSpPr>
          <p:cNvPr id="7" name="Прямоугольник 6"/>
          <p:cNvSpPr/>
          <p:nvPr/>
        </p:nvSpPr>
        <p:spPr>
          <a:xfrm>
            <a:off x="665152" y="3573016"/>
            <a:ext cx="8011304" cy="1323439"/>
          </a:xfrm>
          <a:prstGeom prst="rect">
            <a:avLst/>
          </a:prstGeom>
        </p:spPr>
        <p:txBody>
          <a:bodyPr wrap="square">
            <a:spAutoFit/>
          </a:bodyPr>
          <a:lstStyle/>
          <a:p>
            <a:pPr lvl="0" algn="just"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ташиладиган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идишлар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ишлатилгандан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кейин</a:t>
            </a:r>
            <a:r>
              <a:rPr lang="ru-RU" altLang="ru-RU" sz="2000" dirty="0">
                <a:solidFill>
                  <a:srgbClr val="000000"/>
                </a:solidFill>
                <a:latin typeface="Times New Roman" pitchFamily="18" charset="0"/>
                <a:cs typeface="Times New Roman" pitchFamily="18" charset="0"/>
              </a:rPr>
              <a:t> 2 </a:t>
            </a:r>
            <a:r>
              <a:rPr lang="ru-RU" altLang="ru-RU" sz="2000" dirty="0" err="1">
                <a:solidFill>
                  <a:srgbClr val="000000"/>
                </a:solidFill>
                <a:latin typeface="Times New Roman" pitchFamily="18" charset="0"/>
                <a:cs typeface="Times New Roman" pitchFamily="18" charset="0"/>
              </a:rPr>
              <a:t>фоизли</a:t>
            </a:r>
            <a:r>
              <a:rPr lang="ru-RU" altLang="ru-RU" sz="2000" dirty="0">
                <a:solidFill>
                  <a:srgbClr val="000000"/>
                </a:solidFill>
                <a:latin typeface="Times New Roman" pitchFamily="18" charset="0"/>
                <a:cs typeface="Times New Roman" pitchFamily="18" charset="0"/>
              </a:rPr>
              <a:t> </a:t>
            </a:r>
            <a:r>
              <a:rPr lang="ru-RU" altLang="ru-RU" sz="2000" dirty="0" smtClean="0">
                <a:solidFill>
                  <a:srgbClr val="000000"/>
                </a:solidFill>
                <a:latin typeface="Times New Roman" pitchFamily="18" charset="0"/>
                <a:cs typeface="Times New Roman" pitchFamily="18" charset="0"/>
              </a:rPr>
              <a:t>кальций </a:t>
            </a:r>
            <a:r>
              <a:rPr lang="ru-RU" altLang="ru-RU" sz="2000" dirty="0">
                <a:solidFill>
                  <a:srgbClr val="000000"/>
                </a:solidFill>
                <a:latin typeface="Times New Roman" pitchFamily="18" charset="0"/>
                <a:cs typeface="Times New Roman" pitchFamily="18" charset="0"/>
              </a:rPr>
              <a:t>сода </a:t>
            </a:r>
            <a:r>
              <a:rPr lang="ru-RU" altLang="ru-RU" sz="2000" dirty="0" err="1">
                <a:solidFill>
                  <a:srgbClr val="000000"/>
                </a:solidFill>
                <a:latin typeface="Times New Roman" pitchFamily="18" charset="0"/>
                <a:cs typeface="Times New Roman" pitchFamily="18" charset="0"/>
              </a:rPr>
              <a:t>эритмаси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билан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ювилади</a:t>
            </a:r>
            <a:r>
              <a:rPr lang="ru-RU" altLang="ru-RU" sz="2000" dirty="0">
                <a:solidFill>
                  <a:srgbClr val="000000"/>
                </a:solidFill>
                <a:latin typeface="Times New Roman" pitchFamily="18" charset="0"/>
                <a:cs typeface="Times New Roman" pitchFamily="18" charset="0"/>
              </a:rPr>
              <a:t> (1 литр </a:t>
            </a:r>
            <a:r>
              <a:rPr lang="ru-RU" altLang="ru-RU" sz="2000" dirty="0" err="1">
                <a:solidFill>
                  <a:srgbClr val="000000"/>
                </a:solidFill>
                <a:latin typeface="Times New Roman" pitchFamily="18" charset="0"/>
                <a:cs typeface="Times New Roman" pitchFamily="18" charset="0"/>
              </a:rPr>
              <a:t>сувда</a:t>
            </a:r>
            <a:r>
              <a:rPr lang="ru-RU" altLang="ru-RU" sz="2000" dirty="0">
                <a:solidFill>
                  <a:srgbClr val="000000"/>
                </a:solidFill>
                <a:latin typeface="Times New Roman" pitchFamily="18" charset="0"/>
                <a:cs typeface="Times New Roman" pitchFamily="18" charset="0"/>
              </a:rPr>
              <a:t> 20 г </a:t>
            </a:r>
            <a:r>
              <a:rPr lang="ru-RU" altLang="ru-RU" sz="2000" dirty="0" err="1">
                <a:solidFill>
                  <a:srgbClr val="000000"/>
                </a:solidFill>
                <a:latin typeface="Times New Roman" pitchFamily="18" charset="0"/>
                <a:cs typeface="Times New Roman" pitchFamily="18" charset="0"/>
              </a:rPr>
              <a:t>зарарсизлантирувчи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воситалар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эритилади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қайнатилган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сувда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буғланади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қуритилади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ва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ифлосланмайдиган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жойларда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сақланади</a:t>
            </a:r>
            <a:endParaRPr lang="ru-RU" altLang="ru-RU" sz="2000" dirty="0">
              <a:solidFill>
                <a:prstClr val="black"/>
              </a:solidFill>
              <a:latin typeface="Trebuchet MS" pitchFamily="34" charset="0"/>
              <a:cs typeface="Arial" pitchFamily="34" charset="0"/>
            </a:endParaRPr>
          </a:p>
        </p:txBody>
      </p:sp>
      <p:sp>
        <p:nvSpPr>
          <p:cNvPr id="8" name="Прямоугольник 7"/>
          <p:cNvSpPr/>
          <p:nvPr/>
        </p:nvSpPr>
        <p:spPr>
          <a:xfrm>
            <a:off x="665152" y="5085184"/>
            <a:ext cx="8011304" cy="707886"/>
          </a:xfrm>
          <a:prstGeom prst="rect">
            <a:avLst/>
          </a:prstGeom>
        </p:spPr>
        <p:txBody>
          <a:bodyPr wrap="square">
            <a:spAutoFit/>
          </a:bodyPr>
          <a:lstStyle/>
          <a:p>
            <a:pPr lvl="0"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a:t>
            </a:r>
            <a:r>
              <a:rPr lang="ru-RU" altLang="ru-RU" sz="2000" dirty="0" err="1">
                <a:solidFill>
                  <a:srgbClr val="000000"/>
                </a:solidFill>
                <a:latin typeface="Times New Roman" pitchFamily="18" charset="0"/>
                <a:cs typeface="Times New Roman" pitchFamily="18" charset="0"/>
              </a:rPr>
              <a:t>Барча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олиб</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келинаётган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маҳсулотларининг</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мувофиқлик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гигиеник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сертификатлари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лозим</a:t>
            </a:r>
            <a:endParaRPr lang="ru-RU" altLang="ru-RU" sz="2000" dirty="0">
              <a:solidFill>
                <a:prstClr val="black"/>
              </a:solidFill>
              <a:latin typeface="Trebuchet MS" pitchFamily="34" charset="0"/>
              <a:cs typeface="Arial" pitchFamily="34" charset="0"/>
            </a:endParaRPr>
          </a:p>
        </p:txBody>
      </p:sp>
    </p:spTree>
    <p:extLst>
      <p:ext uri="{BB962C8B-B14F-4D97-AF65-F5344CB8AC3E}">
        <p14:creationId xmlns:p14="http://schemas.microsoft.com/office/powerpoint/2010/main" val="30141463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45" y="9351"/>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95536" y="548680"/>
            <a:ext cx="8496944" cy="1631216"/>
          </a:xfrm>
          <a:prstGeom prst="rect">
            <a:avLst/>
          </a:prstGeom>
        </p:spPr>
        <p:txBody>
          <a:bodyPr wrap="square">
            <a:spAutoFit/>
          </a:bodyPr>
          <a:lstStyle/>
          <a:p>
            <a:pPr lvl="0" defTabSz="457200" eaLnBrk="0" fontAlgn="base" hangingPunct="0">
              <a:spcBef>
                <a:spcPct val="0"/>
              </a:spcBef>
              <a:spcAft>
                <a:spcPct val="0"/>
              </a:spcAft>
            </a:pPr>
            <a:r>
              <a:rPr lang="ru-RU" altLang="ru-RU" i="1" dirty="0">
                <a:solidFill>
                  <a:srgbClr val="000000"/>
                </a:solidFill>
                <a:latin typeface="Times New Roman" pitchFamily="18" charset="0"/>
                <a:cs typeface="Times New Roman" pitchFamily="18" charset="0"/>
              </a:rPr>
              <a:t>*</a:t>
            </a:r>
            <a:r>
              <a:rPr lang="ru-RU" altLang="ru-RU" sz="2000" dirty="0" err="1">
                <a:solidFill>
                  <a:srgbClr val="000000"/>
                </a:solidFill>
                <a:latin typeface="Times New Roman" pitchFamily="18" charset="0"/>
                <a:cs typeface="Times New Roman" pitchFamily="18" charset="0"/>
              </a:rPr>
              <a:t>Сариёғ</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корхонанинг</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махсус</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қадоғида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ёки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бўлинган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ҳолда</a:t>
            </a:r>
            <a:r>
              <a:rPr lang="ru-RU" altLang="ru-RU" sz="2000" dirty="0">
                <a:solidFill>
                  <a:srgbClr val="000000"/>
                </a:solidFill>
                <a:latin typeface="Times New Roman" pitchFamily="18" charset="0"/>
                <a:cs typeface="Times New Roman" pitchFamily="18" charset="0"/>
              </a:rPr>
              <a:t> пергамент </a:t>
            </a:r>
            <a:r>
              <a:rPr lang="ru-RU" altLang="ru-RU" sz="2000" dirty="0" err="1">
                <a:solidFill>
                  <a:srgbClr val="000000"/>
                </a:solidFill>
                <a:latin typeface="Times New Roman" pitchFamily="18" charset="0"/>
                <a:cs typeface="Times New Roman" pitchFamily="18" charset="0"/>
              </a:rPr>
              <a:t>қоғозига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ўраб</a:t>
            </a:r>
            <a:r>
              <a:rPr lang="ru-RU" altLang="ru-RU" sz="2000" dirty="0">
                <a:solidFill>
                  <a:srgbClr val="000000"/>
                </a:solidFill>
                <a:latin typeface="Times New Roman" pitchFamily="18" charset="0"/>
                <a:cs typeface="Times New Roman" pitchFamily="18" charset="0"/>
              </a:rPr>
              <a:t>, контейнер </a:t>
            </a:r>
            <a:r>
              <a:rPr lang="ru-RU" altLang="ru-RU" sz="2000" dirty="0" err="1">
                <a:solidFill>
                  <a:srgbClr val="000000"/>
                </a:solidFill>
                <a:latin typeface="Times New Roman" pitchFamily="18" charset="0"/>
                <a:cs typeface="Times New Roman" pitchFamily="18" charset="0"/>
              </a:rPr>
              <a:t>ва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лотокларда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сақланади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Йирик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пишлоқлар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тоза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стеллажларда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пишлоқлар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тахланаётганда</a:t>
            </a:r>
            <a:r>
              <a:rPr lang="ru-RU" altLang="ru-RU" sz="2000" dirty="0">
                <a:solidFill>
                  <a:srgbClr val="000000"/>
                </a:solidFill>
                <a:latin typeface="Times New Roman" pitchFamily="18" charset="0"/>
                <a:cs typeface="Times New Roman" pitchFamily="18" charset="0"/>
              </a:rPr>
              <a:t> картон </a:t>
            </a:r>
            <a:r>
              <a:rPr lang="ru-RU" altLang="ru-RU" sz="2000" dirty="0" err="1">
                <a:solidFill>
                  <a:srgbClr val="000000"/>
                </a:solidFill>
                <a:latin typeface="Times New Roman" pitchFamily="18" charset="0"/>
                <a:cs typeface="Times New Roman" pitchFamily="18" charset="0"/>
              </a:rPr>
              <a:t>ёки</a:t>
            </a:r>
            <a:r>
              <a:rPr lang="ru-RU" altLang="ru-RU" sz="2000" dirty="0">
                <a:solidFill>
                  <a:srgbClr val="000000"/>
                </a:solidFill>
                <a:latin typeface="Times New Roman" pitchFamily="18" charset="0"/>
                <a:cs typeface="Times New Roman" pitchFamily="18" charset="0"/>
              </a:rPr>
              <a:t> фанер </a:t>
            </a:r>
            <a:r>
              <a:rPr lang="ru-RU" altLang="ru-RU" sz="2000" dirty="0" err="1">
                <a:solidFill>
                  <a:srgbClr val="000000"/>
                </a:solidFill>
                <a:latin typeface="Times New Roman" pitchFamily="18" charset="0"/>
                <a:cs typeface="Times New Roman" pitchFamily="18" charset="0"/>
              </a:rPr>
              <a:t>билан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ажратилади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кичик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ҳажмдаги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пишлоқлар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токчаларда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истеъмол</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тараларида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сақланади</a:t>
            </a:r>
            <a:endParaRPr lang="ru-RU" altLang="ru-RU" sz="2000" dirty="0">
              <a:solidFill>
                <a:prstClr val="black"/>
              </a:solidFill>
              <a:latin typeface="Trebuchet MS" pitchFamily="34" charset="0"/>
              <a:cs typeface="Arial" pitchFamily="34" charset="0"/>
            </a:endParaRPr>
          </a:p>
        </p:txBody>
      </p:sp>
      <p:sp>
        <p:nvSpPr>
          <p:cNvPr id="5" name="Прямоугольник 4"/>
          <p:cNvSpPr/>
          <p:nvPr/>
        </p:nvSpPr>
        <p:spPr>
          <a:xfrm>
            <a:off x="539552" y="2413338"/>
            <a:ext cx="8208912" cy="1323439"/>
          </a:xfrm>
          <a:prstGeom prst="rect">
            <a:avLst/>
          </a:prstGeom>
        </p:spPr>
        <p:txBody>
          <a:bodyPr wrap="square">
            <a:spAutoFit/>
          </a:bodyPr>
          <a:lstStyle/>
          <a:p>
            <a:pPr lvl="0" algn="just" defTabSz="457200" eaLnBrk="0" fontAlgn="base" hangingPunct="0">
              <a:spcBef>
                <a:spcPct val="0"/>
              </a:spcBef>
              <a:spcAft>
                <a:spcPct val="0"/>
              </a:spcAft>
            </a:pPr>
            <a:r>
              <a:rPr lang="ru-RU" altLang="ru-RU" i="1" dirty="0">
                <a:solidFill>
                  <a:srgbClr val="000000"/>
                </a:solidFill>
                <a:latin typeface="Times New Roman" pitchFamily="18" charset="0"/>
                <a:cs typeface="Times New Roman" pitchFamily="18" charset="0"/>
              </a:rPr>
              <a:t>*</a:t>
            </a:r>
            <a:r>
              <a:rPr lang="ru-RU" altLang="ru-RU" sz="2000" dirty="0" err="1">
                <a:solidFill>
                  <a:srgbClr val="000000"/>
                </a:solidFill>
                <a:latin typeface="Times New Roman" pitchFamily="18" charset="0"/>
                <a:cs typeface="Times New Roman" pitchFamily="18" charset="0"/>
              </a:rPr>
              <a:t>Ёрмалар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ва</a:t>
            </a:r>
            <a:r>
              <a:rPr lang="ru-RU" altLang="ru-RU" sz="2000" dirty="0">
                <a:solidFill>
                  <a:srgbClr val="000000"/>
                </a:solidFill>
                <a:latin typeface="Times New Roman" pitchFamily="18" charset="0"/>
                <a:cs typeface="Times New Roman" pitchFamily="18" charset="0"/>
              </a:rPr>
              <a:t> макарон </a:t>
            </a:r>
            <a:r>
              <a:rPr lang="ru-RU" altLang="ru-RU" sz="2000" dirty="0" err="1">
                <a:solidFill>
                  <a:srgbClr val="000000"/>
                </a:solidFill>
                <a:latin typeface="Times New Roman" pitchFamily="18" charset="0"/>
                <a:cs typeface="Times New Roman" pitchFamily="18" charset="0"/>
              </a:rPr>
              <a:t>маҳсулотлари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қуруқ</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хоналарда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қопларда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ёки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учун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махсус</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идишларда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таглик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ёки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панжаралар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устида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полдан</a:t>
            </a:r>
            <a:r>
              <a:rPr lang="ru-RU" altLang="ru-RU" sz="2000" dirty="0">
                <a:solidFill>
                  <a:srgbClr val="000000"/>
                </a:solidFill>
                <a:latin typeface="Times New Roman" pitchFamily="18" charset="0"/>
                <a:cs typeface="Times New Roman" pitchFamily="18" charset="0"/>
              </a:rPr>
              <a:t> 15 см </a:t>
            </a:r>
            <a:r>
              <a:rPr lang="ru-RU" altLang="ru-RU" sz="2000" dirty="0" err="1">
                <a:solidFill>
                  <a:srgbClr val="000000"/>
                </a:solidFill>
                <a:latin typeface="Times New Roman" pitchFamily="18" charset="0"/>
                <a:cs typeface="Times New Roman" pitchFamily="18" charset="0"/>
              </a:rPr>
              <a:t>баландликда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девор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билан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ораси</a:t>
            </a:r>
            <a:r>
              <a:rPr lang="ru-RU" altLang="ru-RU" sz="2000" dirty="0">
                <a:solidFill>
                  <a:srgbClr val="000000"/>
                </a:solidFill>
                <a:latin typeface="Times New Roman" pitchFamily="18" charset="0"/>
                <a:cs typeface="Times New Roman" pitchFamily="18" charset="0"/>
              </a:rPr>
              <a:t> 20 </a:t>
            </a:r>
            <a:r>
              <a:rPr lang="ru-RU" altLang="ru-RU" sz="2000" dirty="0" err="1">
                <a:solidFill>
                  <a:srgbClr val="000000"/>
                </a:solidFill>
                <a:latin typeface="Times New Roman" pitchFamily="18" charset="0"/>
                <a:cs typeface="Times New Roman" pitchFamily="18" charset="0"/>
              </a:rPr>
              <a:t>смдан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кам</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бўлмаган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масофада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сақланади</a:t>
            </a:r>
            <a:r>
              <a:rPr lang="ru-RU" altLang="ru-RU" sz="2000" dirty="0">
                <a:solidFill>
                  <a:srgbClr val="000000"/>
                </a:solidFill>
                <a:latin typeface="Times New Roman" pitchFamily="18" charset="0"/>
                <a:cs typeface="Times New Roman" pitchFamily="18" charset="0"/>
              </a:rPr>
              <a:t> </a:t>
            </a:r>
          </a:p>
        </p:txBody>
      </p:sp>
      <p:sp>
        <p:nvSpPr>
          <p:cNvPr id="6" name="Прямоугольник 5"/>
          <p:cNvSpPr/>
          <p:nvPr/>
        </p:nvSpPr>
        <p:spPr>
          <a:xfrm>
            <a:off x="539552" y="4005064"/>
            <a:ext cx="8208912" cy="1631216"/>
          </a:xfrm>
          <a:prstGeom prst="rect">
            <a:avLst/>
          </a:prstGeom>
        </p:spPr>
        <p:txBody>
          <a:bodyPr wrap="square">
            <a:spAutoFit/>
          </a:bodyPr>
          <a:lstStyle/>
          <a:p>
            <a:pPr lvl="0" algn="just"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*Нон стеллаж </a:t>
            </a:r>
            <a:r>
              <a:rPr lang="ru-RU" altLang="ru-RU" sz="2000" dirty="0" err="1">
                <a:solidFill>
                  <a:srgbClr val="000000"/>
                </a:solidFill>
                <a:latin typeface="Times New Roman" pitchFamily="18" charset="0"/>
                <a:cs typeface="Times New Roman" pitchFamily="18" charset="0"/>
              </a:rPr>
              <a:t>ва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шкафларда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пастки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қавати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полдан</a:t>
            </a:r>
            <a:r>
              <a:rPr lang="ru-RU" altLang="ru-RU" sz="2000" dirty="0">
                <a:solidFill>
                  <a:srgbClr val="000000"/>
                </a:solidFill>
                <a:latin typeface="Times New Roman" pitchFamily="18" charset="0"/>
                <a:cs typeface="Times New Roman" pitchFamily="18" charset="0"/>
              </a:rPr>
              <a:t> 35 </a:t>
            </a:r>
            <a:r>
              <a:rPr lang="ru-RU" altLang="ru-RU" sz="2000" dirty="0" err="1">
                <a:solidFill>
                  <a:srgbClr val="000000"/>
                </a:solidFill>
                <a:latin typeface="Times New Roman" pitchFamily="18" charset="0"/>
                <a:cs typeface="Times New Roman" pitchFamily="18" charset="0"/>
              </a:rPr>
              <a:t>смдан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кам</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бўлмаган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ҳолда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сақланади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Шкафларнинг</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эшикларида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ҳаво</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ўтиши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учун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тешиклар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керак</a:t>
            </a:r>
            <a:r>
              <a:rPr lang="ru-RU" altLang="ru-RU" sz="2000" dirty="0">
                <a:solidFill>
                  <a:srgbClr val="000000"/>
                </a:solidFill>
                <a:latin typeface="Times New Roman" pitchFamily="18" charset="0"/>
                <a:cs typeface="Times New Roman" pitchFamily="18" charset="0"/>
              </a:rPr>
              <a:t>. Нон </a:t>
            </a:r>
            <a:r>
              <a:rPr lang="ru-RU" altLang="ru-RU" sz="2000" dirty="0" err="1">
                <a:solidFill>
                  <a:srgbClr val="000000"/>
                </a:solidFill>
                <a:latin typeface="Times New Roman" pitchFamily="18" charset="0"/>
                <a:cs typeface="Times New Roman" pitchFamily="18" charset="0"/>
              </a:rPr>
              <a:t>сақлаш</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жойлари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тозаланганда</a:t>
            </a:r>
            <a:r>
              <a:rPr lang="ru-RU" altLang="ru-RU" sz="2000" dirty="0">
                <a:solidFill>
                  <a:srgbClr val="000000"/>
                </a:solidFill>
                <a:latin typeface="Times New Roman" pitchFamily="18" charset="0"/>
                <a:cs typeface="Times New Roman" pitchFamily="18" charset="0"/>
              </a:rPr>
              <a:t> нон </a:t>
            </a:r>
            <a:r>
              <a:rPr lang="ru-RU" altLang="ru-RU" sz="2000" dirty="0" err="1">
                <a:solidFill>
                  <a:srgbClr val="000000"/>
                </a:solidFill>
                <a:latin typeface="Times New Roman" pitchFamily="18" charset="0"/>
                <a:cs typeface="Times New Roman" pitchFamily="18" charset="0"/>
              </a:rPr>
              <a:t>увоқлари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махсус</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шёткалар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билан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супирилиб</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полкалар</a:t>
            </a:r>
            <a:r>
              <a:rPr lang="ru-RU" altLang="ru-RU" sz="2000" dirty="0">
                <a:solidFill>
                  <a:srgbClr val="000000"/>
                </a:solidFill>
                <a:latin typeface="Times New Roman" pitchFamily="18" charset="0"/>
                <a:cs typeface="Times New Roman" pitchFamily="18" charset="0"/>
              </a:rPr>
              <a:t> 1фоизли </a:t>
            </a:r>
            <a:r>
              <a:rPr lang="ru-RU" altLang="ru-RU" sz="2000" dirty="0" err="1">
                <a:solidFill>
                  <a:srgbClr val="000000"/>
                </a:solidFill>
                <a:latin typeface="Times New Roman" pitchFamily="18" charset="0"/>
                <a:cs typeface="Times New Roman" pitchFamily="18" charset="0"/>
              </a:rPr>
              <a:t>сирка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билан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намланган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матода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артилади</a:t>
            </a:r>
            <a:endParaRPr lang="ru-RU" altLang="ru-RU" sz="2000"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30141463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23528" y="612845"/>
            <a:ext cx="8280920" cy="4659609"/>
          </a:xfrm>
          <a:prstGeom prst="rect">
            <a:avLst/>
          </a:prstGeom>
        </p:spPr>
        <p:txBody>
          <a:bodyPr wrap="square">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*Картошка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ва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илдизли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сабзавотлар</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қуруқ</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қоронғу</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хоналарда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сақланади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Карам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омборхона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расталарида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кўкат</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ва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мевалар</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сақлаш</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идишларида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салқин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жойларда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ҳарорати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+12°С дан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юқори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бўлмаган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ҳолатда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сақланади</a:t>
            </a:r>
            <a:endPar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ru-RU" altLang="ru-RU" sz="2000" b="0" u="none" strike="noStrike" kern="0" cap="none" spc="0" normalizeH="0" baseline="0" noProof="0" dirty="0">
                <a:ln>
                  <a:noFill/>
                </a:ln>
                <a:solidFill>
                  <a:srgbClr val="444455"/>
                </a:solidFill>
                <a:effectLst/>
                <a:uLnTx/>
                <a:uFillTx/>
                <a:latin typeface="Times New Roman" pitchFamily="18" charset="0"/>
                <a:ea typeface="+mj-ea"/>
                <a:cs typeface="Times New Roman" pitchFamily="18" charset="0"/>
              </a:rPr>
              <a:t/>
            </a:r>
            <a:br>
              <a:rPr kumimoji="0" lang="ru-RU" altLang="ru-RU" sz="2000" b="0" u="none" strike="noStrike" kern="0" cap="none" spc="0" normalizeH="0" baseline="0" noProof="0" dirty="0">
                <a:ln>
                  <a:noFill/>
                </a:ln>
                <a:solidFill>
                  <a:srgbClr val="444455"/>
                </a:solidFill>
                <a:effectLst/>
                <a:uLnTx/>
                <a:uFillTx/>
                <a:latin typeface="Times New Roman" pitchFamily="18" charset="0"/>
                <a:ea typeface="+mj-ea"/>
                <a:cs typeface="Times New Roman" pitchFamily="18" charset="0"/>
              </a:rPr>
            </a:b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Нохуш</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ҳиди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бўлган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озиқ-овқат</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маҳсулотларини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ўзига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ҳид</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тортувчи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озиқ-овқат</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маҳсулотларидан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сариёғ</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шакар</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туз,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тухум</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чой</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пишлоқ</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алоҳида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сақланиши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керак</a:t>
            </a:r>
            <a:endPar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ru-RU" altLang="ru-RU" sz="2000" b="0" u="none" strike="noStrike" kern="0" cap="none" spc="0" normalizeH="0" baseline="0" noProof="0" dirty="0">
                <a:ln>
                  <a:noFill/>
                </a:ln>
                <a:solidFill>
                  <a:srgbClr val="444455"/>
                </a:solidFill>
                <a:effectLst/>
                <a:uLnTx/>
                <a:uFillTx/>
                <a:latin typeface="Times New Roman" pitchFamily="18" charset="0"/>
                <a:ea typeface="+mj-ea"/>
                <a:cs typeface="Times New Roman" pitchFamily="18" charset="0"/>
              </a:rPr>
              <a:t/>
            </a:r>
            <a:br>
              <a:rPr kumimoji="0" lang="ru-RU" altLang="ru-RU" sz="2000" b="0" u="none" strike="noStrike" kern="0" cap="none" spc="0" normalizeH="0" baseline="0" noProof="0" dirty="0">
                <a:ln>
                  <a:noFill/>
                </a:ln>
                <a:solidFill>
                  <a:srgbClr val="444455"/>
                </a:solidFill>
                <a:effectLst/>
                <a:uLnTx/>
                <a:uFillTx/>
                <a:latin typeface="Times New Roman" pitchFamily="18" charset="0"/>
                <a:ea typeface="+mj-ea"/>
                <a:cs typeface="Times New Roman" pitchFamily="18" charset="0"/>
              </a:rPr>
            </a:b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Флягада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келтирилган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сут</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ишлатишдан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олдин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2-3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дақиқа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қайнатилади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Қайнатилгандан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кейин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сут</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совутилади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ва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қопқоқли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идишларда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сақлана</a:t>
            </a:r>
            <a:r>
              <a:rPr kumimoji="0" lang="ru-RU" altLang="ru-RU" sz="2000" b="0" i="1"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ди</a:t>
            </a:r>
            <a:endParaRPr kumimoji="0" lang="ru-RU"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30141463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46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255454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2149F13B-BC87-4C02-9ABB-5B41D056D471}"/>
              </a:ext>
            </a:extLst>
          </p:cNvPr>
          <p:cNvSpPr/>
          <p:nvPr/>
        </p:nvSpPr>
        <p:spPr>
          <a:xfrm>
            <a:off x="673224" y="2503208"/>
            <a:ext cx="8229600" cy="1481175"/>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800"/>
              </a:spcAft>
              <a:buClrTx/>
              <a:buSzTx/>
              <a:buFontTx/>
              <a:buNone/>
              <a:tabLst/>
              <a:defRPr/>
            </a:pPr>
            <a:r>
              <a:rPr kumimoji="0" lang="uz-Cyrl-UZ" sz="320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Болаларни соғлом овқатланишида ота-она ва  тарбиячиларнинг роли</a:t>
            </a:r>
            <a:endParaRPr kumimoji="0" lang="ru-RU" sz="320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49680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1024646225"/>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877"/>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2554545"/>
          </a:xfrm>
          <a:prstGeom prst="rect">
            <a:avLst/>
          </a:prstGeom>
        </p:spPr>
        <p:txBody>
          <a:bodyPr wrap="square">
            <a:spAutoFit/>
          </a:bodyPr>
          <a:lstStyle/>
          <a:p>
            <a:pPr algn="ctr"/>
            <a:endParaRPr lang="uz-Cyrl-UZ" sz="2000" b="1" dirty="0">
              <a:solidFill>
                <a:prstClr val="black"/>
              </a:solidFill>
              <a:latin typeface="Times New Roman" panose="02020603050405020304" pitchFamily="18" charset="0"/>
              <a:cs typeface="Times New Roman" panose="02020603050405020304" pitchFamily="18" charset="0"/>
            </a:endParaRPr>
          </a:p>
          <a:p>
            <a:pPr algn="ctr"/>
            <a:endParaRPr lang="uz-Cyrl-UZ" sz="2000" b="1" dirty="0">
              <a:solidFill>
                <a:prstClr val="black"/>
              </a:solidFill>
              <a:latin typeface="Times New Roman" panose="02020603050405020304" pitchFamily="18" charset="0"/>
              <a:cs typeface="Times New Roman" panose="02020603050405020304" pitchFamily="18" charset="0"/>
            </a:endParaRPr>
          </a:p>
          <a:p>
            <a:pPr algn="ctr"/>
            <a:endParaRPr lang="uz-Cyrl-UZ" sz="2000" b="1" dirty="0">
              <a:solidFill>
                <a:prstClr val="black"/>
              </a:solidFill>
              <a:latin typeface="Times New Roman" panose="02020603050405020304" pitchFamily="18" charset="0"/>
              <a:cs typeface="Times New Roman" panose="02020603050405020304" pitchFamily="18" charset="0"/>
            </a:endParaRPr>
          </a:p>
          <a:p>
            <a:pPr algn="ctr"/>
            <a:endParaRPr lang="uz-Cyrl-UZ" sz="2000" b="1" dirty="0">
              <a:solidFill>
                <a:prstClr val="black"/>
              </a:solidFill>
              <a:latin typeface="Times New Roman" panose="02020603050405020304" pitchFamily="18" charset="0"/>
              <a:cs typeface="Times New Roman" panose="02020603050405020304" pitchFamily="18" charset="0"/>
            </a:endParaRPr>
          </a:p>
          <a:p>
            <a:pPr algn="ctr"/>
            <a:endParaRPr lang="uz-Cyrl-UZ" sz="2000" b="1" dirty="0">
              <a:solidFill>
                <a:prstClr val="black"/>
              </a:solidFill>
              <a:latin typeface="Times New Roman" panose="02020603050405020304" pitchFamily="18" charset="0"/>
              <a:cs typeface="Times New Roman" panose="02020603050405020304" pitchFamily="18" charset="0"/>
            </a:endParaRPr>
          </a:p>
          <a:p>
            <a:pPr algn="ctr"/>
            <a:endParaRPr lang="uz-Cyrl-UZ" sz="2000" b="1" dirty="0">
              <a:solidFill>
                <a:prstClr val="black"/>
              </a:solidFill>
              <a:latin typeface="Times New Roman" panose="02020603050405020304" pitchFamily="18" charset="0"/>
              <a:cs typeface="Times New Roman" panose="02020603050405020304" pitchFamily="18" charset="0"/>
            </a:endParaRPr>
          </a:p>
          <a:p>
            <a:pPr algn="ctr"/>
            <a:endParaRPr lang="uz-Cyrl-UZ" sz="2000" b="1" dirty="0">
              <a:solidFill>
                <a:prstClr val="black"/>
              </a:solidFill>
              <a:latin typeface="Times New Roman" panose="02020603050405020304" pitchFamily="18" charset="0"/>
              <a:cs typeface="Times New Roman" panose="02020603050405020304" pitchFamily="18" charset="0"/>
            </a:endParaRPr>
          </a:p>
          <a:p>
            <a:pPr algn="ctr"/>
            <a:endParaRPr lang="uz-Cyrl-UZ" sz="2000" b="1" dirty="0">
              <a:solidFill>
                <a:prstClr val="black"/>
              </a:solidFill>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2149F13B-BC87-4C02-9ABB-5B41D056D471}"/>
              </a:ext>
            </a:extLst>
          </p:cNvPr>
          <p:cNvSpPr/>
          <p:nvPr/>
        </p:nvSpPr>
        <p:spPr>
          <a:xfrm>
            <a:off x="683568" y="6877"/>
            <a:ext cx="8229600" cy="6127127"/>
          </a:xfrm>
          <a:prstGeom prst="rect">
            <a:avLst/>
          </a:prstGeom>
        </p:spPr>
        <p:txBody>
          <a:bodyPr wrap="square">
            <a:spAutoFit/>
          </a:bodyPr>
          <a:lstStyle/>
          <a:p>
            <a:pPr algn="just">
              <a:lnSpc>
                <a:spcPct val="150000"/>
              </a:lnSpc>
              <a:spcAft>
                <a:spcPts val="800"/>
              </a:spcAft>
            </a:pPr>
            <a:r>
              <a:rPr lang="uz-Cyrl-UZ"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Илмий тадқиқотлар шуни кўрсатадики, болалар организми катталарникидан фарқ қилади, уларда кўпгина тизим ва аъзолар ривожланишда бўлади, иккинчидан, уларнинг асаб тизимида қўзғалиш жараёни тормозланишдан устун туради, ўзлари анча серҳаракат бўлишади. Айниқса кичик </a:t>
            </a:r>
            <a:r>
              <a:rPr lang="uz-Cyrl-UZ"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ёшдаги </a:t>
            </a:r>
            <a:r>
              <a:rPr lang="uz-Cyrl-UZ"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болалар организми ноқулай муҳит омиллари (хавфли моддалар, иссиқ ёки совуқ, ҳарорат, паст ёки юқори босим, очлик, уйқусизлик, руҳий-ҳиссий кўзғалишлар ва ҳоказолар)га жуда сезгир бўлади. Улар ширинликларни жуда хуш кўрганидан бошқа асосий озиқ-овқатларни истемол қилмасликка ҳаракат қилишади. </a:t>
            </a:r>
            <a:endParaRPr lang="ru-RU" sz="2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95655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46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255454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2149F13B-BC87-4C02-9ABB-5B41D056D471}"/>
              </a:ext>
            </a:extLst>
          </p:cNvPr>
          <p:cNvSpPr/>
          <p:nvPr/>
        </p:nvSpPr>
        <p:spPr>
          <a:xfrm>
            <a:off x="457200" y="919434"/>
            <a:ext cx="8229600" cy="5019131"/>
          </a:xfrm>
          <a:prstGeom prst="rect">
            <a:avLst/>
          </a:prstGeom>
        </p:spPr>
        <p:txBody>
          <a:bodyPr wrap="square">
            <a:spAutoFit/>
          </a:bodyPr>
          <a:lstStyle/>
          <a:p>
            <a:pPr marL="0" marR="0" lvl="0" indent="0" algn="just" defTabSz="914400" rtl="0" eaLnBrk="1" fontAlgn="auto" latinLnBrk="0" hangingPunct="1">
              <a:lnSpc>
                <a:spcPct val="150000"/>
              </a:lnSpc>
              <a:spcBef>
                <a:spcPts val="0"/>
              </a:spcBef>
              <a:spcAft>
                <a:spcPts val="800"/>
              </a:spcAft>
              <a:buClrTx/>
              <a:buSzTx/>
              <a:buFontTx/>
              <a:buNone/>
              <a:tabLst/>
              <a:defRPr/>
            </a:pPr>
            <a:r>
              <a:rPr kumimoji="0" lang="uz-Cyrl-UZ"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Юқорида санаб ўтилган жараёнларнинг салбий таъсир этишини олдини олишда ота-оналар, тарбиячилар жуда катта маъсулият талаб қилинади ва уларнинг ўзлари шахсан болаларнинг оқилона овқатланиш қоидаларини яхши билишлари керак. Кичик ва  ёшидаги болаларни оқилона овқатланиш қоидаларига ўргатиш жуда қийин, чунки улар овқатланиш, овқат ҳазм қилиш физиологияси ва гигиенаси борасида тушунчага эга бўлишлари учун жуда ёш ҳисобланишади.</a:t>
            </a:r>
            <a:endParaRPr kumimoji="0" lang="ru-RU"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465452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892808">
                  <a:extLst>
                    <a:ext uri="{9D8B030D-6E8A-4147-A177-3AD203B41FA5}">
                      <a16:colId xmlns:a16="http://schemas.microsoft.com/office/drawing/2014/main"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46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255454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2149F13B-BC87-4C02-9ABB-5B41D056D471}"/>
              </a:ext>
            </a:extLst>
          </p:cNvPr>
          <p:cNvSpPr/>
          <p:nvPr/>
        </p:nvSpPr>
        <p:spPr>
          <a:xfrm>
            <a:off x="457200" y="919434"/>
            <a:ext cx="8229600" cy="1893147"/>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800"/>
              </a:spcAft>
              <a:buClrTx/>
              <a:buSzTx/>
              <a:buFontTx/>
              <a:buNone/>
              <a:tabLst/>
              <a:defRPr/>
            </a:pPr>
            <a:endParaRPr kumimoji="0" lang="uz-Cyrl-UZ"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800"/>
              </a:spcAft>
              <a:buClrTx/>
              <a:buSzTx/>
              <a:buFontTx/>
              <a:buNone/>
              <a:tabLst/>
              <a:defRPr/>
            </a:pPr>
            <a:endParaRPr lang="uz-Cyrl-UZ" sz="2400" b="1"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800"/>
              </a:spcAft>
              <a:buClrTx/>
              <a:buSzTx/>
              <a:buFontTx/>
              <a:buNone/>
              <a:tabLst/>
              <a:defRPr/>
            </a:pPr>
            <a:r>
              <a:rPr kumimoji="0" lang="uz-Cyrl-UZ"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ЭЪТИБОРИНГИЗ УЧУН РАҲМАТ</a:t>
            </a:r>
            <a:endParaRPr kumimoji="0" lang="ru-RU"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7839377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AY_IGNORE_UCW" val="true"/>
  <p:tag name="PPT/SLIDES/SLIDE1.XML" val="2850232946"/>
  <p:tag name="PPT/DIAGRAMS/DATA1.XML" val="1492635619"/>
  <p:tag name="PPT/SLIDES/SLIDE43.XML" val="4036449854"/>
  <p:tag name="PPT/SLIDES/SLIDE25.XML" val="2085787426"/>
  <p:tag name="PPT/SLIDES/SLIDE26.XML" val="3540078282"/>
  <p:tag name="PPT/SLIDES/SLIDE27.XML" val="3792818434"/>
  <p:tag name="PPT/SLIDES/SLIDE28.XML" val="3961299725"/>
  <p:tag name="PPT/SLIDES/SLIDE24.XML" val="3466958133"/>
  <p:tag name="PPT/SLIDES/SLIDE23.XML" val="4260156843"/>
  <p:tag name="PPT/SLIDES/SLIDE22.XML" val="1291694180"/>
  <p:tag name="PPT/SLIDES/SLIDE18.XML" val="3347487077"/>
  <p:tag name="PPT/SLIDES/SLIDE19.XML" val="544308641"/>
  <p:tag name="PPT/SLIDES/SLIDE20.XML" val="2539553760"/>
  <p:tag name="PPT/SLIDES/SLIDE21.XML" val="1490419039"/>
  <p:tag name="PPT/SLIDES/SLIDE29.XML" val="317094102"/>
  <p:tag name="PPT/SLIDES/SLIDE30.XML" val="1596907611"/>
  <p:tag name="PPT/SLIDES/SLIDE31.XML" val="4209085412"/>
  <p:tag name="PPT/SLIDES/SLIDE38.XML" val="3421506990"/>
  <p:tag name="PPT/SLIDES/SLIDE39.XML" val="2493444763"/>
  <p:tag name="PPT/SLIDES/SLIDE40.XML" val="2178141079"/>
  <p:tag name="PPT/SLIDES/SLIDE41.XML" val="1307138842"/>
  <p:tag name="PPT/SLIDES/SLIDE37.XML" val="1598671701"/>
  <p:tag name="PPT/SLIDES/SLIDE36.XML" val="996695553"/>
  <p:tag name="PPT/SLIDES/SLIDE35.XML" val="2566993992"/>
  <p:tag name="PPT/SLIDES/SLIDE34.XML" val="1618298754"/>
  <p:tag name="PPT/SLIDES/SLIDE33.XML" val="3707249148"/>
  <p:tag name="PPT/SLIDES/SLIDE32.XML" val="204813559"/>
  <p:tag name="PPT/SLIDES/SLIDE17.XML" val="4070835730"/>
  <p:tag name="PPT/SLIDES/SLIDE16.XML" val="4168587480"/>
  <p:tag name="PPT/SLIDES/SLIDE15.XML" val="3305725979"/>
  <p:tag name="PPT/SLIDES/SLIDE6.XML" val="2651743471"/>
  <p:tag name="PPT/SLIDES/SLIDE5.XML" val="2618345134"/>
  <p:tag name="PPT/SLIDES/SLIDE4.XML" val="1555190692"/>
  <p:tag name="PPT/SLIDES/SLIDE3.XML" val="3554517939"/>
  <p:tag name="PPT/SLIDES/SLIDE42.XML" val="1937624276"/>
  <p:tag name="PPT/SLIDES/SLIDE7.XML" val="761614892"/>
  <p:tag name="PPT/SLIDES/SLIDE2.XML" val="1308744628"/>
  <p:tag name="PPT/SLIDES/SLIDE9.XML" val="2398873940"/>
  <p:tag name="PPT/SLIDES/SLIDE14.XML" val="1498575211"/>
  <p:tag name="PPT/SLIDES/SLIDE13.XML" val="3972571257"/>
  <p:tag name="PPT/SLIDES/SLIDE8.XML" val="2784922596"/>
  <p:tag name="PPT/SLIDES/SLIDE11.XML" val="1656889502"/>
  <p:tag name="PPT/SLIDES/SLIDE12.XML" val="3896484484"/>
  <p:tag name="PPT/SLIDES/SLIDE10.XML" val="2149673136"/>
  <p:tag name="PPT/SLIDEMASTERS/SLIDEMASTER1.XML" val="744928619"/>
  <p:tag name="PPT/SLIDELAYOUTS/SLIDELAYOUT1.XML" val="2833158486"/>
  <p:tag name="PPT/SLIDELAYOUTS/SLIDELAYOUT8.XML" val="2608525914"/>
  <p:tag name="PPT/SLIDELAYOUTS/SLIDELAYOUT9.XML" val="3620995342"/>
  <p:tag name="PPT/SLIDELAYOUTS/SLIDELAYOUT10.XML" val="737306928"/>
  <p:tag name="PPT/SLIDELAYOUTS/SLIDELAYOUT11.XML" val="3257176009"/>
  <p:tag name="PPT/SLIDELAYOUTS/SLIDELAYOUT7.XML" val="498912832"/>
  <p:tag name="PPT/SLIDELAYOUTS/SLIDELAYOUT5.XML" val="688631341"/>
  <p:tag name="PPT/SLIDELAYOUTS/SLIDELAYOUT2.XML" val="2955458163"/>
  <p:tag name="PPT/SLIDELAYOUTS/SLIDELAYOUT6.XML" val="383286978"/>
  <p:tag name="PPT/SLIDELAYOUTS/SLIDELAYOUT4.XML" val="2371148620"/>
  <p:tag name="PPT/SLIDELAYOUTS/SLIDELAYOUT3.XML" val="1708305435"/>
  <p:tag name="PPT/THEME/THEME1.XML" val="4146318504"/>
  <p:tag name="PPT/MEDIA/HDPHOTO1.WDP" val="3064710371"/>
  <p:tag name="PPT/MEDIA/IMAGE5.JPEG" val="112303851"/>
  <p:tag name="PPT/MEDIA/IMAGE6.JPEG" val="397250017"/>
  <p:tag name="PPT/MEDIA/IMAGE7.JPEG" val="618731366"/>
  <p:tag name="PPT/MEDIA/IMAGE4.JPEG" val="1025897235"/>
  <p:tag name="PPT/MEDIA/IMAGE3.JPEG" val="463246652"/>
  <p:tag name="PPT/MEDIA/IMAGE2.JPEG" val="3124023093"/>
  <p:tag name="PPT/DIAGRAMS/LAYOUT1.XML" val="1627945746"/>
  <p:tag name="PPT/DIAGRAMS/QUICKSTYLE1.XML" val="1497853654"/>
  <p:tag name="PPT/DIAGRAMS/COLORS1.XML" val="3422788652"/>
  <p:tag name="PPT/DIAGRAMS/DRAWING1.XML" val="1955038597"/>
  <p:tag name="PPT/MEDIA/IMAGE1.JPEG" val="188848856"/>
  <p:tag name="PPT/MEDIA/IMAGE8.JPEG" val="3662942372"/>
  <p:tag name="PPT/MEDIA/IMAGE10.JPEG" val="1614544627"/>
  <p:tag name="PPT/MEDIA/IMAGE9.JPEG" val="2534734636"/>
  <p:tag name="PPT/MEDIA/IMAGE23.JPEG" val="40414974"/>
  <p:tag name="PPT/MEDIA/IMAGE24.JPEG" val="931120541"/>
  <p:tag name="PPT/MEDIA/IMAGE25.JPEG" val="1214442578"/>
  <p:tag name="PPT/MEDIA/IMAGE26.JPEG" val="1508410885"/>
  <p:tag name="PPT/MEDIA/IMAGE27.JPEG" val="1568386297"/>
  <p:tag name="PPT/MEDIA/IMAGE28.JPEG" val="4083288916"/>
  <p:tag name="PPT/MEDIA/IMAGE21.JPEG" val="3102196388"/>
  <p:tag name="PPT/MEDIA/IMAGE22.JPEG" val="1998291223"/>
  <p:tag name="PPT/MEDIA/IMAGE19.JPEG" val="1365815143"/>
  <p:tag name="PPT/MEDIA/IMAGE11.JPEG" val="1114001426"/>
  <p:tag name="PPT/MEDIA/IMAGE20.JPEG" val="3816198974"/>
  <p:tag name="PPT/MEDIA/IMAGE13.JPEG" val="3366168579"/>
  <p:tag name="PPT/MEDIA/IMAGE14.JPEG" val="4213572542"/>
  <p:tag name="PPT/MEDIA/IMAGE12.JPEG" val="499587445"/>
  <p:tag name="PPT/MEDIA/IMAGE16.JPEG" val="4202751193"/>
  <p:tag name="PPT/MEDIA/IMAGE18.JPEG" val="2696853997"/>
  <p:tag name="PPT/MEDIA/IMAGE15.JPEG" val="3288683509"/>
  <p:tag name="PPT/MEDIA/IMAGE17.JPEG" val="3033036794"/>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3694</Words>
  <Application>Microsoft Office PowerPoint</Application>
  <PresentationFormat>Экран (4:3)</PresentationFormat>
  <Paragraphs>696</Paragraphs>
  <Slides>43</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43</vt:i4>
      </vt:variant>
    </vt:vector>
  </HeadingPairs>
  <TitlesOfParts>
    <vt:vector size="52" baseType="lpstr">
      <vt:lpstr>Arial</vt:lpstr>
      <vt:lpstr>Calibri</vt:lpstr>
      <vt:lpstr>Corbel</vt:lpstr>
      <vt:lpstr>Gill Sans MT</vt:lpstr>
      <vt:lpstr>Noto Sans Symbols</vt:lpstr>
      <vt:lpstr>Times New Roman</vt:lpstr>
      <vt:lpstr>Trebuchet MS</vt:lpstr>
      <vt:lpstr>Wingdings 2</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cp:lastModifiedBy>MX Computers</cp:lastModifiedBy>
  <cp:revision>3</cp:revision>
  <dcterms:modified xsi:type="dcterms:W3CDTF">2026-05-23T04:41:00Z</dcterms:modified>
</cp:coreProperties>
</file>