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0" r:id="rId16"/>
  </p:sldIdLst>
  <p:sldSz cx="18288000" cy="10287000"/>
  <p:notesSz cx="6858000" cy="9144000"/>
  <p:embeddedFontLst>
    <p:embeddedFont>
      <p:font typeface="Aharoni" panose="02010803020104030203" pitchFamily="2" charset="-79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sv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8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7.sv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17.sv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9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195994" y="-157628"/>
            <a:ext cx="6123781" cy="7914418"/>
          </a:xfrm>
          <a:custGeom>
            <a:avLst/>
            <a:gdLst/>
            <a:ahLst/>
            <a:cxnLst/>
            <a:rect l="l" t="t" r="r" b="b"/>
            <a:pathLst>
              <a:path w="6123781" h="7914418">
                <a:moveTo>
                  <a:pt x="0" y="0"/>
                </a:moveTo>
                <a:lnTo>
                  <a:pt x="6123780" y="0"/>
                </a:lnTo>
                <a:lnTo>
                  <a:pt x="6123780" y="7914418"/>
                </a:lnTo>
                <a:lnTo>
                  <a:pt x="0" y="79144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075473" y="2057400"/>
            <a:ext cx="6367653" cy="8229600"/>
          </a:xfrm>
          <a:custGeom>
            <a:avLst/>
            <a:gdLst/>
            <a:ahLst/>
            <a:cxnLst/>
            <a:rect l="l" t="t" r="r" b="b"/>
            <a:pathLst>
              <a:path w="6367653" h="8229600">
                <a:moveTo>
                  <a:pt x="0" y="0"/>
                </a:moveTo>
                <a:lnTo>
                  <a:pt x="6367653" y="0"/>
                </a:lnTo>
                <a:lnTo>
                  <a:pt x="636765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80844">
            <a:off x="-126316" y="426952"/>
            <a:ext cx="5348950" cy="3199645"/>
          </a:xfrm>
          <a:custGeom>
            <a:avLst/>
            <a:gdLst/>
            <a:ahLst/>
            <a:cxnLst/>
            <a:rect l="l" t="t" r="r" b="b"/>
            <a:pathLst>
              <a:path w="5348950" h="3199645">
                <a:moveTo>
                  <a:pt x="0" y="0"/>
                </a:moveTo>
                <a:lnTo>
                  <a:pt x="5348950" y="0"/>
                </a:lnTo>
                <a:lnTo>
                  <a:pt x="5348950" y="3199645"/>
                </a:lnTo>
                <a:lnTo>
                  <a:pt x="0" y="31996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273">
            <a:off x="13280545" y="6464471"/>
            <a:ext cx="4407789" cy="3910911"/>
          </a:xfrm>
          <a:custGeom>
            <a:avLst/>
            <a:gdLst/>
            <a:ahLst/>
            <a:cxnLst/>
            <a:rect l="l" t="t" r="r" b="b"/>
            <a:pathLst>
              <a:path w="4407789" h="3910911">
                <a:moveTo>
                  <a:pt x="0" y="0"/>
                </a:moveTo>
                <a:lnTo>
                  <a:pt x="4407790" y="0"/>
                </a:lnTo>
                <a:lnTo>
                  <a:pt x="4407790" y="3910911"/>
                </a:lnTo>
                <a:lnTo>
                  <a:pt x="0" y="39109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681266" y="6725998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5363814" y="1890310"/>
            <a:ext cx="3790972" cy="1909271"/>
          </a:xfrm>
          <a:custGeom>
            <a:avLst/>
            <a:gdLst/>
            <a:ahLst/>
            <a:cxnLst/>
            <a:rect l="l" t="t" r="r" b="b"/>
            <a:pathLst>
              <a:path w="3790972" h="1909271">
                <a:moveTo>
                  <a:pt x="0" y="0"/>
                </a:moveTo>
                <a:lnTo>
                  <a:pt x="3790972" y="0"/>
                </a:lnTo>
                <a:lnTo>
                  <a:pt x="3790972" y="1909271"/>
                </a:lnTo>
                <a:lnTo>
                  <a:pt x="0" y="19092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365165">
            <a:off x="17429011" y="8140846"/>
            <a:ext cx="1162336" cy="1111484"/>
          </a:xfrm>
          <a:custGeom>
            <a:avLst/>
            <a:gdLst/>
            <a:ahLst/>
            <a:cxnLst/>
            <a:rect l="l" t="t" r="r" b="b"/>
            <a:pathLst>
              <a:path w="1162336" h="1111484">
                <a:moveTo>
                  <a:pt x="0" y="0"/>
                </a:moveTo>
                <a:lnTo>
                  <a:pt x="1162336" y="0"/>
                </a:lnTo>
                <a:lnTo>
                  <a:pt x="1162336" y="1111484"/>
                </a:lnTo>
                <a:lnTo>
                  <a:pt x="0" y="111148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127683">
            <a:off x="12913808" y="62318"/>
            <a:ext cx="3723276" cy="1401306"/>
          </a:xfrm>
          <a:custGeom>
            <a:avLst/>
            <a:gdLst/>
            <a:ahLst/>
            <a:cxnLst/>
            <a:rect l="l" t="t" r="r" b="b"/>
            <a:pathLst>
              <a:path w="3723276" h="1401306">
                <a:moveTo>
                  <a:pt x="0" y="0"/>
                </a:moveTo>
                <a:lnTo>
                  <a:pt x="3723276" y="0"/>
                </a:lnTo>
                <a:lnTo>
                  <a:pt x="3723276" y="1401306"/>
                </a:lnTo>
                <a:lnTo>
                  <a:pt x="0" y="14013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071902" y="2868150"/>
            <a:ext cx="9358378" cy="49859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Andijon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viloyati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pedagogik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mahorat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markazi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,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boshlang’ich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va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maxsus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fanlar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kafedrasi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o’qituvchisi</a:t>
            </a:r>
            <a:r>
              <a:rPr lang="en-US" sz="54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Jamila </a:t>
            </a:r>
            <a:r>
              <a:rPr lang="en-US" sz="54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Abdullayeva</a:t>
            </a:r>
            <a:endParaRPr lang="en-US" sz="5400" dirty="0">
              <a:latin typeface="Aharoni" pitchFamily="2" charset="-79"/>
              <a:ea typeface="Mommi"/>
              <a:cs typeface="Aharoni" pitchFamily="2" charset="-79"/>
              <a:sym typeface="Momm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I.BLOK. IJTIMOIY KO’NIKMALARNI SHAKLLANTIRISH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1.3.O’quv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zo’ravonlik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1.3.1.MAVZU: O’ZBEKISTON RESPUBLIKASIDA BOLALAR HUQUQLARINI HIMOYA QILISHNING HUQUQIY ASOSLARI. </a:t>
            </a:r>
            <a:endParaRPr lang="en-US" sz="480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13"/>
          <p:cNvSpPr txBox="1"/>
          <p:nvPr/>
        </p:nvSpPr>
        <p:spPr>
          <a:xfrm>
            <a:off x="2857456" y="2868150"/>
            <a:ext cx="11358642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O’zbekistonda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bolalar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huquqlarini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himoya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qilishning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huquqiy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asoslari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tizimida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xavfsiz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konsepsiyasini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joriy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>
                <a:latin typeface="Aharoni" pitchFamily="2" charset="-79"/>
                <a:ea typeface="Mommi"/>
                <a:cs typeface="Aharoni" pitchFamily="2" charset="-79"/>
                <a:sym typeface="Mommi"/>
              </a:rPr>
              <a:t>etish</a:t>
            </a:r>
            <a:r>
              <a:rPr lang="en-US" sz="4800" dirty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siyosatining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ustuvor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tizim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qonunchilikka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sa’y-harakatlari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 </a:t>
            </a:r>
          </a:p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qaratilgan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571440" y="4000492"/>
            <a:ext cx="3857652" cy="5834107"/>
          </a:xfrm>
          <a:custGeom>
            <a:avLst/>
            <a:gdLst/>
            <a:ahLst/>
            <a:cxnLst/>
            <a:rect l="l" t="t" r="r" b="b"/>
            <a:pathLst>
              <a:path w="3416283" h="7456173">
                <a:moveTo>
                  <a:pt x="0" y="0"/>
                </a:moveTo>
                <a:lnTo>
                  <a:pt x="3416283" y="0"/>
                </a:lnTo>
                <a:lnTo>
                  <a:pt x="3416283" y="7456173"/>
                </a:lnTo>
                <a:lnTo>
                  <a:pt x="0" y="74561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14287536" y="4429120"/>
            <a:ext cx="3656167" cy="514958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(18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to’lmagan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6" name="Freeform 11"/>
          <p:cNvSpPr/>
          <p:nvPr/>
        </p:nvSpPr>
        <p:spPr>
          <a:xfrm>
            <a:off x="500002" y="6072194"/>
            <a:ext cx="3357586" cy="357190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5072034" y="6143632"/>
            <a:ext cx="3429024" cy="3643338"/>
          </a:xfrm>
          <a:custGeom>
            <a:avLst/>
            <a:gdLst/>
            <a:ahLst/>
            <a:cxnLst/>
            <a:rect l="l" t="t" r="r" b="b"/>
            <a:pathLst>
              <a:path w="900238" h="2004579">
                <a:moveTo>
                  <a:pt x="0" y="0"/>
                </a:moveTo>
                <a:lnTo>
                  <a:pt x="900238" y="0"/>
                </a:lnTo>
                <a:lnTo>
                  <a:pt x="900238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4"/>
          <p:cNvSpPr/>
          <p:nvPr/>
        </p:nvSpPr>
        <p:spPr>
          <a:xfrm>
            <a:off x="9858380" y="5929318"/>
            <a:ext cx="2857520" cy="3857652"/>
          </a:xfrm>
          <a:custGeom>
            <a:avLst/>
            <a:gdLst/>
            <a:ahLst/>
            <a:cxnLst/>
            <a:rect l="l" t="t" r="r" b="b"/>
            <a:pathLst>
              <a:path w="903883" h="2004579">
                <a:moveTo>
                  <a:pt x="0" y="0"/>
                </a:moveTo>
                <a:lnTo>
                  <a:pt x="903883" y="0"/>
                </a:lnTo>
                <a:lnTo>
                  <a:pt x="90388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3"/>
          <p:cNvSpPr/>
          <p:nvPr/>
        </p:nvSpPr>
        <p:spPr>
          <a:xfrm>
            <a:off x="14073222" y="5929318"/>
            <a:ext cx="3429024" cy="3857652"/>
          </a:xfrm>
          <a:custGeom>
            <a:avLst/>
            <a:gdLst/>
            <a:ahLst/>
            <a:cxnLst/>
            <a:rect l="l" t="t" r="r" b="b"/>
            <a:pathLst>
              <a:path w="1487033" h="2004579">
                <a:moveTo>
                  <a:pt x="0" y="0"/>
                </a:moveTo>
                <a:lnTo>
                  <a:pt x="1487033" y="0"/>
                </a:lnTo>
                <a:lnTo>
                  <a:pt x="148703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yashahs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kafolatlanadi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-Ism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darhol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ro’yxatga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ism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daxlsizlik:bolani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ko’rinishdagi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kamsitish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tazyiq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qiynoqlardan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Oilada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yashash:bola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ota-onasi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g’amxo’rligini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-Ota-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muloqot:hattoota-onasi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yashagan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taqdirda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ham,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ikkalasi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bo’lish:boshpana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ega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2023-yil 30-aprel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1989-yil 20-noyabr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qonun-2008-yil 7-yanvar O’RQ-139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2014-yil 2-yanvar O’RQ-364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2024-yil 29-fevral O’RQ-917</a:t>
            </a: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8072430" y="1142972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8072430" y="27860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072430" y="421480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143868" y="63579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8143868" y="7858144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1.KONSTITUTSIYAVIY ASOSLAR</a:t>
            </a: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kafolatidir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tahrirdagi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normalar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mustahkamlangan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g’amxo’rligi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bo’g’ini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</a:t>
            </a: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muhofazasida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Ota-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farzandlarini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voyaga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yetgunga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qadar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boqish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tarbiyalashga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majburdirlar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>
              <a:buFontTx/>
              <a:buChar char="-"/>
            </a:pP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 rot="1197701">
            <a:off x="14514629" y="6761897"/>
            <a:ext cx="2978575" cy="3110098"/>
          </a:xfrm>
          <a:custGeom>
            <a:avLst/>
            <a:gdLst/>
            <a:ahLst/>
            <a:cxnLst/>
            <a:rect l="l" t="t" r="r" b="b"/>
            <a:pathLst>
              <a:path w="4630925" h="4974626">
                <a:moveTo>
                  <a:pt x="0" y="0"/>
                </a:moveTo>
                <a:lnTo>
                  <a:pt x="4630925" y="0"/>
                </a:lnTo>
                <a:lnTo>
                  <a:pt x="4630925" y="4974626"/>
                </a:lnTo>
                <a:lnTo>
                  <a:pt x="0" y="49746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 rot="1255317" flipH="1">
            <a:off x="14782422" y="-285391"/>
            <a:ext cx="3355228" cy="2991114"/>
          </a:xfrm>
          <a:custGeom>
            <a:avLst/>
            <a:gdLst/>
            <a:ahLst/>
            <a:cxnLst/>
            <a:rect l="l" t="t" r="r" b="b"/>
            <a:pathLst>
              <a:path w="4728847" h="4032416">
                <a:moveTo>
                  <a:pt x="4728846" y="0"/>
                </a:moveTo>
                <a:lnTo>
                  <a:pt x="0" y="0"/>
                </a:lnTo>
                <a:lnTo>
                  <a:pt x="0" y="4032416"/>
                </a:lnTo>
                <a:lnTo>
                  <a:pt x="4728846" y="4032416"/>
                </a:lnTo>
                <a:lnTo>
                  <a:pt x="472884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XALQARO SHARTNOMALAR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mustaqilikka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erishgandan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ru-RU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qo’shildi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ru-RU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ratifikatsiya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himoyalanish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zimmasiga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yomon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taqiqlashga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>
            <a:off x="16389959" y="500030"/>
            <a:ext cx="1898041" cy="1965879"/>
          </a:xfrm>
          <a:custGeom>
            <a:avLst/>
            <a:gdLst/>
            <a:ahLst/>
            <a:cxnLst/>
            <a:rect l="l" t="t" r="r" b="b"/>
            <a:pathLst>
              <a:path w="3679491" h="4189897">
                <a:moveTo>
                  <a:pt x="0" y="0"/>
                </a:moveTo>
                <a:lnTo>
                  <a:pt x="3679491" y="0"/>
                </a:lnTo>
                <a:lnTo>
                  <a:pt x="3679491" y="4189897"/>
                </a:lnTo>
                <a:lnTo>
                  <a:pt x="0" y="4189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8021309">
            <a:off x="15435325" y="5096749"/>
            <a:ext cx="2089199" cy="2967121"/>
          </a:xfrm>
          <a:custGeom>
            <a:avLst/>
            <a:gdLst/>
            <a:ahLst/>
            <a:cxnLst/>
            <a:rect l="l" t="t" r="r" b="b"/>
            <a:pathLst>
              <a:path w="3235505" h="4533106">
                <a:moveTo>
                  <a:pt x="0" y="0"/>
                </a:moveTo>
                <a:lnTo>
                  <a:pt x="3235504" y="0"/>
                </a:lnTo>
                <a:lnTo>
                  <a:pt x="3235504" y="4533106"/>
                </a:lnTo>
                <a:lnTo>
                  <a:pt x="0" y="45331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9"/>
          <p:cNvSpPr/>
          <p:nvPr/>
        </p:nvSpPr>
        <p:spPr>
          <a:xfrm>
            <a:off x="7572364" y="8072458"/>
            <a:ext cx="3929090" cy="2214542"/>
          </a:xfrm>
          <a:custGeom>
            <a:avLst/>
            <a:gdLst/>
            <a:ahLst/>
            <a:cxnLst/>
            <a:rect l="l" t="t" r="r" b="b"/>
            <a:pathLst>
              <a:path w="1701257" h="1354705">
                <a:moveTo>
                  <a:pt x="0" y="0"/>
                </a:moveTo>
                <a:lnTo>
                  <a:pt x="1701257" y="0"/>
                </a:lnTo>
                <a:lnTo>
                  <a:pt x="1701257" y="1354704"/>
                </a:lnTo>
                <a:lnTo>
                  <a:pt x="0" y="13547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MILLIY QONUNCHILIK HUJJATLARI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huqularining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maqomini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kamsitilishiga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qo’ymaslikni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kodeksi:ota-onalar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munosabatlar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soladi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bepul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sog’lig’iga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to’grisida”gi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maydonida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4.HIMOYA QILUVCHI INSTITUTLAR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Ombudsmani:bolalar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vakil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mansabdor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etishini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agentligi:yetim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ota-ona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qaramog’idan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mahrum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qo’llab-quvvatlaydi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prokratura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organlari:huquq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buzarliklarning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tartibida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>
            <a:off x="10644199" y="4214806"/>
            <a:ext cx="7643802" cy="6072194"/>
          </a:xfrm>
          <a:custGeom>
            <a:avLst/>
            <a:gdLst/>
            <a:ahLst/>
            <a:cxnLst/>
            <a:rect l="l" t="t" r="r" b="b"/>
            <a:pathLst>
              <a:path w="8706105" h="7200900">
                <a:moveTo>
                  <a:pt x="0" y="0"/>
                </a:moveTo>
                <a:lnTo>
                  <a:pt x="8706105" y="0"/>
                </a:lnTo>
                <a:lnTo>
                  <a:pt x="8706105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	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eslatma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mehnatiga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butunlay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boradagi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qonunbuzarliklar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jinoiy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javobgarlik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belgilangan</a:t>
            </a:r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000860" y="0"/>
            <a:ext cx="2571768" cy="3286148"/>
          </a:xfrm>
          <a:custGeom>
            <a:avLst/>
            <a:gdLst/>
            <a:ahLst/>
            <a:cxnLst/>
            <a:rect l="l" t="t" r="r" b="b"/>
            <a:pathLst>
              <a:path w="1268967" h="2604503">
                <a:moveTo>
                  <a:pt x="0" y="0"/>
                </a:moveTo>
                <a:lnTo>
                  <a:pt x="1268967" y="0"/>
                </a:lnTo>
                <a:lnTo>
                  <a:pt x="1268967" y="2604503"/>
                </a:lnTo>
                <a:lnTo>
                  <a:pt x="0" y="2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357390" y="5500690"/>
            <a:ext cx="6072230" cy="4357718"/>
          </a:xfrm>
          <a:custGeom>
            <a:avLst/>
            <a:gdLst/>
            <a:ahLst/>
            <a:cxnLst/>
            <a:rect l="l" t="t" r="r" b="b"/>
            <a:pathLst>
              <a:path w="2609080" h="2604503">
                <a:moveTo>
                  <a:pt x="0" y="0"/>
                </a:moveTo>
                <a:lnTo>
                  <a:pt x="2609080" y="0"/>
                </a:lnTo>
                <a:lnTo>
                  <a:pt x="2609080" y="2604502"/>
                </a:lnTo>
                <a:lnTo>
                  <a:pt x="0" y="26045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6" cstate="print"/>
          <a:srcRect l="4124" r="8953" b="8333"/>
          <a:stretch>
            <a:fillRect/>
          </a:stretch>
        </p:blipFill>
        <p:spPr bwMode="auto">
          <a:xfrm>
            <a:off x="11572892" y="4786310"/>
            <a:ext cx="6715108" cy="550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Bola </a:t>
            </a:r>
            <a:r>
              <a:rPr lang="en-US" sz="4800" b="1" dirty="0" err="1"/>
              <a:t>huquqlari</a:t>
            </a:r>
            <a:r>
              <a:rPr lang="en-US" sz="4800" b="1" dirty="0"/>
              <a:t> </a:t>
            </a:r>
            <a:r>
              <a:rPr lang="en-US" sz="4800" b="1" dirty="0" err="1"/>
              <a:t>to‘g‘risidagi</a:t>
            </a:r>
            <a:r>
              <a:rPr lang="en-US" sz="4800" b="1" dirty="0"/>
              <a:t> </a:t>
            </a:r>
            <a:r>
              <a:rPr lang="en-US" sz="4800" b="1" dirty="0" err="1"/>
              <a:t>konvensiya</a:t>
            </a:r>
            <a:r>
              <a:rPr lang="en-US" sz="4800" dirty="0"/>
              <a:t> — </a:t>
            </a:r>
            <a:r>
              <a:rPr lang="en-US" sz="4800" dirty="0" err="1"/>
              <a:t>bu</a:t>
            </a:r>
            <a:r>
              <a:rPr lang="en-US" sz="4800" dirty="0"/>
              <a:t> 18 </a:t>
            </a:r>
            <a:r>
              <a:rPr lang="en-US" sz="4800" dirty="0" err="1"/>
              <a:t>yoshga</a:t>
            </a:r>
            <a:r>
              <a:rPr lang="en-US" sz="4800" dirty="0"/>
              <a:t> </a:t>
            </a:r>
            <a:r>
              <a:rPr lang="en-US" sz="4800" dirty="0" err="1"/>
              <a:t>tolmagan</a:t>
            </a:r>
            <a:r>
              <a:rPr lang="en-US" sz="4800" dirty="0"/>
              <a:t>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bir</a:t>
            </a:r>
            <a:r>
              <a:rPr lang="en-US" sz="4800" dirty="0"/>
              <a:t> </a:t>
            </a:r>
            <a:r>
              <a:rPr lang="en-US" sz="4800" dirty="0" err="1"/>
              <a:t>insonning</a:t>
            </a:r>
            <a:r>
              <a:rPr lang="en-US" sz="4800" dirty="0"/>
              <a:t> </a:t>
            </a:r>
            <a:r>
              <a:rPr lang="en-US" sz="4800" dirty="0" err="1"/>
              <a:t>fuqarolik</a:t>
            </a:r>
            <a:r>
              <a:rPr lang="en-US" sz="4800" dirty="0"/>
              <a:t>, </a:t>
            </a:r>
            <a:r>
              <a:rPr lang="en-US" sz="4800" dirty="0" err="1"/>
              <a:t>siyosiy</a:t>
            </a:r>
            <a:r>
              <a:rPr lang="en-US" sz="4800" dirty="0"/>
              <a:t>, </a:t>
            </a:r>
            <a:r>
              <a:rPr lang="en-US" sz="4800" dirty="0" err="1"/>
              <a:t>iqtisodiy</a:t>
            </a:r>
            <a:r>
              <a:rPr lang="en-US" sz="4800" dirty="0"/>
              <a:t>, </a:t>
            </a:r>
            <a:r>
              <a:rPr lang="en-US" sz="4800" dirty="0" err="1"/>
              <a:t>ijtimoiy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madaniy</a:t>
            </a:r>
            <a:r>
              <a:rPr lang="en-US" sz="4800" dirty="0"/>
              <a:t> </a:t>
            </a:r>
            <a:r>
              <a:rPr lang="en-US" sz="4800" dirty="0" err="1"/>
              <a:t>huquqlarini</a:t>
            </a:r>
            <a:r>
              <a:rPr lang="en-US" sz="4800" dirty="0"/>
              <a:t> </a:t>
            </a:r>
            <a:r>
              <a:rPr lang="en-US" sz="4800" dirty="0" err="1"/>
              <a:t>himoya</a:t>
            </a:r>
            <a:r>
              <a:rPr lang="en-US" sz="4800" dirty="0"/>
              <a:t> </a:t>
            </a:r>
            <a:r>
              <a:rPr lang="en-US" sz="4800" dirty="0" err="1"/>
              <a:t>qiluvchi</a:t>
            </a:r>
            <a:r>
              <a:rPr lang="en-US" sz="4800" dirty="0"/>
              <a:t> </a:t>
            </a:r>
            <a:r>
              <a:rPr lang="en-US" sz="4800" dirty="0" err="1"/>
              <a:t>xalqaro</a:t>
            </a:r>
            <a:r>
              <a:rPr lang="en-US" sz="4800" dirty="0"/>
              <a:t> </a:t>
            </a:r>
            <a:r>
              <a:rPr lang="en-US" sz="4800" dirty="0" err="1"/>
              <a:t>huquqiy</a:t>
            </a:r>
            <a:r>
              <a:rPr lang="en-US" sz="4800" dirty="0"/>
              <a:t> </a:t>
            </a:r>
            <a:r>
              <a:rPr lang="en-US" sz="4800" dirty="0" err="1"/>
              <a:t>hujjatdir</a:t>
            </a:r>
            <a:r>
              <a:rPr lang="en-US" sz="4800" dirty="0"/>
              <a:t>. U </a:t>
            </a:r>
            <a:r>
              <a:rPr lang="en-US" sz="4800" dirty="0" err="1"/>
              <a:t>Birlashgan</a:t>
            </a:r>
            <a:r>
              <a:rPr lang="en-US" sz="4800" dirty="0"/>
              <a:t> </a:t>
            </a:r>
            <a:r>
              <a:rPr lang="en-US" sz="4800" dirty="0" err="1"/>
              <a:t>Millatlar</a:t>
            </a:r>
            <a:r>
              <a:rPr lang="en-US" sz="4800" dirty="0"/>
              <a:t> </a:t>
            </a:r>
            <a:r>
              <a:rPr lang="en-US" sz="4800" dirty="0" err="1"/>
              <a:t>Tashkiloti</a:t>
            </a:r>
            <a:r>
              <a:rPr lang="en-US" sz="4800" dirty="0"/>
              <a:t> (BMT) Bosh </a:t>
            </a:r>
            <a:r>
              <a:rPr lang="en-US" sz="4800" dirty="0" err="1"/>
              <a:t>Assambleyasi</a:t>
            </a:r>
            <a:r>
              <a:rPr lang="en-US" sz="4800" dirty="0"/>
              <a:t> </a:t>
            </a:r>
            <a:r>
              <a:rPr lang="en-US" sz="4800" dirty="0" err="1"/>
              <a:t>tomonidan</a:t>
            </a:r>
            <a:r>
              <a:rPr lang="en-US" sz="4800" dirty="0"/>
              <a:t> </a:t>
            </a:r>
            <a:r>
              <a:rPr lang="en-US" sz="4800" b="1" dirty="0"/>
              <a:t>1989-yil 20-noyabrda</a:t>
            </a:r>
            <a:r>
              <a:rPr lang="en-US" sz="4800" dirty="0"/>
              <a:t> </a:t>
            </a:r>
            <a:r>
              <a:rPr lang="en-US" sz="4800" dirty="0" err="1"/>
              <a:t>qabul</a:t>
            </a:r>
            <a:r>
              <a:rPr lang="en-US" sz="4800" dirty="0"/>
              <a:t> </a:t>
            </a:r>
            <a:r>
              <a:rPr lang="en-US" sz="4800" dirty="0" err="1"/>
              <a:t>qilingan</a:t>
            </a:r>
            <a:r>
              <a:rPr lang="en-US" sz="4800" dirty="0"/>
              <a:t>.</a:t>
            </a:r>
            <a:br>
              <a:rPr lang="en-US" sz="4800" dirty="0"/>
            </a:br>
            <a:r>
              <a:rPr lang="en-US" sz="4800" dirty="0"/>
              <a:t>​</a:t>
            </a:r>
            <a:r>
              <a:rPr lang="en-US" sz="4800" dirty="0" err="1"/>
              <a:t>ushbu</a:t>
            </a:r>
            <a:r>
              <a:rPr lang="en-US" sz="4800" dirty="0"/>
              <a:t> </a:t>
            </a:r>
            <a:r>
              <a:rPr lang="en-US" sz="4800" dirty="0" err="1"/>
              <a:t>shartnoma</a:t>
            </a:r>
            <a:r>
              <a:rPr lang="en-US" sz="4800" dirty="0"/>
              <a:t> </a:t>
            </a:r>
            <a:r>
              <a:rPr lang="en-US" sz="4800" dirty="0" err="1"/>
              <a:t>inson</a:t>
            </a:r>
            <a:r>
              <a:rPr lang="en-US" sz="4800" dirty="0"/>
              <a:t> </a:t>
            </a:r>
            <a:r>
              <a:rPr lang="en-US" sz="4800" dirty="0" err="1"/>
              <a:t>huquqlari</a:t>
            </a:r>
            <a:r>
              <a:rPr lang="en-US" sz="4800" dirty="0"/>
              <a:t> </a:t>
            </a:r>
            <a:r>
              <a:rPr lang="en-US" sz="4800" dirty="0" err="1"/>
              <a:t>tarixida</a:t>
            </a:r>
            <a:r>
              <a:rPr lang="en-US" sz="4800" dirty="0"/>
              <a:t> </a:t>
            </a:r>
            <a:r>
              <a:rPr lang="en-US" sz="4800" dirty="0" err="1"/>
              <a:t>eng</a:t>
            </a:r>
            <a:r>
              <a:rPr lang="en-US" sz="4800" dirty="0"/>
              <a:t> </a:t>
            </a:r>
            <a:r>
              <a:rPr lang="en-US" sz="4800" dirty="0" err="1"/>
              <a:t>ko‘p</a:t>
            </a:r>
            <a:r>
              <a:rPr lang="en-US" sz="4800" dirty="0"/>
              <a:t> </a:t>
            </a:r>
            <a:r>
              <a:rPr lang="en-US" sz="4800" dirty="0" err="1"/>
              <a:t>davlatlar</a:t>
            </a:r>
            <a:r>
              <a:rPr lang="en-US" sz="4800" dirty="0"/>
              <a:t> </a:t>
            </a:r>
            <a:r>
              <a:rPr lang="en-US" sz="4800" dirty="0" err="1"/>
              <a:t>tomonidan</a:t>
            </a:r>
            <a:r>
              <a:rPr lang="en-US" sz="4800" dirty="0"/>
              <a:t> </a:t>
            </a:r>
            <a:r>
              <a:rPr lang="en-US" sz="4800" dirty="0" err="1"/>
              <a:t>ratifikatsiya</a:t>
            </a:r>
            <a:r>
              <a:rPr lang="en-US" sz="4800" dirty="0"/>
              <a:t> </a:t>
            </a:r>
            <a:r>
              <a:rPr lang="en-US" sz="4800" dirty="0" err="1"/>
              <a:t>qilingan</a:t>
            </a:r>
            <a:r>
              <a:rPr lang="en-US" sz="4800" dirty="0"/>
              <a:t> </a:t>
            </a:r>
            <a:r>
              <a:rPr lang="en-US" sz="4800" dirty="0" err="1"/>
              <a:t>hujjat</a:t>
            </a:r>
            <a:r>
              <a:rPr lang="en-US" sz="4800" dirty="0"/>
              <a:t> </a:t>
            </a:r>
            <a:r>
              <a:rPr lang="en-US" sz="4800" dirty="0" err="1"/>
              <a:t>hisoblanadi</a:t>
            </a:r>
            <a:r>
              <a:rPr lang="en-US" sz="4800" dirty="0"/>
              <a:t>.</a:t>
            </a:r>
            <a:r>
              <a:rPr lang="en-US" sz="4800" dirty="0">
                <a:solidFill>
                  <a:schemeClr val="tx1"/>
                </a:solidFill>
                <a:cs typeface="Aharoni" pitchFamily="2" charset="-79"/>
              </a:rPr>
              <a:t> 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7296" y="1903140"/>
            <a:ext cx="114127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/>
              <a:t>O‘zbekiston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Konvensiya</a:t>
            </a:r>
            <a:endParaRPr lang="en-US" sz="4800" dirty="0"/>
          </a:p>
          <a:p>
            <a:r>
              <a:rPr lang="en-US" sz="4800" dirty="0"/>
              <a:t>​</a:t>
            </a:r>
            <a:r>
              <a:rPr lang="en-US" sz="4800" dirty="0" err="1"/>
              <a:t>O‘zbekiston</a:t>
            </a:r>
            <a:r>
              <a:rPr lang="en-US" sz="4800" dirty="0"/>
              <a:t> </a:t>
            </a:r>
            <a:r>
              <a:rPr lang="en-US" sz="4800" dirty="0" err="1"/>
              <a:t>Respublikasi</a:t>
            </a:r>
            <a:r>
              <a:rPr lang="en-US" sz="4800" dirty="0"/>
              <a:t> </a:t>
            </a:r>
            <a:r>
              <a:rPr lang="en-US" sz="4800" dirty="0" err="1"/>
              <a:t>ushbu</a:t>
            </a:r>
            <a:r>
              <a:rPr lang="en-US" sz="4800" dirty="0"/>
              <a:t> </a:t>
            </a:r>
            <a:r>
              <a:rPr lang="en-US" sz="4800" dirty="0" err="1"/>
              <a:t>Konvensiyaga</a:t>
            </a:r>
            <a:r>
              <a:rPr lang="en-US" sz="4800" dirty="0"/>
              <a:t> 1992-yil 9-dekabrda </a:t>
            </a:r>
            <a:r>
              <a:rPr lang="en-US" sz="4800" dirty="0" err="1"/>
              <a:t>qo‘shilgan</a:t>
            </a:r>
            <a:r>
              <a:rPr lang="en-US" sz="4800" dirty="0"/>
              <a:t>. </a:t>
            </a:r>
            <a:r>
              <a:rPr lang="en-US" sz="4800" dirty="0" err="1"/>
              <a:t>Konvensiya</a:t>
            </a:r>
            <a:r>
              <a:rPr lang="en-US" sz="4800" dirty="0"/>
              <a:t> </a:t>
            </a:r>
            <a:r>
              <a:rPr lang="en-US" sz="4800" dirty="0" err="1"/>
              <a:t>qoidalarini</a:t>
            </a:r>
            <a:r>
              <a:rPr lang="en-US" sz="4800" dirty="0"/>
              <a:t> </a:t>
            </a:r>
            <a:r>
              <a:rPr lang="en-US" sz="4800" dirty="0" err="1"/>
              <a:t>milliy</a:t>
            </a:r>
            <a:r>
              <a:rPr lang="en-US" sz="4800" dirty="0"/>
              <a:t> </a:t>
            </a:r>
            <a:r>
              <a:rPr lang="en-US" sz="4800" dirty="0" err="1"/>
              <a:t>qonunchilikka</a:t>
            </a:r>
            <a:r>
              <a:rPr lang="en-US" sz="4800" dirty="0"/>
              <a:t> </a:t>
            </a:r>
            <a:r>
              <a:rPr lang="en-US" sz="4800" dirty="0" err="1"/>
              <a:t>tatbiq</a:t>
            </a:r>
            <a:r>
              <a:rPr lang="en-US" sz="4800" dirty="0"/>
              <a:t> </a:t>
            </a:r>
            <a:r>
              <a:rPr lang="en-US" sz="4800" dirty="0" err="1"/>
              <a:t>etish</a:t>
            </a:r>
            <a:r>
              <a:rPr lang="en-US" sz="4800" dirty="0"/>
              <a:t> </a:t>
            </a:r>
            <a:r>
              <a:rPr lang="en-US" sz="4800" dirty="0" err="1"/>
              <a:t>maqsadida</a:t>
            </a:r>
            <a:r>
              <a:rPr lang="en-US" sz="4800" dirty="0"/>
              <a:t> 2008-yilda "Bola </a:t>
            </a:r>
            <a:r>
              <a:rPr lang="en-US" sz="4800" dirty="0" err="1"/>
              <a:t>huquqlarining</a:t>
            </a:r>
            <a:r>
              <a:rPr lang="en-US" sz="4800" dirty="0"/>
              <a:t> </a:t>
            </a:r>
            <a:r>
              <a:rPr lang="en-US" sz="4800" dirty="0" err="1"/>
              <a:t>kafolatlari</a:t>
            </a:r>
            <a:r>
              <a:rPr lang="en-US" sz="4800" dirty="0"/>
              <a:t> </a:t>
            </a:r>
            <a:r>
              <a:rPr lang="en-US" sz="4800" dirty="0" err="1"/>
              <a:t>to‘g‘risida"gi</a:t>
            </a:r>
            <a:r>
              <a:rPr lang="en-US" sz="4800" dirty="0"/>
              <a:t> </a:t>
            </a:r>
            <a:r>
              <a:rPr lang="en-US" sz="4800" dirty="0" err="1"/>
              <a:t>Qonun</a:t>
            </a:r>
            <a:r>
              <a:rPr lang="en-US" sz="4800" dirty="0"/>
              <a:t> </a:t>
            </a:r>
            <a:r>
              <a:rPr lang="en-US" sz="4800" dirty="0" err="1"/>
              <a:t>qabul</a:t>
            </a:r>
            <a:r>
              <a:rPr lang="en-US" sz="4800" dirty="0"/>
              <a:t> </a:t>
            </a:r>
            <a:r>
              <a:rPr lang="en-US" sz="4800" dirty="0" err="1"/>
              <a:t>qilingan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mamlakatda</a:t>
            </a:r>
            <a:r>
              <a:rPr lang="en-US" sz="4800" dirty="0"/>
              <a:t> Bola </a:t>
            </a:r>
            <a:r>
              <a:rPr lang="en-US" sz="4800" dirty="0" err="1"/>
              <a:t>huquqlari</a:t>
            </a:r>
            <a:r>
              <a:rPr lang="en-US" sz="4800" dirty="0"/>
              <a:t> </a:t>
            </a:r>
            <a:r>
              <a:rPr lang="en-US" sz="4800" dirty="0" err="1"/>
              <a:t>bo‘yicha</a:t>
            </a:r>
            <a:r>
              <a:rPr lang="en-US" sz="4800" dirty="0"/>
              <a:t> </a:t>
            </a:r>
            <a:r>
              <a:rPr lang="en-US" sz="4800" dirty="0" err="1"/>
              <a:t>vakil</a:t>
            </a:r>
            <a:r>
              <a:rPr lang="en-US" sz="4800" dirty="0"/>
              <a:t> (</a:t>
            </a:r>
            <a:r>
              <a:rPr lang="en-US" sz="4800" dirty="0" err="1"/>
              <a:t>Bolalar</a:t>
            </a:r>
            <a:r>
              <a:rPr lang="en-US" sz="4800" dirty="0"/>
              <a:t> </a:t>
            </a:r>
            <a:r>
              <a:rPr lang="en-US" sz="4800" dirty="0" err="1"/>
              <a:t>ombudsmani</a:t>
            </a:r>
            <a:r>
              <a:rPr lang="en-US" sz="4800" dirty="0"/>
              <a:t>) </a:t>
            </a:r>
            <a:r>
              <a:rPr lang="en-US" sz="4800" dirty="0" err="1"/>
              <a:t>instituti</a:t>
            </a:r>
            <a:r>
              <a:rPr lang="en-US" sz="4800" dirty="0"/>
              <a:t> </a:t>
            </a:r>
            <a:r>
              <a:rPr lang="en-US" sz="4800" dirty="0" err="1"/>
              <a:t>faoliyat</a:t>
            </a:r>
            <a:r>
              <a:rPr lang="en-US" sz="4800" dirty="0"/>
              <a:t> </a:t>
            </a:r>
            <a:r>
              <a:rPr lang="en-US" sz="4800" dirty="0" err="1"/>
              <a:t>yuritadi</a:t>
            </a:r>
            <a:r>
              <a:rPr lang="en-US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2111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1072" y="462980"/>
            <a:ext cx="16633848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/>
              <a:t>Konvensiyaning</a:t>
            </a:r>
            <a:r>
              <a:rPr lang="en-US" sz="4800" dirty="0"/>
              <a:t> 4 ta </a:t>
            </a:r>
            <a:r>
              <a:rPr lang="en-US" sz="4800" dirty="0" err="1"/>
              <a:t>asosiy</a:t>
            </a:r>
            <a:r>
              <a:rPr lang="en-US" sz="4800" dirty="0"/>
              <a:t> </a:t>
            </a:r>
            <a:r>
              <a:rPr lang="en-US" sz="4800" dirty="0" err="1"/>
              <a:t>tamoyili</a:t>
            </a:r>
            <a:endParaRPr lang="en-US" sz="4800" dirty="0"/>
          </a:p>
          <a:p>
            <a:r>
              <a:rPr lang="en-US" sz="4800" dirty="0"/>
              <a:t>​</a:t>
            </a:r>
            <a:r>
              <a:rPr lang="en-US" sz="4800" dirty="0" err="1"/>
              <a:t>Kamsitmaslik</a:t>
            </a:r>
            <a:r>
              <a:rPr lang="en-US" sz="4800" dirty="0"/>
              <a:t> (</a:t>
            </a:r>
            <a:r>
              <a:rPr lang="en-US" sz="4800" dirty="0" err="1"/>
              <a:t>Diskriminatsiyaga</a:t>
            </a:r>
            <a:r>
              <a:rPr lang="en-US" sz="4800" dirty="0"/>
              <a:t> </a:t>
            </a:r>
            <a:r>
              <a:rPr lang="en-US" sz="4800" dirty="0" err="1"/>
              <a:t>yo‘l</a:t>
            </a:r>
            <a:r>
              <a:rPr lang="en-US" sz="4800" dirty="0"/>
              <a:t> </a:t>
            </a:r>
            <a:r>
              <a:rPr lang="en-US" sz="4800" dirty="0" err="1"/>
              <a:t>qo‘ymaslik</a:t>
            </a:r>
            <a:r>
              <a:rPr lang="en-US" sz="4800" dirty="0"/>
              <a:t>):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bir</a:t>
            </a:r>
            <a:r>
              <a:rPr lang="en-US" sz="4800" dirty="0"/>
              <a:t> bola </a:t>
            </a:r>
            <a:r>
              <a:rPr lang="en-US" sz="4800" dirty="0" err="1"/>
              <a:t>irqi</a:t>
            </a:r>
            <a:r>
              <a:rPr lang="en-US" sz="4800" dirty="0"/>
              <a:t>, </a:t>
            </a:r>
            <a:r>
              <a:rPr lang="en-US" sz="4800" dirty="0" err="1"/>
              <a:t>jinsi</a:t>
            </a:r>
            <a:r>
              <a:rPr lang="en-US" sz="4800" dirty="0"/>
              <a:t>, </a:t>
            </a:r>
            <a:r>
              <a:rPr lang="en-US" sz="4800" dirty="0" err="1"/>
              <a:t>tili</a:t>
            </a:r>
            <a:r>
              <a:rPr lang="en-US" sz="4800" dirty="0"/>
              <a:t>, </a:t>
            </a:r>
            <a:r>
              <a:rPr lang="en-US" sz="4800" dirty="0" err="1"/>
              <a:t>dini</a:t>
            </a:r>
            <a:r>
              <a:rPr lang="en-US" sz="4800" dirty="0"/>
              <a:t> </a:t>
            </a:r>
            <a:r>
              <a:rPr lang="en-US" sz="4800" dirty="0" err="1"/>
              <a:t>yoki</a:t>
            </a:r>
            <a:r>
              <a:rPr lang="en-US" sz="4800" dirty="0"/>
              <a:t> </a:t>
            </a:r>
            <a:r>
              <a:rPr lang="en-US" sz="4800" dirty="0" err="1"/>
              <a:t>kelib</a:t>
            </a:r>
            <a:r>
              <a:rPr lang="en-US" sz="4800" dirty="0"/>
              <a:t> </a:t>
            </a:r>
            <a:r>
              <a:rPr lang="en-US" sz="4800" dirty="0" err="1"/>
              <a:t>chiqishidan</a:t>
            </a:r>
            <a:r>
              <a:rPr lang="en-US" sz="4800" dirty="0"/>
              <a:t> </a:t>
            </a:r>
            <a:r>
              <a:rPr lang="en-US" sz="4800" dirty="0" err="1"/>
              <a:t>qat'i</a:t>
            </a:r>
            <a:r>
              <a:rPr lang="en-US" sz="4800" dirty="0"/>
              <a:t> </a:t>
            </a:r>
            <a:r>
              <a:rPr lang="en-US" sz="4800" dirty="0" err="1"/>
              <a:t>nazar</a:t>
            </a:r>
            <a:r>
              <a:rPr lang="en-US" sz="4800" dirty="0"/>
              <a:t> </a:t>
            </a:r>
            <a:r>
              <a:rPr lang="en-US" sz="4800" dirty="0" err="1"/>
              <a:t>teng</a:t>
            </a:r>
            <a:r>
              <a:rPr lang="en-US" sz="4800" dirty="0"/>
              <a:t> </a:t>
            </a:r>
            <a:r>
              <a:rPr lang="en-US" sz="4800" dirty="0" err="1"/>
              <a:t>huquqlarga</a:t>
            </a:r>
            <a:r>
              <a:rPr lang="en-US" sz="4800" dirty="0"/>
              <a:t> </a:t>
            </a:r>
            <a:r>
              <a:rPr lang="en-US" sz="4800" dirty="0" err="1"/>
              <a:t>ega</a:t>
            </a:r>
            <a:r>
              <a:rPr lang="en-US" sz="4800" dirty="0"/>
              <a:t>.</a:t>
            </a:r>
          </a:p>
          <a:p>
            <a:r>
              <a:rPr lang="en-US" sz="4800" dirty="0"/>
              <a:t>​</a:t>
            </a:r>
            <a:r>
              <a:rPr lang="en-US" sz="4800" dirty="0" err="1"/>
              <a:t>Bolaning</a:t>
            </a:r>
            <a:r>
              <a:rPr lang="en-US" sz="4800" dirty="0"/>
              <a:t> </a:t>
            </a:r>
            <a:r>
              <a:rPr lang="en-US" sz="4800" dirty="0" err="1"/>
              <a:t>eng</a:t>
            </a:r>
            <a:r>
              <a:rPr lang="en-US" sz="4800" dirty="0"/>
              <a:t> </a:t>
            </a:r>
            <a:r>
              <a:rPr lang="en-US" sz="4800" dirty="0" err="1"/>
              <a:t>ustun</a:t>
            </a:r>
            <a:r>
              <a:rPr lang="en-US" sz="4800" dirty="0"/>
              <a:t> </a:t>
            </a:r>
            <a:r>
              <a:rPr lang="en-US" sz="4800" dirty="0" err="1"/>
              <a:t>manfaatlari</a:t>
            </a:r>
            <a:r>
              <a:rPr lang="en-US" sz="4800" dirty="0"/>
              <a:t>: </a:t>
            </a:r>
            <a:r>
              <a:rPr lang="en-US" sz="4800" dirty="0" err="1"/>
              <a:t>Bolaga</a:t>
            </a:r>
            <a:r>
              <a:rPr lang="en-US" sz="4800" dirty="0"/>
              <a:t> </a:t>
            </a:r>
            <a:r>
              <a:rPr lang="en-US" sz="4800" dirty="0" err="1"/>
              <a:t>taalluqli</a:t>
            </a:r>
            <a:r>
              <a:rPr lang="en-US" sz="4800" dirty="0"/>
              <a:t>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qanday</a:t>
            </a:r>
            <a:r>
              <a:rPr lang="en-US" sz="4800" dirty="0"/>
              <a:t> </a:t>
            </a:r>
            <a:r>
              <a:rPr lang="en-US" sz="4800" dirty="0" err="1"/>
              <a:t>qaror</a:t>
            </a:r>
            <a:r>
              <a:rPr lang="en-US" sz="4800" dirty="0"/>
              <a:t> </a:t>
            </a:r>
            <a:r>
              <a:rPr lang="en-US" sz="4800" dirty="0" err="1"/>
              <a:t>qabul</a:t>
            </a:r>
            <a:r>
              <a:rPr lang="en-US" sz="4800" dirty="0"/>
              <a:t> </a:t>
            </a:r>
            <a:r>
              <a:rPr lang="en-US" sz="4800" dirty="0" err="1"/>
              <a:t>qilinayotganda</a:t>
            </a:r>
            <a:r>
              <a:rPr lang="en-US" sz="4800" dirty="0"/>
              <a:t> </a:t>
            </a:r>
            <a:r>
              <a:rPr lang="en-US" sz="4800" dirty="0" err="1"/>
              <a:t>birinchi</a:t>
            </a:r>
            <a:r>
              <a:rPr lang="en-US" sz="4800" dirty="0"/>
              <a:t> </a:t>
            </a:r>
            <a:r>
              <a:rPr lang="en-US" sz="4800" dirty="0" err="1"/>
              <a:t>navbatda</a:t>
            </a:r>
            <a:r>
              <a:rPr lang="en-US" sz="4800" dirty="0"/>
              <a:t> </a:t>
            </a:r>
            <a:r>
              <a:rPr lang="en-US" sz="4800" dirty="0" err="1"/>
              <a:t>uning</a:t>
            </a:r>
            <a:r>
              <a:rPr lang="en-US" sz="4800" dirty="0"/>
              <a:t> </a:t>
            </a:r>
            <a:r>
              <a:rPr lang="en-US" sz="4800" dirty="0" err="1"/>
              <a:t>manfaatlari</a:t>
            </a:r>
            <a:r>
              <a:rPr lang="en-US" sz="4800" dirty="0"/>
              <a:t> </a:t>
            </a:r>
            <a:r>
              <a:rPr lang="en-US" sz="4800" dirty="0" err="1"/>
              <a:t>hisobga</a:t>
            </a:r>
            <a:r>
              <a:rPr lang="en-US" sz="4800" dirty="0"/>
              <a:t> </a:t>
            </a:r>
            <a:r>
              <a:rPr lang="en-US" sz="4800" dirty="0" err="1"/>
              <a:t>olinishi</a:t>
            </a:r>
            <a:r>
              <a:rPr lang="en-US" sz="4800" dirty="0"/>
              <a:t> </a:t>
            </a:r>
            <a:r>
              <a:rPr lang="en-US" sz="4800" dirty="0" err="1"/>
              <a:t>shart</a:t>
            </a:r>
            <a:r>
              <a:rPr lang="en-US" sz="4800" dirty="0"/>
              <a:t>.</a:t>
            </a:r>
          </a:p>
          <a:p>
            <a:r>
              <a:rPr lang="en-US" sz="4800" dirty="0"/>
              <a:t>​</a:t>
            </a:r>
            <a:r>
              <a:rPr lang="en-US" sz="4800" dirty="0" err="1"/>
              <a:t>Yashash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rivojlanish</a:t>
            </a:r>
            <a:r>
              <a:rPr lang="en-US" sz="4800" dirty="0"/>
              <a:t> </a:t>
            </a:r>
            <a:r>
              <a:rPr lang="en-US" sz="4800" dirty="0" err="1"/>
              <a:t>huquqi</a:t>
            </a:r>
            <a:r>
              <a:rPr lang="en-US" sz="4800" dirty="0"/>
              <a:t>: </a:t>
            </a:r>
            <a:r>
              <a:rPr lang="en-US" sz="4800" dirty="0" err="1"/>
              <a:t>Davlatlar</a:t>
            </a:r>
            <a:r>
              <a:rPr lang="en-US" sz="4800" dirty="0"/>
              <a:t> </a:t>
            </a:r>
            <a:r>
              <a:rPr lang="en-US" sz="4800" dirty="0" err="1"/>
              <a:t>bolaning</a:t>
            </a:r>
            <a:r>
              <a:rPr lang="en-US" sz="4800" dirty="0"/>
              <a:t> </a:t>
            </a:r>
            <a:r>
              <a:rPr lang="en-US" sz="4800" dirty="0" err="1"/>
              <a:t>yashashi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har</a:t>
            </a:r>
            <a:r>
              <a:rPr lang="en-US" sz="4800" dirty="0"/>
              <a:t> </a:t>
            </a:r>
            <a:r>
              <a:rPr lang="en-US" sz="4800" dirty="0" err="1"/>
              <a:t>taraflama</a:t>
            </a:r>
            <a:r>
              <a:rPr lang="en-US" sz="4800" dirty="0"/>
              <a:t> </a:t>
            </a:r>
            <a:r>
              <a:rPr lang="en-US" sz="4800" dirty="0" err="1"/>
              <a:t>rivojlanishi</a:t>
            </a:r>
            <a:r>
              <a:rPr lang="en-US" sz="4800" dirty="0"/>
              <a:t> </a:t>
            </a:r>
            <a:r>
              <a:rPr lang="en-US" sz="4800" dirty="0" err="1"/>
              <a:t>uchun</a:t>
            </a:r>
            <a:r>
              <a:rPr lang="en-US" sz="4800" dirty="0"/>
              <a:t> </a:t>
            </a:r>
            <a:r>
              <a:rPr lang="en-US" sz="4800" dirty="0" err="1"/>
              <a:t>maksimal</a:t>
            </a:r>
            <a:r>
              <a:rPr lang="en-US" sz="4800" dirty="0"/>
              <a:t> </a:t>
            </a:r>
            <a:r>
              <a:rPr lang="en-US" sz="4800" dirty="0" err="1"/>
              <a:t>sharoit</a:t>
            </a:r>
            <a:r>
              <a:rPr lang="en-US" sz="4800" dirty="0"/>
              <a:t> </a:t>
            </a:r>
            <a:r>
              <a:rPr lang="en-US" sz="4800" dirty="0" err="1"/>
              <a:t>yaratib</a:t>
            </a:r>
            <a:r>
              <a:rPr lang="en-US" sz="4800" dirty="0"/>
              <a:t> </a:t>
            </a:r>
            <a:r>
              <a:rPr lang="en-US" sz="4800" dirty="0" err="1"/>
              <a:t>berishi</a:t>
            </a:r>
            <a:r>
              <a:rPr lang="en-US" sz="4800" dirty="0"/>
              <a:t> </a:t>
            </a:r>
            <a:r>
              <a:rPr lang="en-US" sz="4800" dirty="0" err="1"/>
              <a:t>lozim</a:t>
            </a:r>
            <a:r>
              <a:rPr lang="en-US" sz="4800" dirty="0"/>
              <a:t>.</a:t>
            </a:r>
          </a:p>
          <a:p>
            <a:r>
              <a:rPr lang="en-US" sz="4800" dirty="0"/>
              <a:t>​Bola </a:t>
            </a:r>
            <a:r>
              <a:rPr lang="en-US" sz="4800" dirty="0" err="1"/>
              <a:t>fikrini</a:t>
            </a:r>
            <a:r>
              <a:rPr lang="en-US" sz="4800" dirty="0"/>
              <a:t> </a:t>
            </a:r>
            <a:r>
              <a:rPr lang="en-US" sz="4800" dirty="0" err="1"/>
              <a:t>hurmat</a:t>
            </a:r>
            <a:r>
              <a:rPr lang="en-US" sz="4800" dirty="0"/>
              <a:t> </a:t>
            </a:r>
            <a:r>
              <a:rPr lang="en-US" sz="4800" dirty="0" err="1"/>
              <a:t>qilish</a:t>
            </a:r>
            <a:r>
              <a:rPr lang="en-US" sz="4800" dirty="0"/>
              <a:t>: Bola </a:t>
            </a:r>
            <a:r>
              <a:rPr lang="en-US" sz="4800" dirty="0" err="1"/>
              <a:t>o‘ziga</a:t>
            </a:r>
            <a:r>
              <a:rPr lang="en-US" sz="4800" dirty="0"/>
              <a:t> </a:t>
            </a:r>
            <a:r>
              <a:rPr lang="en-US" sz="4800" dirty="0" err="1"/>
              <a:t>tegishli</a:t>
            </a:r>
            <a:r>
              <a:rPr lang="en-US" sz="4800" dirty="0"/>
              <a:t> </a:t>
            </a:r>
            <a:r>
              <a:rPr lang="en-US" sz="4800" dirty="0" err="1"/>
              <a:t>masalalarda</a:t>
            </a:r>
            <a:r>
              <a:rPr lang="en-US" sz="4800" dirty="0"/>
              <a:t> </a:t>
            </a:r>
            <a:r>
              <a:rPr lang="en-US" sz="4800" dirty="0" err="1"/>
              <a:t>erkin</a:t>
            </a:r>
            <a:r>
              <a:rPr lang="en-US" sz="4800" dirty="0"/>
              <a:t> </a:t>
            </a:r>
            <a:r>
              <a:rPr lang="en-US" sz="4800" dirty="0" err="1"/>
              <a:t>fikr</a:t>
            </a:r>
            <a:r>
              <a:rPr lang="en-US" sz="4800" dirty="0"/>
              <a:t> </a:t>
            </a:r>
            <a:r>
              <a:rPr lang="en-US" sz="4800" dirty="0" err="1"/>
              <a:t>bildirish</a:t>
            </a:r>
            <a:r>
              <a:rPr lang="en-US" sz="4800" dirty="0"/>
              <a:t> </a:t>
            </a:r>
            <a:r>
              <a:rPr lang="en-US" sz="4800" dirty="0" err="1"/>
              <a:t>va</a:t>
            </a:r>
            <a:r>
              <a:rPr lang="en-US" sz="4800" dirty="0"/>
              <a:t> </a:t>
            </a:r>
            <a:r>
              <a:rPr lang="en-US" sz="4800" dirty="0" err="1"/>
              <a:t>uning</a:t>
            </a:r>
            <a:r>
              <a:rPr lang="en-US" sz="4800" dirty="0"/>
              <a:t> </a:t>
            </a:r>
            <a:r>
              <a:rPr lang="en-US" sz="4800" dirty="0" err="1"/>
              <a:t>fikri</a:t>
            </a:r>
            <a:r>
              <a:rPr lang="en-US" sz="4800" dirty="0"/>
              <a:t> </a:t>
            </a:r>
            <a:r>
              <a:rPr lang="en-US" sz="4800" dirty="0" err="1"/>
              <a:t>inobatga</a:t>
            </a:r>
            <a:r>
              <a:rPr lang="en-US" sz="4800" dirty="0"/>
              <a:t> </a:t>
            </a:r>
            <a:r>
              <a:rPr lang="en-US" sz="4800" dirty="0" err="1"/>
              <a:t>olinishi</a:t>
            </a:r>
            <a:r>
              <a:rPr lang="en-US" sz="4800" dirty="0"/>
              <a:t> </a:t>
            </a:r>
            <a:r>
              <a:rPr lang="en-US" sz="4800" dirty="0" err="1"/>
              <a:t>huquqiga</a:t>
            </a:r>
            <a:r>
              <a:rPr lang="en-US" sz="4800" dirty="0"/>
              <a:t> </a:t>
            </a:r>
            <a:r>
              <a:rPr lang="en-US" sz="4800" dirty="0" err="1"/>
              <a:t>ega</a:t>
            </a:r>
            <a:r>
              <a:rPr lang="en-US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45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799</Words>
  <Application>Microsoft Office PowerPoint</Application>
  <PresentationFormat>Произвольный</PresentationFormat>
  <Paragraphs>92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Aharoni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14</cp:revision>
  <dcterms:created xsi:type="dcterms:W3CDTF">2006-08-16T00:00:00Z</dcterms:created>
  <dcterms:modified xsi:type="dcterms:W3CDTF">2026-10-16T03:47:55Z</dcterms:modified>
  <dc:identifier>DAHBJ0Q6lDQ</dc:identifier>
</cp:coreProperties>
</file>