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7" r:id="rId6"/>
    <p:sldId id="260" r:id="rId7"/>
    <p:sldId id="266" r:id="rId8"/>
    <p:sldId id="261" r:id="rId9"/>
    <p:sldId id="262" r:id="rId10"/>
    <p:sldId id="270" r:id="rId11"/>
    <p:sldId id="287" r:id="rId12"/>
    <p:sldId id="288" r:id="rId13"/>
    <p:sldId id="289" r:id="rId14"/>
    <p:sldId id="281" r:id="rId15"/>
    <p:sldId id="282" r:id="rId16"/>
    <p:sldId id="283" r:id="rId17"/>
    <p:sldId id="284" r:id="rId18"/>
    <p:sldId id="285" r:id="rId19"/>
    <p:sldId id="286" r:id="rId20"/>
    <p:sldId id="271" r:id="rId21"/>
    <p:sldId id="272" r:id="rId22"/>
    <p:sldId id="273" r:id="rId23"/>
    <p:sldId id="274" r:id="rId24"/>
    <p:sldId id="276" r:id="rId25"/>
  </p:sldIdLst>
  <p:sldSz cx="18288000" cy="10287000"/>
  <p:notesSz cx="6858000" cy="9144000"/>
  <p:embeddedFontLst>
    <p:embeddedFont>
      <p:font typeface="Aharoni" panose="020B0604020202020204" charset="-79"/>
      <p:bold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Trebuchet MS" panose="020B0603020202020204" pitchFamily="34" charset="0"/>
      <p:regular r:id="rId31"/>
      <p:bold r:id="rId32"/>
      <p:italic r:id="rId33"/>
      <p:boldItalic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33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8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D26F810-20E2-4CB2-A6AD-8484C3FCDE81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EF3FB25-B546-4041-B933-6226C43F0A37}">
      <dgm:prSet phldrT="[Текст]" custT="1"/>
      <dgm:spPr/>
      <dgm:t>
        <a:bodyPr/>
        <a:lstStyle/>
        <a:p>
          <a:r>
            <a:rPr lang="en-US" sz="4400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Ijtimoiylashtirish</a:t>
          </a:r>
          <a:endParaRPr lang="ru-RU" sz="4400" dirty="0">
            <a:solidFill>
              <a:schemeClr val="tx1"/>
            </a:solidFill>
            <a:cs typeface="Aharoni" pitchFamily="2" charset="-79"/>
          </a:endParaRPr>
        </a:p>
      </dgm:t>
    </dgm:pt>
    <dgm:pt modelId="{E8E16906-C371-4EB7-80A0-82D1674A27B2}" type="parTrans" cxnId="{551859AD-0AB3-49F0-B510-C639B72DD053}">
      <dgm:prSet/>
      <dgm:spPr/>
      <dgm:t>
        <a:bodyPr/>
        <a:lstStyle/>
        <a:p>
          <a:endParaRPr lang="ru-RU"/>
        </a:p>
      </dgm:t>
    </dgm:pt>
    <dgm:pt modelId="{F5FD7CC1-F1E2-41D7-BFE0-0C5275012C59}" type="sibTrans" cxnId="{551859AD-0AB3-49F0-B510-C639B72DD053}">
      <dgm:prSet/>
      <dgm:spPr/>
      <dgm:t>
        <a:bodyPr/>
        <a:lstStyle/>
        <a:p>
          <a:endParaRPr lang="ru-RU"/>
        </a:p>
      </dgm:t>
    </dgm:pt>
    <dgm:pt modelId="{64C0E9C7-B29E-419B-87AA-9075AA62BE33}">
      <dgm:prSet phldrT="[Текст]" custT="1"/>
      <dgm:spPr/>
      <dgm:t>
        <a:bodyPr/>
        <a:lstStyle/>
        <a:p>
          <a:r>
            <a:rPr lang="en-US" sz="4400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Zamonaviy</a:t>
          </a:r>
          <a:r>
            <a:rPr lang="en-US" sz="44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yondashuv</a:t>
          </a:r>
          <a:endParaRPr lang="ru-RU" sz="4400" dirty="0">
            <a:solidFill>
              <a:schemeClr val="tx1"/>
            </a:solidFill>
            <a:cs typeface="Aharoni" pitchFamily="2" charset="-79"/>
          </a:endParaRPr>
        </a:p>
      </dgm:t>
    </dgm:pt>
    <dgm:pt modelId="{3B50269E-FA33-4485-BED2-8C729CF4DEE9}" type="parTrans" cxnId="{BAFAA1C9-6D9D-4EDF-8617-A4E52108F79A}">
      <dgm:prSet/>
      <dgm:spPr/>
      <dgm:t>
        <a:bodyPr/>
        <a:lstStyle/>
        <a:p>
          <a:endParaRPr lang="ru-RU"/>
        </a:p>
      </dgm:t>
    </dgm:pt>
    <dgm:pt modelId="{07421226-991B-41F8-98D4-8D42BB835A9E}" type="sibTrans" cxnId="{BAFAA1C9-6D9D-4EDF-8617-A4E52108F79A}">
      <dgm:prSet/>
      <dgm:spPr/>
      <dgm:t>
        <a:bodyPr/>
        <a:lstStyle/>
        <a:p>
          <a:endParaRPr lang="ru-RU"/>
        </a:p>
      </dgm:t>
    </dgm:pt>
    <dgm:pt modelId="{AB290E25-2447-4391-9C01-85D18FC17E23}">
      <dgm:prSet custT="1"/>
      <dgm:spPr/>
      <dgm:t>
        <a:bodyPr/>
        <a:lstStyle/>
        <a:p>
          <a:r>
            <a:rPr lang="en-US" sz="4400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Hamkorlikni</a:t>
          </a:r>
          <a:r>
            <a:rPr lang="en-US" sz="44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ta’minlash</a:t>
          </a:r>
          <a:endParaRPr lang="ru-RU" sz="4400" dirty="0">
            <a:solidFill>
              <a:schemeClr val="tx1"/>
            </a:solidFill>
            <a:cs typeface="Aharoni" pitchFamily="2" charset="-79"/>
          </a:endParaRPr>
        </a:p>
      </dgm:t>
    </dgm:pt>
    <dgm:pt modelId="{60CA2D83-6342-43F4-964E-7E9B4E5CD5A6}" type="parTrans" cxnId="{18473705-0655-4D69-A73E-868353611EA5}">
      <dgm:prSet/>
      <dgm:spPr/>
      <dgm:t>
        <a:bodyPr/>
        <a:lstStyle/>
        <a:p>
          <a:endParaRPr lang="ru-RU"/>
        </a:p>
      </dgm:t>
    </dgm:pt>
    <dgm:pt modelId="{AEB1C1BC-8C6F-433E-8855-DC7FC0E5A9BF}" type="sibTrans" cxnId="{18473705-0655-4D69-A73E-868353611EA5}">
      <dgm:prSet/>
      <dgm:spPr/>
      <dgm:t>
        <a:bodyPr/>
        <a:lstStyle/>
        <a:p>
          <a:endParaRPr lang="ru-RU"/>
        </a:p>
      </dgm:t>
    </dgm:pt>
    <dgm:pt modelId="{9577645C-E8C2-4931-862F-18A962B5EFDD}">
      <dgm:prSet phldrT="[Текст]" custT="1"/>
      <dgm:spPr/>
      <dgm:t>
        <a:bodyPr/>
        <a:lstStyle/>
        <a:p>
          <a:r>
            <a:rPr lang="en-US" sz="4400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Namuna</a:t>
          </a:r>
          <a:r>
            <a:rPr lang="en-US" sz="44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bo’lish</a:t>
          </a:r>
          <a:endParaRPr lang="ru-RU" sz="4400" dirty="0">
            <a:solidFill>
              <a:schemeClr val="tx1"/>
            </a:solidFill>
            <a:cs typeface="Aharoni" pitchFamily="2" charset="-79"/>
          </a:endParaRPr>
        </a:p>
      </dgm:t>
    </dgm:pt>
    <dgm:pt modelId="{9F1D991F-110A-490E-92C4-7618648BFC4C}" type="sibTrans" cxnId="{3C829EF2-6EA4-47A2-8C70-8058A7452CFC}">
      <dgm:prSet/>
      <dgm:spPr/>
      <dgm:t>
        <a:bodyPr/>
        <a:lstStyle/>
        <a:p>
          <a:endParaRPr lang="ru-RU"/>
        </a:p>
      </dgm:t>
    </dgm:pt>
    <dgm:pt modelId="{949D4DE2-BE7D-43FC-B830-44F56FBA1CA2}" type="parTrans" cxnId="{3C829EF2-6EA4-47A2-8C70-8058A7452CFC}">
      <dgm:prSet/>
      <dgm:spPr/>
      <dgm:t>
        <a:bodyPr/>
        <a:lstStyle/>
        <a:p>
          <a:endParaRPr lang="ru-RU"/>
        </a:p>
      </dgm:t>
    </dgm:pt>
    <dgm:pt modelId="{57E9E2A0-3F74-4E37-86CA-07F08A09B56E}">
      <dgm:prSet custT="1"/>
      <dgm:spPr/>
      <dgm:t>
        <a:bodyPr/>
        <a:lstStyle/>
        <a:p>
          <a:r>
            <a:rPr lang="en-US" sz="4400" dirty="0" err="1" smtClean="0">
              <a:latin typeface="Aharoni" pitchFamily="2" charset="-79"/>
              <a:cs typeface="Aharoni" pitchFamily="2" charset="-79"/>
            </a:rPr>
            <a:t>Shaxsni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rivojlantirish</a:t>
          </a:r>
          <a:endParaRPr lang="ru-RU" sz="4400" dirty="0">
            <a:cs typeface="Aharoni" pitchFamily="2" charset="-79"/>
          </a:endParaRPr>
        </a:p>
      </dgm:t>
    </dgm:pt>
    <dgm:pt modelId="{639C24E0-892F-4155-BE5E-C37CF827743F}" type="parTrans" cxnId="{08E985C5-DBC8-4508-876A-78FB80207ECD}">
      <dgm:prSet/>
      <dgm:spPr/>
      <dgm:t>
        <a:bodyPr/>
        <a:lstStyle/>
        <a:p>
          <a:endParaRPr lang="ru-RU"/>
        </a:p>
      </dgm:t>
    </dgm:pt>
    <dgm:pt modelId="{29F7E9A8-AC76-4E97-9DE0-CC0DFFF2F403}" type="sibTrans" cxnId="{08E985C5-DBC8-4508-876A-78FB80207ECD}">
      <dgm:prSet/>
      <dgm:spPr/>
      <dgm:t>
        <a:bodyPr/>
        <a:lstStyle/>
        <a:p>
          <a:endParaRPr lang="ru-RU"/>
        </a:p>
      </dgm:t>
    </dgm:pt>
    <dgm:pt modelId="{532EEEC4-49C7-4D49-94B1-2ED5CC888768}">
      <dgm:prSet custT="1"/>
      <dgm:spPr/>
      <dgm:t>
        <a:bodyPr/>
        <a:lstStyle/>
        <a:p>
          <a:r>
            <a:rPr lang="en-US" sz="4400" dirty="0" err="1" smtClean="0">
              <a:latin typeface="Aharoni" pitchFamily="2" charset="-79"/>
              <a:cs typeface="Aharoni" pitchFamily="2" charset="-79"/>
            </a:rPr>
            <a:t>Psixologik-qo’llab-quvvatlash</a:t>
          </a:r>
          <a:endParaRPr lang="ru-RU" sz="4400" dirty="0">
            <a:cs typeface="Aharoni" pitchFamily="2" charset="-79"/>
          </a:endParaRPr>
        </a:p>
      </dgm:t>
    </dgm:pt>
    <dgm:pt modelId="{67725664-9050-4E40-A7FC-9BE3815F62CD}" type="parTrans" cxnId="{DCD18EC6-9E3B-4846-A668-ABCE57E667FF}">
      <dgm:prSet/>
      <dgm:spPr/>
      <dgm:t>
        <a:bodyPr/>
        <a:lstStyle/>
        <a:p>
          <a:endParaRPr lang="ru-RU"/>
        </a:p>
      </dgm:t>
    </dgm:pt>
    <dgm:pt modelId="{40D0695F-AE67-4B0B-B8EA-760874EA9337}" type="sibTrans" cxnId="{DCD18EC6-9E3B-4846-A668-ABCE57E667FF}">
      <dgm:prSet/>
      <dgm:spPr/>
      <dgm:t>
        <a:bodyPr/>
        <a:lstStyle/>
        <a:p>
          <a:endParaRPr lang="ru-RU"/>
        </a:p>
      </dgm:t>
    </dgm:pt>
    <dgm:pt modelId="{FFCE4B29-0E38-42D8-8104-FB04B57FDFCA}" type="pres">
      <dgm:prSet presAssocID="{BD26F810-20E2-4CB2-A6AD-8484C3FCDE8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6EA6764-565E-428C-895C-0FDB8BCB81C2}" type="pres">
      <dgm:prSet presAssocID="{9577645C-E8C2-4931-862F-18A962B5EFDD}" presName="parentLin" presStyleCnt="0"/>
      <dgm:spPr/>
    </dgm:pt>
    <dgm:pt modelId="{AE738437-DA19-4B5C-BF9B-F651FB905B82}" type="pres">
      <dgm:prSet presAssocID="{9577645C-E8C2-4931-862F-18A962B5EFDD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4953EA32-8854-4609-ACA0-E0CA24A51747}" type="pres">
      <dgm:prSet presAssocID="{9577645C-E8C2-4931-862F-18A962B5EFDD}" presName="parentText" presStyleLbl="node1" presStyleIdx="0" presStyleCnt="3" custScaleY="62611" custLinFactX="22115" custLinFactNeighborX="100000" custLinFactNeighborY="-7096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75ACC5-E956-4A76-A569-826DCD72206F}" type="pres">
      <dgm:prSet presAssocID="{9577645C-E8C2-4931-862F-18A962B5EFDD}" presName="negativeSpace" presStyleCnt="0"/>
      <dgm:spPr/>
    </dgm:pt>
    <dgm:pt modelId="{DEDFF429-0377-4953-B1D3-C61F4FC41E22}" type="pres">
      <dgm:prSet presAssocID="{9577645C-E8C2-4931-862F-18A962B5EFDD}" presName="childText" presStyleLbl="conFgAcc1" presStyleIdx="0" presStyleCnt="3" custScaleX="91652" custScaleY="46473" custLinFactNeighborX="1442" custLinFactNeighborY="-641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2BAFB6-290D-49BF-BB7A-6A2C36F2FF4A}" type="pres">
      <dgm:prSet presAssocID="{9F1D991F-110A-490E-92C4-7618648BFC4C}" presName="spaceBetweenRectangles" presStyleCnt="0"/>
      <dgm:spPr/>
    </dgm:pt>
    <dgm:pt modelId="{ADF47B1A-2C21-408E-BE89-1E8296647A75}" type="pres">
      <dgm:prSet presAssocID="{FEF3FB25-B546-4041-B933-6226C43F0A37}" presName="parentLin" presStyleCnt="0"/>
      <dgm:spPr/>
    </dgm:pt>
    <dgm:pt modelId="{03418935-13E2-4F3A-AAEF-2669E70EC939}" type="pres">
      <dgm:prSet presAssocID="{FEF3FB25-B546-4041-B933-6226C43F0A37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0975696-D64E-412C-A9EB-E05C68D6EA11}" type="pres">
      <dgm:prSet presAssocID="{FEF3FB25-B546-4041-B933-6226C43F0A37}" presName="parentText" presStyleLbl="node1" presStyleIdx="1" presStyleCnt="3" custScaleY="61070" custLinFactX="20742" custLinFactNeighborX="100000" custLinFactNeighborY="-2153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119944-973D-4350-9C34-958ADD0EB0FB}" type="pres">
      <dgm:prSet presAssocID="{FEF3FB25-B546-4041-B933-6226C43F0A37}" presName="negativeSpace" presStyleCnt="0"/>
      <dgm:spPr/>
    </dgm:pt>
    <dgm:pt modelId="{15D75474-8904-42B8-B8FE-388D3F989025}" type="pres">
      <dgm:prSet presAssocID="{FEF3FB25-B546-4041-B933-6226C43F0A37}" presName="childText" presStyleLbl="conFgAcc1" presStyleIdx="1" presStyleCnt="3" custScaleX="92696" custScaleY="45303" custLinFactY="14299" custLinFactNeighborX="481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ED64E8-32A3-42E4-B716-006E038FBDB9}" type="pres">
      <dgm:prSet presAssocID="{F5FD7CC1-F1E2-41D7-BFE0-0C5275012C59}" presName="spaceBetweenRectangles" presStyleCnt="0"/>
      <dgm:spPr/>
    </dgm:pt>
    <dgm:pt modelId="{4F9BDC21-AF74-4984-89A2-062CE89575B0}" type="pres">
      <dgm:prSet presAssocID="{64C0E9C7-B29E-419B-87AA-9075AA62BE33}" presName="parentLin" presStyleCnt="0"/>
      <dgm:spPr/>
    </dgm:pt>
    <dgm:pt modelId="{E2203526-921B-44F2-97E4-35B0A75DBECC}" type="pres">
      <dgm:prSet presAssocID="{64C0E9C7-B29E-419B-87AA-9075AA62BE33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126D225-71B3-4741-AE0F-68A1017787F7}" type="pres">
      <dgm:prSet presAssocID="{64C0E9C7-B29E-419B-87AA-9075AA62BE33}" presName="parentText" presStyleLbl="node1" presStyleIdx="2" presStyleCnt="3" custScaleY="57847" custLinFactX="19661" custLinFactNeighborX="100000" custLinFactNeighborY="2832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F44564-37DF-428B-86CB-E021249FE55D}" type="pres">
      <dgm:prSet presAssocID="{64C0E9C7-B29E-419B-87AA-9075AA62BE33}" presName="negativeSpace" presStyleCnt="0"/>
      <dgm:spPr/>
    </dgm:pt>
    <dgm:pt modelId="{097B25E4-716F-48DB-8810-16C93007D603}" type="pres">
      <dgm:prSet presAssocID="{64C0E9C7-B29E-419B-87AA-9075AA62BE33}" presName="childText" presStyleLbl="conFgAcc1" presStyleIdx="2" presStyleCnt="3" custScaleX="91346" custScaleY="52560" custLinFactY="20616" custLinFactNeighborX="1442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D330F0C-6D0C-4F5F-A4D4-09E37632D82E}" type="presOf" srcId="{FEF3FB25-B546-4041-B933-6226C43F0A37}" destId="{03418935-13E2-4F3A-AAEF-2669E70EC939}" srcOrd="0" destOrd="0" presId="urn:microsoft.com/office/officeart/2005/8/layout/list1"/>
    <dgm:cxn modelId="{34DCC1E3-13C2-476B-A58F-23AEE2FF6511}" type="presOf" srcId="{9577645C-E8C2-4931-862F-18A962B5EFDD}" destId="{AE738437-DA19-4B5C-BF9B-F651FB905B82}" srcOrd="0" destOrd="0" presId="urn:microsoft.com/office/officeart/2005/8/layout/list1"/>
    <dgm:cxn modelId="{38163F68-5920-4315-A236-D42B7629E07B}" type="presOf" srcId="{532EEEC4-49C7-4D49-94B1-2ED5CC888768}" destId="{15D75474-8904-42B8-B8FE-388D3F989025}" srcOrd="0" destOrd="0" presId="urn:microsoft.com/office/officeart/2005/8/layout/list1"/>
    <dgm:cxn modelId="{33B51A56-55AE-4E75-8B10-46D9BB629C56}" type="presOf" srcId="{AB290E25-2447-4391-9C01-85D18FC17E23}" destId="{097B25E4-716F-48DB-8810-16C93007D603}" srcOrd="0" destOrd="0" presId="urn:microsoft.com/office/officeart/2005/8/layout/list1"/>
    <dgm:cxn modelId="{3C829EF2-6EA4-47A2-8C70-8058A7452CFC}" srcId="{BD26F810-20E2-4CB2-A6AD-8484C3FCDE81}" destId="{9577645C-E8C2-4931-862F-18A962B5EFDD}" srcOrd="0" destOrd="0" parTransId="{949D4DE2-BE7D-43FC-B830-44F56FBA1CA2}" sibTransId="{9F1D991F-110A-490E-92C4-7618648BFC4C}"/>
    <dgm:cxn modelId="{9642D702-E8A1-42F8-96A8-1DC1300A2B08}" type="presOf" srcId="{57E9E2A0-3F74-4E37-86CA-07F08A09B56E}" destId="{DEDFF429-0377-4953-B1D3-C61F4FC41E22}" srcOrd="0" destOrd="0" presId="urn:microsoft.com/office/officeart/2005/8/layout/list1"/>
    <dgm:cxn modelId="{551859AD-0AB3-49F0-B510-C639B72DD053}" srcId="{BD26F810-20E2-4CB2-A6AD-8484C3FCDE81}" destId="{FEF3FB25-B546-4041-B933-6226C43F0A37}" srcOrd="1" destOrd="0" parTransId="{E8E16906-C371-4EB7-80A0-82D1674A27B2}" sibTransId="{F5FD7CC1-F1E2-41D7-BFE0-0C5275012C59}"/>
    <dgm:cxn modelId="{DCD18EC6-9E3B-4846-A668-ABCE57E667FF}" srcId="{FEF3FB25-B546-4041-B933-6226C43F0A37}" destId="{532EEEC4-49C7-4D49-94B1-2ED5CC888768}" srcOrd="0" destOrd="0" parTransId="{67725664-9050-4E40-A7FC-9BE3815F62CD}" sibTransId="{40D0695F-AE67-4B0B-B8EA-760874EA9337}"/>
    <dgm:cxn modelId="{08E985C5-DBC8-4508-876A-78FB80207ECD}" srcId="{9577645C-E8C2-4931-862F-18A962B5EFDD}" destId="{57E9E2A0-3F74-4E37-86CA-07F08A09B56E}" srcOrd="0" destOrd="0" parTransId="{639C24E0-892F-4155-BE5E-C37CF827743F}" sibTransId="{29F7E9A8-AC76-4E97-9DE0-CC0DFFF2F403}"/>
    <dgm:cxn modelId="{9E5D2F41-149B-43D0-A07B-5E62F1481CAF}" type="presOf" srcId="{BD26F810-20E2-4CB2-A6AD-8484C3FCDE81}" destId="{FFCE4B29-0E38-42D8-8104-FB04B57FDFCA}" srcOrd="0" destOrd="0" presId="urn:microsoft.com/office/officeart/2005/8/layout/list1"/>
    <dgm:cxn modelId="{F0F56FC8-8754-4352-AC97-65ED8BDB8765}" type="presOf" srcId="{FEF3FB25-B546-4041-B933-6226C43F0A37}" destId="{B0975696-D64E-412C-A9EB-E05C68D6EA11}" srcOrd="1" destOrd="0" presId="urn:microsoft.com/office/officeart/2005/8/layout/list1"/>
    <dgm:cxn modelId="{18473705-0655-4D69-A73E-868353611EA5}" srcId="{64C0E9C7-B29E-419B-87AA-9075AA62BE33}" destId="{AB290E25-2447-4391-9C01-85D18FC17E23}" srcOrd="0" destOrd="0" parTransId="{60CA2D83-6342-43F4-964E-7E9B4E5CD5A6}" sibTransId="{AEB1C1BC-8C6F-433E-8855-DC7FC0E5A9BF}"/>
    <dgm:cxn modelId="{ACEF52B9-C16A-4833-82D2-2F8ACA8706AD}" type="presOf" srcId="{9577645C-E8C2-4931-862F-18A962B5EFDD}" destId="{4953EA32-8854-4609-ACA0-E0CA24A51747}" srcOrd="1" destOrd="0" presId="urn:microsoft.com/office/officeart/2005/8/layout/list1"/>
    <dgm:cxn modelId="{FC3D1326-71A8-4EA5-B26B-5C4DB6AFC238}" type="presOf" srcId="{64C0E9C7-B29E-419B-87AA-9075AA62BE33}" destId="{8126D225-71B3-4741-AE0F-68A1017787F7}" srcOrd="1" destOrd="0" presId="urn:microsoft.com/office/officeart/2005/8/layout/list1"/>
    <dgm:cxn modelId="{87E1445D-BC4C-4765-AF73-605991E68200}" type="presOf" srcId="{64C0E9C7-B29E-419B-87AA-9075AA62BE33}" destId="{E2203526-921B-44F2-97E4-35B0A75DBECC}" srcOrd="0" destOrd="0" presId="urn:microsoft.com/office/officeart/2005/8/layout/list1"/>
    <dgm:cxn modelId="{BAFAA1C9-6D9D-4EDF-8617-A4E52108F79A}" srcId="{BD26F810-20E2-4CB2-A6AD-8484C3FCDE81}" destId="{64C0E9C7-B29E-419B-87AA-9075AA62BE33}" srcOrd="2" destOrd="0" parTransId="{3B50269E-FA33-4485-BED2-8C729CF4DEE9}" sibTransId="{07421226-991B-41F8-98D4-8D42BB835A9E}"/>
    <dgm:cxn modelId="{B2A699A7-C588-4597-BD66-E5D5EB8281A3}" type="presParOf" srcId="{FFCE4B29-0E38-42D8-8104-FB04B57FDFCA}" destId="{16EA6764-565E-428C-895C-0FDB8BCB81C2}" srcOrd="0" destOrd="0" presId="urn:microsoft.com/office/officeart/2005/8/layout/list1"/>
    <dgm:cxn modelId="{1786D2E7-1F19-4F26-A6CD-8FD9E9FEAC4B}" type="presParOf" srcId="{16EA6764-565E-428C-895C-0FDB8BCB81C2}" destId="{AE738437-DA19-4B5C-BF9B-F651FB905B82}" srcOrd="0" destOrd="0" presId="urn:microsoft.com/office/officeart/2005/8/layout/list1"/>
    <dgm:cxn modelId="{FCDA801A-086C-4A89-9902-EF9973A5E970}" type="presParOf" srcId="{16EA6764-565E-428C-895C-0FDB8BCB81C2}" destId="{4953EA32-8854-4609-ACA0-E0CA24A51747}" srcOrd="1" destOrd="0" presId="urn:microsoft.com/office/officeart/2005/8/layout/list1"/>
    <dgm:cxn modelId="{DA55D14B-C725-4CEC-A7D5-FCFA0B23252E}" type="presParOf" srcId="{FFCE4B29-0E38-42D8-8104-FB04B57FDFCA}" destId="{E975ACC5-E956-4A76-A569-826DCD72206F}" srcOrd="1" destOrd="0" presId="urn:microsoft.com/office/officeart/2005/8/layout/list1"/>
    <dgm:cxn modelId="{1EE783A9-6A05-42AF-B6AF-F7F8DAC8B1D4}" type="presParOf" srcId="{FFCE4B29-0E38-42D8-8104-FB04B57FDFCA}" destId="{DEDFF429-0377-4953-B1D3-C61F4FC41E22}" srcOrd="2" destOrd="0" presId="urn:microsoft.com/office/officeart/2005/8/layout/list1"/>
    <dgm:cxn modelId="{AAEDD658-2265-41DA-8C65-6F32D50AEFEE}" type="presParOf" srcId="{FFCE4B29-0E38-42D8-8104-FB04B57FDFCA}" destId="{F72BAFB6-290D-49BF-BB7A-6A2C36F2FF4A}" srcOrd="3" destOrd="0" presId="urn:microsoft.com/office/officeart/2005/8/layout/list1"/>
    <dgm:cxn modelId="{D00F4E9B-6952-42E5-A70B-CDB3D4D9332C}" type="presParOf" srcId="{FFCE4B29-0E38-42D8-8104-FB04B57FDFCA}" destId="{ADF47B1A-2C21-408E-BE89-1E8296647A75}" srcOrd="4" destOrd="0" presId="urn:microsoft.com/office/officeart/2005/8/layout/list1"/>
    <dgm:cxn modelId="{1288AA4A-0BA0-42CE-A300-4D6B69A1F75A}" type="presParOf" srcId="{ADF47B1A-2C21-408E-BE89-1E8296647A75}" destId="{03418935-13E2-4F3A-AAEF-2669E70EC939}" srcOrd="0" destOrd="0" presId="urn:microsoft.com/office/officeart/2005/8/layout/list1"/>
    <dgm:cxn modelId="{0B7A7E63-D54D-4F45-91E6-3FCDEA797D79}" type="presParOf" srcId="{ADF47B1A-2C21-408E-BE89-1E8296647A75}" destId="{B0975696-D64E-412C-A9EB-E05C68D6EA11}" srcOrd="1" destOrd="0" presId="urn:microsoft.com/office/officeart/2005/8/layout/list1"/>
    <dgm:cxn modelId="{1D3B7AE1-8B36-430D-B5A1-00CDDB06B75A}" type="presParOf" srcId="{FFCE4B29-0E38-42D8-8104-FB04B57FDFCA}" destId="{4E119944-973D-4350-9C34-958ADD0EB0FB}" srcOrd="5" destOrd="0" presId="urn:microsoft.com/office/officeart/2005/8/layout/list1"/>
    <dgm:cxn modelId="{1D406CE1-C01C-4A41-A919-B23B9F931CA9}" type="presParOf" srcId="{FFCE4B29-0E38-42D8-8104-FB04B57FDFCA}" destId="{15D75474-8904-42B8-B8FE-388D3F989025}" srcOrd="6" destOrd="0" presId="urn:microsoft.com/office/officeart/2005/8/layout/list1"/>
    <dgm:cxn modelId="{33122961-14C0-4136-B6F4-B472680CDF32}" type="presParOf" srcId="{FFCE4B29-0E38-42D8-8104-FB04B57FDFCA}" destId="{D9ED64E8-32A3-42E4-B716-006E038FBDB9}" srcOrd="7" destOrd="0" presId="urn:microsoft.com/office/officeart/2005/8/layout/list1"/>
    <dgm:cxn modelId="{0254C200-8A3E-4CE5-A7BC-5E160E0403D9}" type="presParOf" srcId="{FFCE4B29-0E38-42D8-8104-FB04B57FDFCA}" destId="{4F9BDC21-AF74-4984-89A2-062CE89575B0}" srcOrd="8" destOrd="0" presId="urn:microsoft.com/office/officeart/2005/8/layout/list1"/>
    <dgm:cxn modelId="{1842EA8E-5536-41B1-B8BC-5058554586AC}" type="presParOf" srcId="{4F9BDC21-AF74-4984-89A2-062CE89575B0}" destId="{E2203526-921B-44F2-97E4-35B0A75DBECC}" srcOrd="0" destOrd="0" presId="urn:microsoft.com/office/officeart/2005/8/layout/list1"/>
    <dgm:cxn modelId="{4114337B-160E-42AB-B3C6-B147CE9EFBB2}" type="presParOf" srcId="{4F9BDC21-AF74-4984-89A2-062CE89575B0}" destId="{8126D225-71B3-4741-AE0F-68A1017787F7}" srcOrd="1" destOrd="0" presId="urn:microsoft.com/office/officeart/2005/8/layout/list1"/>
    <dgm:cxn modelId="{6773F689-D9A0-4A06-9036-5502E9AB56EE}" type="presParOf" srcId="{FFCE4B29-0E38-42D8-8104-FB04B57FDFCA}" destId="{FBF44564-37DF-428B-86CB-E021249FE55D}" srcOrd="9" destOrd="0" presId="urn:microsoft.com/office/officeart/2005/8/layout/list1"/>
    <dgm:cxn modelId="{45A85268-CC7F-442E-B5A5-66639D8619C5}" type="presParOf" srcId="{FFCE4B29-0E38-42D8-8104-FB04B57FDFCA}" destId="{097B25E4-716F-48DB-8810-16C93007D603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DFF429-0377-4953-B1D3-C61F4FC41E22}">
      <dsp:nvSpPr>
        <dsp:cNvPr id="0" name=""/>
        <dsp:cNvSpPr/>
      </dsp:nvSpPr>
      <dsp:spPr>
        <a:xfrm>
          <a:off x="214268" y="1736896"/>
          <a:ext cx="13618665" cy="105400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53232" tIns="520700" rIns="1153232" bIns="312928" numCol="1" spcCol="1270" anchor="t" anchorCtr="0">
          <a:noAutofit/>
        </a:bodyPr>
        <a:lstStyle/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Shaxsni</a:t>
          </a:r>
          <a:r>
            <a:rPr lang="en-US" sz="4400" kern="12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rivojlantirish</a:t>
          </a:r>
          <a:endParaRPr lang="ru-RU" sz="4400" kern="1200" dirty="0">
            <a:cs typeface="Aharoni" pitchFamily="2" charset="-79"/>
          </a:endParaRPr>
        </a:p>
      </dsp:txBody>
      <dsp:txXfrm>
        <a:off x="214268" y="1736896"/>
        <a:ext cx="13618665" cy="1054007"/>
      </dsp:txXfrm>
    </dsp:sp>
    <dsp:sp modelId="{4953EA32-8854-4609-ACA0-E0CA24A51747}">
      <dsp:nvSpPr>
        <dsp:cNvPr id="0" name=""/>
        <dsp:cNvSpPr/>
      </dsp:nvSpPr>
      <dsp:spPr>
        <a:xfrm>
          <a:off x="3786173" y="379567"/>
          <a:ext cx="10401372" cy="11828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147" tIns="0" rIns="393147" bIns="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Namuna</a:t>
          </a:r>
          <a:r>
            <a:rPr lang="en-US" sz="4400" kern="12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bo’lish</a:t>
          </a:r>
          <a:endParaRPr lang="ru-RU" sz="4400" kern="1200" dirty="0">
            <a:solidFill>
              <a:schemeClr val="tx1"/>
            </a:solidFill>
            <a:cs typeface="Aharoni" pitchFamily="2" charset="-79"/>
          </a:endParaRPr>
        </a:p>
      </dsp:txBody>
      <dsp:txXfrm>
        <a:off x="3843917" y="437311"/>
        <a:ext cx="10285884" cy="1067409"/>
      </dsp:txXfrm>
    </dsp:sp>
    <dsp:sp modelId="{15D75474-8904-42B8-B8FE-388D3F989025}">
      <dsp:nvSpPr>
        <dsp:cNvPr id="0" name=""/>
        <dsp:cNvSpPr/>
      </dsp:nvSpPr>
      <dsp:spPr>
        <a:xfrm>
          <a:off x="71472" y="4237223"/>
          <a:ext cx="13773795" cy="102747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53232" tIns="520700" rIns="1153232" bIns="312928" numCol="1" spcCol="1270" anchor="t" anchorCtr="0">
          <a:noAutofit/>
        </a:bodyPr>
        <a:lstStyle/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400" kern="1200" dirty="0" err="1" smtClean="0">
              <a:latin typeface="Aharoni" pitchFamily="2" charset="-79"/>
              <a:cs typeface="Aharoni" pitchFamily="2" charset="-79"/>
            </a:rPr>
            <a:t>Psixologik-qo’llab-quvvatlash</a:t>
          </a:r>
          <a:endParaRPr lang="ru-RU" sz="4400" kern="1200" dirty="0">
            <a:cs typeface="Aharoni" pitchFamily="2" charset="-79"/>
          </a:endParaRPr>
        </a:p>
      </dsp:txBody>
      <dsp:txXfrm>
        <a:off x="71472" y="4237223"/>
        <a:ext cx="13773795" cy="1027472"/>
      </dsp:txXfrm>
    </dsp:sp>
    <dsp:sp modelId="{B0975696-D64E-412C-A9EB-E05C68D6EA11}">
      <dsp:nvSpPr>
        <dsp:cNvPr id="0" name=""/>
        <dsp:cNvSpPr/>
      </dsp:nvSpPr>
      <dsp:spPr>
        <a:xfrm>
          <a:off x="3643363" y="2951340"/>
          <a:ext cx="10401372" cy="115378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147" tIns="0" rIns="393147" bIns="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Ijtimoiylashtirish</a:t>
          </a:r>
          <a:endParaRPr lang="ru-RU" sz="4400" kern="1200" dirty="0">
            <a:solidFill>
              <a:schemeClr val="tx1"/>
            </a:solidFill>
            <a:cs typeface="Aharoni" pitchFamily="2" charset="-79"/>
          </a:endParaRPr>
        </a:p>
      </dsp:txBody>
      <dsp:txXfrm>
        <a:off x="3699686" y="3007663"/>
        <a:ext cx="10288726" cy="1041137"/>
      </dsp:txXfrm>
    </dsp:sp>
    <dsp:sp modelId="{097B25E4-716F-48DB-8810-16C93007D603}">
      <dsp:nvSpPr>
        <dsp:cNvPr id="0" name=""/>
        <dsp:cNvSpPr/>
      </dsp:nvSpPr>
      <dsp:spPr>
        <a:xfrm>
          <a:off x="214268" y="6500856"/>
          <a:ext cx="13573197" cy="119206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53232" tIns="520700" rIns="1153232" bIns="312928" numCol="1" spcCol="1270" anchor="t" anchorCtr="0">
          <a:noAutofit/>
        </a:bodyPr>
        <a:lstStyle/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400" kern="1200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Hamkorlikni</a:t>
          </a:r>
          <a:r>
            <a:rPr lang="en-US" sz="4400" kern="12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ta’minlash</a:t>
          </a:r>
          <a:endParaRPr lang="ru-RU" sz="4400" kern="1200" dirty="0">
            <a:solidFill>
              <a:schemeClr val="tx1"/>
            </a:solidFill>
            <a:cs typeface="Aharoni" pitchFamily="2" charset="-79"/>
          </a:endParaRPr>
        </a:p>
      </dsp:txBody>
      <dsp:txXfrm>
        <a:off x="214268" y="6500856"/>
        <a:ext cx="13573197" cy="1192060"/>
      </dsp:txXfrm>
    </dsp:sp>
    <dsp:sp modelId="{8126D225-71B3-4741-AE0F-68A1017787F7}">
      <dsp:nvSpPr>
        <dsp:cNvPr id="0" name=""/>
        <dsp:cNvSpPr/>
      </dsp:nvSpPr>
      <dsp:spPr>
        <a:xfrm>
          <a:off x="3530924" y="5475456"/>
          <a:ext cx="10401372" cy="10928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147" tIns="0" rIns="393147" bIns="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Zamonaviy</a:t>
          </a:r>
          <a:r>
            <a:rPr lang="en-US" sz="4400" kern="12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yondashuv</a:t>
          </a:r>
          <a:endParaRPr lang="ru-RU" sz="4400" kern="1200" dirty="0">
            <a:solidFill>
              <a:schemeClr val="tx1"/>
            </a:solidFill>
            <a:cs typeface="Aharoni" pitchFamily="2" charset="-79"/>
          </a:endParaRPr>
        </a:p>
      </dsp:txBody>
      <dsp:txXfrm>
        <a:off x="3584275" y="5528807"/>
        <a:ext cx="10294670" cy="9861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7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svg"/><Relationship Id="rId10" Type="http://schemas.openxmlformats.org/officeDocument/2006/relationships/image" Target="../media/image23.svg"/></Relationships>
</file>

<file path=ppt/slides/_rels/slide2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4.png"/><Relationship Id="rId12" Type="http://schemas.openxmlformats.org/officeDocument/2006/relationships/image" Target="../media/image131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14" Type="http://schemas.openxmlformats.org/officeDocument/2006/relationships/image" Target="../media/image133.sv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55E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3"/>
          <p:cNvGrpSpPr/>
          <p:nvPr/>
        </p:nvGrpSpPr>
        <p:grpSpPr>
          <a:xfrm>
            <a:off x="1214382" y="1500162"/>
            <a:ext cx="6179500" cy="6600956"/>
            <a:chOff x="0" y="0"/>
            <a:chExt cx="1124862" cy="1201581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124862" cy="1201581"/>
            </a:xfrm>
            <a:custGeom>
              <a:avLst/>
              <a:gdLst/>
              <a:ahLst/>
              <a:cxnLst/>
              <a:rect l="l" t="t" r="r" b="b"/>
              <a:pathLst>
                <a:path w="1124862" h="1201581">
                  <a:moveTo>
                    <a:pt x="50114" y="0"/>
                  </a:moveTo>
                  <a:lnTo>
                    <a:pt x="1074749" y="0"/>
                  </a:lnTo>
                  <a:cubicBezTo>
                    <a:pt x="1088040" y="0"/>
                    <a:pt x="1100786" y="5280"/>
                    <a:pt x="1110185" y="14678"/>
                  </a:cubicBezTo>
                  <a:cubicBezTo>
                    <a:pt x="1119583" y="24076"/>
                    <a:pt x="1124862" y="36823"/>
                    <a:pt x="1124862" y="50114"/>
                  </a:cubicBezTo>
                  <a:lnTo>
                    <a:pt x="1124862" y="1151467"/>
                  </a:lnTo>
                  <a:cubicBezTo>
                    <a:pt x="1124862" y="1164758"/>
                    <a:pt x="1119583" y="1177505"/>
                    <a:pt x="1110185" y="1186903"/>
                  </a:cubicBezTo>
                  <a:cubicBezTo>
                    <a:pt x="1100786" y="1196301"/>
                    <a:pt x="1088040" y="1201581"/>
                    <a:pt x="1074749" y="1201581"/>
                  </a:cubicBezTo>
                  <a:lnTo>
                    <a:pt x="50114" y="1201581"/>
                  </a:lnTo>
                  <a:cubicBezTo>
                    <a:pt x="36823" y="1201581"/>
                    <a:pt x="24076" y="1196301"/>
                    <a:pt x="14678" y="1186903"/>
                  </a:cubicBezTo>
                  <a:cubicBezTo>
                    <a:pt x="5280" y="1177505"/>
                    <a:pt x="0" y="1164758"/>
                    <a:pt x="0" y="1151467"/>
                  </a:cubicBezTo>
                  <a:lnTo>
                    <a:pt x="0" y="50114"/>
                  </a:lnTo>
                  <a:cubicBezTo>
                    <a:pt x="0" y="36823"/>
                    <a:pt x="5280" y="24076"/>
                    <a:pt x="14678" y="14678"/>
                  </a:cubicBezTo>
                  <a:cubicBezTo>
                    <a:pt x="24076" y="5280"/>
                    <a:pt x="36823" y="0"/>
                    <a:pt x="50114" y="0"/>
                  </a:cubicBezTo>
                  <a:close/>
                </a:path>
              </a:pathLst>
            </a:custGeom>
            <a:blipFill>
              <a:blip r:embed="rId2" cstate="print"/>
              <a:stretch>
                <a:fillRect t="-20255" b="-20255"/>
              </a:stretch>
            </a:blipFill>
          </p:spPr>
        </p:sp>
      </p:grpSp>
      <p:sp>
        <p:nvSpPr>
          <p:cNvPr id="24" name="TextBox 24"/>
          <p:cNvSpPr txBox="1"/>
          <p:nvPr/>
        </p:nvSpPr>
        <p:spPr>
          <a:xfrm>
            <a:off x="8572496" y="1142972"/>
            <a:ext cx="9429816" cy="73866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6000" b="1" dirty="0" err="1" smtClean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Andijon</a:t>
            </a:r>
            <a:r>
              <a:rPr lang="en-US" sz="6000" b="1" dirty="0" smtClean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000" b="1" dirty="0" err="1" smtClean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viloyati</a:t>
            </a:r>
            <a:r>
              <a:rPr lang="en-US" sz="6000" b="1" dirty="0" smtClean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000" b="1" dirty="0" err="1" smtClean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pedagogik</a:t>
            </a:r>
            <a:r>
              <a:rPr lang="en-US" sz="6000" b="1" dirty="0" smtClean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000" b="1" dirty="0" err="1" smtClean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mahorat</a:t>
            </a:r>
            <a:r>
              <a:rPr lang="en-US" sz="6000" b="1" dirty="0" smtClean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000" b="1" dirty="0" err="1" smtClean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markazi</a:t>
            </a:r>
            <a:r>
              <a:rPr lang="en-US" sz="6000" b="1" dirty="0" smtClean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000" b="1" dirty="0" err="1" smtClean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Maktabgacha</a:t>
            </a:r>
            <a:r>
              <a:rPr lang="en-US" sz="6000" b="1" dirty="0" smtClean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, </a:t>
            </a:r>
            <a:r>
              <a:rPr lang="en-US" sz="6000" b="1" dirty="0" err="1" smtClean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boshlang’ich</a:t>
            </a:r>
            <a:r>
              <a:rPr lang="en-US" sz="6000" b="1" dirty="0" smtClean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000" b="1" dirty="0" err="1" smtClean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va</a:t>
            </a:r>
            <a:r>
              <a:rPr lang="en-US" sz="6000" b="1" dirty="0" smtClean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000" b="1" dirty="0" err="1" smtClean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maxsus</a:t>
            </a:r>
            <a:r>
              <a:rPr lang="en-US" sz="6000" b="1" dirty="0" smtClean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000" b="1" dirty="0" err="1" smtClean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fanlar</a:t>
            </a:r>
            <a:r>
              <a:rPr lang="en-US" sz="6000" b="1" dirty="0" smtClean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000" b="1" dirty="0" err="1" smtClean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metodikasi</a:t>
            </a:r>
            <a:r>
              <a:rPr lang="en-US" sz="6000" b="1" dirty="0" smtClean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000" b="1" dirty="0" err="1" smtClean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kafedrasi</a:t>
            </a:r>
            <a:r>
              <a:rPr lang="en-US" sz="6000" b="1" dirty="0" smtClean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000" b="1" dirty="0" err="1" smtClean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katta</a:t>
            </a:r>
            <a:r>
              <a:rPr lang="en-US" sz="6000" b="1" dirty="0" smtClean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000" b="1" dirty="0" err="1" smtClean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o’qituvchisi</a:t>
            </a:r>
            <a:r>
              <a:rPr lang="en-US" sz="6000" b="1" dirty="0" smtClean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Jamila </a:t>
            </a:r>
            <a:r>
              <a:rPr lang="en-US" sz="6000" b="1" smtClean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Abdullayeva</a:t>
            </a:r>
            <a:endParaRPr lang="en-US" sz="6000" b="1" dirty="0">
              <a:solidFill>
                <a:srgbClr val="FFFFFF"/>
              </a:solidFill>
              <a:latin typeface="Agrandir Bold"/>
              <a:ea typeface="Agrandir Bold"/>
              <a:cs typeface="Agrandir Bold"/>
              <a:sym typeface="Agrandir Bold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I.BLOK. IJTIMOIY KO’NIKMALARNI RIVOJLANTIRISH</a:t>
            </a: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1.2.O’quv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moduli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ta’lim-tarbiyani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milliy-ma’naviy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qadriyatlar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1.2.2.MAVZU: MAKTABGACHA TA’LIM TASHKILOTIDA TARBIYALANUVCHILARNI MILLIY QADRIYATLAR VA VATANPARVARLIK RUHIDA TARBIYALASHNI AMALIY TASHKIL ETISH (2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13"/>
          <p:cNvSpPr/>
          <p:nvPr/>
        </p:nvSpPr>
        <p:spPr>
          <a:xfrm rot="20297086">
            <a:off x="-719052" y="-354700"/>
            <a:ext cx="4078743" cy="3074352"/>
          </a:xfrm>
          <a:custGeom>
            <a:avLst/>
            <a:gdLst/>
            <a:ahLst/>
            <a:cxnLst/>
            <a:rect l="l" t="t" r="r" b="b"/>
            <a:pathLst>
              <a:path w="4078743" h="3074352">
                <a:moveTo>
                  <a:pt x="0" y="0"/>
                </a:moveTo>
                <a:lnTo>
                  <a:pt x="4078743" y="0"/>
                </a:lnTo>
                <a:lnTo>
                  <a:pt x="4078743" y="3074352"/>
                </a:lnTo>
                <a:lnTo>
                  <a:pt x="0" y="307435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10"/>
          <p:cNvSpPr/>
          <p:nvPr/>
        </p:nvSpPr>
        <p:spPr>
          <a:xfrm>
            <a:off x="14144660" y="7715268"/>
            <a:ext cx="2780187" cy="2255427"/>
          </a:xfrm>
          <a:custGeom>
            <a:avLst/>
            <a:gdLst/>
            <a:ahLst/>
            <a:cxnLst/>
            <a:rect l="l" t="t" r="r" b="b"/>
            <a:pathLst>
              <a:path w="2780187" h="2255427">
                <a:moveTo>
                  <a:pt x="0" y="0"/>
                </a:moveTo>
                <a:lnTo>
                  <a:pt x="2780188" y="0"/>
                </a:lnTo>
                <a:lnTo>
                  <a:pt x="2780188" y="2255427"/>
                </a:lnTo>
                <a:lnTo>
                  <a:pt x="0" y="225542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Reja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:</a:t>
            </a:r>
          </a:p>
          <a:p>
            <a:pPr marL="914400" indent="-914400">
              <a:buAutoNum type="arabicPeriod"/>
            </a:pP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vatanparvarlik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odob-axloq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adolat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mehnatsevarlik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halollik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tuyg’usini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>
              <a:buAutoNum type="arabicPeriod"/>
            </a:pPr>
            <a:endParaRPr lang="en-US" sz="5400" dirty="0" smtClean="0">
              <a:latin typeface="Aharoni" pitchFamily="2" charset="-79"/>
              <a:cs typeface="Aharoni" pitchFamily="2" charset="-79"/>
            </a:endParaRPr>
          </a:p>
          <a:p>
            <a:pPr marL="914400" indent="-914400">
              <a:buAutoNum type="arabicPeriod"/>
            </a:pP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Pedagoglarning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bola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tarbiyasidagi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amaliy</a:t>
            </a:r>
            <a:endParaRPr lang="en-US" sz="5400" dirty="0" smtClean="0">
              <a:latin typeface="Aharoni" pitchFamily="2" charset="-79"/>
              <a:cs typeface="Aharoni" pitchFamily="2" charset="-79"/>
            </a:endParaRPr>
          </a:p>
          <a:p>
            <a:pPr marL="914400" indent="-914400"/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roli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/>
            <a:endParaRPr lang="en-US" sz="5400" dirty="0" smtClean="0">
              <a:latin typeface="Aharoni" pitchFamily="2" charset="-79"/>
              <a:cs typeface="Aharoni" pitchFamily="2" charset="-79"/>
            </a:endParaRPr>
          </a:p>
          <a:p>
            <a:pPr marL="914400" indent="-914400"/>
            <a:endParaRPr lang="en-US" sz="5400" dirty="0" smtClean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Freeform 12"/>
          <p:cNvSpPr/>
          <p:nvPr/>
        </p:nvSpPr>
        <p:spPr>
          <a:xfrm rot="2937352">
            <a:off x="3973776" y="7252960"/>
            <a:ext cx="3268344" cy="2174935"/>
          </a:xfrm>
          <a:custGeom>
            <a:avLst/>
            <a:gdLst/>
            <a:ahLst/>
            <a:cxnLst/>
            <a:rect l="l" t="t" r="r" b="b"/>
            <a:pathLst>
              <a:path w="3268344" h="2174935">
                <a:moveTo>
                  <a:pt x="0" y="0"/>
                </a:moveTo>
                <a:lnTo>
                  <a:pt x="3268345" y="0"/>
                </a:lnTo>
                <a:lnTo>
                  <a:pt x="3268345" y="2174935"/>
                </a:lnTo>
                <a:lnTo>
                  <a:pt x="0" y="217493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7"/>
          <p:cNvSpPr/>
          <p:nvPr/>
        </p:nvSpPr>
        <p:spPr>
          <a:xfrm rot="-180276">
            <a:off x="14204584" y="5400147"/>
            <a:ext cx="3960697" cy="4786341"/>
          </a:xfrm>
          <a:custGeom>
            <a:avLst/>
            <a:gdLst/>
            <a:ahLst/>
            <a:cxnLst/>
            <a:rect l="l" t="t" r="r" b="b"/>
            <a:pathLst>
              <a:path w="3960697" h="4786341">
                <a:moveTo>
                  <a:pt x="0" y="0"/>
                </a:moveTo>
                <a:lnTo>
                  <a:pt x="3960697" y="0"/>
                </a:lnTo>
                <a:lnTo>
                  <a:pt x="3960697" y="4786341"/>
                </a:lnTo>
                <a:lnTo>
                  <a:pt x="0" y="478634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400" dirty="0" smtClean="0"/>
              <a:t> 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mustaqilligining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dastlabki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yillaridanoq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aholini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ayniqsa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yoshlarni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boy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ma’naviy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merosimiz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tarixiy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an’analarimizga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umuminsoniy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qadriyatlarimizga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hurmat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vatanga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muhabbat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demokratiya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istiqlol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g’oya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-</a:t>
            </a:r>
          </a:p>
          <a:p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lariga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sadoqat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ruhida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tarbiyalash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</a:p>
          <a:p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yurtimizning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mustaqilligi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tinimsiz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harakat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allomalarimiz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merosla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-</a:t>
            </a:r>
          </a:p>
          <a:p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o’rganishni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oldiga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maqsad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qo’ydi</a:t>
            </a:r>
            <a:r>
              <a:rPr lang="en-US" sz="4400" dirty="0" smtClean="0"/>
              <a:t>.</a:t>
            </a:r>
            <a:endParaRPr lang="ru-RU" sz="4400" dirty="0"/>
          </a:p>
        </p:txBody>
      </p:sp>
      <p:pic>
        <p:nvPicPr>
          <p:cNvPr id="1026" name="Picture 2" descr="D:\Фото\bolalar\tarbiya-300x2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58644" y="1857352"/>
            <a:ext cx="6143668" cy="74295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Respublikasi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Prezidentining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2025-yil 15-maydagi PQ-183-son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qarori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mo’ljallangan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kontentlar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ommalashtirishni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qo’llab-quvvatlash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chora-tadbirlar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to’g’risida”gi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qarori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Farzandlarimizning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o’zligimiz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mezonlariga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zid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kontentlardan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himoya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jalb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kasbga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yo’naltirish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hamda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yuksak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vatanparvarlik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ruhida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tarbiyalashga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mo’ljallangan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kontentlar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yaratishni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qo’llab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-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quvvatlash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maqsadida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qabul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qilindi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pic>
        <p:nvPicPr>
          <p:cNvPr id="3" name="Picture 2" descr="D:\Фото\kartinki\Bayroq-1.t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8288000" cy="22145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yoshidagi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ma’naviy-axloqiy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tarbiyalashda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jamiyatdagi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voqeliklar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uyg’unlashtirgan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holda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integratsiyalashgan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mashg’ulotlarni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mashg’ulotni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o’zro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uyg’unlik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uzviylik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mujassamlashgan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holda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olib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tashkilotlari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didaktikasining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bosh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masalasidir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pic>
        <p:nvPicPr>
          <p:cNvPr id="2050" name="Picture 2" descr="D:\Фото\bolalar\uchit_ili_ne_uchi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232" y="7215202"/>
            <a:ext cx="2571768" cy="3071798"/>
          </a:xfrm>
          <a:prstGeom prst="rect">
            <a:avLst/>
          </a:prstGeom>
          <a:noFill/>
        </p:spPr>
      </p:pic>
      <p:sp>
        <p:nvSpPr>
          <p:cNvPr id="4" name="Freeform 6"/>
          <p:cNvSpPr/>
          <p:nvPr/>
        </p:nvSpPr>
        <p:spPr>
          <a:xfrm>
            <a:off x="14930478" y="571468"/>
            <a:ext cx="2928958" cy="2714644"/>
          </a:xfrm>
          <a:custGeom>
            <a:avLst/>
            <a:gdLst/>
            <a:ahLst/>
            <a:cxnLst/>
            <a:rect l="l" t="t" r="r" b="b"/>
            <a:pathLst>
              <a:path w="1688004" h="1753771">
                <a:moveTo>
                  <a:pt x="0" y="0"/>
                </a:moveTo>
                <a:lnTo>
                  <a:pt x="1688004" y="0"/>
                </a:lnTo>
                <a:lnTo>
                  <a:pt x="1688004" y="1753770"/>
                </a:lnTo>
                <a:lnTo>
                  <a:pt x="0" y="1753770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/>
            <a:stretch>
              <a:fillRect/>
            </a:stretch>
          </a:blipFill>
        </p:spPr>
      </p:sp>
      <p:grpSp>
        <p:nvGrpSpPr>
          <p:cNvPr id="5" name="Group 9"/>
          <p:cNvGrpSpPr/>
          <p:nvPr/>
        </p:nvGrpSpPr>
        <p:grpSpPr>
          <a:xfrm rot="1037478">
            <a:off x="830710" y="-18900"/>
            <a:ext cx="3318476" cy="3691228"/>
            <a:chOff x="687070" y="247650"/>
            <a:chExt cx="11148060" cy="12400280"/>
          </a:xfrm>
        </p:grpSpPr>
        <p:sp>
          <p:nvSpPr>
            <p:cNvPr id="6" name="Freeform 10"/>
            <p:cNvSpPr/>
            <p:nvPr/>
          </p:nvSpPr>
          <p:spPr>
            <a:xfrm>
              <a:off x="366333" y="5962"/>
              <a:ext cx="10331959" cy="12110687"/>
            </a:xfrm>
            <a:custGeom>
              <a:avLst/>
              <a:gdLst/>
              <a:ahLst/>
              <a:cxnLst/>
              <a:rect l="l" t="t" r="r" b="b"/>
              <a:pathLst>
                <a:path w="10331959" h="12110687">
                  <a:moveTo>
                    <a:pt x="8848787" y="1491368"/>
                  </a:moveTo>
                  <a:cubicBezTo>
                    <a:pt x="8406827" y="966858"/>
                    <a:pt x="7868347" y="502038"/>
                    <a:pt x="7224457" y="246768"/>
                  </a:cubicBezTo>
                  <a:cubicBezTo>
                    <a:pt x="6765987" y="65158"/>
                    <a:pt x="6266877" y="-5962"/>
                    <a:pt x="5772847" y="388"/>
                  </a:cubicBezTo>
                  <a:cubicBezTo>
                    <a:pt x="3687507" y="30868"/>
                    <a:pt x="1791397" y="1485018"/>
                    <a:pt x="922717" y="3340488"/>
                  </a:cubicBezTo>
                  <a:cubicBezTo>
                    <a:pt x="160717" y="4971168"/>
                    <a:pt x="-366333" y="7786758"/>
                    <a:pt x="314387" y="9451728"/>
                  </a:cubicBezTo>
                  <a:cubicBezTo>
                    <a:pt x="993837" y="11116698"/>
                    <a:pt x="2133027" y="11999348"/>
                    <a:pt x="3881817" y="12075548"/>
                  </a:cubicBezTo>
                  <a:cubicBezTo>
                    <a:pt x="6635177" y="12394318"/>
                    <a:pt x="8721787" y="10496938"/>
                    <a:pt x="9751757" y="8303648"/>
                  </a:cubicBezTo>
                  <a:cubicBezTo>
                    <a:pt x="10781728" y="6110358"/>
                    <a:pt x="10415967" y="3355728"/>
                    <a:pt x="8848787" y="1491368"/>
                  </a:cubicBezTo>
                  <a:close/>
                </a:path>
              </a:pathLst>
            </a:custGeom>
            <a:blipFill>
              <a:blip r:embed="rId4" cstate="print"/>
              <a:stretch>
                <a:fillRect l="-37802" r="-37802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yoshdagi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ma’naviy-axloqiy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tarbiyalash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muammosi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borasida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fikrlar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ekanmiz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avvalo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ma’naviyat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”,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axloq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tushunchalarini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bilib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olaylik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Ma’naviyat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ruh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dil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qalb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bevosita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faol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tasiri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ostida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ro’y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beradigan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insonning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barcha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hatti-harakati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yurish-turishi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muomala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munosabati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turli-tuman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holati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faoliyatining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majmuasidir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Ma’naviyat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o’zining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mazmuni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mohiyatiga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ko’ra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integrativ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sohalar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sirasiga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kiradi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Bola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tarbiyasida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integratsiyalashgan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yondashuvdan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foydalanish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lozimligi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haqida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buyuk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olimlarimiz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ta’kidlab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o’tganlar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Abdulla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Avloniy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Turkiy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guliston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yohud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axloq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asarining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Haqqoniyat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bobida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shubday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yozadi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: “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Haqqoniyat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deb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ishda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to’g’rilik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so’zda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rostlikka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aytilur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Inson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bo’stoni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salomatga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gulzori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saodatga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haqqoniyat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yo’li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ila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chiqar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Insoniyatning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ildizi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o’lan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raxmdillik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haqshunoslik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odillik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kabi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sifatlarning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eng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yaxshisi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sifatlarning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onasi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haqqoniyatdir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…”. U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inson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odobidagi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hayo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iffatni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yuqori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baholaydi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Hayo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deganda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ishda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so’zda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odobga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rioya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qilmoqni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tushunadi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insoniylikni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belgisi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deb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biladi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endParaRPr lang="ru-RU" sz="4400" dirty="0">
              <a:cs typeface="Aharoni" pitchFamily="2" charset="-79"/>
            </a:endParaRPr>
          </a:p>
        </p:txBody>
      </p:sp>
      <p:sp>
        <p:nvSpPr>
          <p:cNvPr id="3" name="Freeform 2"/>
          <p:cNvSpPr/>
          <p:nvPr/>
        </p:nvSpPr>
        <p:spPr>
          <a:xfrm>
            <a:off x="15073354" y="285716"/>
            <a:ext cx="1883314" cy="1988143"/>
          </a:xfrm>
          <a:custGeom>
            <a:avLst/>
            <a:gdLst/>
            <a:ahLst/>
            <a:cxnLst/>
            <a:rect l="l" t="t" r="r" b="b"/>
            <a:pathLst>
              <a:path w="1883314" h="1988143">
                <a:moveTo>
                  <a:pt x="0" y="0"/>
                </a:moveTo>
                <a:lnTo>
                  <a:pt x="1883314" y="0"/>
                </a:lnTo>
                <a:lnTo>
                  <a:pt x="1883314" y="1988142"/>
                </a:lnTo>
                <a:lnTo>
                  <a:pt x="0" y="19881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2"/>
          <p:cNvSpPr/>
          <p:nvPr/>
        </p:nvSpPr>
        <p:spPr>
          <a:xfrm>
            <a:off x="0" y="8157284"/>
            <a:ext cx="18288000" cy="2129716"/>
          </a:xfrm>
          <a:custGeom>
            <a:avLst/>
            <a:gdLst/>
            <a:ahLst/>
            <a:cxnLst/>
            <a:rect l="l" t="t" r="r" b="b"/>
            <a:pathLst>
              <a:path w="23083625" h="4589190">
                <a:moveTo>
                  <a:pt x="0" y="0"/>
                </a:moveTo>
                <a:lnTo>
                  <a:pt x="23083625" y="0"/>
                </a:lnTo>
                <a:lnTo>
                  <a:pt x="23083625" y="4589190"/>
                </a:lnTo>
                <a:lnTo>
                  <a:pt x="0" y="458919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Ibn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Sino “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Tib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qonunlari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asarining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to’g’risida”gi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bobida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tarbiyasida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ta’lim-tarbiyani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uzviy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bog’lagan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holda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olib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borish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deb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ta’kidlagan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“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Avesto”da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ahloqiy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insoniy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fazilatlarning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ezgu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maqsad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yo’lida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o’zaro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muvofiqlashgan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holda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jarayoni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sifatida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baholanadi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Asarda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ezgu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fikr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ezgu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so’z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ezgu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amal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tamoyillarini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integratsiyalash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inson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kamolotida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uchchala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omilning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muhimligini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ta’kidlab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o’tadi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  <p:sp>
        <p:nvSpPr>
          <p:cNvPr id="3" name="Freeform 2"/>
          <p:cNvSpPr/>
          <p:nvPr/>
        </p:nvSpPr>
        <p:spPr>
          <a:xfrm>
            <a:off x="0" y="8157284"/>
            <a:ext cx="18288000" cy="2129716"/>
          </a:xfrm>
          <a:custGeom>
            <a:avLst/>
            <a:gdLst/>
            <a:ahLst/>
            <a:cxnLst/>
            <a:rect l="l" t="t" r="r" b="b"/>
            <a:pathLst>
              <a:path w="23083625" h="4589190">
                <a:moveTo>
                  <a:pt x="0" y="0"/>
                </a:moveTo>
                <a:lnTo>
                  <a:pt x="23083625" y="0"/>
                </a:lnTo>
                <a:lnTo>
                  <a:pt x="23083625" y="4589190"/>
                </a:lnTo>
                <a:lnTo>
                  <a:pt x="0" y="45891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Amir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Temur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bobomizning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Temur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tuzuklari”da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esa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asoslari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adolat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iymon-e’tiqod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</a:p>
          <a:p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qat’iyatlilik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xalqparvarlik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g’oyalariga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asoslanadi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Bobomiz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yoshlarni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mardlik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shijoat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-</a:t>
            </a:r>
          </a:p>
          <a:p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onaga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hurmat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vatanparvarlik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ruhida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voyaga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yetkazishni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davlat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boshqaruvida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esa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qonun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ustuvorligi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diniy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qadriyatlarni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e’zozlashni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eng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tarbiyaviy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omil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deb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endParaRPr lang="ru-RU" sz="4800" dirty="0">
              <a:cs typeface="Aharoni" pitchFamily="2" charset="-79"/>
            </a:endParaRPr>
          </a:p>
        </p:txBody>
      </p:sp>
      <p:pic>
        <p:nvPicPr>
          <p:cNvPr id="3" name="Picture 3" descr="D:\Фото\Amir_Tem\ф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072826" y="1214410"/>
            <a:ext cx="7215174" cy="68580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tarbiyalashda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qancha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yo’nalish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usullar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mavjud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</a:t>
            </a:r>
          </a:p>
          <a:p>
            <a:pPr algn="ctr">
              <a:buFontTx/>
              <a:buChar char="-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Oiladagi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kattalarga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hurmat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kichiklarga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izzat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odob-ahloq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mehnatsevarlik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Tx/>
              <a:buChar char="-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madaniyat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vositalari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xalq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og’zaki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ijodi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o’yinlar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bayramlar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zamonaviy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kontent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Tx/>
              <a:buChar char="-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Ijtimoiy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hamkorlik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oila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mahalla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tashkiloti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hamkorligi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mutafakkirlar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merosi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pic>
        <p:nvPicPr>
          <p:cNvPr id="3" name="Picture 2" descr="D:\Фото\kartinki\Bayroq-1.t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8288000" cy="22145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813631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tashkilotida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olib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boriladigan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ishlardan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yana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bu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Ma’naviy-ma’rifiy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tadbirlar”ni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bolajonlarimiz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ongiga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ta’sir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ta’lim-tarbiya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berishdir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pic>
        <p:nvPicPr>
          <p:cNvPr id="5122" name="Picture 2" descr="D:\Images\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143500"/>
            <a:ext cx="10001320" cy="5143500"/>
          </a:xfrm>
          <a:prstGeom prst="rect">
            <a:avLst/>
          </a:prstGeom>
          <a:noFill/>
        </p:spPr>
      </p:pic>
      <p:pic>
        <p:nvPicPr>
          <p:cNvPr id="4" name="Picture 2" descr="D:\Images\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636" y="5286376"/>
            <a:ext cx="7572364" cy="50006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273765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Ma’naviy-ma’rifiy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tadbirlar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mttning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yillik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rejasida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avvaldan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tuzib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qo’yiladi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Masalan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mart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oyining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3-xaftasi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Navro’z-bayrami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xaftaligida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Qadriyatlaring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boqiy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bo’lsin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Navro’z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shiori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ostida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o’tkazish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tarbiyalanuvchilarda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qadriyatlarimiz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haqida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tushuncha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paydo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bo’ladi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ramzlari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bayrog’i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gerbi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madhiya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qabul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qilingan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kunlarda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bayram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qilishimiz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vatanga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muhabbatni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shakllantiramiz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Ajdodlar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Alisher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Navoiy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Zaxiriddin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Muhammad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Bobur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Amir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Temur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kabi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buyuk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siymolarning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hayotiga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bag’ishlangan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tadbirlar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jasorat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tuyg’usini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shakllantiramiz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6479643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6000" y="0"/>
            <a:ext cx="13716000" cy="10287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2700"/>
          </a:p>
        </p:txBody>
      </p:sp>
      <p:sp>
        <p:nvSpPr>
          <p:cNvPr id="5" name="Блок-схема: задержка 4"/>
          <p:cNvSpPr/>
          <p:nvPr/>
        </p:nvSpPr>
        <p:spPr>
          <a:xfrm>
            <a:off x="2286000" y="2226470"/>
            <a:ext cx="5238750" cy="6372225"/>
          </a:xfrm>
          <a:prstGeom prst="flowChartDelay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Ma'naviy</a:t>
            </a:r>
            <a:endParaRPr lang="en-US" sz="42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ma'rifiy</a:t>
            </a:r>
            <a:r>
              <a:rPr lang="en-US" sz="4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tadbirlarda</a:t>
            </a:r>
            <a:r>
              <a:rPr lang="en-US" sz="4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tarbiyalanuvchilar</a:t>
            </a:r>
            <a:r>
              <a:rPr lang="en-US" sz="4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mashg'ulotlar</a:t>
            </a:r>
            <a:r>
              <a:rPr lang="en-US" sz="4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davomida</a:t>
            </a:r>
            <a:r>
              <a:rPr lang="en-US" sz="4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olgan</a:t>
            </a:r>
            <a:r>
              <a:rPr lang="en-US" sz="4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bilimlarga</a:t>
            </a:r>
            <a:endParaRPr lang="ru-RU" sz="4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 flipV="1">
            <a:off x="5681663" y="1795463"/>
            <a:ext cx="381000" cy="86439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8" name="Овал 17"/>
          <p:cNvSpPr/>
          <p:nvPr/>
        </p:nvSpPr>
        <p:spPr>
          <a:xfrm>
            <a:off x="2878932" y="335757"/>
            <a:ext cx="5293518" cy="13716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 err="1"/>
              <a:t>Ko'nikma</a:t>
            </a:r>
            <a:endParaRPr lang="ru-RU" sz="36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8462963" y="335757"/>
            <a:ext cx="1371600" cy="13716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 err="1"/>
              <a:t>va</a:t>
            </a:r>
            <a:endParaRPr lang="ru-RU" sz="3600" dirty="0"/>
          </a:p>
        </p:txBody>
      </p:sp>
      <p:sp>
        <p:nvSpPr>
          <p:cNvPr id="20" name="Овал 19"/>
          <p:cNvSpPr/>
          <p:nvPr/>
        </p:nvSpPr>
        <p:spPr>
          <a:xfrm>
            <a:off x="10294145" y="335757"/>
            <a:ext cx="5331618" cy="13716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 err="1"/>
              <a:t>Malakalar</a:t>
            </a:r>
            <a:endParaRPr lang="ru-RU" sz="3600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7086601" y="2226470"/>
            <a:ext cx="5941220" cy="1081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4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qiladilar</a:t>
            </a:r>
            <a:endParaRPr lang="ru-RU" sz="4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4" name="Прямая со стрелкой 23"/>
          <p:cNvCxnSpPr/>
          <p:nvPr/>
        </p:nvCxnSpPr>
        <p:spPr>
          <a:xfrm flipH="1">
            <a:off x="13139738" y="1795463"/>
            <a:ext cx="1081088" cy="111680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17418" name="Picture 4" descr="C:\Users\LENOVO\Desktop\слай учун расмлар\бекпўлат слайд\Без названия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1" y="4069558"/>
            <a:ext cx="6912770" cy="5183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9" name="Номер слайда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1114425" indent="-428625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714500" indent="-3429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2400300" indent="-3429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3086100" indent="-3429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3771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44577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5143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5829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fld id="{4EB5BB4E-5D70-4D21-93C8-426F3D915C62}" type="slidenum">
              <a:rPr lang="ru-RU" altLang="en-US">
                <a:solidFill>
                  <a:schemeClr val="accent1"/>
                </a:solidFill>
              </a:rPr>
              <a:pPr/>
              <a:t>14</a:t>
            </a:fld>
            <a:endParaRPr lang="ru-RU" altLang="en-US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49321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6000" y="0"/>
            <a:ext cx="13716000" cy="10287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2700"/>
          </a:p>
        </p:txBody>
      </p:sp>
      <p:sp>
        <p:nvSpPr>
          <p:cNvPr id="2" name="Прямоугольник с одним вырезанным углом 1"/>
          <p:cNvSpPr/>
          <p:nvPr/>
        </p:nvSpPr>
        <p:spPr>
          <a:xfrm>
            <a:off x="2447926" y="173832"/>
            <a:ext cx="4643438" cy="3674268"/>
          </a:xfrm>
          <a:prstGeom prst="snip1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MTTlarida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o'tkaziladigan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ma'naviy-ma'rifiy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tadbirlarning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xususiyatlari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7091363" y="500063"/>
            <a:ext cx="1835945" cy="43100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Скругленный прямоугольник 7"/>
          <p:cNvSpPr/>
          <p:nvPr/>
        </p:nvSpPr>
        <p:spPr>
          <a:xfrm>
            <a:off x="9144000" y="173832"/>
            <a:ext cx="6696075" cy="345757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ma'naviy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ma'rifiy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tadbirlarda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tarbiyalanuvchilar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ishtirokchi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bo'lib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sahna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ko'rinishlari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davra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suhbatlari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savol-javoblarda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qatnashadi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ma'naviy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dunyoqarashi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boyitib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boriladi</a:t>
            </a:r>
            <a:endParaRPr lang="en-US" sz="27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27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555083" y="4712495"/>
            <a:ext cx="5183981" cy="529113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ta'lim-tarbiya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jarayoniga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qo'shimcha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ma'lumotlarni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berib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borish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tarbiyalanuvchilarning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bilim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malaka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ko'nikmalarini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mustahkamlaydi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8712995" y="4386263"/>
            <a:ext cx="6803231" cy="561737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ma'naviy-ma'rifiy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tadbirlar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olinadigan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takrorlamagan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tarbiyalanuvchilarning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qiziqishlari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intilishlari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ehtiyojlarini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27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>
            <a:off x="7415213" y="2874170"/>
            <a:ext cx="1728788" cy="151209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5362575" y="3955257"/>
            <a:ext cx="0" cy="685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8442" name="Номер слайда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1114425" indent="-428625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714500" indent="-3429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2400300" indent="-3429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3086100" indent="-3429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3771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44577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5143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5829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fld id="{24B42F94-F2DA-4DAB-A1C4-D546098BBB08}" type="slidenum">
              <a:rPr lang="ru-RU" altLang="en-US">
                <a:solidFill>
                  <a:schemeClr val="accent1"/>
                </a:solidFill>
              </a:rPr>
              <a:pPr/>
              <a:t>15</a:t>
            </a:fld>
            <a:endParaRPr lang="ru-RU" altLang="en-US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400423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6000" y="0"/>
            <a:ext cx="13716000" cy="10287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2700"/>
          </a:p>
        </p:txBody>
      </p:sp>
      <p:sp>
        <p:nvSpPr>
          <p:cNvPr id="5" name="Шестиугольник 4"/>
          <p:cNvSpPr/>
          <p:nvPr/>
        </p:nvSpPr>
        <p:spPr>
          <a:xfrm>
            <a:off x="6550820" y="2605088"/>
            <a:ext cx="4645818" cy="3943350"/>
          </a:xfrm>
          <a:prstGeom prst="hexagon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MTT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larda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turda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ma'naviy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ma'rifiy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tadbirlarni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mumkin</a:t>
            </a:r>
            <a:endParaRPr lang="en-US" sz="30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2662238" y="2443163"/>
            <a:ext cx="4071938" cy="137160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Bayram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tadbirlari</a:t>
            </a:r>
            <a:endParaRPr lang="ru-R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6226970" y="726282"/>
            <a:ext cx="5186363" cy="1371600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Mavzuli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ertaliklar</a:t>
            </a:r>
            <a:endParaRPr lang="ru-R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1032332" y="2655095"/>
            <a:ext cx="4160043" cy="13716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Ko'rik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tanlovlar</a:t>
            </a:r>
            <a:endParaRPr lang="ru-R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11196638" y="5372100"/>
            <a:ext cx="4212432" cy="137160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Sport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musobaqalari</a:t>
            </a:r>
            <a:endParaRPr lang="ru-R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5417345" y="7531895"/>
            <a:ext cx="6912768" cy="13716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Hamkorlikda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etiladigan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tadbirlar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662238" y="5143500"/>
            <a:ext cx="4071938" cy="1371600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Sayohat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mashg'ulotlari</a:t>
            </a:r>
            <a:endParaRPr lang="ru-R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6" name="Номер слайда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1114425" indent="-428625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714500" indent="-3429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2400300" indent="-3429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3086100" indent="-3429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3771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44577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5143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5829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fld id="{E99B0E68-CCC5-474F-99E4-8AC661594095}" type="slidenum">
              <a:rPr lang="ru-RU" altLang="en-US">
                <a:solidFill>
                  <a:schemeClr val="accent1"/>
                </a:solidFill>
              </a:rPr>
              <a:pPr/>
              <a:t>16</a:t>
            </a:fld>
            <a:endParaRPr lang="ru-RU" altLang="en-US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021372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6000" y="0"/>
            <a:ext cx="13716000" cy="102870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700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2286000" y="0"/>
            <a:ext cx="13716000" cy="9248775"/>
          </a:xfrm>
          <a:prstGeom prst="roundRect">
            <a:avLst>
              <a:gd name="adj" fmla="val 4130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uz-Cyrl-UZ" sz="3600" dirty="0"/>
          </a:p>
          <a:p>
            <a:pPr>
              <a:defRPr/>
            </a:pPr>
            <a:endParaRPr lang="uz-Cyrl-UZ" sz="3600" dirty="0"/>
          </a:p>
          <a:p>
            <a:pPr>
              <a:defRPr/>
            </a:pPr>
            <a:endParaRPr lang="uz-Cyrl-UZ" sz="3600" dirty="0"/>
          </a:p>
          <a:p>
            <a:pPr>
              <a:defRPr/>
            </a:pPr>
            <a:endParaRPr lang="uz-Cyrl-UZ" sz="3600" dirty="0"/>
          </a:p>
          <a:p>
            <a:pPr>
              <a:defRPr/>
            </a:pPr>
            <a:r>
              <a:rPr lang="uz-Cyrl-UZ" sz="3600" dirty="0"/>
              <a:t> </a:t>
            </a:r>
            <a:endParaRPr lang="ru-RU" sz="3600" dirty="0"/>
          </a:p>
          <a:p>
            <a:pPr>
              <a:defRPr/>
            </a:pPr>
            <a:endParaRPr lang="uz-Cyrl-UZ" sz="3600" dirty="0"/>
          </a:p>
          <a:p>
            <a:pPr>
              <a:defRPr/>
            </a:pPr>
            <a:endParaRPr lang="uz-Cyrl-UZ" sz="3600" dirty="0"/>
          </a:p>
          <a:p>
            <a:pPr>
              <a:defRPr/>
            </a:pPr>
            <a:endParaRPr lang="uz-Cyrl-UZ" sz="3600" dirty="0"/>
          </a:p>
          <a:p>
            <a:pPr>
              <a:defRPr/>
            </a:pPr>
            <a:endParaRPr lang="uz-Cyrl-UZ" sz="3600" dirty="0"/>
          </a:p>
          <a:p>
            <a:pPr>
              <a:defRPr/>
            </a:pPr>
            <a:endParaRPr lang="uz-Cyrl-UZ" sz="3600" dirty="0"/>
          </a:p>
          <a:p>
            <a:pPr>
              <a:defRPr/>
            </a:pPr>
            <a:endParaRPr lang="uz-Cyrl-UZ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286001" y="26195"/>
            <a:ext cx="5453063" cy="22002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Ma'naviy-ma'rifiy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tadbirni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bosqichlari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7848600" y="390525"/>
            <a:ext cx="1078707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9251157" y="26195"/>
            <a:ext cx="6048375" cy="79771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3000" dirty="0"/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Tadbir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mavzusini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belgilash</a:t>
            </a:r>
            <a:endParaRPr lang="ru-R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7848600" y="1471613"/>
            <a:ext cx="1078707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9251157" y="1126332"/>
            <a:ext cx="6048375" cy="18573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Tadbir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o'tkazishda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bo'ladigan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jihozlarni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zalni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8" name="Прямая со стрелкой 17"/>
          <p:cNvCxnSpPr/>
          <p:nvPr/>
        </p:nvCxnSpPr>
        <p:spPr>
          <a:xfrm>
            <a:off x="4174332" y="2443163"/>
            <a:ext cx="0" cy="54054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3" name="Прямоугольник 22"/>
          <p:cNvSpPr/>
          <p:nvPr/>
        </p:nvSpPr>
        <p:spPr>
          <a:xfrm>
            <a:off x="2447926" y="3200401"/>
            <a:ext cx="5938838" cy="86201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Tadbir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tashkilotchilari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ishtirokchilarni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belgilash</a:t>
            </a:r>
            <a:endParaRPr lang="ru-R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2447926" y="7519988"/>
            <a:ext cx="5938838" cy="254079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Tarbiyalanuvchilardan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defRPr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ma'naviy-ma'rifiy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tadbir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ta'surotlarini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so'rash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8927307" y="3905251"/>
            <a:ext cx="6372225" cy="140493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Ma'naviy-ma'rifiy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tadbir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ssenariysini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3" name="Прямая со стрелкой 32"/>
          <p:cNvCxnSpPr/>
          <p:nvPr/>
        </p:nvCxnSpPr>
        <p:spPr>
          <a:xfrm>
            <a:off x="5012532" y="4171951"/>
            <a:ext cx="0" cy="54054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>
            <a:off x="7870032" y="2388395"/>
            <a:ext cx="1912143" cy="124301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5" name="Прямоугольник 4"/>
          <p:cNvSpPr/>
          <p:nvPr/>
        </p:nvSpPr>
        <p:spPr>
          <a:xfrm>
            <a:off x="9251157" y="52388"/>
            <a:ext cx="531018" cy="77152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3000" b="1" dirty="0"/>
              <a:t>1</a:t>
            </a:r>
            <a:endParaRPr lang="ru-RU" sz="30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9263063" y="1126332"/>
            <a:ext cx="685800" cy="5619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3600" b="1" dirty="0"/>
              <a:t>2</a:t>
            </a:r>
            <a:endParaRPr lang="ru-RU" sz="36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447926" y="3193258"/>
            <a:ext cx="540545" cy="86915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3000" b="1" dirty="0"/>
              <a:t>3</a:t>
            </a:r>
            <a:endParaRPr lang="ru-RU" sz="30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927307" y="4333876"/>
            <a:ext cx="559593" cy="7024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3000" b="1" dirty="0"/>
              <a:t>4</a:t>
            </a:r>
            <a:endParaRPr lang="ru-RU" sz="3000" b="1" dirty="0"/>
          </a:p>
        </p:txBody>
      </p:sp>
      <p:pic>
        <p:nvPicPr>
          <p:cNvPr id="21523" name="Picture 2" descr="C:\Users\LENOVO\Desktop\слай учун расмлар\3-13 манавият\IMG_20190622_110502_39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2175" y="5336382"/>
            <a:ext cx="6184107" cy="4731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2447926" y="4981575"/>
            <a:ext cx="5938838" cy="15335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2700" dirty="0"/>
              <a:t> 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Tadbirga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bolalarni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defRPr/>
            </a:pP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endParaRPr lang="ru-R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476500" y="4993482"/>
            <a:ext cx="685800" cy="6858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3000" b="1" dirty="0"/>
              <a:t>5</a:t>
            </a:r>
            <a:endParaRPr lang="ru-RU" sz="3000" b="1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2476500" y="7467600"/>
            <a:ext cx="685800" cy="6858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3000" b="1" dirty="0"/>
              <a:t>6</a:t>
            </a:r>
            <a:endParaRPr lang="ru-RU" sz="3000" b="1" dirty="0"/>
          </a:p>
        </p:txBody>
      </p:sp>
      <p:cxnSp>
        <p:nvCxnSpPr>
          <p:cNvPr id="22" name="Прямая со стрелкой 21"/>
          <p:cNvCxnSpPr/>
          <p:nvPr/>
        </p:nvCxnSpPr>
        <p:spPr>
          <a:xfrm>
            <a:off x="6041232" y="6600825"/>
            <a:ext cx="0" cy="81200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1528" name="Номер слайда 9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1114425" indent="-428625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714500" indent="-3429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2400300" indent="-3429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3086100" indent="-3429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3771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44577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5143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5829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fld id="{24EF4698-A4DF-4351-BE1B-F7AD63476C59}" type="slidenum">
              <a:rPr lang="ru-RU" altLang="en-US">
                <a:solidFill>
                  <a:schemeClr val="accent1"/>
                </a:solidFill>
              </a:rPr>
              <a:pPr/>
              <a:t>17</a:t>
            </a:fld>
            <a:endParaRPr lang="ru-RU" altLang="en-US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7787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6000" y="0"/>
            <a:ext cx="13716000" cy="102870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700"/>
          </a:p>
        </p:txBody>
      </p:sp>
      <p:sp>
        <p:nvSpPr>
          <p:cNvPr id="2" name="Прямоугольник 1"/>
          <p:cNvSpPr/>
          <p:nvPr/>
        </p:nvSpPr>
        <p:spPr>
          <a:xfrm>
            <a:off x="2286001" y="40482"/>
            <a:ext cx="4481513" cy="380761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Ma'naviy-ma'rifiy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tadbirlar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tarbiyalanuvchilarning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fazilatlarini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shakllantirishga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qaratilgan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lozim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с одним вырезанным углом 2"/>
          <p:cNvSpPr/>
          <p:nvPr/>
        </p:nvSpPr>
        <p:spPr>
          <a:xfrm>
            <a:off x="8172451" y="73820"/>
            <a:ext cx="7493795" cy="1721643"/>
          </a:xfrm>
          <a:prstGeom prst="snip1Rect">
            <a:avLst>
              <a:gd name="adj" fmla="val 37562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200" dirty="0"/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Vatan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to'g'risidagi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endParaRPr lang="ru-RU" sz="27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с одним вырезанным углом 4"/>
          <p:cNvSpPr/>
          <p:nvPr/>
        </p:nvSpPr>
        <p:spPr>
          <a:xfrm>
            <a:off x="8172450" y="2336008"/>
            <a:ext cx="7460457" cy="2376488"/>
          </a:xfrm>
          <a:prstGeom prst="snip1Rect">
            <a:avLst>
              <a:gd name="adj" fmla="val 31703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4200" dirty="0"/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urf-odatlarimiz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qadriyatlarimiz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to'g'risidagi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dastlabki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tasavvurlarni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endParaRPr lang="en-US" sz="4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с одним вырезанным углом 5"/>
          <p:cNvSpPr/>
          <p:nvPr/>
        </p:nvSpPr>
        <p:spPr>
          <a:xfrm>
            <a:off x="5579270" y="5619750"/>
            <a:ext cx="10136981" cy="2183607"/>
          </a:xfrm>
          <a:prstGeom prst="snip1Rect">
            <a:avLst>
              <a:gd name="adj" fmla="val 25274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Buyuk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allomalarimiz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xalq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qahramonlarining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ko'rsatgan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jasoratlari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to'g'risida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bilish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ulardan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o'rnak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olish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с одним вырезанным углом 6"/>
          <p:cNvSpPr/>
          <p:nvPr/>
        </p:nvSpPr>
        <p:spPr>
          <a:xfrm>
            <a:off x="2686050" y="8491538"/>
            <a:ext cx="13030200" cy="1371600"/>
          </a:xfrm>
          <a:prstGeom prst="snip1Rect">
            <a:avLst>
              <a:gd name="adj" fmla="val 39055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san'atimiz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namunalari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tanishish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6550820" y="976313"/>
            <a:ext cx="1404938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6584157" y="3090863"/>
            <a:ext cx="1588293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6534150" y="3955257"/>
            <a:ext cx="1371600" cy="13716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3764757" y="4171951"/>
            <a:ext cx="85725" cy="410289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3564" name="Номер слайда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1114425" indent="-428625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714500" indent="-3429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2400300" indent="-3429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3086100" indent="-3429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3771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44577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5143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5829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fld id="{F40B55C4-B5CB-44F5-B32D-6D01F6FE4A43}" type="slidenum">
              <a:rPr lang="ru-RU" altLang="en-US">
                <a:solidFill>
                  <a:schemeClr val="accent1"/>
                </a:solidFill>
              </a:rPr>
              <a:pPr/>
              <a:t>18</a:t>
            </a:fld>
            <a:endParaRPr lang="ru-RU" altLang="en-US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196985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6001" y="1"/>
            <a:ext cx="4157663" cy="222647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Ma'naviy-ma'rifiy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tadbirlarni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etishga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qo'yiladigan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talablar</a:t>
            </a:r>
            <a:endPara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 rot="20378789">
            <a:off x="2252663" y="8703470"/>
            <a:ext cx="3319463" cy="137160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Metodologik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endParaRPr lang="ru-RU" sz="27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трелка вправо 7"/>
          <p:cNvSpPr/>
          <p:nvPr/>
        </p:nvSpPr>
        <p:spPr>
          <a:xfrm>
            <a:off x="6443663" y="607220"/>
            <a:ext cx="7670007" cy="3238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700"/>
          </a:p>
        </p:txBody>
      </p:sp>
      <p:sp>
        <p:nvSpPr>
          <p:cNvPr id="9" name="Овал 8"/>
          <p:cNvSpPr/>
          <p:nvPr/>
        </p:nvSpPr>
        <p:spPr>
          <a:xfrm rot="19687524">
            <a:off x="5336383" y="7477126"/>
            <a:ext cx="2671763" cy="138588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Ta'limiy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endParaRPr lang="ru-RU" sz="27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Овал 10"/>
          <p:cNvSpPr/>
          <p:nvPr/>
        </p:nvSpPr>
        <p:spPr>
          <a:xfrm rot="19458511">
            <a:off x="9582151" y="4736307"/>
            <a:ext cx="3007520" cy="13716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Tarbiyaviy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endParaRPr lang="ru-RU" sz="27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Овал 12"/>
          <p:cNvSpPr/>
          <p:nvPr/>
        </p:nvSpPr>
        <p:spPr>
          <a:xfrm rot="19508548">
            <a:off x="7700963" y="6272213"/>
            <a:ext cx="2302670" cy="13716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endParaRPr lang="ru-RU" sz="2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Овал 13"/>
          <p:cNvSpPr/>
          <p:nvPr/>
        </p:nvSpPr>
        <p:spPr>
          <a:xfrm rot="18476589">
            <a:off x="11921729" y="2968229"/>
            <a:ext cx="2521743" cy="126682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Uslubiy</a:t>
            </a:r>
            <a:r>
              <a:rPr lang="en-US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endParaRPr lang="ru-RU" sz="2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Овал 14"/>
          <p:cNvSpPr/>
          <p:nvPr/>
        </p:nvSpPr>
        <p:spPr>
          <a:xfrm rot="18008386">
            <a:off x="13394532" y="673894"/>
            <a:ext cx="2867025" cy="1423988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Ijtimoiy-maishiy</a:t>
            </a:r>
            <a:r>
              <a:rPr lang="en-US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endParaRPr lang="ru-RU" sz="2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Стрелка вправо 15"/>
          <p:cNvSpPr/>
          <p:nvPr/>
        </p:nvSpPr>
        <p:spPr>
          <a:xfrm rot="1050853">
            <a:off x="6338888" y="2216945"/>
            <a:ext cx="6353175" cy="3476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700"/>
          </a:p>
        </p:txBody>
      </p:sp>
      <p:sp>
        <p:nvSpPr>
          <p:cNvPr id="17" name="Стрелка вправо 16"/>
          <p:cNvSpPr/>
          <p:nvPr/>
        </p:nvSpPr>
        <p:spPr>
          <a:xfrm rot="2113075">
            <a:off x="6091238" y="3350420"/>
            <a:ext cx="4860132" cy="33099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700"/>
          </a:p>
        </p:txBody>
      </p:sp>
      <p:sp>
        <p:nvSpPr>
          <p:cNvPr id="18" name="Стрелка вправо 17"/>
          <p:cNvSpPr/>
          <p:nvPr/>
        </p:nvSpPr>
        <p:spPr>
          <a:xfrm rot="2886663" flipV="1">
            <a:off x="3729038" y="4191000"/>
            <a:ext cx="5536407" cy="4119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700"/>
          </a:p>
        </p:txBody>
      </p:sp>
      <p:sp>
        <p:nvSpPr>
          <p:cNvPr id="19" name="Стрелка вправо 18"/>
          <p:cNvSpPr/>
          <p:nvPr/>
        </p:nvSpPr>
        <p:spPr>
          <a:xfrm rot="3604844">
            <a:off x="2053829" y="4620816"/>
            <a:ext cx="5829300" cy="4500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700"/>
          </a:p>
        </p:txBody>
      </p:sp>
      <p:sp>
        <p:nvSpPr>
          <p:cNvPr id="20" name="Стрелка вправо 19"/>
          <p:cNvSpPr/>
          <p:nvPr/>
        </p:nvSpPr>
        <p:spPr>
          <a:xfrm rot="5400000">
            <a:off x="-120253" y="5225655"/>
            <a:ext cx="6481763" cy="48339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700"/>
          </a:p>
        </p:txBody>
      </p:sp>
      <p:pic>
        <p:nvPicPr>
          <p:cNvPr id="26639" name="Рисунок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9820" y="6596063"/>
            <a:ext cx="6022181" cy="369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7427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ta’lim-tarbiya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jarayonida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pedagogning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vazifalari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graphicFrame>
        <p:nvGraphicFramePr>
          <p:cNvPr id="3" name="Схема 2"/>
          <p:cNvGraphicFramePr/>
          <p:nvPr/>
        </p:nvGraphicFramePr>
        <p:xfrm>
          <a:off x="571440" y="2285980"/>
          <a:ext cx="14859104" cy="80010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Namuna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bo’lish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pedagoglar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bola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axloqiy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ma’naviy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xulq-atvor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namunasidir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shaxsiy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sifatlari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mehribonlik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talabchanlik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xushmuomalalik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xislatlarni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tarbiylaydi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Shaxsni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pedagog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bolaning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individual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qobiliyatlarini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aniqlaydi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sharoit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yara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-</a:t>
            </a:r>
          </a:p>
          <a:p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kamchiliklar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bo’lsa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to’g’rilaydi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grpSp>
        <p:nvGrpSpPr>
          <p:cNvPr id="3" name="Group 9"/>
          <p:cNvGrpSpPr/>
          <p:nvPr/>
        </p:nvGrpSpPr>
        <p:grpSpPr>
          <a:xfrm rot="21167916">
            <a:off x="12172203" y="3507058"/>
            <a:ext cx="6143668" cy="5389246"/>
            <a:chOff x="0" y="0"/>
            <a:chExt cx="5594350" cy="5608320"/>
          </a:xfrm>
        </p:grpSpPr>
        <p:sp>
          <p:nvSpPr>
            <p:cNvPr id="4" name="Freeform 10"/>
            <p:cNvSpPr/>
            <p:nvPr/>
          </p:nvSpPr>
          <p:spPr>
            <a:xfrm>
              <a:off x="491" y="474"/>
              <a:ext cx="5594679" cy="5608083"/>
            </a:xfrm>
            <a:custGeom>
              <a:avLst/>
              <a:gdLst/>
              <a:ahLst/>
              <a:cxnLst/>
              <a:rect l="l" t="t" r="r" b="b"/>
              <a:pathLst>
                <a:path w="5594679" h="5608083">
                  <a:moveTo>
                    <a:pt x="3495819" y="150656"/>
                  </a:moveTo>
                  <a:cubicBezTo>
                    <a:pt x="4688349" y="317026"/>
                    <a:pt x="6184409" y="779306"/>
                    <a:pt x="5355099" y="2868456"/>
                  </a:cubicBezTo>
                  <a:cubicBezTo>
                    <a:pt x="4525789" y="4957606"/>
                    <a:pt x="2808749" y="5328446"/>
                    <a:pt x="1979439" y="5557046"/>
                  </a:cubicBezTo>
                  <a:cubicBezTo>
                    <a:pt x="1150129" y="5785646"/>
                    <a:pt x="176039" y="5242086"/>
                    <a:pt x="520209" y="4011456"/>
                  </a:cubicBezTo>
                  <a:cubicBezTo>
                    <a:pt x="821199" y="2934496"/>
                    <a:pt x="-80501" y="1580676"/>
                    <a:pt x="5859" y="694216"/>
                  </a:cubicBezTo>
                  <a:cubicBezTo>
                    <a:pt x="92219" y="-192244"/>
                    <a:pt x="2064529" y="-50004"/>
                    <a:pt x="3495819" y="150656"/>
                  </a:cubicBezTo>
                  <a:close/>
                </a:path>
              </a:pathLst>
            </a:custGeom>
            <a:blipFill>
              <a:blip r:embed="rId2"/>
              <a:stretch>
                <a:fillRect l="-25085" r="-25085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Ijtimoiylashtirish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tengdoshlari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kattalar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muloqot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hamkorlikda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nizolarini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ko’nikmalarini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o’rgatadi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Psixologik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qo’llab-quvvatlash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ijobiy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o’z-o’zini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baholash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qiyinchiliklarni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yengish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ishonchini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shakllantiradi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ruhiy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sog’lig’ini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himoya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4"/>
          <p:cNvSpPr/>
          <p:nvPr/>
        </p:nvSpPr>
        <p:spPr>
          <a:xfrm>
            <a:off x="285688" y="5087494"/>
            <a:ext cx="3081889" cy="5199506"/>
          </a:xfrm>
          <a:custGeom>
            <a:avLst/>
            <a:gdLst/>
            <a:ahLst/>
            <a:cxnLst/>
            <a:rect l="l" t="t" r="r" b="b"/>
            <a:pathLst>
              <a:path w="3081889" h="5199506">
                <a:moveTo>
                  <a:pt x="0" y="0"/>
                </a:moveTo>
                <a:lnTo>
                  <a:pt x="3081889" y="0"/>
                </a:lnTo>
                <a:lnTo>
                  <a:pt x="3081889" y="5199506"/>
                </a:lnTo>
                <a:lnTo>
                  <a:pt x="0" y="51995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7"/>
          <p:cNvSpPr/>
          <p:nvPr/>
        </p:nvSpPr>
        <p:spPr>
          <a:xfrm>
            <a:off x="14848292" y="4771433"/>
            <a:ext cx="3439708" cy="5515567"/>
          </a:xfrm>
          <a:custGeom>
            <a:avLst/>
            <a:gdLst/>
            <a:ahLst/>
            <a:cxnLst/>
            <a:rect l="l" t="t" r="r" b="b"/>
            <a:pathLst>
              <a:path w="3439708" h="5515567">
                <a:moveTo>
                  <a:pt x="0" y="0"/>
                </a:moveTo>
                <a:lnTo>
                  <a:pt x="3439709" y="0"/>
                </a:lnTo>
                <a:lnTo>
                  <a:pt x="3439709" y="5515567"/>
                </a:lnTo>
                <a:lnTo>
                  <a:pt x="0" y="551556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Zamonaviy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yondashuv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jarayoniga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ilg’or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pedagogik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texnologiyalarni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tatbiq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samaradorligini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oshiradi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Hamkorlikni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ta’minlash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oila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mahalla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yaqin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muloqotda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bo’lib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tomonlama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tayyorlaydi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7"/>
          <p:cNvSpPr/>
          <p:nvPr/>
        </p:nvSpPr>
        <p:spPr>
          <a:xfrm>
            <a:off x="-206577" y="5924806"/>
            <a:ext cx="4993038" cy="4493734"/>
          </a:xfrm>
          <a:custGeom>
            <a:avLst/>
            <a:gdLst/>
            <a:ahLst/>
            <a:cxnLst/>
            <a:rect l="l" t="t" r="r" b="b"/>
            <a:pathLst>
              <a:path w="4993038" h="4493734">
                <a:moveTo>
                  <a:pt x="0" y="0"/>
                </a:moveTo>
                <a:lnTo>
                  <a:pt x="4993038" y="0"/>
                </a:lnTo>
                <a:lnTo>
                  <a:pt x="4993038" y="4493734"/>
                </a:lnTo>
                <a:lnTo>
                  <a:pt x="0" y="44937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8"/>
          <p:cNvSpPr/>
          <p:nvPr/>
        </p:nvSpPr>
        <p:spPr>
          <a:xfrm>
            <a:off x="13650938" y="5793266"/>
            <a:ext cx="4637062" cy="4493734"/>
          </a:xfrm>
          <a:custGeom>
            <a:avLst/>
            <a:gdLst/>
            <a:ahLst/>
            <a:cxnLst/>
            <a:rect l="l" t="t" r="r" b="b"/>
            <a:pathLst>
              <a:path w="4637062" h="4493734">
                <a:moveTo>
                  <a:pt x="0" y="0"/>
                </a:moveTo>
                <a:lnTo>
                  <a:pt x="4637062" y="0"/>
                </a:lnTo>
                <a:lnTo>
                  <a:pt x="4637062" y="4493734"/>
                </a:lnTo>
                <a:lnTo>
                  <a:pt x="0" y="449373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xmlns="" r:embed="rId1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ятно 2 1"/>
          <p:cNvSpPr/>
          <p:nvPr/>
        </p:nvSpPr>
        <p:spPr>
          <a:xfrm>
            <a:off x="0" y="428556"/>
            <a:ext cx="18645254" cy="9858444"/>
          </a:xfrm>
          <a:prstGeom prst="irregularSeal2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8800" dirty="0" err="1" smtClean="0">
                <a:latin typeface="Aharoni" pitchFamily="2" charset="-79"/>
                <a:cs typeface="Aharoni" pitchFamily="2" charset="-79"/>
              </a:rPr>
              <a:t>E’tiboringiz</a:t>
            </a:r>
            <a:r>
              <a:rPr lang="en-US" sz="8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88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8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8800" dirty="0" err="1" smtClean="0">
                <a:latin typeface="Aharoni" pitchFamily="2" charset="-79"/>
                <a:cs typeface="Aharoni" pitchFamily="2" charset="-79"/>
              </a:rPr>
              <a:t>tashakkur</a:t>
            </a:r>
            <a:endParaRPr lang="ru-RU" sz="88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774</TotalTime>
  <Words>1003</Words>
  <Application>Microsoft Office PowerPoint</Application>
  <PresentationFormat>Произвольный</PresentationFormat>
  <Paragraphs>162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1" baseType="lpstr">
      <vt:lpstr>Aharoni</vt:lpstr>
      <vt:lpstr>Arial</vt:lpstr>
      <vt:lpstr>Agrandir Bold</vt:lpstr>
      <vt:lpstr>Times New Roman</vt:lpstr>
      <vt:lpstr>Calibri</vt:lpstr>
      <vt:lpstr>Trebuchet MS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MX Computers</cp:lastModifiedBy>
  <cp:revision>13</cp:revision>
  <dcterms:created xsi:type="dcterms:W3CDTF">2006-08-16T00:00:00Z</dcterms:created>
  <dcterms:modified xsi:type="dcterms:W3CDTF">2026-04-14T05:14:43Z</dcterms:modified>
  <dc:identifier>DAHAAtTKKjQ</dc:identifier>
</cp:coreProperties>
</file>