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77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9" r:id="rId13"/>
    <p:sldId id="275" r:id="rId14"/>
    <p:sldId id="272" r:id="rId15"/>
    <p:sldId id="273" r:id="rId16"/>
    <p:sldId id="274" r:id="rId17"/>
    <p:sldId id="267" r:id="rId18"/>
  </p:sldIdLst>
  <p:sldSz cx="18288000" cy="10287000"/>
  <p:notesSz cx="6858000" cy="9144000"/>
  <p:embeddedFontLst>
    <p:embeddedFont>
      <p:font typeface="Arial Black" panose="020B0A04020102020204" pitchFamily="34" charset="0"/>
      <p:bold r:id="rId19"/>
    </p:embeddedFont>
    <p:embeddedFont>
      <p:font typeface="Aharoni" panose="020B0604020202020204" charset="-79"/>
      <p:bold r:id="rId20"/>
    </p:embeddedFont>
    <p:embeddedFont>
      <p:font typeface="Wellfleet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8" y="1643038"/>
            <a:ext cx="7644355" cy="7029621"/>
          </a:xfrm>
          <a:custGeom>
            <a:avLst/>
            <a:gdLst/>
            <a:ahLst/>
            <a:cxnLst/>
            <a:rect l="l" t="t" r="r" b="b"/>
            <a:pathLst>
              <a:path w="7644355" h="7029621">
                <a:moveTo>
                  <a:pt x="0" y="0"/>
                </a:moveTo>
                <a:lnTo>
                  <a:pt x="7644355" y="0"/>
                </a:lnTo>
                <a:lnTo>
                  <a:pt x="7644355" y="7029622"/>
                </a:lnTo>
                <a:lnTo>
                  <a:pt x="0" y="70296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228281" y="7738765"/>
            <a:ext cx="1104559" cy="919545"/>
          </a:xfrm>
          <a:custGeom>
            <a:avLst/>
            <a:gdLst/>
            <a:ahLst/>
            <a:cxnLst/>
            <a:rect l="l" t="t" r="r" b="b"/>
            <a:pathLst>
              <a:path w="1104559" h="919545">
                <a:moveTo>
                  <a:pt x="0" y="0"/>
                </a:moveTo>
                <a:lnTo>
                  <a:pt x="1104559" y="0"/>
                </a:lnTo>
                <a:lnTo>
                  <a:pt x="1104559" y="919546"/>
                </a:lnTo>
                <a:lnTo>
                  <a:pt x="0" y="919546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1982913" y="4806136"/>
            <a:ext cx="6384107" cy="1480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7"/>
              </a:lnSpc>
            </a:pPr>
            <a:r>
              <a:rPr lang="en-US" sz="7598" dirty="0">
                <a:solidFill>
                  <a:srgbClr val="FFF6E7"/>
                </a:solidFill>
                <a:latin typeface="Wellfleet"/>
                <a:ea typeface="Wellfleet"/>
                <a:cs typeface="Wellfleet"/>
                <a:sym typeface="Wellfleet"/>
              </a:rPr>
              <a:t>Presentation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9614945" y="9058099"/>
            <a:ext cx="400402" cy="40040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D4C1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7500816" y="5649638"/>
            <a:ext cx="248002" cy="248002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9D4C1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0" y="-545132"/>
            <a:ext cx="9929818" cy="10287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</a:t>
            </a:r>
            <a:r>
              <a:rPr lang="en-US" sz="6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ru-RU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</a:t>
            </a:r>
          </a:p>
          <a:p>
            <a:pPr algn="ctr"/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fanlar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metodikalari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kafedrasi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o’qituvchisi</a:t>
            </a:r>
            <a:r>
              <a:rPr lang="en-US" sz="6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Jamila </a:t>
            </a:r>
            <a:r>
              <a:rPr lang="en-US" sz="60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Abdullayeva</a:t>
            </a:r>
            <a:endParaRPr lang="ru-RU" sz="6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I.BLOK. IJTIMOIY KO’NIKMALARNI SHAKLLANTIRISH.</a:t>
            </a: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1.2.O’quv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ta’lim-tarbiyani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milliy-ma’naviy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1.2.1.MAVZU: TARBIYA TUSHUNCHASINING JAMIYAT TARAQQIYOTIDAGI O’RNI, MILLIY TARBIYA VA MILLIY G’OYA MAZMUNI. (2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 </a:t>
            </a:r>
            <a:endParaRPr lang="ru-RU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pic>
        <p:nvPicPr>
          <p:cNvPr id="1026" name="Picture 2" descr="F:\Screenshot_20260310_144537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3698"/>
            <a:ext cx="5214910" cy="31432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tushunchasining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taraqqiyotidagi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mazmuni</a:t>
            </a:r>
            <a:endParaRPr lang="en-US" sz="44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400" dirty="0">
                <a:latin typeface="Aharoni" pitchFamily="2" charset="-79"/>
                <a:cs typeface="Aharoni" pitchFamily="2" charset="-79"/>
              </a:rPr>
              <a:t>3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ru-RU" sz="4400" dirty="0">
                <a:latin typeface="Aharoni" pitchFamily="2" charset="-79"/>
                <a:cs typeface="Aharoni" pitchFamily="2" charset="-79"/>
              </a:rPr>
              <a:t>4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namunaviy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istiqbollari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Tarbiya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-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shaxsda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muayyan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jismoniy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,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ruxiy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,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axloqiy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,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ma’naviu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sifatiarni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shaklantirishga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qaratilgan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amaliy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pedagogic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jarayon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insoning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jamiuatda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yashashi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uchun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zarur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bo’igan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hissiyotlarga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ega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bo’ilshini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ta’miniash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yo’ilda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ko’riladigan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chora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tadbirlar</a:t>
            </a:r>
            <a:r>
              <a:rPr lang="en-US" sz="4800" dirty="0" smtClean="0">
                <a:latin typeface="Arial Black" panose="020B0A04020102020204" pitchFamily="34" charset="0"/>
                <a:cs typeface="Aharoni" pitchFamily="2" charset="-79"/>
              </a:rPr>
              <a:t>  </a:t>
            </a:r>
            <a:r>
              <a:rPr lang="en-US" sz="4800" dirty="0" err="1" smtClean="0">
                <a:latin typeface="Arial Black" panose="020B0A04020102020204" pitchFamily="34" charset="0"/>
                <a:cs typeface="Aharoni" pitchFamily="2" charset="-79"/>
              </a:rPr>
              <a:t>yig’indisi</a:t>
            </a:r>
            <a:r>
              <a:rPr lang="en-US" sz="4800" dirty="0">
                <a:latin typeface="Arial Black" panose="020B0A04020102020204" pitchFamily="34" charset="0"/>
                <a:cs typeface="Aharoni" pitchFamily="2" charset="-79"/>
              </a:rPr>
              <a:t>.</a:t>
            </a:r>
            <a:endParaRPr lang="ru-RU" sz="4800" dirty="0">
              <a:latin typeface="Arial Black" panose="020B0A0402010202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30632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429752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kamol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toptirish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ijobiy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fazilatlarni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hayotiga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tayyorlash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jarayonidir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taraqqiyoti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kapitaliga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bo’lgani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sababli,tarbiya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rivojlanishning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poydevori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9330672" y="1357286"/>
            <a:ext cx="8957328" cy="7133290"/>
          </a:xfrm>
          <a:custGeom>
            <a:avLst/>
            <a:gdLst/>
            <a:ahLst/>
            <a:cxnLst/>
            <a:rect l="l" t="t" r="r" b="b"/>
            <a:pathLst>
              <a:path w="8957328" h="7133290">
                <a:moveTo>
                  <a:pt x="0" y="0"/>
                </a:moveTo>
                <a:lnTo>
                  <a:pt x="8957327" y="0"/>
                </a:lnTo>
                <a:lnTo>
                  <a:pt x="8957327" y="7133290"/>
                </a:lnTo>
                <a:lnTo>
                  <a:pt x="0" y="71332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58182" y="-36"/>
            <a:ext cx="9929818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tushunchasining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rivojidagi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o’rnini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tahlil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axloqiy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barqarorlik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avlodga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umuminsoniy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singdiriladi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jinoyatchilikning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kamayishiga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adolat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hamjihatlikning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topishiga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0" y="785782"/>
            <a:ext cx="8286744" cy="9001188"/>
          </a:xfrm>
          <a:custGeom>
            <a:avLst/>
            <a:gdLst/>
            <a:ahLst/>
            <a:cxnLst/>
            <a:rect l="l" t="t" r="r" b="b"/>
            <a:pathLst>
              <a:path w="6460251" h="6419875">
                <a:moveTo>
                  <a:pt x="0" y="0"/>
                </a:moveTo>
                <a:lnTo>
                  <a:pt x="6460252" y="0"/>
                </a:lnTo>
                <a:lnTo>
                  <a:pt x="6460252" y="6419875"/>
                </a:lnTo>
                <a:lnTo>
                  <a:pt x="0" y="6419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0" y="0"/>
            <a:ext cx="9144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salohiyat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innovatsiyalar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taraqqiyotni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texnologiyalarsiz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Biroq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yetarli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insonda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izlanuvchanlik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mehnatsevarlik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sari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intilish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xislatlarni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mutaxassis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57126" y="2857484"/>
            <a:ext cx="9541788" cy="6488416"/>
          </a:xfrm>
          <a:custGeom>
            <a:avLst/>
            <a:gdLst/>
            <a:ahLst/>
            <a:cxnLst/>
            <a:rect l="l" t="t" r="r" b="b"/>
            <a:pathLst>
              <a:path w="9541788" h="6488416">
                <a:moveTo>
                  <a:pt x="0" y="0"/>
                </a:moveTo>
                <a:lnTo>
                  <a:pt x="9541787" y="0"/>
                </a:lnTo>
                <a:lnTo>
                  <a:pt x="9541787" y="6488415"/>
                </a:lnTo>
                <a:lnTo>
                  <a:pt x="0" y="64884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14426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Avlodlar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davomiyligi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meros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o’tmish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tajribasini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kunga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kun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yutuqlarini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kelajakka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big’lovchi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ko’prikdir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ajdodlarimizdan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madaniy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meros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saqlab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qolinadi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boyitiladi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uzviylik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bo’lmasa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yo’qotadi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taraqqiyotdan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to’xtaydi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2050" name="Picture 2" descr="F:\Screenshot_20260310_144638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87140" y="0"/>
            <a:ext cx="7000860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1072826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avlod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ongiga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qalbiga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muayyan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ko’p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asrlik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tarixiy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qadriyatlari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urf-odatlar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o’zligini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singdirishga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jarayondir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insonni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millatining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munosib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davomchisi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sanaladi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3074" name="Picture 2" descr="F:\Screenshot_20260310_144640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58578" y="0"/>
            <a:ext cx="6429420" cy="97869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6"/>
            <a:ext cx="1114426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muayyan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o’tmishi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buguni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istiqbolini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birlashtiruvchi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umumiy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maqsadlar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yo’lida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jipslashtiruchi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taraqqiyotga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undovchi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qarashlar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tushunchalar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qadriyatlar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tizimidir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Soddaroq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aytganda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“Biz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kimmiz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maqsadimiz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qayerga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boryabmiz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savollarga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javobidir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5122" name="Picture 2" descr="F:\Screenshot_20260310_144835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15702" y="428592"/>
            <a:ext cx="7072298" cy="92869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072694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bir-biri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chambarchas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tushunchalar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poydevorini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yo’nalishini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belgilab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shu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maqsadga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vositasidir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g’oya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xalqning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ruhi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nafasidir</a:t>
            </a:r>
            <a:r>
              <a:rPr lang="ru-RU" sz="4400" dirty="0" smtClean="0"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4098" name="Picture 2" descr="F:\Screenshot_20260310_144641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256" y="357154"/>
            <a:ext cx="8286744" cy="9501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tiklanishdan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sari”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g’oyasi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taraqqiyot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bosqichidagi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tamoyili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Agar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tiklanish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o’zligimizni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tariximiz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qadriyatlarimizni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tiklash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davri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yuksalish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salohiyatni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ishga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salib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jahon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hamjamiyatida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raqobatbardosh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qudratli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yetuk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jamiyat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qurishni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yoshlarda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mamlakat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men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qarashdan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“men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vatanim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olaman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ma’suliyatli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o’tishni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dirty="0"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1"/>
          <a:ext cx="18288000" cy="1028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solidFill>
                          <a:schemeClr val="tx1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Bosqich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pPr algn="ctr"/>
                      <a:endParaRPr lang="en-US" sz="4400" dirty="0" smtClean="0">
                        <a:solidFill>
                          <a:schemeClr val="tx1"/>
                        </a:solidFill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Asosiy</a:t>
                      </a:r>
                      <a:r>
                        <a:rPr lang="en-US" sz="4400" baseline="0" dirty="0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e’tibor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Tarbiyaviy</a:t>
                      </a:r>
                      <a:r>
                        <a:rPr lang="en-US" sz="4400" baseline="0" dirty="0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solidFill>
                            <a:schemeClr val="tx1"/>
                          </a:solidFill>
                          <a:latin typeface="Aharoni" pitchFamily="2" charset="-79"/>
                          <a:cs typeface="Aharoni" pitchFamily="2" charset="-79"/>
                        </a:rPr>
                        <a:t>yo’nalishi</a:t>
                      </a:r>
                      <a:endParaRPr lang="ru-RU" sz="4400" dirty="0">
                        <a:solidFill>
                          <a:schemeClr val="tx1"/>
                        </a:solidFill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tiklanish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O’zlikni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tanish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tarixni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tiklash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O’tmishga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hurmat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ehtirom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yuksalish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Tarqqiyot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innovatsiya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raqobat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Kelajakni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bunyod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etish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yaratuvchanlik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0144132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beruvchi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mujassam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etgan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jonli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yo’lboshchi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kelajagini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me’mordir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ongi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qalbi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toza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”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unga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o’zlik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naqshlarini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chizuvchi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6146" name="Picture 2" descr="F:\Screenshot_20260310_144836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58446" y="0"/>
            <a:ext cx="7572428" cy="1028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0644198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berishdagi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ibrat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maktabi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merosni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yetkazuvchi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ko’prik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vazifasi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immunitet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latin typeface="Aharoni" pitchFamily="2" charset="-79"/>
                <a:cs typeface="Aharoni" pitchFamily="2" charset="-79"/>
              </a:rPr>
              <a:t>yondashuvchi</a:t>
            </a:r>
            <a:endParaRPr lang="ru-RU" sz="4400" dirty="0">
              <a:cs typeface="Aharoni" pitchFamily="2" charset="-79"/>
            </a:endParaRPr>
          </a:p>
        </p:txBody>
      </p:sp>
      <p:pic>
        <p:nvPicPr>
          <p:cNvPr id="7170" name="Picture 2" descr="F:\17731359274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34641" y="714344"/>
            <a:ext cx="7453359" cy="90011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400" dirty="0"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18288000" cy="1037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Fazilat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Ahamiyati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Vatanparvarlik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O’zi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sevmagan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Vatanni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bolaga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sevdira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olmaydi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Keng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dunyoqarash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umuminsoniy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qadriyatlarni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qiyoslay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olishi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kerak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Psixologik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mahorat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Har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bir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bolaning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xarakteriga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qarab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milliy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tarbiya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usullarini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tanlaydi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7400">
                <a:tc>
                  <a:txBody>
                    <a:bodyPr/>
                    <a:lstStyle/>
                    <a:p>
                      <a:pPr algn="ctr"/>
                      <a:endParaRPr lang="en-US" sz="4400" dirty="0" smtClean="0">
                        <a:latin typeface="Aharoni" pitchFamily="2" charset="-79"/>
                        <a:cs typeface="Aharoni" pitchFamily="2" charset="-79"/>
                      </a:endParaRPr>
                    </a:p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Nutq</a:t>
                      </a:r>
                      <a:r>
                        <a:rPr lang="en-US" sz="440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madaniyati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>
                          <a:latin typeface="Aharoni" pitchFamily="2" charset="-79"/>
                          <a:cs typeface="Aharoni" pitchFamily="2" charset="-79"/>
                        </a:rPr>
                        <a:t>Ona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tilining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boyligini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nafosatini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bolaga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ko’rsata</a:t>
                      </a:r>
                      <a:r>
                        <a:rPr lang="en-US" sz="4400" baseline="0" dirty="0" smtClean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400" baseline="0" dirty="0" err="1" smtClean="0">
                          <a:latin typeface="Aharoni" pitchFamily="2" charset="-79"/>
                          <a:cs typeface="Aharoni" pitchFamily="2" charset="-79"/>
                        </a:rPr>
                        <a:t>biladi</a:t>
                      </a:r>
                      <a:endParaRPr lang="ru-RU" sz="44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10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110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11000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1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1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11000" dirty="0" err="1" smtClean="0">
                <a:latin typeface="Aharoni" pitchFamily="2" charset="-79"/>
                <a:cs typeface="Aharoni" pitchFamily="2" charset="-79"/>
              </a:rPr>
              <a:t>tashakkur</a:t>
            </a:r>
            <a:endParaRPr lang="ru-RU" sz="11000" dirty="0">
              <a:cs typeface="Aharoni" pitchFamily="2" charset="-79"/>
            </a:endParaRPr>
          </a:p>
        </p:txBody>
      </p:sp>
      <p:pic>
        <p:nvPicPr>
          <p:cNvPr id="8194" name="Picture 2" descr="F:\Screenshot_20260310_144540_Gall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068" y="0"/>
            <a:ext cx="16859368" cy="45005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671</Words>
  <Application>Microsoft Office PowerPoint</Application>
  <PresentationFormat>Произвольный</PresentationFormat>
  <Paragraphs>68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 Black</vt:lpstr>
      <vt:lpstr>Aharoni</vt:lpstr>
      <vt:lpstr>Arial</vt:lpstr>
      <vt:lpstr>Wellfleet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34</cp:revision>
  <dcterms:created xsi:type="dcterms:W3CDTF">2006-08-16T00:00:00Z</dcterms:created>
  <dcterms:modified xsi:type="dcterms:W3CDTF">2026-09-09T03:53:17Z</dcterms:modified>
  <dc:identifier>DAHDh-CbjeE</dc:identifier>
</cp:coreProperties>
</file>