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1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544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18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836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008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126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6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490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77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923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590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2398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5677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0690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6794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7140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583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ABDE1-7821-4B98-82A7-50A3E9C65280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CB03454-2C27-4A40-BE34-A2EE4972F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96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746" y="220717"/>
            <a:ext cx="9911254" cy="3381320"/>
          </a:xfrm>
        </p:spPr>
        <p:txBody>
          <a:bodyPr>
            <a:noAutofit/>
          </a:bodyPr>
          <a:lstStyle/>
          <a:p>
            <a:pPr algn="l"/>
            <a:r>
              <a:rPr lang="en-US" sz="4000" dirty="0" err="1" smtClean="0"/>
              <a:t>Andijon</a:t>
            </a:r>
            <a:r>
              <a:rPr lang="en-US" sz="4000" dirty="0" smtClean="0"/>
              <a:t> </a:t>
            </a:r>
            <a:r>
              <a:rPr lang="en-US" sz="4000" dirty="0" err="1" smtClean="0"/>
              <a:t>viloyati</a:t>
            </a:r>
            <a:r>
              <a:rPr lang="en-US" sz="4000" dirty="0" smtClean="0"/>
              <a:t> </a:t>
            </a:r>
            <a:r>
              <a:rPr lang="en-US" sz="4000" dirty="0" err="1" smtClean="0"/>
              <a:t>pedagogik</a:t>
            </a:r>
            <a:r>
              <a:rPr lang="en-US" sz="4000" dirty="0" smtClean="0"/>
              <a:t> </a:t>
            </a:r>
            <a:r>
              <a:rPr lang="en-US" sz="4000" dirty="0" err="1" smtClean="0"/>
              <a:t>mahorat</a:t>
            </a:r>
            <a:r>
              <a:rPr lang="en-US" sz="4000" dirty="0" smtClean="0"/>
              <a:t> </a:t>
            </a:r>
            <a:r>
              <a:rPr lang="en-US" sz="4000" dirty="0" err="1" smtClean="0"/>
              <a:t>markazi</a:t>
            </a:r>
            <a:r>
              <a:rPr lang="en-US" sz="4000" dirty="0" smtClean="0"/>
              <a:t> </a:t>
            </a:r>
            <a:r>
              <a:rPr lang="en-US" sz="4000" dirty="0" err="1" smtClean="0"/>
              <a:t>maktabgacha</a:t>
            </a:r>
            <a:r>
              <a:rPr lang="en-US" sz="4000" dirty="0" smtClean="0"/>
              <a:t> ,</a:t>
            </a:r>
            <a:r>
              <a:rPr lang="en-US" sz="4000" dirty="0" err="1" smtClean="0"/>
              <a:t>boshlangich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maxsus</a:t>
            </a:r>
            <a:r>
              <a:rPr lang="en-US" sz="4000" dirty="0" smtClean="0"/>
              <a:t> </a:t>
            </a:r>
            <a:r>
              <a:rPr lang="en-US" sz="4000" dirty="0" err="1" smtClean="0"/>
              <a:t>ta’lim</a:t>
            </a:r>
            <a:r>
              <a:rPr lang="en-US" sz="4000" dirty="0" smtClean="0"/>
              <a:t> </a:t>
            </a:r>
            <a:r>
              <a:rPr lang="en-US" sz="4000" dirty="0" err="1" smtClean="0"/>
              <a:t>metodikalari</a:t>
            </a:r>
            <a:r>
              <a:rPr lang="en-US" sz="4000" dirty="0" smtClean="0"/>
              <a:t> </a:t>
            </a:r>
            <a:r>
              <a:rPr lang="en-US" sz="4000" dirty="0" err="1" smtClean="0"/>
              <a:t>kafedrasi</a:t>
            </a:r>
            <a:r>
              <a:rPr lang="en-US" sz="4000" dirty="0" smtClean="0"/>
              <a:t> </a:t>
            </a:r>
            <a:r>
              <a:rPr lang="en-US" sz="4000" dirty="0" err="1" smtClean="0"/>
              <a:t>o’qituvchisi</a:t>
            </a:r>
            <a:r>
              <a:rPr lang="en-US" sz="4000" dirty="0" smtClean="0"/>
              <a:t>:</a:t>
            </a:r>
            <a:endParaRPr lang="en-US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6745" y="3602037"/>
            <a:ext cx="9911254" cy="2641107"/>
          </a:xfrm>
        </p:spPr>
        <p:txBody>
          <a:bodyPr>
            <a:noAutofit/>
          </a:bodyPr>
          <a:lstStyle/>
          <a:p>
            <a:pPr algn="just"/>
            <a:r>
              <a:rPr lang="en-US" sz="4000" dirty="0" smtClean="0"/>
              <a:t>Jamila </a:t>
            </a:r>
            <a:r>
              <a:rPr lang="en-US" sz="4000" dirty="0" err="1" smtClean="0"/>
              <a:t>Abdullayeva</a:t>
            </a:r>
            <a:endParaRPr lang="en-US" sz="4000" dirty="0" smtClean="0"/>
          </a:p>
          <a:p>
            <a:pPr algn="just"/>
            <a:r>
              <a:rPr lang="en-US" sz="4000" dirty="0" smtClean="0"/>
              <a:t>Mavzu:1. 1. 1.Maktabgacha </a:t>
            </a:r>
            <a:r>
              <a:rPr lang="en-US" sz="4000" dirty="0" err="1" smtClean="0"/>
              <a:t>ta’lim</a:t>
            </a:r>
            <a:r>
              <a:rPr lang="en-US" sz="4000" dirty="0" smtClean="0"/>
              <a:t> </a:t>
            </a:r>
            <a:r>
              <a:rPr lang="en-US" sz="4000" dirty="0" err="1" smtClean="0"/>
              <a:t>tizimiga</a:t>
            </a:r>
            <a:r>
              <a:rPr lang="en-US" sz="4000" dirty="0" smtClean="0"/>
              <a:t> </a:t>
            </a:r>
            <a:r>
              <a:rPr lang="en-US" sz="4000" dirty="0" err="1" smtClean="0"/>
              <a:t>oid</a:t>
            </a:r>
            <a:r>
              <a:rPr lang="en-US" sz="4000" dirty="0" smtClean="0"/>
              <a:t> </a:t>
            </a:r>
            <a:r>
              <a:rPr lang="en-US" sz="4000" dirty="0" err="1" smtClean="0"/>
              <a:t>me’yoriy</a:t>
            </a:r>
            <a:r>
              <a:rPr lang="en-US" sz="4000" dirty="0" smtClean="0"/>
              <a:t> </a:t>
            </a:r>
            <a:r>
              <a:rPr lang="en-US" sz="4000" dirty="0" err="1" smtClean="0"/>
              <a:t>huquqiy</a:t>
            </a:r>
            <a:r>
              <a:rPr lang="en-US" sz="4000" dirty="0" smtClean="0"/>
              <a:t> </a:t>
            </a:r>
            <a:r>
              <a:rPr lang="en-US" sz="4000" dirty="0" err="1" smtClean="0"/>
              <a:t>hujjatlar</a:t>
            </a:r>
            <a:r>
              <a:rPr lang="en-US" sz="4000" dirty="0" smtClean="0"/>
              <a:t>.(2 </a:t>
            </a:r>
            <a:r>
              <a:rPr lang="en-US" sz="4000" dirty="0" err="1" smtClean="0"/>
              <a:t>soat</a:t>
            </a:r>
            <a:r>
              <a:rPr lang="en-US" sz="4000" dirty="0" smtClean="0"/>
              <a:t> </a:t>
            </a:r>
            <a:r>
              <a:rPr lang="en-US" sz="4000" dirty="0" err="1" smtClean="0"/>
              <a:t>nazariy</a:t>
            </a:r>
            <a:r>
              <a:rPr lang="en-US" sz="4000" smtClean="0"/>
              <a:t>)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304910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96814" y="425669"/>
            <a:ext cx="3846786" cy="835572"/>
          </a:xfrm>
        </p:spPr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       </a:t>
            </a:r>
            <a:endParaRPr lang="en-US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261241"/>
            <a:ext cx="7476734" cy="5044966"/>
          </a:xfrm>
        </p:spPr>
        <p:txBody>
          <a:bodyPr>
            <a:noAutofit/>
          </a:bodyPr>
          <a:lstStyle/>
          <a:p>
            <a:pPr algn="just"/>
            <a:r>
              <a:rPr lang="en-US" sz="3200" dirty="0" smtClean="0"/>
              <a:t>1.MTT </a:t>
            </a:r>
            <a:r>
              <a:rPr lang="en-US" sz="3200" dirty="0" err="1" smtClean="0"/>
              <a:t>faoliyatini</a:t>
            </a:r>
            <a:r>
              <a:rPr lang="en-US" sz="3200" dirty="0" smtClean="0"/>
              <a:t> </a:t>
            </a:r>
            <a:r>
              <a:rPr lang="en-US" sz="3200" dirty="0" err="1" smtClean="0"/>
              <a:t>tashkil</a:t>
            </a:r>
            <a:r>
              <a:rPr lang="en-US" sz="3200" dirty="0" smtClean="0"/>
              <a:t> </a:t>
            </a:r>
            <a:r>
              <a:rPr lang="en-US" sz="3200" dirty="0" err="1" smtClean="0"/>
              <a:t>etishning</a:t>
            </a:r>
            <a:r>
              <a:rPr lang="en-US" sz="3200" dirty="0" smtClean="0"/>
              <a:t> </a:t>
            </a:r>
            <a:r>
              <a:rPr lang="en-US" sz="3200" dirty="0" err="1" smtClean="0"/>
              <a:t>huquqiy</a:t>
            </a:r>
            <a:r>
              <a:rPr lang="en-US" sz="3200" dirty="0" smtClean="0"/>
              <a:t> </a:t>
            </a:r>
            <a:r>
              <a:rPr lang="en-US" sz="3200" dirty="0" err="1" smtClean="0"/>
              <a:t>asoslari</a:t>
            </a:r>
            <a:r>
              <a:rPr lang="en-US" sz="3200" dirty="0" smtClean="0"/>
              <a:t>.</a:t>
            </a:r>
          </a:p>
          <a:p>
            <a:pPr algn="just"/>
            <a:r>
              <a:rPr lang="en-US" sz="3200" dirty="0" smtClean="0"/>
              <a:t>2.Me’yoriy- </a:t>
            </a:r>
            <a:r>
              <a:rPr lang="en-US" sz="3200" dirty="0" err="1" smtClean="0"/>
              <a:t>huquqiy</a:t>
            </a:r>
            <a:r>
              <a:rPr lang="en-US" sz="3200" dirty="0" smtClean="0"/>
              <a:t> </a:t>
            </a:r>
            <a:r>
              <a:rPr lang="en-US" sz="3200" dirty="0" err="1" smtClean="0"/>
              <a:t>hujjatlar</a:t>
            </a:r>
            <a:r>
              <a:rPr lang="en-US" sz="3200" dirty="0" smtClean="0"/>
              <a:t> </a:t>
            </a:r>
            <a:r>
              <a:rPr lang="en-US" sz="3200" dirty="0" err="1" smtClean="0"/>
              <a:t>tuushunchasi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turlari</a:t>
            </a:r>
            <a:r>
              <a:rPr lang="en-US" sz="3200" dirty="0" smtClean="0"/>
              <a:t>.</a:t>
            </a:r>
          </a:p>
          <a:p>
            <a:pPr algn="just"/>
            <a:r>
              <a:rPr lang="en-US" sz="3200" dirty="0" smtClean="0"/>
              <a:t>3.Maktabgacha </a:t>
            </a:r>
            <a:r>
              <a:rPr lang="en-US" sz="3200" dirty="0" err="1" smtClean="0"/>
              <a:t>ta’lim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tarbiyaning</a:t>
            </a:r>
            <a:r>
              <a:rPr lang="en-US" sz="3200" dirty="0" smtClean="0"/>
              <a:t> </a:t>
            </a:r>
            <a:r>
              <a:rPr lang="en-US" sz="3200" dirty="0" err="1" smtClean="0"/>
              <a:t>asosiy</a:t>
            </a:r>
            <a:r>
              <a:rPr lang="en-US" sz="3200" dirty="0" smtClean="0"/>
              <a:t> </a:t>
            </a:r>
            <a:r>
              <a:rPr lang="en-US" sz="3200" dirty="0" err="1" smtClean="0"/>
              <a:t>prinsiplari</a:t>
            </a:r>
            <a:r>
              <a:rPr lang="en-US" sz="3200" dirty="0" smtClean="0"/>
              <a:t>.</a:t>
            </a:r>
          </a:p>
          <a:p>
            <a:pPr algn="just"/>
            <a:r>
              <a:rPr lang="en-US" sz="3200" dirty="0" smtClean="0"/>
              <a:t>4.Maktabgacha </a:t>
            </a:r>
            <a:r>
              <a:rPr lang="en-US" sz="3200" dirty="0" err="1" smtClean="0"/>
              <a:t>ta’lim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tarbiya</a:t>
            </a:r>
            <a:r>
              <a:rPr lang="en-US" sz="3200" dirty="0" smtClean="0"/>
              <a:t> </a:t>
            </a:r>
            <a:r>
              <a:rPr lang="en-US" sz="3200" dirty="0" err="1" smtClean="0"/>
              <a:t>sohasidagi</a:t>
            </a:r>
            <a:r>
              <a:rPr lang="en-US" sz="3200" dirty="0" smtClean="0"/>
              <a:t> </a:t>
            </a:r>
            <a:r>
              <a:rPr lang="en-US" sz="3200" dirty="0" err="1" smtClean="0"/>
              <a:t>davlat</a:t>
            </a:r>
            <a:r>
              <a:rPr lang="en-US" sz="3200" dirty="0" smtClean="0"/>
              <a:t> </a:t>
            </a:r>
            <a:r>
              <a:rPr lang="en-US" sz="3200" dirty="0" err="1" smtClean="0"/>
              <a:t>siyosatining</a:t>
            </a:r>
            <a:r>
              <a:rPr lang="en-US" sz="3200" dirty="0" smtClean="0"/>
              <a:t> </a:t>
            </a:r>
            <a:r>
              <a:rPr lang="en-US" sz="3200" dirty="0" err="1" smtClean="0"/>
              <a:t>ustivor</a:t>
            </a:r>
            <a:r>
              <a:rPr lang="en-US" sz="3200" dirty="0" smtClean="0"/>
              <a:t> </a:t>
            </a:r>
            <a:r>
              <a:rPr lang="en-US" sz="3200" dirty="0" err="1" smtClean="0"/>
              <a:t>yo’nalishlari</a:t>
            </a:r>
            <a:r>
              <a:rPr lang="en-US" sz="3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6592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538" y="199292"/>
            <a:ext cx="8792224" cy="6658708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0614" y="1072055"/>
            <a:ext cx="832338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dirty="0" err="1" smtClean="0"/>
              <a:t>Me’yoriy-huquqiy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hujjatlar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iyerxiyasi</a:t>
            </a:r>
            <a:r>
              <a:rPr lang="en-US" sz="2800" i="1" dirty="0" smtClean="0"/>
              <a:t>:</a:t>
            </a:r>
          </a:p>
          <a:p>
            <a:r>
              <a:rPr lang="en-US" sz="2800" i="1" dirty="0" err="1" smtClean="0"/>
              <a:t>Qonun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hujjatlari</a:t>
            </a:r>
            <a:r>
              <a:rPr lang="en-US" sz="2800" i="1" dirty="0" smtClean="0"/>
              <a:t>.</a:t>
            </a:r>
          </a:p>
          <a:p>
            <a:r>
              <a:rPr lang="en-US" sz="2800" i="1" dirty="0" smtClean="0"/>
              <a:t>-</a:t>
            </a:r>
            <a:r>
              <a:rPr lang="en-US" sz="2800" i="1" dirty="0" err="1" smtClean="0"/>
              <a:t>Konstitutsiya</a:t>
            </a:r>
            <a:r>
              <a:rPr lang="en-US" sz="2800" i="1" dirty="0" smtClean="0"/>
              <a:t>(</a:t>
            </a:r>
            <a:r>
              <a:rPr lang="en-US" sz="2800" i="1" dirty="0" err="1"/>
              <a:t>b</a:t>
            </a:r>
            <a:r>
              <a:rPr lang="en-US" sz="2800" i="1" dirty="0" err="1" smtClean="0"/>
              <a:t>archa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hujjatlar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unga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mos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bo’lishi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shart</a:t>
            </a:r>
            <a:r>
              <a:rPr lang="en-US" sz="2800" i="1" dirty="0" smtClean="0"/>
              <a:t>)</a:t>
            </a:r>
          </a:p>
          <a:p>
            <a:r>
              <a:rPr lang="en-US" sz="2800" i="1" dirty="0" smtClean="0"/>
              <a:t>-</a:t>
            </a:r>
            <a:r>
              <a:rPr lang="en-US" sz="2800" i="1" dirty="0" err="1" smtClean="0"/>
              <a:t>Konstitutsiyaviy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qonunlar</a:t>
            </a:r>
            <a:r>
              <a:rPr lang="en-US" sz="2800" i="1" dirty="0" smtClean="0"/>
              <a:t>(</a:t>
            </a:r>
            <a:r>
              <a:rPr lang="en-US" sz="2800" i="1" dirty="0" err="1" smtClean="0"/>
              <a:t>saylov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yoki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referendumga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oid</a:t>
            </a:r>
            <a:r>
              <a:rPr lang="en-US" sz="2800" i="1" dirty="0" smtClean="0"/>
              <a:t>)</a:t>
            </a:r>
          </a:p>
          <a:p>
            <a:r>
              <a:rPr lang="en-US" sz="2800" i="1" dirty="0" smtClean="0"/>
              <a:t>-</a:t>
            </a:r>
            <a:r>
              <a:rPr lang="en-US" sz="2800" i="1" dirty="0" err="1" smtClean="0"/>
              <a:t>Qonunlar</a:t>
            </a:r>
            <a:r>
              <a:rPr lang="en-US" sz="2800" i="1" dirty="0" smtClean="0"/>
              <a:t>(</a:t>
            </a:r>
            <a:r>
              <a:rPr lang="en-US" sz="2800" i="1" dirty="0" err="1" smtClean="0"/>
              <a:t>fuqarolik,jinoyat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yoki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mehnat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kodeksi</a:t>
            </a:r>
            <a:r>
              <a:rPr lang="en-US" sz="2800" i="1" dirty="0" smtClean="0"/>
              <a:t>)</a:t>
            </a:r>
          </a:p>
          <a:p>
            <a:r>
              <a:rPr lang="en-US" sz="2800" dirty="0" err="1"/>
              <a:t>Qonunosti</a:t>
            </a:r>
            <a:r>
              <a:rPr lang="en-US" sz="2800" dirty="0"/>
              <a:t> </a:t>
            </a:r>
            <a:r>
              <a:rPr lang="en-US" sz="2800" dirty="0" err="1"/>
              <a:t>hujjatlari</a:t>
            </a:r>
            <a:r>
              <a:rPr lang="en-US" sz="2800" dirty="0"/>
              <a:t>:</a:t>
            </a:r>
            <a:br>
              <a:rPr lang="en-US" sz="2800" dirty="0"/>
            </a:br>
            <a:r>
              <a:rPr lang="en-US" sz="2800" dirty="0"/>
              <a:t>-</a:t>
            </a:r>
            <a:r>
              <a:rPr lang="en-US" sz="2800" dirty="0" err="1"/>
              <a:t>Prezident</a:t>
            </a:r>
            <a:r>
              <a:rPr lang="en-US" sz="2800" dirty="0"/>
              <a:t> </a:t>
            </a:r>
            <a:r>
              <a:rPr lang="en-US" sz="2800" dirty="0" err="1"/>
              <a:t>farmonlari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qarorlari</a:t>
            </a:r>
            <a:r>
              <a:rPr lang="en-US" sz="2800" dirty="0"/>
              <a:t>.</a:t>
            </a:r>
            <a:br>
              <a:rPr lang="en-US" sz="2800" dirty="0"/>
            </a:br>
            <a:r>
              <a:rPr lang="en-US" sz="2800" dirty="0"/>
              <a:t>-</a:t>
            </a:r>
            <a:r>
              <a:rPr lang="en-US" sz="2800" dirty="0" err="1"/>
              <a:t>Vazirlar</a:t>
            </a:r>
            <a:r>
              <a:rPr lang="en-US" sz="2800" dirty="0"/>
              <a:t> </a:t>
            </a:r>
            <a:r>
              <a:rPr lang="en-US" sz="2800" dirty="0" err="1"/>
              <a:t>mahkamasining</a:t>
            </a:r>
            <a:r>
              <a:rPr lang="en-US" sz="2800" dirty="0"/>
              <a:t> </a:t>
            </a:r>
            <a:r>
              <a:rPr lang="en-US" sz="2800" dirty="0" err="1"/>
              <a:t>qarorlari</a:t>
            </a:r>
            <a:r>
              <a:rPr lang="en-US" sz="2800" dirty="0"/>
              <a:t>.</a:t>
            </a:r>
            <a:br>
              <a:rPr lang="en-US" sz="2800" dirty="0"/>
            </a:br>
            <a:r>
              <a:rPr lang="en-US" sz="2800" dirty="0"/>
              <a:t>-</a:t>
            </a:r>
            <a:r>
              <a:rPr lang="en-US" sz="2800" dirty="0" err="1"/>
              <a:t>Vazirlik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idoralarning</a:t>
            </a:r>
            <a:r>
              <a:rPr lang="en-US" sz="2800" dirty="0"/>
              <a:t> </a:t>
            </a:r>
            <a:r>
              <a:rPr lang="en-US" sz="2800" dirty="0" err="1"/>
              <a:t>buyruqlari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-</a:t>
            </a:r>
            <a:r>
              <a:rPr lang="en-US" sz="2800" dirty="0" err="1" smtClean="0"/>
              <a:t>Mahalliy</a:t>
            </a:r>
            <a:r>
              <a:rPr lang="en-US" sz="2800" dirty="0" smtClean="0"/>
              <a:t> </a:t>
            </a:r>
            <a:r>
              <a:rPr lang="en-US" sz="2800" dirty="0" err="1" smtClean="0"/>
              <a:t>davlat</a:t>
            </a:r>
            <a:r>
              <a:rPr lang="en-US" sz="2800" dirty="0" smtClean="0"/>
              <a:t> </a:t>
            </a:r>
            <a:r>
              <a:rPr lang="en-US" sz="2800" dirty="0" err="1" smtClean="0"/>
              <a:t>hokimiyati</a:t>
            </a:r>
            <a:r>
              <a:rPr lang="en-US" sz="2800" dirty="0" smtClean="0"/>
              <a:t> </a:t>
            </a:r>
            <a:r>
              <a:rPr lang="en-US" sz="2800" dirty="0" err="1" smtClean="0"/>
              <a:t>organlari</a:t>
            </a:r>
            <a:r>
              <a:rPr lang="en-US" sz="2800" dirty="0" smtClean="0"/>
              <a:t> </a:t>
            </a:r>
            <a:r>
              <a:rPr lang="en-US" sz="2800" dirty="0" err="1" smtClean="0"/>
              <a:t>qarorlari</a:t>
            </a:r>
            <a:r>
              <a:rPr lang="en-US" sz="2800" dirty="0" smtClean="0"/>
              <a:t>.  </a:t>
            </a:r>
            <a:endParaRPr 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4211003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5785" y="832339"/>
            <a:ext cx="8621148" cy="576088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 - </a:t>
            </a:r>
            <a:r>
              <a:rPr lang="en-US" sz="2400" dirty="0" err="1" smtClean="0"/>
              <a:t>O’zbekiston</a:t>
            </a:r>
            <a:r>
              <a:rPr lang="en-US" sz="2400" dirty="0" smtClean="0"/>
              <a:t> </a:t>
            </a:r>
            <a:r>
              <a:rPr lang="en-US" sz="2400" dirty="0" err="1" smtClean="0"/>
              <a:t>Respublikasi</a:t>
            </a:r>
            <a:r>
              <a:rPr lang="en-US" sz="2400" dirty="0" smtClean="0"/>
              <a:t> </a:t>
            </a:r>
            <a:r>
              <a:rPr lang="en-US" sz="2400" dirty="0" err="1" smtClean="0"/>
              <a:t>Konstituutsiyasi:Har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shaxsning</a:t>
            </a:r>
            <a:r>
              <a:rPr lang="en-US" sz="2400" dirty="0" smtClean="0"/>
              <a:t> </a:t>
            </a:r>
            <a:r>
              <a:rPr lang="en-US" sz="2400" dirty="0" err="1" smtClean="0"/>
              <a:t>ta’lim</a:t>
            </a:r>
            <a:r>
              <a:rPr lang="en-US" sz="2400" dirty="0" smtClean="0"/>
              <a:t> </a:t>
            </a:r>
            <a:r>
              <a:rPr lang="en-US" sz="2400" dirty="0" err="1" smtClean="0"/>
              <a:t>olish</a:t>
            </a:r>
            <a:r>
              <a:rPr lang="en-US" sz="2400" dirty="0" smtClean="0"/>
              <a:t> </a:t>
            </a:r>
            <a:r>
              <a:rPr lang="en-US" sz="2400" dirty="0" err="1" smtClean="0"/>
              <a:t>huquqini</a:t>
            </a:r>
            <a:r>
              <a:rPr lang="en-US" sz="2400" dirty="0" smtClean="0"/>
              <a:t> </a:t>
            </a:r>
            <a:r>
              <a:rPr lang="en-US" sz="2400" dirty="0" err="1" smtClean="0"/>
              <a:t>kafolatlaydi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>-‘’</a:t>
            </a:r>
            <a:r>
              <a:rPr lang="en-US" sz="2400" dirty="0" err="1" smtClean="0"/>
              <a:t>Maktabgacha</a:t>
            </a:r>
            <a:r>
              <a:rPr lang="en-US" sz="2400" dirty="0" smtClean="0"/>
              <a:t> </a:t>
            </a:r>
            <a:r>
              <a:rPr lang="en-US" sz="2400" dirty="0" err="1" smtClean="0"/>
              <a:t>ta’lim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tarbiya</a:t>
            </a:r>
            <a:r>
              <a:rPr lang="en-US" sz="2400" dirty="0" smtClean="0"/>
              <a:t> to’g’</a:t>
            </a:r>
            <a:r>
              <a:rPr lang="en-US" sz="2400" dirty="0" err="1" smtClean="0"/>
              <a:t>risida</a:t>
            </a:r>
            <a:r>
              <a:rPr lang="en-US" sz="2400" dirty="0" smtClean="0"/>
              <a:t>’’</a:t>
            </a:r>
            <a:r>
              <a:rPr lang="en-US" sz="2400" dirty="0" err="1" smtClean="0"/>
              <a:t>gi</a:t>
            </a:r>
            <a:r>
              <a:rPr lang="en-US" sz="2400" dirty="0" smtClean="0"/>
              <a:t> </a:t>
            </a:r>
            <a:r>
              <a:rPr lang="en-US" sz="2400" dirty="0" err="1" smtClean="0"/>
              <a:t>qonun</a:t>
            </a:r>
            <a:r>
              <a:rPr lang="en-US" sz="2400" dirty="0" smtClean="0"/>
              <a:t>:</a:t>
            </a:r>
            <a:br>
              <a:rPr lang="en-US" sz="2400" dirty="0" smtClean="0"/>
            </a:br>
            <a:r>
              <a:rPr lang="en-US" sz="2400" dirty="0" smtClean="0"/>
              <a:t>Bu </a:t>
            </a:r>
            <a:r>
              <a:rPr lang="en-US" sz="2400" dirty="0" err="1" smtClean="0"/>
              <a:t>sohadagi</a:t>
            </a:r>
            <a:r>
              <a:rPr lang="en-US" sz="2400" dirty="0" smtClean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hujjat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bo’lib,u</a:t>
            </a:r>
            <a:r>
              <a:rPr lang="en-US" sz="2400" dirty="0" smtClean="0"/>
              <a:t> MTT </a:t>
            </a:r>
            <a:r>
              <a:rPr lang="en-US" sz="2400" dirty="0" err="1" smtClean="0"/>
              <a:t>turlari,davlat</a:t>
            </a:r>
            <a:r>
              <a:rPr lang="en-US" sz="2400" dirty="0" smtClean="0"/>
              <a:t> </a:t>
            </a:r>
            <a:r>
              <a:rPr lang="en-US" sz="2400" dirty="0" err="1" smtClean="0"/>
              <a:t>standartlari,tarbiyalanuvchilar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pedagoglarning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huquq</a:t>
            </a:r>
            <a:r>
              <a:rPr lang="en-US" sz="2400" dirty="0" smtClean="0"/>
              <a:t> </a:t>
            </a:r>
            <a:r>
              <a:rPr lang="en-US" sz="2400" dirty="0" err="1" smtClean="0"/>
              <a:t>hamda</a:t>
            </a:r>
            <a:r>
              <a:rPr lang="en-US" sz="2400" dirty="0" smtClean="0"/>
              <a:t> </a:t>
            </a:r>
            <a:r>
              <a:rPr lang="en-US" sz="2400" dirty="0" err="1" smtClean="0"/>
              <a:t>majburiyatlarini</a:t>
            </a:r>
            <a:r>
              <a:rPr lang="en-US" sz="2400" dirty="0" smtClean="0"/>
              <a:t> </a:t>
            </a:r>
            <a:r>
              <a:rPr lang="en-US" sz="2400" dirty="0" err="1" smtClean="0"/>
              <a:t>belgilab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>-’’</a:t>
            </a:r>
            <a:r>
              <a:rPr lang="en-US" sz="2400" dirty="0" err="1" smtClean="0"/>
              <a:t>Ta’lim</a:t>
            </a:r>
            <a:r>
              <a:rPr lang="en-US" sz="2400" dirty="0" smtClean="0"/>
              <a:t> to’g’</a:t>
            </a:r>
            <a:r>
              <a:rPr lang="en-US" sz="2400" dirty="0" err="1" smtClean="0"/>
              <a:t>risida</a:t>
            </a:r>
            <a:r>
              <a:rPr lang="en-US" sz="2400" dirty="0" smtClean="0"/>
              <a:t>’’</a:t>
            </a:r>
            <a:r>
              <a:rPr lang="en-US" sz="2400" dirty="0" err="1" smtClean="0"/>
              <a:t>gi</a:t>
            </a:r>
            <a:r>
              <a:rPr lang="en-US" sz="2400" dirty="0" smtClean="0"/>
              <a:t> </a:t>
            </a:r>
            <a:r>
              <a:rPr lang="en-US" sz="2400" dirty="0" err="1" smtClean="0"/>
              <a:t>qonun</a:t>
            </a:r>
            <a:r>
              <a:rPr lang="en-US" sz="2400" dirty="0" smtClean="0"/>
              <a:t> </a:t>
            </a:r>
            <a:r>
              <a:rPr lang="en-US" sz="2400" dirty="0" err="1" smtClean="0"/>
              <a:t>umumiy</a:t>
            </a:r>
            <a:r>
              <a:rPr lang="en-US" sz="2400" dirty="0" smtClean="0"/>
              <a:t> </a:t>
            </a:r>
            <a:r>
              <a:rPr lang="en-US" sz="2400" dirty="0" err="1" smtClean="0"/>
              <a:t>ta’lim</a:t>
            </a:r>
            <a:r>
              <a:rPr lang="en-US" sz="2400" dirty="0" smtClean="0"/>
              <a:t> </a:t>
            </a:r>
            <a:r>
              <a:rPr lang="en-US" sz="2400" dirty="0" err="1" smtClean="0"/>
              <a:t>tizimining</a:t>
            </a:r>
            <a:r>
              <a:rPr lang="en-US" sz="2400" dirty="0" smtClean="0"/>
              <a:t> </a:t>
            </a:r>
            <a:r>
              <a:rPr lang="en-US" sz="2400" dirty="0" err="1" smtClean="0"/>
              <a:t>tarkibiy</a:t>
            </a:r>
            <a:r>
              <a:rPr lang="en-US" sz="2400" dirty="0" smtClean="0"/>
              <a:t> </a:t>
            </a:r>
            <a:r>
              <a:rPr lang="en-US" sz="2400" dirty="0" err="1" smtClean="0"/>
              <a:t>qismi</a:t>
            </a:r>
            <a:r>
              <a:rPr lang="en-US" sz="2400" dirty="0" smtClean="0"/>
              <a:t> </a:t>
            </a:r>
            <a:r>
              <a:rPr lang="en-US" sz="2400" dirty="0" err="1" smtClean="0"/>
              <a:t>sifatida</a:t>
            </a:r>
            <a:r>
              <a:rPr lang="en-US" sz="2400" dirty="0" smtClean="0"/>
              <a:t> </a:t>
            </a:r>
            <a:r>
              <a:rPr lang="en-US" sz="2400" dirty="0" err="1" smtClean="0"/>
              <a:t>MTTning</a:t>
            </a:r>
            <a:r>
              <a:rPr lang="en-US" sz="2400" dirty="0" smtClean="0"/>
              <a:t> </a:t>
            </a:r>
            <a:r>
              <a:rPr lang="en-US" sz="2400" dirty="0" err="1" smtClean="0"/>
              <a:t>o’rnini</a:t>
            </a:r>
            <a:r>
              <a:rPr lang="en-US" sz="2400" dirty="0" smtClean="0"/>
              <a:t> </a:t>
            </a:r>
            <a:r>
              <a:rPr lang="en-US" sz="2400" dirty="0" err="1" smtClean="0"/>
              <a:t>belgilaydi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>-</a:t>
            </a:r>
            <a:r>
              <a:rPr lang="en-US" sz="2400" dirty="0" err="1" smtClean="0"/>
              <a:t>Davlat</a:t>
            </a:r>
            <a:r>
              <a:rPr lang="en-US" sz="2400" dirty="0" smtClean="0"/>
              <a:t> </a:t>
            </a:r>
            <a:r>
              <a:rPr lang="en-US" sz="2400" dirty="0" err="1" smtClean="0"/>
              <a:t>ta’lim</a:t>
            </a:r>
            <a:r>
              <a:rPr lang="en-US" sz="2400" dirty="0" smtClean="0"/>
              <a:t> </a:t>
            </a:r>
            <a:r>
              <a:rPr lang="en-US" sz="2400" dirty="0" err="1" smtClean="0"/>
              <a:t>standartlari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dasturlar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>-’’Ilk </a:t>
            </a:r>
            <a:r>
              <a:rPr lang="en-US" sz="2400" dirty="0" err="1" smtClean="0"/>
              <a:t>qadam</a:t>
            </a:r>
            <a:r>
              <a:rPr lang="en-US" sz="2400" dirty="0" smtClean="0"/>
              <a:t>’’</a:t>
            </a:r>
            <a:r>
              <a:rPr lang="en-US" sz="2400" dirty="0" err="1" smtClean="0"/>
              <a:t>davlat</a:t>
            </a:r>
            <a:r>
              <a:rPr lang="en-US" sz="2400" dirty="0" smtClean="0"/>
              <a:t> </a:t>
            </a:r>
            <a:r>
              <a:rPr lang="en-US" sz="2400" dirty="0" err="1" smtClean="0"/>
              <a:t>o’quv</a:t>
            </a:r>
            <a:r>
              <a:rPr lang="en-US" sz="2400" dirty="0" smtClean="0"/>
              <a:t> </a:t>
            </a:r>
            <a:r>
              <a:rPr lang="en-US" sz="2400" dirty="0" err="1" smtClean="0"/>
              <a:t>dasturi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-</a:t>
            </a:r>
            <a:r>
              <a:rPr lang="en-US" sz="2400" dirty="0" err="1" smtClean="0"/>
              <a:t>Davlat</a:t>
            </a:r>
            <a:r>
              <a:rPr lang="en-US" sz="2400" dirty="0" smtClean="0"/>
              <a:t> </a:t>
            </a:r>
            <a:r>
              <a:rPr lang="en-US" sz="2400" dirty="0" err="1" smtClean="0"/>
              <a:t>talablari</a:t>
            </a:r>
            <a:r>
              <a:rPr lang="en-US" sz="2400" dirty="0" smtClean="0"/>
              <a:t>.</a:t>
            </a:r>
            <a:br>
              <a:rPr lang="en-US" sz="2400" dirty="0" smtClean="0"/>
            </a:b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29037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92" y="609599"/>
            <a:ext cx="8769910" cy="5955323"/>
          </a:xfrm>
        </p:spPr>
        <p:txBody>
          <a:bodyPr>
            <a:normAutofit/>
          </a:bodyPr>
          <a:lstStyle/>
          <a:p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tipdagi</a:t>
            </a:r>
            <a:r>
              <a:rPr lang="en-US" dirty="0" smtClean="0"/>
              <a:t> MTT </a:t>
            </a:r>
            <a:r>
              <a:rPr lang="en-US" dirty="0" err="1" smtClean="0"/>
              <a:t>turlari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1.Davlat MTT(</a:t>
            </a:r>
            <a:r>
              <a:rPr lang="en-US" dirty="0" err="1" smtClean="0"/>
              <a:t>to’liq</a:t>
            </a:r>
            <a:r>
              <a:rPr lang="en-US" dirty="0" smtClean="0"/>
              <a:t> </a:t>
            </a:r>
            <a:r>
              <a:rPr lang="en-US" dirty="0" err="1" smtClean="0"/>
              <a:t>byujet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ota-onalar</a:t>
            </a:r>
            <a:r>
              <a:rPr lang="en-US" dirty="0" smtClean="0"/>
              <a:t> </a:t>
            </a:r>
            <a:r>
              <a:rPr lang="en-US" dirty="0" err="1" smtClean="0"/>
              <a:t>badali</a:t>
            </a:r>
            <a:r>
              <a:rPr lang="en-US" dirty="0" smtClean="0"/>
              <a:t> </a:t>
            </a:r>
            <a:r>
              <a:rPr lang="en-US" dirty="0" err="1" smtClean="0"/>
              <a:t>hisobiga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2.Xususiy MTT(</a:t>
            </a:r>
            <a:r>
              <a:rPr lang="en-US" dirty="0" err="1" smtClean="0"/>
              <a:t>tadbirkorlik</a:t>
            </a:r>
            <a:r>
              <a:rPr lang="en-US" dirty="0" smtClean="0"/>
              <a:t> </a:t>
            </a:r>
            <a:r>
              <a:rPr lang="en-US" dirty="0" err="1" smtClean="0"/>
              <a:t>sub’ekti</a:t>
            </a:r>
            <a:r>
              <a:rPr lang="en-US" dirty="0" smtClean="0"/>
              <a:t> </a:t>
            </a:r>
            <a:r>
              <a:rPr lang="en-US" dirty="0" err="1" smtClean="0"/>
              <a:t>sifatida</a:t>
            </a:r>
            <a:r>
              <a:rPr lang="en-US" dirty="0" smtClean="0"/>
              <a:t> </a:t>
            </a:r>
            <a:r>
              <a:rPr lang="en-US" dirty="0" err="1" smtClean="0"/>
              <a:t>litsenziya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3.DXSH(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mulki</a:t>
            </a:r>
            <a:r>
              <a:rPr lang="en-US" dirty="0" smtClean="0"/>
              <a:t> </a:t>
            </a:r>
            <a:r>
              <a:rPr lang="en-US" dirty="0" err="1" smtClean="0"/>
              <a:t>negizida</a:t>
            </a:r>
            <a:r>
              <a:rPr lang="en-US" dirty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imtiyozli</a:t>
            </a:r>
            <a:r>
              <a:rPr lang="en-US" dirty="0" smtClean="0"/>
              <a:t> </a:t>
            </a:r>
            <a:r>
              <a:rPr lang="en-US" dirty="0" err="1" smtClean="0"/>
              <a:t>kreditlar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)</a:t>
            </a:r>
            <a:br>
              <a:rPr lang="en-US" dirty="0" smtClean="0"/>
            </a:br>
            <a:r>
              <a:rPr lang="en-US" dirty="0" smtClean="0"/>
              <a:t>4.Oilaviy MTT(</a:t>
            </a:r>
            <a:r>
              <a:rPr lang="en-US" dirty="0" err="1" smtClean="0"/>
              <a:t>uy</a:t>
            </a:r>
            <a:r>
              <a:rPr lang="en-US" dirty="0" smtClean="0"/>
              <a:t> </a:t>
            </a:r>
            <a:r>
              <a:rPr lang="en-US" dirty="0" err="1" smtClean="0"/>
              <a:t>sharoitida,yuridik</a:t>
            </a:r>
            <a:r>
              <a:rPr lang="en-US" dirty="0" smtClean="0"/>
              <a:t> </a:t>
            </a:r>
            <a:r>
              <a:rPr lang="en-US" dirty="0" err="1" smtClean="0"/>
              <a:t>shaxs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etgan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300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538" y="609599"/>
            <a:ext cx="8746464" cy="584981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MTT </a:t>
            </a:r>
            <a:r>
              <a:rPr lang="en-US" sz="3200" dirty="0" err="1" smtClean="0"/>
              <a:t>larda</a:t>
            </a:r>
            <a:r>
              <a:rPr lang="en-US" sz="3200" dirty="0" smtClean="0"/>
              <a:t> </a:t>
            </a:r>
            <a:r>
              <a:rPr lang="en-US" sz="3200" dirty="0" err="1" smtClean="0"/>
              <a:t>bolalar</a:t>
            </a:r>
            <a:r>
              <a:rPr lang="en-US" sz="3200" dirty="0" smtClean="0"/>
              <a:t> </a:t>
            </a:r>
            <a:r>
              <a:rPr lang="en-US" sz="3200" dirty="0" err="1" smtClean="0"/>
              <a:t>quyidqgi</a:t>
            </a:r>
            <a:r>
              <a:rPr lang="en-US" sz="3200" dirty="0" smtClean="0"/>
              <a:t> </a:t>
            </a:r>
            <a:r>
              <a:rPr lang="en-US" sz="3200" dirty="0" err="1" smtClean="0"/>
              <a:t>prinsiplar</a:t>
            </a:r>
            <a:r>
              <a:rPr lang="en-US" sz="3200" dirty="0" smtClean="0"/>
              <a:t> </a:t>
            </a:r>
            <a:r>
              <a:rPr lang="en-US" sz="3200" dirty="0" err="1" smtClean="0"/>
              <a:t>asosida</a:t>
            </a:r>
            <a:r>
              <a:rPr lang="en-US" sz="3200" dirty="0" smtClean="0"/>
              <a:t> </a:t>
            </a:r>
            <a:r>
              <a:rPr lang="en-US" sz="3200" dirty="0" err="1" smtClean="0"/>
              <a:t>tarbiyalanadi</a:t>
            </a:r>
            <a:r>
              <a:rPr lang="en-US" sz="3200" dirty="0" smtClean="0"/>
              <a:t>:</a:t>
            </a:r>
            <a:br>
              <a:rPr lang="en-US" sz="3200" dirty="0" smtClean="0"/>
            </a:br>
            <a:r>
              <a:rPr lang="en-US" sz="3200" dirty="0" smtClean="0"/>
              <a:t>1.Insonparvarlik(</a:t>
            </a:r>
            <a:r>
              <a:rPr lang="en-US" sz="3200" dirty="0" err="1" smtClean="0"/>
              <a:t>bolalarning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hohish-irodasini</a:t>
            </a:r>
            <a:r>
              <a:rPr lang="en-US" sz="3200" dirty="0" smtClean="0"/>
              <a:t> </a:t>
            </a:r>
            <a:r>
              <a:rPr lang="en-US" sz="3200" dirty="0" err="1" smtClean="0"/>
              <a:t>hurmat</a:t>
            </a:r>
            <a:r>
              <a:rPr lang="en-US" sz="3200" dirty="0" smtClean="0"/>
              <a:t> </a:t>
            </a:r>
            <a:r>
              <a:rPr lang="en-US" sz="3200" dirty="0" err="1" smtClean="0"/>
              <a:t>qilish</a:t>
            </a:r>
            <a:r>
              <a:rPr lang="en-US" sz="3200" dirty="0" smtClean="0"/>
              <a:t>)</a:t>
            </a:r>
            <a:br>
              <a:rPr lang="en-US" sz="3200" dirty="0" smtClean="0"/>
            </a:br>
            <a:r>
              <a:rPr lang="en-US" sz="3200" dirty="0" smtClean="0"/>
              <a:t>2.Vatanparvarlik(</a:t>
            </a:r>
            <a:r>
              <a:rPr lang="en-US" sz="3200" dirty="0" err="1" smtClean="0"/>
              <a:t>milliy</a:t>
            </a:r>
            <a:r>
              <a:rPr lang="en-US" sz="3200" dirty="0" smtClean="0"/>
              <a:t> </a:t>
            </a:r>
            <a:r>
              <a:rPr lang="en-US" sz="3200" dirty="0" err="1" smtClean="0"/>
              <a:t>qadriyatlar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an’analarni</a:t>
            </a:r>
            <a:r>
              <a:rPr lang="en-US" sz="3200" dirty="0" smtClean="0"/>
              <a:t> </a:t>
            </a:r>
            <a:r>
              <a:rPr lang="en-US" sz="3200" dirty="0" err="1" smtClean="0"/>
              <a:t>o’rgatish</a:t>
            </a:r>
            <a:r>
              <a:rPr lang="en-US" sz="3200" dirty="0" smtClean="0"/>
              <a:t>)</a:t>
            </a:r>
            <a:br>
              <a:rPr lang="en-US" sz="3200" dirty="0" smtClean="0"/>
            </a:br>
            <a:r>
              <a:rPr lang="en-US" sz="3200" dirty="0" smtClean="0"/>
              <a:t>3.Demokratiklik(</a:t>
            </a:r>
            <a:r>
              <a:rPr lang="en-US" sz="3200" dirty="0" err="1" smtClean="0"/>
              <a:t>ta’lim</a:t>
            </a:r>
            <a:r>
              <a:rPr lang="en-US" sz="3200" dirty="0" smtClean="0"/>
              <a:t> </a:t>
            </a:r>
            <a:r>
              <a:rPr lang="en-US" sz="3200" dirty="0" err="1" smtClean="0"/>
              <a:t>jaroyonida</a:t>
            </a:r>
            <a:r>
              <a:rPr lang="en-US" sz="3200" dirty="0" smtClean="0"/>
              <a:t> </a:t>
            </a:r>
            <a:r>
              <a:rPr lang="en-US" sz="3200" dirty="0" err="1" smtClean="0"/>
              <a:t>bolaning</a:t>
            </a:r>
            <a:r>
              <a:rPr lang="en-US" sz="3200" dirty="0" smtClean="0"/>
              <a:t> </a:t>
            </a:r>
            <a:r>
              <a:rPr lang="en-US" sz="3200" dirty="0" err="1" smtClean="0"/>
              <a:t>faol</a:t>
            </a:r>
            <a:r>
              <a:rPr lang="en-US" sz="3200" dirty="0" smtClean="0"/>
              <a:t> </a:t>
            </a:r>
            <a:r>
              <a:rPr lang="en-US" sz="3200" dirty="0" err="1" smtClean="0"/>
              <a:t>ishtiroki</a:t>
            </a:r>
            <a:r>
              <a:rPr lang="en-US" sz="3200" dirty="0" smtClean="0"/>
              <a:t>)</a:t>
            </a:r>
            <a:br>
              <a:rPr lang="en-US" sz="3200" dirty="0" smtClean="0"/>
            </a:br>
            <a:r>
              <a:rPr lang="en-US" sz="3200" dirty="0" smtClean="0"/>
              <a:t>4.Inklyuzivlik(</a:t>
            </a:r>
            <a:r>
              <a:rPr lang="en-US" sz="3200" dirty="0" err="1" smtClean="0"/>
              <a:t>imkoniyati</a:t>
            </a:r>
            <a:r>
              <a:rPr lang="en-US" sz="3200" dirty="0" smtClean="0"/>
              <a:t> </a:t>
            </a:r>
            <a:r>
              <a:rPr lang="en-US" sz="3200" dirty="0" err="1" smtClean="0"/>
              <a:t>cheklangan</a:t>
            </a:r>
            <a:r>
              <a:rPr lang="en-US" sz="3200" dirty="0" smtClean="0"/>
              <a:t> </a:t>
            </a:r>
            <a:r>
              <a:rPr lang="en-US" sz="3200" dirty="0" err="1" smtClean="0"/>
              <a:t>bolalarni</a:t>
            </a:r>
            <a:r>
              <a:rPr lang="en-US" sz="3200" dirty="0" smtClean="0"/>
              <a:t> </a:t>
            </a:r>
            <a:r>
              <a:rPr lang="en-US" sz="3200" dirty="0" err="1" smtClean="0"/>
              <a:t>sog’lom</a:t>
            </a:r>
            <a:r>
              <a:rPr lang="en-US" sz="3200" dirty="0" smtClean="0"/>
              <a:t> </a:t>
            </a:r>
            <a:r>
              <a:rPr lang="en-US" sz="3200" dirty="0" err="1" smtClean="0"/>
              <a:t>tengdoshlari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birga</a:t>
            </a:r>
            <a:r>
              <a:rPr lang="en-US" sz="3200" dirty="0" smtClean="0"/>
              <a:t> </a:t>
            </a:r>
            <a:r>
              <a:rPr lang="en-US" sz="3200" dirty="0" err="1" smtClean="0"/>
              <a:t>o’qitish</a:t>
            </a:r>
            <a:r>
              <a:rPr lang="en-US" sz="3200" dirty="0" smtClean="0"/>
              <a:t>)</a:t>
            </a:r>
            <a:br>
              <a:rPr lang="en-US" sz="3200" dirty="0" smtClean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3837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031" y="609599"/>
            <a:ext cx="8851971" cy="6248401"/>
          </a:xfrm>
        </p:spPr>
        <p:txBody>
          <a:bodyPr>
            <a:noAutofit/>
          </a:bodyPr>
          <a:lstStyle/>
          <a:p>
            <a:r>
              <a:rPr lang="en-US" sz="3200" dirty="0" smtClean="0"/>
              <a:t>‘’</a:t>
            </a:r>
            <a:r>
              <a:rPr lang="en-US" sz="3200" dirty="0" err="1" smtClean="0"/>
              <a:t>Maktabgacha</a:t>
            </a:r>
            <a:r>
              <a:rPr lang="en-US" sz="3200" dirty="0" smtClean="0"/>
              <a:t> </a:t>
            </a:r>
            <a:r>
              <a:rPr lang="en-US" sz="3200" dirty="0" err="1" smtClean="0"/>
              <a:t>ta’lim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tarbiya</a:t>
            </a:r>
            <a:r>
              <a:rPr lang="en-US" sz="3200" dirty="0" smtClean="0"/>
              <a:t> to’g’</a:t>
            </a:r>
            <a:r>
              <a:rPr lang="en-US" sz="3200" dirty="0" err="1" smtClean="0"/>
              <a:t>risida</a:t>
            </a:r>
            <a:r>
              <a:rPr lang="en-US" sz="3200" dirty="0" smtClean="0"/>
              <a:t>’’</a:t>
            </a:r>
            <a:r>
              <a:rPr lang="en-US" sz="3200" dirty="0" err="1" smtClean="0"/>
              <a:t>gi</a:t>
            </a:r>
            <a:r>
              <a:rPr lang="en-US" sz="3200" dirty="0" smtClean="0"/>
              <a:t>  </a:t>
            </a:r>
            <a:r>
              <a:rPr lang="en-US" sz="3200" dirty="0" err="1" smtClean="0"/>
              <a:t>qonunga</a:t>
            </a:r>
            <a:r>
              <a:rPr lang="en-US" sz="3200" dirty="0" smtClean="0"/>
              <a:t> </a:t>
            </a:r>
            <a:r>
              <a:rPr lang="en-US" sz="3200" dirty="0" err="1" smtClean="0"/>
              <a:t>muvofiq</a:t>
            </a:r>
            <a:r>
              <a:rPr lang="en-US" sz="3200" dirty="0" smtClean="0"/>
              <a:t>:</a:t>
            </a:r>
            <a:br>
              <a:rPr lang="en-US" sz="3200" dirty="0" smtClean="0"/>
            </a:br>
            <a:r>
              <a:rPr lang="en-US" sz="3200" dirty="0" smtClean="0"/>
              <a:t>-</a:t>
            </a:r>
            <a:r>
              <a:rPr lang="en-US" sz="3200" dirty="0" err="1" smtClean="0"/>
              <a:t>Har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bola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ta’limning</a:t>
            </a:r>
            <a:r>
              <a:rPr lang="en-US" sz="3200" dirty="0" smtClean="0"/>
              <a:t> </a:t>
            </a:r>
            <a:r>
              <a:rPr lang="en-US" sz="3200" dirty="0" err="1" smtClean="0"/>
              <a:t>ochiqligi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tengligi</a:t>
            </a:r>
            <a:r>
              <a:rPr lang="en-US" sz="3200" dirty="0" smtClean="0"/>
              <a:t>.</a:t>
            </a:r>
            <a:br>
              <a:rPr lang="en-US" sz="3200" dirty="0" smtClean="0"/>
            </a:br>
            <a:r>
              <a:rPr lang="en-US" sz="3200" dirty="0" smtClean="0"/>
              <a:t>-MT </a:t>
            </a:r>
            <a:r>
              <a:rPr lang="en-US" sz="3200" dirty="0" err="1" smtClean="0"/>
              <a:t>yoshdagi</a:t>
            </a:r>
            <a:r>
              <a:rPr lang="en-US" sz="3200" dirty="0" smtClean="0"/>
              <a:t> </a:t>
            </a:r>
            <a:r>
              <a:rPr lang="en-US" sz="3200" dirty="0" err="1" smtClean="0"/>
              <a:t>bolalarni</a:t>
            </a:r>
            <a:r>
              <a:rPr lang="en-US" sz="3200" dirty="0" smtClean="0"/>
              <a:t> </a:t>
            </a:r>
            <a:r>
              <a:rPr lang="en-US" sz="3200" dirty="0" err="1" smtClean="0"/>
              <a:t>ta’lim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qamrab</a:t>
            </a:r>
            <a:r>
              <a:rPr lang="en-US" sz="3200" dirty="0" smtClean="0"/>
              <a:t> </a:t>
            </a:r>
            <a:r>
              <a:rPr lang="en-US" sz="3200" dirty="0" err="1" smtClean="0"/>
              <a:t>olish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kengaytirish</a:t>
            </a:r>
            <a:r>
              <a:rPr lang="en-US" sz="3200" dirty="0" smtClean="0"/>
              <a:t>.</a:t>
            </a:r>
            <a:br>
              <a:rPr lang="en-US" sz="3200" dirty="0" smtClean="0"/>
            </a:br>
            <a:r>
              <a:rPr lang="en-US" sz="3200" dirty="0" smtClean="0"/>
              <a:t>-</a:t>
            </a:r>
            <a:r>
              <a:rPr lang="en-US" sz="3200" dirty="0" err="1" smtClean="0"/>
              <a:t>Ta’lim-tarbiya</a:t>
            </a:r>
            <a:r>
              <a:rPr lang="en-US" sz="3200" dirty="0" smtClean="0"/>
              <a:t> </a:t>
            </a:r>
            <a:r>
              <a:rPr lang="en-US" sz="3200" dirty="0" err="1" smtClean="0"/>
              <a:t>jaroyoniga</a:t>
            </a:r>
            <a:r>
              <a:rPr lang="en-US" sz="3200" dirty="0" smtClean="0"/>
              <a:t> </a:t>
            </a:r>
            <a:r>
              <a:rPr lang="en-US" sz="3200" dirty="0" err="1" smtClean="0"/>
              <a:t>investitsiyalarni</a:t>
            </a:r>
            <a:r>
              <a:rPr lang="en-US" sz="3200" dirty="0" smtClean="0"/>
              <a:t> </a:t>
            </a:r>
            <a:r>
              <a:rPr lang="en-US" sz="3200" dirty="0" err="1" smtClean="0"/>
              <a:t>jalb</a:t>
            </a:r>
            <a:r>
              <a:rPr lang="en-US" sz="3200" dirty="0" smtClean="0"/>
              <a:t> </a:t>
            </a:r>
            <a:r>
              <a:rPr lang="en-US" sz="3200" dirty="0" err="1" smtClean="0"/>
              <a:t>qilish</a:t>
            </a:r>
            <a:r>
              <a:rPr lang="en-US" sz="3200" dirty="0" smtClean="0"/>
              <a:t>.</a:t>
            </a:r>
            <a:br>
              <a:rPr lang="en-US" sz="3200" dirty="0" smtClean="0"/>
            </a:br>
            <a:r>
              <a:rPr lang="en-US" sz="3200" dirty="0" smtClean="0"/>
              <a:t>-</a:t>
            </a:r>
            <a:r>
              <a:rPr lang="en-US" sz="3200" dirty="0" err="1" smtClean="0"/>
              <a:t>Inklyuziv</a:t>
            </a:r>
            <a:r>
              <a:rPr lang="en-US" sz="3200" dirty="0" smtClean="0"/>
              <a:t> </a:t>
            </a:r>
            <a:r>
              <a:rPr lang="en-US" sz="3200" dirty="0" err="1" smtClean="0"/>
              <a:t>ta’limni</a:t>
            </a:r>
            <a:r>
              <a:rPr lang="en-US" sz="3200" dirty="0" smtClean="0"/>
              <a:t> </a:t>
            </a:r>
            <a:r>
              <a:rPr lang="en-US" sz="3200" dirty="0" err="1" smtClean="0"/>
              <a:t>rivojlantirish</a:t>
            </a:r>
            <a:r>
              <a:rPr lang="en-US" sz="3200" dirty="0" smtClean="0"/>
              <a:t>.</a:t>
            </a:r>
            <a:br>
              <a:rPr lang="en-US" sz="3200" dirty="0" smtClean="0"/>
            </a:br>
            <a:r>
              <a:rPr lang="en-US" sz="3200" dirty="0" smtClean="0"/>
              <a:t>-</a:t>
            </a:r>
            <a:r>
              <a:rPr lang="en-US" sz="3200" dirty="0" err="1" smtClean="0"/>
              <a:t>Zamonaviy</a:t>
            </a:r>
            <a:r>
              <a:rPr lang="en-US" sz="3200" dirty="0" smtClean="0"/>
              <a:t> </a:t>
            </a:r>
            <a:r>
              <a:rPr lang="en-US" sz="3200" dirty="0" err="1" smtClean="0"/>
              <a:t>texnologiyalar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metodikalarni</a:t>
            </a:r>
            <a:r>
              <a:rPr lang="en-US" sz="3200" dirty="0" smtClean="0"/>
              <a:t> </a:t>
            </a:r>
            <a:r>
              <a:rPr lang="en-US" sz="3200" dirty="0" err="1" smtClean="0"/>
              <a:t>joriy</a:t>
            </a:r>
            <a:r>
              <a:rPr lang="en-US" sz="3200" dirty="0" smtClean="0"/>
              <a:t> </a:t>
            </a:r>
            <a:r>
              <a:rPr lang="en-US" sz="3200" dirty="0" err="1" smtClean="0"/>
              <a:t>etish</a:t>
            </a:r>
            <a:r>
              <a:rPr lang="en-US" sz="3200" dirty="0" smtClean="0"/>
              <a:t>.</a:t>
            </a:r>
            <a:br>
              <a:rPr lang="en-US" sz="3200" dirty="0" smtClean="0"/>
            </a:br>
            <a:r>
              <a:rPr lang="en-US" sz="3200" dirty="0" smtClean="0"/>
              <a:t>-</a:t>
            </a:r>
            <a:r>
              <a:rPr lang="en-US" sz="3200" dirty="0" err="1" smtClean="0"/>
              <a:t>Kadrlar</a:t>
            </a:r>
            <a:r>
              <a:rPr lang="en-US" sz="3200" dirty="0" smtClean="0"/>
              <a:t> </a:t>
            </a:r>
            <a:r>
              <a:rPr lang="en-US" sz="3200" dirty="0" err="1" smtClean="0"/>
              <a:t>salohiyatini</a:t>
            </a:r>
            <a:r>
              <a:rPr lang="en-US" sz="3200" dirty="0" smtClean="0"/>
              <a:t> </a:t>
            </a:r>
            <a:r>
              <a:rPr lang="en-US" sz="3200" dirty="0" err="1" smtClean="0"/>
              <a:t>oshirish</a:t>
            </a:r>
            <a:r>
              <a:rPr lang="en-US" sz="3200" dirty="0" smtClean="0"/>
              <a:t>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67702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8664402" cy="5920154"/>
          </a:xfrm>
        </p:spPr>
        <p:txBody>
          <a:bodyPr>
            <a:normAutofit/>
          </a:bodyPr>
          <a:lstStyle/>
          <a:p>
            <a:r>
              <a:rPr lang="en-US" dirty="0" err="1" smtClean="0"/>
              <a:t>MTTda</a:t>
            </a:r>
            <a:r>
              <a:rPr lang="en-US" dirty="0" smtClean="0"/>
              <a:t> </a:t>
            </a:r>
            <a:r>
              <a:rPr lang="en-US" dirty="0" err="1" smtClean="0"/>
              <a:t>ta’lim-tarbiya</a:t>
            </a:r>
            <a:r>
              <a:rPr lang="en-US" dirty="0" smtClean="0"/>
              <a:t> </a:t>
            </a:r>
            <a:r>
              <a:rPr lang="en-US" dirty="0" err="1" smtClean="0"/>
              <a:t>jaroyonining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ishtirokchilari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1.Tarbiyalanuvchilar.</a:t>
            </a:r>
            <a:br>
              <a:rPr lang="en-US" dirty="0" smtClean="0"/>
            </a:br>
            <a:r>
              <a:rPr lang="en-US" dirty="0" smtClean="0"/>
              <a:t>2.Pedagog </a:t>
            </a:r>
            <a:r>
              <a:rPr lang="en-US" dirty="0" err="1" smtClean="0"/>
              <a:t>xodimlar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3.Ota-onalar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o’rnini</a:t>
            </a:r>
            <a:r>
              <a:rPr lang="en-US" dirty="0" smtClean="0"/>
              <a:t> </a:t>
            </a:r>
            <a:r>
              <a:rPr lang="en-US" dirty="0" err="1" smtClean="0"/>
              <a:t>bosuvchi</a:t>
            </a:r>
            <a:r>
              <a:rPr lang="en-US" dirty="0" smtClean="0"/>
              <a:t> </a:t>
            </a:r>
            <a:r>
              <a:rPr lang="en-US" dirty="0" err="1" smtClean="0"/>
              <a:t>shaxslar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4.MTT </a:t>
            </a:r>
            <a:r>
              <a:rPr lang="en-US" dirty="0" err="1" smtClean="0"/>
              <a:t>ma’muriyati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yordamchi</a:t>
            </a:r>
            <a:r>
              <a:rPr lang="en-US" dirty="0" smtClean="0"/>
              <a:t> </a:t>
            </a:r>
            <a:r>
              <a:rPr lang="en-US" dirty="0" err="1" smtClean="0"/>
              <a:t>xodimlar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328308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623</TotalTime>
  <Words>139</Words>
  <Application>Microsoft Office PowerPoint</Application>
  <PresentationFormat>Широкоэкранный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Грань</vt:lpstr>
      <vt:lpstr>Andijon viloyati pedagogik mahorat markazi maktabgacha ,boshlangich va maxsus ta’lim metodikalari kafedrasi o’qituvchisi:</vt:lpstr>
      <vt:lpstr>Reja:       </vt:lpstr>
      <vt:lpstr> </vt:lpstr>
      <vt:lpstr> - O’zbekiston Respublikasi Konstituutsiyasi:Har bir shaxsning ta’lim olish huquqini kafolatlaydi. -‘’Maktabgacha ta’lim va tarbiya to’g’risida’’gi qonun: Bu sohadagi asosiy hujjat bo’lib,u MTT turlari,davlat standartlari,tarbiyalanuvchilar va pedagoglarning huquq hamda majburiyatlarini belgilab beradi. -’’Ta’lim to’g’risida’’gi qonun umumiy ta’lim tizimining tarkibiy qismi sifatida MTTning o’rnini belgilaydi. -Davlat ta’lim standartlari va dasturlar. -’’Ilk qadam’’davlat o’quv dasturi -Davlat talablari.  </vt:lpstr>
      <vt:lpstr>Umumiy tipdagi MTT turlari: 1.Davlat MTT(to’liq byujet va ota-onalar badali hisobiga) 2.Xususiy MTT(tadbirkorlik sub’ekti sifatida litsenziya asosida) 3.DXSH(davlat mulki negizida yoki imtiyozli kreditlar asosida) 4.Oilaviy MTT(uy sharoitida,yuridik shaxs tashkil etgan holda)</vt:lpstr>
      <vt:lpstr>MTT larda bolalar quyidqgi prinsiplar asosida tarbiyalanadi: 1.Insonparvarlik(bolalarning hohish-irodasini hurmat qilish) 2.Vatanparvarlik(milliy qadriyatlar va an’analarni o’rgatish) 3.Demokratiklik(ta’lim jaroyonida bolaning faol ishtiroki) 4.Inklyuzivlik(imkoniyati cheklangan bolalarni sog’lom tengdoshlari bilan birga o’qitish) </vt:lpstr>
      <vt:lpstr>‘’Maktabgacha ta’lim va tarbiya to’g’risida’’gi  qonunga muvofiq: -Har bir bola uchun ta’limning ochiqligi va tengligi. -MT yoshdagi bolalarni ta’lim bilan qamrab olish va kengaytirish. -Ta’lim-tarbiya jaroyoniga investitsiyalarni jalb qilish. -Inklyuziv ta’limni rivojlantirish. -Zamonaviy texnologiyalar va metodikalarni joriy etish. -Kadrlar salohiyatini oshirish. </vt:lpstr>
      <vt:lpstr>MTTda ta’lim-tarbiya jaroyonining asosiy ishtirokchilari: 1.Tarbiyalanuvchilar. 2.Pedagog xodimlar. 3.Ota-onalar va ularning o’rnini bosuvchi shaxslar. 4.MTT ma’muriyati va yordamchi xodimlar.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Andijon viloyati pedagogic mahorat markazi maktabgacha ,boshlangich va maxsus ta’lim metodikalari kafedrasi o’qituvchisi:</dc:title>
  <dc:creator>Учетная запись Майкрософт</dc:creator>
  <cp:lastModifiedBy>MX Computers</cp:lastModifiedBy>
  <cp:revision>35</cp:revision>
  <dcterms:created xsi:type="dcterms:W3CDTF">2026-02-17T09:56:40Z</dcterms:created>
  <dcterms:modified xsi:type="dcterms:W3CDTF">2026-03-10T05:35:30Z</dcterms:modified>
</cp:coreProperties>
</file>