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11D34"/>
          </a:solidFill>
          <a:ln w="12700">
            <a:solidFill>
              <a:srgbClr val="111D34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784848" y="658368"/>
            <a:ext cx="1847088" cy="1847088"/>
          </a:xfrm>
          <a:prstGeom prst="ellipse">
            <a:avLst/>
          </a:prstGeom>
          <a:solidFill>
            <a:srgbClr val="1A3950"/>
          </a:solidFill>
          <a:ln w="12700">
            <a:solidFill>
              <a:srgbClr val="1A3950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06056" y="4553712"/>
            <a:ext cx="1024128" cy="1024128"/>
          </a:xfrm>
          <a:prstGeom prst="ellipse">
            <a:avLst/>
          </a:prstGeom>
          <a:solidFill>
            <a:srgbClr val="284252"/>
          </a:solidFill>
          <a:ln w="12700">
            <a:solidFill>
              <a:srgbClr val="284252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03504"/>
            <a:ext cx="64008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00" b="1" spc="110" kern="0" dirty="0">
                <a:solidFill>
                  <a:srgbClr val="8FE4D7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MALAKA OSHIRISH • 3.3.3-MAVZU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30936" y="1207008"/>
            <a:ext cx="726948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3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Badiiy asarni</a:t>
            </a:r>
            <a:endParaRPr lang="en-US" sz="3100" dirty="0"/>
          </a:p>
          <a:p>
            <a:pPr algn="l" indent="0" marL="0">
              <a:buNone/>
            </a:pPr>
            <a:r>
              <a:rPr lang="en-US" sz="3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tahlil qilishga</a:t>
            </a:r>
            <a:endParaRPr lang="en-US" sz="3100" dirty="0"/>
          </a:p>
          <a:p>
            <a:pPr algn="l" indent="0" marL="0">
              <a:buNone/>
            </a:pPr>
            <a:r>
              <a:rPr lang="en-US" sz="3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o‘rgatishda</a:t>
            </a:r>
            <a:endParaRPr lang="en-US" sz="3100" dirty="0"/>
          </a:p>
          <a:p>
            <a:pPr algn="l" indent="0" marL="0">
              <a:buNone/>
            </a:pPr>
            <a:r>
              <a:rPr lang="en-US" sz="3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interfaol usullar</a:t>
            </a:r>
            <a:endParaRPr lang="en-US" sz="3100" dirty="0"/>
          </a:p>
        </p:txBody>
      </p:sp>
      <p:sp>
        <p:nvSpPr>
          <p:cNvPr id="8" name="Shape 6"/>
          <p:cNvSpPr/>
          <p:nvPr/>
        </p:nvSpPr>
        <p:spPr>
          <a:xfrm>
            <a:off x="630936" y="4361688"/>
            <a:ext cx="1298448" cy="91440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40080" y="4617720"/>
            <a:ext cx="63093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D5E9EE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Bo‘sh o‘zlashtiruvchi o‘quvchilar bilan ishlash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621792" y="5742432"/>
            <a:ext cx="6126480" cy="576072"/>
          </a:xfrm>
          <a:prstGeom prst="roundRect">
            <a:avLst>
              <a:gd name="adj" fmla="val 28571"/>
            </a:avLst>
          </a:prstGeom>
          <a:solidFill>
            <a:srgbClr val="263A50"/>
          </a:solidFill>
          <a:ln w="12700">
            <a:solidFill>
              <a:srgbClr val="263A50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95528" y="5843016"/>
            <a:ext cx="5760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Taqdimotchi: Xusanova Madina Askarovna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 rot="180000">
            <a:off x="6903720" y="2240280"/>
            <a:ext cx="1417320" cy="950976"/>
          </a:xfrm>
          <a:prstGeom prst="chevron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 rot="180000">
            <a:off x="7059168" y="2852928"/>
            <a:ext cx="1417320" cy="950976"/>
          </a:xfrm>
          <a:prstGeom prst="chevron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 rot="180000">
            <a:off x="7223760" y="3465576"/>
            <a:ext cx="1417320" cy="950976"/>
          </a:xfrm>
          <a:prstGeom prst="chevron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059168" y="2432304"/>
            <a:ext cx="1024128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7223760" y="3081528"/>
            <a:ext cx="10241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</a:t>
            </a:r>
            <a:endParaRPr lang="en-US" sz="2100" dirty="0"/>
          </a:p>
        </p:txBody>
      </p:sp>
      <p:sp>
        <p:nvSpPr>
          <p:cNvPr id="17" name="Text 15"/>
          <p:cNvSpPr/>
          <p:nvPr/>
        </p:nvSpPr>
        <p:spPr>
          <a:xfrm>
            <a:off x="7379208" y="3685032"/>
            <a:ext cx="10241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</a:t>
            </a:r>
            <a:endParaRPr lang="en-US" sz="2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MASHG‘ULOT MAQSADI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Bugun nimani o‘rganamiz?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4 ta amaliy natija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02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85216" y="1892808"/>
            <a:ext cx="3867912" cy="1773936"/>
          </a:xfrm>
          <a:prstGeom prst="roundRect">
            <a:avLst>
              <a:gd name="adj" fmla="val 92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22960" y="2148840"/>
            <a:ext cx="484632" cy="484632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32104" y="2221992"/>
            <a:ext cx="457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01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444752" y="2093976"/>
            <a:ext cx="27706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Tahlilni bosqichlash</a:t>
            </a:r>
            <a:endParaRPr lang="en-US" sz="1870" dirty="0"/>
          </a:p>
        </p:txBody>
      </p:sp>
      <p:sp>
        <p:nvSpPr>
          <p:cNvPr id="14" name="Text 12"/>
          <p:cNvSpPr/>
          <p:nvPr/>
        </p:nvSpPr>
        <p:spPr>
          <a:xfrm>
            <a:off x="1444752" y="2596896"/>
            <a:ext cx="2770632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7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Matnni lug‘atdan g‘oyagacha ketma-ket tahlil qilish.</a:t>
            </a:r>
            <a:endParaRPr lang="en-US" sz="1570" dirty="0"/>
          </a:p>
        </p:txBody>
      </p:sp>
      <p:sp>
        <p:nvSpPr>
          <p:cNvPr id="15" name="Shape 13"/>
          <p:cNvSpPr/>
          <p:nvPr/>
        </p:nvSpPr>
        <p:spPr>
          <a:xfrm>
            <a:off x="4681728" y="1892808"/>
            <a:ext cx="3867912" cy="1773936"/>
          </a:xfrm>
          <a:prstGeom prst="roundRect">
            <a:avLst>
              <a:gd name="adj" fmla="val 92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919472" y="2148840"/>
            <a:ext cx="484632" cy="484632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928616" y="2221992"/>
            <a:ext cx="457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02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5541264" y="2093976"/>
            <a:ext cx="27706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Lug‘at va ifoda</a:t>
            </a:r>
            <a:endParaRPr lang="en-US" sz="1870" dirty="0"/>
          </a:p>
        </p:txBody>
      </p:sp>
      <p:sp>
        <p:nvSpPr>
          <p:cNvPr id="19" name="Text 17"/>
          <p:cNvSpPr/>
          <p:nvPr/>
        </p:nvSpPr>
        <p:spPr>
          <a:xfrm>
            <a:off x="5541264" y="2596896"/>
            <a:ext cx="2770632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7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Yangi so‘z, hissiyot hamda badiiy ifoda bilan ishlash.</a:t>
            </a:r>
            <a:endParaRPr lang="en-US" sz="1570" dirty="0"/>
          </a:p>
        </p:txBody>
      </p:sp>
      <p:sp>
        <p:nvSpPr>
          <p:cNvPr id="20" name="Shape 18"/>
          <p:cNvSpPr/>
          <p:nvPr/>
        </p:nvSpPr>
        <p:spPr>
          <a:xfrm>
            <a:off x="585216" y="3904488"/>
            <a:ext cx="3867912" cy="1773936"/>
          </a:xfrm>
          <a:prstGeom prst="roundRect">
            <a:avLst>
              <a:gd name="adj" fmla="val 92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22960" y="4160520"/>
            <a:ext cx="484632" cy="484632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32104" y="4233672"/>
            <a:ext cx="457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03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444752" y="4105656"/>
            <a:ext cx="27706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3 interfaol metod</a:t>
            </a:r>
            <a:endParaRPr lang="en-US" sz="1870" dirty="0"/>
          </a:p>
        </p:txBody>
      </p:sp>
      <p:sp>
        <p:nvSpPr>
          <p:cNvPr id="24" name="Text 22"/>
          <p:cNvSpPr/>
          <p:nvPr/>
        </p:nvSpPr>
        <p:spPr>
          <a:xfrm>
            <a:off x="1444752" y="4608576"/>
            <a:ext cx="2770632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7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BBB, Assessment va Flippingni vazifaga mos tanlash.</a:t>
            </a:r>
            <a:endParaRPr lang="en-US" sz="1570" dirty="0"/>
          </a:p>
        </p:txBody>
      </p:sp>
      <p:sp>
        <p:nvSpPr>
          <p:cNvPr id="25" name="Shape 23"/>
          <p:cNvSpPr/>
          <p:nvPr/>
        </p:nvSpPr>
        <p:spPr>
          <a:xfrm>
            <a:off x="4681728" y="3904488"/>
            <a:ext cx="3867912" cy="1773936"/>
          </a:xfrm>
          <a:prstGeom prst="roundRect">
            <a:avLst>
              <a:gd name="adj" fmla="val 92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919472" y="4160520"/>
            <a:ext cx="484632" cy="484632"/>
          </a:xfrm>
          <a:prstGeom prst="ellipse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928616" y="4233672"/>
            <a:ext cx="457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04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541264" y="4105656"/>
            <a:ext cx="27706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Moslashtirish</a:t>
            </a:r>
            <a:endParaRPr lang="en-US" sz="1870" dirty="0"/>
          </a:p>
        </p:txBody>
      </p:sp>
      <p:sp>
        <p:nvSpPr>
          <p:cNvPr id="29" name="Text 27"/>
          <p:cNvSpPr/>
          <p:nvPr/>
        </p:nvSpPr>
        <p:spPr>
          <a:xfrm>
            <a:off x="5541264" y="4608576"/>
            <a:ext cx="2770632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7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Har bir o‘quvchi uchun tayanch va faol ishtirok yaratish.</a:t>
            </a:r>
            <a:endParaRPr lang="en-US" sz="157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AMALIY MASHG‘ULOT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80 daqiqalik mashg‘ulot xaritasi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7 bosqich • amaliy faoliyat ustuvor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03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85800" y="1773936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EEF2EF"/>
          </a:solidFill>
          <a:ln w="12700">
            <a:solidFill>
              <a:srgbClr val="EEF2E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13816" y="1869948"/>
            <a:ext cx="283464" cy="283464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13816" y="1894637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1271016" y="1865376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Tashkiliy qism</a:t>
            </a:r>
            <a:endParaRPr lang="en-US" sz="1650" dirty="0"/>
          </a:p>
        </p:txBody>
      </p:sp>
      <p:sp>
        <p:nvSpPr>
          <p:cNvPr id="14" name="Text 12"/>
          <p:cNvSpPr/>
          <p:nvPr/>
        </p:nvSpPr>
        <p:spPr>
          <a:xfrm>
            <a:off x="7452360" y="1869948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5 daq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85800" y="2400300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13816" y="2496312"/>
            <a:ext cx="283464" cy="283464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13816" y="2521001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1271016" y="2491740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Muammoni aniqlash</a:t>
            </a:r>
            <a:endParaRPr lang="en-US" sz="1650" dirty="0"/>
          </a:p>
        </p:txBody>
      </p:sp>
      <p:sp>
        <p:nvSpPr>
          <p:cNvPr id="19" name="Text 17"/>
          <p:cNvSpPr/>
          <p:nvPr/>
        </p:nvSpPr>
        <p:spPr>
          <a:xfrm>
            <a:off x="7452360" y="2496312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10 daq</a:t>
            </a:r>
            <a:endParaRPr lang="en-US" sz="1450" dirty="0"/>
          </a:p>
        </p:txBody>
      </p:sp>
      <p:sp>
        <p:nvSpPr>
          <p:cNvPr id="20" name="Shape 18"/>
          <p:cNvSpPr/>
          <p:nvPr/>
        </p:nvSpPr>
        <p:spPr>
          <a:xfrm>
            <a:off x="685800" y="3026664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EEF2EF"/>
          </a:solidFill>
          <a:ln w="12700">
            <a:solidFill>
              <a:srgbClr val="EEF2E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13816" y="3122676"/>
            <a:ext cx="283464" cy="283464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13816" y="3147365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3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1271016" y="3118104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Matnni bosqichli tahlil</a:t>
            </a:r>
            <a:endParaRPr lang="en-US" sz="1650" dirty="0"/>
          </a:p>
        </p:txBody>
      </p:sp>
      <p:sp>
        <p:nvSpPr>
          <p:cNvPr id="24" name="Text 22"/>
          <p:cNvSpPr/>
          <p:nvPr/>
        </p:nvSpPr>
        <p:spPr>
          <a:xfrm>
            <a:off x="7452360" y="3122676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15 daq</a:t>
            </a:r>
            <a:endParaRPr lang="en-US" sz="1450" dirty="0"/>
          </a:p>
        </p:txBody>
      </p:sp>
      <p:sp>
        <p:nvSpPr>
          <p:cNvPr id="25" name="Shape 23"/>
          <p:cNvSpPr/>
          <p:nvPr/>
        </p:nvSpPr>
        <p:spPr>
          <a:xfrm>
            <a:off x="685800" y="3653028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13816" y="3749040"/>
            <a:ext cx="283464" cy="283464"/>
          </a:xfrm>
          <a:prstGeom prst="ellipse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13816" y="3773729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4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1271016" y="3744468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 bilan ishlash</a:t>
            </a:r>
            <a:endParaRPr lang="en-US" sz="1650" dirty="0"/>
          </a:p>
        </p:txBody>
      </p:sp>
      <p:sp>
        <p:nvSpPr>
          <p:cNvPr id="29" name="Text 27"/>
          <p:cNvSpPr/>
          <p:nvPr/>
        </p:nvSpPr>
        <p:spPr>
          <a:xfrm>
            <a:off x="7452360" y="3749040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15 daq</a:t>
            </a:r>
            <a:endParaRPr lang="en-US" sz="1450" dirty="0"/>
          </a:p>
        </p:txBody>
      </p:sp>
      <p:sp>
        <p:nvSpPr>
          <p:cNvPr id="30" name="Shape 28"/>
          <p:cNvSpPr/>
          <p:nvPr/>
        </p:nvSpPr>
        <p:spPr>
          <a:xfrm>
            <a:off x="685800" y="4279392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EEF2EF"/>
          </a:solidFill>
          <a:ln w="12700">
            <a:solidFill>
              <a:srgbClr val="EEF2EF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813816" y="4375404"/>
            <a:ext cx="283464" cy="283464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13816" y="4400093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5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1271016" y="4370832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Assessment mini-topshiriqlari</a:t>
            </a:r>
            <a:endParaRPr lang="en-US" sz="1650" dirty="0"/>
          </a:p>
        </p:txBody>
      </p:sp>
      <p:sp>
        <p:nvSpPr>
          <p:cNvPr id="34" name="Text 32"/>
          <p:cNvSpPr/>
          <p:nvPr/>
        </p:nvSpPr>
        <p:spPr>
          <a:xfrm>
            <a:off x="7452360" y="4375404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15 daq</a:t>
            </a:r>
            <a:endParaRPr lang="en-US" sz="1450" dirty="0"/>
          </a:p>
        </p:txBody>
      </p:sp>
      <p:sp>
        <p:nvSpPr>
          <p:cNvPr id="35" name="Shape 33"/>
          <p:cNvSpPr/>
          <p:nvPr/>
        </p:nvSpPr>
        <p:spPr>
          <a:xfrm>
            <a:off x="685800" y="4905756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813816" y="5001768"/>
            <a:ext cx="283464" cy="283464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813816" y="5026457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6</a:t>
            </a:r>
            <a:endParaRPr lang="en-US" sz="1000" dirty="0"/>
          </a:p>
        </p:txBody>
      </p:sp>
      <p:sp>
        <p:nvSpPr>
          <p:cNvPr id="38" name="Text 36"/>
          <p:cNvSpPr/>
          <p:nvPr/>
        </p:nvSpPr>
        <p:spPr>
          <a:xfrm>
            <a:off x="1271016" y="4997196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Flipping rejasi</a:t>
            </a:r>
            <a:endParaRPr lang="en-US" sz="1650" dirty="0"/>
          </a:p>
        </p:txBody>
      </p:sp>
      <p:sp>
        <p:nvSpPr>
          <p:cNvPr id="39" name="Text 37"/>
          <p:cNvSpPr/>
          <p:nvPr/>
        </p:nvSpPr>
        <p:spPr>
          <a:xfrm>
            <a:off x="7452360" y="5001768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15 daq</a:t>
            </a:r>
            <a:endParaRPr lang="en-US" sz="1450" dirty="0"/>
          </a:p>
        </p:txBody>
      </p:sp>
      <p:sp>
        <p:nvSpPr>
          <p:cNvPr id="40" name="Shape 38"/>
          <p:cNvSpPr/>
          <p:nvPr/>
        </p:nvSpPr>
        <p:spPr>
          <a:xfrm>
            <a:off x="685800" y="5532120"/>
            <a:ext cx="7808976" cy="502920"/>
          </a:xfrm>
          <a:prstGeom prst="roundRect">
            <a:avLst>
              <a:gd name="adj" fmla="val 20000"/>
            </a:avLst>
          </a:prstGeom>
          <a:solidFill>
            <a:srgbClr val="EEF2EF"/>
          </a:solidFill>
          <a:ln w="12700">
            <a:solidFill>
              <a:srgbClr val="EEF2EF">
                <a:alpha val="0"/>
              </a:srgbClr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813816" y="5628132"/>
            <a:ext cx="283464" cy="283464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813816" y="5652821"/>
            <a:ext cx="28346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7</a:t>
            </a:r>
            <a:endParaRPr lang="en-US" sz="1000" dirty="0"/>
          </a:p>
        </p:txBody>
      </p:sp>
      <p:sp>
        <p:nvSpPr>
          <p:cNvPr id="43" name="Text 41"/>
          <p:cNvSpPr/>
          <p:nvPr/>
        </p:nvSpPr>
        <p:spPr>
          <a:xfrm>
            <a:off x="1271016" y="5623560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Refleksiya</a:t>
            </a:r>
            <a:endParaRPr lang="en-US" sz="1650" dirty="0"/>
          </a:p>
        </p:txBody>
      </p:sp>
      <p:sp>
        <p:nvSpPr>
          <p:cNvPr id="44" name="Text 42"/>
          <p:cNvSpPr/>
          <p:nvPr/>
        </p:nvSpPr>
        <p:spPr>
          <a:xfrm>
            <a:off x="7452360" y="5628132"/>
            <a:ext cx="84124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45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5 daq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MUAMMONI ANIQLASH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O‘quvchi qayerda qiynaladi?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Katta va murakkab savoldan avval — aniq diagnostika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04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66928" y="1938528"/>
            <a:ext cx="2606040" cy="1865376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66928" y="1938528"/>
            <a:ext cx="2606040" cy="118872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2258568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So‘z ma’nosi</a:t>
            </a:r>
            <a:endParaRPr lang="en-US" sz="1770" dirty="0"/>
          </a:p>
        </p:txBody>
      </p:sp>
      <p:sp>
        <p:nvSpPr>
          <p:cNvPr id="13" name="Text 11"/>
          <p:cNvSpPr/>
          <p:nvPr/>
        </p:nvSpPr>
        <p:spPr>
          <a:xfrm>
            <a:off x="749808" y="2825496"/>
            <a:ext cx="2240280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38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Notanish so‘zlar matnni tushunishni qiyinlashtiradi.</a:t>
            </a:r>
            <a:endParaRPr lang="en-US" sz="1380" dirty="0"/>
          </a:p>
        </p:txBody>
      </p:sp>
      <p:sp>
        <p:nvSpPr>
          <p:cNvPr id="14" name="Shape 12"/>
          <p:cNvSpPr/>
          <p:nvPr/>
        </p:nvSpPr>
        <p:spPr>
          <a:xfrm>
            <a:off x="3337560" y="1938528"/>
            <a:ext cx="2606040" cy="1865376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3337560" y="1938528"/>
            <a:ext cx="2606040" cy="118872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20440" y="2258568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Voqealar izchilligi</a:t>
            </a:r>
            <a:endParaRPr lang="en-US" sz="1770" dirty="0"/>
          </a:p>
        </p:txBody>
      </p:sp>
      <p:sp>
        <p:nvSpPr>
          <p:cNvPr id="17" name="Text 15"/>
          <p:cNvSpPr/>
          <p:nvPr/>
        </p:nvSpPr>
        <p:spPr>
          <a:xfrm>
            <a:off x="3520440" y="2825496"/>
            <a:ext cx="2240280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38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Avval va keyingi hodisalarni eslab qolish qiyin.</a:t>
            </a:r>
            <a:endParaRPr lang="en-US" sz="1380" dirty="0"/>
          </a:p>
        </p:txBody>
      </p:sp>
      <p:sp>
        <p:nvSpPr>
          <p:cNvPr id="18" name="Shape 16"/>
          <p:cNvSpPr/>
          <p:nvPr/>
        </p:nvSpPr>
        <p:spPr>
          <a:xfrm>
            <a:off x="6108192" y="1938528"/>
            <a:ext cx="2606040" cy="1865376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6108192" y="1938528"/>
            <a:ext cx="2606040" cy="118872"/>
          </a:xfrm>
          <a:prstGeom prst="rect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291072" y="2258568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 sababi</a:t>
            </a:r>
            <a:endParaRPr lang="en-US" sz="1770" dirty="0"/>
          </a:p>
        </p:txBody>
      </p:sp>
      <p:sp>
        <p:nvSpPr>
          <p:cNvPr id="21" name="Text 19"/>
          <p:cNvSpPr/>
          <p:nvPr/>
        </p:nvSpPr>
        <p:spPr>
          <a:xfrm>
            <a:off x="6291072" y="2825496"/>
            <a:ext cx="2240280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38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“Nega shunday qildi?” savoliga dalil topish murakkab.</a:t>
            </a:r>
            <a:endParaRPr lang="en-US" sz="1380" dirty="0"/>
          </a:p>
        </p:txBody>
      </p:sp>
      <p:sp>
        <p:nvSpPr>
          <p:cNvPr id="22" name="Shape 20"/>
          <p:cNvSpPr/>
          <p:nvPr/>
        </p:nvSpPr>
        <p:spPr>
          <a:xfrm>
            <a:off x="1956816" y="3995928"/>
            <a:ext cx="2606040" cy="1865376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1956816" y="3995928"/>
            <a:ext cx="2606040" cy="118872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2139696" y="4315968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Asosiy g‘oya</a:t>
            </a:r>
            <a:endParaRPr lang="en-US" sz="1770" dirty="0"/>
          </a:p>
        </p:txBody>
      </p:sp>
      <p:sp>
        <p:nvSpPr>
          <p:cNvPr id="25" name="Text 23"/>
          <p:cNvSpPr/>
          <p:nvPr/>
        </p:nvSpPr>
        <p:spPr>
          <a:xfrm>
            <a:off x="2139696" y="4882896"/>
            <a:ext cx="2240280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38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Matnning bosh fikrini ajratish sust bo‘lishi mumkin.</a:t>
            </a:r>
            <a:endParaRPr lang="en-US" sz="1380" dirty="0"/>
          </a:p>
        </p:txBody>
      </p:sp>
      <p:sp>
        <p:nvSpPr>
          <p:cNvPr id="26" name="Shape 24"/>
          <p:cNvSpPr/>
          <p:nvPr/>
        </p:nvSpPr>
        <p:spPr>
          <a:xfrm>
            <a:off x="4745736" y="3995928"/>
            <a:ext cx="2606040" cy="1865376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4745736" y="3995928"/>
            <a:ext cx="2606040" cy="118872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928616" y="4315968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7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Fikrni ifodalash</a:t>
            </a:r>
            <a:endParaRPr lang="en-US" sz="1770" dirty="0"/>
          </a:p>
        </p:txBody>
      </p:sp>
      <p:sp>
        <p:nvSpPr>
          <p:cNvPr id="29" name="Text 27"/>
          <p:cNvSpPr/>
          <p:nvPr/>
        </p:nvSpPr>
        <p:spPr>
          <a:xfrm>
            <a:off x="4928616" y="4882896"/>
            <a:ext cx="2240280" cy="7955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38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O‘quvchi fikrini to‘liq jumlaga aylantira olmaydi.</a:t>
            </a:r>
            <a:endParaRPr lang="en-US" sz="138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11D34"/>
          </a:solidFill>
          <a:ln w="12700">
            <a:solidFill>
              <a:srgbClr val="111D34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98E2DC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METODIK TAMOYIL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Tahlilni yengillashtiramiz,</a:t>
            </a:r>
            <a:endParaRPr lang="en-US" sz="2640" dirty="0"/>
          </a:p>
          <a:p>
            <a:pPr algn="l" indent="0" marL="0">
              <a:buNone/>
            </a:pPr>
            <a:r>
              <a:rPr lang="en-US" sz="264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fikrlashni emas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C1D3D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Soddalashtirilgan tayanch — chuqurroq anglashga ko‘prik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49617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8BA6B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A9D7D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05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713232" y="1892808"/>
            <a:ext cx="7772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“Maqsad o‘zgarmaydi — unga borish yo‘li moslashadi.”</a:t>
            </a:r>
            <a:endParaRPr lang="en-US" sz="2500" dirty="0"/>
          </a:p>
        </p:txBody>
      </p:sp>
      <p:sp>
        <p:nvSpPr>
          <p:cNvPr id="11" name="Shape 9"/>
          <p:cNvSpPr/>
          <p:nvPr/>
        </p:nvSpPr>
        <p:spPr>
          <a:xfrm>
            <a:off x="576072" y="3767328"/>
            <a:ext cx="2587752" cy="1755648"/>
          </a:xfrm>
          <a:prstGeom prst="roundRect">
            <a:avLst>
              <a:gd name="adj" fmla="val 9375"/>
            </a:avLst>
          </a:prstGeom>
          <a:solidFill>
            <a:srgbClr val="223A50"/>
          </a:solidFill>
          <a:ln w="12700">
            <a:solidFill>
              <a:srgbClr val="223A50">
                <a:alpha val="0"/>
              </a:srgbClr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576072" y="3767328"/>
            <a:ext cx="2587752" cy="91440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68096" y="4087368"/>
            <a:ext cx="2240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Aniq savol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768096" y="4663440"/>
            <a:ext cx="22128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400" dirty="0">
                <a:solidFill>
                  <a:srgbClr val="D5E1E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Bitta savol — bitta fikrlash vazifasi.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3364992" y="3767328"/>
            <a:ext cx="2587752" cy="1755648"/>
          </a:xfrm>
          <a:prstGeom prst="roundRect">
            <a:avLst>
              <a:gd name="adj" fmla="val 9375"/>
            </a:avLst>
          </a:prstGeom>
          <a:solidFill>
            <a:srgbClr val="223A50"/>
          </a:solidFill>
          <a:ln w="12700">
            <a:solidFill>
              <a:srgbClr val="223A50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364992" y="3767328"/>
            <a:ext cx="2587752" cy="91440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557016" y="4087368"/>
            <a:ext cx="2240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Ko‘rgazmali tayanch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3557016" y="4663440"/>
            <a:ext cx="22128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400" dirty="0">
                <a:solidFill>
                  <a:srgbClr val="D5E1E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Rasm, so‘z banki, voqea kartochkalari.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6153912" y="3767328"/>
            <a:ext cx="2587752" cy="1755648"/>
          </a:xfrm>
          <a:prstGeom prst="roundRect">
            <a:avLst>
              <a:gd name="adj" fmla="val 9375"/>
            </a:avLst>
          </a:prstGeom>
          <a:solidFill>
            <a:srgbClr val="223A50"/>
          </a:solidFill>
          <a:ln w="12700">
            <a:solidFill>
              <a:srgbClr val="223A50">
                <a:alpha val="0"/>
              </a:srgbClr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6153912" y="3767328"/>
            <a:ext cx="2587752" cy="91440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345936" y="4087368"/>
            <a:ext cx="2240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Matndan dalil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6345936" y="4663440"/>
            <a:ext cx="22128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400" dirty="0">
                <a:solidFill>
                  <a:srgbClr val="D5E1E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Javobni voqea va qahramon harakati bilan asoslash.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TAHLIL ALGORITMI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6 qadamli “Tahlil zinasi”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Har bir qadam keyingisiga tayyorlaydi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06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03504" y="1783080"/>
            <a:ext cx="2624328" cy="1938528"/>
          </a:xfrm>
          <a:prstGeom prst="roundRect">
            <a:avLst>
              <a:gd name="adj" fmla="val 84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77240" y="1984248"/>
            <a:ext cx="566928" cy="566928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2057400"/>
            <a:ext cx="56692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</a:t>
            </a:r>
            <a:endParaRPr lang="en-US" sz="2100" dirty="0"/>
          </a:p>
        </p:txBody>
      </p:sp>
      <p:sp>
        <p:nvSpPr>
          <p:cNvPr id="13" name="Text 11"/>
          <p:cNvSpPr/>
          <p:nvPr/>
        </p:nvSpPr>
        <p:spPr>
          <a:xfrm>
            <a:off x="1481328" y="2002536"/>
            <a:ext cx="1554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6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Lug‘at</a:t>
            </a:r>
            <a:endParaRPr lang="en-US" sz="1860" dirty="0"/>
          </a:p>
        </p:txBody>
      </p:sp>
      <p:sp>
        <p:nvSpPr>
          <p:cNvPr id="14" name="Text 12"/>
          <p:cNvSpPr/>
          <p:nvPr/>
        </p:nvSpPr>
        <p:spPr>
          <a:xfrm>
            <a:off x="832104" y="2798064"/>
            <a:ext cx="217627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Qaysi so‘z tushunarsiz?</a:t>
            </a:r>
            <a:endParaRPr lang="en-US" sz="1540" dirty="0"/>
          </a:p>
        </p:txBody>
      </p:sp>
      <p:sp>
        <p:nvSpPr>
          <p:cNvPr id="15" name="Shape 13"/>
          <p:cNvSpPr/>
          <p:nvPr/>
        </p:nvSpPr>
        <p:spPr>
          <a:xfrm>
            <a:off x="3429000" y="1783080"/>
            <a:ext cx="2624328" cy="1938528"/>
          </a:xfrm>
          <a:prstGeom prst="roundRect">
            <a:avLst>
              <a:gd name="adj" fmla="val 84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602736" y="1984248"/>
            <a:ext cx="566928" cy="566928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602736" y="2057400"/>
            <a:ext cx="56692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</a:t>
            </a:r>
            <a:endParaRPr lang="en-US" sz="2100" dirty="0"/>
          </a:p>
        </p:txBody>
      </p:sp>
      <p:sp>
        <p:nvSpPr>
          <p:cNvPr id="18" name="Text 16"/>
          <p:cNvSpPr/>
          <p:nvPr/>
        </p:nvSpPr>
        <p:spPr>
          <a:xfrm>
            <a:off x="4306824" y="2002536"/>
            <a:ext cx="1554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6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Voqea</a:t>
            </a:r>
            <a:endParaRPr lang="en-US" sz="1860" dirty="0"/>
          </a:p>
        </p:txBody>
      </p:sp>
      <p:sp>
        <p:nvSpPr>
          <p:cNvPr id="19" name="Text 17"/>
          <p:cNvSpPr/>
          <p:nvPr/>
        </p:nvSpPr>
        <p:spPr>
          <a:xfrm>
            <a:off x="3657600" y="2798064"/>
            <a:ext cx="217627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Avval nima bo‘ldi? Keyin-chi?</a:t>
            </a:r>
            <a:endParaRPr lang="en-US" sz="1540" dirty="0"/>
          </a:p>
        </p:txBody>
      </p:sp>
      <p:sp>
        <p:nvSpPr>
          <p:cNvPr id="20" name="Shape 18"/>
          <p:cNvSpPr/>
          <p:nvPr/>
        </p:nvSpPr>
        <p:spPr>
          <a:xfrm>
            <a:off x="6254496" y="1783080"/>
            <a:ext cx="2624328" cy="1938528"/>
          </a:xfrm>
          <a:prstGeom prst="roundRect">
            <a:avLst>
              <a:gd name="adj" fmla="val 84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428232" y="1984248"/>
            <a:ext cx="566928" cy="566928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28232" y="2057400"/>
            <a:ext cx="56692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3</a:t>
            </a:r>
            <a:endParaRPr lang="en-US" sz="2100" dirty="0"/>
          </a:p>
        </p:txBody>
      </p:sp>
      <p:sp>
        <p:nvSpPr>
          <p:cNvPr id="23" name="Text 21"/>
          <p:cNvSpPr/>
          <p:nvPr/>
        </p:nvSpPr>
        <p:spPr>
          <a:xfrm>
            <a:off x="7132320" y="2002536"/>
            <a:ext cx="1554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6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</a:t>
            </a:r>
            <a:endParaRPr lang="en-US" sz="1860" dirty="0"/>
          </a:p>
        </p:txBody>
      </p:sp>
      <p:sp>
        <p:nvSpPr>
          <p:cNvPr id="24" name="Text 22"/>
          <p:cNvSpPr/>
          <p:nvPr/>
        </p:nvSpPr>
        <p:spPr>
          <a:xfrm>
            <a:off x="6483096" y="2798064"/>
            <a:ext cx="217627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Kim nima qildi?</a:t>
            </a:r>
            <a:endParaRPr lang="en-US" sz="1540" dirty="0"/>
          </a:p>
        </p:txBody>
      </p:sp>
      <p:sp>
        <p:nvSpPr>
          <p:cNvPr id="25" name="Shape 23"/>
          <p:cNvSpPr/>
          <p:nvPr/>
        </p:nvSpPr>
        <p:spPr>
          <a:xfrm>
            <a:off x="603504" y="4023360"/>
            <a:ext cx="2624328" cy="1938528"/>
          </a:xfrm>
          <a:prstGeom prst="roundRect">
            <a:avLst>
              <a:gd name="adj" fmla="val 84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777240" y="4224528"/>
            <a:ext cx="566928" cy="566928"/>
          </a:xfrm>
          <a:prstGeom prst="ellipse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77240" y="4297680"/>
            <a:ext cx="56692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4</a:t>
            </a:r>
            <a:endParaRPr lang="en-US" sz="2100" dirty="0"/>
          </a:p>
        </p:txBody>
      </p:sp>
      <p:sp>
        <p:nvSpPr>
          <p:cNvPr id="28" name="Text 26"/>
          <p:cNvSpPr/>
          <p:nvPr/>
        </p:nvSpPr>
        <p:spPr>
          <a:xfrm>
            <a:off x="1481328" y="4242816"/>
            <a:ext cx="1554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6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Sabab</a:t>
            </a:r>
            <a:endParaRPr lang="en-US" sz="1860" dirty="0"/>
          </a:p>
        </p:txBody>
      </p:sp>
      <p:sp>
        <p:nvSpPr>
          <p:cNvPr id="29" name="Text 27"/>
          <p:cNvSpPr/>
          <p:nvPr/>
        </p:nvSpPr>
        <p:spPr>
          <a:xfrm>
            <a:off x="832104" y="5038344"/>
            <a:ext cx="217627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Nega shunday qildi?</a:t>
            </a:r>
            <a:endParaRPr lang="en-US" sz="1540" dirty="0"/>
          </a:p>
        </p:txBody>
      </p:sp>
      <p:sp>
        <p:nvSpPr>
          <p:cNvPr id="30" name="Shape 28"/>
          <p:cNvSpPr/>
          <p:nvPr/>
        </p:nvSpPr>
        <p:spPr>
          <a:xfrm>
            <a:off x="3429000" y="4023360"/>
            <a:ext cx="2624328" cy="1938528"/>
          </a:xfrm>
          <a:prstGeom prst="roundRect">
            <a:avLst>
              <a:gd name="adj" fmla="val 84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3602736" y="4224528"/>
            <a:ext cx="566928" cy="566928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3602736" y="4297680"/>
            <a:ext cx="56692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5</a:t>
            </a:r>
            <a:endParaRPr lang="en-US" sz="2100" dirty="0"/>
          </a:p>
        </p:txBody>
      </p:sp>
      <p:sp>
        <p:nvSpPr>
          <p:cNvPr id="33" name="Text 31"/>
          <p:cNvSpPr/>
          <p:nvPr/>
        </p:nvSpPr>
        <p:spPr>
          <a:xfrm>
            <a:off x="4306824" y="4242816"/>
            <a:ext cx="1554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6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Hissiyot</a:t>
            </a:r>
            <a:endParaRPr lang="en-US" sz="1860" dirty="0"/>
          </a:p>
        </p:txBody>
      </p:sp>
      <p:sp>
        <p:nvSpPr>
          <p:cNvPr id="34" name="Text 32"/>
          <p:cNvSpPr/>
          <p:nvPr/>
        </p:nvSpPr>
        <p:spPr>
          <a:xfrm>
            <a:off x="3657600" y="5038344"/>
            <a:ext cx="217627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 qanday his qildi?</a:t>
            </a:r>
            <a:endParaRPr lang="en-US" sz="1540" dirty="0"/>
          </a:p>
        </p:txBody>
      </p:sp>
      <p:sp>
        <p:nvSpPr>
          <p:cNvPr id="35" name="Shape 33"/>
          <p:cNvSpPr/>
          <p:nvPr/>
        </p:nvSpPr>
        <p:spPr>
          <a:xfrm>
            <a:off x="6254496" y="4023360"/>
            <a:ext cx="2624328" cy="1938528"/>
          </a:xfrm>
          <a:prstGeom prst="roundRect">
            <a:avLst>
              <a:gd name="adj" fmla="val 84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6428232" y="4224528"/>
            <a:ext cx="566928" cy="566928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428232" y="4297680"/>
            <a:ext cx="56692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6</a:t>
            </a:r>
            <a:endParaRPr lang="en-US" sz="2100" dirty="0"/>
          </a:p>
        </p:txBody>
      </p:sp>
      <p:sp>
        <p:nvSpPr>
          <p:cNvPr id="38" name="Text 36"/>
          <p:cNvSpPr/>
          <p:nvPr/>
        </p:nvSpPr>
        <p:spPr>
          <a:xfrm>
            <a:off x="7132320" y="4242816"/>
            <a:ext cx="1554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6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G‘oya</a:t>
            </a:r>
            <a:endParaRPr lang="en-US" sz="1860" dirty="0"/>
          </a:p>
        </p:txBody>
      </p:sp>
      <p:sp>
        <p:nvSpPr>
          <p:cNvPr id="39" name="Text 37"/>
          <p:cNvSpPr/>
          <p:nvPr/>
        </p:nvSpPr>
        <p:spPr>
          <a:xfrm>
            <a:off x="6483096" y="5038344"/>
            <a:ext cx="217627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Asar nimani o‘rgatadi?</a:t>
            </a:r>
            <a:endParaRPr lang="en-US" sz="154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TAYANCH VOSITALAR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Har bosqichga mos yordam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Moslashuv — o‘quvchi ehtiyojiga qarab tanlanadi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07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713232" y="1773936"/>
            <a:ext cx="7726680" cy="585216"/>
          </a:xfrm>
          <a:prstGeom prst="roundRect">
            <a:avLst>
              <a:gd name="adj" fmla="val 18750"/>
            </a:avLst>
          </a:prstGeom>
          <a:solidFill>
            <a:srgbClr val="ECF1ED"/>
          </a:solidFill>
          <a:ln w="12700">
            <a:solidFill>
              <a:srgbClr val="ECF1ED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13232" y="1773936"/>
            <a:ext cx="91440" cy="585216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69264" y="1874520"/>
            <a:ext cx="19933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Lug‘at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3172968" y="1865376"/>
            <a:ext cx="48920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Rasm + so‘z banki</a:t>
            </a:r>
            <a:endParaRPr lang="en-US" sz="1650" dirty="0"/>
          </a:p>
        </p:txBody>
      </p:sp>
      <p:sp>
        <p:nvSpPr>
          <p:cNvPr id="14" name="Shape 12"/>
          <p:cNvSpPr/>
          <p:nvPr/>
        </p:nvSpPr>
        <p:spPr>
          <a:xfrm>
            <a:off x="713232" y="2496312"/>
            <a:ext cx="7726680" cy="585216"/>
          </a:xfrm>
          <a:prstGeom prst="roundRect">
            <a:avLst>
              <a:gd name="adj" fmla="val 187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13232" y="2496312"/>
            <a:ext cx="91440" cy="585216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69264" y="2596896"/>
            <a:ext cx="19933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Voqea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3172968" y="2587752"/>
            <a:ext cx="48920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Ketma-ketlik kartochkalari</a:t>
            </a:r>
            <a:endParaRPr lang="en-US" sz="1650" dirty="0"/>
          </a:p>
        </p:txBody>
      </p:sp>
      <p:sp>
        <p:nvSpPr>
          <p:cNvPr id="18" name="Shape 16"/>
          <p:cNvSpPr/>
          <p:nvPr/>
        </p:nvSpPr>
        <p:spPr>
          <a:xfrm>
            <a:off x="713232" y="3218688"/>
            <a:ext cx="7726680" cy="585216"/>
          </a:xfrm>
          <a:prstGeom prst="roundRect">
            <a:avLst>
              <a:gd name="adj" fmla="val 18750"/>
            </a:avLst>
          </a:prstGeom>
          <a:solidFill>
            <a:srgbClr val="ECF1ED"/>
          </a:solidFill>
          <a:ln w="12700">
            <a:solidFill>
              <a:srgbClr val="ECF1ED">
                <a:alpha val="0"/>
              </a:srgbClr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713232" y="3218688"/>
            <a:ext cx="91440" cy="585216"/>
          </a:xfrm>
          <a:prstGeom prst="rect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69264" y="3319272"/>
            <a:ext cx="19933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3172968" y="3310128"/>
            <a:ext cx="48920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Tayanch gap</a:t>
            </a:r>
            <a:endParaRPr lang="en-US" sz="1650" dirty="0"/>
          </a:p>
        </p:txBody>
      </p:sp>
      <p:sp>
        <p:nvSpPr>
          <p:cNvPr id="22" name="Shape 20"/>
          <p:cNvSpPr/>
          <p:nvPr/>
        </p:nvSpPr>
        <p:spPr>
          <a:xfrm>
            <a:off x="713232" y="3941064"/>
            <a:ext cx="7726680" cy="585216"/>
          </a:xfrm>
          <a:prstGeom prst="roundRect">
            <a:avLst>
              <a:gd name="adj" fmla="val 187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713232" y="3941064"/>
            <a:ext cx="91440" cy="585216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69264" y="4041648"/>
            <a:ext cx="19933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Sabab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3172968" y="4032504"/>
            <a:ext cx="48920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 variantli savol</a:t>
            </a:r>
            <a:endParaRPr lang="en-US" sz="1650" dirty="0"/>
          </a:p>
        </p:txBody>
      </p:sp>
      <p:sp>
        <p:nvSpPr>
          <p:cNvPr id="26" name="Shape 24"/>
          <p:cNvSpPr/>
          <p:nvPr/>
        </p:nvSpPr>
        <p:spPr>
          <a:xfrm>
            <a:off x="713232" y="4663440"/>
            <a:ext cx="7726680" cy="585216"/>
          </a:xfrm>
          <a:prstGeom prst="roundRect">
            <a:avLst>
              <a:gd name="adj" fmla="val 18750"/>
            </a:avLst>
          </a:prstGeom>
          <a:solidFill>
            <a:srgbClr val="ECF1ED"/>
          </a:solidFill>
          <a:ln w="12700">
            <a:solidFill>
              <a:srgbClr val="ECF1ED">
                <a:alpha val="0"/>
              </a:srgbClr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713232" y="4663440"/>
            <a:ext cx="91440" cy="585216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969264" y="4764024"/>
            <a:ext cx="19933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Hissiyot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3172968" y="4754880"/>
            <a:ext cx="48920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Emotsiya kartalari</a:t>
            </a:r>
            <a:endParaRPr lang="en-US" sz="1650" dirty="0"/>
          </a:p>
        </p:txBody>
      </p:sp>
      <p:sp>
        <p:nvSpPr>
          <p:cNvPr id="30" name="Shape 28"/>
          <p:cNvSpPr/>
          <p:nvPr/>
        </p:nvSpPr>
        <p:spPr>
          <a:xfrm>
            <a:off x="713232" y="5385816"/>
            <a:ext cx="7726680" cy="585216"/>
          </a:xfrm>
          <a:prstGeom prst="roundRect">
            <a:avLst>
              <a:gd name="adj" fmla="val 187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713232" y="5385816"/>
            <a:ext cx="91440" cy="585216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969264" y="5486400"/>
            <a:ext cx="19933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G‘oya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3172968" y="5477256"/>
            <a:ext cx="489204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“Menimcha...” gap boshlanishi</a:t>
            </a:r>
            <a:endParaRPr lang="en-US" sz="16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LUG‘AT VA HISSIYOT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4 ta samarali mini-metod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Badiiy matnni anglash uchun faol so‘z boyligi zarur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08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03504" y="1847088"/>
            <a:ext cx="3840480" cy="1883664"/>
          </a:xfrm>
          <a:prstGeom prst="roundRect">
            <a:avLst>
              <a:gd name="adj" fmla="val 825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03504" y="1847088"/>
            <a:ext cx="77724" cy="188366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77824" y="2075688"/>
            <a:ext cx="32918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So‘z sandig‘i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877824" y="2788920"/>
            <a:ext cx="3273552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0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3–5 yangi so‘z: ma’no, sinonim va yangi gap.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4654296" y="1847088"/>
            <a:ext cx="3840480" cy="1883664"/>
          </a:xfrm>
          <a:prstGeom prst="roundRect">
            <a:avLst>
              <a:gd name="adj" fmla="val 825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654296" y="1847088"/>
            <a:ext cx="77724" cy="1883664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928616" y="2075688"/>
            <a:ext cx="32918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Hissiyot termometri</a:t>
            </a:r>
            <a:endParaRPr lang="en-US" sz="1850" dirty="0"/>
          </a:p>
        </p:txBody>
      </p:sp>
      <p:sp>
        <p:nvSpPr>
          <p:cNvPr id="17" name="Text 15"/>
          <p:cNvSpPr/>
          <p:nvPr/>
        </p:nvSpPr>
        <p:spPr>
          <a:xfrm>
            <a:off x="4928616" y="2788920"/>
            <a:ext cx="3273552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0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 hissini 1–5 darajada belgilab, sababini aytish.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603504" y="3941064"/>
            <a:ext cx="3840480" cy="1883664"/>
          </a:xfrm>
          <a:prstGeom prst="roundRect">
            <a:avLst>
              <a:gd name="adj" fmla="val 825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603504" y="3941064"/>
            <a:ext cx="77724" cy="1883664"/>
          </a:xfrm>
          <a:prstGeom prst="rect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77824" y="4169664"/>
            <a:ext cx="32918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Badiiy vositani top</a:t>
            </a:r>
            <a:endParaRPr lang="en-US" sz="1850" dirty="0"/>
          </a:p>
        </p:txBody>
      </p:sp>
      <p:sp>
        <p:nvSpPr>
          <p:cNvPr id="21" name="Text 19"/>
          <p:cNvSpPr/>
          <p:nvPr/>
        </p:nvSpPr>
        <p:spPr>
          <a:xfrm>
            <a:off x="877824" y="4882896"/>
            <a:ext cx="3273552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0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Sifatlash, o‘xshatish yoki obrazli ifodani izohlash.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4654296" y="3941064"/>
            <a:ext cx="3840480" cy="1883664"/>
          </a:xfrm>
          <a:prstGeom prst="roundRect">
            <a:avLst>
              <a:gd name="adj" fmla="val 825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54296" y="3941064"/>
            <a:ext cx="77724" cy="1883664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928616" y="4169664"/>
            <a:ext cx="32918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Bir so‘zni almashtir</a:t>
            </a:r>
            <a:endParaRPr lang="en-US" sz="1850" dirty="0"/>
          </a:p>
        </p:txBody>
      </p:sp>
      <p:sp>
        <p:nvSpPr>
          <p:cNvPr id="25" name="Text 23"/>
          <p:cNvSpPr/>
          <p:nvPr/>
        </p:nvSpPr>
        <p:spPr>
          <a:xfrm>
            <a:off x="4928616" y="4882896"/>
            <a:ext cx="3273552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0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Sinonim tanlash va matnga ta’sirini solishtirish.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NAMUNA BADIIY MATN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“Kichik yaxshilik”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Ma’ruza matnida berilgan amaliy namuna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09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03504" y="1810512"/>
            <a:ext cx="7973568" cy="3447288"/>
          </a:xfrm>
          <a:prstGeom prst="roundRect">
            <a:avLst>
              <a:gd name="adj" fmla="val 477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03504" y="1810512"/>
            <a:ext cx="109728" cy="3447288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41832" y="2084832"/>
            <a:ext cx="7269480" cy="29352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735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maktabdan qaytayotganda yo‘l chetida daftarlarini tushirib yuborgan kichik bolani ko‘rdi. Shamol varaqlarni turli tomonga uchirar edi. Aziza shoshayotgan bo‘lsa ham, to‘xtadi va varaqlarni yig‘ishga yordam berdi. Bola xursand bo‘lib: “Rahmat, opa!” dedi. Aziza uyga biroz kechroq yetib bordi, ammo ko‘ngli yorishib ketgan edi. U kichik yaxshilik ham birovning kunini chiroyli qilishi mumkinligini his qildi.</a:t>
            </a:r>
            <a:endParaRPr lang="en-US" sz="1735" dirty="0"/>
          </a:p>
        </p:txBody>
      </p:sp>
      <p:sp>
        <p:nvSpPr>
          <p:cNvPr id="13" name="Shape 11"/>
          <p:cNvSpPr/>
          <p:nvPr/>
        </p:nvSpPr>
        <p:spPr>
          <a:xfrm>
            <a:off x="713232" y="5605272"/>
            <a:ext cx="2313432" cy="384048"/>
          </a:xfrm>
          <a:prstGeom prst="roundRect">
            <a:avLst>
              <a:gd name="adj" fmla="val 35714"/>
            </a:avLst>
          </a:prstGeom>
          <a:solidFill>
            <a:srgbClr val="E6F4F0"/>
          </a:solidFill>
          <a:ln w="12700">
            <a:solidFill>
              <a:srgbClr val="E6F4F0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22960" y="5632704"/>
            <a:ext cx="209397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32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Qahramon: Aziza</a:t>
            </a:r>
            <a:endParaRPr lang="en-US" sz="1320" dirty="0"/>
          </a:p>
        </p:txBody>
      </p:sp>
      <p:sp>
        <p:nvSpPr>
          <p:cNvPr id="15" name="Shape 13"/>
          <p:cNvSpPr/>
          <p:nvPr/>
        </p:nvSpPr>
        <p:spPr>
          <a:xfrm>
            <a:off x="3236976" y="5605272"/>
            <a:ext cx="2734056" cy="384048"/>
          </a:xfrm>
          <a:prstGeom prst="roundRect">
            <a:avLst>
              <a:gd name="adj" fmla="val 35714"/>
            </a:avLst>
          </a:prstGeom>
          <a:solidFill>
            <a:srgbClr val="FDECE8"/>
          </a:solidFill>
          <a:ln w="12700">
            <a:solidFill>
              <a:srgbClr val="FDECE8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346704" y="5632704"/>
            <a:ext cx="2514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90" b="1" dirty="0">
                <a:solidFill>
                  <a:srgbClr val="A83C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Voqea: yordam berish</a:t>
            </a:r>
            <a:endParaRPr lang="en-US" sz="1290" dirty="0"/>
          </a:p>
        </p:txBody>
      </p:sp>
      <p:sp>
        <p:nvSpPr>
          <p:cNvPr id="17" name="Shape 15"/>
          <p:cNvSpPr/>
          <p:nvPr/>
        </p:nvSpPr>
        <p:spPr>
          <a:xfrm>
            <a:off x="6208776" y="5605272"/>
            <a:ext cx="2258568" cy="384048"/>
          </a:xfrm>
          <a:prstGeom prst="roundRect">
            <a:avLst>
              <a:gd name="adj" fmla="val 35714"/>
            </a:avLst>
          </a:prstGeom>
          <a:solidFill>
            <a:srgbClr val="EEEAFA"/>
          </a:solidFill>
          <a:ln w="12700">
            <a:solidFill>
              <a:srgbClr val="EEEAFA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318504" y="5632704"/>
            <a:ext cx="203911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80" b="1" dirty="0">
                <a:solidFill>
                  <a:srgbClr val="7466C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G‘oya: yaxshilik</a:t>
            </a:r>
            <a:endParaRPr lang="en-US" sz="128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NAMUNA BILAN ISHLASH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Badiiy matn uchun 6 ta savol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Oddiy ma’lumotdan shaxsiy xulosagacha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10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85216" y="1819656"/>
            <a:ext cx="3849624" cy="1161288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68096" y="2075688"/>
            <a:ext cx="438912" cy="438912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68096" y="2139696"/>
            <a:ext cx="4389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389888" y="2002536"/>
            <a:ext cx="2798064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7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yo‘lda kimni ko‘rdi?</a:t>
            </a:r>
            <a:endParaRPr lang="en-US" sz="1670" dirty="0"/>
          </a:p>
        </p:txBody>
      </p:sp>
      <p:sp>
        <p:nvSpPr>
          <p:cNvPr id="14" name="Shape 12"/>
          <p:cNvSpPr/>
          <p:nvPr/>
        </p:nvSpPr>
        <p:spPr>
          <a:xfrm>
            <a:off x="4645152" y="1819656"/>
            <a:ext cx="3849624" cy="1161288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828032" y="2075688"/>
            <a:ext cx="438912" cy="438912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828032" y="2139696"/>
            <a:ext cx="4389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49824" y="2002536"/>
            <a:ext cx="2798064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7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Daftar varaqlariga nima bo‘ldi?</a:t>
            </a:r>
            <a:endParaRPr lang="en-US" sz="1670" dirty="0"/>
          </a:p>
        </p:txBody>
      </p:sp>
      <p:sp>
        <p:nvSpPr>
          <p:cNvPr id="18" name="Shape 16"/>
          <p:cNvSpPr/>
          <p:nvPr/>
        </p:nvSpPr>
        <p:spPr>
          <a:xfrm>
            <a:off x="585216" y="3172968"/>
            <a:ext cx="3849624" cy="1161288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768096" y="3429000"/>
            <a:ext cx="438912" cy="438912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68096" y="3493008"/>
            <a:ext cx="4389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3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1389888" y="3355848"/>
            <a:ext cx="2798064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7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shoshayotgan bo‘lsa ham nega to‘xtadi?</a:t>
            </a:r>
            <a:endParaRPr lang="en-US" sz="1670" dirty="0"/>
          </a:p>
        </p:txBody>
      </p:sp>
      <p:sp>
        <p:nvSpPr>
          <p:cNvPr id="22" name="Shape 20"/>
          <p:cNvSpPr/>
          <p:nvPr/>
        </p:nvSpPr>
        <p:spPr>
          <a:xfrm>
            <a:off x="4645152" y="3172968"/>
            <a:ext cx="3849624" cy="1161288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828032" y="3429000"/>
            <a:ext cx="438912" cy="438912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828032" y="3493008"/>
            <a:ext cx="4389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5449824" y="3355848"/>
            <a:ext cx="2798064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7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“Ko‘ngli yorishib ketdi” nimani anglatadi?</a:t>
            </a:r>
            <a:endParaRPr lang="en-US" sz="1670" dirty="0"/>
          </a:p>
        </p:txBody>
      </p:sp>
      <p:sp>
        <p:nvSpPr>
          <p:cNvPr id="26" name="Shape 24"/>
          <p:cNvSpPr/>
          <p:nvPr/>
        </p:nvSpPr>
        <p:spPr>
          <a:xfrm>
            <a:off x="585216" y="4526280"/>
            <a:ext cx="3849624" cy="1161288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768096" y="4782312"/>
            <a:ext cx="438912" cy="438912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68096" y="4846320"/>
            <a:ext cx="4389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5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1389888" y="4709160"/>
            <a:ext cx="2798064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7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Yaxshilikni ifodalovchi harakatni toping.</a:t>
            </a:r>
            <a:endParaRPr lang="en-US" sz="1670" dirty="0"/>
          </a:p>
        </p:txBody>
      </p:sp>
      <p:sp>
        <p:nvSpPr>
          <p:cNvPr id="30" name="Shape 28"/>
          <p:cNvSpPr/>
          <p:nvPr/>
        </p:nvSpPr>
        <p:spPr>
          <a:xfrm>
            <a:off x="4645152" y="4526280"/>
            <a:ext cx="3849624" cy="1161288"/>
          </a:xfrm>
          <a:prstGeom prst="roundRect">
            <a:avLst>
              <a:gd name="adj" fmla="val 1417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4828032" y="4782312"/>
            <a:ext cx="438912" cy="438912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828032" y="4846320"/>
            <a:ext cx="43891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6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5449824" y="4709160"/>
            <a:ext cx="2798064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67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Asarning asosiy g‘oyasini bir gap bilan ayting.</a:t>
            </a:r>
            <a:endParaRPr lang="en-US" sz="167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11D34"/>
          </a:solidFill>
          <a:ln w="12700">
            <a:solidFill>
              <a:srgbClr val="111D34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98E2DC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INTERFAOL METOD 1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BBB: Bilaman • Bilishni xohlayman • Bilib oldim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C1D3D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Oldingi bilimni faollashtirish va refleksiyaga olib kelish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49617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8BA6B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A9D7D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11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94360" y="1956816"/>
            <a:ext cx="2551176" cy="3429000"/>
          </a:xfrm>
          <a:prstGeom prst="roundRect">
            <a:avLst>
              <a:gd name="adj" fmla="val 6452"/>
            </a:avLst>
          </a:prstGeom>
          <a:solidFill>
            <a:srgbClr val="223A50"/>
          </a:solidFill>
          <a:ln w="12700">
            <a:solidFill>
              <a:srgbClr val="223A50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1344168" y="2267712"/>
            <a:ext cx="1051560" cy="1051560"/>
          </a:xfrm>
          <a:prstGeom prst="ellipse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344168" y="2496312"/>
            <a:ext cx="1051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</a:t>
            </a:r>
            <a:endParaRPr lang="en-US" sz="3200" dirty="0"/>
          </a:p>
        </p:txBody>
      </p:sp>
      <p:sp>
        <p:nvSpPr>
          <p:cNvPr id="13" name="Text 11"/>
          <p:cNvSpPr/>
          <p:nvPr/>
        </p:nvSpPr>
        <p:spPr>
          <a:xfrm>
            <a:off x="713232" y="3502152"/>
            <a:ext cx="231343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4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BILAMAN</a:t>
            </a:r>
            <a:endParaRPr lang="en-US" sz="1420" dirty="0"/>
          </a:p>
        </p:txBody>
      </p:sp>
      <p:sp>
        <p:nvSpPr>
          <p:cNvPr id="14" name="Text 12"/>
          <p:cNvSpPr/>
          <p:nvPr/>
        </p:nvSpPr>
        <p:spPr>
          <a:xfrm>
            <a:off x="850392" y="4224528"/>
            <a:ext cx="2029968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DCE7E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Yaxshilik odamlarga yordam beradi.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3355848" y="1956816"/>
            <a:ext cx="2551176" cy="3429000"/>
          </a:xfrm>
          <a:prstGeom prst="roundRect">
            <a:avLst>
              <a:gd name="adj" fmla="val 6452"/>
            </a:avLst>
          </a:prstGeom>
          <a:solidFill>
            <a:srgbClr val="223A50"/>
          </a:solidFill>
          <a:ln w="12700">
            <a:solidFill>
              <a:srgbClr val="223A50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105656" y="2267712"/>
            <a:ext cx="1051560" cy="1051560"/>
          </a:xfrm>
          <a:prstGeom prst="ellipse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105656" y="2496312"/>
            <a:ext cx="1051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</a:t>
            </a:r>
            <a:endParaRPr lang="en-US" sz="3200" dirty="0"/>
          </a:p>
        </p:txBody>
      </p:sp>
      <p:sp>
        <p:nvSpPr>
          <p:cNvPr id="18" name="Text 16"/>
          <p:cNvSpPr/>
          <p:nvPr/>
        </p:nvSpPr>
        <p:spPr>
          <a:xfrm>
            <a:off x="3474720" y="3502152"/>
            <a:ext cx="231343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4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BILISHNI XOHLAYMAN</a:t>
            </a:r>
            <a:endParaRPr lang="en-US" sz="1420" dirty="0"/>
          </a:p>
        </p:txBody>
      </p:sp>
      <p:sp>
        <p:nvSpPr>
          <p:cNvPr id="19" name="Text 17"/>
          <p:cNvSpPr/>
          <p:nvPr/>
        </p:nvSpPr>
        <p:spPr>
          <a:xfrm>
            <a:off x="3611880" y="4224528"/>
            <a:ext cx="2029968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DCE7E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nega to‘xtadi? U qanday his qildi?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6117336" y="1956816"/>
            <a:ext cx="2551176" cy="3429000"/>
          </a:xfrm>
          <a:prstGeom prst="roundRect">
            <a:avLst>
              <a:gd name="adj" fmla="val 6452"/>
            </a:avLst>
          </a:prstGeom>
          <a:solidFill>
            <a:srgbClr val="223A50"/>
          </a:solidFill>
          <a:ln w="12700">
            <a:solidFill>
              <a:srgbClr val="223A50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867144" y="2267712"/>
            <a:ext cx="1051560" cy="1051560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867144" y="2496312"/>
            <a:ext cx="1051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</a:t>
            </a:r>
            <a:endParaRPr lang="en-US" sz="3200" dirty="0"/>
          </a:p>
        </p:txBody>
      </p:sp>
      <p:sp>
        <p:nvSpPr>
          <p:cNvPr id="23" name="Text 21"/>
          <p:cNvSpPr/>
          <p:nvPr/>
        </p:nvSpPr>
        <p:spPr>
          <a:xfrm>
            <a:off x="6236208" y="3502152"/>
            <a:ext cx="231343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4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BILIB OLDIM</a:t>
            </a:r>
            <a:endParaRPr lang="en-US" sz="1420" dirty="0"/>
          </a:p>
        </p:txBody>
      </p:sp>
      <p:sp>
        <p:nvSpPr>
          <p:cNvPr id="24" name="Text 22"/>
          <p:cNvSpPr/>
          <p:nvPr/>
        </p:nvSpPr>
        <p:spPr>
          <a:xfrm>
            <a:off x="6373368" y="4224528"/>
            <a:ext cx="2029968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DCE7E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Kichik yordam ham boshqalarga quvonch beradi.</a:t>
            </a:r>
            <a:endParaRPr lang="en-US" sz="1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 KONSTRUKTORI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 usulini 3 vaqtda qo‘llash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Savollarni qisqa gap yoki tayyor variantlar bilan moslashtiring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12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40080" y="1828800"/>
            <a:ext cx="7863840" cy="1216152"/>
          </a:xfrm>
          <a:prstGeom prst="roundRect">
            <a:avLst>
              <a:gd name="adj" fmla="val 1353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40080" y="1828800"/>
            <a:ext cx="128016" cy="1216152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96112" y="1975104"/>
            <a:ext cx="22768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2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MATNDAN OLDIN</a:t>
            </a:r>
            <a:endParaRPr lang="en-US" sz="1520" dirty="0"/>
          </a:p>
        </p:txBody>
      </p:sp>
      <p:sp>
        <p:nvSpPr>
          <p:cNvPr id="13" name="Text 11"/>
          <p:cNvSpPr/>
          <p:nvPr/>
        </p:nvSpPr>
        <p:spPr>
          <a:xfrm>
            <a:off x="3602736" y="1947672"/>
            <a:ext cx="450799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“Yaxshilik haqida nimalarni bilasan?”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3602736" y="2478024"/>
            <a:ext cx="4507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Mavjud tushunchani aniqlash.</a:t>
            </a:r>
            <a:endParaRPr lang="en-US" sz="1440" dirty="0"/>
          </a:p>
        </p:txBody>
      </p:sp>
      <p:sp>
        <p:nvSpPr>
          <p:cNvPr id="15" name="Shape 13"/>
          <p:cNvSpPr/>
          <p:nvPr/>
        </p:nvSpPr>
        <p:spPr>
          <a:xfrm>
            <a:off x="640080" y="3236976"/>
            <a:ext cx="7863840" cy="1216152"/>
          </a:xfrm>
          <a:prstGeom prst="roundRect">
            <a:avLst>
              <a:gd name="adj" fmla="val 1353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40080" y="3236976"/>
            <a:ext cx="128016" cy="1216152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96112" y="3383280"/>
            <a:ext cx="22768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20" b="1" dirty="0">
                <a:solidFill>
                  <a:srgbClr val="F26B5E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O‘QISH JARAYONIDA</a:t>
            </a:r>
            <a:endParaRPr lang="en-US" sz="1520" dirty="0"/>
          </a:p>
        </p:txBody>
      </p:sp>
      <p:sp>
        <p:nvSpPr>
          <p:cNvPr id="18" name="Text 16"/>
          <p:cNvSpPr/>
          <p:nvPr/>
        </p:nvSpPr>
        <p:spPr>
          <a:xfrm>
            <a:off x="3602736" y="3355848"/>
            <a:ext cx="450799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“Aziza nima uchun to‘xtadi?”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3602736" y="3886200"/>
            <a:ext cx="4507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Qiziqish uyg‘otish va dalil izlatuvchi savol.</a:t>
            </a:r>
            <a:endParaRPr lang="en-US" sz="1440" dirty="0"/>
          </a:p>
        </p:txBody>
      </p:sp>
      <p:sp>
        <p:nvSpPr>
          <p:cNvPr id="20" name="Shape 18"/>
          <p:cNvSpPr/>
          <p:nvPr/>
        </p:nvSpPr>
        <p:spPr>
          <a:xfrm>
            <a:off x="640080" y="4645152"/>
            <a:ext cx="7863840" cy="1216152"/>
          </a:xfrm>
          <a:prstGeom prst="roundRect">
            <a:avLst>
              <a:gd name="adj" fmla="val 1353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40080" y="4645152"/>
            <a:ext cx="128016" cy="1216152"/>
          </a:xfrm>
          <a:prstGeom prst="rect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96112" y="4791456"/>
            <a:ext cx="227685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20" b="1" dirty="0">
                <a:solidFill>
                  <a:srgbClr val="7466C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MATNDAN KEYIN</a:t>
            </a:r>
            <a:endParaRPr lang="en-US" sz="1520" dirty="0"/>
          </a:p>
        </p:txBody>
      </p:sp>
      <p:sp>
        <p:nvSpPr>
          <p:cNvPr id="23" name="Text 21"/>
          <p:cNvSpPr/>
          <p:nvPr/>
        </p:nvSpPr>
        <p:spPr>
          <a:xfrm>
            <a:off x="3602736" y="4764024"/>
            <a:ext cx="450799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“Endi qanday xulosaga kelding?”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3602736" y="5294376"/>
            <a:ext cx="4507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4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Yangi fikrni oldingi bilim bilan bog‘lash.</a:t>
            </a:r>
            <a:endParaRPr lang="en-US" sz="144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INTERFAOL METOD 2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Assessment: 4 xil savol turi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Diagnostika + rivojlantiruvchi baholash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13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94360" y="1810512"/>
            <a:ext cx="3867912" cy="1965960"/>
          </a:xfrm>
          <a:prstGeom prst="roundRect">
            <a:avLst>
              <a:gd name="adj" fmla="val 837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94360" y="1810512"/>
            <a:ext cx="3867912" cy="118872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95528" y="2048256"/>
            <a:ext cx="3438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TEST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795528" y="2532888"/>
            <a:ext cx="3438144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kimga yordam berdi?</a:t>
            </a:r>
            <a:endParaRPr lang="en-US" sz="1700" dirty="0"/>
          </a:p>
        </p:txBody>
      </p:sp>
      <p:sp>
        <p:nvSpPr>
          <p:cNvPr id="14" name="Shape 12"/>
          <p:cNvSpPr/>
          <p:nvPr/>
        </p:nvSpPr>
        <p:spPr>
          <a:xfrm>
            <a:off x="786384" y="3364992"/>
            <a:ext cx="1371600" cy="384048"/>
          </a:xfrm>
          <a:prstGeom prst="roundRect">
            <a:avLst>
              <a:gd name="adj" fmla="val 35714"/>
            </a:avLst>
          </a:prstGeom>
          <a:solidFill>
            <a:srgbClr val="E6F4F0"/>
          </a:solidFill>
          <a:ln w="12700">
            <a:solidFill>
              <a:srgbClr val="E6F4F0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96112" y="3392424"/>
            <a:ext cx="1152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 ball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663440" y="1810512"/>
            <a:ext cx="3867912" cy="1965960"/>
          </a:xfrm>
          <a:prstGeom prst="roundRect">
            <a:avLst>
              <a:gd name="adj" fmla="val 837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663440" y="1810512"/>
            <a:ext cx="3867912" cy="118872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864608" y="2048256"/>
            <a:ext cx="3438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26B5E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MOSLASHTIRISH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4864608" y="2532888"/>
            <a:ext cx="3438144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— yordam berdi; bola — rahmat aytdi.</a:t>
            </a:r>
            <a:endParaRPr lang="en-US" sz="1700" dirty="0"/>
          </a:p>
        </p:txBody>
      </p:sp>
      <p:sp>
        <p:nvSpPr>
          <p:cNvPr id="20" name="Shape 18"/>
          <p:cNvSpPr/>
          <p:nvPr/>
        </p:nvSpPr>
        <p:spPr>
          <a:xfrm>
            <a:off x="4855464" y="3364992"/>
            <a:ext cx="1371600" cy="384048"/>
          </a:xfrm>
          <a:prstGeom prst="roundRect">
            <a:avLst>
              <a:gd name="adj" fmla="val 35714"/>
            </a:avLst>
          </a:prstGeom>
          <a:solidFill>
            <a:srgbClr val="E6F4F0"/>
          </a:solidFill>
          <a:ln w="12700">
            <a:solidFill>
              <a:srgbClr val="E6F4F0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965192" y="3392424"/>
            <a:ext cx="1152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 ball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594360" y="3995928"/>
            <a:ext cx="3867912" cy="1965960"/>
          </a:xfrm>
          <a:prstGeom prst="roundRect">
            <a:avLst>
              <a:gd name="adj" fmla="val 837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594360" y="3995928"/>
            <a:ext cx="3867912" cy="118872"/>
          </a:xfrm>
          <a:prstGeom prst="rect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95528" y="4233672"/>
            <a:ext cx="3438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7466C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QISQA JAVOB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795528" y="4718304"/>
            <a:ext cx="3438144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Aziza nega xursand bo‘ldi?</a:t>
            </a:r>
            <a:endParaRPr lang="en-US" sz="1700" dirty="0"/>
          </a:p>
        </p:txBody>
      </p:sp>
      <p:sp>
        <p:nvSpPr>
          <p:cNvPr id="26" name="Shape 24"/>
          <p:cNvSpPr/>
          <p:nvPr/>
        </p:nvSpPr>
        <p:spPr>
          <a:xfrm>
            <a:off x="786384" y="5550408"/>
            <a:ext cx="1371600" cy="384048"/>
          </a:xfrm>
          <a:prstGeom prst="roundRect">
            <a:avLst>
              <a:gd name="adj" fmla="val 35714"/>
            </a:avLst>
          </a:prstGeom>
          <a:solidFill>
            <a:srgbClr val="E6F4F0"/>
          </a:solidFill>
          <a:ln w="12700">
            <a:solidFill>
              <a:srgbClr val="E6F4F0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96112" y="5577840"/>
            <a:ext cx="1152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1–2 ball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4663440" y="3995928"/>
            <a:ext cx="3867912" cy="1965960"/>
          </a:xfrm>
          <a:prstGeom prst="roundRect">
            <a:avLst>
              <a:gd name="adj" fmla="val 837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4663440" y="3995928"/>
            <a:ext cx="3867912" cy="118872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864608" y="4233672"/>
            <a:ext cx="3438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0B74E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IJODIY JAVOB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4864608" y="4718304"/>
            <a:ext cx="3438144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Siz Aziza o‘rnida bo‘lsangiz nima qilardingiz?</a:t>
            </a:r>
            <a:endParaRPr lang="en-US" sz="1700" dirty="0"/>
          </a:p>
        </p:txBody>
      </p:sp>
      <p:sp>
        <p:nvSpPr>
          <p:cNvPr id="32" name="Shape 30"/>
          <p:cNvSpPr/>
          <p:nvPr/>
        </p:nvSpPr>
        <p:spPr>
          <a:xfrm>
            <a:off x="4855464" y="5550408"/>
            <a:ext cx="1371600" cy="384048"/>
          </a:xfrm>
          <a:prstGeom prst="roundRect">
            <a:avLst>
              <a:gd name="adj" fmla="val 35714"/>
            </a:avLst>
          </a:prstGeom>
          <a:solidFill>
            <a:srgbClr val="E6F4F0"/>
          </a:solidFill>
          <a:ln w="12700">
            <a:solidFill>
              <a:srgbClr val="E6F4F0">
                <a:alpha val="0"/>
              </a:srgbClr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4965192" y="5577840"/>
            <a:ext cx="115214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1–2 ball</a:t>
            </a:r>
            <a:endParaRPr lang="en-US" sz="1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RIVOJLANTIRUVCHI BAHOLASH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Baho — keyingi qadam uchun axborot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Javob bilan birga o‘quvchining yordamga ehtiyojini ham ko‘ring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14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12648" y="1874520"/>
            <a:ext cx="7918704" cy="813816"/>
          </a:xfrm>
          <a:prstGeom prst="roundRect">
            <a:avLst>
              <a:gd name="adj" fmla="val 2022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04672" y="2048256"/>
            <a:ext cx="448056" cy="448056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04672" y="2130552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1490472" y="2020824"/>
            <a:ext cx="27797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3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Aniq ma’lumot</a:t>
            </a:r>
            <a:endParaRPr lang="en-US" sz="1730" dirty="0"/>
          </a:p>
        </p:txBody>
      </p:sp>
      <p:sp>
        <p:nvSpPr>
          <p:cNvPr id="14" name="Text 12"/>
          <p:cNvSpPr/>
          <p:nvPr/>
        </p:nvSpPr>
        <p:spPr>
          <a:xfrm>
            <a:off x="4526280" y="2029968"/>
            <a:ext cx="357530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6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Kim? Qayerda? Nima bo‘ldi?</a:t>
            </a:r>
            <a:endParaRPr lang="en-US" sz="1560" dirty="0"/>
          </a:p>
        </p:txBody>
      </p:sp>
      <p:sp>
        <p:nvSpPr>
          <p:cNvPr id="15" name="Shape 13"/>
          <p:cNvSpPr/>
          <p:nvPr/>
        </p:nvSpPr>
        <p:spPr>
          <a:xfrm>
            <a:off x="612648" y="2843784"/>
            <a:ext cx="7918704" cy="813816"/>
          </a:xfrm>
          <a:prstGeom prst="roundRect">
            <a:avLst>
              <a:gd name="adj" fmla="val 2022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04672" y="3017520"/>
            <a:ext cx="448056" cy="448056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04672" y="3099816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490472" y="2990088"/>
            <a:ext cx="27797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3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Mazmunni tushunish</a:t>
            </a:r>
            <a:endParaRPr lang="en-US" sz="1730" dirty="0"/>
          </a:p>
        </p:txBody>
      </p:sp>
      <p:sp>
        <p:nvSpPr>
          <p:cNvPr id="19" name="Text 17"/>
          <p:cNvSpPr/>
          <p:nvPr/>
        </p:nvSpPr>
        <p:spPr>
          <a:xfrm>
            <a:off x="4526280" y="2999232"/>
            <a:ext cx="357530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6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Kim nima qildi? Harakatni moslashtir.</a:t>
            </a:r>
            <a:endParaRPr lang="en-US" sz="1560" dirty="0"/>
          </a:p>
        </p:txBody>
      </p:sp>
      <p:sp>
        <p:nvSpPr>
          <p:cNvPr id="20" name="Shape 18"/>
          <p:cNvSpPr/>
          <p:nvPr/>
        </p:nvSpPr>
        <p:spPr>
          <a:xfrm>
            <a:off x="612648" y="3813048"/>
            <a:ext cx="7918704" cy="813816"/>
          </a:xfrm>
          <a:prstGeom prst="roundRect">
            <a:avLst>
              <a:gd name="adj" fmla="val 2022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04672" y="3986784"/>
            <a:ext cx="448056" cy="448056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04672" y="4069080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3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490472" y="3959352"/>
            <a:ext cx="27797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3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Sabab va xulosa</a:t>
            </a:r>
            <a:endParaRPr lang="en-US" sz="1730" dirty="0"/>
          </a:p>
        </p:txBody>
      </p:sp>
      <p:sp>
        <p:nvSpPr>
          <p:cNvPr id="24" name="Text 22"/>
          <p:cNvSpPr/>
          <p:nvPr/>
        </p:nvSpPr>
        <p:spPr>
          <a:xfrm>
            <a:off x="4526280" y="3968496"/>
            <a:ext cx="357530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6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Nima uchun? Qaysi jumla dalil?</a:t>
            </a:r>
            <a:endParaRPr lang="en-US" sz="1560" dirty="0"/>
          </a:p>
        </p:txBody>
      </p:sp>
      <p:sp>
        <p:nvSpPr>
          <p:cNvPr id="25" name="Shape 23"/>
          <p:cNvSpPr/>
          <p:nvPr/>
        </p:nvSpPr>
        <p:spPr>
          <a:xfrm>
            <a:off x="612648" y="4782312"/>
            <a:ext cx="7918704" cy="813816"/>
          </a:xfrm>
          <a:prstGeom prst="roundRect">
            <a:avLst>
              <a:gd name="adj" fmla="val 2022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04672" y="4956048"/>
            <a:ext cx="448056" cy="448056"/>
          </a:xfrm>
          <a:prstGeom prst="ellipse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04672" y="5038344"/>
            <a:ext cx="44805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4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1490472" y="4928616"/>
            <a:ext cx="27797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3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Shaxsiy munosabat</a:t>
            </a:r>
            <a:endParaRPr lang="en-US" sz="1730" dirty="0"/>
          </a:p>
        </p:txBody>
      </p:sp>
      <p:sp>
        <p:nvSpPr>
          <p:cNvPr id="29" name="Text 27"/>
          <p:cNvSpPr/>
          <p:nvPr/>
        </p:nvSpPr>
        <p:spPr>
          <a:xfrm>
            <a:off x="4526280" y="4937760"/>
            <a:ext cx="357530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6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Siz nima qilardingiz? Nega?</a:t>
            </a:r>
            <a:endParaRPr lang="en-US" sz="156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11D34"/>
          </a:solidFill>
          <a:ln w="12700">
            <a:solidFill>
              <a:srgbClr val="111D34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98E2DC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INTERFAOL METOD 3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Flipping: teskari sinf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C1D3D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Oldindan qisqa tayyorgarlik • darsda faol tahlil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49617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8BA6B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A9D7D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15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94360" y="1728216"/>
            <a:ext cx="7955280" cy="941832"/>
          </a:xfrm>
          <a:prstGeom prst="roundRect">
            <a:avLst>
              <a:gd name="adj" fmla="val 17476"/>
            </a:avLst>
          </a:prstGeom>
          <a:solidFill>
            <a:srgbClr val="213950"/>
          </a:solidFill>
          <a:ln w="12700">
            <a:solidFill>
              <a:srgbClr val="213950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95528" y="1929384"/>
            <a:ext cx="502920" cy="502920"/>
          </a:xfrm>
          <a:prstGeom prst="ellipse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95528" y="2057400"/>
            <a:ext cx="502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01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481328" y="1865376"/>
            <a:ext cx="21579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Darsdan oldin</a:t>
            </a:r>
            <a:endParaRPr lang="en-US" sz="1720" dirty="0"/>
          </a:p>
        </p:txBody>
      </p:sp>
      <p:sp>
        <p:nvSpPr>
          <p:cNvPr id="14" name="Text 12"/>
          <p:cNvSpPr/>
          <p:nvPr/>
        </p:nvSpPr>
        <p:spPr>
          <a:xfrm>
            <a:off x="3739896" y="1837944"/>
            <a:ext cx="451713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DDECF0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2–3 daqiqalik audio, rasmli slayd yoki 5–6 gapli matn.</a:t>
            </a:r>
            <a:endParaRPr lang="en-US" sz="1510" dirty="0"/>
          </a:p>
        </p:txBody>
      </p:sp>
      <p:sp>
        <p:nvSpPr>
          <p:cNvPr id="15" name="Shape 13"/>
          <p:cNvSpPr/>
          <p:nvPr/>
        </p:nvSpPr>
        <p:spPr>
          <a:xfrm>
            <a:off x="594360" y="2825496"/>
            <a:ext cx="7955280" cy="941832"/>
          </a:xfrm>
          <a:prstGeom prst="roundRect">
            <a:avLst>
              <a:gd name="adj" fmla="val 17476"/>
            </a:avLst>
          </a:prstGeom>
          <a:solidFill>
            <a:srgbClr val="213950"/>
          </a:solidFill>
          <a:ln w="12700">
            <a:solidFill>
              <a:srgbClr val="213950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95528" y="3026664"/>
            <a:ext cx="502920" cy="502920"/>
          </a:xfrm>
          <a:prstGeom prst="ellipse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95528" y="3154680"/>
            <a:ext cx="502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02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1481328" y="2962656"/>
            <a:ext cx="21579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Dars boshida</a:t>
            </a:r>
            <a:endParaRPr lang="en-US" sz="1720" dirty="0"/>
          </a:p>
        </p:txBody>
      </p:sp>
      <p:sp>
        <p:nvSpPr>
          <p:cNvPr id="19" name="Text 17"/>
          <p:cNvSpPr/>
          <p:nvPr/>
        </p:nvSpPr>
        <p:spPr>
          <a:xfrm>
            <a:off x="3739896" y="2935224"/>
            <a:ext cx="451713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DDECF0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Rasmli ketma-ketlik yoki tanlovli savol bilan eslash.</a:t>
            </a:r>
            <a:endParaRPr lang="en-US" sz="1510" dirty="0"/>
          </a:p>
        </p:txBody>
      </p:sp>
      <p:sp>
        <p:nvSpPr>
          <p:cNvPr id="20" name="Shape 18"/>
          <p:cNvSpPr/>
          <p:nvPr/>
        </p:nvSpPr>
        <p:spPr>
          <a:xfrm>
            <a:off x="594360" y="3922776"/>
            <a:ext cx="7955280" cy="941832"/>
          </a:xfrm>
          <a:prstGeom prst="roundRect">
            <a:avLst>
              <a:gd name="adj" fmla="val 17476"/>
            </a:avLst>
          </a:prstGeom>
          <a:solidFill>
            <a:srgbClr val="213950"/>
          </a:solidFill>
          <a:ln w="12700">
            <a:solidFill>
              <a:srgbClr val="213950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795528" y="4123944"/>
            <a:ext cx="502920" cy="502920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95528" y="4251960"/>
            <a:ext cx="502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03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481328" y="4059936"/>
            <a:ext cx="21579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Dars davomida</a:t>
            </a:r>
            <a:endParaRPr lang="en-US" sz="1720" dirty="0"/>
          </a:p>
        </p:txBody>
      </p:sp>
      <p:sp>
        <p:nvSpPr>
          <p:cNvPr id="24" name="Text 22"/>
          <p:cNvSpPr/>
          <p:nvPr/>
        </p:nvSpPr>
        <p:spPr>
          <a:xfrm>
            <a:off x="3739896" y="4032504"/>
            <a:ext cx="451713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DDECF0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Qahramon, sabab, hissiyot va g‘oyani guruhda tahlil qilish.</a:t>
            </a:r>
            <a:endParaRPr lang="en-US" sz="1510" dirty="0"/>
          </a:p>
        </p:txBody>
      </p:sp>
      <p:sp>
        <p:nvSpPr>
          <p:cNvPr id="25" name="Shape 23"/>
          <p:cNvSpPr/>
          <p:nvPr/>
        </p:nvSpPr>
        <p:spPr>
          <a:xfrm>
            <a:off x="594360" y="5020056"/>
            <a:ext cx="7955280" cy="941832"/>
          </a:xfrm>
          <a:prstGeom prst="roundRect">
            <a:avLst>
              <a:gd name="adj" fmla="val 17476"/>
            </a:avLst>
          </a:prstGeom>
          <a:solidFill>
            <a:srgbClr val="213950"/>
          </a:solidFill>
          <a:ln w="12700">
            <a:solidFill>
              <a:srgbClr val="213950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795528" y="5221224"/>
            <a:ext cx="502920" cy="502920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95528" y="5349240"/>
            <a:ext cx="5029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11D3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04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1481328" y="5157216"/>
            <a:ext cx="2157984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72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Dars oxirida</a:t>
            </a:r>
            <a:endParaRPr lang="en-US" sz="1720" dirty="0"/>
          </a:p>
        </p:txBody>
      </p:sp>
      <p:sp>
        <p:nvSpPr>
          <p:cNvPr id="29" name="Text 27"/>
          <p:cNvSpPr/>
          <p:nvPr/>
        </p:nvSpPr>
        <p:spPr>
          <a:xfrm>
            <a:off x="3739896" y="5129784"/>
            <a:ext cx="451713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DDECF0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“Menimcha…, chunki…” asosida bitta xulosa va dalil.</a:t>
            </a:r>
            <a:endParaRPr lang="en-US" sz="151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DIFFERENSIAL TA’LIM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Har bir o‘quvchiga aniq rol va tayanch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Yordam berish — o‘rniga vazifani bajarib qo‘yish emas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16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03504" y="1819656"/>
            <a:ext cx="3831336" cy="1837944"/>
          </a:xfrm>
          <a:prstGeom prst="roundRect">
            <a:avLst>
              <a:gd name="adj" fmla="val 845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03504" y="1819656"/>
            <a:ext cx="77724" cy="183794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77824" y="2048256"/>
            <a:ext cx="32826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 hajmi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877824" y="2761488"/>
            <a:ext cx="3264408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3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Qisqa parcha va kichik bo‘laklarga ajratish.</a:t>
            </a:r>
            <a:endParaRPr lang="en-US" sz="1530" dirty="0"/>
          </a:p>
        </p:txBody>
      </p:sp>
      <p:sp>
        <p:nvSpPr>
          <p:cNvPr id="14" name="Shape 12"/>
          <p:cNvSpPr/>
          <p:nvPr/>
        </p:nvSpPr>
        <p:spPr>
          <a:xfrm>
            <a:off x="4654296" y="1819656"/>
            <a:ext cx="3831336" cy="1837944"/>
          </a:xfrm>
          <a:prstGeom prst="roundRect">
            <a:avLst>
              <a:gd name="adj" fmla="val 845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654296" y="1819656"/>
            <a:ext cx="77724" cy="1837944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928616" y="2048256"/>
            <a:ext cx="32826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Savol shakli</a:t>
            </a:r>
            <a:endParaRPr lang="en-US" sz="1850" dirty="0"/>
          </a:p>
        </p:txBody>
      </p:sp>
      <p:sp>
        <p:nvSpPr>
          <p:cNvPr id="17" name="Text 15"/>
          <p:cNvSpPr/>
          <p:nvPr/>
        </p:nvSpPr>
        <p:spPr>
          <a:xfrm>
            <a:off x="4928616" y="2761488"/>
            <a:ext cx="3264408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3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Ikki variant, rasmli tanlov, gap boshlanishi.</a:t>
            </a:r>
            <a:endParaRPr lang="en-US" sz="1530" dirty="0"/>
          </a:p>
        </p:txBody>
      </p:sp>
      <p:sp>
        <p:nvSpPr>
          <p:cNvPr id="18" name="Shape 16"/>
          <p:cNvSpPr/>
          <p:nvPr/>
        </p:nvSpPr>
        <p:spPr>
          <a:xfrm>
            <a:off x="603504" y="3867912"/>
            <a:ext cx="3831336" cy="1837944"/>
          </a:xfrm>
          <a:prstGeom prst="roundRect">
            <a:avLst>
              <a:gd name="adj" fmla="val 845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603504" y="3867912"/>
            <a:ext cx="77724" cy="1837944"/>
          </a:xfrm>
          <a:prstGeom prst="rect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77824" y="4096512"/>
            <a:ext cx="32826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Guruhdagi rol</a:t>
            </a:r>
            <a:endParaRPr lang="en-US" sz="1850" dirty="0"/>
          </a:p>
        </p:txBody>
      </p:sp>
      <p:sp>
        <p:nvSpPr>
          <p:cNvPr id="21" name="Text 19"/>
          <p:cNvSpPr/>
          <p:nvPr/>
        </p:nvSpPr>
        <p:spPr>
          <a:xfrm>
            <a:off x="877824" y="4809744"/>
            <a:ext cx="3264408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3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Dalil topuvchi, kartochka tanlovchi, so‘z izohlovchi.</a:t>
            </a:r>
            <a:endParaRPr lang="en-US" sz="1530" dirty="0"/>
          </a:p>
        </p:txBody>
      </p:sp>
      <p:sp>
        <p:nvSpPr>
          <p:cNvPr id="22" name="Shape 20"/>
          <p:cNvSpPr/>
          <p:nvPr/>
        </p:nvSpPr>
        <p:spPr>
          <a:xfrm>
            <a:off x="4654296" y="3867912"/>
            <a:ext cx="3831336" cy="1837944"/>
          </a:xfrm>
          <a:prstGeom prst="roundRect">
            <a:avLst>
              <a:gd name="adj" fmla="val 845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654296" y="3867912"/>
            <a:ext cx="77724" cy="1837944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928616" y="4096512"/>
            <a:ext cx="32826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5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Og‘zaki tayanch</a:t>
            </a:r>
            <a:endParaRPr lang="en-US" sz="1850" dirty="0"/>
          </a:p>
        </p:txBody>
      </p:sp>
      <p:sp>
        <p:nvSpPr>
          <p:cNvPr id="25" name="Text 23"/>
          <p:cNvSpPr/>
          <p:nvPr/>
        </p:nvSpPr>
        <p:spPr>
          <a:xfrm>
            <a:off x="4928616" y="4809744"/>
            <a:ext cx="3264408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3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“Menimcha...”, “Chunki matnda...”, “Qahramon...”</a:t>
            </a:r>
            <a:endParaRPr lang="en-US" sz="153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TINGLOVCHILAR UCHUN AMALIY ISH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Amaliy topshiriqlar • 1–3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Har guruh natijani ish varag‘iga yozadi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17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40080" y="1773936"/>
            <a:ext cx="7872984" cy="131673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22960" y="2039112"/>
            <a:ext cx="603504" cy="603504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960" y="2203704"/>
            <a:ext cx="603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01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1627632" y="1911096"/>
            <a:ext cx="639165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2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Tahlil zinasi</a:t>
            </a:r>
            <a:endParaRPr lang="en-US" sz="1820" dirty="0"/>
          </a:p>
        </p:txBody>
      </p:sp>
      <p:sp>
        <p:nvSpPr>
          <p:cNvPr id="14" name="Text 12"/>
          <p:cNvSpPr/>
          <p:nvPr/>
        </p:nvSpPr>
        <p:spPr>
          <a:xfrm>
            <a:off x="1627632" y="2386584"/>
            <a:ext cx="632764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 tanlang. Lug‘at → voqea → qahramon → sabab → hissiyot → g‘oya bo‘yicha 6 savol tuzing.</a:t>
            </a:r>
            <a:endParaRPr lang="en-US" sz="1510" dirty="0"/>
          </a:p>
        </p:txBody>
      </p:sp>
      <p:sp>
        <p:nvSpPr>
          <p:cNvPr id="15" name="Shape 13"/>
          <p:cNvSpPr/>
          <p:nvPr/>
        </p:nvSpPr>
        <p:spPr>
          <a:xfrm>
            <a:off x="640080" y="3246120"/>
            <a:ext cx="7872984" cy="131673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22960" y="3511296"/>
            <a:ext cx="603504" cy="603504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22960" y="3675888"/>
            <a:ext cx="603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02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627632" y="3383280"/>
            <a:ext cx="639165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2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BBB konstruktori</a:t>
            </a:r>
            <a:endParaRPr lang="en-US" sz="1820" dirty="0"/>
          </a:p>
        </p:txBody>
      </p:sp>
      <p:sp>
        <p:nvSpPr>
          <p:cNvPr id="19" name="Text 17"/>
          <p:cNvSpPr/>
          <p:nvPr/>
        </p:nvSpPr>
        <p:spPr>
          <a:xfrm>
            <a:off x="1627632" y="3858768"/>
            <a:ext cx="632764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Tanlangan matnga BBB jadvali tuzing. Har bir ustunga kamida 2 tadan tayanch kiriting.</a:t>
            </a:r>
            <a:endParaRPr lang="en-US" sz="1510" dirty="0"/>
          </a:p>
        </p:txBody>
      </p:sp>
      <p:sp>
        <p:nvSpPr>
          <p:cNvPr id="20" name="Shape 18"/>
          <p:cNvSpPr/>
          <p:nvPr/>
        </p:nvSpPr>
        <p:spPr>
          <a:xfrm>
            <a:off x="640080" y="4718304"/>
            <a:ext cx="7872984" cy="131673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22960" y="4983480"/>
            <a:ext cx="603504" cy="603504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22960" y="5148072"/>
            <a:ext cx="603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03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27632" y="4855464"/>
            <a:ext cx="639165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2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Assessment mini-paketi</a:t>
            </a:r>
            <a:endParaRPr lang="en-US" sz="1820" dirty="0"/>
          </a:p>
        </p:txBody>
      </p:sp>
      <p:sp>
        <p:nvSpPr>
          <p:cNvPr id="24" name="Text 22"/>
          <p:cNvSpPr/>
          <p:nvPr/>
        </p:nvSpPr>
        <p:spPr>
          <a:xfrm>
            <a:off x="1627632" y="5330952"/>
            <a:ext cx="632764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Bitta test, bitta moslashtirish, bitta qisqa va bitta ijodiy savol yarating.</a:t>
            </a:r>
            <a:endParaRPr lang="en-US" sz="151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TINGLOVCHILAR UCHUN AMALIY ISH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Amaliy topshiriqlar • 4–6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Ish yakunida bitta metodik mahsulot taqdim eting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18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40080" y="1773936"/>
            <a:ext cx="7872984" cy="131673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22960" y="2039112"/>
            <a:ext cx="603504" cy="603504"/>
          </a:xfrm>
          <a:prstGeom prst="ellipse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960" y="2203704"/>
            <a:ext cx="603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04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1627632" y="1911096"/>
            <a:ext cx="639165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2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Flipping rejasi</a:t>
            </a:r>
            <a:endParaRPr lang="en-US" sz="1820" dirty="0"/>
          </a:p>
        </p:txBody>
      </p:sp>
      <p:sp>
        <p:nvSpPr>
          <p:cNvPr id="14" name="Text 12"/>
          <p:cNvSpPr/>
          <p:nvPr/>
        </p:nvSpPr>
        <p:spPr>
          <a:xfrm>
            <a:off x="1627632" y="2386584"/>
            <a:ext cx="632764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Darsdan oldingi 3 daqiqalik material va darsdagi 10 daqiqalik tahlil faoliyatini yarating.</a:t>
            </a:r>
            <a:endParaRPr lang="en-US" sz="1510" dirty="0"/>
          </a:p>
        </p:txBody>
      </p:sp>
      <p:sp>
        <p:nvSpPr>
          <p:cNvPr id="15" name="Shape 13"/>
          <p:cNvSpPr/>
          <p:nvPr/>
        </p:nvSpPr>
        <p:spPr>
          <a:xfrm>
            <a:off x="640080" y="3246120"/>
            <a:ext cx="7872984" cy="131673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22960" y="3511296"/>
            <a:ext cx="603504" cy="603504"/>
          </a:xfrm>
          <a:prstGeom prst="ellipse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22960" y="3675888"/>
            <a:ext cx="603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05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627632" y="3383280"/>
            <a:ext cx="639165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2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Lug‘atni boyit</a:t>
            </a:r>
            <a:endParaRPr lang="en-US" sz="1820" dirty="0"/>
          </a:p>
        </p:txBody>
      </p:sp>
      <p:sp>
        <p:nvSpPr>
          <p:cNvPr id="19" name="Text 17"/>
          <p:cNvSpPr/>
          <p:nvPr/>
        </p:nvSpPr>
        <p:spPr>
          <a:xfrm>
            <a:off x="1627632" y="3858768"/>
            <a:ext cx="632764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Matndan 5 so‘z tanlang: izoh + sinonim + har biriga bitta yangi gap.</a:t>
            </a:r>
            <a:endParaRPr lang="en-US" sz="1510" dirty="0"/>
          </a:p>
        </p:txBody>
      </p:sp>
      <p:sp>
        <p:nvSpPr>
          <p:cNvPr id="20" name="Shape 18"/>
          <p:cNvSpPr/>
          <p:nvPr/>
        </p:nvSpPr>
        <p:spPr>
          <a:xfrm>
            <a:off x="640080" y="4718304"/>
            <a:ext cx="7872984" cy="131673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22960" y="4983480"/>
            <a:ext cx="603504" cy="603504"/>
          </a:xfrm>
          <a:prstGeom prst="ellipse">
            <a:avLst/>
          </a:prstGeom>
          <a:solidFill>
            <a:srgbClr val="7466C5"/>
          </a:solidFill>
          <a:ln w="12700">
            <a:solidFill>
              <a:srgbClr val="7466C5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22960" y="5148072"/>
            <a:ext cx="60350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06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627632" y="4855464"/>
            <a:ext cx="639165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82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Moslashtir</a:t>
            </a:r>
            <a:endParaRPr lang="en-US" sz="1820" dirty="0"/>
          </a:p>
        </p:txBody>
      </p:sp>
      <p:sp>
        <p:nvSpPr>
          <p:cNvPr id="24" name="Text 22"/>
          <p:cNvSpPr/>
          <p:nvPr/>
        </p:nvSpPr>
        <p:spPr>
          <a:xfrm>
            <a:off x="1627632" y="5330952"/>
            <a:ext cx="632764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51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Bitta murakkab savolni 3 bosqichli, tayanchli savollar ketma-ketligiga aylantiring.</a:t>
            </a:r>
            <a:endParaRPr lang="en-US" sz="151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F8F3"/>
          </a:solidFill>
          <a:ln w="12700">
            <a:solidFill>
              <a:srgbClr val="F7F8F3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87F81"/>
          </a:solidFill>
          <a:ln w="12700">
            <a:solidFill>
              <a:srgbClr val="087F81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BAHOLASH MEZONLARI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O‘quvchi taraqqiyotini qanday baholaymiz?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Har bir mezon bo‘yicha 2 / 1 / 0 ball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DEE4E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19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03504" y="1810512"/>
            <a:ext cx="7955280" cy="502920"/>
          </a:xfrm>
          <a:prstGeom prst="roundRect">
            <a:avLst>
              <a:gd name="adj" fmla="val 32727"/>
            </a:avLst>
          </a:prstGeom>
          <a:solidFill>
            <a:srgbClr val="111D34"/>
          </a:solidFill>
          <a:ln w="12700">
            <a:solidFill>
              <a:srgbClr val="111D34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49808" y="1911096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MEZON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2953512" y="1911096"/>
            <a:ext cx="19476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 BALL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4910328" y="1911096"/>
            <a:ext cx="19476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1 BALL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6876288" y="1911096"/>
            <a:ext cx="1737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0 BALL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603504" y="2395728"/>
            <a:ext cx="7955280" cy="749808"/>
          </a:xfrm>
          <a:prstGeom prst="roundRect">
            <a:avLst>
              <a:gd name="adj" fmla="val 21951"/>
            </a:avLst>
          </a:prstGeom>
          <a:solidFill>
            <a:srgbClr val="EBF2EF"/>
          </a:solidFill>
          <a:ln w="12700">
            <a:solidFill>
              <a:srgbClr val="EBF2EF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40664" y="2514600"/>
            <a:ext cx="2057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1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Matnni tushunish</a:t>
            </a:r>
            <a:endParaRPr lang="en-US" sz="1410" dirty="0"/>
          </a:p>
        </p:txBody>
      </p:sp>
      <p:sp>
        <p:nvSpPr>
          <p:cNvPr id="17" name="Text 15"/>
          <p:cNvSpPr/>
          <p:nvPr/>
        </p:nvSpPr>
        <p:spPr>
          <a:xfrm>
            <a:off x="2944368" y="2487168"/>
            <a:ext cx="1819656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Voqea va sababni aytadi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4919472" y="2487168"/>
            <a:ext cx="181051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Qisman tushunadi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6885432" y="2487168"/>
            <a:ext cx="149047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Javob bera olmaydi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603504" y="3273552"/>
            <a:ext cx="7955280" cy="749808"/>
          </a:xfrm>
          <a:prstGeom prst="roundRect">
            <a:avLst>
              <a:gd name="adj" fmla="val 2195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40664" y="3392424"/>
            <a:ext cx="2057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1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Dalil topish</a:t>
            </a:r>
            <a:endParaRPr lang="en-US" sz="1410" dirty="0"/>
          </a:p>
        </p:txBody>
      </p:sp>
      <p:sp>
        <p:nvSpPr>
          <p:cNvPr id="22" name="Text 20"/>
          <p:cNvSpPr/>
          <p:nvPr/>
        </p:nvSpPr>
        <p:spPr>
          <a:xfrm>
            <a:off x="2944368" y="3364992"/>
            <a:ext cx="1819656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Matndan aniq dalil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919472" y="3364992"/>
            <a:ext cx="181051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Tayanch bilan topadi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6885432" y="3364992"/>
            <a:ext cx="149047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Dalil topolmaydi</a:t>
            </a:r>
            <a:endParaRPr lang="en-US" sz="1250" dirty="0"/>
          </a:p>
        </p:txBody>
      </p:sp>
      <p:sp>
        <p:nvSpPr>
          <p:cNvPr id="25" name="Shape 23"/>
          <p:cNvSpPr/>
          <p:nvPr/>
        </p:nvSpPr>
        <p:spPr>
          <a:xfrm>
            <a:off x="603504" y="4151376"/>
            <a:ext cx="7955280" cy="749808"/>
          </a:xfrm>
          <a:prstGeom prst="roundRect">
            <a:avLst>
              <a:gd name="adj" fmla="val 21951"/>
            </a:avLst>
          </a:prstGeom>
          <a:solidFill>
            <a:srgbClr val="EBF2EF"/>
          </a:solidFill>
          <a:ln w="12700">
            <a:solidFill>
              <a:srgbClr val="EBF2EF">
                <a:alpha val="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0664" y="4270248"/>
            <a:ext cx="2057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1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Lug‘atdan foydalanish</a:t>
            </a:r>
            <a:endParaRPr lang="en-US" sz="1410" dirty="0"/>
          </a:p>
        </p:txBody>
      </p:sp>
      <p:sp>
        <p:nvSpPr>
          <p:cNvPr id="27" name="Text 25"/>
          <p:cNvSpPr/>
          <p:nvPr/>
        </p:nvSpPr>
        <p:spPr>
          <a:xfrm>
            <a:off x="2944368" y="4242816"/>
            <a:ext cx="1819656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Yangi so‘zni ishlatadi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4919472" y="4242816"/>
            <a:ext cx="181051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Izoh bilan qo‘llaydi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6885432" y="4242816"/>
            <a:ext cx="149047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Qo‘llay olmaydi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603504" y="5029200"/>
            <a:ext cx="7955280" cy="749808"/>
          </a:xfrm>
          <a:prstGeom prst="roundRect">
            <a:avLst>
              <a:gd name="adj" fmla="val 2195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740664" y="5148072"/>
            <a:ext cx="2057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10" b="1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Fikrni ifodalash</a:t>
            </a:r>
            <a:endParaRPr lang="en-US" sz="1410" dirty="0"/>
          </a:p>
        </p:txBody>
      </p:sp>
      <p:sp>
        <p:nvSpPr>
          <p:cNvPr id="32" name="Text 30"/>
          <p:cNvSpPr/>
          <p:nvPr/>
        </p:nvSpPr>
        <p:spPr>
          <a:xfrm>
            <a:off x="2944368" y="5120640"/>
            <a:ext cx="1819656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00" dirty="0">
                <a:solidFill>
                  <a:srgbClr val="152238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Mustaqil, tushunarli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4919472" y="5120640"/>
            <a:ext cx="181051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Tayanch gap bilan</a:t>
            </a:r>
            <a:endParaRPr lang="en-US" sz="1250" dirty="0"/>
          </a:p>
        </p:txBody>
      </p:sp>
      <p:sp>
        <p:nvSpPr>
          <p:cNvPr id="34" name="Text 32"/>
          <p:cNvSpPr/>
          <p:nvPr/>
        </p:nvSpPr>
        <p:spPr>
          <a:xfrm>
            <a:off x="6885432" y="5120640"/>
            <a:ext cx="149047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36474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Fikrini aytolmaydi</a:t>
            </a:r>
            <a:endParaRPr lang="en-US" sz="1250" dirty="0"/>
          </a:p>
        </p:txBody>
      </p:sp>
      <p:sp>
        <p:nvSpPr>
          <p:cNvPr id="35" name="Shape 33"/>
          <p:cNvSpPr/>
          <p:nvPr/>
        </p:nvSpPr>
        <p:spPr>
          <a:xfrm>
            <a:off x="3063240" y="6126480"/>
            <a:ext cx="3063240" cy="384048"/>
          </a:xfrm>
          <a:prstGeom prst="roundRect">
            <a:avLst>
              <a:gd name="adj" fmla="val 35714"/>
            </a:avLst>
          </a:prstGeom>
          <a:solidFill>
            <a:srgbClr val="E6F4F0"/>
          </a:solidFill>
          <a:ln w="12700">
            <a:solidFill>
              <a:srgbClr val="E6F4F0">
                <a:alpha val="0"/>
              </a:srgbClr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3172968" y="6153912"/>
            <a:ext cx="2843784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240" b="1" dirty="0">
                <a:solidFill>
                  <a:srgbClr val="087F81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Maksimal natija: 8 ball</a:t>
            </a:r>
            <a:endParaRPr lang="en-US" sz="124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11D34"/>
          </a:solidFill>
          <a:ln w="12700">
            <a:solidFill>
              <a:srgbClr val="111D34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9144000" cy="100584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66928" y="283464"/>
            <a:ext cx="7863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60" b="1" spc="110" kern="0" dirty="0">
                <a:solidFill>
                  <a:srgbClr val="98E2DC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REFLEKSIYA VA XULOSA</a:t>
            </a:r>
            <a:endParaRPr lang="en-US" sz="1060" dirty="0"/>
          </a:p>
        </p:txBody>
      </p:sp>
      <p:sp>
        <p:nvSpPr>
          <p:cNvPr id="5" name="Text 3"/>
          <p:cNvSpPr/>
          <p:nvPr/>
        </p:nvSpPr>
        <p:spPr>
          <a:xfrm>
            <a:off x="566928" y="630936"/>
            <a:ext cx="81381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264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Bir muammo → bir metod → bir natija</a:t>
            </a:r>
            <a:endParaRPr lang="en-US" sz="2640" dirty="0"/>
          </a:p>
        </p:txBody>
      </p:sp>
      <p:sp>
        <p:nvSpPr>
          <p:cNvPr id="6" name="Text 4"/>
          <p:cNvSpPr/>
          <p:nvPr/>
        </p:nvSpPr>
        <p:spPr>
          <a:xfrm>
            <a:off x="585216" y="1362456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50" dirty="0">
                <a:solidFill>
                  <a:srgbClr val="C1D3DB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Mashg‘ulotning yakuniy xulosasi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66928" y="6528816"/>
            <a:ext cx="8010144" cy="0"/>
          </a:xfrm>
          <a:prstGeom prst="line">
            <a:avLst/>
          </a:prstGeom>
          <a:noFill/>
          <a:ln w="8890">
            <a:solidFill>
              <a:srgbClr val="49617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85216" y="6574536"/>
            <a:ext cx="7132320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70" b="1" dirty="0">
                <a:solidFill>
                  <a:srgbClr val="8BA6B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XUSANOVA MADINA ASKAROVNA</a:t>
            </a:r>
            <a:endParaRPr lang="en-US" sz="870" dirty="0"/>
          </a:p>
        </p:txBody>
      </p:sp>
      <p:sp>
        <p:nvSpPr>
          <p:cNvPr id="9" name="Text 7"/>
          <p:cNvSpPr/>
          <p:nvPr/>
        </p:nvSpPr>
        <p:spPr>
          <a:xfrm>
            <a:off x="8092440" y="6547104"/>
            <a:ext cx="466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00" b="1" dirty="0">
                <a:solidFill>
                  <a:srgbClr val="A9D7D5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20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76072" y="1993392"/>
            <a:ext cx="2587752" cy="1965960"/>
          </a:xfrm>
          <a:prstGeom prst="roundRect">
            <a:avLst>
              <a:gd name="adj" fmla="val 8372"/>
            </a:avLst>
          </a:prstGeom>
          <a:solidFill>
            <a:srgbClr val="223B51"/>
          </a:solidFill>
          <a:ln w="12700">
            <a:solidFill>
              <a:srgbClr val="223B51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76072" y="1993392"/>
            <a:ext cx="2587752" cy="109728"/>
          </a:xfrm>
          <a:prstGeom prst="rect">
            <a:avLst/>
          </a:prstGeom>
          <a:solidFill>
            <a:srgbClr val="F26B5E"/>
          </a:solidFill>
          <a:ln w="12700">
            <a:solidFill>
              <a:srgbClr val="F26B5E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58952" y="2276856"/>
            <a:ext cx="221284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70" b="1" dirty="0">
                <a:solidFill>
                  <a:srgbClr val="F26B5E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MUAMMO</a:t>
            </a:r>
            <a:endParaRPr lang="en-US" sz="1470" dirty="0"/>
          </a:p>
        </p:txBody>
      </p:sp>
      <p:sp>
        <p:nvSpPr>
          <p:cNvPr id="13" name="Text 11"/>
          <p:cNvSpPr/>
          <p:nvPr/>
        </p:nvSpPr>
        <p:spPr>
          <a:xfrm>
            <a:off x="758952" y="2843784"/>
            <a:ext cx="2212848" cy="8869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1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O‘quvchi g‘oyani ajrata olmaydi.</a:t>
            </a:r>
            <a:endParaRPr lang="en-US" sz="1610" dirty="0"/>
          </a:p>
        </p:txBody>
      </p:sp>
      <p:sp>
        <p:nvSpPr>
          <p:cNvPr id="14" name="Shape 12"/>
          <p:cNvSpPr/>
          <p:nvPr/>
        </p:nvSpPr>
        <p:spPr>
          <a:xfrm>
            <a:off x="3355848" y="1993392"/>
            <a:ext cx="2587752" cy="1965960"/>
          </a:xfrm>
          <a:prstGeom prst="roundRect">
            <a:avLst>
              <a:gd name="adj" fmla="val 8372"/>
            </a:avLst>
          </a:prstGeom>
          <a:solidFill>
            <a:srgbClr val="223B51"/>
          </a:solidFill>
          <a:ln w="12700">
            <a:solidFill>
              <a:srgbClr val="223B51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3355848" y="1993392"/>
            <a:ext cx="2587752" cy="109728"/>
          </a:xfrm>
          <a:prstGeom prst="rect">
            <a:avLst/>
          </a:prstGeom>
          <a:solidFill>
            <a:srgbClr val="0DB5AD"/>
          </a:solidFill>
          <a:ln w="12700">
            <a:solidFill>
              <a:srgbClr val="0DB5AD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538728" y="2276856"/>
            <a:ext cx="221284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70" b="1" dirty="0">
                <a:solidFill>
                  <a:srgbClr val="0DB5AD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METOD</a:t>
            </a:r>
            <a:endParaRPr lang="en-US" sz="1470" dirty="0"/>
          </a:p>
        </p:txBody>
      </p:sp>
      <p:sp>
        <p:nvSpPr>
          <p:cNvPr id="17" name="Text 15"/>
          <p:cNvSpPr/>
          <p:nvPr/>
        </p:nvSpPr>
        <p:spPr>
          <a:xfrm>
            <a:off x="3538728" y="2843784"/>
            <a:ext cx="2212848" cy="8869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1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“Tahlil zinasi” + BBB + tayanch savol.</a:t>
            </a:r>
            <a:endParaRPr lang="en-US" sz="1610" dirty="0"/>
          </a:p>
        </p:txBody>
      </p:sp>
      <p:sp>
        <p:nvSpPr>
          <p:cNvPr id="18" name="Shape 16"/>
          <p:cNvSpPr/>
          <p:nvPr/>
        </p:nvSpPr>
        <p:spPr>
          <a:xfrm>
            <a:off x="6135624" y="1993392"/>
            <a:ext cx="2587752" cy="1965960"/>
          </a:xfrm>
          <a:prstGeom prst="roundRect">
            <a:avLst>
              <a:gd name="adj" fmla="val 8372"/>
            </a:avLst>
          </a:prstGeom>
          <a:solidFill>
            <a:srgbClr val="223B51"/>
          </a:solidFill>
          <a:ln w="12700">
            <a:solidFill>
              <a:srgbClr val="223B51">
                <a:alpha val="0"/>
              </a:srgbClr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6135624" y="1993392"/>
            <a:ext cx="2587752" cy="109728"/>
          </a:xfrm>
          <a:prstGeom prst="rect">
            <a:avLst/>
          </a:prstGeom>
          <a:solidFill>
            <a:srgbClr val="F0B74E"/>
          </a:solidFill>
          <a:ln w="12700">
            <a:solidFill>
              <a:srgbClr val="F0B74E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318504" y="2276856"/>
            <a:ext cx="221284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470" b="1" dirty="0">
                <a:solidFill>
                  <a:srgbClr val="F0B74E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NATIJA</a:t>
            </a:r>
            <a:endParaRPr lang="en-US" sz="1470" dirty="0"/>
          </a:p>
        </p:txBody>
      </p:sp>
      <p:sp>
        <p:nvSpPr>
          <p:cNvPr id="21" name="Text 19"/>
          <p:cNvSpPr/>
          <p:nvPr/>
        </p:nvSpPr>
        <p:spPr>
          <a:xfrm>
            <a:off x="6318504" y="2843784"/>
            <a:ext cx="2212848" cy="8869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sz="161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Matndan dalil topib, sodda xulosa aytadi.</a:t>
            </a:r>
            <a:endParaRPr lang="en-US" sz="1610" dirty="0"/>
          </a:p>
        </p:txBody>
      </p:sp>
      <p:sp>
        <p:nvSpPr>
          <p:cNvPr id="22" name="Text 20"/>
          <p:cNvSpPr/>
          <p:nvPr/>
        </p:nvSpPr>
        <p:spPr>
          <a:xfrm>
            <a:off x="676656" y="4489704"/>
            <a:ext cx="777240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Samarali yondashuv: tahlilni bosqichlarga ajratish, mos tayanch berish, barcha o‘quvchini faol ishtirok ettirish.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704088" y="5806440"/>
            <a:ext cx="7726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60" dirty="0">
                <a:solidFill>
                  <a:srgbClr val="BCD4DC"/>
                </a:solidFill>
                <a:latin typeface="DejaVu Sans" pitchFamily="34" charset="0"/>
                <a:ea typeface="DejaVu Sans" pitchFamily="34" charset="-122"/>
                <a:cs typeface="DejaVu Sans" pitchFamily="34" charset="-120"/>
              </a:rPr>
              <a:t>Manba: Oliy va 1-toifali o‘qituvchilar uchun ma’ruza, 3.3.3-mavzu, 90–96-betlar.</a:t>
            </a:r>
            <a:endParaRPr lang="en-US" sz="116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Badiiy asarni tahlil qilishga o‘rgatishda interfaol usullar</dc:title>
  <dc:subject>3.3.3 mavzu o‘quv-uslubiy taqdimot</dc:subject>
  <dc:creator>OpenAI</dc:creator>
  <cp:lastModifiedBy>OpenAI</cp:lastModifiedBy>
  <cp:revision>1</cp:revision>
  <dcterms:created xsi:type="dcterms:W3CDTF">2026-10-29T10:06:40Z</dcterms:created>
  <dcterms:modified xsi:type="dcterms:W3CDTF">2026-10-29T10:06:40Z</dcterms:modified>
</cp:coreProperties>
</file>