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1" r:id="rId3"/>
    <p:sldId id="269" r:id="rId4"/>
    <p:sldId id="271" r:id="rId5"/>
    <p:sldId id="272" r:id="rId6"/>
    <p:sldId id="273" r:id="rId7"/>
    <p:sldId id="265" r:id="rId8"/>
    <p:sldId id="266" r:id="rId9"/>
    <p:sldId id="268" r:id="rId10"/>
    <p:sldId id="257" r:id="rId11"/>
    <p:sldId id="258" r:id="rId12"/>
    <p:sldId id="259" r:id="rId13"/>
    <p:sldId id="260" r:id="rId14"/>
    <p:sldId id="261" r:id="rId15"/>
    <p:sldId id="262" r:id="rId16"/>
    <p:sldId id="274" r:id="rId17"/>
    <p:sldId id="263" r:id="rId18"/>
    <p:sldId id="267" r:id="rId19"/>
    <p:sldId id="275" r:id="rId20"/>
    <p:sldId id="276" r:id="rId21"/>
    <p:sldId id="277" r:id="rId22"/>
    <p:sldId id="278" r:id="rId23"/>
    <p:sldId id="279" r:id="rId24"/>
    <p:sldId id="280" r:id="rId25"/>
    <p:sldId id="264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009E2D-23F8-4EEF-A254-63FA82740B8A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9F5863-BDCA-47E1-A639-F09D49EE1A7C}">
      <dgm:prSet phldrT="[Текст]" custT="1"/>
      <dgm:spPr>
        <a:solidFill>
          <a:srgbClr val="002060"/>
        </a:solidFill>
      </dgm:spPr>
      <dgm:t>
        <a:bodyPr/>
        <a:lstStyle/>
        <a:p>
          <a:pPr algn="ctr"/>
          <a:endParaRPr lang="en-US" sz="2000" b="1" dirty="0">
            <a:latin typeface="Arial" pitchFamily="34" charset="0"/>
            <a:cs typeface="Arial" pitchFamily="34" charset="0"/>
          </a:endParaRPr>
        </a:p>
        <a:p>
          <a:pPr algn="ctr"/>
          <a:r>
            <a:rPr lang="en-US" sz="2000" b="1" dirty="0">
              <a:latin typeface="Arial" pitchFamily="34" charset="0"/>
              <a:cs typeface="Arial" pitchFamily="34" charset="0"/>
            </a:rPr>
            <a:t>1 ta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matematika</a:t>
          </a:r>
          <a:r>
            <a:rPr lang="en-US" sz="2000" b="1" dirty="0"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b="1" dirty="0">
              <a:latin typeface="Arial" pitchFamily="34" charset="0"/>
              <a:cs typeface="Arial" pitchFamily="34" charset="0"/>
            </a:rPr>
            <a:t> 3 ta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fizika</a:t>
          </a:r>
          <a:r>
            <a:rPr lang="en-US" sz="2000" b="1" dirty="0">
              <a:latin typeface="Arial" pitchFamily="34" charset="0"/>
              <a:cs typeface="Arial" pitchFamily="34" charset="0"/>
            </a:rPr>
            <a:t> </a:t>
          </a:r>
          <a:r>
            <a:rPr lang="en-US" sz="2000" b="1" dirty="0" err="1">
              <a:latin typeface="Arial" pitchFamily="34" charset="0"/>
              <a:cs typeface="Arial" pitchFamily="34" charset="0"/>
            </a:rPr>
            <a:t>kitobi</a:t>
          </a:r>
          <a:endParaRPr lang="en-US" sz="2000" b="1" dirty="0">
            <a:latin typeface="Arial" pitchFamily="34" charset="0"/>
            <a:cs typeface="Arial" pitchFamily="34" charset="0"/>
          </a:endParaRPr>
        </a:p>
        <a:p>
          <a:pPr algn="ctr"/>
          <a:endParaRPr lang="en-US" sz="2000" b="1" i="1" dirty="0">
            <a:latin typeface="Arial" pitchFamily="34" charset="0"/>
            <a:cs typeface="Arial" pitchFamily="34" charset="0"/>
          </a:endParaRPr>
        </a:p>
        <a:p>
          <a:pPr algn="ctr"/>
          <a:endParaRPr lang="ru-RU" sz="2000" b="1" i="1" dirty="0">
            <a:latin typeface="Arial" pitchFamily="34" charset="0"/>
            <a:cs typeface="Arial" pitchFamily="34" charset="0"/>
          </a:endParaRPr>
        </a:p>
      </dgm:t>
    </dgm:pt>
    <dgm:pt modelId="{741F2E2A-ADE5-4EB5-BA4E-1967EAB60C25}" type="parTrans" cxnId="{7FE934E4-DCEB-467A-8C38-03AC2B70DBB8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5CF1BEF9-BBFE-4F5D-B8FC-B345E19B304E}" type="sibTrans" cxnId="{7FE934E4-DCEB-467A-8C38-03AC2B70DBB8}">
      <dgm:prSet/>
      <dgm:spPr>
        <a:solidFill>
          <a:srgbClr val="002060"/>
        </a:solidFill>
        <a:ln w="76200">
          <a:solidFill>
            <a:srgbClr val="002060"/>
          </a:solidFill>
        </a:ln>
      </dgm:spPr>
      <dgm:t>
        <a:bodyPr/>
        <a:lstStyle/>
        <a:p>
          <a:endParaRPr lang="ru-RU" b="1" i="1">
            <a:latin typeface="+mn-lt"/>
          </a:endParaRPr>
        </a:p>
      </dgm:t>
    </dgm:pt>
    <dgm:pt modelId="{0DB4F18A-12BF-4D90-9C40-0272C8652E54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600" b="1" i="1" dirty="0">
              <a:latin typeface="+mn-lt"/>
            </a:rPr>
            <a:t>  </a:t>
          </a:r>
          <a:endParaRPr lang="ru-RU" sz="2600" b="1" i="1" dirty="0">
            <a:latin typeface="+mn-lt"/>
          </a:endParaRPr>
        </a:p>
      </dgm:t>
    </dgm:pt>
    <dgm:pt modelId="{95487507-9A80-4E9C-9EB4-612FE63B659C}" type="par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3A971F44-48BA-4CB3-90AF-6CF75C5EBF54}" type="sibTrans" cxnId="{33955472-1652-4BE1-BB87-512B67305247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BF60E921-9B7D-45D0-91B7-11284F10E38D}">
      <dgm:prSet phldrT="[Текст]"/>
      <dgm:spPr>
        <a:solidFill>
          <a:srgbClr val="002060"/>
        </a:solidFill>
      </dgm:spPr>
      <dgm:t>
        <a:bodyPr/>
        <a:lstStyle/>
        <a:p>
          <a:endParaRPr lang="ru-RU" b="1" i="1" dirty="0">
            <a:latin typeface="+mn-lt"/>
          </a:endParaRPr>
        </a:p>
      </dgm:t>
    </dgm:pt>
    <dgm:pt modelId="{D1285D02-690E-4368-AACD-E3BAB548ED30}" type="par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1F8CCB41-C383-468F-A70F-75E4E37203F4}" type="sibTrans" cxnId="{5107142F-28CD-4EDE-876D-EDC3893AFD42}">
      <dgm:prSet/>
      <dgm:spPr/>
      <dgm:t>
        <a:bodyPr/>
        <a:lstStyle/>
        <a:p>
          <a:endParaRPr lang="ru-RU" b="1" i="1">
            <a:latin typeface="+mn-lt"/>
          </a:endParaRPr>
        </a:p>
      </dgm:t>
    </dgm:pt>
    <dgm:pt modelId="{DD181B26-BA10-4AC7-8618-047C483F6ADF}" type="pres">
      <dgm:prSet presAssocID="{2A009E2D-23F8-4EEF-A254-63FA82740B8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D4E5D8E-5446-41EE-B9FD-FD34245C40E2}" type="pres">
      <dgm:prSet presAssocID="{2A009E2D-23F8-4EEF-A254-63FA82740B8A}" presName="Name1" presStyleCnt="0"/>
      <dgm:spPr/>
    </dgm:pt>
    <dgm:pt modelId="{27AF047D-EA15-4B85-AE94-810B2C5FF67C}" type="pres">
      <dgm:prSet presAssocID="{2A009E2D-23F8-4EEF-A254-63FA82740B8A}" presName="cycle" presStyleCnt="0"/>
      <dgm:spPr/>
    </dgm:pt>
    <dgm:pt modelId="{E3ED2B37-B195-4698-AD2D-6E12ABD4CD80}" type="pres">
      <dgm:prSet presAssocID="{2A009E2D-23F8-4EEF-A254-63FA82740B8A}" presName="srcNode" presStyleLbl="node1" presStyleIdx="0" presStyleCnt="3"/>
      <dgm:spPr/>
    </dgm:pt>
    <dgm:pt modelId="{0DB119C3-CC95-49F7-9752-3266B2CA278A}" type="pres">
      <dgm:prSet presAssocID="{2A009E2D-23F8-4EEF-A254-63FA82740B8A}" presName="conn" presStyleLbl="parChTrans1D2" presStyleIdx="0" presStyleCnt="1"/>
      <dgm:spPr/>
      <dgm:t>
        <a:bodyPr/>
        <a:lstStyle/>
        <a:p>
          <a:endParaRPr lang="ru-RU"/>
        </a:p>
      </dgm:t>
    </dgm:pt>
    <dgm:pt modelId="{BC6DA629-43C6-4F5B-9D27-29A86154B56E}" type="pres">
      <dgm:prSet presAssocID="{2A009E2D-23F8-4EEF-A254-63FA82740B8A}" presName="extraNode" presStyleLbl="node1" presStyleIdx="0" presStyleCnt="3"/>
      <dgm:spPr/>
    </dgm:pt>
    <dgm:pt modelId="{9FF08489-824D-4B56-8575-B0E6F7816C90}" type="pres">
      <dgm:prSet presAssocID="{2A009E2D-23F8-4EEF-A254-63FA82740B8A}" presName="dstNode" presStyleLbl="node1" presStyleIdx="0" presStyleCnt="3"/>
      <dgm:spPr/>
    </dgm:pt>
    <dgm:pt modelId="{80016F35-6E34-4A8F-A60F-110A9C00BA98}" type="pres">
      <dgm:prSet presAssocID="{F69F5863-BDCA-47E1-A639-F09D49EE1A7C}" presName="text_1" presStyleLbl="node1" presStyleIdx="0" presStyleCnt="3" custScaleY="102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9BFA1-4BE4-4A68-B451-A86366C20EF0}" type="pres">
      <dgm:prSet presAssocID="{F69F5863-BDCA-47E1-A639-F09D49EE1A7C}" presName="accent_1" presStyleCnt="0"/>
      <dgm:spPr/>
    </dgm:pt>
    <dgm:pt modelId="{A25EF0E3-8D39-47E8-BE66-85A7E060D6D8}" type="pres">
      <dgm:prSet presAssocID="{F69F5863-BDCA-47E1-A639-F09D49EE1A7C}" presName="accentRepeatNode" presStyleLbl="solidFgAcc1" presStyleIdx="0" presStyleCnt="3"/>
      <dgm:spPr/>
    </dgm:pt>
    <dgm:pt modelId="{B98380DE-ADED-4CEC-9353-DBA0AA2B175E}" type="pres">
      <dgm:prSet presAssocID="{0DB4F18A-12BF-4D90-9C40-0272C8652E54}" presName="text_2" presStyleLbl="node1" presStyleIdx="1" presStyleCnt="3" custLinFactNeighborX="-37" custLinFactNeighborY="3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3D18D-262F-4190-8A57-406846A6D6CA}" type="pres">
      <dgm:prSet presAssocID="{0DB4F18A-12BF-4D90-9C40-0272C8652E54}" presName="accent_2" presStyleCnt="0"/>
      <dgm:spPr/>
    </dgm:pt>
    <dgm:pt modelId="{5B7FABA5-F5B4-468F-BD31-F3D7F644B87C}" type="pres">
      <dgm:prSet presAssocID="{0DB4F18A-12BF-4D90-9C40-0272C8652E54}" presName="accentRepeatNode" presStyleLbl="solidFgAcc1" presStyleIdx="1" presStyleCnt="3"/>
      <dgm:spPr/>
    </dgm:pt>
    <dgm:pt modelId="{2874F39A-4714-4690-9069-B60C28D9D78F}" type="pres">
      <dgm:prSet presAssocID="{BF60E921-9B7D-45D0-91B7-11284F10E38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2EF22-4BDF-471F-A05D-BC3D89526D40}" type="pres">
      <dgm:prSet presAssocID="{BF60E921-9B7D-45D0-91B7-11284F10E38D}" presName="accent_3" presStyleCnt="0"/>
      <dgm:spPr/>
    </dgm:pt>
    <dgm:pt modelId="{FE4C0FC5-BF77-49D8-A8D9-427176D97200}" type="pres">
      <dgm:prSet presAssocID="{BF60E921-9B7D-45D0-91B7-11284F10E38D}" presName="accentRepeatNode" presStyleLbl="solidFgAcc1" presStyleIdx="2" presStyleCnt="3"/>
      <dgm:spPr/>
    </dgm:pt>
  </dgm:ptLst>
  <dgm:cxnLst>
    <dgm:cxn modelId="{33955472-1652-4BE1-BB87-512B67305247}" srcId="{2A009E2D-23F8-4EEF-A254-63FA82740B8A}" destId="{0DB4F18A-12BF-4D90-9C40-0272C8652E54}" srcOrd="1" destOrd="0" parTransId="{95487507-9A80-4E9C-9EB4-612FE63B659C}" sibTransId="{3A971F44-48BA-4CB3-90AF-6CF75C5EBF54}"/>
    <dgm:cxn modelId="{86BADA67-E433-4AC3-9AD9-EA0F2E300BC3}" type="presOf" srcId="{2A009E2D-23F8-4EEF-A254-63FA82740B8A}" destId="{DD181B26-BA10-4AC7-8618-047C483F6ADF}" srcOrd="0" destOrd="0" presId="urn:microsoft.com/office/officeart/2008/layout/VerticalCurvedList"/>
    <dgm:cxn modelId="{5107142F-28CD-4EDE-876D-EDC3893AFD42}" srcId="{2A009E2D-23F8-4EEF-A254-63FA82740B8A}" destId="{BF60E921-9B7D-45D0-91B7-11284F10E38D}" srcOrd="2" destOrd="0" parTransId="{D1285D02-690E-4368-AACD-E3BAB548ED30}" sibTransId="{1F8CCB41-C383-468F-A70F-75E4E37203F4}"/>
    <dgm:cxn modelId="{83D70DA1-D6AD-4206-A892-12DD668D83D0}" type="presOf" srcId="{F69F5863-BDCA-47E1-A639-F09D49EE1A7C}" destId="{80016F35-6E34-4A8F-A60F-110A9C00BA98}" srcOrd="0" destOrd="0" presId="urn:microsoft.com/office/officeart/2008/layout/VerticalCurvedList"/>
    <dgm:cxn modelId="{5E281FD8-397C-4299-AEC1-03E0701901C7}" type="presOf" srcId="{5CF1BEF9-BBFE-4F5D-B8FC-B345E19B304E}" destId="{0DB119C3-CC95-49F7-9752-3266B2CA278A}" srcOrd="0" destOrd="0" presId="urn:microsoft.com/office/officeart/2008/layout/VerticalCurvedList"/>
    <dgm:cxn modelId="{2FD35A8A-755F-4083-AE4F-8D0A2630EE2F}" type="presOf" srcId="{0DB4F18A-12BF-4D90-9C40-0272C8652E54}" destId="{B98380DE-ADED-4CEC-9353-DBA0AA2B175E}" srcOrd="0" destOrd="0" presId="urn:microsoft.com/office/officeart/2008/layout/VerticalCurvedList"/>
    <dgm:cxn modelId="{7FE934E4-DCEB-467A-8C38-03AC2B70DBB8}" srcId="{2A009E2D-23F8-4EEF-A254-63FA82740B8A}" destId="{F69F5863-BDCA-47E1-A639-F09D49EE1A7C}" srcOrd="0" destOrd="0" parTransId="{741F2E2A-ADE5-4EB5-BA4E-1967EAB60C25}" sibTransId="{5CF1BEF9-BBFE-4F5D-B8FC-B345E19B304E}"/>
    <dgm:cxn modelId="{879929CD-BAFF-40F9-A56E-4412B5359956}" type="presOf" srcId="{BF60E921-9B7D-45D0-91B7-11284F10E38D}" destId="{2874F39A-4714-4690-9069-B60C28D9D78F}" srcOrd="0" destOrd="0" presId="urn:microsoft.com/office/officeart/2008/layout/VerticalCurvedList"/>
    <dgm:cxn modelId="{98E7FC77-9393-40D5-B274-D3AB16CF38DE}" type="presParOf" srcId="{DD181B26-BA10-4AC7-8618-047C483F6ADF}" destId="{2D4E5D8E-5446-41EE-B9FD-FD34245C40E2}" srcOrd="0" destOrd="0" presId="urn:microsoft.com/office/officeart/2008/layout/VerticalCurvedList"/>
    <dgm:cxn modelId="{0696E49E-841F-4382-8AE7-9B0EAF0FBDE4}" type="presParOf" srcId="{2D4E5D8E-5446-41EE-B9FD-FD34245C40E2}" destId="{27AF047D-EA15-4B85-AE94-810B2C5FF67C}" srcOrd="0" destOrd="0" presId="urn:microsoft.com/office/officeart/2008/layout/VerticalCurvedList"/>
    <dgm:cxn modelId="{A2030547-5B4D-4C64-92DD-643107B57769}" type="presParOf" srcId="{27AF047D-EA15-4B85-AE94-810B2C5FF67C}" destId="{E3ED2B37-B195-4698-AD2D-6E12ABD4CD80}" srcOrd="0" destOrd="0" presId="urn:microsoft.com/office/officeart/2008/layout/VerticalCurvedList"/>
    <dgm:cxn modelId="{CC8121EA-A9F4-4936-81FB-EF7F39D92014}" type="presParOf" srcId="{27AF047D-EA15-4B85-AE94-810B2C5FF67C}" destId="{0DB119C3-CC95-49F7-9752-3266B2CA278A}" srcOrd="1" destOrd="0" presId="urn:microsoft.com/office/officeart/2008/layout/VerticalCurvedList"/>
    <dgm:cxn modelId="{365B12A6-E85A-4188-978B-5A15437A9F9C}" type="presParOf" srcId="{27AF047D-EA15-4B85-AE94-810B2C5FF67C}" destId="{BC6DA629-43C6-4F5B-9D27-29A86154B56E}" srcOrd="2" destOrd="0" presId="urn:microsoft.com/office/officeart/2008/layout/VerticalCurvedList"/>
    <dgm:cxn modelId="{71C3262D-3DE7-42F3-8ECD-AA8C2AEC2778}" type="presParOf" srcId="{27AF047D-EA15-4B85-AE94-810B2C5FF67C}" destId="{9FF08489-824D-4B56-8575-B0E6F7816C90}" srcOrd="3" destOrd="0" presId="urn:microsoft.com/office/officeart/2008/layout/VerticalCurvedList"/>
    <dgm:cxn modelId="{ED72C7D7-1FAE-441C-B830-69856B61D376}" type="presParOf" srcId="{2D4E5D8E-5446-41EE-B9FD-FD34245C40E2}" destId="{80016F35-6E34-4A8F-A60F-110A9C00BA98}" srcOrd="1" destOrd="0" presId="urn:microsoft.com/office/officeart/2008/layout/VerticalCurvedList"/>
    <dgm:cxn modelId="{14C2E1CC-DB8B-4D9B-A2DF-EF5B58C3E88D}" type="presParOf" srcId="{2D4E5D8E-5446-41EE-B9FD-FD34245C40E2}" destId="{A2A9BFA1-4BE4-4A68-B451-A86366C20EF0}" srcOrd="2" destOrd="0" presId="urn:microsoft.com/office/officeart/2008/layout/VerticalCurvedList"/>
    <dgm:cxn modelId="{839CE140-7D79-4E96-8123-7419358B0C85}" type="presParOf" srcId="{A2A9BFA1-4BE4-4A68-B451-A86366C20EF0}" destId="{A25EF0E3-8D39-47E8-BE66-85A7E060D6D8}" srcOrd="0" destOrd="0" presId="urn:microsoft.com/office/officeart/2008/layout/VerticalCurvedList"/>
    <dgm:cxn modelId="{F7DEFDDB-7FDB-42DF-A8B1-BAF3FDE04EB7}" type="presParOf" srcId="{2D4E5D8E-5446-41EE-B9FD-FD34245C40E2}" destId="{B98380DE-ADED-4CEC-9353-DBA0AA2B175E}" srcOrd="3" destOrd="0" presId="urn:microsoft.com/office/officeart/2008/layout/VerticalCurvedList"/>
    <dgm:cxn modelId="{BFD8E103-36E8-47A0-81A7-583FCF43488D}" type="presParOf" srcId="{2D4E5D8E-5446-41EE-B9FD-FD34245C40E2}" destId="{61B3D18D-262F-4190-8A57-406846A6D6CA}" srcOrd="4" destOrd="0" presId="urn:microsoft.com/office/officeart/2008/layout/VerticalCurvedList"/>
    <dgm:cxn modelId="{92B24787-FDA3-4BE6-A9DE-9E7CAEE9498D}" type="presParOf" srcId="{61B3D18D-262F-4190-8A57-406846A6D6CA}" destId="{5B7FABA5-F5B4-468F-BD31-F3D7F644B87C}" srcOrd="0" destOrd="0" presId="urn:microsoft.com/office/officeart/2008/layout/VerticalCurvedList"/>
    <dgm:cxn modelId="{D6F7C427-452C-4DF9-AD7B-2DDD5CCA37CE}" type="presParOf" srcId="{2D4E5D8E-5446-41EE-B9FD-FD34245C40E2}" destId="{2874F39A-4714-4690-9069-B60C28D9D78F}" srcOrd="5" destOrd="0" presId="urn:microsoft.com/office/officeart/2008/layout/VerticalCurvedList"/>
    <dgm:cxn modelId="{173866D6-AEDA-4652-8579-4CA7E0CD29CD}" type="presParOf" srcId="{2D4E5D8E-5446-41EE-B9FD-FD34245C40E2}" destId="{3752EF22-4BDF-471F-A05D-BC3D89526D40}" srcOrd="6" destOrd="0" presId="urn:microsoft.com/office/officeart/2008/layout/VerticalCurvedList"/>
    <dgm:cxn modelId="{0E72A473-FF6D-401A-919C-43173A457A75}" type="presParOf" srcId="{3752EF22-4BDF-471F-A05D-BC3D89526D40}" destId="{FE4C0FC5-BF77-49D8-A8D9-427176D972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92FEFD-C0A9-4D82-9395-11371C6A4DF1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5EB692-4BE0-43C6-AD00-642123C84614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DASTUR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81B6493F-2F2B-44E0-A9F7-E0EE6EAB3174}" type="parTrans" cxnId="{20206154-EF6F-4C7E-A42C-2CC781A4A37F}">
      <dgm:prSet/>
      <dgm:spPr/>
      <dgm:t>
        <a:bodyPr/>
        <a:lstStyle/>
        <a:p>
          <a:endParaRPr lang="ru-RU"/>
        </a:p>
      </dgm:t>
    </dgm:pt>
    <dgm:pt modelId="{39075388-E8C7-43C9-B7C6-49576EADC25A}" type="sibTrans" cxnId="{20206154-EF6F-4C7E-A42C-2CC781A4A37F}">
      <dgm:prSet/>
      <dgm:spPr/>
      <dgm:t>
        <a:bodyPr/>
        <a:lstStyle/>
        <a:p>
          <a:endParaRPr lang="ru-RU"/>
        </a:p>
      </dgm:t>
    </dgm:pt>
    <dgm:pt modelId="{859CE1E3-8D11-4828-AFCC-E9DF98234EE5}">
      <dgm:prSet phldrT="[Текст]" custT="1"/>
      <dgm:spPr/>
      <dgm:t>
        <a:bodyPr/>
        <a:lstStyle/>
        <a:p>
          <a:r>
            <a:rPr lang="uz-Latn-UZ" sz="3200" dirty="0"/>
            <a:t>Barcha harflari har xil</a:t>
          </a:r>
          <a:endParaRPr lang="ru-RU" sz="3200" dirty="0"/>
        </a:p>
      </dgm:t>
    </dgm:pt>
    <dgm:pt modelId="{86027CBD-9451-45F9-AFD4-ECDAA565804F}" type="parTrans" cxnId="{AF41BB3B-9866-4919-9E21-79CFABC82567}">
      <dgm:prSet/>
      <dgm:spPr/>
      <dgm:t>
        <a:bodyPr/>
        <a:lstStyle/>
        <a:p>
          <a:endParaRPr lang="ru-RU"/>
        </a:p>
      </dgm:t>
    </dgm:pt>
    <dgm:pt modelId="{047AC4EB-9056-44E2-B226-9FC4E67BB444}" type="sibTrans" cxnId="{AF41BB3B-9866-4919-9E21-79CFABC82567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E9FE2B38-4B44-41A6-A6D3-027D7A9C61BE}">
          <dgm:prSet phldrT="[Текст]" custT="1"/>
          <dgm:spPr/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sSub>
                      <m:sSubPr>
                        <m:ctrlPr>
                          <a:rPr lang="ru-RU" sz="3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Latn-UZ" sz="36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uz-Latn-UZ" sz="3600" b="0" i="1" smtClean="0">
                            <a:latin typeface="Cambria Math"/>
                          </a:rPr>
                          <m:t>6</m:t>
                        </m:r>
                      </m:sub>
                    </m:sSub>
                    <m:r>
                      <a:rPr lang="uz-Latn-UZ" sz="3600" b="0" i="1" smtClean="0">
                        <a:latin typeface="Cambria Math"/>
                      </a:rPr>
                      <m:t>=6!=</m:t>
                    </m:r>
                    <m:r>
                      <a:rPr lang="en-US" sz="3600" b="0" i="1" smtClean="0">
                        <a:latin typeface="Cambria Math"/>
                      </a:rPr>
                      <m:t>720</m:t>
                    </m:r>
                  </m:oMath>
                </m:oMathPara>
              </a14:m>
              <a:endParaRPr lang="ru-RU" sz="3600" dirty="0"/>
            </a:p>
          </dgm:t>
        </dgm:pt>
      </mc:Choice>
      <mc:Fallback xmlns="">
        <dgm:pt modelId="{E9FE2B38-4B44-41A6-A6D3-027D7A9C61BE}">
          <dgm:prSet phldrT="[Текст]" custT="1"/>
          <dgm:spPr/>
          <dgm:t>
            <a:bodyPr/>
            <a:lstStyle/>
            <a:p>
              <a:r>
                <a:rPr lang="uz-Latn-UZ" sz="3600" b="0" i="0" smtClean="0">
                  <a:latin typeface="Cambria Math"/>
                </a:rPr>
                <a:t>𝑃</a:t>
              </a:r>
              <a:r>
                <a:rPr lang="ru-RU" sz="3600" b="0" i="0" smtClean="0">
                  <a:latin typeface="Cambria Math"/>
                </a:rPr>
                <a:t>_</a:t>
              </a:r>
              <a:r>
                <a:rPr lang="uz-Latn-UZ" sz="3600" b="0" i="0" smtClean="0">
                  <a:latin typeface="Cambria Math"/>
                </a:rPr>
                <a:t>6=6!=</a:t>
              </a:r>
              <a:r>
                <a:rPr lang="en-US" sz="3600" b="0" i="0" smtClean="0">
                  <a:latin typeface="Cambria Math"/>
                </a:rPr>
                <a:t>720</a:t>
              </a:r>
              <a:endParaRPr lang="ru-RU" sz="3600" dirty="0"/>
            </a:p>
          </dgm:t>
        </dgm:pt>
      </mc:Fallback>
    </mc:AlternateContent>
    <dgm:pt modelId="{6714897B-74F7-47EC-9AF5-C83F12E47C91}" type="parTrans" cxnId="{AE713E5A-55AB-4624-A582-477D4B4CC05C}">
      <dgm:prSet/>
      <dgm:spPr/>
      <dgm:t>
        <a:bodyPr/>
        <a:lstStyle/>
        <a:p>
          <a:endParaRPr lang="ru-RU"/>
        </a:p>
      </dgm:t>
    </dgm:pt>
    <dgm:pt modelId="{3175125F-4ACA-4E1F-82EB-054FABC7F857}" type="sibTrans" cxnId="{AE713E5A-55AB-4624-A582-477D4B4CC05C}">
      <dgm:prSet/>
      <dgm:spPr/>
      <dgm:t>
        <a:bodyPr/>
        <a:lstStyle/>
        <a:p>
          <a:endParaRPr lang="ru-RU"/>
        </a:p>
      </dgm:t>
    </dgm:pt>
    <dgm:pt modelId="{63B0C142-2F21-4309-B79C-02611020B98A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MATEMATIKA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0E3409B-D920-4B01-BB1F-FCB7CE9E815E}" type="parTrans" cxnId="{657D5981-3603-422F-8597-D17072CB9B9A}">
      <dgm:prSet/>
      <dgm:spPr/>
      <dgm:t>
        <a:bodyPr/>
        <a:lstStyle/>
        <a:p>
          <a:endParaRPr lang="ru-RU"/>
        </a:p>
      </dgm:t>
    </dgm:pt>
    <dgm:pt modelId="{1AA74546-CB06-4869-9037-5D021A5B9873}" type="sibTrans" cxnId="{657D5981-3603-422F-8597-D17072CB9B9A}">
      <dgm:prSet/>
      <dgm:spPr/>
      <dgm:t>
        <a:bodyPr/>
        <a:lstStyle/>
        <a:p>
          <a:endParaRPr lang="ru-RU"/>
        </a:p>
      </dgm:t>
    </dgm:pt>
    <dgm:pt modelId="{ECA88DC3-D8CE-4B31-B357-E13432CB81A3}">
      <dgm:prSet phldrT="[Текст]"/>
      <dgm:spPr/>
      <dgm:t>
        <a:bodyPr/>
        <a:lstStyle/>
        <a:p>
          <a:r>
            <a:rPr lang="en-US" sz="2100" b="1" dirty="0"/>
            <a:t>“m” </a:t>
          </a:r>
          <a:r>
            <a:rPr lang="en-US" sz="2100" b="1" dirty="0" err="1"/>
            <a:t>harfi</a:t>
          </a:r>
          <a:r>
            <a:rPr lang="en-US" sz="2100" b="1" dirty="0"/>
            <a:t> 2 ta, “a” </a:t>
          </a:r>
          <a:r>
            <a:rPr lang="en-US" sz="2100" b="1" dirty="0" err="1"/>
            <a:t>harfi</a:t>
          </a:r>
          <a:r>
            <a:rPr lang="en-US" sz="2100" b="1" dirty="0"/>
            <a:t> 3 ta, “t” </a:t>
          </a:r>
          <a:r>
            <a:rPr lang="en-US" sz="2100" b="1" dirty="0" err="1"/>
            <a:t>harfi</a:t>
          </a:r>
          <a:r>
            <a:rPr lang="en-US" sz="2100" b="1" dirty="0"/>
            <a:t>       2 ta, </a:t>
          </a:r>
          <a:r>
            <a:rPr lang="en-US" sz="2100" b="1" dirty="0" err="1"/>
            <a:t>qolgan</a:t>
          </a:r>
          <a:r>
            <a:rPr lang="en-US" sz="2100" b="1" dirty="0"/>
            <a:t> </a:t>
          </a:r>
          <a:r>
            <a:rPr lang="en-US" sz="2100" b="1" dirty="0" err="1"/>
            <a:t>harflar</a:t>
          </a:r>
          <a:r>
            <a:rPr lang="en-US" sz="2100" b="1" dirty="0"/>
            <a:t> 1 </a:t>
          </a:r>
          <a:r>
            <a:rPr lang="en-US" sz="2100" b="1" dirty="0" err="1"/>
            <a:t>tadan</a:t>
          </a:r>
          <a:r>
            <a:rPr lang="en-US" sz="2100" b="1" dirty="0"/>
            <a:t> </a:t>
          </a:r>
          <a:endParaRPr lang="ru-RU" sz="2100" b="1" dirty="0"/>
        </a:p>
      </dgm:t>
    </dgm:pt>
    <dgm:pt modelId="{48675A60-0712-4E2D-80DA-5C89DF72CD09}" type="parTrans" cxnId="{4D457528-BF21-4166-9DFB-DA8FAC7EADC1}">
      <dgm:prSet/>
      <dgm:spPr/>
      <dgm:t>
        <a:bodyPr/>
        <a:lstStyle/>
        <a:p>
          <a:endParaRPr lang="ru-RU"/>
        </a:p>
      </dgm:t>
    </dgm:pt>
    <dgm:pt modelId="{66E36B33-2D9A-4714-A1B6-26B25D882ED0}" type="sibTrans" cxnId="{4D457528-BF21-4166-9DFB-DA8FAC7EADC1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326A1FA5-413F-4806-A3C6-25483C9C1BED}">
          <dgm:prSet phldrT="[Текст]" custT="1"/>
          <dgm:spPr/>
          <dgm:t>
            <a:bodyPr/>
            <a:lstStyle/>
            <a:p>
              <a14:m>
                <m:oMath xmlns:m="http://schemas.openxmlformats.org/officeDocument/2006/math">
                  <m:sSub>
                    <m:sSubPr>
                      <m:ctrlPr>
                        <a:rPr lang="ru-RU" sz="19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sSubPr>
                    <m:e>
                      <m:acc>
                        <m:accPr>
                          <m:chr m:val="̅"/>
                          <m:ctrlPr>
                            <a:rPr lang="ru-RU" sz="19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9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𝑷</m:t>
                          </m:r>
                          <m:r>
                            <a:rPr lang="en-US" sz="1900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</m:e>
                    <m:sub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</m:sub>
                  </m:sSub>
                  <m:d>
                    <m:dPr>
                      <m:ctrlPr>
                        <a:rPr lang="en-US" sz="19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dPr>
                    <m:e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,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</m:e>
                  </m:d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=</m:t>
                  </m:r>
                  <m:f>
                    <m:fPr>
                      <m:ctrlPr>
                        <a:rPr lang="ru-RU" sz="19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fPr>
                    <m:num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𝟏𝟎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</m:num>
                    <m:den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𝟑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𝟏</m:t>
                      </m:r>
                      <m:r>
                        <a:rPr lang="en-US" sz="19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!</m:t>
                      </m:r>
                    </m:den>
                  </m:f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=</m:t>
                  </m:r>
                  <m:r>
                    <a:rPr lang="en-US" sz="1900" b="1" i="1" smtClean="0">
                      <a:solidFill>
                        <a:schemeClr val="tx1"/>
                      </a:solidFill>
                      <a:latin typeface="Cambria Math"/>
                    </a:rPr>
                    <m:t>𝟏𝟓𝟏𝟐𝟎𝟎</m:t>
                  </m:r>
                </m:oMath>
              </a14:m>
              <a:r>
                <a:rPr lang="en-US" sz="19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  </a:t>
              </a:r>
              <a:endParaRPr lang="ru-RU" sz="1900" dirty="0"/>
            </a:p>
          </dgm:t>
        </dgm:pt>
      </mc:Choice>
      <mc:Fallback xmlns="">
        <dgm:pt modelId="{326A1FA5-413F-4806-A3C6-25483C9C1BED}">
          <dgm:prSet phldrT="[Текст]" custT="1"/>
          <dgm:spPr/>
          <dgm:t>
            <a:bodyPr/>
            <a:lstStyle/>
            <a:p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(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𝑷 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) ̅</a:t>
              </a:r>
              <a:r>
                <a:rPr lang="ru-RU" sz="1900" b="1" i="0" smtClean="0">
                  <a:solidFill>
                    <a:schemeClr val="tx1"/>
                  </a:solidFill>
                  <a:latin typeface="Cambria Math"/>
                </a:rPr>
                <a:t>_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𝟏𝟎 (𝟐,𝟑,𝟐,𝟏,𝟏,𝟏)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=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𝟏𝟎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/(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𝟐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𝟑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𝟐!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</a:t>
              </a:r>
              <a:r>
                <a:rPr lang="en-US" sz="1900" b="1" i="0">
                  <a:solidFill>
                    <a:schemeClr val="tx1"/>
                  </a:solidFill>
                  <a:latin typeface="Cambria Math"/>
                </a:rPr>
                <a:t>!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  <a:ea typeface="Cambria Math"/>
                </a:rPr>
                <a:t>∙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𝟏!</a:t>
              </a:r>
              <a:r>
                <a:rPr lang="ru-RU" sz="1900" b="1" i="0">
                  <a:solidFill>
                    <a:schemeClr val="tx1"/>
                  </a:solidFill>
                  <a:latin typeface="Cambria Math"/>
                </a:rPr>
                <a:t>)</a:t>
              </a:r>
              <a:r>
                <a:rPr lang="en-US" sz="1900" b="1" i="0" smtClean="0">
                  <a:solidFill>
                    <a:schemeClr val="tx1"/>
                  </a:solidFill>
                  <a:latin typeface="Cambria Math"/>
                </a:rPr>
                <a:t>=𝟏𝟓𝟏𝟐𝟎𝟎</a:t>
              </a:r>
              <a:r>
                <a:rPr lang="en-US" sz="19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  </a:t>
              </a:r>
              <a:endParaRPr lang="ru-RU" sz="1900" dirty="0"/>
            </a:p>
          </dgm:t>
        </dgm:pt>
      </mc:Fallback>
    </mc:AlternateContent>
    <dgm:pt modelId="{A0490799-C528-4875-B50C-C9BA91008135}" type="parTrans" cxnId="{79230E6F-1833-4763-AB69-82343DDDF525}">
      <dgm:prSet/>
      <dgm:spPr/>
      <dgm:t>
        <a:bodyPr/>
        <a:lstStyle/>
        <a:p>
          <a:endParaRPr lang="ru-RU"/>
        </a:p>
      </dgm:t>
    </dgm:pt>
    <dgm:pt modelId="{602E0BF8-7746-4CAD-B3E0-10B15EB98CC8}" type="sibTrans" cxnId="{79230E6F-1833-4763-AB69-82343DDDF525}">
      <dgm:prSet/>
      <dgm:spPr/>
      <dgm:t>
        <a:bodyPr/>
        <a:lstStyle/>
        <a:p>
          <a:endParaRPr lang="ru-RU"/>
        </a:p>
      </dgm:t>
    </dgm:pt>
    <dgm:pt modelId="{5B0A5717-A006-4D37-AA7D-E38FE5729E6B}" type="pres">
      <dgm:prSet presAssocID="{9A92FEFD-C0A9-4D82-9395-11371C6A4DF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9A50C45-814E-437D-A324-DAA4F0D753C9}" type="pres">
      <dgm:prSet presAssocID="{445EB692-4BE0-43C6-AD00-642123C84614}" presName="linNode" presStyleCnt="0"/>
      <dgm:spPr/>
    </dgm:pt>
    <dgm:pt modelId="{17F7809C-7535-4147-AC8C-782FD798B01C}" type="pres">
      <dgm:prSet presAssocID="{445EB692-4BE0-43C6-AD00-642123C84614}" presName="parentShp" presStyleLbl="node1" presStyleIdx="0" presStyleCnt="2" custScaleX="893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82EAC-7C14-4B9F-B45A-96F8202B4FE2}" type="pres">
      <dgm:prSet presAssocID="{445EB692-4BE0-43C6-AD00-642123C84614}" presName="childShp" presStyleLbl="bgAccFollowNode1" presStyleIdx="0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CB69F-CEF7-4F77-B3C2-36E6DC5BDC0B}" type="pres">
      <dgm:prSet presAssocID="{39075388-E8C7-43C9-B7C6-49576EADC25A}" presName="spacing" presStyleCnt="0"/>
      <dgm:spPr/>
    </dgm:pt>
    <dgm:pt modelId="{866C19C0-82B4-4A05-B81B-5120FAA06A5B}" type="pres">
      <dgm:prSet presAssocID="{63B0C142-2F21-4309-B79C-02611020B98A}" presName="linNode" presStyleCnt="0"/>
      <dgm:spPr/>
    </dgm:pt>
    <dgm:pt modelId="{A9696587-5E7D-4286-B823-5BF5ACB7831C}" type="pres">
      <dgm:prSet presAssocID="{63B0C142-2F21-4309-B79C-02611020B98A}" presName="parentShp" presStyleLbl="node1" presStyleIdx="1" presStyleCnt="2" custScaleX="893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A816DD-29B7-43B4-A3CF-01F43FAF6381}" type="pres">
      <dgm:prSet presAssocID="{63B0C142-2F21-4309-B79C-02611020B98A}" presName="childShp" presStyleLbl="bgAccFollowNode1" presStyleIdx="1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41BB3B-9866-4919-9E21-79CFABC82567}" srcId="{445EB692-4BE0-43C6-AD00-642123C84614}" destId="{859CE1E3-8D11-4828-AFCC-E9DF98234EE5}" srcOrd="0" destOrd="0" parTransId="{86027CBD-9451-45F9-AFD4-ECDAA565804F}" sibTransId="{047AC4EB-9056-44E2-B226-9FC4E67BB444}"/>
    <dgm:cxn modelId="{CC92B4D5-A690-4A4A-914C-605427379AF8}" type="presOf" srcId="{ECA88DC3-D8CE-4B31-B357-E13432CB81A3}" destId="{0DA816DD-29B7-43B4-A3CF-01F43FAF6381}" srcOrd="0" destOrd="0" presId="urn:microsoft.com/office/officeart/2005/8/layout/vList6"/>
    <dgm:cxn modelId="{BBC7B98A-40B4-4368-B97E-A902FD318CC2}" type="presOf" srcId="{E9FE2B38-4B44-41A6-A6D3-027D7A9C61BE}" destId="{F0D82EAC-7C14-4B9F-B45A-96F8202B4FE2}" srcOrd="0" destOrd="1" presId="urn:microsoft.com/office/officeart/2005/8/layout/vList6"/>
    <dgm:cxn modelId="{AE713E5A-55AB-4624-A582-477D4B4CC05C}" srcId="{445EB692-4BE0-43C6-AD00-642123C84614}" destId="{E9FE2B38-4B44-41A6-A6D3-027D7A9C61BE}" srcOrd="1" destOrd="0" parTransId="{6714897B-74F7-47EC-9AF5-C83F12E47C91}" sibTransId="{3175125F-4ACA-4E1F-82EB-054FABC7F857}"/>
    <dgm:cxn modelId="{2F89963A-57AC-4A13-967D-E3E977EC2D60}" type="presOf" srcId="{859CE1E3-8D11-4828-AFCC-E9DF98234EE5}" destId="{F0D82EAC-7C14-4B9F-B45A-96F8202B4FE2}" srcOrd="0" destOrd="0" presId="urn:microsoft.com/office/officeart/2005/8/layout/vList6"/>
    <dgm:cxn modelId="{742FD2BC-7147-4E04-9D3F-F85B028BF71E}" type="presOf" srcId="{326A1FA5-413F-4806-A3C6-25483C9C1BED}" destId="{0DA816DD-29B7-43B4-A3CF-01F43FAF6381}" srcOrd="0" destOrd="1" presId="urn:microsoft.com/office/officeart/2005/8/layout/vList6"/>
    <dgm:cxn modelId="{5B1AB669-75CA-45B5-A7D7-22A53EB678A1}" type="presOf" srcId="{445EB692-4BE0-43C6-AD00-642123C84614}" destId="{17F7809C-7535-4147-AC8C-782FD798B01C}" srcOrd="0" destOrd="0" presId="urn:microsoft.com/office/officeart/2005/8/layout/vList6"/>
    <dgm:cxn modelId="{20206154-EF6F-4C7E-A42C-2CC781A4A37F}" srcId="{9A92FEFD-C0A9-4D82-9395-11371C6A4DF1}" destId="{445EB692-4BE0-43C6-AD00-642123C84614}" srcOrd="0" destOrd="0" parTransId="{81B6493F-2F2B-44E0-A9F7-E0EE6EAB3174}" sibTransId="{39075388-E8C7-43C9-B7C6-49576EADC25A}"/>
    <dgm:cxn modelId="{697BEA13-C1D1-4B4C-92E4-514716D32AD9}" type="presOf" srcId="{9A92FEFD-C0A9-4D82-9395-11371C6A4DF1}" destId="{5B0A5717-A006-4D37-AA7D-E38FE5729E6B}" srcOrd="0" destOrd="0" presId="urn:microsoft.com/office/officeart/2005/8/layout/vList6"/>
    <dgm:cxn modelId="{4D457528-BF21-4166-9DFB-DA8FAC7EADC1}" srcId="{63B0C142-2F21-4309-B79C-02611020B98A}" destId="{ECA88DC3-D8CE-4B31-B357-E13432CB81A3}" srcOrd="0" destOrd="0" parTransId="{48675A60-0712-4E2D-80DA-5C89DF72CD09}" sibTransId="{66E36B33-2D9A-4714-A1B6-26B25D882ED0}"/>
    <dgm:cxn modelId="{79230E6F-1833-4763-AB69-82343DDDF525}" srcId="{63B0C142-2F21-4309-B79C-02611020B98A}" destId="{326A1FA5-413F-4806-A3C6-25483C9C1BED}" srcOrd="1" destOrd="0" parTransId="{A0490799-C528-4875-B50C-C9BA91008135}" sibTransId="{602E0BF8-7746-4CAD-B3E0-10B15EB98CC8}"/>
    <dgm:cxn modelId="{657D5981-3603-422F-8597-D17072CB9B9A}" srcId="{9A92FEFD-C0A9-4D82-9395-11371C6A4DF1}" destId="{63B0C142-2F21-4309-B79C-02611020B98A}" srcOrd="1" destOrd="0" parTransId="{40E3409B-D920-4B01-BB1F-FCB7CE9E815E}" sibTransId="{1AA74546-CB06-4869-9037-5D021A5B9873}"/>
    <dgm:cxn modelId="{9943E2F4-AE44-40BE-9FA6-9CFEABA393AA}" type="presOf" srcId="{63B0C142-2F21-4309-B79C-02611020B98A}" destId="{A9696587-5E7D-4286-B823-5BF5ACB7831C}" srcOrd="0" destOrd="0" presId="urn:microsoft.com/office/officeart/2005/8/layout/vList6"/>
    <dgm:cxn modelId="{62277E3B-9F09-43E9-AA81-CD8D41FBF782}" type="presParOf" srcId="{5B0A5717-A006-4D37-AA7D-E38FE5729E6B}" destId="{B9A50C45-814E-437D-A324-DAA4F0D753C9}" srcOrd="0" destOrd="0" presId="urn:microsoft.com/office/officeart/2005/8/layout/vList6"/>
    <dgm:cxn modelId="{6160E13A-6923-438C-AE1E-E31CFB771539}" type="presParOf" srcId="{B9A50C45-814E-437D-A324-DAA4F0D753C9}" destId="{17F7809C-7535-4147-AC8C-782FD798B01C}" srcOrd="0" destOrd="0" presId="urn:microsoft.com/office/officeart/2005/8/layout/vList6"/>
    <dgm:cxn modelId="{3ABF2137-338A-45CD-8933-2C7C65655026}" type="presParOf" srcId="{B9A50C45-814E-437D-A324-DAA4F0D753C9}" destId="{F0D82EAC-7C14-4B9F-B45A-96F8202B4FE2}" srcOrd="1" destOrd="0" presId="urn:microsoft.com/office/officeart/2005/8/layout/vList6"/>
    <dgm:cxn modelId="{3B9CDC9C-9F9A-426E-9930-DB3EB749FF8C}" type="presParOf" srcId="{5B0A5717-A006-4D37-AA7D-E38FE5729E6B}" destId="{6C3CB69F-CEF7-4F77-B3C2-36E6DC5BDC0B}" srcOrd="1" destOrd="0" presId="urn:microsoft.com/office/officeart/2005/8/layout/vList6"/>
    <dgm:cxn modelId="{CC2D52F5-8F81-4611-815C-AB3FE7B2A680}" type="presParOf" srcId="{5B0A5717-A006-4D37-AA7D-E38FE5729E6B}" destId="{866C19C0-82B4-4A05-B81B-5120FAA06A5B}" srcOrd="2" destOrd="0" presId="urn:microsoft.com/office/officeart/2005/8/layout/vList6"/>
    <dgm:cxn modelId="{FD84EFAC-19B5-4F42-A2C9-D48D0C95991A}" type="presParOf" srcId="{866C19C0-82B4-4A05-B81B-5120FAA06A5B}" destId="{A9696587-5E7D-4286-B823-5BF5ACB7831C}" srcOrd="0" destOrd="0" presId="urn:microsoft.com/office/officeart/2005/8/layout/vList6"/>
    <dgm:cxn modelId="{69831232-B65B-4F5C-9AB2-09A59BDED3DF}" type="presParOf" srcId="{866C19C0-82B4-4A05-B81B-5120FAA06A5B}" destId="{0DA816DD-29B7-43B4-A3CF-01F43FAF638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92FEFD-C0A9-4D82-9395-11371C6A4DF1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45EB692-4BE0-43C6-AD00-642123C84614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DASTUR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81B6493F-2F2B-44E0-A9F7-E0EE6EAB3174}" type="parTrans" cxnId="{20206154-EF6F-4C7E-A42C-2CC781A4A37F}">
      <dgm:prSet/>
      <dgm:spPr/>
      <dgm:t>
        <a:bodyPr/>
        <a:lstStyle/>
        <a:p>
          <a:endParaRPr lang="ru-RU"/>
        </a:p>
      </dgm:t>
    </dgm:pt>
    <dgm:pt modelId="{39075388-E8C7-43C9-B7C6-49576EADC25A}" type="sibTrans" cxnId="{20206154-EF6F-4C7E-A42C-2CC781A4A37F}">
      <dgm:prSet/>
      <dgm:spPr/>
      <dgm:t>
        <a:bodyPr/>
        <a:lstStyle/>
        <a:p>
          <a:endParaRPr lang="ru-RU"/>
        </a:p>
      </dgm:t>
    </dgm:pt>
    <dgm:pt modelId="{859CE1E3-8D11-4828-AFCC-E9DF98234EE5}">
      <dgm:prSet phldrT="[Текст]" custT="1"/>
      <dgm:spPr>
        <a:blipFill>
          <a:blip xmlns:r="http://schemas.openxmlformats.org/officeDocument/2006/relationships" r:embed="rId1"/>
          <a:stretch>
            <a:fillRect l="-2998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86027CBD-9451-45F9-AFD4-ECDAA565804F}" type="parTrans" cxnId="{AF41BB3B-9866-4919-9E21-79CFABC82567}">
      <dgm:prSet/>
      <dgm:spPr/>
      <dgm:t>
        <a:bodyPr/>
        <a:lstStyle/>
        <a:p>
          <a:endParaRPr lang="ru-RU"/>
        </a:p>
      </dgm:t>
    </dgm:pt>
    <dgm:pt modelId="{047AC4EB-9056-44E2-B226-9FC4E67BB444}" type="sibTrans" cxnId="{AF41BB3B-9866-4919-9E21-79CFABC82567}">
      <dgm:prSet/>
      <dgm:spPr/>
      <dgm:t>
        <a:bodyPr/>
        <a:lstStyle/>
        <a:p>
          <a:endParaRPr lang="ru-RU"/>
        </a:p>
      </dgm:t>
    </dgm:pt>
    <dgm:pt modelId="{E9FE2B38-4B44-41A6-A6D3-027D7A9C61BE}">
      <dgm:prSet phldrT="[Текст]" custT="1"/>
      <dgm:spPr/>
      <dgm:t>
        <a:bodyPr/>
        <a:lstStyle/>
        <a:p>
          <a:r>
            <a:rPr lang="ru-RU">
              <a:noFill/>
            </a:rPr>
            <a:t> </a:t>
          </a:r>
        </a:p>
      </dgm:t>
    </dgm:pt>
    <dgm:pt modelId="{6714897B-74F7-47EC-9AF5-C83F12E47C91}" type="parTrans" cxnId="{AE713E5A-55AB-4624-A582-477D4B4CC05C}">
      <dgm:prSet/>
      <dgm:spPr/>
      <dgm:t>
        <a:bodyPr/>
        <a:lstStyle/>
        <a:p>
          <a:endParaRPr lang="ru-RU"/>
        </a:p>
      </dgm:t>
    </dgm:pt>
    <dgm:pt modelId="{3175125F-4ACA-4E1F-82EB-054FABC7F857}" type="sibTrans" cxnId="{AE713E5A-55AB-4624-A582-477D4B4CC05C}">
      <dgm:prSet/>
      <dgm:spPr/>
      <dgm:t>
        <a:bodyPr/>
        <a:lstStyle/>
        <a:p>
          <a:endParaRPr lang="ru-RU"/>
        </a:p>
      </dgm:t>
    </dgm:pt>
    <dgm:pt modelId="{63B0C142-2F21-4309-B79C-02611020B98A}">
      <dgm:prSet phldrT="[Текст]"/>
      <dgm:spPr>
        <a:solidFill>
          <a:srgbClr val="002060"/>
        </a:solidFill>
      </dgm:spPr>
      <dgm:t>
        <a:bodyPr/>
        <a:lstStyle/>
        <a:p>
          <a:r>
            <a:rPr lang="uz-Latn-UZ" b="1" dirty="0">
              <a:latin typeface="Arial" pitchFamily="34" charset="0"/>
              <a:cs typeface="Arial" pitchFamily="34" charset="0"/>
            </a:rPr>
            <a:t>MATEMATIKA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0E3409B-D920-4B01-BB1F-FCB7CE9E815E}" type="parTrans" cxnId="{657D5981-3603-422F-8597-D17072CB9B9A}">
      <dgm:prSet/>
      <dgm:spPr/>
      <dgm:t>
        <a:bodyPr/>
        <a:lstStyle/>
        <a:p>
          <a:endParaRPr lang="ru-RU"/>
        </a:p>
      </dgm:t>
    </dgm:pt>
    <dgm:pt modelId="{1AA74546-CB06-4869-9037-5D021A5B9873}" type="sibTrans" cxnId="{657D5981-3603-422F-8597-D17072CB9B9A}">
      <dgm:prSet/>
      <dgm:spPr/>
      <dgm:t>
        <a:bodyPr/>
        <a:lstStyle/>
        <a:p>
          <a:endParaRPr lang="ru-RU"/>
        </a:p>
      </dgm:t>
    </dgm:pt>
    <dgm:pt modelId="{ECA88DC3-D8CE-4B31-B357-E13432CB81A3}">
      <dgm:prSet phldrT="[Текст]"/>
      <dgm:spPr>
        <a:blipFill>
          <a:blip xmlns:r="http://schemas.openxmlformats.org/officeDocument/2006/relationships" r:embed="rId2"/>
          <a:stretch>
            <a:fillRect l="-1945"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48675A60-0712-4E2D-80DA-5C89DF72CD09}" type="parTrans" cxnId="{4D457528-BF21-4166-9DFB-DA8FAC7EADC1}">
      <dgm:prSet/>
      <dgm:spPr/>
      <dgm:t>
        <a:bodyPr/>
        <a:lstStyle/>
        <a:p>
          <a:endParaRPr lang="ru-RU"/>
        </a:p>
      </dgm:t>
    </dgm:pt>
    <dgm:pt modelId="{66E36B33-2D9A-4714-A1B6-26B25D882ED0}" type="sibTrans" cxnId="{4D457528-BF21-4166-9DFB-DA8FAC7EADC1}">
      <dgm:prSet/>
      <dgm:spPr/>
      <dgm:t>
        <a:bodyPr/>
        <a:lstStyle/>
        <a:p>
          <a:endParaRPr lang="ru-RU"/>
        </a:p>
      </dgm:t>
    </dgm:pt>
    <dgm:pt modelId="{326A1FA5-413F-4806-A3C6-25483C9C1BED}">
      <dgm:prSet phldrT="[Текст]" custT="1"/>
      <dgm:spPr/>
      <dgm:t>
        <a:bodyPr/>
        <a:lstStyle/>
        <a:p>
          <a:r>
            <a:rPr lang="ru-RU">
              <a:noFill/>
            </a:rPr>
            <a:t> </a:t>
          </a:r>
        </a:p>
      </dgm:t>
    </dgm:pt>
    <dgm:pt modelId="{A0490799-C528-4875-B50C-C9BA91008135}" type="parTrans" cxnId="{79230E6F-1833-4763-AB69-82343DDDF525}">
      <dgm:prSet/>
      <dgm:spPr/>
      <dgm:t>
        <a:bodyPr/>
        <a:lstStyle/>
        <a:p>
          <a:endParaRPr lang="ru-RU"/>
        </a:p>
      </dgm:t>
    </dgm:pt>
    <dgm:pt modelId="{602E0BF8-7746-4CAD-B3E0-10B15EB98CC8}" type="sibTrans" cxnId="{79230E6F-1833-4763-AB69-82343DDDF525}">
      <dgm:prSet/>
      <dgm:spPr/>
      <dgm:t>
        <a:bodyPr/>
        <a:lstStyle/>
        <a:p>
          <a:endParaRPr lang="ru-RU"/>
        </a:p>
      </dgm:t>
    </dgm:pt>
    <dgm:pt modelId="{5B0A5717-A006-4D37-AA7D-E38FE5729E6B}" type="pres">
      <dgm:prSet presAssocID="{9A92FEFD-C0A9-4D82-9395-11371C6A4DF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9A50C45-814E-437D-A324-DAA4F0D753C9}" type="pres">
      <dgm:prSet presAssocID="{445EB692-4BE0-43C6-AD00-642123C84614}" presName="linNode" presStyleCnt="0"/>
      <dgm:spPr/>
    </dgm:pt>
    <dgm:pt modelId="{17F7809C-7535-4147-AC8C-782FD798B01C}" type="pres">
      <dgm:prSet presAssocID="{445EB692-4BE0-43C6-AD00-642123C84614}" presName="parentShp" presStyleLbl="node1" presStyleIdx="0" presStyleCnt="2" custScaleX="893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82EAC-7C14-4B9F-B45A-96F8202B4FE2}" type="pres">
      <dgm:prSet presAssocID="{445EB692-4BE0-43C6-AD00-642123C84614}" presName="childShp" presStyleLbl="bgAccFollowNode1" presStyleIdx="0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CB69F-CEF7-4F77-B3C2-36E6DC5BDC0B}" type="pres">
      <dgm:prSet presAssocID="{39075388-E8C7-43C9-B7C6-49576EADC25A}" presName="spacing" presStyleCnt="0"/>
      <dgm:spPr/>
    </dgm:pt>
    <dgm:pt modelId="{866C19C0-82B4-4A05-B81B-5120FAA06A5B}" type="pres">
      <dgm:prSet presAssocID="{63B0C142-2F21-4309-B79C-02611020B98A}" presName="linNode" presStyleCnt="0"/>
      <dgm:spPr/>
    </dgm:pt>
    <dgm:pt modelId="{A9696587-5E7D-4286-B823-5BF5ACB7831C}" type="pres">
      <dgm:prSet presAssocID="{63B0C142-2F21-4309-B79C-02611020B98A}" presName="parentShp" presStyleLbl="node1" presStyleIdx="1" presStyleCnt="2" custScaleX="893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A816DD-29B7-43B4-A3CF-01F43FAF6381}" type="pres">
      <dgm:prSet presAssocID="{63B0C142-2F21-4309-B79C-02611020B98A}" presName="childShp" presStyleLbl="bgAccFollowNode1" presStyleIdx="1" presStyleCnt="2" custScaleX="107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41BB3B-9866-4919-9E21-79CFABC82567}" srcId="{445EB692-4BE0-43C6-AD00-642123C84614}" destId="{859CE1E3-8D11-4828-AFCC-E9DF98234EE5}" srcOrd="0" destOrd="0" parTransId="{86027CBD-9451-45F9-AFD4-ECDAA565804F}" sibTransId="{047AC4EB-9056-44E2-B226-9FC4E67BB444}"/>
    <dgm:cxn modelId="{CC92B4D5-A690-4A4A-914C-605427379AF8}" type="presOf" srcId="{ECA88DC3-D8CE-4B31-B357-E13432CB81A3}" destId="{0DA816DD-29B7-43B4-A3CF-01F43FAF6381}" srcOrd="0" destOrd="0" presId="urn:microsoft.com/office/officeart/2005/8/layout/vList6"/>
    <dgm:cxn modelId="{BBC7B98A-40B4-4368-B97E-A902FD318CC2}" type="presOf" srcId="{E9FE2B38-4B44-41A6-A6D3-027D7A9C61BE}" destId="{F0D82EAC-7C14-4B9F-B45A-96F8202B4FE2}" srcOrd="0" destOrd="1" presId="urn:microsoft.com/office/officeart/2005/8/layout/vList6"/>
    <dgm:cxn modelId="{AE713E5A-55AB-4624-A582-477D4B4CC05C}" srcId="{445EB692-4BE0-43C6-AD00-642123C84614}" destId="{E9FE2B38-4B44-41A6-A6D3-027D7A9C61BE}" srcOrd="1" destOrd="0" parTransId="{6714897B-74F7-47EC-9AF5-C83F12E47C91}" sibTransId="{3175125F-4ACA-4E1F-82EB-054FABC7F857}"/>
    <dgm:cxn modelId="{2F89963A-57AC-4A13-967D-E3E977EC2D60}" type="presOf" srcId="{859CE1E3-8D11-4828-AFCC-E9DF98234EE5}" destId="{F0D82EAC-7C14-4B9F-B45A-96F8202B4FE2}" srcOrd="0" destOrd="0" presId="urn:microsoft.com/office/officeart/2005/8/layout/vList6"/>
    <dgm:cxn modelId="{742FD2BC-7147-4E04-9D3F-F85B028BF71E}" type="presOf" srcId="{326A1FA5-413F-4806-A3C6-25483C9C1BED}" destId="{0DA816DD-29B7-43B4-A3CF-01F43FAF6381}" srcOrd="0" destOrd="1" presId="urn:microsoft.com/office/officeart/2005/8/layout/vList6"/>
    <dgm:cxn modelId="{5B1AB669-75CA-45B5-A7D7-22A53EB678A1}" type="presOf" srcId="{445EB692-4BE0-43C6-AD00-642123C84614}" destId="{17F7809C-7535-4147-AC8C-782FD798B01C}" srcOrd="0" destOrd="0" presId="urn:microsoft.com/office/officeart/2005/8/layout/vList6"/>
    <dgm:cxn modelId="{20206154-EF6F-4C7E-A42C-2CC781A4A37F}" srcId="{9A92FEFD-C0A9-4D82-9395-11371C6A4DF1}" destId="{445EB692-4BE0-43C6-AD00-642123C84614}" srcOrd="0" destOrd="0" parTransId="{81B6493F-2F2B-44E0-A9F7-E0EE6EAB3174}" sibTransId="{39075388-E8C7-43C9-B7C6-49576EADC25A}"/>
    <dgm:cxn modelId="{697BEA13-C1D1-4B4C-92E4-514716D32AD9}" type="presOf" srcId="{9A92FEFD-C0A9-4D82-9395-11371C6A4DF1}" destId="{5B0A5717-A006-4D37-AA7D-E38FE5729E6B}" srcOrd="0" destOrd="0" presId="urn:microsoft.com/office/officeart/2005/8/layout/vList6"/>
    <dgm:cxn modelId="{4D457528-BF21-4166-9DFB-DA8FAC7EADC1}" srcId="{63B0C142-2F21-4309-B79C-02611020B98A}" destId="{ECA88DC3-D8CE-4B31-B357-E13432CB81A3}" srcOrd="0" destOrd="0" parTransId="{48675A60-0712-4E2D-80DA-5C89DF72CD09}" sibTransId="{66E36B33-2D9A-4714-A1B6-26B25D882ED0}"/>
    <dgm:cxn modelId="{79230E6F-1833-4763-AB69-82343DDDF525}" srcId="{63B0C142-2F21-4309-B79C-02611020B98A}" destId="{326A1FA5-413F-4806-A3C6-25483C9C1BED}" srcOrd="1" destOrd="0" parTransId="{A0490799-C528-4875-B50C-C9BA91008135}" sibTransId="{602E0BF8-7746-4CAD-B3E0-10B15EB98CC8}"/>
    <dgm:cxn modelId="{657D5981-3603-422F-8597-D17072CB9B9A}" srcId="{9A92FEFD-C0A9-4D82-9395-11371C6A4DF1}" destId="{63B0C142-2F21-4309-B79C-02611020B98A}" srcOrd="1" destOrd="0" parTransId="{40E3409B-D920-4B01-BB1F-FCB7CE9E815E}" sibTransId="{1AA74546-CB06-4869-9037-5D021A5B9873}"/>
    <dgm:cxn modelId="{9943E2F4-AE44-40BE-9FA6-9CFEABA393AA}" type="presOf" srcId="{63B0C142-2F21-4309-B79C-02611020B98A}" destId="{A9696587-5E7D-4286-B823-5BF5ACB7831C}" srcOrd="0" destOrd="0" presId="urn:microsoft.com/office/officeart/2005/8/layout/vList6"/>
    <dgm:cxn modelId="{62277E3B-9F09-43E9-AA81-CD8D41FBF782}" type="presParOf" srcId="{5B0A5717-A006-4D37-AA7D-E38FE5729E6B}" destId="{B9A50C45-814E-437D-A324-DAA4F0D753C9}" srcOrd="0" destOrd="0" presId="urn:microsoft.com/office/officeart/2005/8/layout/vList6"/>
    <dgm:cxn modelId="{6160E13A-6923-438C-AE1E-E31CFB771539}" type="presParOf" srcId="{B9A50C45-814E-437D-A324-DAA4F0D753C9}" destId="{17F7809C-7535-4147-AC8C-782FD798B01C}" srcOrd="0" destOrd="0" presId="urn:microsoft.com/office/officeart/2005/8/layout/vList6"/>
    <dgm:cxn modelId="{3ABF2137-338A-45CD-8933-2C7C65655026}" type="presParOf" srcId="{B9A50C45-814E-437D-A324-DAA4F0D753C9}" destId="{F0D82EAC-7C14-4B9F-B45A-96F8202B4FE2}" srcOrd="1" destOrd="0" presId="urn:microsoft.com/office/officeart/2005/8/layout/vList6"/>
    <dgm:cxn modelId="{3B9CDC9C-9F9A-426E-9930-DB3EB749FF8C}" type="presParOf" srcId="{5B0A5717-A006-4D37-AA7D-E38FE5729E6B}" destId="{6C3CB69F-CEF7-4F77-B3C2-36E6DC5BDC0B}" srcOrd="1" destOrd="0" presId="urn:microsoft.com/office/officeart/2005/8/layout/vList6"/>
    <dgm:cxn modelId="{CC2D52F5-8F81-4611-815C-AB3FE7B2A680}" type="presParOf" srcId="{5B0A5717-A006-4D37-AA7D-E38FE5729E6B}" destId="{866C19C0-82B4-4A05-B81B-5120FAA06A5B}" srcOrd="2" destOrd="0" presId="urn:microsoft.com/office/officeart/2005/8/layout/vList6"/>
    <dgm:cxn modelId="{FD84EFAC-19B5-4F42-A2C9-D48D0C95991A}" type="presParOf" srcId="{866C19C0-82B4-4A05-B81B-5120FAA06A5B}" destId="{A9696587-5E7D-4286-B823-5BF5ACB7831C}" srcOrd="0" destOrd="0" presId="urn:microsoft.com/office/officeart/2005/8/layout/vList6"/>
    <dgm:cxn modelId="{69831232-B65B-4F5C-9AB2-09A59BDED3DF}" type="presParOf" srcId="{866C19C0-82B4-4A05-B81B-5120FAA06A5B}" destId="{0DA816DD-29B7-43B4-A3CF-01F43FAF638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119C3-CC95-49F7-9752-3266B2CA278A}">
      <dsp:nvSpPr>
        <dsp:cNvPr id="0" name=""/>
        <dsp:cNvSpPr/>
      </dsp:nvSpPr>
      <dsp:spPr>
        <a:xfrm>
          <a:off x="-7417390" y="-1134208"/>
          <a:ext cx="8831255" cy="8831255"/>
        </a:xfrm>
        <a:prstGeom prst="blockArc">
          <a:avLst>
            <a:gd name="adj1" fmla="val 18900000"/>
            <a:gd name="adj2" fmla="val 2700000"/>
            <a:gd name="adj3" fmla="val 245"/>
          </a:avLst>
        </a:prstGeom>
        <a:solidFill>
          <a:srgbClr val="002060"/>
        </a:solidFill>
        <a:ln w="76200" cap="flat" cmpd="sng" algn="ctr">
          <a:solidFill>
            <a:srgbClr val="00206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016F35-6E34-4A8F-A60F-110A9C00BA98}">
      <dsp:nvSpPr>
        <dsp:cNvPr id="0" name=""/>
        <dsp:cNvSpPr/>
      </dsp:nvSpPr>
      <dsp:spPr>
        <a:xfrm>
          <a:off x="910922" y="642613"/>
          <a:ext cx="9912147" cy="1339908"/>
        </a:xfrm>
        <a:prstGeom prst="rect">
          <a:avLst/>
        </a:prstGeom>
        <a:solidFill>
          <a:srgbClr val="00206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1851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>
            <a:latin typeface="Arial" pitchFamily="34" charset="0"/>
            <a:cs typeface="Arial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Arial" pitchFamily="34" charset="0"/>
              <a:cs typeface="Arial" pitchFamily="34" charset="0"/>
            </a:rPr>
            <a:t>1 ta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matematika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va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3 ta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fizika</a:t>
          </a:r>
          <a:r>
            <a:rPr lang="en-US" sz="20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2000" b="1" kern="1200" dirty="0" err="1">
              <a:latin typeface="Arial" pitchFamily="34" charset="0"/>
              <a:cs typeface="Arial" pitchFamily="34" charset="0"/>
            </a:rPr>
            <a:t>kitobi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i="1" kern="1200" dirty="0">
            <a:latin typeface="Arial" pitchFamily="34" charset="0"/>
            <a:cs typeface="Arial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1" kern="1200" dirty="0">
            <a:latin typeface="Arial" pitchFamily="34" charset="0"/>
            <a:cs typeface="Arial" pitchFamily="34" charset="0"/>
          </a:endParaRPr>
        </a:p>
      </dsp:txBody>
      <dsp:txXfrm>
        <a:off x="910922" y="642613"/>
        <a:ext cx="9912147" cy="1339908"/>
      </dsp:txXfrm>
    </dsp:sp>
    <dsp:sp modelId="{A25EF0E3-8D39-47E8-BE66-85A7E060D6D8}">
      <dsp:nvSpPr>
        <dsp:cNvPr id="0" name=""/>
        <dsp:cNvSpPr/>
      </dsp:nvSpPr>
      <dsp:spPr>
        <a:xfrm>
          <a:off x="90567" y="492212"/>
          <a:ext cx="1640709" cy="1640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380DE-ADED-4CEC-9353-DBA0AA2B175E}">
      <dsp:nvSpPr>
        <dsp:cNvPr id="0" name=""/>
        <dsp:cNvSpPr/>
      </dsp:nvSpPr>
      <dsp:spPr>
        <a:xfrm>
          <a:off x="1384549" y="2674251"/>
          <a:ext cx="9435029" cy="1312567"/>
        </a:xfrm>
        <a:prstGeom prst="rect">
          <a:avLst/>
        </a:prstGeom>
        <a:solidFill>
          <a:srgbClr val="00206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1851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i="1" kern="1200" dirty="0">
              <a:latin typeface="+mn-lt"/>
            </a:rPr>
            <a:t>  </a:t>
          </a:r>
          <a:endParaRPr lang="ru-RU" sz="2600" b="1" i="1" kern="1200" dirty="0">
            <a:latin typeface="+mn-lt"/>
          </a:endParaRPr>
        </a:p>
      </dsp:txBody>
      <dsp:txXfrm>
        <a:off x="1384549" y="2674251"/>
        <a:ext cx="9435029" cy="1312567"/>
      </dsp:txXfrm>
    </dsp:sp>
    <dsp:sp modelId="{5B7FABA5-F5B4-468F-BD31-F3D7F644B87C}">
      <dsp:nvSpPr>
        <dsp:cNvPr id="0" name=""/>
        <dsp:cNvSpPr/>
      </dsp:nvSpPr>
      <dsp:spPr>
        <a:xfrm>
          <a:off x="567685" y="2461064"/>
          <a:ext cx="1640709" cy="1640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74F39A-4714-4690-9069-B60C28D9D78F}">
      <dsp:nvSpPr>
        <dsp:cNvPr id="0" name=""/>
        <dsp:cNvSpPr/>
      </dsp:nvSpPr>
      <dsp:spPr>
        <a:xfrm>
          <a:off x="910922" y="4593987"/>
          <a:ext cx="9912147" cy="1312567"/>
        </a:xfrm>
        <a:prstGeom prst="rect">
          <a:avLst/>
        </a:prstGeom>
        <a:solidFill>
          <a:srgbClr val="00206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1851" tIns="165100" rIns="165100" bIns="16510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b="1" i="1" kern="1200" dirty="0">
            <a:latin typeface="+mn-lt"/>
          </a:endParaRPr>
        </a:p>
      </dsp:txBody>
      <dsp:txXfrm>
        <a:off x="910922" y="4593987"/>
        <a:ext cx="9912147" cy="1312567"/>
      </dsp:txXfrm>
    </dsp:sp>
    <dsp:sp modelId="{FE4C0FC5-BF77-49D8-A8D9-427176D97200}">
      <dsp:nvSpPr>
        <dsp:cNvPr id="0" name=""/>
        <dsp:cNvSpPr/>
      </dsp:nvSpPr>
      <dsp:spPr>
        <a:xfrm>
          <a:off x="90567" y="4429916"/>
          <a:ext cx="1640709" cy="164070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82EAC-7C14-4B9F-B45A-96F8202B4FE2}">
      <dsp:nvSpPr>
        <dsp:cNvPr id="0" name=""/>
        <dsp:cNvSpPr/>
      </dsp:nvSpPr>
      <dsp:spPr>
        <a:xfrm>
          <a:off x="4176179" y="681"/>
          <a:ext cx="7503829" cy="265750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Latn-UZ" sz="3200" kern="1200" dirty="0"/>
            <a:t>Barcha harflari har xil</a:t>
          </a:r>
          <a:endParaRPr lang="ru-RU" sz="3200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3600" i="1" kern="1200" smtClean="0">
                      <a:latin typeface="Cambria Math" panose="02040503050406030204" pitchFamily="18" charset="0"/>
                    </a:rPr>
                  </m:ctrlPr>
                </m:sSubPr>
                <m:e>
                  <m:r>
                    <a:rPr lang="uz-Latn-UZ" sz="3600" b="0" i="1" kern="1200" smtClean="0">
                      <a:latin typeface="Cambria Math"/>
                    </a:rPr>
                    <m:t>𝑃</m:t>
                  </m:r>
                </m:e>
                <m:sub>
                  <m:r>
                    <a:rPr lang="uz-Latn-UZ" sz="3600" b="0" i="1" kern="1200" smtClean="0">
                      <a:latin typeface="Cambria Math"/>
                    </a:rPr>
                    <m:t>6</m:t>
                  </m:r>
                </m:sub>
              </m:sSub>
              <m:r>
                <a:rPr lang="uz-Latn-UZ" sz="3600" b="0" i="1" kern="1200" smtClean="0">
                  <a:latin typeface="Cambria Math"/>
                </a:rPr>
                <m:t>=6!=</m:t>
              </m:r>
              <m:r>
                <a:rPr lang="en-US" sz="3600" b="0" i="1" kern="1200" smtClean="0">
                  <a:latin typeface="Cambria Math"/>
                </a:rPr>
                <m:t>720</m:t>
              </m:r>
            </m:oMath>
          </a14:m>
          <a:endParaRPr lang="ru-RU" sz="3600" kern="1200" dirty="0"/>
        </a:p>
      </dsp:txBody>
      <dsp:txXfrm>
        <a:off x="4176179" y="332869"/>
        <a:ext cx="6507264" cy="1993130"/>
      </dsp:txXfrm>
    </dsp:sp>
    <dsp:sp modelId="{17F7809C-7535-4147-AC8C-782FD798B01C}">
      <dsp:nvSpPr>
        <dsp:cNvPr id="0" name=""/>
        <dsp:cNvSpPr/>
      </dsp:nvSpPr>
      <dsp:spPr>
        <a:xfrm>
          <a:off x="11" y="681"/>
          <a:ext cx="4176168" cy="2657506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4100" b="1" kern="1200" dirty="0">
              <a:latin typeface="Arial" pitchFamily="34" charset="0"/>
              <a:cs typeface="Arial" pitchFamily="34" charset="0"/>
            </a:rPr>
            <a:t>DASTUR</a:t>
          </a:r>
          <a:endParaRPr lang="ru-RU" sz="4100" b="1" kern="1200" dirty="0">
            <a:latin typeface="Arial" pitchFamily="34" charset="0"/>
            <a:cs typeface="Arial" pitchFamily="34" charset="0"/>
          </a:endParaRPr>
        </a:p>
      </dsp:txBody>
      <dsp:txXfrm>
        <a:off x="129740" y="130410"/>
        <a:ext cx="3916710" cy="2398048"/>
      </dsp:txXfrm>
    </dsp:sp>
    <dsp:sp modelId="{0DA816DD-29B7-43B4-A3CF-01F43FAF6381}">
      <dsp:nvSpPr>
        <dsp:cNvPr id="0" name=""/>
        <dsp:cNvSpPr/>
      </dsp:nvSpPr>
      <dsp:spPr>
        <a:xfrm>
          <a:off x="4176179" y="2923938"/>
          <a:ext cx="7503829" cy="265750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dirty="0"/>
            <a:t>“m” </a:t>
          </a:r>
          <a:r>
            <a:rPr lang="en-US" sz="2100" b="1" kern="1200" dirty="0" err="1"/>
            <a:t>harfi</a:t>
          </a:r>
          <a:r>
            <a:rPr lang="en-US" sz="2100" b="1" kern="1200" dirty="0"/>
            <a:t> 2 ta, “a” </a:t>
          </a:r>
          <a:r>
            <a:rPr lang="en-US" sz="2100" b="1" kern="1200" dirty="0" err="1"/>
            <a:t>harfi</a:t>
          </a:r>
          <a:r>
            <a:rPr lang="en-US" sz="2100" b="1" kern="1200" dirty="0"/>
            <a:t> 3 ta, “t” </a:t>
          </a:r>
          <a:r>
            <a:rPr lang="en-US" sz="2100" b="1" kern="1200" dirty="0" err="1"/>
            <a:t>harfi</a:t>
          </a:r>
          <a:r>
            <a:rPr lang="en-US" sz="2100" b="1" kern="1200" dirty="0"/>
            <a:t>       2 ta, </a:t>
          </a:r>
          <a:r>
            <a:rPr lang="en-US" sz="2100" b="1" kern="1200" dirty="0" err="1"/>
            <a:t>qolgan</a:t>
          </a:r>
          <a:r>
            <a:rPr lang="en-US" sz="2100" b="1" kern="1200" dirty="0"/>
            <a:t> </a:t>
          </a:r>
          <a:r>
            <a:rPr lang="en-US" sz="2100" b="1" kern="1200" dirty="0" err="1"/>
            <a:t>harflar</a:t>
          </a:r>
          <a:r>
            <a:rPr lang="en-US" sz="2100" b="1" kern="1200" dirty="0"/>
            <a:t> 1 </a:t>
          </a:r>
          <a:r>
            <a:rPr lang="en-US" sz="2100" b="1" kern="1200" dirty="0" err="1"/>
            <a:t>tadan</a:t>
          </a:r>
          <a:r>
            <a:rPr lang="en-US" sz="2100" b="1" kern="1200" dirty="0"/>
            <a:t> </a:t>
          </a:r>
          <a:endParaRPr lang="ru-RU" sz="2100" b="1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14:m xmlns:a14="http://schemas.microsoft.com/office/drawing/2010/main">
            <m:oMath xmlns:m="http://schemas.openxmlformats.org/officeDocument/2006/math">
              <m:sSub>
                <m:sSubPr>
                  <m:ctrlPr>
                    <a:rPr lang="ru-RU" sz="1900" b="1" i="1" kern="1200" smtClean="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sSubPr>
                <m:e>
                  <m:acc>
                    <m:accPr>
                      <m:chr m:val="̅"/>
                      <m:ctrlPr>
                        <a:rPr lang="ru-RU" sz="1900" b="1" i="1" kern="12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</m:ctrlPr>
                    </m:accPr>
                    <m:e>
                      <m:r>
                        <a:rPr lang="en-US" sz="1900" b="1" i="1" kern="1200">
                          <a:solidFill>
                            <a:schemeClr val="tx1"/>
                          </a:solidFill>
                          <a:latin typeface="Cambria Math"/>
                        </a:rPr>
                        <m:t>𝑷</m:t>
                      </m:r>
                      <m:r>
                        <a:rPr lang="en-US" sz="1900" b="1" i="1" kern="120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</m:e>
                  </m:acc>
                </m:e>
                <m:sub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𝟏𝟎</m:t>
                  </m:r>
                </m:sub>
              </m:sSub>
              <m:d>
                <m:dPr>
                  <m:ctrlPr>
                    <a:rPr lang="en-US" sz="1900" b="1" i="1" kern="1200" smtClean="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dPr>
                <m:e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𝟑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,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</m:e>
              </m:d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=</m:t>
              </m:r>
              <m:f>
                <m:fPr>
                  <m:ctrlPr>
                    <a:rPr lang="ru-RU" sz="1900" b="1" i="1" kern="1200">
                      <a:solidFill>
                        <a:schemeClr val="tx1"/>
                      </a:solidFill>
                      <a:latin typeface="Cambria Math" panose="02040503050406030204" pitchFamily="18" charset="0"/>
                    </a:rPr>
                  </m:ctrlPr>
                </m:fPr>
                <m:num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𝟏𝟎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</m:num>
                <m:den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𝟑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𝟐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  <a:ea typeface="Cambria Math"/>
                    </a:rPr>
                    <m:t>∙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𝟏</m:t>
                  </m:r>
                  <m:r>
                    <a:rPr lang="en-US" sz="1900" b="1" i="1" kern="1200" smtClean="0">
                      <a:solidFill>
                        <a:schemeClr val="tx1"/>
                      </a:solidFill>
                      <a:latin typeface="Cambria Math"/>
                    </a:rPr>
                    <m:t>!</m:t>
                  </m:r>
                </m:den>
              </m:f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=</m:t>
              </m:r>
              <m:r>
                <a:rPr lang="en-US" sz="1900" b="1" i="1" kern="1200" smtClean="0">
                  <a:solidFill>
                    <a:schemeClr val="tx1"/>
                  </a:solidFill>
                  <a:latin typeface="Cambria Math"/>
                </a:rPr>
                <m:t>𝟏𝟓𝟏𝟐𝟎𝟎</m:t>
              </m:r>
            </m:oMath>
          </a14:m>
          <a:r>
            <a:rPr lang="en-US" sz="19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  </a:t>
          </a:r>
          <a:endParaRPr lang="ru-RU" sz="1900" kern="1200" dirty="0"/>
        </a:p>
      </dsp:txBody>
      <dsp:txXfrm>
        <a:off x="4176179" y="3256126"/>
        <a:ext cx="6507264" cy="1993130"/>
      </dsp:txXfrm>
    </dsp:sp>
    <dsp:sp modelId="{A9696587-5E7D-4286-B823-5BF5ACB7831C}">
      <dsp:nvSpPr>
        <dsp:cNvPr id="0" name=""/>
        <dsp:cNvSpPr/>
      </dsp:nvSpPr>
      <dsp:spPr>
        <a:xfrm>
          <a:off x="11" y="2923938"/>
          <a:ext cx="4176168" cy="2657506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4100" b="1" kern="1200" dirty="0">
              <a:latin typeface="Arial" pitchFamily="34" charset="0"/>
              <a:cs typeface="Arial" pitchFamily="34" charset="0"/>
            </a:rPr>
            <a:t>MATEMATIKA</a:t>
          </a:r>
          <a:endParaRPr lang="ru-RU" sz="4100" b="1" kern="1200" dirty="0">
            <a:latin typeface="Arial" pitchFamily="34" charset="0"/>
            <a:cs typeface="Arial" pitchFamily="34" charset="0"/>
          </a:endParaRPr>
        </a:p>
      </dsp:txBody>
      <dsp:txXfrm>
        <a:off x="129740" y="3053667"/>
        <a:ext cx="3916710" cy="23980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9348A0-2DFC-416E-8FD2-3FAB538BB88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B2D95-B6D8-4EDB-8731-D4326F2C15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132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03941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5743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7752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566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469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307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846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636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7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676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598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898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13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979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81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586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59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405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EA5BC-129D-4D21-B25A-3B4A2F2E421D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A0F40-43F4-4DA0-9CAD-8EF3C6143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894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7.png"/><Relationship Id="rId4" Type="http://schemas.openxmlformats.org/officeDocument/2006/relationships/image" Target="../media/image13.wmf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5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Relationship Id="rId9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91842" y="2657865"/>
            <a:ext cx="5854460" cy="2387600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Kombinatorikaga</a:t>
            </a:r>
            <a:r>
              <a:rPr lang="en-US" b="1" dirty="0"/>
              <a:t> </a:t>
            </a:r>
            <a:r>
              <a:rPr lang="en-US" b="1" dirty="0" err="1"/>
              <a:t>oid</a:t>
            </a:r>
            <a:r>
              <a:rPr lang="en-US" b="1" dirty="0"/>
              <a:t> </a:t>
            </a:r>
            <a:r>
              <a:rPr lang="en-US" b="1" dirty="0" err="1"/>
              <a:t>masalalarni</a:t>
            </a:r>
            <a:r>
              <a:rPr lang="en-US" b="1" dirty="0"/>
              <a:t> </a:t>
            </a:r>
            <a:r>
              <a:rPr lang="en-US" b="1" dirty="0" err="1"/>
              <a:t>yechish</a:t>
            </a:r>
            <a:r>
              <a:rPr lang="en-US" b="1" dirty="0"/>
              <a:t> </a:t>
            </a:r>
            <a:r>
              <a:rPr lang="en-US" b="1" dirty="0" err="1"/>
              <a:t>usullari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4835"/>
            <a:ext cx="12192000" cy="9686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34585"/>
            <a:ext cx="1830379" cy="508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36206"/>
            <a:ext cx="1300293" cy="5081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4547DD-1709-44E6-AAC5-92D3B33D5D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37" y="2245493"/>
            <a:ext cx="3045476" cy="30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935" y="1029359"/>
            <a:ext cx="10515600" cy="1325563"/>
          </a:xfrm>
        </p:spPr>
        <p:txBody>
          <a:bodyPr/>
          <a:lstStyle/>
          <a:p>
            <a:r>
              <a:rPr lang="en-US" b="1" dirty="0" err="1" smtClean="0">
                <a:solidFill>
                  <a:srgbClr val="002060"/>
                </a:solidFill>
              </a:rPr>
              <a:t>Reja</a:t>
            </a:r>
            <a:r>
              <a:rPr lang="en-US" b="1" dirty="0">
                <a:solidFill>
                  <a:srgbClr val="002060"/>
                </a:solidFill>
              </a:rPr>
              <a:t>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384" y="22828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002060"/>
                </a:solidFill>
              </a:rPr>
              <a:t>Kombinatorikaga</a:t>
            </a:r>
            <a:r>
              <a:rPr lang="en-US" b="1" dirty="0">
                <a:solidFill>
                  <a:srgbClr val="002060"/>
                </a:solidFill>
              </a:rPr>
              <a:t> (</a:t>
            </a:r>
            <a:r>
              <a:rPr lang="en-US" b="1" dirty="0" err="1">
                <a:solidFill>
                  <a:srgbClr val="002060"/>
                </a:solidFill>
              </a:rPr>
              <a:t>takrorlanmaydigan</a:t>
            </a:r>
            <a:r>
              <a:rPr lang="en-US" b="1" dirty="0">
                <a:solidFill>
                  <a:srgbClr val="002060"/>
                </a:solidFill>
              </a:rPr>
              <a:t>) </a:t>
            </a:r>
            <a:r>
              <a:rPr lang="en-US" b="1" dirty="0" err="1">
                <a:solidFill>
                  <a:srgbClr val="002060"/>
                </a:solidFill>
              </a:rPr>
              <a:t>oid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masalalar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ularni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yechish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usullari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b="1" dirty="0" err="1" smtClean="0">
                <a:solidFill>
                  <a:srgbClr val="002060"/>
                </a:solidFill>
              </a:rPr>
              <a:t>Kombinatorikaga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>
                <a:solidFill>
                  <a:srgbClr val="002060"/>
                </a:solidFill>
              </a:rPr>
              <a:t>(</a:t>
            </a:r>
            <a:r>
              <a:rPr lang="en-US" b="1" dirty="0" err="1">
                <a:solidFill>
                  <a:srgbClr val="002060"/>
                </a:solidFill>
              </a:rPr>
              <a:t>takrorlanadigan</a:t>
            </a:r>
            <a:r>
              <a:rPr lang="en-US" b="1" dirty="0">
                <a:solidFill>
                  <a:srgbClr val="002060"/>
                </a:solidFill>
              </a:rPr>
              <a:t>) </a:t>
            </a:r>
            <a:r>
              <a:rPr lang="en-US" b="1" dirty="0" err="1">
                <a:solidFill>
                  <a:srgbClr val="002060"/>
                </a:solidFill>
              </a:rPr>
              <a:t>oid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masalalar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va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ularni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yechish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usullari</a:t>
            </a:r>
            <a:r>
              <a:rPr lang="en-US" b="1" dirty="0">
                <a:solidFill>
                  <a:srgbClr val="002060"/>
                </a:solidFill>
              </a:rPr>
              <a:t>. 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4835"/>
            <a:ext cx="12192000" cy="9686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34585"/>
            <a:ext cx="1830379" cy="508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36206"/>
            <a:ext cx="1300293" cy="50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10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228600" y="1343289"/>
                <a:ext cx="11959296" cy="2062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Ta’rif: </a:t>
                </a:r>
                <a:r>
                  <a:rPr lang="en-US" sz="32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ta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elementdan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tadan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uz-Latn-UZ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takrorsiz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o‘rinlashtirish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deb </a:t>
                </a:r>
                <a:r>
                  <a:rPr lang="en-US" sz="3200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32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&gt;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3200" b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shunday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tanlamalarga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aytiladiki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ularning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har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birida</a:t>
                </a:r>
                <a:endParaRPr lang="uz-Latn-UZ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32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tadan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element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bo‘lib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tanlamalar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bir-biridan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elementlarning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bilan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farq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qiladi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endParaRPr lang="ru-RU" sz="3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343289"/>
                <a:ext cx="11959296" cy="2062103"/>
              </a:xfrm>
              <a:prstGeom prst="rect">
                <a:avLst/>
              </a:prstGeom>
              <a:blipFill>
                <a:blip r:embed="rId2"/>
                <a:stretch>
                  <a:fillRect l="-1326" t="-3835" r="-255" b="-85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Заголовок 1">
                <a:extLst>
                  <a:ext uri="{FF2B5EF4-FFF2-40B4-BE49-F238E27FC236}">
                    <a16:creationId xmlns:a16="http://schemas.microsoft.com/office/drawing/2014/main" id="{55B65787-2EFE-4ADB-A987-D66ABD46FCEA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26374" y="2703950"/>
                <a:ext cx="10757005" cy="4338988"/>
              </a:xfrm>
            </p:spPr>
            <p:txBody>
              <a:bodyPr>
                <a:noAutofit/>
              </a:bodyPr>
              <a:lstStyle/>
              <a:p>
                <a:r>
                  <a:rPr lang="en-US" sz="3733" b="1" dirty="0"/>
                  <a:t/>
                </a:r>
                <a:br>
                  <a:rPr lang="en-US" sz="3733" b="1" dirty="0"/>
                </a:br>
                <a:r>
                  <a:rPr lang="en-US" sz="3733" b="1" dirty="0"/>
                  <a:t>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733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733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3733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3733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r>
                  <a:rPr lang="uz-Cyrl-UZ" sz="3733" b="1" dirty="0"/>
                  <a:t/>
                </a:r>
                <a:br>
                  <a:rPr lang="uz-Cyrl-UZ" sz="3733" b="1" dirty="0"/>
                </a:br>
                <a:r>
                  <a:rPr lang="uz-Cyrl-UZ" sz="3733" b="1" dirty="0"/>
                  <a:t/>
                </a:r>
                <a:br>
                  <a:rPr lang="uz-Cyrl-UZ" sz="3733" b="1" dirty="0"/>
                </a:br>
                <a:r>
                  <a:rPr lang="en-US" sz="3733" b="1" dirty="0"/>
                  <a:t>  </a:t>
                </a:r>
                <a:r>
                  <a:rPr lang="en-US" sz="3733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yoki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   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en-US" sz="3733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sz="3733" b="1" i="1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e>
                    </m:d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 … ∙(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𝒏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𝒌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𝟏</m:t>
                    </m:r>
                    <m:r>
                      <a:rPr lang="en-US" sz="3733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sz="3733" b="1" dirty="0"/>
                  <a:t> </a:t>
                </a:r>
                <a:br>
                  <a:rPr lang="en-US" sz="3733" b="1" dirty="0"/>
                </a:br>
                <a:endParaRPr lang="ru-RU" sz="3733" b="1" dirty="0"/>
              </a:p>
            </p:txBody>
          </p:sp>
        </mc:Choice>
        <mc:Fallback>
          <p:sp>
            <p:nvSpPr>
              <p:cNvPr id="7" name="Заголовок 1">
                <a:extLst>
                  <a:ext uri="{FF2B5EF4-FFF2-40B4-BE49-F238E27FC236}">
                    <a16:creationId xmlns:a16="http://schemas.microsoft.com/office/drawing/2014/main" id="{55B65787-2EFE-4ADB-A987-D66ABD46FCE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26374" y="2703950"/>
                <a:ext cx="10757005" cy="4338988"/>
              </a:xfr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B2AC8003-372A-43EC-B201-F3BA43A3DFAC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12965AA-2D9E-4D7D-A909-966910EBF751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525576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230545" y="2815743"/>
            <a:ext cx="3914735" cy="1115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4800" b="1" dirty="0">
                <a:solidFill>
                  <a:srgbClr val="002060"/>
                </a:solidFill>
              </a:rPr>
              <a:t>Takrorsiz o‘rinlashtirish</a:t>
            </a:r>
            <a:endParaRPr sz="48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4389335" y="667665"/>
            <a:ext cx="7397781" cy="1708704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6" name="Google Shape;1416;p40"/>
            <p:cNvSpPr txBox="1"/>
            <p:nvPr/>
          </p:nvSpPr>
          <p:spPr>
            <a:xfrm>
              <a:off x="4291754" y="1831684"/>
              <a:ext cx="3373901" cy="4451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barcha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elementlar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qatnashmaydi</a:t>
              </a:r>
              <a:r>
                <a:rPr lang="en-US" sz="3333" b="1" i="1" dirty="0">
                  <a:solidFill>
                    <a:srgbClr val="002060"/>
                  </a:solidFill>
                </a:rPr>
                <a:t>   </a:t>
              </a:r>
              <a:r>
                <a:rPr lang="en-US" sz="3333" dirty="0">
                  <a:solidFill>
                    <a:srgbClr val="002060"/>
                  </a:solidFill>
                </a:rPr>
                <a:t>(</a:t>
              </a:r>
              <a:r>
                <a:rPr lang="en-US" sz="3333" i="1" dirty="0">
                  <a:solidFill>
                    <a:srgbClr val="002060"/>
                  </a:solidFill>
                </a:rPr>
                <a:t>n</a:t>
              </a:r>
              <a:r>
                <a:rPr lang="en-US" sz="3333" dirty="0">
                  <a:solidFill>
                    <a:srgbClr val="002060"/>
                  </a:solidFill>
                </a:rPr>
                <a:t> &gt; k</a:t>
              </a:r>
              <a:r>
                <a:rPr lang="en-US" sz="3333" i="1" dirty="0">
                  <a:solidFill>
                    <a:srgbClr val="002060"/>
                  </a:solidFill>
                </a:rPr>
                <a:t> </a:t>
              </a:r>
              <a:r>
                <a:rPr lang="en-US" sz="3333" dirty="0">
                  <a:solidFill>
                    <a:srgbClr val="002060"/>
                  </a:solidFill>
                </a:rPr>
                <a:t>)</a:t>
              </a:r>
              <a:endParaRPr sz="3333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4389335" y="2637719"/>
            <a:ext cx="7397781" cy="1708704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uz-Latn-UZ" sz="3333" b="1" i="1" dirty="0">
                  <a:solidFill>
                    <a:srgbClr val="002060"/>
                  </a:solidFill>
                </a:rPr>
                <a:t>elementlari takrorlanmaydi</a:t>
              </a:r>
              <a:endParaRPr sz="3333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4469099" y="4752493"/>
            <a:ext cx="7397781" cy="1709267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3333" b="1" i="1" dirty="0">
                  <a:solidFill>
                    <a:srgbClr val="002060"/>
                  </a:solidFill>
                </a:rPr>
                <a:t> e</a:t>
              </a:r>
              <a:r>
                <a:rPr lang="uz-Latn-UZ" sz="3333" b="1" i="1" dirty="0">
                  <a:solidFill>
                    <a:srgbClr val="002060"/>
                  </a:solidFill>
                </a:rPr>
                <a:t>lement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3333" b="1" i="1" dirty="0">
                  <a:solidFill>
                    <a:srgbClr val="002060"/>
                  </a:solidFill>
                </a:rPr>
                <a:t>ning tartibi muhim</a:t>
              </a:r>
              <a:endParaRPr sz="3333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21" name="Picture 2" descr="4 ta raqamning kombinatsiyalar sonini qanday hisoblash mumkin. Poker  kombinatorikasi nima">
            <a:extLst>
              <a:ext uri="{FF2B5EF4-FFF2-40B4-BE49-F238E27FC236}">
                <a16:creationId xmlns:a16="http://schemas.microsoft.com/office/drawing/2014/main" id="{B3EBC5A3-F5C0-4C50-ABCE-1BE9ED8FF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785" y="868151"/>
            <a:ext cx="1729800" cy="172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87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347" y="1381499"/>
            <a:ext cx="73470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Latn-UZ" sz="4000" b="1" dirty="0" smtClean="0"/>
              <a:t>Taekvando</a:t>
            </a:r>
            <a:r>
              <a:rPr lang="en-US" sz="4000" b="1" dirty="0" smtClean="0"/>
              <a:t> </a:t>
            </a:r>
            <a:r>
              <a:rPr lang="en-US" sz="4000" b="1" dirty="0" err="1"/>
              <a:t>bo‘yicha</a:t>
            </a:r>
            <a:r>
              <a:rPr lang="en-US" sz="4000" b="1" dirty="0"/>
              <a:t> </a:t>
            </a:r>
            <a:r>
              <a:rPr lang="uz-Latn-UZ" sz="4000" b="1" dirty="0"/>
              <a:t>O‘zbekist</a:t>
            </a:r>
            <a:r>
              <a:rPr lang="en-US" sz="4000" b="1" dirty="0"/>
              <a:t>on </a:t>
            </a:r>
            <a:r>
              <a:rPr lang="uz-Latn-UZ" sz="4000" b="1" dirty="0"/>
              <a:t>c</a:t>
            </a:r>
            <a:r>
              <a:rPr lang="en-US" sz="4000" b="1" dirty="0" err="1"/>
              <a:t>hempionatida</a:t>
            </a:r>
            <a:r>
              <a:rPr lang="en-US" sz="4000" b="1" dirty="0"/>
              <a:t> </a:t>
            </a:r>
            <a:r>
              <a:rPr lang="en-US" sz="4000" b="1" dirty="0" err="1"/>
              <a:t>oltin</a:t>
            </a:r>
            <a:r>
              <a:rPr lang="en-US" sz="4000" b="1" dirty="0"/>
              <a:t>, </a:t>
            </a:r>
            <a:r>
              <a:rPr lang="en-US" sz="4000" b="1" dirty="0" err="1"/>
              <a:t>kumush</a:t>
            </a:r>
            <a:r>
              <a:rPr lang="en-US" sz="4000" b="1" dirty="0"/>
              <a:t>, </a:t>
            </a:r>
            <a:r>
              <a:rPr lang="en-US" sz="4000" b="1" dirty="0" err="1"/>
              <a:t>bronza</a:t>
            </a:r>
            <a:r>
              <a:rPr lang="en-US" sz="4000" b="1" dirty="0"/>
              <a:t> </a:t>
            </a:r>
            <a:r>
              <a:rPr lang="en-US" sz="4000" b="1" dirty="0" err="1"/>
              <a:t>medallari</a:t>
            </a:r>
            <a:r>
              <a:rPr lang="en-US" sz="4000" b="1" dirty="0"/>
              <a:t> </a:t>
            </a:r>
            <a:r>
              <a:rPr lang="en-US" sz="4000" b="1" dirty="0" err="1"/>
              <a:t>uchun</a:t>
            </a:r>
            <a:r>
              <a:rPr lang="en-US" sz="4000" b="1" dirty="0"/>
              <a:t> </a:t>
            </a:r>
            <a:r>
              <a:rPr lang="en-US" sz="4000" b="1" dirty="0" err="1"/>
              <a:t>bo‘ladigan</a:t>
            </a:r>
            <a:r>
              <a:rPr lang="uz-Latn-UZ" sz="4000" b="1" dirty="0"/>
              <a:t>  </a:t>
            </a:r>
            <a:r>
              <a:rPr lang="en-US" sz="4000" b="1" dirty="0" err="1"/>
              <a:t>o‘yinlarda</a:t>
            </a:r>
            <a:r>
              <a:rPr lang="uz-Latn-UZ" sz="4000" b="1" dirty="0"/>
              <a:t> 14</a:t>
            </a:r>
            <a:r>
              <a:rPr lang="en-US" sz="4000" b="1" dirty="0"/>
              <a:t> ta</a:t>
            </a:r>
            <a:r>
              <a:rPr lang="uz-Latn-UZ" sz="4000" b="1" dirty="0"/>
              <a:t> hududdan </a:t>
            </a:r>
            <a:r>
              <a:rPr lang="en-US" sz="4000" b="1" dirty="0" err="1"/>
              <a:t>jamoa</a:t>
            </a:r>
            <a:r>
              <a:rPr lang="uz-Latn-UZ" sz="4000" b="1" dirty="0"/>
              <a:t>lar</a:t>
            </a:r>
            <a:r>
              <a:rPr lang="en-US" sz="4000" b="1" dirty="0"/>
              <a:t> </a:t>
            </a:r>
            <a:r>
              <a:rPr lang="en-US" sz="4000" b="1" dirty="0" err="1"/>
              <a:t>qatnashmoqda</a:t>
            </a:r>
            <a:r>
              <a:rPr lang="en-US" sz="4000" b="1" dirty="0"/>
              <a:t>. </a:t>
            </a:r>
            <a:r>
              <a:rPr lang="ru-RU" sz="4000" b="1" dirty="0" err="1"/>
              <a:t>Medallar</a:t>
            </a:r>
            <a:r>
              <a:rPr lang="ru-RU" sz="4000" b="1" dirty="0"/>
              <a:t> </a:t>
            </a:r>
            <a:r>
              <a:rPr lang="ru-RU" sz="4000" b="1" dirty="0" err="1"/>
              <a:t>jamoalar</a:t>
            </a:r>
            <a:r>
              <a:rPr lang="ru-RU" sz="4000" b="1" dirty="0"/>
              <a:t> </a:t>
            </a:r>
            <a:r>
              <a:rPr lang="ru-RU" sz="4000" b="1" dirty="0" err="1"/>
              <a:t>orasida</a:t>
            </a:r>
            <a:r>
              <a:rPr lang="ru-RU" sz="4000" b="1" dirty="0"/>
              <a:t> </a:t>
            </a:r>
            <a:r>
              <a:rPr lang="ru-RU" sz="4000" b="1" dirty="0" err="1"/>
              <a:t>necha</a:t>
            </a:r>
            <a:r>
              <a:rPr lang="ru-RU" sz="4000" b="1" dirty="0"/>
              <a:t> </a:t>
            </a:r>
            <a:r>
              <a:rPr lang="ru-RU" sz="4000" b="1" dirty="0" err="1"/>
              <a:t>xil</a:t>
            </a:r>
            <a:r>
              <a:rPr lang="ru-RU" sz="4000" b="1" dirty="0"/>
              <a:t> </a:t>
            </a:r>
            <a:r>
              <a:rPr lang="ru-RU" sz="4000" b="1" dirty="0" err="1"/>
              <a:t>usul</a:t>
            </a:r>
            <a:r>
              <a:rPr lang="ru-RU" sz="4000" b="1" dirty="0"/>
              <a:t> </a:t>
            </a:r>
            <a:r>
              <a:rPr lang="ru-RU" sz="4000" b="1" dirty="0" err="1"/>
              <a:t>bilan</a:t>
            </a:r>
            <a:r>
              <a:rPr lang="ru-RU" sz="4000" b="1" dirty="0"/>
              <a:t> </a:t>
            </a:r>
            <a:r>
              <a:rPr lang="ru-RU" sz="4000" b="1" dirty="0" err="1"/>
              <a:t>taqsimlanishi</a:t>
            </a:r>
            <a:r>
              <a:rPr lang="ru-RU" sz="4000" b="1" dirty="0"/>
              <a:t> </a:t>
            </a:r>
            <a:r>
              <a:rPr lang="ru-RU" sz="4000" b="1" dirty="0" err="1"/>
              <a:t>mumkin</a:t>
            </a:r>
            <a:r>
              <a:rPr lang="ru-RU" sz="4000" b="1" dirty="0"/>
              <a:t>?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EB2E5961-9042-428D-A545-CFB150F38283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130E53F-FEB4-4679-8D35-37F610BA52D8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026" name="Picture 2" descr="Uzbekistan Taekwondo WT Association">
            <a:extLst>
              <a:ext uri="{FF2B5EF4-FFF2-40B4-BE49-F238E27FC236}">
                <a16:creationId xmlns:a16="http://schemas.microsoft.com/office/drawing/2014/main" id="{B2C978BA-7C05-4CD7-A291-0DFCDC21F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399" y="1584700"/>
            <a:ext cx="4426668" cy="156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614908-4D87-4A66-8FE9-8E6F30F9B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138" y="3148789"/>
            <a:ext cx="4629863" cy="362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19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DF958B53-8A0D-4BE1-B009-B451EE60C62E}"/>
                  </a:ext>
                </a:extLst>
              </p:cNvPr>
              <p:cNvSpPr/>
              <p:nvPr/>
            </p:nvSpPr>
            <p:spPr>
              <a:xfrm>
                <a:off x="270811" y="395634"/>
                <a:ext cx="11717989" cy="5813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Yechish: </a:t>
                </a:r>
                <a:r>
                  <a:rPr lang="uz-Latn-UZ" sz="3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n=14, </a:t>
                </a:r>
                <a:r>
                  <a:rPr lang="en-US" sz="32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k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= 3.</a:t>
                </a:r>
                <a:r>
                  <a:rPr lang="uz-Cyrl-UZ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380990" indent="-380990">
                  <a:buFont typeface="Arial" panose="020B0604020202020204" pitchFamily="34" charset="0"/>
                  <a:buChar char="•"/>
                </a:pP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Tanlanmada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to‘plamning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barcha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qatnashmaydi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(3 &lt; 1</a:t>
                </a:r>
                <a:r>
                  <a:rPr lang="uz-Latn-UZ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);</a:t>
                </a:r>
                <a:endParaRPr lang="ru-RU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80990" indent="-380990">
                  <a:buFont typeface="Arial" panose="020B0604020202020204" pitchFamily="34" charset="0"/>
                  <a:buChar char="•"/>
                </a:pP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Tanlamaga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kiradigan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bosh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to‘plam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elementlari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turlicha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ya’ni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ular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takrorlanmaydi</a:t>
                </a:r>
                <a:r>
                  <a:rPr lang="uz-Latn-UZ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endParaRPr lang="ru-RU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80990" indent="-380990">
                  <a:buFont typeface="Arial" panose="020B0604020202020204" pitchFamily="34" charset="0"/>
                  <a:buChar char="•"/>
                </a:pP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Tanlamaga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kirgan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jamoaning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qaysi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o‘rinda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bo‘lishi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ya’ni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tartibi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muhim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ru-RU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uz-Latn-UZ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uz-Latn-UZ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  <m:sup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e>
                      </m:d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 … ∙</m:t>
                      </m:r>
                      <m:d>
                        <m:d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𝒌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e>
                      </m:d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uz-Latn-UZ" sz="32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z-Latn-UZ" sz="32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𝟏𝟑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uz-Latn-UZ" sz="32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𝟏𝟐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𝟐𝟏𝟖𝟒</m:t>
                      </m:r>
                    </m:oMath>
                  </m:oMathPara>
                </a14:m>
                <a:endParaRPr lang="en-US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r>
                  <a:rPr lang="en-US" sz="32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yoki</a:t>
                </a:r>
                <a:r>
                  <a:rPr lang="en-US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</m:sub>
                      <m:sup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𝟏𝟎</m:t>
                            </m:r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32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</m:d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en-US" sz="32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</a:rPr>
                      <m:t>𝟏𝟒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z-Latn-UZ" sz="32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/>
                      </a:rPr>
                      <m:t>𝟏𝟑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uz-Latn-UZ" sz="32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/>
                      </a:rPr>
                      <m:t>𝟏𝟐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3200" b="1" i="1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𝟐𝟏𝟖𝟒</m:t>
                    </m:r>
                  </m:oMath>
                </a14:m>
                <a:endParaRPr lang="en-US" sz="3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DF958B53-8A0D-4BE1-B009-B451EE60C6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11" y="395634"/>
                <a:ext cx="11717989" cy="5813130"/>
              </a:xfrm>
              <a:prstGeom prst="rect">
                <a:avLst/>
              </a:prstGeom>
              <a:blipFill>
                <a:blip r:embed="rId2"/>
                <a:stretch>
                  <a:fillRect l="-1300" t="-13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7E868C7-CCCB-4D2D-9CEF-09F0C466FAE3}"/>
              </a:ext>
            </a:extLst>
          </p:cNvPr>
          <p:cNvSpPr/>
          <p:nvPr/>
        </p:nvSpPr>
        <p:spPr>
          <a:xfrm>
            <a:off x="9754667" y="6139236"/>
            <a:ext cx="2410329" cy="646325"/>
          </a:xfrm>
          <a:prstGeom prst="rect">
            <a:avLst/>
          </a:prstGeom>
        </p:spPr>
        <p:txBody>
          <a:bodyPr wrap="none" lIns="111691" tIns="55845" rIns="111691" bIns="55845">
            <a:spAutoFit/>
          </a:bodyPr>
          <a:lstStyle/>
          <a:p>
            <a:r>
              <a:rPr lang="en-US" sz="3467" b="1" i="1" dirty="0" err="1">
                <a:solidFill>
                  <a:srgbClr val="002060"/>
                </a:solidFill>
              </a:rPr>
              <a:t>Javob</a:t>
            </a:r>
            <a:r>
              <a:rPr lang="en-US" sz="3467" b="1" i="1" dirty="0">
                <a:solidFill>
                  <a:srgbClr val="002060"/>
                </a:solidFill>
              </a:rPr>
              <a:t>: </a:t>
            </a:r>
            <a:r>
              <a:rPr lang="uz-Latn-UZ" sz="3467" b="1" dirty="0"/>
              <a:t>2184</a:t>
            </a:r>
            <a:endParaRPr lang="ru-RU" sz="3467" b="1" dirty="0"/>
          </a:p>
        </p:txBody>
      </p:sp>
    </p:spTree>
    <p:extLst>
      <p:ext uri="{BB962C8B-B14F-4D97-AF65-F5344CB8AC3E}">
        <p14:creationId xmlns:p14="http://schemas.microsoft.com/office/powerpoint/2010/main" val="89184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632" y="2922359"/>
            <a:ext cx="11413001" cy="2538280"/>
          </a:xfrm>
        </p:spPr>
        <p:txBody>
          <a:bodyPr>
            <a:noAutofit/>
          </a:bodyPr>
          <a:lstStyle/>
          <a:p>
            <a:pPr algn="l"/>
            <a:r>
              <a:rPr lang="en-US" sz="4267" dirty="0"/>
              <a:t/>
            </a:r>
            <a:br>
              <a:rPr lang="en-US" sz="4267" dirty="0"/>
            </a:br>
            <a:r>
              <a:rPr lang="en-US" sz="4267" b="1" i="1" dirty="0">
                <a:solidFill>
                  <a:srgbClr val="C00000"/>
                </a:solidFill>
              </a:rPr>
              <a:t>n</a:t>
            </a:r>
            <a:r>
              <a:rPr lang="en-US" sz="4267" b="1" dirty="0"/>
              <a:t> </a:t>
            </a:r>
            <a:r>
              <a:rPr lang="en-US" sz="4267" b="1" dirty="0" err="1"/>
              <a:t>elementdan</a:t>
            </a:r>
            <a:r>
              <a:rPr lang="en-US" sz="4267" b="1" dirty="0"/>
              <a:t> </a:t>
            </a:r>
            <a:r>
              <a:rPr lang="en-US" sz="4267" b="1" dirty="0" err="1"/>
              <a:t>tuzilgan</a:t>
            </a:r>
            <a:r>
              <a:rPr lang="en-US" sz="4267" b="1" dirty="0"/>
              <a:t> </a:t>
            </a:r>
            <a:r>
              <a:rPr lang="en-US" sz="4267" b="1" dirty="0" err="1"/>
              <a:t>o‘rin</a:t>
            </a:r>
            <a:r>
              <a:rPr lang="en-US" sz="4267" b="1" dirty="0"/>
              <a:t> </a:t>
            </a:r>
            <a:r>
              <a:rPr lang="en-US" sz="4267" b="1" dirty="0" err="1"/>
              <a:t>almashtirish</a:t>
            </a:r>
            <a:r>
              <a:rPr lang="en-US" sz="4267" b="1" dirty="0"/>
              <a:t> deb, </a:t>
            </a:r>
            <a:r>
              <a:rPr lang="en-US" sz="4267" b="1" dirty="0" err="1"/>
              <a:t>shunday</a:t>
            </a:r>
            <a:r>
              <a:rPr lang="en-US" sz="4267" b="1" dirty="0"/>
              <a:t> </a:t>
            </a:r>
            <a:r>
              <a:rPr lang="en-US" sz="4267" b="1" dirty="0" err="1"/>
              <a:t>tanlanmalarga</a:t>
            </a:r>
            <a:r>
              <a:rPr lang="en-US" sz="4267" b="1" dirty="0"/>
              <a:t> </a:t>
            </a:r>
            <a:r>
              <a:rPr lang="en-US" sz="4267" b="1" dirty="0" err="1"/>
              <a:t>aytiladiki</a:t>
            </a:r>
            <a:r>
              <a:rPr lang="en-US" sz="4267" b="1" dirty="0"/>
              <a:t>, </a:t>
            </a:r>
            <a:r>
              <a:rPr lang="en-US" sz="4267" b="1" dirty="0" err="1"/>
              <a:t>ularning</a:t>
            </a:r>
            <a:r>
              <a:rPr lang="en-US" sz="4267" b="1" dirty="0"/>
              <a:t> har </a:t>
            </a:r>
            <a:r>
              <a:rPr lang="en-US" sz="4267" b="1" dirty="0" err="1"/>
              <a:t>biriga</a:t>
            </a:r>
            <a:r>
              <a:rPr lang="en-US" sz="4267" b="1" dirty="0"/>
              <a:t> </a:t>
            </a:r>
            <a:r>
              <a:rPr lang="en-US" sz="4267" b="1" dirty="0" err="1"/>
              <a:t>to‘plamning</a:t>
            </a:r>
            <a:r>
              <a:rPr lang="en-US" sz="4267" b="1" dirty="0"/>
              <a:t> </a:t>
            </a:r>
            <a:r>
              <a:rPr lang="en-US" sz="4267" b="1" dirty="0" err="1"/>
              <a:t>barcha</a:t>
            </a:r>
            <a:r>
              <a:rPr lang="en-US" sz="4267" b="1" dirty="0"/>
              <a:t> </a:t>
            </a:r>
            <a:r>
              <a:rPr lang="en-US" sz="4267" b="1" i="1" dirty="0">
                <a:solidFill>
                  <a:srgbClr val="C00000"/>
                </a:solidFill>
              </a:rPr>
              <a:t>n</a:t>
            </a:r>
            <a:r>
              <a:rPr lang="en-US" sz="4267" b="1" dirty="0"/>
              <a:t> ta </a:t>
            </a:r>
            <a:r>
              <a:rPr lang="en-US" sz="4267" b="1" dirty="0" err="1"/>
              <a:t>elementi</a:t>
            </a:r>
            <a:r>
              <a:rPr lang="en-US" sz="4267" b="1" dirty="0"/>
              <a:t> </a:t>
            </a:r>
            <a:r>
              <a:rPr lang="en-US" sz="4267" b="1" dirty="0" err="1"/>
              <a:t>kiradi</a:t>
            </a:r>
            <a:r>
              <a:rPr lang="en-US" sz="4267" b="1" dirty="0"/>
              <a:t> </a:t>
            </a:r>
            <a:r>
              <a:rPr lang="en-US" sz="4267" b="1" dirty="0" err="1"/>
              <a:t>va</a:t>
            </a:r>
            <a:r>
              <a:rPr lang="en-US" sz="4267" b="1" dirty="0"/>
              <a:t> </a:t>
            </a:r>
            <a:r>
              <a:rPr lang="en-US" sz="4267" b="1" dirty="0" err="1"/>
              <a:t>ular</a:t>
            </a:r>
            <a:r>
              <a:rPr lang="en-US" sz="4267" b="1" dirty="0"/>
              <a:t> </a:t>
            </a:r>
            <a:r>
              <a:rPr lang="en-US" sz="4267" b="1" dirty="0" err="1"/>
              <a:t>bir</a:t>
            </a:r>
            <a:r>
              <a:rPr lang="uz-Latn-UZ" sz="4267" b="1" dirty="0"/>
              <a:t>-</a:t>
            </a:r>
            <a:r>
              <a:rPr lang="en-US" sz="4267" b="1" dirty="0" err="1"/>
              <a:t>biridan</a:t>
            </a:r>
            <a:r>
              <a:rPr lang="en-US" sz="4267" b="1" dirty="0"/>
              <a:t> </a:t>
            </a:r>
            <a:r>
              <a:rPr lang="en-US" sz="4267" b="1" dirty="0" err="1"/>
              <a:t>faqat</a:t>
            </a:r>
            <a:r>
              <a:rPr lang="en-US" sz="4267" b="1" dirty="0"/>
              <a:t> </a:t>
            </a:r>
            <a:r>
              <a:rPr lang="en-US" sz="4267" b="1" dirty="0" err="1"/>
              <a:t>elementlarning</a:t>
            </a:r>
            <a:r>
              <a:rPr lang="en-US" sz="4267" b="1" dirty="0"/>
              <a:t> </a:t>
            </a:r>
            <a:r>
              <a:rPr lang="en-US" sz="4267" b="1" dirty="0" err="1"/>
              <a:t>tartibi</a:t>
            </a:r>
            <a:r>
              <a:rPr lang="en-US" sz="4267" b="1" dirty="0"/>
              <a:t> </a:t>
            </a:r>
            <a:r>
              <a:rPr lang="en-US" sz="4267" b="1" dirty="0" err="1"/>
              <a:t>bilan</a:t>
            </a:r>
            <a:r>
              <a:rPr lang="en-US" sz="4267" b="1" dirty="0"/>
              <a:t> </a:t>
            </a:r>
            <a:r>
              <a:rPr lang="en-US" sz="4267" b="1" dirty="0" err="1"/>
              <a:t>farq</a:t>
            </a:r>
            <a:r>
              <a:rPr lang="en-US" sz="4267" b="1" dirty="0"/>
              <a:t> </a:t>
            </a:r>
            <a:r>
              <a:rPr lang="en-US" sz="4267" b="1" dirty="0" err="1"/>
              <a:t>qiladi</a:t>
            </a:r>
            <a:r>
              <a:rPr lang="en-US" sz="4267" b="1" dirty="0"/>
              <a:t>.</a:t>
            </a:r>
            <a:r>
              <a:rPr lang="uz-Latn-UZ" sz="4267" b="1" dirty="0"/>
              <a:t/>
            </a:r>
            <a:br>
              <a:rPr lang="uz-Latn-UZ" sz="4267" b="1" dirty="0"/>
            </a:br>
            <a:r>
              <a:rPr lang="en-US" sz="4267" b="1" dirty="0"/>
              <a:t>                                 </a:t>
            </a:r>
            <a:br>
              <a:rPr lang="en-US" sz="4267" b="1" dirty="0"/>
            </a:br>
            <a:r>
              <a:rPr lang="en-US" sz="4267" b="1" dirty="0"/>
              <a:t/>
            </a:r>
            <a:br>
              <a:rPr lang="en-US" sz="4267" b="1" dirty="0"/>
            </a:br>
            <a:r>
              <a:rPr lang="en-US" sz="4267" dirty="0"/>
              <a:t/>
            </a:r>
            <a:br>
              <a:rPr lang="en-US" sz="4267" dirty="0"/>
            </a:br>
            <a:endParaRPr lang="ru-RU" sz="4267" dirty="0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085E4C01-BD45-4A4B-8A68-FC58A36BAEF7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id="{7A1BF88A-B1A8-4241-BA80-E41DBA82F0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r="-3059"/>
          <a:stretch/>
        </p:blipFill>
        <p:spPr bwMode="auto">
          <a:xfrm>
            <a:off x="327687" y="63333"/>
            <a:ext cx="6020379" cy="9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5FD3F8A-8953-448D-AA3B-D6CE90BDBE84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06D3ADEC-3444-4228-B3C6-DDF6ECBB13D3}"/>
                  </a:ext>
                </a:extLst>
              </p:cNvPr>
              <p:cNvSpPr/>
              <p:nvPr/>
            </p:nvSpPr>
            <p:spPr>
              <a:xfrm>
                <a:off x="5108620" y="5099769"/>
                <a:ext cx="6096000" cy="156966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sz="48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48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</m:sSub>
                    <m:r>
                      <a:rPr lang="en-US" sz="48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4800" b="1" i="1">
                        <a:solidFill>
                          <a:srgbClr val="C00000"/>
                        </a:solidFill>
                        <a:latin typeface="Cambria Math"/>
                      </a:rPr>
                      <m:t>𝒏</m:t>
                    </m:r>
                    <m:r>
                      <a:rPr lang="en-US" sz="4800" b="1" i="1">
                        <a:solidFill>
                          <a:srgbClr val="C00000"/>
                        </a:solidFill>
                        <a:latin typeface="Cambria Math"/>
                      </a:rPr>
                      <m:t>!</m:t>
                    </m:r>
                  </m:oMath>
                </a14:m>
                <a:r>
                  <a:rPr lang="en-US" sz="4800" b="1" dirty="0">
                    <a:solidFill>
                      <a:srgbClr val="C00000"/>
                    </a:solidFill>
                  </a:rPr>
                  <a:t/>
                </a:r>
                <a:br>
                  <a:rPr lang="en-US" sz="4800" b="1" dirty="0">
                    <a:solidFill>
                      <a:srgbClr val="C00000"/>
                    </a:solidFill>
                  </a:rPr>
                </a:br>
                <a:endParaRPr lang="ru-RU" sz="4800" dirty="0"/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06D3ADEC-3444-4228-B3C6-DDF6ECBB13D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8620" y="5099769"/>
                <a:ext cx="6096000" cy="156966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1252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230545" y="2815743"/>
            <a:ext cx="3914735" cy="1115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4800" b="1" dirty="0">
                <a:solidFill>
                  <a:srgbClr val="002060"/>
                </a:solidFill>
              </a:rPr>
              <a:t>Takrorsiz o‘rin</a:t>
            </a:r>
            <a:r>
              <a:rPr lang="en-US" sz="4800" b="1" dirty="0">
                <a:solidFill>
                  <a:srgbClr val="002060"/>
                </a:solidFill>
              </a:rPr>
              <a:t> a</a:t>
            </a:r>
            <a:r>
              <a:rPr lang="uz-Cyrl-UZ" sz="4800" b="1" dirty="0">
                <a:solidFill>
                  <a:srgbClr val="002060"/>
                </a:solidFill>
              </a:rPr>
              <a:t>l</a:t>
            </a:r>
            <a:r>
              <a:rPr lang="en-US" sz="4800" b="1" dirty="0">
                <a:solidFill>
                  <a:srgbClr val="002060"/>
                </a:solidFill>
              </a:rPr>
              <a:t>m</a:t>
            </a:r>
            <a:r>
              <a:rPr lang="uz-Cyrl-UZ" sz="4800" b="1" dirty="0">
                <a:solidFill>
                  <a:srgbClr val="002060"/>
                </a:solidFill>
              </a:rPr>
              <a:t>ashtirish</a:t>
            </a:r>
            <a:endParaRPr sz="48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4389335" y="667665"/>
            <a:ext cx="7397781" cy="1708704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6" name="Google Shape;1416;p40"/>
            <p:cNvSpPr txBox="1"/>
            <p:nvPr/>
          </p:nvSpPr>
          <p:spPr>
            <a:xfrm>
              <a:off x="4291754" y="1831684"/>
              <a:ext cx="3373901" cy="4451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Tanlamada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barcha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elementlar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qatnashadi</a:t>
              </a:r>
              <a:r>
                <a:rPr lang="en-US" sz="3333" b="1" i="1" dirty="0">
                  <a:solidFill>
                    <a:srgbClr val="002060"/>
                  </a:solidFill>
                </a:rPr>
                <a:t>   </a:t>
              </a:r>
              <a:r>
                <a:rPr lang="en-US" sz="3333" dirty="0">
                  <a:solidFill>
                    <a:srgbClr val="002060"/>
                  </a:solidFill>
                </a:rPr>
                <a:t>(</a:t>
              </a:r>
              <a:r>
                <a:rPr lang="en-US" sz="3333" i="1" dirty="0">
                  <a:solidFill>
                    <a:srgbClr val="002060"/>
                  </a:solidFill>
                </a:rPr>
                <a:t>k</a:t>
              </a:r>
              <a:r>
                <a:rPr lang="en-US" sz="3333" dirty="0">
                  <a:solidFill>
                    <a:srgbClr val="002060"/>
                  </a:solidFill>
                </a:rPr>
                <a:t> = </a:t>
              </a:r>
              <a:r>
                <a:rPr lang="en-US" sz="3333" i="1" dirty="0">
                  <a:solidFill>
                    <a:srgbClr val="002060"/>
                  </a:solidFill>
                </a:rPr>
                <a:t>n</a:t>
              </a:r>
              <a:r>
                <a:rPr lang="en-US" sz="3333" dirty="0">
                  <a:solidFill>
                    <a:srgbClr val="002060"/>
                  </a:solidFill>
                </a:rPr>
                <a:t>)</a:t>
              </a:r>
              <a:endParaRPr sz="3333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4389335" y="2637719"/>
            <a:ext cx="7397781" cy="1708704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uz-Latn-UZ" sz="3333" b="1" i="1" dirty="0">
                  <a:solidFill>
                    <a:srgbClr val="002060"/>
                  </a:solidFill>
                </a:rPr>
                <a:t>elementlari takrorlanmaydi</a:t>
              </a:r>
              <a:endParaRPr sz="3333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4469099" y="4752493"/>
            <a:ext cx="7397781" cy="1709267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Tanlama</a:t>
              </a:r>
              <a:r>
                <a:rPr lang="en-US" sz="3333" b="1" i="1" dirty="0">
                  <a:solidFill>
                    <a:srgbClr val="002060"/>
                  </a:solidFill>
                </a:rPr>
                <a:t> e</a:t>
              </a:r>
              <a:r>
                <a:rPr lang="uz-Latn-UZ" sz="3333" b="1" i="1" dirty="0">
                  <a:solidFill>
                    <a:srgbClr val="002060"/>
                  </a:solidFill>
                </a:rPr>
                <a:t>lement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3333" b="1" i="1" dirty="0">
                  <a:solidFill>
                    <a:srgbClr val="002060"/>
                  </a:solidFill>
                </a:rPr>
                <a:t>ning tartibi muhim</a:t>
              </a:r>
              <a:endParaRPr sz="3333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8121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4B218D2-13B4-4437-A02B-BBC98B65BCD7}"/>
              </a:ext>
            </a:extLst>
          </p:cNvPr>
          <p:cNvSpPr/>
          <p:nvPr/>
        </p:nvSpPr>
        <p:spPr>
          <a:xfrm>
            <a:off x="180149" y="84667"/>
            <a:ext cx="11914312" cy="146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99425" algn="just">
              <a:lnSpc>
                <a:spcPct val="115000"/>
              </a:lnSpc>
            </a:pPr>
            <a:r>
              <a:rPr lang="uz-Cyrl-UZ" sz="2667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Qizil</a:t>
            </a:r>
            <a:r>
              <a:rPr lang="uz-Cyrl-UZ" sz="2667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qora, koʻk va yashil sharlarni bir qatorga necha xil usulda joylashtirish mumkin?</a:t>
            </a:r>
            <a:endParaRPr lang="en-US" sz="2667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599425" algn="just">
              <a:lnSpc>
                <a:spcPct val="115000"/>
              </a:lnSpc>
            </a:pPr>
            <a:endParaRPr lang="ru-RU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80E7E875-A3A7-46D2-94CB-8EB5B90A49D7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-5953760" y="4450080"/>
          <a:ext cx="60959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r:id="rId3" imgW="76035" imgH="114052" progId="Equation.DSMT4">
                  <p:embed/>
                </p:oleObj>
              </mc:Choice>
              <mc:Fallback>
                <p:oleObj r:id="rId3" imgW="76035" imgH="114052" progId="Equation.DSMT4">
                  <p:embed/>
                  <p:pic>
                    <p:nvPicPr>
                      <p:cNvPr id="11" name="Объект 10">
                        <a:extLst>
                          <a:ext uri="{FF2B5EF4-FFF2-40B4-BE49-F238E27FC236}">
                            <a16:creationId xmlns:a16="http://schemas.microsoft.com/office/drawing/2014/main" id="{80E7E875-A3A7-46D2-94CB-8EB5B90A49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953760" y="4450080"/>
                        <a:ext cx="60959" cy="15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D9D05F30-F93D-4F79-A2C6-DA8E7878528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-5953760" y="4602480"/>
          <a:ext cx="60959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r:id="rId5" imgW="76035" imgH="114052" progId="Equation.DSMT4">
                  <p:embed/>
                </p:oleObj>
              </mc:Choice>
              <mc:Fallback>
                <p:oleObj r:id="rId5" imgW="76035" imgH="114052" progId="Equation.DSMT4">
                  <p:embed/>
                  <p:pic>
                    <p:nvPicPr>
                      <p:cNvPr id="12" name="Объект 11">
                        <a:extLst>
                          <a:ext uri="{FF2B5EF4-FFF2-40B4-BE49-F238E27FC236}">
                            <a16:creationId xmlns:a16="http://schemas.microsoft.com/office/drawing/2014/main" id="{D9D05F30-F93D-4F79-A2C6-DA8E7878528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953760" y="4602480"/>
                        <a:ext cx="60959" cy="15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0BEE3679-8501-479F-927B-AF6E2CC4A8D5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-5953760" y="4754880"/>
          <a:ext cx="60959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r:id="rId7" imgW="76035" imgH="114052" progId="Equation.DSMT4">
                  <p:embed/>
                </p:oleObj>
              </mc:Choice>
              <mc:Fallback>
                <p:oleObj r:id="rId7" imgW="76035" imgH="114052" progId="Equation.DSMT4">
                  <p:embed/>
                  <p:pic>
                    <p:nvPicPr>
                      <p:cNvPr id="13" name="Объект 12">
                        <a:extLst>
                          <a:ext uri="{FF2B5EF4-FFF2-40B4-BE49-F238E27FC236}">
                            <a16:creationId xmlns:a16="http://schemas.microsoft.com/office/drawing/2014/main" id="{0BEE3679-8501-479F-927B-AF6E2CC4A8D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953760" y="4754880"/>
                        <a:ext cx="60959" cy="15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9" name="Текст 2">
                <a:extLst>
                  <a:ext uri="{FF2B5EF4-FFF2-40B4-BE49-F238E27FC236}">
                    <a16:creationId xmlns:a16="http://schemas.microsoft.com/office/drawing/2014/main" id="{34277ACC-A3E0-4040-9694-6103A1F0ADB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34989" y="966374"/>
                <a:ext cx="6190835" cy="517083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>
                <a:lvl1pPr marL="0">
                  <a:defRPr sz="2200" b="0" i="0">
                    <a:solidFill>
                      <a:srgbClr val="373435"/>
                    </a:solidFill>
                    <a:latin typeface="Arial"/>
                    <a:ea typeface="+mn-ea"/>
                    <a:cs typeface="Arial"/>
                  </a:defRPr>
                </a:lvl1pPr>
                <a:lvl2pPr marL="457200">
                  <a:defRPr>
                    <a:latin typeface="+mn-lt"/>
                    <a:ea typeface="+mn-ea"/>
                    <a:cs typeface="+mn-cs"/>
                  </a:defRPr>
                </a:lvl2pPr>
                <a:lvl3pPr marL="914400">
                  <a:defRPr>
                    <a:latin typeface="+mn-lt"/>
                    <a:ea typeface="+mn-ea"/>
                    <a:cs typeface="+mn-cs"/>
                  </a:defRPr>
                </a:lvl3pPr>
                <a:lvl4pPr marL="1371600">
                  <a:defRPr>
                    <a:latin typeface="+mn-lt"/>
                    <a:ea typeface="+mn-ea"/>
                    <a:cs typeface="+mn-cs"/>
                  </a:defRPr>
                </a:lvl4pPr>
                <a:lvl5pPr marL="1828800">
                  <a:defRPr>
                    <a:latin typeface="+mn-lt"/>
                    <a:ea typeface="+mn-ea"/>
                    <a:cs typeface="+mn-cs"/>
                  </a:defRPr>
                </a:lvl5pPr>
                <a:lvl6pPr marL="2286000">
                  <a:defRPr>
                    <a:latin typeface="+mn-lt"/>
                    <a:ea typeface="+mn-ea"/>
                    <a:cs typeface="+mn-cs"/>
                  </a:defRPr>
                </a:lvl6pPr>
                <a:lvl7pPr marL="2743200">
                  <a:defRPr>
                    <a:latin typeface="+mn-lt"/>
                    <a:ea typeface="+mn-ea"/>
                    <a:cs typeface="+mn-cs"/>
                  </a:defRPr>
                </a:lvl7pPr>
                <a:lvl8pPr marL="3200400">
                  <a:defRPr>
                    <a:latin typeface="+mn-lt"/>
                    <a:ea typeface="+mn-ea"/>
                    <a:cs typeface="+mn-cs"/>
                  </a:defRPr>
                </a:lvl8pPr>
                <a:lvl9pPr marL="3657600">
                  <a:defRPr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/>
                <a:endParaRPr lang="en-US" sz="3200" b="1" i="1" dirty="0">
                  <a:solidFill>
                    <a:schemeClr val="tx1"/>
                  </a:solidFill>
                  <a:latin typeface="+mn-lt"/>
                  <a:cs typeface="Times New Roman" pitchFamily="18" charset="0"/>
                </a:endParaRPr>
              </a:p>
              <a:p>
                <a:pPr algn="just"/>
                <a:r>
                  <a:rPr lang="en-US" sz="2667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1-usul:</a:t>
                </a:r>
              </a:p>
              <a:p>
                <a:pPr algn="just"/>
                <a:r>
                  <a:rPr lang="en-US" sz="4267" b="1" dirty="0">
                    <a:solidFill>
                      <a:schemeClr val="tx1"/>
                    </a:solidFill>
                    <a:latin typeface="+mn-lt"/>
                    <a:cs typeface="Times New Roman" pitchFamily="18" charset="0"/>
                  </a:rPr>
                  <a:t>        4      3      2      1             </a:t>
                </a:r>
              </a:p>
              <a:p>
                <a:pPr algn="just"/>
                <a:r>
                  <a:rPr lang="en-US" sz="4267" b="1" dirty="0">
                    <a:solidFill>
                      <a:schemeClr val="tx1"/>
                    </a:solidFill>
                    <a:cs typeface="Times New Roman" pitchFamily="18" charset="0"/>
                  </a:rPr>
                  <a:t>                                      </a:t>
                </a:r>
                <a14:m>
                  <m:oMath xmlns:m="http://schemas.openxmlformats.org/officeDocument/2006/math">
                    <m:r>
                      <a:rPr lang="en-US" sz="4267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   </m:t>
                    </m:r>
                  </m:oMath>
                </a14:m>
                <a:endParaRPr lang="en-US" sz="4267" b="1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itchFamily="18" charset="0"/>
                </a:endParaRPr>
              </a:p>
              <a:p>
                <a:pPr algn="just"/>
                <a:endParaRPr lang="en-US" sz="4267" b="1" dirty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itchFamily="18" charset="0"/>
                </a:endParaRPr>
              </a:p>
              <a:p>
                <a:pPr algn="just"/>
                <a:r>
                  <a:rPr lang="en-US" sz="4267" b="1" dirty="0">
                    <a:solidFill>
                      <a:schemeClr val="tx1"/>
                    </a:solidFill>
                    <a:latin typeface="Cambria Math" panose="02040503050406030204" pitchFamily="18" charset="0"/>
                    <a:cs typeface="Times New Roman" pitchFamily="18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4267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𝟒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  <a:cs typeface="Times New Roman" pitchFamily="18" charset="0"/>
                      </a:rPr>
                      <m:t>𝟑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𝟐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  <a:cs typeface="Times New Roman" pitchFamily="18" charset="0"/>
                      </a:rPr>
                      <m:t>𝟏</m:t>
                    </m:r>
                    <m:r>
                      <a:rPr lang="en-US" sz="4267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en-US" sz="4267" b="1" dirty="0">
                    <a:solidFill>
                      <a:schemeClr val="tx1"/>
                    </a:solidFill>
                    <a:latin typeface="+mn-lt"/>
                    <a:cs typeface="Times New Roman" pitchFamily="18" charset="0"/>
                  </a:rPr>
                  <a:t>24</a:t>
                </a:r>
              </a:p>
              <a:p>
                <a:pPr algn="just"/>
                <a:endParaRPr lang="en-US" sz="3200" b="1" i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3200" b="1" i="1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733" b="1" i="1" dirty="0">
                    <a:solidFill>
                      <a:srgbClr val="C00000"/>
                    </a:solidFill>
                    <a:latin typeface="+mn-lt"/>
                    <a:cs typeface="Times New Roman" pitchFamily="18" charset="0"/>
                  </a:rPr>
                  <a:t>                                         </a:t>
                </a:r>
                <a:endParaRPr lang="uz-Latn-UZ" sz="3733" b="1" i="1" dirty="0">
                  <a:solidFill>
                    <a:srgbClr val="C00000"/>
                  </a:solidFill>
                  <a:latin typeface="+mn-lt"/>
                  <a:cs typeface="Times New Roman" pitchFamily="18" charset="0"/>
                </a:endParaRPr>
              </a:p>
              <a:p>
                <a:pPr algn="just"/>
                <a:endParaRPr lang="ru-RU" sz="3733" b="1" dirty="0">
                  <a:latin typeface="+mn-lt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9" name="Текст 2">
                <a:extLst>
                  <a:ext uri="{FF2B5EF4-FFF2-40B4-BE49-F238E27FC236}">
                    <a16:creationId xmlns:a16="http://schemas.microsoft.com/office/drawing/2014/main" id="{34277ACC-A3E0-4040-9694-6103A1F0A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989" y="966374"/>
                <a:ext cx="6190835" cy="5170839"/>
              </a:xfrm>
              <a:prstGeom prst="rect">
                <a:avLst/>
              </a:prstGeom>
              <a:blipFill>
                <a:blip r:embed="rId9"/>
                <a:stretch>
                  <a:fillRect l="-33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CC7EC54-45E6-4786-A242-CDB6097751CA}"/>
              </a:ext>
            </a:extLst>
          </p:cNvPr>
          <p:cNvSpPr/>
          <p:nvPr/>
        </p:nvSpPr>
        <p:spPr>
          <a:xfrm>
            <a:off x="2058773" y="2491098"/>
            <a:ext cx="644097" cy="757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5917" b="1" dirty="0">
              <a:solidFill>
                <a:prstClr val="black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B195174-A415-4D57-BE21-1A6EA61F1804}"/>
              </a:ext>
            </a:extLst>
          </p:cNvPr>
          <p:cNvSpPr/>
          <p:nvPr/>
        </p:nvSpPr>
        <p:spPr>
          <a:xfrm>
            <a:off x="1095756" y="2491098"/>
            <a:ext cx="644097" cy="757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5917" b="1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BCE0384-53CD-44DF-868D-1F8CAB3546F5}"/>
              </a:ext>
            </a:extLst>
          </p:cNvPr>
          <p:cNvSpPr/>
          <p:nvPr/>
        </p:nvSpPr>
        <p:spPr>
          <a:xfrm>
            <a:off x="3021790" y="2491097"/>
            <a:ext cx="644097" cy="757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5917" b="1" dirty="0">
              <a:solidFill>
                <a:prstClr val="black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360F696-F443-45C9-A52B-92735739D5E0}"/>
              </a:ext>
            </a:extLst>
          </p:cNvPr>
          <p:cNvSpPr/>
          <p:nvPr/>
        </p:nvSpPr>
        <p:spPr>
          <a:xfrm>
            <a:off x="4055910" y="2491095"/>
            <a:ext cx="644097" cy="757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5917" b="1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6066B03E-9E78-47D6-AA9B-26637409E996}"/>
                  </a:ext>
                </a:extLst>
              </p:cNvPr>
              <p:cNvSpPr/>
              <p:nvPr/>
            </p:nvSpPr>
            <p:spPr>
              <a:xfrm>
                <a:off x="5345031" y="1329695"/>
                <a:ext cx="6743528" cy="65105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8466" algn="just">
                  <a:lnSpc>
                    <a:spcPct val="115000"/>
                  </a:lnSpc>
                  <a:tabLst>
                    <a:tab pos="471582" algn="l"/>
                  </a:tabLst>
                </a:pPr>
                <a:r>
                  <a:rPr lang="en-US" sz="2667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2-usul:</a:t>
                </a:r>
              </a:p>
              <a:p>
                <a:pPr marL="8466" algn="just">
                  <a:lnSpc>
                    <a:spcPct val="115000"/>
                  </a:lnSpc>
                  <a:tabLst>
                    <a:tab pos="471582" algn="l"/>
                  </a:tabLst>
                </a:pP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Jami 4 ta (</a:t>
                </a:r>
                <a:r>
                  <a:rPr lang="en-US" sz="24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n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4) shar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va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tanlamada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ham 4 ta shar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qatnashishi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lozim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(</a:t>
                </a:r>
                <a:r>
                  <a:rPr lang="en-US" sz="24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4).</a:t>
                </a:r>
                <a:endParaRPr lang="ru-RU" sz="2400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457189" indent="-457189" algn="just">
                  <a:lnSpc>
                    <a:spcPct val="115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Tanlanmada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bosh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to‘plamning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barcha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elementlari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qatnashadi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(</a:t>
                </a:r>
                <a:r>
                  <a:rPr lang="en-US" sz="24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n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:r>
                  <a:rPr lang="en-US" sz="2400" b="1" i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);</a:t>
                </a:r>
                <a:endParaRPr lang="ru-RU" sz="2400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457189" indent="-457189" algn="just">
                  <a:lnSpc>
                    <a:spcPct val="115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Tanlamaga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kiradigan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bosh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to‘plam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elementlari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turlicha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ya’ni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ular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takrorlanmaydi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ru-RU" sz="2400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457189" indent="-457189" algn="just">
                  <a:lnSpc>
                    <a:spcPct val="115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Tanlamaga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kirgan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raqamning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qaysi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o‘rinda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kelayotgani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ya’ni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tartibi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muhim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ru-RU" sz="2400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indent="599425" algn="just">
                  <a:lnSpc>
                    <a:spcPct val="115000"/>
                  </a:lnSpc>
                </a:pP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Demak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,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bu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tanlama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–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takrorsiz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o‘rin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 err="1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almashtirish</a:t>
                </a:r>
                <a:r>
                  <a:rPr lang="en-US" sz="2400" b="1" dirty="0"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. </a:t>
                </a:r>
              </a:p>
              <a:p>
                <a:pPr indent="599425" algn="just">
                  <a:lnSpc>
                    <a:spcPct val="115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/>
                          </a:rPr>
                          <m:t>  </m:t>
                        </m:r>
                        <m:r>
                          <a:rPr lang="en-US" sz="2400" b="1" i="1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400" b="1">
                        <a:latin typeface="Cambria Math"/>
                      </a:rPr>
                      <m:t> </m:t>
                    </m:r>
                    <m:r>
                      <a:rPr lang="en-US" sz="2400" b="1" i="1">
                        <a:latin typeface="Cambria Math"/>
                      </a:rPr>
                      <m:t>𝟏</m:t>
                    </m:r>
                    <m:r>
                      <a:rPr lang="en-US" sz="2400" b="1">
                        <a:latin typeface="Cambria Math"/>
                      </a:rPr>
                      <m:t>∙</m:t>
                    </m:r>
                    <m:r>
                      <a:rPr lang="en-US" sz="2400" b="1" i="1">
                        <a:latin typeface="Cambria Math"/>
                      </a:rPr>
                      <m:t>𝟐</m:t>
                    </m:r>
                    <m:r>
                      <a:rPr lang="en-US" sz="2400" b="1">
                        <a:latin typeface="Cambria Math"/>
                      </a:rPr>
                      <m:t>∙</m:t>
                    </m:r>
                    <m:r>
                      <a:rPr lang="en-US" sz="2400" b="1" i="1">
                        <a:latin typeface="Cambria Math"/>
                      </a:rPr>
                      <m:t>𝟑</m:t>
                    </m:r>
                    <m:r>
                      <a:rPr lang="en-US" sz="2400" b="1">
                        <a:latin typeface="Cambria Math"/>
                      </a:rPr>
                      <m:t>∙</m:t>
                    </m:r>
                    <m:r>
                      <a:rPr lang="en-US" sz="2400" b="1" i="1">
                        <a:latin typeface="Cambria Math"/>
                      </a:rPr>
                      <m:t>𝟒</m:t>
                    </m:r>
                    <m:r>
                      <a:rPr lang="en-US" sz="2400" b="1">
                        <a:latin typeface="Cambria Math"/>
                      </a:rPr>
                      <m:t>=</m:t>
                    </m:r>
                    <m:r>
                      <a:rPr lang="en-US" sz="2400" b="1" i="1">
                        <a:latin typeface="Cambria Math"/>
                      </a:rPr>
                      <m:t>𝟐𝟒</m:t>
                    </m:r>
                  </m:oMath>
                </a14:m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indent="599425" algn="r">
                  <a:lnSpc>
                    <a:spcPct val="115000"/>
                  </a:lnSpc>
                </a:pPr>
                <a:r>
                  <a:rPr lang="en-US" sz="24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400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24 </a:t>
                </a:r>
                <a:r>
                  <a:rPr lang="en-US" sz="24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xilda</a:t>
                </a:r>
                <a:endParaRPr lang="ru-RU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indent="599425" algn="just">
                  <a:lnSpc>
                    <a:spcPct val="115000"/>
                  </a:lnSpc>
                </a:pPr>
                <a:endParaRPr lang="ru-RU" sz="2400" b="1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6066B03E-9E78-47D6-AA9B-26637409E9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031" y="1329695"/>
                <a:ext cx="6743528" cy="6510565"/>
              </a:xfrm>
              <a:prstGeom prst="rect">
                <a:avLst/>
              </a:prstGeom>
              <a:blipFill>
                <a:blip r:embed="rId10"/>
                <a:stretch>
                  <a:fillRect l="-1627" t="-562" r="-13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CAC3AC9A-FC73-4C18-A64E-4672CC032BC6}"/>
              </a:ext>
            </a:extLst>
          </p:cNvPr>
          <p:cNvCxnSpPr>
            <a:cxnSpLocks/>
          </p:cNvCxnSpPr>
          <p:nvPr/>
        </p:nvCxnSpPr>
        <p:spPr>
          <a:xfrm>
            <a:off x="5198533" y="1223805"/>
            <a:ext cx="84667" cy="5634196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C6631C68-B40E-4FD3-B1C3-60BF91C549DF}"/>
              </a:ext>
            </a:extLst>
          </p:cNvPr>
          <p:cNvCxnSpPr>
            <a:cxnSpLocks/>
          </p:cNvCxnSpPr>
          <p:nvPr/>
        </p:nvCxnSpPr>
        <p:spPr>
          <a:xfrm flipH="1">
            <a:off x="0" y="1163172"/>
            <a:ext cx="12192000" cy="60632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976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Прямоугольник 4"/>
              <p:cNvSpPr/>
              <p:nvPr/>
            </p:nvSpPr>
            <p:spPr>
              <a:xfrm>
                <a:off x="241548" y="1428755"/>
                <a:ext cx="11858821" cy="50699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4267" b="1" dirty="0" err="1">
                    <a:solidFill>
                      <a:srgbClr val="0025D8"/>
                    </a:solidFill>
                  </a:rPr>
                  <a:t>Ta’rif</a:t>
                </a:r>
                <a:r>
                  <a:rPr lang="en-US" sz="4267" b="1" dirty="0">
                    <a:solidFill>
                      <a:srgbClr val="0025D8"/>
                    </a:solidFill>
                  </a:rPr>
                  <a:t>: </a:t>
                </a:r>
                <a:r>
                  <a:rPr lang="en-US" sz="4267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4267" b="1" dirty="0"/>
                  <a:t> </a:t>
                </a:r>
                <a:r>
                  <a:rPr lang="en-US" sz="4267" b="1" dirty="0"/>
                  <a:t>ta </a:t>
                </a:r>
                <a:r>
                  <a:rPr lang="en-US" sz="4267" b="1" dirty="0" err="1"/>
                  <a:t>elementdan</a:t>
                </a:r>
                <a:r>
                  <a:rPr lang="en-US" sz="4267" b="1" dirty="0"/>
                  <a:t> </a:t>
                </a:r>
                <a:r>
                  <a:rPr lang="en-US" sz="4267" b="1" dirty="0"/>
                  <a:t>k </a:t>
                </a:r>
                <a:r>
                  <a:rPr lang="en-US" sz="4267" b="1" dirty="0" err="1"/>
                  <a:t>tadan</a:t>
                </a:r>
                <a:r>
                  <a:rPr lang="en-US" sz="4267" b="1" dirty="0"/>
                  <a:t> </a:t>
                </a:r>
                <a:r>
                  <a:rPr lang="en-US" sz="4267" b="1" dirty="0" err="1">
                    <a:solidFill>
                      <a:srgbClr val="C00000"/>
                    </a:solidFill>
                  </a:rPr>
                  <a:t>takrorsiz</a:t>
                </a:r>
                <a:r>
                  <a:rPr lang="en-US" sz="4267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4267" b="1" dirty="0" err="1">
                    <a:solidFill>
                      <a:srgbClr val="C00000"/>
                    </a:solidFill>
                  </a:rPr>
                  <a:t>guruhlash</a:t>
                </a:r>
                <a:r>
                  <a:rPr lang="en-US" sz="4267" b="1" dirty="0"/>
                  <a:t> deb, </a:t>
                </a:r>
                <a:r>
                  <a:rPr lang="en-US" sz="4267" b="1" dirty="0" err="1"/>
                  <a:t>faqat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tarkibi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bilan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farq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qiladigan</a:t>
                </a:r>
                <a:r>
                  <a:rPr lang="en-US" sz="4267" b="1" dirty="0"/>
                  <a:t> </a:t>
                </a:r>
                <a:r>
                  <a:rPr lang="en-US" sz="4267" b="1"/>
                  <a:t>o‘rinlash-tirishlarga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aytiladi</a:t>
                </a:r>
                <a:r>
                  <a:rPr lang="en-US" sz="4267" b="1" dirty="0"/>
                  <a:t>.</a:t>
                </a:r>
              </a:p>
              <a:p>
                <a:r>
                  <a:rPr lang="en-US" sz="4267" b="1" dirty="0">
                    <a:solidFill>
                      <a:srgbClr val="C00000"/>
                    </a:solidFill>
                  </a:rPr>
                  <a:t>   </a:t>
                </a:r>
                <a:r>
                  <a:rPr lang="en-US" sz="4267" b="1" dirty="0" err="1"/>
                  <a:t>Takrorsiz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guruhlashlar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soni</a:t>
                </a:r>
                <a:r>
                  <a:rPr lang="en-US" sz="4267" b="1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42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</m:oMath>
                </a14:m>
                <a:r>
                  <a:rPr lang="en-US" sz="4267" b="1" dirty="0"/>
                  <a:t> </a:t>
                </a:r>
                <a:r>
                  <a:rPr lang="en-US" sz="4267" b="1" dirty="0" err="1"/>
                  <a:t>bilan</a:t>
                </a:r>
                <a:r>
                  <a:rPr lang="en-US" sz="4267" b="1" dirty="0"/>
                  <a:t> </a:t>
                </a:r>
                <a:r>
                  <a:rPr lang="en-US" sz="4267" b="1" dirty="0" err="1"/>
                  <a:t>belgilanadi</a:t>
                </a:r>
                <a:r>
                  <a:rPr lang="en-US" sz="4267" b="1" dirty="0"/>
                  <a:t/>
                </a:r>
                <a:br>
                  <a:rPr lang="en-US" sz="4267" b="1" dirty="0"/>
                </a:br>
                <a:r>
                  <a:rPr lang="en-US" sz="4267" b="1" dirty="0"/>
                  <a:t>                            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42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sub>
                      <m:sup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</m:sup>
                    </m:sSubSup>
                    <m:r>
                      <a:rPr lang="en-US" sz="4267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4267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4267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4267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  <m:r>
                              <a:rPr lang="en-US" sz="4267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4267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𝒌</m:t>
                            </m:r>
                          </m:e>
                        </m:d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𝒌</m:t>
                        </m:r>
                        <m:r>
                          <a:rPr lang="en-US" sz="4267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r>
                  <a:rPr lang="en-US" sz="4267" b="1" dirty="0">
                    <a:solidFill>
                      <a:srgbClr val="C00000"/>
                    </a:solidFill>
                  </a:rPr>
                  <a:t>               (</a:t>
                </a:r>
                <a:r>
                  <a:rPr lang="en-US" sz="4267" b="1" i="1" dirty="0">
                    <a:solidFill>
                      <a:srgbClr val="C00000"/>
                    </a:solidFill>
                  </a:rPr>
                  <a:t>n</a:t>
                </a:r>
                <a14:m>
                  <m:oMath xmlns:m="http://schemas.openxmlformats.org/officeDocument/2006/math">
                    <m:r>
                      <a:rPr lang="en-US" sz="4267" b="1" i="1">
                        <a:solidFill>
                          <a:srgbClr val="C00000"/>
                        </a:solidFill>
                        <a:latin typeface="Cambria Math"/>
                      </a:rPr>
                      <m:t>≥</m:t>
                    </m:r>
                    <m:r>
                      <a:rPr lang="en-US" sz="4267" b="1" i="1">
                        <a:solidFill>
                          <a:srgbClr val="C00000"/>
                        </a:solidFill>
                        <a:latin typeface="Cambria Math"/>
                      </a:rPr>
                      <m:t>𝒌</m:t>
                    </m:r>
                  </m:oMath>
                </a14:m>
                <a:r>
                  <a:rPr lang="en-US" sz="4267" b="1" dirty="0">
                    <a:solidFill>
                      <a:srgbClr val="C00000"/>
                    </a:solidFill>
                  </a:rPr>
                  <a:t>)</a:t>
                </a:r>
                <a:r>
                  <a:rPr lang="en-US" sz="4267" b="1" dirty="0"/>
                  <a:t> </a:t>
                </a:r>
                <a:endParaRPr lang="en-US" sz="4267" b="1" dirty="0">
                  <a:solidFill>
                    <a:srgbClr val="C00000"/>
                  </a:solidFill>
                </a:endParaRPr>
              </a:p>
              <a:p>
                <a:r>
                  <a:rPr lang="en-US" sz="4267" b="1" dirty="0">
                    <a:solidFill>
                      <a:srgbClr val="C00000"/>
                    </a:solidFill>
                  </a:rPr>
                  <a:t/>
                </a:r>
                <a:br>
                  <a:rPr lang="en-US" sz="4267" b="1" dirty="0">
                    <a:solidFill>
                      <a:srgbClr val="C00000"/>
                    </a:solidFill>
                  </a:rPr>
                </a:br>
                <a:endParaRPr lang="en-US" sz="4267" b="1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548" y="1428755"/>
                <a:ext cx="11858821" cy="5069914"/>
              </a:xfrm>
              <a:prstGeom prst="rect">
                <a:avLst/>
              </a:prstGeom>
              <a:blipFill>
                <a:blip r:embed="rId2"/>
                <a:stretch>
                  <a:fillRect l="-2005" t="-2284" r="-20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9008929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230545" y="2815743"/>
            <a:ext cx="3914735" cy="1115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uz-Cyrl-UZ" sz="4800" b="1" dirty="0">
                <a:solidFill>
                  <a:srgbClr val="002060"/>
                </a:solidFill>
              </a:rPr>
              <a:t>Takrorsiz </a:t>
            </a:r>
            <a:r>
              <a:rPr lang="en-US" sz="4800" b="1" dirty="0" err="1">
                <a:solidFill>
                  <a:srgbClr val="002060"/>
                </a:solidFill>
              </a:rPr>
              <a:t>guruh</a:t>
            </a:r>
            <a:r>
              <a:rPr lang="uz-Cyrl-UZ" sz="4800" b="1" dirty="0">
                <a:solidFill>
                  <a:srgbClr val="002060"/>
                </a:solidFill>
              </a:rPr>
              <a:t>lash</a:t>
            </a:r>
            <a:r>
              <a:rPr lang="en-US" sz="4800" b="1" dirty="0">
                <a:solidFill>
                  <a:srgbClr val="002060"/>
                </a:solidFill>
              </a:rPr>
              <a:t>lar</a:t>
            </a:r>
            <a:endParaRPr sz="4800" dirty="0">
              <a:solidFill>
                <a:srgbClr val="002060"/>
              </a:solidFill>
            </a:endParaRPr>
          </a:p>
        </p:txBody>
      </p:sp>
      <p:grpSp>
        <p:nvGrpSpPr>
          <p:cNvPr id="1411" name="Google Shape;1411;p40"/>
          <p:cNvGrpSpPr/>
          <p:nvPr/>
        </p:nvGrpSpPr>
        <p:grpSpPr>
          <a:xfrm>
            <a:off x="4389335" y="667665"/>
            <a:ext cx="7397781" cy="1708704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16" name="Google Shape;1416;p40"/>
                <p:cNvSpPr txBox="1"/>
                <p:nvPr/>
              </p:nvSpPr>
              <p:spPr>
                <a:xfrm>
                  <a:off x="4202833" y="1831684"/>
                  <a:ext cx="3502817" cy="44515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121900" tIns="121900" rIns="121900" bIns="121900" anchor="ctr" anchorCtr="0">
                  <a:noAutofit/>
                </a:bodyPr>
                <a:lstStyle/>
                <a:p>
                  <a:pPr lvl="0"/>
                  <a:r>
                    <a:rPr lang="en-US" sz="3333" b="1" i="1" dirty="0" err="1">
                      <a:solidFill>
                        <a:srgbClr val="002060"/>
                      </a:solidFill>
                    </a:rPr>
                    <a:t>Tanlanmada</a:t>
                  </a:r>
                  <a:r>
                    <a:rPr lang="en-US" sz="3333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3333" b="1" i="1" dirty="0" err="1">
                      <a:solidFill>
                        <a:srgbClr val="002060"/>
                      </a:solidFill>
                    </a:rPr>
                    <a:t>barcha</a:t>
                  </a:r>
                  <a:r>
                    <a:rPr lang="en-US" sz="3333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3333" b="1" i="1" dirty="0" err="1">
                      <a:solidFill>
                        <a:srgbClr val="002060"/>
                      </a:solidFill>
                    </a:rPr>
                    <a:t>elementlar</a:t>
                  </a:r>
                  <a:r>
                    <a:rPr lang="en-US" sz="3333" b="1" i="1" dirty="0">
                      <a:solidFill>
                        <a:srgbClr val="002060"/>
                      </a:solidFill>
                    </a:rPr>
                    <a:t> </a:t>
                  </a:r>
                  <a:r>
                    <a:rPr lang="en-US" sz="3333" b="1" i="1" dirty="0" err="1">
                      <a:solidFill>
                        <a:srgbClr val="002060"/>
                      </a:solidFill>
                    </a:rPr>
                    <a:t>qatnashmaydi</a:t>
                  </a:r>
                  <a:r>
                    <a:rPr lang="en-US" sz="3333" b="1" i="1" dirty="0">
                      <a:solidFill>
                        <a:srgbClr val="002060"/>
                      </a:solidFill>
                    </a:rPr>
                    <a:t>   </a:t>
                  </a:r>
                  <a:r>
                    <a:rPr lang="en-US" sz="3333" dirty="0">
                      <a:solidFill>
                        <a:srgbClr val="002060"/>
                      </a:solidFill>
                    </a:rPr>
                    <a:t>(</a:t>
                  </a:r>
                  <a:r>
                    <a:rPr lang="en-US" sz="3733" b="1" i="1" dirty="0">
                      <a:solidFill>
                        <a:srgbClr val="C00000"/>
                      </a:solidFill>
                    </a:rPr>
                    <a:t>n</a:t>
                  </a:r>
                  <a14:m>
                    <m:oMath xmlns:m="http://schemas.openxmlformats.org/officeDocument/2006/math">
                      <m:r>
                        <a:rPr lang="en-US" sz="3733" b="1" i="1">
                          <a:solidFill>
                            <a:srgbClr val="C00000"/>
                          </a:solidFill>
                          <a:latin typeface="Cambria Math"/>
                        </a:rPr>
                        <m:t>≥</m:t>
                      </m:r>
                      <m:r>
                        <a:rPr lang="en-US" sz="3733" b="1" i="1">
                          <a:solidFill>
                            <a:srgbClr val="C00000"/>
                          </a:solidFill>
                          <a:latin typeface="Cambria Math"/>
                        </a:rPr>
                        <m:t>𝒌</m:t>
                      </m:r>
                    </m:oMath>
                  </a14:m>
                  <a:r>
                    <a:rPr lang="en-US" sz="3333" dirty="0">
                      <a:solidFill>
                        <a:srgbClr val="002060"/>
                      </a:solidFill>
                    </a:rPr>
                    <a:t>)</a:t>
                  </a:r>
                  <a:endParaRPr sz="3333" dirty="0">
                    <a:solidFill>
                      <a:srgbClr val="002060"/>
                    </a:solidFill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mc:Choice>
          <mc:Fallback xmlns="">
            <p:sp>
              <p:nvSpPr>
                <p:cNvPr id="1416" name="Google Shape;1416;p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02833" y="1831684"/>
                  <a:ext cx="3502817" cy="445155"/>
                </a:xfrm>
                <a:prstGeom prst="rect">
                  <a:avLst/>
                </a:prstGeom>
                <a:blipFill>
                  <a:blip r:embed="rId3"/>
                  <a:stretch>
                    <a:fillRect l="-2232" t="-29126" r="-1116" b="-4951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431" name="Google Shape;1431;p40"/>
          <p:cNvGrpSpPr/>
          <p:nvPr/>
        </p:nvGrpSpPr>
        <p:grpSpPr>
          <a:xfrm>
            <a:off x="4389335" y="2637719"/>
            <a:ext cx="7397781" cy="1708704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36" name="Google Shape;1436;p40"/>
            <p:cNvSpPr txBox="1"/>
            <p:nvPr/>
          </p:nvSpPr>
          <p:spPr>
            <a:xfrm>
              <a:off x="4309724" y="2858347"/>
              <a:ext cx="335593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Tanlanma</a:t>
              </a:r>
              <a:r>
                <a:rPr lang="en-US" sz="3333" b="1" i="1" dirty="0">
                  <a:solidFill>
                    <a:srgbClr val="002060"/>
                  </a:solidFill>
                </a:rPr>
                <a:t> </a:t>
              </a:r>
              <a:r>
                <a:rPr lang="uz-Latn-UZ" sz="3333" b="1" i="1" dirty="0">
                  <a:solidFill>
                    <a:srgbClr val="002060"/>
                  </a:solidFill>
                </a:rPr>
                <a:t>elementlari takrorlanmaydi</a:t>
              </a:r>
              <a:endParaRPr sz="3333" b="1" i="1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4469099" y="4752493"/>
            <a:ext cx="7397781" cy="1709267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365733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333" dirty="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333"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243787" y="3933972"/>
              <a:ext cx="3373901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/>
              <a:r>
                <a:rPr lang="en-US" sz="3333" b="1" i="1" dirty="0" err="1">
                  <a:solidFill>
                    <a:srgbClr val="002060"/>
                  </a:solidFill>
                </a:rPr>
                <a:t>Tanlanma</a:t>
              </a:r>
              <a:r>
                <a:rPr lang="en-US" sz="3333" b="1" i="1" dirty="0">
                  <a:solidFill>
                    <a:srgbClr val="002060"/>
                  </a:solidFill>
                </a:rPr>
                <a:t> e</a:t>
              </a:r>
              <a:r>
                <a:rPr lang="uz-Latn-UZ" sz="3333" b="1" i="1" dirty="0">
                  <a:solidFill>
                    <a:srgbClr val="002060"/>
                  </a:solidFill>
                </a:rPr>
                <a:t>lement</a:t>
              </a:r>
              <a:r>
                <a:rPr lang="en-US" sz="3333" b="1" i="1" dirty="0" err="1">
                  <a:solidFill>
                    <a:srgbClr val="002060"/>
                  </a:solidFill>
                </a:rPr>
                <a:t>lari</a:t>
              </a:r>
              <a:r>
                <a:rPr lang="uz-Latn-UZ" sz="3333" b="1" i="1" dirty="0">
                  <a:solidFill>
                    <a:srgbClr val="002060"/>
                  </a:solidFill>
                </a:rPr>
                <a:t>ning tar</a:t>
              </a:r>
              <a:r>
                <a:rPr lang="en-US" sz="3333" b="1" i="1" dirty="0">
                  <a:solidFill>
                    <a:srgbClr val="002060"/>
                  </a:solidFill>
                </a:rPr>
                <a:t>k</a:t>
              </a:r>
              <a:r>
                <a:rPr lang="uz-Latn-UZ" sz="3333" b="1" i="1" dirty="0">
                  <a:solidFill>
                    <a:srgbClr val="002060"/>
                  </a:solidFill>
                </a:rPr>
                <a:t>ibi muhim</a:t>
              </a:r>
              <a:endParaRPr sz="3333" b="1" i="1" dirty="0">
                <a:solidFill>
                  <a:srgbClr val="00206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210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0" name="Таблица 9">
                <a:extLst>
                  <a:ext uri="{FF2B5EF4-FFF2-40B4-BE49-F238E27FC236}">
                    <a16:creationId xmlns:a16="http://schemas.microsoft.com/office/drawing/2014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548942" y="1543909"/>
              <a:ext cx="11179035" cy="4757007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3726345">
                      <a:extLst>
                        <a:ext uri="{9D8B030D-6E8A-4147-A177-3AD203B41FA5}">
                          <a16:colId xmlns:a16="http://schemas.microsoft.com/office/drawing/2014/main" val="774546596"/>
                        </a:ext>
                      </a:extLst>
                    </a:gridCol>
                    <a:gridCol w="3726345">
                      <a:extLst>
                        <a:ext uri="{9D8B030D-6E8A-4147-A177-3AD203B41FA5}">
                          <a16:colId xmlns:a16="http://schemas.microsoft.com/office/drawing/2014/main" val="1065692673"/>
                        </a:ext>
                      </a:extLst>
                    </a:gridCol>
                    <a:gridCol w="3726345">
                      <a:extLst>
                        <a:ext uri="{9D8B030D-6E8A-4147-A177-3AD203B41FA5}">
                          <a16:colId xmlns:a16="http://schemas.microsoft.com/office/drawing/2014/main" val="2184544633"/>
                        </a:ext>
                      </a:extLst>
                    </a:gridCol>
                  </a:tblGrid>
                  <a:tr h="1097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3200" dirty="0"/>
                            <a:t>O‘RINLASHTIRISH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3200" dirty="0"/>
                            <a:t>O‘RIN ALMASHTIRISH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3200" dirty="0"/>
                            <a:t>GURUHLASH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4919349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7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57023203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700" dirty="0"/>
                            <a:t> muhim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700" dirty="0"/>
                            <a:t> muhim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tarkibi </a:t>
                          </a:r>
                          <a:r>
                            <a:rPr lang="uz-Latn-UZ" sz="2700" dirty="0"/>
                            <a:t>muhim 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61083542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27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𝑨</m:t>
                                    </m:r>
                                  </m:e>
                                  <m:sub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270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7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en-US" sz="27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700">
                                            <a:latin typeface="Cambria Math" panose="02040503050406030204" pitchFamily="18" charset="0"/>
                                          </a:rPr>
                                          <m:t>𝒏</m:t>
                                        </m:r>
                                        <m:r>
                                          <a:rPr lang="en-US" sz="270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2700" smtClean="0">
                                            <a:latin typeface="Cambria Math" panose="02040503050406030204" pitchFamily="18" charset="0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7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7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𝑷</m:t>
                                    </m:r>
                                  </m:e>
                                  <m:sub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</m:sSub>
                                <m:r>
                                  <a:rPr lang="en-US" sz="270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700" smtClean="0">
                                    <a:latin typeface="Cambria Math" panose="02040503050406030204" pitchFamily="18" charset="0"/>
                                  </a:rPr>
                                  <m:t>𝒏</m:t>
                                </m:r>
                                <m:r>
                                  <a:rPr lang="en-US" sz="2700" smtClean="0">
                                    <a:latin typeface="Cambria Math" panose="02040503050406030204" pitchFamily="18" charset="0"/>
                                  </a:rPr>
                                  <m:t>!</m:t>
                                </m:r>
                              </m:oMath>
                            </m:oMathPara>
                          </a14:m>
                          <a:r>
                            <a:rPr lang="en-US" sz="2700" dirty="0"/>
                            <a:t/>
                          </a:r>
                          <a:br>
                            <a:rPr lang="en-US" sz="2700" dirty="0"/>
                          </a:br>
                          <a:endParaRPr lang="ru-RU" sz="27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27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𝑪</m:t>
                                    </m:r>
                                  </m:e>
                                  <m:sub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</m:sub>
                                  <m:sup>
                                    <m:r>
                                      <a:rPr lang="en-US" sz="270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p>
                                </m:sSubSup>
                                <m:r>
                                  <a:rPr lang="en-US" sz="270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27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num>
                                  <m:den>
                                    <m:d>
                                      <m:dPr>
                                        <m:ctrlPr>
                                          <a:rPr lang="en-US" sz="27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2700" smtClean="0">
                                            <a:latin typeface="Cambria Math" panose="02040503050406030204" pitchFamily="18" charset="0"/>
                                          </a:rPr>
                                          <m:t>𝒏</m:t>
                                        </m:r>
                                        <m:r>
                                          <a:rPr lang="en-US" sz="2700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2700" smtClean="0">
                                            <a:latin typeface="Cambria Math" panose="02040503050406030204" pitchFamily="18" charset="0"/>
                                          </a:rPr>
                                          <m:t>𝒌</m:t>
                                        </m:r>
                                      </m:e>
                                    </m:d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  <m:r>
                                      <a:rPr lang="en-US" sz="2700" smtClean="0">
                                        <a:latin typeface="Cambria Math" panose="02040503050406030204" pitchFamily="18" charset="0"/>
                                      </a:rPr>
                                      <m:t>!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7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830456405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0" name="Таблица 9">
                <a:extLst>
                  <a:ext uri="{FF2B5EF4-FFF2-40B4-BE49-F238E27FC236}">
                    <a16:creationId xmlns:a16="http://schemas.microsoft.com/office/drawing/2014/main" id="{E0F03BA3-5294-4EBE-84C1-42077B80A539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548942" y="1543909"/>
              <a:ext cx="11179035" cy="4757007"/>
            </p:xfrm>
            <a:graphic>
              <a:graphicData uri="http://schemas.openxmlformats.org/drawingml/2006/table">
                <a:tbl>
                  <a:tblPr firstRow="1" bandRow="1">
                    <a:tableStyleId>{69012ECD-51FC-41F1-AA8D-1B2483CD663E}</a:tableStyleId>
                  </a:tblPr>
                  <a:tblGrid>
                    <a:gridCol w="3726345">
                      <a:extLst>
                        <a:ext uri="{9D8B030D-6E8A-4147-A177-3AD203B41FA5}">
                          <a16:colId xmlns:a16="http://schemas.microsoft.com/office/drawing/2014/main" val="774546596"/>
                        </a:ext>
                      </a:extLst>
                    </a:gridCol>
                    <a:gridCol w="3726345">
                      <a:extLst>
                        <a:ext uri="{9D8B030D-6E8A-4147-A177-3AD203B41FA5}">
                          <a16:colId xmlns:a16="http://schemas.microsoft.com/office/drawing/2014/main" val="1065692673"/>
                        </a:ext>
                      </a:extLst>
                    </a:gridCol>
                    <a:gridCol w="3726345">
                      <a:extLst>
                        <a:ext uri="{9D8B030D-6E8A-4147-A177-3AD203B41FA5}">
                          <a16:colId xmlns:a16="http://schemas.microsoft.com/office/drawing/2014/main" val="2184544633"/>
                        </a:ext>
                      </a:extLst>
                    </a:gridCol>
                  </a:tblGrid>
                  <a:tr h="10972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3200" dirty="0"/>
                            <a:t>O‘RINLASHTIRISH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3200" dirty="0"/>
                            <a:t>O‘RIN ALMASHTIRISH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3200" dirty="0"/>
                            <a:t>GURUHLASH</a:t>
                          </a:r>
                          <a:endParaRPr lang="ru-RU" sz="3200" dirty="0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206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4919349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  <a:endParaRPr lang="uz-Latn-UZ" sz="2700" dirty="0"/>
                        </a:p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Berilgan: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n</a:t>
                          </a:r>
                        </a:p>
                        <a:p>
                          <a:pPr algn="ctr"/>
                          <a:r>
                            <a:rPr lang="uz-Latn-UZ" sz="2700" dirty="0"/>
                            <a:t>Tanlanma: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k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57023203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700" dirty="0"/>
                            <a:t> muhim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tartibi</a:t>
                          </a:r>
                          <a:r>
                            <a:rPr lang="uz-Latn-UZ" sz="2700" dirty="0"/>
                            <a:t> muhim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837682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z-Latn-UZ" sz="2700" dirty="0"/>
                            <a:t>Elementlar </a:t>
                          </a:r>
                          <a:r>
                            <a:rPr lang="uz-Latn-UZ" sz="2700" b="1" i="1" dirty="0">
                              <a:solidFill>
                                <a:srgbClr val="C00000"/>
                              </a:solidFill>
                            </a:rPr>
                            <a:t>tarkibi </a:t>
                          </a:r>
                          <a:r>
                            <a:rPr lang="uz-Latn-UZ" sz="2700" dirty="0"/>
                            <a:t>muhim </a:t>
                          </a:r>
                          <a:endParaRPr lang="ru-RU" sz="2700" b="1" i="1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61083542"/>
                      </a:ext>
                    </a:extLst>
                  </a:tr>
                  <a:tr h="121990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4" t="-295500" r="-200491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000" t="-295500" r="-100163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21920" marR="121920" marT="60960" marB="6096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0327" t="-295500" r="-327" b="-1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30456405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65700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48" y="1466615"/>
            <a:ext cx="11858413" cy="2964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733" b="1" dirty="0" err="1" smtClean="0">
                <a:latin typeface="Arial" pitchFamily="34" charset="0"/>
                <a:cs typeface="Arial" pitchFamily="34" charset="0"/>
              </a:rPr>
              <a:t>Javonda</a:t>
            </a:r>
            <a:r>
              <a:rPr lang="en-US" sz="3733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3 ta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5 ta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fizika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kitoblari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bor.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Alisher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4 ta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kitobni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tarkibida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hech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bo‘lmaganda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bitta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kitobi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bo‘lish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sharti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tanlashi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3733" b="1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endParaRPr lang="en-US" sz="3733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avloniy.uz/images/logo_1603161398.png">
            <a:extLst>
              <a:ext uri="{FF2B5EF4-FFF2-40B4-BE49-F238E27FC236}">
                <a16:creationId xmlns:a16="http://schemas.microsoft.com/office/drawing/2014/main" id="{660E6750-62E0-42B8-8931-930C931034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r="-3059"/>
          <a:stretch/>
        </p:blipFill>
        <p:spPr bwMode="auto">
          <a:xfrm>
            <a:off x="310753" y="100541"/>
            <a:ext cx="6020379" cy="9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4" name="object 2"/>
          <p:cNvSpPr/>
          <p:nvPr/>
        </p:nvSpPr>
        <p:spPr>
          <a:xfrm>
            <a:off x="1" y="4813995"/>
            <a:ext cx="12192000" cy="134702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pic>
        <p:nvPicPr>
          <p:cNvPr id="15" name="Picture 10" descr="книги различного цвета на коричневой настенной иллюстрации полки ...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00" b="89200" l="5250" r="97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409" y="4046595"/>
            <a:ext cx="4748067" cy="29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033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0" t="10549" r="38298" b="27593"/>
          <a:stretch/>
        </p:blipFill>
        <p:spPr bwMode="auto">
          <a:xfrm>
            <a:off x="1" y="1802422"/>
            <a:ext cx="1500199" cy="342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Схема 1"/>
          <p:cNvGraphicFramePr/>
          <p:nvPr>
            <p:extLst/>
          </p:nvPr>
        </p:nvGraphicFramePr>
        <p:xfrm>
          <a:off x="1278363" y="70367"/>
          <a:ext cx="10913637" cy="6562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AutoShape 2" descr="Total logo | Logok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sp>
        <p:nvSpPr>
          <p:cNvPr id="7" name="AutoShape 4" descr="Total logo | Logok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4205614" y="1285733"/>
                <a:ext cx="6697539" cy="8459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bSup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𝟑</m:t>
                      </m:r>
                      <m:r>
                        <a:rPr lang="uz-Latn-UZ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; </m:t>
                      </m:r>
                      <m:r>
                        <a:rPr lang="en-US" sz="2400" b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sSubSup>
                        <m:sSubSup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bSup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𝟓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en-US" sz="24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5614" y="1285733"/>
                <a:ext cx="6697539" cy="8459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Прямоугольник 8"/>
              <p:cNvSpPr/>
              <p:nvPr/>
            </p:nvSpPr>
            <p:spPr>
              <a:xfrm>
                <a:off x="3237320" y="2049339"/>
                <a:ext cx="7491025" cy="4944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>
                    <a:latin typeface="Arial" pitchFamily="34" charset="0"/>
                    <a:cs typeface="Arial" pitchFamily="34" charset="0"/>
                  </a:rPr>
                  <a:t>Ko‘paytirish </a:t>
                </a:r>
                <a:r>
                  <a:rPr lang="en-US" sz="2400" b="1" dirty="0" err="1">
                    <a:latin typeface="Arial" pitchFamily="34" charset="0"/>
                    <a:cs typeface="Arial" pitchFamily="34" charset="0"/>
                  </a:rPr>
                  <a:t>qoidasiga</a:t>
                </a:r>
                <a:r>
                  <a:rPr lang="en-US" sz="2400" b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b="1" dirty="0" err="1">
                    <a:latin typeface="Arial" pitchFamily="34" charset="0"/>
                    <a:cs typeface="Arial" pitchFamily="34" charset="0"/>
                  </a:rPr>
                  <a:t>ko‘ra</a:t>
                </a:r>
                <a:r>
                  <a:rPr lang="en-US" sz="2400" b="1" dirty="0">
                    <a:latin typeface="Arial" pitchFamily="34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𝟑</m:t>
                        </m:r>
                      </m:sub>
                      <m:sup>
                        <m:r>
                          <a:rPr lang="en-US" sz="2400" b="1" i="1">
                            <a:latin typeface="Cambria Math"/>
                          </a:rPr>
                          <m:t>𝟏</m:t>
                        </m:r>
                      </m:sup>
                    </m:sSubSup>
                    <m:r>
                      <a:rPr lang="en-US" sz="2400" b="1" i="1">
                        <a:latin typeface="Cambria Math"/>
                        <a:ea typeface="Cambria Math"/>
                      </a:rPr>
                      <m:t>∙</m:t>
                    </m:r>
                    <m:sSubSup>
                      <m:sSubSup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latin typeface="Cambria Math"/>
                          </a:rPr>
                          <m:t>𝟓</m:t>
                        </m:r>
                      </m:sub>
                      <m:sup>
                        <m:r>
                          <a:rPr lang="en-US" sz="2400" b="1" i="1"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2400" b="1" i="1">
                        <a:latin typeface="Cambria Math"/>
                      </a:rPr>
                      <m:t>=</m:t>
                    </m:r>
                    <m:r>
                      <a:rPr lang="en-US" sz="2400" b="1" i="1">
                        <a:latin typeface="Cambria Math"/>
                      </a:rPr>
                      <m:t>𝟑</m:t>
                    </m:r>
                    <m:r>
                      <a:rPr lang="en-US" sz="2400" b="1" i="1">
                        <a:latin typeface="Cambria Math"/>
                        <a:ea typeface="Cambria Math"/>
                      </a:rPr>
                      <m:t>∙</m:t>
                    </m:r>
                    <m:r>
                      <a:rPr lang="en-US" sz="2400" b="1" i="1">
                        <a:latin typeface="Cambria Math"/>
                        <a:ea typeface="Cambria Math"/>
                      </a:rPr>
                      <m:t>𝟏𝟎</m:t>
                    </m:r>
                    <m:r>
                      <a:rPr lang="en-US" sz="2400" b="1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2400" b="1" i="1">
                        <a:latin typeface="Cambria Math"/>
                        <a:ea typeface="Cambria Math"/>
                      </a:rPr>
                      <m:t>𝟑𝟎</m:t>
                    </m:r>
                  </m:oMath>
                </a14:m>
                <a:r>
                  <a:rPr lang="en-US" sz="2400" b="1" dirty="0">
                    <a:latin typeface="Arial" pitchFamily="34" charset="0"/>
                    <a:cs typeface="Arial" pitchFamily="34" charset="0"/>
                  </a:rPr>
                  <a:t>  </a:t>
                </a:r>
                <a:endParaRPr lang="uz-Latn-U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7320" y="2049339"/>
                <a:ext cx="7491025" cy="494494"/>
              </a:xfrm>
              <a:prstGeom prst="rect">
                <a:avLst/>
              </a:prstGeom>
              <a:blipFill>
                <a:blip r:embed="rId9"/>
                <a:stretch>
                  <a:fillRect l="-1221" t="-3704" b="-271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/>
          <p:cNvSpPr/>
          <p:nvPr/>
        </p:nvSpPr>
        <p:spPr>
          <a:xfrm>
            <a:off x="4369897" y="2786928"/>
            <a:ext cx="5965095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 ta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2 ta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fizika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kitobi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667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Прямоугольник 13"/>
              <p:cNvSpPr/>
              <p:nvPr/>
            </p:nvSpPr>
            <p:spPr>
              <a:xfrm>
                <a:off x="4644825" y="3223239"/>
                <a:ext cx="5420651" cy="8459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bSup>
                        <m:sSubSup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</m:sub>
                        <m:sup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bSup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𝟑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</m:num>
                        <m:den>
                          <m:d>
                            <m:dPr>
                              <m:ctrlP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𝟓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</m:d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!</m:t>
                          </m:r>
                        </m:den>
                      </m:f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solidFill>
                            <a:schemeClr val="bg1"/>
                          </a:solidFill>
                          <a:latin typeface="Cambria Math"/>
                        </a:rPr>
                        <m:t>𝟑𝟎</m:t>
                      </m:r>
                    </m:oMath>
                  </m:oMathPara>
                </a14:m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825" y="3223239"/>
                <a:ext cx="5420651" cy="84593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Прямоугольник 14"/>
          <p:cNvSpPr/>
          <p:nvPr/>
        </p:nvSpPr>
        <p:spPr>
          <a:xfrm>
            <a:off x="4514777" y="4625697"/>
            <a:ext cx="5965095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 ta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 ta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fizika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kitobi</a:t>
            </a:r>
            <a:r>
              <a:rPr lang="en-US" sz="266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667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угольник 15"/>
              <p:cNvSpPr/>
              <p:nvPr/>
            </p:nvSpPr>
            <p:spPr>
              <a:xfrm>
                <a:off x="5023853" y="5159178"/>
                <a:ext cx="4196277" cy="669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sub>
                      <m:sup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sup>
                    </m:sSubSup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Sup>
                      <m:sSubSupPr>
                        <m:ctrlP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</m:sub>
                      <m:sup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bSup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𝟑</m:t>
                            </m:r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𝟑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𝟓</m:t>
                            </m:r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𝟏</m:t>
                            </m:r>
                          </m:e>
                        </m:d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en-US" sz="24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!</m:t>
                        </m:r>
                      </m:den>
                    </m:f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𝟓</m:t>
                    </m:r>
                  </m:oMath>
                </a14:m>
                <a:r>
                  <a:rPr lang="en-US" sz="2400" b="1" dirty="0">
                    <a:solidFill>
                      <a:schemeClr val="bg1"/>
                    </a:solidFill>
                  </a:rPr>
                  <a:t> </a:t>
                </a:r>
                <a:endParaRPr lang="ru-RU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3853" y="5159178"/>
                <a:ext cx="4196277" cy="66947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Прямоугольник 16"/>
          <p:cNvSpPr/>
          <p:nvPr/>
        </p:nvSpPr>
        <p:spPr>
          <a:xfrm>
            <a:off x="3304952" y="5992249"/>
            <a:ext cx="57486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Arial" pitchFamily="34" charset="0"/>
                <a:cs typeface="Arial" pitchFamily="34" charset="0"/>
              </a:rPr>
              <a:t>Qo‘shish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qoidasiga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ko‘ra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>
                <a:latin typeface="Arial" pitchFamily="34" charset="0"/>
                <a:cs typeface="Arial" pitchFamily="34" charset="0"/>
              </a:rPr>
              <a:t>30+30+5=65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177800" y="6226805"/>
            <a:ext cx="2932469" cy="502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667" b="1" i="1" dirty="0" err="1">
                <a:solidFill>
                  <a:srgbClr val="C00000"/>
                </a:solidFill>
              </a:rPr>
              <a:t>Javob</a:t>
            </a:r>
            <a:r>
              <a:rPr lang="en-US" sz="2667" b="1" i="1" dirty="0">
                <a:solidFill>
                  <a:srgbClr val="C00000"/>
                </a:solidFill>
              </a:rPr>
              <a:t>:</a:t>
            </a:r>
            <a:r>
              <a:rPr lang="en-US" sz="2667" b="1" dirty="0"/>
              <a:t> 65 </a:t>
            </a:r>
            <a:r>
              <a:rPr lang="en-US" sz="2667" b="1" dirty="0" err="1"/>
              <a:t>xil</a:t>
            </a:r>
            <a:r>
              <a:rPr lang="en-US" sz="2667" b="1" dirty="0"/>
              <a:t> </a:t>
            </a:r>
            <a:r>
              <a:rPr lang="en-US" sz="2667" b="1" dirty="0" err="1"/>
              <a:t>usulda</a:t>
            </a:r>
            <a:endParaRPr lang="en-US" sz="2667" b="1" dirty="0"/>
          </a:p>
        </p:txBody>
      </p:sp>
    </p:spTree>
    <p:extLst>
      <p:ext uri="{BB962C8B-B14F-4D97-AF65-F5344CB8AC3E}">
        <p14:creationId xmlns:p14="http://schemas.microsoft.com/office/powerpoint/2010/main" val="609908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811" y="2975322"/>
            <a:ext cx="10515600" cy="1325563"/>
          </a:xfrm>
        </p:spPr>
        <p:txBody>
          <a:bodyPr>
            <a:normAutofit/>
          </a:bodyPr>
          <a:lstStyle/>
          <a:p>
            <a:r>
              <a:rPr lang="en-US" sz="6600" b="1" dirty="0" err="1" smtClean="0"/>
              <a:t>Amaliy</a:t>
            </a:r>
            <a:r>
              <a:rPr lang="en-US" sz="6600" b="1" dirty="0" smtClean="0"/>
              <a:t> </a:t>
            </a:r>
            <a:r>
              <a:rPr lang="en-US" sz="6600" b="1" dirty="0" err="1" smtClean="0"/>
              <a:t>topshiriq</a:t>
            </a:r>
            <a:endParaRPr lang="ru-RU" sz="6600" b="1" dirty="0"/>
          </a:p>
        </p:txBody>
      </p:sp>
      <p:pic>
        <p:nvPicPr>
          <p:cNvPr id="2050" name="Picture 2" descr="Комбинаторика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093" y="1061977"/>
            <a:ext cx="6461357" cy="484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3174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7BB9D3A-B66D-4D97-B2F0-EFB519512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47" y="1408206"/>
            <a:ext cx="8691367" cy="5684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Latn-UZ" altLang="ru-RU" sz="3733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Uztelecom </a:t>
            </a:r>
            <a:r>
              <a:rPr lang="uz-Latn-UZ" altLang="ru-RU" sz="3733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 mijozlariga </a:t>
            </a:r>
            <a:r>
              <a:rPr lang="en-US" altLang="ru-RU" sz="3733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uz-Latn-UZ" altLang="ru-RU" sz="3733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ettita raqamli telefon raqamlarini taklif etmoqda. Uztelecom nechta b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archa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raqamlari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turlicha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yetti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nomerlari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ni taklif etishi mumkin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ru-RU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Birinchi raqam</a:t>
            </a:r>
            <a:r>
              <a:rPr lang="uz-Latn-UZ" sz="3733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 0 dan farqli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raqam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lari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 nechta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3733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3733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C5A8069D-2595-4BA1-993E-1A2D56796065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B4287A8-0B09-487F-8E3E-C4DDC4C66622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1-guruh  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Uztelecom — Википедия">
            <a:extLst>
              <a:ext uri="{FF2B5EF4-FFF2-40B4-BE49-F238E27FC236}">
                <a16:creationId xmlns:a16="http://schemas.microsoft.com/office/drawing/2014/main" id="{19EC71A6-E08E-419B-A361-926530436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8121" y="1083849"/>
            <a:ext cx="3166532" cy="316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409B555-F9FC-4098-9382-CFB9EA0EC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6734" y="4033483"/>
            <a:ext cx="3295153" cy="272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471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к привить ребёнку любовь к чтени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733" y="2048933"/>
            <a:ext cx="5880100" cy="392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65;p18"/>
          <p:cNvSpPr txBox="1"/>
          <p:nvPr/>
        </p:nvSpPr>
        <p:spPr>
          <a:xfrm>
            <a:off x="4867977" y="5864207"/>
            <a:ext cx="6965115" cy="926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171757">
              <a:buNone/>
            </a:pP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227349" y="1363703"/>
            <a:ext cx="61734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Alisherda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matematikaga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oid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7 ta,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Sevarada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esa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fizikaga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oid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4000" b="1" dirty="0">
                <a:latin typeface="Arial" pitchFamily="34" charset="0"/>
                <a:cs typeface="Arial" pitchFamily="34" charset="0"/>
              </a:rPr>
              <a:t>9 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ta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kitob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bor.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Ular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bir-birlari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ikkitadan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kitobni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necha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xil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usulda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almashishlari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ru-RU" sz="4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2-guruh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642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435" y="1658544"/>
            <a:ext cx="11757219" cy="1520685"/>
          </a:xfrm>
        </p:spPr>
        <p:txBody>
          <a:bodyPr>
            <a:noAutofit/>
          </a:bodyPr>
          <a:lstStyle/>
          <a:p>
            <a:pPr algn="l"/>
            <a:r>
              <a:rPr lang="uz-Latn-UZ" sz="3733" b="1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b j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avon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kitobning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733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tasini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yonma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-yon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turadigan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joylashtirish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3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733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en-US" sz="3733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733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733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2"/>
          <p:cNvSpPr/>
          <p:nvPr/>
        </p:nvSpPr>
        <p:spPr>
          <a:xfrm>
            <a:off x="2" y="4480424"/>
            <a:ext cx="12191999" cy="110940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867"/>
          </a:p>
        </p:txBody>
      </p:sp>
      <p:sp>
        <p:nvSpPr>
          <p:cNvPr id="10" name="AutoShape 4" descr="Сиверский техникум-интернат бухгалтеров &quot;Сведения о техникуме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sp>
        <p:nvSpPr>
          <p:cNvPr id="11" name="AutoShape 7" descr="Сиверский техникум-интернат бухгалтеров &quot;Сведения о техникуме ...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pic>
        <p:nvPicPr>
          <p:cNvPr id="2058" name="Picture 10" descr="книги различного цвета на коричневой настенной иллюстрации полки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575" y="3179229"/>
            <a:ext cx="6481484" cy="405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ACB1B1DC-487F-4390-A20C-A71BE8708590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3-guruh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3163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127" y="2779848"/>
            <a:ext cx="7190931" cy="2739803"/>
          </a:xfrm>
        </p:spPr>
        <p:txBody>
          <a:bodyPr>
            <a:noAutofit/>
          </a:bodyPr>
          <a:lstStyle/>
          <a:p>
            <a:pPr algn="l"/>
            <a:r>
              <a:rPr lang="uz-Latn-UZ" sz="3467" b="1" dirty="0" smtClean="0">
                <a:latin typeface="Arial" panose="020B0604020202020204" pitchFamily="34" charset="0"/>
                <a:cs typeface="Arial" panose="020B0604020202020204" pitchFamily="34" charset="0"/>
              </a:rPr>
              <a:t>Bankka </a:t>
            </a:r>
            <a:r>
              <a:rPr lang="uz-Latn-UZ" sz="3467" b="1" dirty="0">
                <a:latin typeface="Arial" panose="020B0604020202020204" pitchFamily="34" charset="0"/>
                <a:cs typeface="Arial" panose="020B0604020202020204" pitchFamily="34" charset="0"/>
              </a:rPr>
              <a:t>o‘rnatilgan s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eyf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kodi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467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ta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raqamdan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ketma-ket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terilib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takrorlanishi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seyf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kodini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67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467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346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80" name="Picture 8" descr="Клипарты png без фона - Современные сейфы. Обсуждение на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899" y="1042611"/>
            <a:ext cx="5679119" cy="604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IF | Gfycat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0210">
            <a:off x="9196121" y="2535367"/>
            <a:ext cx="1764832" cy="1323624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C823707C-ADA2-45C5-AD26-7B6E59501098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61464DE-806A-4A4B-BCEF-5734FF3634D2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4-guruh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560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0755" y="1429772"/>
            <a:ext cx="6046627" cy="21949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67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2667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2667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n = 10, k = </a:t>
            </a:r>
            <a:r>
              <a:rPr lang="uz-Latn-UZ" sz="2667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667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endParaRPr lang="en-US" sz="2667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endParaRPr lang="en-US" sz="2667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raqamlar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takrorlanishi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667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sz="266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9015220" y="6032361"/>
                <a:ext cx="2345759" cy="623690"/>
              </a:xfrm>
              <a:prstGeom prst="rect">
                <a:avLst/>
              </a:prstGeom>
            </p:spPr>
            <p:txBody>
              <a:bodyPr wrap="none" lIns="111691" tIns="55845" rIns="111691" bIns="55845">
                <a:spAutoFit/>
              </a:bodyPr>
              <a:lstStyle/>
              <a:p>
                <a:r>
                  <a:rPr lang="en-US" sz="32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/>
                          </a:rPr>
                          <m:t>𝟏𝟎</m:t>
                        </m:r>
                      </m:e>
                      <m:sup>
                        <m:r>
                          <a:rPr lang="uz-Latn-UZ" sz="3200" b="1" i="1"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</m:oMath>
                </a14:m>
                <a:endParaRPr lang="ru-RU" sz="3200" b="1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5220" y="6032361"/>
                <a:ext cx="2345759" cy="623690"/>
              </a:xfrm>
              <a:prstGeom prst="rect">
                <a:avLst/>
              </a:prstGeom>
              <a:blipFill>
                <a:blip r:embed="rId3"/>
                <a:stretch>
                  <a:fillRect l="-5714" t="-8824" b="-294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Прямоугольник 16"/>
              <p:cNvSpPr/>
              <p:nvPr/>
            </p:nvSpPr>
            <p:spPr>
              <a:xfrm>
                <a:off x="2653903" y="3632522"/>
                <a:ext cx="2271276" cy="643704"/>
              </a:xfrm>
              <a:prstGeom prst="rect">
                <a:avLst/>
              </a:prstGeom>
            </p:spPr>
            <p:txBody>
              <a:bodyPr wrap="square" lIns="68580" tIns="34291" rIns="68580" bIns="3429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  <m:sup>
                          <m: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bSup>
                      <m:r>
                        <a:rPr lang="en-US" sz="3733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  <m:sup>
                          <m:r>
                            <a:rPr lang="en-US" sz="3733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sup>
                      </m:sSup>
                    </m:oMath>
                  </m:oMathPara>
                </a14:m>
                <a:endParaRPr lang="ru-RU" sz="3733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3903" y="3632522"/>
                <a:ext cx="2271276" cy="6437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Прямоугольник 17"/>
              <p:cNvSpPr/>
              <p:nvPr/>
            </p:nvSpPr>
            <p:spPr>
              <a:xfrm>
                <a:off x="2653903" y="4597561"/>
                <a:ext cx="2429143" cy="694872"/>
              </a:xfrm>
              <a:prstGeom prst="rect">
                <a:avLst/>
              </a:prstGeom>
            </p:spPr>
            <p:txBody>
              <a:bodyPr wrap="square" lIns="68580" tIns="34291" rIns="68580" bIns="3429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733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733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3733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uz-Latn-UZ" sz="3733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bSup>
                      <m:r>
                        <a:rPr lang="en-US" sz="3733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733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733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uz-Latn-UZ" sz="3733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p>
                    </m:oMath>
                  </m:oMathPara>
                </a14:m>
                <a:endParaRPr lang="ru-RU" sz="3733" b="1" dirty="0"/>
              </a:p>
            </p:txBody>
          </p:sp>
        </mc:Choice>
        <mc:Fallback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3903" y="4597561"/>
                <a:ext cx="2429143" cy="6948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4" descr="GIF | Gfycat">
            <a:extLst>
              <a:ext uri="{FF2B5EF4-FFF2-40B4-BE49-F238E27FC236}">
                <a16:creationId xmlns:a16="http://schemas.microsoft.com/office/drawing/2014/main" id="{4B230596-6759-414F-8554-49D5497311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294" y="1887756"/>
            <a:ext cx="4092917" cy="3069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C823707C-ADA2-45C5-AD26-7B6E59501098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61464DE-806A-4A4B-BCEF-5734FF3634D2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20218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145" y="1579181"/>
            <a:ext cx="804435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so‘zi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harflarining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o‘rnini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almashtirib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nechta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so‘z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? “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Matematika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4800" b="1" dirty="0" err="1">
                <a:latin typeface="Arial" pitchFamily="34" charset="0"/>
                <a:cs typeface="Arial" pitchFamily="34" charset="0"/>
              </a:rPr>
              <a:t>so‘zida</a:t>
            </a:r>
            <a:r>
              <a:rPr lang="uz-Latn-UZ" sz="4800" b="1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4800" b="1" dirty="0">
                <a:latin typeface="Arial" pitchFamily="34" charset="0"/>
                <a:cs typeface="Arial" pitchFamily="34" charset="0"/>
              </a:rPr>
              <a:t>chi?</a:t>
            </a:r>
          </a:p>
          <a:p>
            <a:pPr marL="0" indent="0">
              <a:buNone/>
            </a:pP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FA29143-96E8-4BCE-84ED-6643245EBD19}"/>
              </a:ext>
            </a:extLst>
          </p:cNvPr>
          <p:cNvSpPr txBox="1"/>
          <p:nvPr/>
        </p:nvSpPr>
        <p:spPr>
          <a:xfrm>
            <a:off x="8470558" y="325195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5-guruh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" name="AutoShape 4" descr="Буква - Е (силиконовые Бусины) — Купить Недорого на Bigl.ua (823206884)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/>
          </a:p>
        </p:txBody>
      </p:sp>
      <p:pic>
        <p:nvPicPr>
          <p:cNvPr id="3078" name="Picture 6" descr="Буква - Е (силиконовые Бусины) — Купить Недорого на Bigl.ua (823206884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801" y="1791277"/>
            <a:ext cx="3963851" cy="34157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0499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8" name="Объект 7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300312" y="856774"/>
              <a:ext cx="11680021" cy="558212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>
          <p:graphicFrame>
            <p:nvGraphicFramePr>
              <p:cNvPr id="8" name="Объект 7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300312" y="856774"/>
              <a:ext cx="11680021" cy="558212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3" r:qs="rId4" r:cs="rId5"/>
              </a:graphicData>
            </a:graphic>
          </p:graphicFrame>
        </mc:Fallback>
      </mc:AlternateContent>
      <p:sp>
        <p:nvSpPr>
          <p:cNvPr id="7" name="Прямоугольник 6"/>
          <p:cNvSpPr/>
          <p:nvPr/>
        </p:nvSpPr>
        <p:spPr>
          <a:xfrm>
            <a:off x="300313" y="241221"/>
            <a:ext cx="15460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i="1" dirty="0">
                <a:solidFill>
                  <a:srgbClr val="002060"/>
                </a:solidFill>
                <a:cs typeface="Arial" panose="020B0604020202020204" pitchFamily="34" charset="0"/>
              </a:rPr>
              <a:t>Yechish</a:t>
            </a:r>
            <a:r>
              <a:rPr lang="en-US" sz="3200" b="1" i="1" dirty="0">
                <a:solidFill>
                  <a:srgbClr val="002060"/>
                </a:solidFill>
                <a:cs typeface="Arial" panose="020B0604020202020204" pitchFamily="34" charset="0"/>
              </a:rPr>
              <a:t>: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901909" y="6340335"/>
            <a:ext cx="4978399" cy="482113"/>
          </a:xfrm>
          <a:prstGeom prst="rect">
            <a:avLst/>
          </a:prstGeom>
        </p:spPr>
        <p:txBody>
          <a:bodyPr wrap="square" lIns="111691" tIns="55845" rIns="111691" bIns="55845">
            <a:spAutoFit/>
          </a:bodyPr>
          <a:lstStyle/>
          <a:p>
            <a:pPr algn="r"/>
            <a:r>
              <a:rPr lang="en-US" sz="24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4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720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151200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28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Телефонный аппарат со шнуром Deli 7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022" y="4395984"/>
            <a:ext cx="3010079" cy="240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ТОП-5 лазерных цветных принтеров | Принтеры | Блог | Клуб DN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5"/>
          <a:stretch>
            <a:fillRect/>
          </a:stretch>
        </p:blipFill>
        <p:spPr bwMode="auto">
          <a:xfrm>
            <a:off x="6822973" y="1766835"/>
            <a:ext cx="3143451" cy="26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5К монитор LG UltraFine 5K (27MD5KL-B) — 4К-Monitor —интернет-магазин, 4К  монитор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080" y="1867903"/>
            <a:ext cx="2704921" cy="216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42195" y="2369855"/>
            <a:ext cx="71654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ta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printer, 3 ta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telefon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ta monitor 4 ta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korxonaga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taqsimlanishi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6-guruh</a:t>
            </a:r>
            <a:endParaRPr lang="en-US" sz="2400" b="1" dirty="0">
              <a:solidFill>
                <a:srgbClr val="032F6E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2604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Телефонный аппарат со шнуром Deli 7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0" y="2646033"/>
            <a:ext cx="2425879" cy="194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ТОП-5 лазерных цветных принтеров | Принтеры | Блог | Клуб DN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7" t="3535"/>
          <a:stretch>
            <a:fillRect/>
          </a:stretch>
        </p:blipFill>
        <p:spPr bwMode="auto">
          <a:xfrm>
            <a:off x="1" y="103494"/>
            <a:ext cx="2509055" cy="228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5К монитор LG UltraFine 5K (27MD5KL-B) — 4К-Monitor —интернет-магазин, 4К  монитор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" y="4783843"/>
            <a:ext cx="2069921" cy="166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2288649" y="1032012"/>
                <a:ext cx="3571491" cy="9358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en-US" sz="2667" b="1">
                                  <a:latin typeface="Cambria Math" panose="02040503050406030204"/>
                                </a:rPr>
                                <m:t>𝟓</m:t>
                              </m:r>
                            </m:sup>
                          </m:sSubSup>
                        </m:e>
                      </m:acc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667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667" b="1">
                              <a:latin typeface="Cambria Math" panose="02040503050406030204"/>
                            </a:rPr>
                            <m:t>𝟖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667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667" b="1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667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667" b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en-US" sz="2667" b="1" i="1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667" b="1">
                          <a:latin typeface="Cambria Math" panose="02040503050406030204"/>
                        </a:rPr>
                        <m:t>𝟓𝟔</m:t>
                      </m:r>
                    </m:oMath>
                  </m:oMathPara>
                </a14:m>
                <a:endParaRPr lang="ru-RU" sz="2667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649" y="1032012"/>
                <a:ext cx="3571491" cy="93583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326749" y="3227407"/>
                <a:ext cx="3571491" cy="9358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𝟑</m:t>
                              </m:r>
                            </m:sup>
                          </m:sSubSup>
                        </m:e>
                      </m:acc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667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667" b="1">
                              <a:latin typeface="Cambria Math" panose="02040503050406030204"/>
                            </a:rPr>
                            <m:t>𝟔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667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667" b="1" i="1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667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667" b="1" i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ru-RU" sz="2667" b="1">
                              <a:latin typeface="Cambria Math" panose="02040503050406030204"/>
                            </a:rPr>
                            <m:t>𝟑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667" b="1">
                          <a:latin typeface="Cambria Math" panose="02040503050406030204"/>
                        </a:rPr>
                        <m:t>𝟐𝟎</m:t>
                      </m:r>
                    </m:oMath>
                  </m:oMathPara>
                </a14:m>
                <a:endParaRPr lang="ru-RU" sz="2667" b="1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6749" y="3227407"/>
                <a:ext cx="3571491" cy="93583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2014049" y="5179263"/>
                <a:ext cx="3776675" cy="9358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𝟕</m:t>
                              </m:r>
                            </m:sup>
                          </m:sSubSup>
                        </m:e>
                      </m:acc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667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667" b="1">
                              <a:latin typeface="Cambria Math" panose="02040503050406030204"/>
                            </a:rPr>
                            <m:t>𝟏𝟎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r>
                            <a:rPr lang="en-US" sz="2667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RU" sz="2667" b="1" i="1">
                              <a:latin typeface="Cambria Math" panose="02040503050406030204"/>
                            </a:rPr>
                            <m:t>𝟒</m:t>
                          </m:r>
                          <m:r>
                            <a:rPr lang="en-US" sz="2667" b="1">
                              <a:latin typeface="Cambria Math" panose="02040503050406030204"/>
                            </a:rPr>
                            <m:t>−</m:t>
                          </m:r>
                          <m:r>
                            <a:rPr lang="en-US" sz="2667" b="1" i="1">
                              <a:latin typeface="Cambria Math" panose="02040503050406030204"/>
                            </a:rPr>
                            <m:t>𝟏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)!</m:t>
                          </m:r>
                          <m:r>
                            <a:rPr lang="ru-RU" sz="2667" b="1">
                              <a:latin typeface="Cambria Math" panose="02040503050406030204"/>
                            </a:rPr>
                            <m:t>𝟕</m:t>
                          </m:r>
                          <m:r>
                            <a:rPr lang="en-US" sz="2667" b="1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667" b="1">
                          <a:latin typeface="Cambria Math" panose="02040503050406030204"/>
                        </a:rPr>
                        <m:t>𝟏𝟐𝟎</m:t>
                      </m:r>
                    </m:oMath>
                  </m:oMathPara>
                </a14:m>
                <a:endParaRPr lang="ru-RU" sz="2667" b="1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4049" y="5179263"/>
                <a:ext cx="3776675" cy="93583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авая фигурная скобка 9"/>
          <p:cNvSpPr/>
          <p:nvPr/>
        </p:nvSpPr>
        <p:spPr>
          <a:xfrm>
            <a:off x="5645885" y="997936"/>
            <a:ext cx="685800" cy="5257109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угольник 10"/>
              <p:cNvSpPr/>
              <p:nvPr/>
            </p:nvSpPr>
            <p:spPr>
              <a:xfrm>
                <a:off x="6204685" y="2971027"/>
                <a:ext cx="5934060" cy="594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en-US" sz="2667" b="1">
                                  <a:latin typeface="Cambria Math" panose="02040503050406030204"/>
                                </a:rPr>
                                <m:t>𝟓</m:t>
                              </m:r>
                            </m:sup>
                          </m:sSubSup>
                        </m:e>
                      </m:acc>
                      <m:r>
                        <a:rPr lang="en-US" sz="2667" b="1" i="1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𝟑</m:t>
                              </m:r>
                            </m:sup>
                          </m:sSubSup>
                        </m:e>
                      </m:acc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en-US" sz="2667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n-US" sz="2667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667" b="1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  <m:sub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𝟒</m:t>
                              </m:r>
                            </m:sub>
                            <m:sup>
                              <m:r>
                                <a:rPr lang="ru-RU" sz="2667" b="1" i="1">
                                  <a:latin typeface="Cambria Math" panose="02040503050406030204"/>
                                </a:rPr>
                                <m:t>𝟕</m:t>
                              </m:r>
                            </m:sup>
                          </m:sSubSup>
                        </m:e>
                      </m:acc>
                      <m:r>
                        <a:rPr lang="en-US" sz="2667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667" b="1">
                          <a:latin typeface="Cambria Math" panose="02040503050406030204"/>
                        </a:rPr>
                        <m:t>𝟓𝟔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𝟐𝟎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∙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𝟏𝟐𝟎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=</m:t>
                      </m:r>
                      <m:r>
                        <a:rPr lang="ru-RU" sz="2667" b="1" i="1">
                          <a:latin typeface="Cambria Math" panose="02040503050406030204"/>
                          <a:ea typeface="Cambria Math" panose="02040503050406030204"/>
                        </a:rPr>
                        <m:t>𝟏𝟑𝟒𝟒𝟎𝟎</m:t>
                      </m:r>
                    </m:oMath>
                  </m:oMathPara>
                </a14:m>
                <a:endParaRPr lang="ru-RU" sz="2667" dirty="0"/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685" y="2971027"/>
                <a:ext cx="5934060" cy="59445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Прямоугольник 11"/>
              <p:cNvSpPr/>
              <p:nvPr/>
            </p:nvSpPr>
            <p:spPr>
              <a:xfrm>
                <a:off x="7861301" y="6255046"/>
                <a:ext cx="397510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i="1" dirty="0" err="1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Javob</a:t>
                </a:r>
                <a:r>
                  <a:rPr lang="en-US" sz="2400" b="1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ru-RU" sz="2400" b="1" i="1">
                        <a:latin typeface="Cambria Math" panose="02040503050406030204"/>
                        <a:ea typeface="Cambria Math" panose="02040503050406030204"/>
                      </a:rPr>
                      <m:t>𝟏𝟑𝟒𝟒𝟎𝟎</m:t>
                    </m:r>
                    <m:r>
                      <a:rPr lang="ru-RU" sz="2400" b="1" i="1">
                        <a:latin typeface="Cambria Math" panose="02040503050406030204"/>
                        <a:ea typeface="Cambria Math" panose="02040503050406030204"/>
                      </a:rPr>
                      <m:t> </m:t>
                    </m:r>
                  </m:oMath>
                </a14:m>
                <a:r>
                  <a:rPr lang="ru-RU" sz="24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usulda</a:t>
                </a:r>
                <a:endParaRPr lang="ru-RU" sz="2400" b="1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1301" y="6255046"/>
                <a:ext cx="3975100" cy="461665"/>
              </a:xfrm>
              <a:prstGeom prst="rect">
                <a:avLst/>
              </a:prstGeom>
              <a:blipFill>
                <a:blip r:embed="rId9"/>
                <a:stretch>
                  <a:fillRect l="-2454" t="-9211" b="-302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301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10" grpId="0" animBg="1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485601" y="2624912"/>
            <a:ext cx="8907028" cy="1990283"/>
          </a:xfrm>
          <a:prstGeom prst="rect">
            <a:avLst/>
          </a:prstGeom>
        </p:spPr>
        <p:txBody>
          <a:bodyPr vert="horz" wrap="square" lIns="0" tIns="20315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52480" algn="ctr">
              <a:spcBef>
                <a:spcPts val="160"/>
              </a:spcBef>
            </a:pPr>
            <a:r>
              <a:rPr lang="en-US" sz="6400" dirty="0">
                <a:solidFill>
                  <a:srgbClr val="002060"/>
                </a:solidFill>
                <a:latin typeface="+mn-lt"/>
                <a:cs typeface="Arial" pitchFamily="34" charset="0"/>
              </a:rPr>
              <a:t>E’TIBORINGIZ UCHUN RAHMAT!</a:t>
            </a:r>
            <a:endParaRPr lang="en-US" sz="5867" spc="13" dirty="0">
              <a:solidFill>
                <a:srgbClr val="002060"/>
              </a:solidFill>
              <a:latin typeface="+mn-lt"/>
              <a:cs typeface="Arial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DAC7512D-A6AA-48A8-A72F-0C4DA23C0A1B}"/>
              </a:ext>
            </a:extLst>
          </p:cNvPr>
          <p:cNvCxnSpPr/>
          <p:nvPr/>
        </p:nvCxnSpPr>
        <p:spPr>
          <a:xfrm>
            <a:off x="227348" y="1173652"/>
            <a:ext cx="11737304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://avloniy.uz/images/logo_1603161398.png">
            <a:extLst>
              <a:ext uri="{FF2B5EF4-FFF2-40B4-BE49-F238E27FC236}">
                <a16:creationId xmlns:a16="http://schemas.microsoft.com/office/drawing/2014/main" id="{660E6750-62E0-42B8-8931-930C931034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r="-3059"/>
          <a:stretch/>
        </p:blipFill>
        <p:spPr bwMode="auto">
          <a:xfrm>
            <a:off x="310753" y="100541"/>
            <a:ext cx="6020379" cy="98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88E9296-1B9E-48BC-A895-1E8DB3B6C83D}"/>
              </a:ext>
            </a:extLst>
          </p:cNvPr>
          <p:cNvSpPr txBox="1"/>
          <p:nvPr/>
        </p:nvSpPr>
        <p:spPr>
          <a:xfrm>
            <a:off x="8650932" y="345974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3852159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680</Words>
  <Application>Microsoft Office PowerPoint</Application>
  <PresentationFormat>Широкоэкранный</PresentationFormat>
  <Paragraphs>124</Paragraphs>
  <Slides>25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Fira Sans Extra Condensed Medium</vt:lpstr>
      <vt:lpstr>Roboto</vt:lpstr>
      <vt:lpstr>Times New Roman</vt:lpstr>
      <vt:lpstr>Wingdings</vt:lpstr>
      <vt:lpstr>Тема Office</vt:lpstr>
      <vt:lpstr>Equation.DSMT4</vt:lpstr>
      <vt:lpstr>Kombinatorikaga oid masalalarni yechish usullari</vt:lpstr>
      <vt:lpstr>Reja:</vt:lpstr>
      <vt:lpstr>     A_n^k=n!/(n-k)!    yoki〖   A〗_n^k=n∙(n-1)∙ … ∙(n-k+1)  </vt:lpstr>
      <vt:lpstr>Takrorsiz o‘rinlashtirish</vt:lpstr>
      <vt:lpstr>Презентация PowerPoint</vt:lpstr>
      <vt:lpstr>Презентация PowerPoint</vt:lpstr>
      <vt:lpstr> n elementdan tuzilgan o‘rin almashtirish deb, shunday tanlanmalarga aytiladiki, ularning har biriga to‘plamning barcha n ta elementi kiradi va ular bir-biridan faqat elementlarning tartibi bilan farq qiladi.                                     </vt:lpstr>
      <vt:lpstr>Takrorsiz o‘rin almashtirish</vt:lpstr>
      <vt:lpstr>Презентация PowerPoint</vt:lpstr>
      <vt:lpstr>Презентация PowerPoint</vt:lpstr>
      <vt:lpstr>Takrorsiz guruhlashlar</vt:lpstr>
      <vt:lpstr>Презентация PowerPoint</vt:lpstr>
      <vt:lpstr>Презентация PowerPoint</vt:lpstr>
      <vt:lpstr>Презентация PowerPoint</vt:lpstr>
      <vt:lpstr>Amaliy topshiriq</vt:lpstr>
      <vt:lpstr>Презентация PowerPoint</vt:lpstr>
      <vt:lpstr>Презентация PowerPoint</vt:lpstr>
      <vt:lpstr>Kitob javoniga 12 ta turli xil kitobning muayyan 5 tasini yonma-yon turadigan qilib necha xil usulda joylashtirish mumkin? </vt:lpstr>
      <vt:lpstr>Bankka o‘rnatilgan seyf kodi 5 ta raqamdan iborat. Ular ketma-ket terilib, takrorlanishi mumkin bo‘lsa, seyf kodini necha xil usulda tuzish mumkin?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Kombinatorikaga oid masalalarni yechish usullari</dc:title>
  <dc:creator>MYCOM</dc:creator>
  <cp:lastModifiedBy>MYCOM</cp:lastModifiedBy>
  <cp:revision>4</cp:revision>
  <dcterms:created xsi:type="dcterms:W3CDTF">2025-01-25T11:07:25Z</dcterms:created>
  <dcterms:modified xsi:type="dcterms:W3CDTF">2025-01-25T11:33:27Z</dcterms:modified>
</cp:coreProperties>
</file>