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2" r:id="rId1"/>
  </p:sldMasterIdLst>
  <p:notesMasterIdLst>
    <p:notesMasterId r:id="rId18"/>
  </p:notesMasterIdLst>
  <p:sldIdLst>
    <p:sldId id="481" r:id="rId2"/>
    <p:sldId id="482" r:id="rId3"/>
    <p:sldId id="495" r:id="rId4"/>
    <p:sldId id="485" r:id="rId5"/>
    <p:sldId id="486" r:id="rId6"/>
    <p:sldId id="487" r:id="rId7"/>
    <p:sldId id="488" r:id="rId8"/>
    <p:sldId id="489" r:id="rId9"/>
    <p:sldId id="441" r:id="rId10"/>
    <p:sldId id="490" r:id="rId11"/>
    <p:sldId id="449" r:id="rId12"/>
    <p:sldId id="492" r:id="rId13"/>
    <p:sldId id="491" r:id="rId14"/>
    <p:sldId id="493" r:id="rId15"/>
    <p:sldId id="494" r:id="rId16"/>
    <p:sldId id="477" r:id="rId17"/>
  </p:sldIdLst>
  <p:sldSz cx="17995900" cy="10801350"/>
  <p:notesSz cx="9866313" cy="673576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98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F295C"/>
    <a:srgbClr val="002060"/>
    <a:srgbClr val="E53935"/>
    <a:srgbClr val="80C783"/>
    <a:srgbClr val="E6E6E6"/>
    <a:srgbClr val="FF8B8B"/>
    <a:srgbClr val="FF6161"/>
    <a:srgbClr val="2CC8A1"/>
    <a:srgbClr val="81FF8D"/>
    <a:srgbClr val="FF5B5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399" autoAdjust="0"/>
    <p:restoredTop sz="96265" autoAdjust="0"/>
  </p:normalViewPr>
  <p:slideViewPr>
    <p:cSldViewPr>
      <p:cViewPr varScale="1">
        <p:scale>
          <a:sx n="68" d="100"/>
          <a:sy n="68" d="100"/>
        </p:scale>
        <p:origin x="720" y="84"/>
      </p:cViewPr>
      <p:guideLst>
        <p:guide orient="horz" pos="2298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8CAF6BBA-D273-46B1-9AB6-C944BE9767D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5A3C388B-2245-440B-93DD-57EA5EE1964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58800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fld id="{15EF504B-4005-4956-A6B0-D5B0B6FB9A27}" type="datetimeFigureOut">
              <a:rPr lang="ru-RU"/>
              <a:pPr>
                <a:defRPr/>
              </a:pPr>
              <a:t>25.01.2025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id="{B54D8425-C692-497E-BE3B-03D946406CC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041650" y="842963"/>
            <a:ext cx="3783013" cy="22717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52715" tIns="26358" rIns="52715" bIns="26358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id="{A2EAF7D6-0390-4D92-A93E-3C2601995C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87425" y="3241675"/>
            <a:ext cx="7891463" cy="2652713"/>
          </a:xfrm>
          <a:prstGeom prst="rect">
            <a:avLst/>
          </a:prstGeom>
        </p:spPr>
        <p:txBody>
          <a:bodyPr vert="horz" lIns="52715" tIns="26358" rIns="52715" bIns="26358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8B4AFA5-8DCE-4CC1-9533-D9EB240973B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397625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4E3246A-E277-483C-A4C2-9FBC2CACA6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588000" y="6397625"/>
            <a:ext cx="4275138" cy="338138"/>
          </a:xfrm>
          <a:prstGeom prst="rect">
            <a:avLst/>
          </a:prstGeom>
        </p:spPr>
        <p:txBody>
          <a:bodyPr vert="horz" wrap="square" lIns="52715" tIns="26358" rIns="52715" bIns="2635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700"/>
            </a:lvl1pPr>
          </a:lstStyle>
          <a:p>
            <a:fld id="{8E1E6482-779E-4CD8-8573-CDAFBF311564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1E6482-779E-4CD8-8573-CDAFBF311564}" type="slidenum">
              <a:rPr lang="ru-RU" altLang="en-US" smtClean="0"/>
              <a:pPr/>
              <a:t>10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42205521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1E6482-779E-4CD8-8573-CDAFBF311564}" type="slidenum">
              <a:rPr lang="ru-RU" altLang="en-US" smtClean="0"/>
              <a:pPr/>
              <a:t>11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36629809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9C37DA-EF9F-4BC6-BEF4-91C7182DB3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49488" y="1767722"/>
            <a:ext cx="13496925" cy="3760470"/>
          </a:xfrm>
        </p:spPr>
        <p:txBody>
          <a:bodyPr anchor="b"/>
          <a:lstStyle>
            <a:lvl1pPr algn="ctr"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66D372BA-623A-43C0-AA63-695E9A7E42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49488" y="5673210"/>
            <a:ext cx="13496925" cy="2607825"/>
          </a:xfrm>
        </p:spPr>
        <p:txBody>
          <a:bodyPr/>
          <a:lstStyle>
            <a:lvl1pPr marL="0" indent="0" algn="ctr">
              <a:buNone/>
              <a:defRPr sz="3542"/>
            </a:lvl1pPr>
            <a:lvl2pPr marL="674827" indent="0" algn="ctr">
              <a:buNone/>
              <a:defRPr sz="2952"/>
            </a:lvl2pPr>
            <a:lvl3pPr marL="1349654" indent="0" algn="ctr">
              <a:buNone/>
              <a:defRPr sz="2657"/>
            </a:lvl3pPr>
            <a:lvl4pPr marL="2024482" indent="0" algn="ctr">
              <a:buNone/>
              <a:defRPr sz="2362"/>
            </a:lvl4pPr>
            <a:lvl5pPr marL="2699309" indent="0" algn="ctr">
              <a:buNone/>
              <a:defRPr sz="2362"/>
            </a:lvl5pPr>
            <a:lvl6pPr marL="3374136" indent="0" algn="ctr">
              <a:buNone/>
              <a:defRPr sz="2362"/>
            </a:lvl6pPr>
            <a:lvl7pPr marL="4048963" indent="0" algn="ctr">
              <a:buNone/>
              <a:defRPr sz="2362"/>
            </a:lvl7pPr>
            <a:lvl8pPr marL="4723790" indent="0" algn="ctr">
              <a:buNone/>
              <a:defRPr sz="2362"/>
            </a:lvl8pPr>
            <a:lvl9pPr marL="5398618" indent="0" algn="ctr">
              <a:buNone/>
              <a:defRPr sz="2362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A1C8362-3AC2-4CE6-9180-AD2E820C6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66CB6A2-F0C6-44A7-BB3D-87B9D1051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41FD83F-B3FB-4D9F-A576-0B613CCD7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430780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CC9197-249C-47D3-97F3-9A4B54759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365AED3-2FC8-4383-8C8A-30F8B25A50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4080BA5-2F7F-49AB-B5FD-E43136D51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A9AE749-F184-4F43-B0E2-8A887396D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196602E-9CF7-475D-90B4-092C2E44D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365429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91F8152-0B42-44F5-86EA-6399635F92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7845" y="2692838"/>
            <a:ext cx="15521464" cy="4493061"/>
          </a:xfrm>
        </p:spPr>
        <p:txBody>
          <a:bodyPr anchor="b"/>
          <a:lstStyle>
            <a:lvl1pPr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B738FD4-9E35-45E8-9C33-9100E42882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27845" y="7228405"/>
            <a:ext cx="15521464" cy="2362795"/>
          </a:xfrm>
        </p:spPr>
        <p:txBody>
          <a:bodyPr/>
          <a:lstStyle>
            <a:lvl1pPr marL="0" indent="0">
              <a:buNone/>
              <a:defRPr sz="3542">
                <a:solidFill>
                  <a:schemeClr val="tx1">
                    <a:tint val="75000"/>
                  </a:schemeClr>
                </a:solidFill>
              </a:defRPr>
            </a:lvl1pPr>
            <a:lvl2pPr marL="674827" indent="0">
              <a:buNone/>
              <a:defRPr sz="2952">
                <a:solidFill>
                  <a:schemeClr val="tx1">
                    <a:tint val="75000"/>
                  </a:schemeClr>
                </a:solidFill>
              </a:defRPr>
            </a:lvl2pPr>
            <a:lvl3pPr marL="1349654" indent="0">
              <a:buNone/>
              <a:defRPr sz="2657">
                <a:solidFill>
                  <a:schemeClr val="tx1">
                    <a:tint val="75000"/>
                  </a:schemeClr>
                </a:solidFill>
              </a:defRPr>
            </a:lvl3pPr>
            <a:lvl4pPr marL="2024482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4pPr>
            <a:lvl5pPr marL="2699309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5pPr>
            <a:lvl6pPr marL="3374136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6pPr>
            <a:lvl7pPr marL="4048963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7pPr>
            <a:lvl8pPr marL="4723790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8pPr>
            <a:lvl9pPr marL="5398618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5835BE3-5524-4C44-B550-38CEBB565D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83EF4C2-6CB5-4FBD-8A2B-058BAD2785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CB0739D-733F-438D-AF3B-E90801966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39827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9C2397-6EE1-4C1D-A305-92612EE24A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7A6FCBB-F8C2-4262-A171-018A6DCD5C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37218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E849A0A-CC8A-47F8-88A3-DF7E933385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10424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4048F0A-45D4-4793-9A02-79A9B25AC0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20D3376-EAB0-4564-9CBC-4FA51C6BF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8C8F037-C639-4D01-88F2-E69B061D6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960162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5BD5487-121F-4CB7-968F-2DC78FA13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2" y="575073"/>
            <a:ext cx="15521464" cy="20877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F06E0D1-DF2F-4167-B91F-644F9AA546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9563" y="2647832"/>
            <a:ext cx="7613109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3742167-918B-4C55-AECF-1F7F143A8D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39563" y="3945493"/>
            <a:ext cx="7613109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099D4727-0F9A-482A-98ED-309277BBFB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10425" y="2647832"/>
            <a:ext cx="7650601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5A3A9B02-47A2-42A2-9923-C5181EF0A2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9110425" y="3945493"/>
            <a:ext cx="7650601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49CEFD74-56C2-45B2-A70D-A6D0C1257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C4991990-7BCE-4379-972B-BE30545E1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B9DF87B1-B5E7-41FE-95DA-15DAA2CB0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61468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DE1224-34E3-49E6-A62E-1A20B3EF1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E4CAEF56-574F-4392-9518-5A87B872E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784110E7-CE1D-4F97-8051-7EA14347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B96D766-7172-45E2-A7CA-979FD18D3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28745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43047613-74B6-45FF-9013-9268700BD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6654FFD8-7C9B-48A3-A27C-0376866B2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3EDA24BA-6F0E-4988-A7F8-56341B02F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539363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57B54A3-5A22-48B1-AE21-0763FA70D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F014E5D-A0B1-46A2-9CE7-9416F8AEBB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>
              <a:defRPr sz="4723"/>
            </a:lvl1pPr>
            <a:lvl2pPr>
              <a:defRPr sz="4133"/>
            </a:lvl2pPr>
            <a:lvl3pPr>
              <a:defRPr sz="3542"/>
            </a:lvl3pPr>
            <a:lvl4pPr>
              <a:defRPr sz="2952"/>
            </a:lvl4pPr>
            <a:lvl5pPr>
              <a:defRPr sz="2952"/>
            </a:lvl5pPr>
            <a:lvl6pPr>
              <a:defRPr sz="2952"/>
            </a:lvl6pPr>
            <a:lvl7pPr>
              <a:defRPr sz="2952"/>
            </a:lvl7pPr>
            <a:lvl8pPr>
              <a:defRPr sz="2952"/>
            </a:lvl8pPr>
            <a:lvl9pPr>
              <a:defRPr sz="2952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F9BAF92-392D-4930-94A7-8F18B6CD7F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4C7225A-09C8-40DB-937D-C0BB66B5D7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7D53E44-8ACE-4A15-B152-D207FD2CE4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88816E9-2A99-4D43-8812-A51CC5DE6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49560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F0A7585-B082-4BFF-A120-C4AA90E16F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43809306-BE26-4435-A6E0-BACC0B188C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 marL="0" indent="0">
              <a:buNone/>
              <a:defRPr sz="4723"/>
            </a:lvl1pPr>
            <a:lvl2pPr marL="674827" indent="0">
              <a:buNone/>
              <a:defRPr sz="4133"/>
            </a:lvl2pPr>
            <a:lvl3pPr marL="1349654" indent="0">
              <a:buNone/>
              <a:defRPr sz="3542"/>
            </a:lvl3pPr>
            <a:lvl4pPr marL="2024482" indent="0">
              <a:buNone/>
              <a:defRPr sz="2952"/>
            </a:lvl4pPr>
            <a:lvl5pPr marL="2699309" indent="0">
              <a:buNone/>
              <a:defRPr sz="2952"/>
            </a:lvl5pPr>
            <a:lvl6pPr marL="3374136" indent="0">
              <a:buNone/>
              <a:defRPr sz="2952"/>
            </a:lvl6pPr>
            <a:lvl7pPr marL="4048963" indent="0">
              <a:buNone/>
              <a:defRPr sz="2952"/>
            </a:lvl7pPr>
            <a:lvl8pPr marL="4723790" indent="0">
              <a:buNone/>
              <a:defRPr sz="2952"/>
            </a:lvl8pPr>
            <a:lvl9pPr marL="5398618" indent="0">
              <a:buNone/>
              <a:defRPr sz="2952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73E426E-58AA-4185-B284-E28B3F2E6B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24B9108-F45B-4222-BA66-7E5D0A476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F5A067C-818C-433E-9496-5DC83AA89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A2D2639-E09B-45BC-B963-03C3771D0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351316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AD1D37-FD7D-49B5-964F-2C33BC9FC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0DE8D210-6E51-4478-A9FD-C431724193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219AA5A-76C1-4508-812B-EC6EAB5C95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03D1DEB-7F92-4308-8BB3-C1BDBED69A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5A98893-9949-47E3-AD40-95249A8944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627459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1AE0F552-01A9-4446-A2FD-C22EBC9922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2878316" y="575072"/>
            <a:ext cx="3880366" cy="915364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E4ED5233-7E36-4CC4-BC3F-132C9C1756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237218" y="575072"/>
            <a:ext cx="11416149" cy="915364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6224A1D-526F-4B31-9FAF-371D6CFE4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11D0BCC-9667-470D-A89C-649F15EFD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E2A2952-779A-411A-A4B4-7BCEE284F6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778283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798" y="432556"/>
            <a:ext cx="16196310" cy="18002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899798" y="2520319"/>
            <a:ext cx="7948189" cy="712839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9147916" y="2520319"/>
            <a:ext cx="7948189" cy="712839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70B5FC-6D3C-4975-A361-DFA2A70B3164}" type="slidenum">
              <a:rPr lang="ru-RU" altLang="ru-RU"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9065001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ACFA3B9-B748-4B1F-BAA0-9E7AB754B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218" y="575073"/>
            <a:ext cx="15521464" cy="2087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D0FFDCB-B092-4E4B-92EB-FF1BEFC128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7218" y="2875360"/>
            <a:ext cx="15521464" cy="68533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CD1EC7F-9FE6-4E64-935E-6665013508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37218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D300AC8-5823-48F0-B2F0-0DC2CE71D7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961142" y="10011252"/>
            <a:ext cx="6073616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FFCF781-E1C8-4800-96E2-729302410A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2709604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71491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3" r:id="rId1"/>
    <p:sldLayoutId id="2147483944" r:id="rId2"/>
    <p:sldLayoutId id="2147483945" r:id="rId3"/>
    <p:sldLayoutId id="2147483946" r:id="rId4"/>
    <p:sldLayoutId id="2147483947" r:id="rId5"/>
    <p:sldLayoutId id="2147483948" r:id="rId6"/>
    <p:sldLayoutId id="2147483949" r:id="rId7"/>
    <p:sldLayoutId id="2147483950" r:id="rId8"/>
    <p:sldLayoutId id="2147483951" r:id="rId9"/>
    <p:sldLayoutId id="2147483952" r:id="rId10"/>
    <p:sldLayoutId id="2147483953" r:id="rId11"/>
    <p:sldLayoutId id="2147483954" r:id="rId12"/>
  </p:sldLayoutIdLst>
  <p:txStyles>
    <p:titleStyle>
      <a:lvl1pPr algn="l" defTabSz="1349654" rtl="0" eaLnBrk="1" latinLnBrk="0" hangingPunct="1">
        <a:lnSpc>
          <a:spcPct val="90000"/>
        </a:lnSpc>
        <a:spcBef>
          <a:spcPct val="0"/>
        </a:spcBef>
        <a:buNone/>
        <a:defRPr sz="649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7414" indent="-337414" algn="l" defTabSz="1349654" rtl="0" eaLnBrk="1" latinLnBrk="0" hangingPunct="1">
        <a:lnSpc>
          <a:spcPct val="90000"/>
        </a:lnSpc>
        <a:spcBef>
          <a:spcPts val="1476"/>
        </a:spcBef>
        <a:buFont typeface="Arial" panose="020B0604020202020204" pitchFamily="34" charset="0"/>
        <a:buChar char="•"/>
        <a:defRPr sz="4133" kern="1200">
          <a:solidFill>
            <a:schemeClr val="tx1"/>
          </a:solidFill>
          <a:latin typeface="+mn-lt"/>
          <a:ea typeface="+mn-ea"/>
          <a:cs typeface="+mn-cs"/>
        </a:defRPr>
      </a:lvl1pPr>
      <a:lvl2pPr marL="101224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3542" kern="1200">
          <a:solidFill>
            <a:schemeClr val="tx1"/>
          </a:solidFill>
          <a:latin typeface="+mn-lt"/>
          <a:ea typeface="+mn-ea"/>
          <a:cs typeface="+mn-cs"/>
        </a:defRPr>
      </a:lvl2pPr>
      <a:lvl3pPr marL="1687068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952" kern="1200">
          <a:solidFill>
            <a:schemeClr val="tx1"/>
          </a:solidFill>
          <a:latin typeface="+mn-lt"/>
          <a:ea typeface="+mn-ea"/>
          <a:cs typeface="+mn-cs"/>
        </a:defRPr>
      </a:lvl3pPr>
      <a:lvl4pPr marL="2361895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3036722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711550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386377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5061204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73603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1pPr>
      <a:lvl2pPr marL="674827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2pPr>
      <a:lvl3pPr marL="1349654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3pPr>
      <a:lvl4pPr marL="2024482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2699309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374136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048963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472379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398618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9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3.sv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0.sv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oecd.org/en/about/programmes/pisa/pisa-test.html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7.jpe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68350" y="4562475"/>
            <a:ext cx="8446532" cy="685335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6000" b="1" dirty="0"/>
              <a:t>PISA </a:t>
            </a:r>
            <a:r>
              <a:rPr lang="en-US" sz="6000" b="1" dirty="0" err="1"/>
              <a:t>xalqaro</a:t>
            </a:r>
            <a:r>
              <a:rPr lang="en-US" sz="6000" b="1" dirty="0"/>
              <a:t> </a:t>
            </a:r>
            <a:r>
              <a:rPr lang="en-US" sz="6000" b="1" dirty="0" err="1"/>
              <a:t>baholash</a:t>
            </a:r>
            <a:r>
              <a:rPr lang="en-US" sz="6000" b="1" dirty="0"/>
              <a:t> </a:t>
            </a:r>
            <a:r>
              <a:rPr lang="en-US" sz="6000" b="1" dirty="0" err="1"/>
              <a:t>dasturida</a:t>
            </a:r>
            <a:r>
              <a:rPr lang="en-US" sz="6000" b="1" dirty="0"/>
              <a:t> </a:t>
            </a:r>
            <a:r>
              <a:rPr lang="en-US" sz="6000" b="1" dirty="0" err="1"/>
              <a:t>matematik</a:t>
            </a:r>
            <a:r>
              <a:rPr lang="en-US" sz="6000" b="1" dirty="0"/>
              <a:t> </a:t>
            </a:r>
            <a:r>
              <a:rPr lang="en-US" sz="6000" b="1" dirty="0" err="1"/>
              <a:t>savodxonlikni</a:t>
            </a:r>
            <a:r>
              <a:rPr lang="en-US" sz="6000" b="1" dirty="0"/>
              <a:t> </a:t>
            </a:r>
            <a:r>
              <a:rPr lang="en-US" sz="6000" b="1" dirty="0" err="1"/>
              <a:t>baholash</a:t>
            </a:r>
            <a:endParaRPr lang="ru-RU" sz="6000" dirty="0"/>
          </a:p>
        </p:txBody>
      </p:sp>
      <p:pic>
        <p:nvPicPr>
          <p:cNvPr id="4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1026" name="Picture 2" descr="pisa 2025 в Казахстане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6914" y="1743075"/>
            <a:ext cx="9658985" cy="84398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23432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44740" y="2657475"/>
            <a:ext cx="15521464" cy="2087762"/>
          </a:xfrm>
        </p:spPr>
        <p:txBody>
          <a:bodyPr>
            <a:normAutofit/>
          </a:bodyPr>
          <a:lstStyle/>
          <a:p>
            <a:r>
              <a:rPr lang="en-US" sz="66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Reja</a:t>
            </a:r>
            <a:r>
              <a:rPr lang="en-US" sz="6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:</a:t>
            </a:r>
            <a:endParaRPr lang="ru-RU" sz="6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  <a:cs typeface="+mn-cs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37218" y="4943475"/>
            <a:ext cx="15521464" cy="6853357"/>
          </a:xfrm>
        </p:spPr>
        <p:txBody>
          <a:bodyPr/>
          <a:lstStyle/>
          <a:p>
            <a:pPr marL="457200" indent="-457200"/>
            <a:r>
              <a:rPr lang="en-US" sz="4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PISA -  </a:t>
            </a:r>
            <a:r>
              <a:rPr lang="en-US" sz="44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xalqaro</a:t>
            </a:r>
            <a:r>
              <a:rPr lang="en-US" sz="4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o‘quvchilar</a:t>
            </a:r>
            <a:r>
              <a:rPr lang="en-US" sz="4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yutuqlarini</a:t>
            </a:r>
            <a:r>
              <a:rPr lang="en-US" sz="4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baholash</a:t>
            </a:r>
            <a:r>
              <a:rPr lang="en-US" sz="4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dasturining</a:t>
            </a:r>
            <a:r>
              <a:rPr lang="en-US" sz="4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maqsadi</a:t>
            </a:r>
            <a:r>
              <a:rPr lang="en-US" sz="4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marL="457200" indent="-457200"/>
            <a:r>
              <a:rPr lang="en-US" sz="4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PISA </a:t>
            </a:r>
            <a:r>
              <a:rPr lang="en-US" sz="44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tadqiqotlarida</a:t>
            </a:r>
            <a:r>
              <a:rPr lang="en-US" sz="4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matematik</a:t>
            </a:r>
            <a:r>
              <a:rPr lang="en-US" sz="4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savodxonlik</a:t>
            </a:r>
            <a:r>
              <a:rPr lang="en-US" sz="4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tushunchasi</a:t>
            </a:r>
            <a:r>
              <a:rPr lang="en-US" sz="4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en-US" sz="44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/>
            <a:r>
              <a:rPr lang="en-US" sz="4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PISA 2025 </a:t>
            </a:r>
            <a:r>
              <a:rPr lang="en-US" sz="44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topshiriqlarini</a:t>
            </a:r>
            <a:r>
              <a:rPr lang="en-US" sz="4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yechish</a:t>
            </a:r>
            <a:endParaRPr lang="en-US" sz="44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/>
            <a:endParaRPr lang="en-US" sz="4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/>
            <a:endParaRPr lang="en-US" sz="4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4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69851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1550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1" y="186271"/>
            <a:ext cx="2362199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68169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6" name="TextBox 2"/>
          <p:cNvSpPr txBox="1"/>
          <p:nvPr/>
        </p:nvSpPr>
        <p:spPr>
          <a:xfrm>
            <a:off x="1024764" y="888348"/>
            <a:ext cx="16496245" cy="7728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1181"/>
              </a:spcAft>
            </a:pPr>
            <a:r>
              <a:rPr lang="en-US" sz="4133" b="1" kern="1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</a:p>
        </p:txBody>
      </p:sp>
      <p:pic>
        <p:nvPicPr>
          <p:cNvPr id="2097191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77584" y="1091404"/>
            <a:ext cx="5115447" cy="5115447"/>
          </a:xfrm>
          <a:prstGeom prst="rect">
            <a:avLst/>
          </a:prstGeom>
        </p:spPr>
      </p:pic>
      <p:sp>
        <p:nvSpPr>
          <p:cNvPr id="1048637" name="Прямоугольник 3"/>
          <p:cNvSpPr/>
          <p:nvPr/>
        </p:nvSpPr>
        <p:spPr>
          <a:xfrm>
            <a:off x="1071185" y="4232060"/>
            <a:ext cx="12075754" cy="17279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5314" b="1" dirty="0" smtClean="0">
                <a:ln w="12700" cmpd="sng">
                  <a:solidFill>
                    <a:schemeClr val="tx1"/>
                  </a:solidFill>
                </a:ln>
                <a:solidFill>
                  <a:srgbClr val="EC801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PISA </a:t>
            </a:r>
            <a:r>
              <a:rPr lang="en-US" sz="5314" b="1" dirty="0" err="1">
                <a:ln w="12700" cmpd="sng">
                  <a:solidFill>
                    <a:schemeClr val="tx1"/>
                  </a:solidFill>
                </a:ln>
                <a:solidFill>
                  <a:srgbClr val="EC801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xalqaro</a:t>
            </a:r>
            <a:r>
              <a:rPr lang="en-US" sz="5314" b="1" dirty="0">
                <a:ln w="12700" cmpd="sng">
                  <a:solidFill>
                    <a:schemeClr val="tx1"/>
                  </a:solidFill>
                </a:ln>
                <a:solidFill>
                  <a:srgbClr val="EC801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5314" b="1" dirty="0" err="1">
                <a:ln w="12700" cmpd="sng">
                  <a:solidFill>
                    <a:schemeClr val="tx1"/>
                  </a:solidFill>
                </a:ln>
                <a:solidFill>
                  <a:srgbClr val="EC801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baholash</a:t>
            </a:r>
            <a:r>
              <a:rPr lang="en-US" sz="5314" b="1" dirty="0">
                <a:ln w="12700" cmpd="sng">
                  <a:solidFill>
                    <a:schemeClr val="tx1"/>
                  </a:solidFill>
                </a:ln>
                <a:solidFill>
                  <a:srgbClr val="EC801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dasturi </a:t>
            </a:r>
            <a:r>
              <a:rPr lang="en-US" sz="5314" b="1" dirty="0" err="1">
                <a:ln w="12700" cmpd="sng">
                  <a:solidFill>
                    <a:schemeClr val="tx1"/>
                  </a:solidFill>
                </a:ln>
                <a:solidFill>
                  <a:srgbClr val="EC801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haqida</a:t>
            </a:r>
            <a:r>
              <a:rPr lang="en-US" sz="5314" b="1" dirty="0">
                <a:ln w="12700" cmpd="sng">
                  <a:solidFill>
                    <a:schemeClr val="tx1"/>
                  </a:solidFill>
                </a:ln>
                <a:solidFill>
                  <a:srgbClr val="EC801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5314" b="1" dirty="0" err="1">
                <a:ln w="12700" cmpd="sng">
                  <a:solidFill>
                    <a:schemeClr val="tx1"/>
                  </a:solidFill>
                </a:ln>
                <a:solidFill>
                  <a:srgbClr val="EC801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nimalarni</a:t>
            </a:r>
            <a:r>
              <a:rPr lang="en-US" sz="5314" b="1" dirty="0">
                <a:ln w="12700" cmpd="sng">
                  <a:solidFill>
                    <a:schemeClr val="tx1"/>
                  </a:solidFill>
                </a:ln>
                <a:solidFill>
                  <a:srgbClr val="EC801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5314" b="1" dirty="0" err="1">
                <a:ln w="12700" cmpd="sng">
                  <a:solidFill>
                    <a:schemeClr val="tx1"/>
                  </a:solidFill>
                </a:ln>
                <a:solidFill>
                  <a:srgbClr val="EC801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bilasiz</a:t>
            </a:r>
            <a:r>
              <a:rPr lang="en-US" sz="5314" b="1" dirty="0">
                <a:ln w="12700" cmpd="sng">
                  <a:solidFill>
                    <a:schemeClr val="tx1"/>
                  </a:solidFill>
                </a:ln>
                <a:solidFill>
                  <a:srgbClr val="EC801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?</a:t>
            </a:r>
          </a:p>
        </p:txBody>
      </p:sp>
      <p:pic>
        <p:nvPicPr>
          <p:cNvPr id="2097194" name="Picture 6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2702574" y="6003795"/>
            <a:ext cx="4065467" cy="3802615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AFB1F6F9-9A98-3C78-FEA8-F8BE32602229}"/>
              </a:ext>
            </a:extLst>
          </p:cNvPr>
          <p:cNvGrpSpPr/>
          <p:nvPr/>
        </p:nvGrpSpPr>
        <p:grpSpPr>
          <a:xfrm>
            <a:off x="0" y="258991"/>
            <a:ext cx="17995900" cy="1356835"/>
            <a:chOff x="0" y="-54428"/>
            <a:chExt cx="12192000" cy="919239"/>
          </a:xfrm>
        </p:grpSpPr>
        <p:pic>
          <p:nvPicPr>
            <p:cNvPr id="3" name="Graphic 2">
              <a:extLst>
                <a:ext uri="{FF2B5EF4-FFF2-40B4-BE49-F238E27FC236}">
                  <a16:creationId xmlns:a16="http://schemas.microsoft.com/office/drawing/2014/main" id="{AC59A09A-EC90-C5FD-5E8A-5FAD6EA0E11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0" y="-54428"/>
              <a:ext cx="12192000" cy="919239"/>
            </a:xfrm>
            <a:prstGeom prst="rect">
              <a:avLst/>
            </a:prstGeom>
          </p:spPr>
        </p:pic>
        <p:pic>
          <p:nvPicPr>
            <p:cNvPr id="4" name="Рисунок 4">
              <a:extLst>
                <a:ext uri="{FF2B5EF4-FFF2-40B4-BE49-F238E27FC236}">
                  <a16:creationId xmlns:a16="http://schemas.microsoft.com/office/drawing/2014/main" id="{3ABB24FD-D30B-27C9-22C6-637A4D796BE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68222" y="137833"/>
              <a:ext cx="2111230" cy="586083"/>
            </a:xfrm>
            <a:prstGeom prst="rect">
              <a:avLst/>
            </a:prstGeom>
          </p:spPr>
        </p:pic>
        <p:pic>
          <p:nvPicPr>
            <p:cNvPr id="5" name="Рисунок 5">
              <a:extLst>
                <a:ext uri="{FF2B5EF4-FFF2-40B4-BE49-F238E27FC236}">
                  <a16:creationId xmlns:a16="http://schemas.microsoft.com/office/drawing/2014/main" id="{B5E81EC5-B4C4-0130-A24C-D80D55B097BE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5715" y="118268"/>
              <a:ext cx="1499809" cy="586083"/>
            </a:xfrm>
            <a:prstGeom prst="rect">
              <a:avLst/>
            </a:prstGeom>
          </p:spPr>
        </p:pic>
      </p:grpSp>
      <p:sp>
        <p:nvSpPr>
          <p:cNvPr id="7" name="TextBox 6">
            <a:extLst>
              <a:ext uri="{FF2B5EF4-FFF2-40B4-BE49-F238E27FC236}">
                <a16:creationId xmlns:a16="http://schemas.microsoft.com/office/drawing/2014/main" id="{A8EDAE2C-DA67-201C-ADF8-D1260877C23C}"/>
              </a:ext>
            </a:extLst>
          </p:cNvPr>
          <p:cNvSpPr txBox="1"/>
          <p:nvPr/>
        </p:nvSpPr>
        <p:spPr>
          <a:xfrm>
            <a:off x="1088286" y="2495133"/>
            <a:ext cx="10519069" cy="7283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133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FAOLLASHTIRUVCHI MASH</a:t>
            </a:r>
            <a:r>
              <a:rPr lang="uz-Latn-UZ" sz="4133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</a:t>
            </a:r>
            <a:r>
              <a:rPr lang="en-US" sz="4133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(5 </a:t>
            </a:r>
            <a:r>
              <a:rPr lang="en-US" sz="4133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minut</a:t>
            </a:r>
            <a:r>
              <a:rPr lang="en-US" sz="4133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5090165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63711" y="3078142"/>
            <a:ext cx="15462267" cy="51803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133" b="1" dirty="0" err="1">
                <a:solidFill>
                  <a:srgbClr val="C00000"/>
                </a:solidFill>
              </a:rPr>
              <a:t>Xalqaro</a:t>
            </a:r>
            <a:r>
              <a:rPr lang="en-US" sz="4133" b="1" dirty="0">
                <a:solidFill>
                  <a:srgbClr val="C00000"/>
                </a:solidFill>
              </a:rPr>
              <a:t> </a:t>
            </a:r>
            <a:r>
              <a:rPr lang="en-US" sz="4133" b="1" dirty="0" err="1">
                <a:solidFill>
                  <a:srgbClr val="C00000"/>
                </a:solidFill>
              </a:rPr>
              <a:t>baholash</a:t>
            </a:r>
            <a:r>
              <a:rPr lang="en-US" sz="4133" b="1" dirty="0">
                <a:solidFill>
                  <a:srgbClr val="C00000"/>
                </a:solidFill>
              </a:rPr>
              <a:t> </a:t>
            </a:r>
            <a:r>
              <a:rPr lang="en-US" sz="4133" b="1" dirty="0" err="1">
                <a:solidFill>
                  <a:srgbClr val="C00000"/>
                </a:solidFill>
              </a:rPr>
              <a:t>dasturi</a:t>
            </a:r>
            <a:r>
              <a:rPr lang="en-US" sz="4133" b="1" dirty="0">
                <a:solidFill>
                  <a:srgbClr val="C00000"/>
                </a:solidFill>
              </a:rPr>
              <a:t> </a:t>
            </a:r>
            <a:r>
              <a:rPr lang="en-US" sz="4133" b="1" dirty="0" err="1">
                <a:solidFill>
                  <a:srgbClr val="C00000"/>
                </a:solidFill>
              </a:rPr>
              <a:t>doirasida</a:t>
            </a:r>
            <a:r>
              <a:rPr lang="en-US" sz="4133" b="1" dirty="0">
                <a:solidFill>
                  <a:srgbClr val="C00000"/>
                </a:solidFill>
              </a:rPr>
              <a:t> </a:t>
            </a:r>
            <a:r>
              <a:rPr lang="en-US" sz="4133" b="1" dirty="0" err="1">
                <a:solidFill>
                  <a:srgbClr val="C00000"/>
                </a:solidFill>
              </a:rPr>
              <a:t>asosan</a:t>
            </a:r>
            <a:r>
              <a:rPr lang="en-US" sz="4133" b="1" dirty="0">
                <a:solidFill>
                  <a:srgbClr val="C00000"/>
                </a:solidFill>
              </a:rPr>
              <a:t> </a:t>
            </a:r>
            <a:r>
              <a:rPr lang="en-US" sz="4133" b="1" dirty="0" err="1">
                <a:solidFill>
                  <a:srgbClr val="C00000"/>
                </a:solidFill>
              </a:rPr>
              <a:t>quyidagi</a:t>
            </a:r>
            <a:r>
              <a:rPr lang="en-US" sz="4133" b="1" dirty="0">
                <a:solidFill>
                  <a:srgbClr val="C00000"/>
                </a:solidFill>
              </a:rPr>
              <a:t> </a:t>
            </a:r>
            <a:r>
              <a:rPr lang="en-US" sz="4133" b="1" dirty="0" err="1">
                <a:solidFill>
                  <a:srgbClr val="C00000"/>
                </a:solidFill>
              </a:rPr>
              <a:t>muammolar</a:t>
            </a:r>
            <a:r>
              <a:rPr lang="en-US" sz="4133" b="1" dirty="0">
                <a:solidFill>
                  <a:srgbClr val="C00000"/>
                </a:solidFill>
              </a:rPr>
              <a:t> </a:t>
            </a:r>
            <a:r>
              <a:rPr lang="en-US" sz="4133" b="1" dirty="0" err="1">
                <a:solidFill>
                  <a:srgbClr val="C00000"/>
                </a:solidFill>
              </a:rPr>
              <a:t>tadqiq</a:t>
            </a:r>
            <a:r>
              <a:rPr lang="en-US" sz="4133" b="1" dirty="0">
                <a:solidFill>
                  <a:srgbClr val="C00000"/>
                </a:solidFill>
              </a:rPr>
              <a:t> </a:t>
            </a:r>
            <a:r>
              <a:rPr lang="en-US" sz="4133" b="1" dirty="0" err="1">
                <a:solidFill>
                  <a:srgbClr val="C00000"/>
                </a:solidFill>
              </a:rPr>
              <a:t>etiladi</a:t>
            </a:r>
            <a:r>
              <a:rPr lang="en-US" sz="4133" b="1" dirty="0">
                <a:solidFill>
                  <a:srgbClr val="C00000"/>
                </a:solidFill>
              </a:rPr>
              <a:t>:   </a:t>
            </a:r>
          </a:p>
          <a:p>
            <a:pPr marL="674827" indent="-674827">
              <a:buFont typeface="Arial" panose="020B0604020202020204" pitchFamily="34" charset="0"/>
              <a:buChar char="•"/>
            </a:pPr>
            <a:r>
              <a:rPr lang="en-US" sz="4133" b="1" dirty="0" err="1"/>
              <a:t>Yoshlar</a:t>
            </a:r>
            <a:r>
              <a:rPr lang="en-US" sz="4133" b="1" dirty="0"/>
              <a:t> </a:t>
            </a:r>
            <a:r>
              <a:rPr lang="en-US" sz="4133" b="1" dirty="0" err="1"/>
              <a:t>kelajak</a:t>
            </a:r>
            <a:r>
              <a:rPr lang="en-US" sz="4133" b="1" dirty="0"/>
              <a:t> </a:t>
            </a:r>
            <a:r>
              <a:rPr lang="en-US" sz="4133" b="1" dirty="0" err="1"/>
              <a:t>hayotlarida</a:t>
            </a:r>
            <a:r>
              <a:rPr lang="en-US" sz="4133" b="1" dirty="0"/>
              <a:t> </a:t>
            </a:r>
            <a:r>
              <a:rPr lang="en-US" sz="4133" b="1" dirty="0" err="1"/>
              <a:t>duch</a:t>
            </a:r>
            <a:r>
              <a:rPr lang="en-US" sz="4133" b="1" dirty="0"/>
              <a:t> </a:t>
            </a:r>
            <a:r>
              <a:rPr lang="en-US" sz="4133" b="1" dirty="0" err="1"/>
              <a:t>kelishi</a:t>
            </a:r>
            <a:r>
              <a:rPr lang="en-US" sz="4133" b="1" dirty="0"/>
              <a:t> </a:t>
            </a:r>
            <a:r>
              <a:rPr lang="en-US" sz="4133" b="1" dirty="0" err="1"/>
              <a:t>mumkin</a:t>
            </a:r>
            <a:r>
              <a:rPr lang="en-US" sz="4133" b="1" dirty="0"/>
              <a:t> </a:t>
            </a:r>
            <a:r>
              <a:rPr lang="en-US" sz="4133" b="1" dirty="0" err="1"/>
              <a:t>bo‘lgan</a:t>
            </a:r>
            <a:r>
              <a:rPr lang="en-US" sz="4133" b="1" dirty="0"/>
              <a:t> </a:t>
            </a:r>
            <a:r>
              <a:rPr lang="en-US" sz="4133" b="1" dirty="0" err="1"/>
              <a:t>to‘siqlarni</a:t>
            </a:r>
            <a:r>
              <a:rPr lang="en-US" sz="4133" b="1" dirty="0"/>
              <a:t> </a:t>
            </a:r>
            <a:r>
              <a:rPr lang="en-US" sz="4133" b="1" dirty="0" err="1"/>
              <a:t>yengib</a:t>
            </a:r>
            <a:r>
              <a:rPr lang="en-US" sz="4133" b="1" dirty="0"/>
              <a:t> </a:t>
            </a:r>
            <a:r>
              <a:rPr lang="en-US" sz="4133" b="1" dirty="0" err="1"/>
              <a:t>o‘tishga</a:t>
            </a:r>
            <a:r>
              <a:rPr lang="en-US" sz="4133" b="1" dirty="0"/>
              <a:t> </a:t>
            </a:r>
            <a:r>
              <a:rPr lang="en-US" sz="4133" b="1" dirty="0" err="1"/>
              <a:t>qay</a:t>
            </a:r>
            <a:r>
              <a:rPr lang="en-US" sz="4133" b="1" dirty="0"/>
              <a:t> </a:t>
            </a:r>
            <a:r>
              <a:rPr lang="en-US" sz="4133" b="1" dirty="0" err="1"/>
              <a:t>darajada</a:t>
            </a:r>
            <a:r>
              <a:rPr lang="en-US" sz="4133" b="1" dirty="0"/>
              <a:t> </a:t>
            </a:r>
            <a:r>
              <a:rPr lang="en-US" sz="4133" b="1" dirty="0" err="1"/>
              <a:t>tayyor</a:t>
            </a:r>
            <a:r>
              <a:rPr lang="en-US" sz="4133" b="1" dirty="0"/>
              <a:t>? </a:t>
            </a:r>
          </a:p>
          <a:p>
            <a:pPr marL="674827" indent="-674827">
              <a:buFont typeface="Arial" panose="020B0604020202020204" pitchFamily="34" charset="0"/>
              <a:buChar char="•"/>
            </a:pPr>
            <a:r>
              <a:rPr lang="en-US" sz="4133" b="1" dirty="0" err="1"/>
              <a:t>Oʻquvchilar</a:t>
            </a:r>
            <a:r>
              <a:rPr lang="en-US" sz="4133" b="1" dirty="0"/>
              <a:t> </a:t>
            </a:r>
            <a:r>
              <a:rPr lang="en-US" sz="4133" b="1" dirty="0" err="1"/>
              <a:t>ziddiyatlar</a:t>
            </a:r>
            <a:r>
              <a:rPr lang="en-US" sz="4133" b="1" dirty="0"/>
              <a:t> </a:t>
            </a:r>
            <a:r>
              <a:rPr lang="en-US" sz="4133" b="1" dirty="0" err="1"/>
              <a:t>sabablarini</a:t>
            </a:r>
            <a:r>
              <a:rPr lang="en-US" sz="4133" b="1" dirty="0"/>
              <a:t> </a:t>
            </a:r>
            <a:r>
              <a:rPr lang="en-US" sz="4133" b="1" dirty="0" err="1"/>
              <a:t>tahlil</a:t>
            </a:r>
            <a:r>
              <a:rPr lang="en-US" sz="4133" b="1" dirty="0"/>
              <a:t> </a:t>
            </a:r>
            <a:r>
              <a:rPr lang="en-US" sz="4133" b="1" dirty="0" err="1"/>
              <a:t>qilish</a:t>
            </a:r>
            <a:r>
              <a:rPr lang="en-US" sz="4133" b="1" dirty="0"/>
              <a:t>, </a:t>
            </a:r>
            <a:r>
              <a:rPr lang="en-US" sz="4133" b="1" dirty="0" err="1"/>
              <a:t>izlash</a:t>
            </a:r>
            <a:r>
              <a:rPr lang="en-US" sz="4133" b="1" dirty="0"/>
              <a:t> </a:t>
            </a:r>
            <a:r>
              <a:rPr lang="en-US" sz="4133" b="1" dirty="0" err="1"/>
              <a:t>va</a:t>
            </a:r>
            <a:r>
              <a:rPr lang="en-US" sz="4133" b="1" dirty="0"/>
              <a:t> </a:t>
            </a:r>
            <a:r>
              <a:rPr lang="en-US" sz="4133" b="1" dirty="0" err="1"/>
              <a:t>aniqlash</a:t>
            </a:r>
            <a:r>
              <a:rPr lang="en-US" sz="4133" b="1" dirty="0"/>
              <a:t> </a:t>
            </a:r>
            <a:r>
              <a:rPr lang="en-US" sz="4133" b="1" dirty="0" err="1"/>
              <a:t>hamda</a:t>
            </a:r>
            <a:r>
              <a:rPr lang="en-US" sz="4133" b="1" dirty="0"/>
              <a:t> </a:t>
            </a:r>
            <a:r>
              <a:rPr lang="en-US" sz="4133" b="1" dirty="0" err="1"/>
              <a:t>oʻz</a:t>
            </a:r>
            <a:r>
              <a:rPr lang="en-US" sz="4133" b="1" dirty="0"/>
              <a:t> </a:t>
            </a:r>
            <a:r>
              <a:rPr lang="en-US" sz="4133" b="1" dirty="0" err="1"/>
              <a:t>gʻoyalarini</a:t>
            </a:r>
            <a:r>
              <a:rPr lang="en-US" sz="4133" b="1" dirty="0"/>
              <a:t> </a:t>
            </a:r>
            <a:r>
              <a:rPr lang="en-US" sz="4133" b="1" dirty="0" err="1"/>
              <a:t>taqdim</a:t>
            </a:r>
            <a:r>
              <a:rPr lang="en-US" sz="4133" b="1" dirty="0"/>
              <a:t> </a:t>
            </a:r>
            <a:r>
              <a:rPr lang="en-US" sz="4133" b="1" dirty="0" err="1"/>
              <a:t>etishga</a:t>
            </a:r>
            <a:r>
              <a:rPr lang="en-US" sz="4133" b="1" dirty="0"/>
              <a:t> </a:t>
            </a:r>
            <a:r>
              <a:rPr lang="en-US" sz="4133" b="1" dirty="0" err="1"/>
              <a:t>qodirmi</a:t>
            </a:r>
            <a:r>
              <a:rPr lang="en-US" sz="4133" b="1" dirty="0"/>
              <a:t>? </a:t>
            </a:r>
          </a:p>
          <a:p>
            <a:pPr marL="674827" indent="-674827">
              <a:buFont typeface="Arial" panose="020B0604020202020204" pitchFamily="34" charset="0"/>
              <a:buChar char="•"/>
            </a:pPr>
            <a:r>
              <a:rPr lang="en-US" sz="4133" b="1" dirty="0" err="1"/>
              <a:t>Oʻquvchilar</a:t>
            </a:r>
            <a:r>
              <a:rPr lang="en-US" sz="4133" b="1" dirty="0"/>
              <a:t> </a:t>
            </a:r>
            <a:r>
              <a:rPr lang="en-US" sz="4133" b="1" dirty="0" err="1"/>
              <a:t>qay</a:t>
            </a:r>
            <a:r>
              <a:rPr lang="en-US" sz="4133" b="1" dirty="0"/>
              <a:t> </a:t>
            </a:r>
            <a:r>
              <a:rPr lang="en-US" sz="4133" b="1" dirty="0" err="1"/>
              <a:t>darajada</a:t>
            </a:r>
            <a:r>
              <a:rPr lang="en-US" sz="4133" b="1" dirty="0"/>
              <a:t> </a:t>
            </a:r>
            <a:r>
              <a:rPr lang="en-US" sz="4133" b="1" dirty="0" err="1"/>
              <a:t>oʻzlashtirgan</a:t>
            </a:r>
            <a:r>
              <a:rPr lang="en-US" sz="4133" b="1" dirty="0"/>
              <a:t> </a:t>
            </a:r>
            <a:r>
              <a:rPr lang="en-US" sz="4133" b="1" dirty="0" err="1"/>
              <a:t>bilim</a:t>
            </a:r>
            <a:r>
              <a:rPr lang="en-US" sz="4133" b="1" dirty="0"/>
              <a:t> </a:t>
            </a:r>
            <a:r>
              <a:rPr lang="en-US" sz="4133" b="1" dirty="0" err="1"/>
              <a:t>va</a:t>
            </a:r>
            <a:r>
              <a:rPr lang="en-US" sz="4133" b="1" dirty="0"/>
              <a:t> </a:t>
            </a:r>
            <a:r>
              <a:rPr lang="en-US" sz="4133" b="1" dirty="0" err="1"/>
              <a:t>koʻnikmalarini</a:t>
            </a:r>
            <a:r>
              <a:rPr lang="en-US" sz="4133" b="1" dirty="0"/>
              <a:t> real </a:t>
            </a:r>
            <a:r>
              <a:rPr lang="en-US" sz="4133" b="1" dirty="0" err="1"/>
              <a:t>hayotiy</a:t>
            </a:r>
            <a:r>
              <a:rPr lang="en-US" sz="4133" b="1" dirty="0"/>
              <a:t> </a:t>
            </a:r>
            <a:r>
              <a:rPr lang="en-US" sz="4133" b="1" dirty="0" err="1"/>
              <a:t>vaziyatlarga</a:t>
            </a:r>
            <a:r>
              <a:rPr lang="en-US" sz="4133" b="1" dirty="0"/>
              <a:t> </a:t>
            </a:r>
            <a:r>
              <a:rPr lang="en-US" sz="4133" b="1" dirty="0" err="1"/>
              <a:t>qo‘llay</a:t>
            </a:r>
            <a:r>
              <a:rPr lang="en-US" sz="4133" b="1" dirty="0"/>
              <a:t> </a:t>
            </a:r>
            <a:r>
              <a:rPr lang="en-US" sz="4133" b="1" dirty="0" err="1"/>
              <a:t>olish</a:t>
            </a:r>
            <a:r>
              <a:rPr lang="en-US" sz="4133" b="1" dirty="0"/>
              <a:t> </a:t>
            </a:r>
            <a:r>
              <a:rPr lang="en-US" sz="4133" b="1" dirty="0" err="1"/>
              <a:t>qobiliyatlariga</a:t>
            </a:r>
            <a:r>
              <a:rPr lang="en-US" sz="4133" b="1" dirty="0"/>
              <a:t> </a:t>
            </a:r>
            <a:r>
              <a:rPr lang="en-US" sz="4133" b="1" dirty="0" err="1"/>
              <a:t>ega</a:t>
            </a:r>
            <a:r>
              <a:rPr lang="en-US" sz="4133" b="1" dirty="0"/>
              <a:t>? </a:t>
            </a:r>
          </a:p>
        </p:txBody>
      </p:sp>
      <p:grpSp>
        <p:nvGrpSpPr>
          <p:cNvPr id="3" name="Группа 2"/>
          <p:cNvGrpSpPr/>
          <p:nvPr/>
        </p:nvGrpSpPr>
        <p:grpSpPr>
          <a:xfrm>
            <a:off x="0" y="482052"/>
            <a:ext cx="18016414" cy="1365528"/>
            <a:chOff x="0" y="13352"/>
            <a:chExt cx="12205898" cy="925128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13898" y="223450"/>
              <a:ext cx="12159996" cy="493442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4133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PISA DASTURIDA TADQIQ ETILADIGAN MUAMMOLAR</a:t>
              </a:r>
            </a:p>
          </p:txBody>
        </p:sp>
        <p:grpSp>
          <p:nvGrpSpPr>
            <p:cNvPr id="5" name="Группа 4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6" name="Прямоугольник 5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2657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" name="Прямоугольник 6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2657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2804216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1" name="Rectangle 4"/>
          <p:cNvSpPr>
            <a:spLocks noChangeArrowheads="1"/>
          </p:cNvSpPr>
          <p:nvPr/>
        </p:nvSpPr>
        <p:spPr bwMode="auto">
          <a:xfrm>
            <a:off x="-8340876" y="4753231"/>
            <a:ext cx="310440" cy="93873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lIns="153687" tIns="76841" rIns="153687" bIns="76841" anchor="ctr">
            <a:spAutoFit/>
          </a:bodyPr>
          <a:lstStyle/>
          <a:p>
            <a:r>
              <a:rPr lang="ru-RU" sz="2546"/>
              <a:t/>
            </a:r>
            <a:br>
              <a:rPr lang="ru-RU" sz="2546"/>
            </a:br>
            <a:endParaRPr lang="ru-RU" sz="2546"/>
          </a:p>
        </p:txBody>
      </p:sp>
      <p:sp>
        <p:nvSpPr>
          <p:cNvPr id="56345" name="Text Box 25"/>
          <p:cNvSpPr txBox="1">
            <a:spLocks noChangeArrowheads="1"/>
          </p:cNvSpPr>
          <p:nvPr/>
        </p:nvSpPr>
        <p:spPr bwMode="auto">
          <a:xfrm>
            <a:off x="7561175" y="3263668"/>
            <a:ext cx="3357334" cy="785484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lIns="153687" tIns="76841" rIns="153687" bIns="76841">
            <a:spAutoFit/>
          </a:bodyPr>
          <a:lstStyle/>
          <a:p>
            <a:pPr algn="ctr">
              <a:defRPr/>
            </a:pPr>
            <a:endParaRPr lang="ru-RU" sz="4096" i="1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74846" y="1857676"/>
            <a:ext cx="16439255" cy="8360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657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en-US" sz="4133" b="1" i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Matematik</a:t>
            </a:r>
            <a:r>
              <a:rPr lang="en-US" sz="4133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133" b="1" i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savodxonlik</a:t>
            </a:r>
            <a:r>
              <a:rPr lang="en-US" sz="4133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133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</a:t>
            </a:r>
            <a:r>
              <a:rPr lang="en-US" sz="4133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</a:t>
            </a:r>
            <a:r>
              <a:rPr lang="en-US" sz="4133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133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shaxsning</a:t>
            </a:r>
            <a:r>
              <a:rPr lang="en-US" sz="4133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133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turli</a:t>
            </a:r>
            <a:r>
              <a:rPr lang="en-US" sz="4133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133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hayotiy</a:t>
            </a:r>
            <a:r>
              <a:rPr lang="en-US" sz="4133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133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vaziyatlarda</a:t>
            </a:r>
            <a:r>
              <a:rPr lang="en-US" sz="4133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133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muammoni</a:t>
            </a:r>
            <a:r>
              <a:rPr lang="en-US" sz="4133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133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matematika</a:t>
            </a:r>
            <a:r>
              <a:rPr lang="en-US" sz="4133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133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yordamida</a:t>
            </a:r>
            <a:r>
              <a:rPr lang="en-US" sz="4133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133" b="1" i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ifodalay</a:t>
            </a:r>
            <a:r>
              <a:rPr lang="en-US" sz="4133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133" b="1" i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olish</a:t>
            </a:r>
            <a:r>
              <a:rPr lang="en-US" sz="4133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4133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muammoni</a:t>
            </a:r>
            <a:r>
              <a:rPr lang="en-US" sz="4133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133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yechishda</a:t>
            </a:r>
            <a:r>
              <a:rPr lang="en-US" sz="4133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133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matematikani</a:t>
            </a:r>
            <a:r>
              <a:rPr lang="en-US" sz="4133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133" b="1" i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qo‘llay</a:t>
            </a:r>
            <a:r>
              <a:rPr lang="en-US" sz="4133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133" b="1" i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olish</a:t>
            </a:r>
            <a:r>
              <a:rPr lang="en-US" sz="4133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133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4133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133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olingan</a:t>
            </a:r>
            <a:r>
              <a:rPr lang="en-US" sz="4133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133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natijalardan</a:t>
            </a:r>
            <a:r>
              <a:rPr lang="en-US" sz="4133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en-US" sz="4133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muammoning</a:t>
            </a:r>
            <a:r>
              <a:rPr lang="en-US" sz="4133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133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yechmini</a:t>
            </a:r>
            <a:r>
              <a:rPr lang="en-US" sz="4133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133" b="1" i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tushuntirishda</a:t>
            </a:r>
            <a:r>
              <a:rPr lang="en-US" sz="4133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133" b="1" i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foydalana</a:t>
            </a:r>
            <a:r>
              <a:rPr lang="en-US" sz="4133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133" b="1" i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olish</a:t>
            </a:r>
            <a:r>
              <a:rPr lang="en-US" sz="4133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133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qobiliyatidir</a:t>
            </a:r>
            <a:r>
              <a:rPr lang="en-US" sz="4133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algn="just"/>
            <a:r>
              <a:rPr lang="en-US" sz="4133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</a:p>
          <a:p>
            <a:pPr algn="just"/>
            <a:r>
              <a:rPr lang="en-US" sz="4133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U </a:t>
            </a:r>
            <a:r>
              <a:rPr lang="en-US" sz="4133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tabiat</a:t>
            </a:r>
            <a:r>
              <a:rPr lang="en-US" sz="4133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133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4133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133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janiyatda</a:t>
            </a:r>
            <a:r>
              <a:rPr lang="en-US" sz="4133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133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dush</a:t>
            </a:r>
            <a:r>
              <a:rPr lang="en-US" sz="4133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133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kelinadigan</a:t>
            </a:r>
            <a:r>
              <a:rPr lang="en-US" sz="4133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133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hodisalarini</a:t>
            </a:r>
            <a:r>
              <a:rPr lang="en-US" sz="4133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133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matematik</a:t>
            </a:r>
            <a:r>
              <a:rPr lang="en-US" sz="4133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133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belgi</a:t>
            </a:r>
            <a:r>
              <a:rPr lang="en-US" sz="4133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133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4133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133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timsollar</a:t>
            </a:r>
            <a:r>
              <a:rPr lang="en-US" sz="4133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133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bilan</a:t>
            </a:r>
            <a:r>
              <a:rPr lang="en-US" sz="4133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133" b="1" i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ifodalash</a:t>
            </a:r>
            <a:r>
              <a:rPr lang="en-US" sz="4133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4133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ularni</a:t>
            </a:r>
            <a:r>
              <a:rPr lang="en-US" sz="4133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133" b="1" i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tushuntirish</a:t>
            </a:r>
            <a:r>
              <a:rPr lang="en-US" sz="4133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133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4133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133" b="1" i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bashorat</a:t>
            </a:r>
            <a:r>
              <a:rPr lang="en-US" sz="4133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133" b="1" i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qilish</a:t>
            </a:r>
            <a:r>
              <a:rPr lang="en-US" sz="4133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</a:t>
            </a:r>
            <a:r>
              <a:rPr lang="en-US" sz="4133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133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matematik</a:t>
            </a:r>
            <a:r>
              <a:rPr lang="en-US" sz="4133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133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mulohaza</a:t>
            </a:r>
            <a:r>
              <a:rPr lang="en-US" sz="4133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133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yuritish</a:t>
            </a:r>
            <a:r>
              <a:rPr lang="en-US" sz="4133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4133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matematikaga</a:t>
            </a:r>
            <a:r>
              <a:rPr lang="en-US" sz="4133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133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oid</a:t>
            </a:r>
            <a:r>
              <a:rPr lang="en-US" sz="4133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133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tushunchalar</a:t>
            </a:r>
            <a:r>
              <a:rPr lang="en-US" sz="4133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4133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algoritmlar</a:t>
            </a:r>
            <a:r>
              <a:rPr lang="en-US" sz="4133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 </a:t>
            </a:r>
            <a:r>
              <a:rPr lang="en-US" sz="4133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faktlar</a:t>
            </a:r>
            <a:r>
              <a:rPr lang="en-US" sz="4133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133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4133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133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uskunalardan</a:t>
            </a:r>
            <a:r>
              <a:rPr lang="en-US" sz="4133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133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foydalanishni</a:t>
            </a:r>
            <a:r>
              <a:rPr lang="en-US" sz="4133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133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o‘z</a:t>
            </a:r>
            <a:r>
              <a:rPr lang="en-US" sz="4133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133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ichiga</a:t>
            </a:r>
            <a:r>
              <a:rPr lang="en-US" sz="4133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133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oladi</a:t>
            </a:r>
            <a:r>
              <a:rPr lang="en-US" sz="4133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algn="just"/>
            <a:r>
              <a:rPr lang="en-US" sz="4133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</a:p>
          <a:p>
            <a:pPr algn="just"/>
            <a:r>
              <a:rPr lang="en-US" sz="4133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U </a:t>
            </a:r>
            <a:r>
              <a:rPr lang="en-US" sz="4133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har</a:t>
            </a:r>
            <a:r>
              <a:rPr lang="en-US" sz="4133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133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bir</a:t>
            </a:r>
            <a:r>
              <a:rPr lang="en-US" sz="4133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133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kishiga</a:t>
            </a:r>
            <a:r>
              <a:rPr lang="en-US" sz="4133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133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matematikaning</a:t>
            </a:r>
            <a:r>
              <a:rPr lang="en-US" sz="4133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133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olamni</a:t>
            </a:r>
            <a:r>
              <a:rPr lang="en-US" sz="4133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133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tushunishda</a:t>
            </a:r>
            <a:r>
              <a:rPr lang="en-US" sz="4133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133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tutgan</a:t>
            </a:r>
            <a:r>
              <a:rPr lang="en-US" sz="4133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133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o‘rnini</a:t>
            </a:r>
            <a:r>
              <a:rPr lang="en-US" sz="4133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133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4133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133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ahamiyatini</a:t>
            </a:r>
            <a:r>
              <a:rPr lang="en-US" sz="4133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133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anglashga</a:t>
            </a:r>
            <a:r>
              <a:rPr lang="en-US" sz="4133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133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hamda</a:t>
            </a:r>
            <a:r>
              <a:rPr lang="en-US" sz="4133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133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asosli</a:t>
            </a:r>
            <a:r>
              <a:rPr lang="en-US" sz="4133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133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mulohazalar</a:t>
            </a:r>
            <a:r>
              <a:rPr lang="en-US" sz="4133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133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yuritish</a:t>
            </a:r>
            <a:r>
              <a:rPr lang="en-US" sz="4133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133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orqali</a:t>
            </a:r>
            <a:r>
              <a:rPr lang="en-US" sz="4133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133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maqbul</a:t>
            </a:r>
            <a:r>
              <a:rPr lang="en-US" sz="4133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133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qarorlar</a:t>
            </a:r>
            <a:r>
              <a:rPr lang="en-US" sz="4133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133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qabul</a:t>
            </a:r>
            <a:r>
              <a:rPr lang="en-US" sz="4133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133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qilishga</a:t>
            </a:r>
            <a:r>
              <a:rPr lang="en-US" sz="4133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133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yordam</a:t>
            </a:r>
            <a:r>
              <a:rPr lang="en-US" sz="4133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133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beradi</a:t>
            </a:r>
            <a:r>
              <a:rPr lang="en-US" sz="4133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 </a:t>
            </a:r>
            <a:endParaRPr lang="ru-RU" sz="4133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Группа 7"/>
          <p:cNvGrpSpPr/>
          <p:nvPr/>
        </p:nvGrpSpPr>
        <p:grpSpPr>
          <a:xfrm>
            <a:off x="0" y="482053"/>
            <a:ext cx="18016414" cy="1365527"/>
            <a:chOff x="0" y="13352"/>
            <a:chExt cx="12205898" cy="925128"/>
          </a:xfrm>
        </p:grpSpPr>
        <p:sp>
          <p:nvSpPr>
            <p:cNvPr id="9" name="Прямоугольник 8"/>
            <p:cNvSpPr/>
            <p:nvPr/>
          </p:nvSpPr>
          <p:spPr>
            <a:xfrm>
              <a:off x="13898" y="223450"/>
              <a:ext cx="12159996" cy="493442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4133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MATEMATIK SAVODXONLIK TALQINI </a:t>
              </a:r>
            </a:p>
          </p:txBody>
        </p:sp>
        <p:grpSp>
          <p:nvGrpSpPr>
            <p:cNvPr id="10" name="Группа 9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11" name="Прямоугольник 10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2657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" name="Прямоугольник 11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2657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191337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1" name="Rectangle 4"/>
          <p:cNvSpPr>
            <a:spLocks noChangeArrowheads="1"/>
          </p:cNvSpPr>
          <p:nvPr/>
        </p:nvSpPr>
        <p:spPr bwMode="auto">
          <a:xfrm>
            <a:off x="-8340876" y="4753231"/>
            <a:ext cx="310440" cy="93873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lIns="153687" tIns="76841" rIns="153687" bIns="76841" anchor="ctr">
            <a:spAutoFit/>
          </a:bodyPr>
          <a:lstStyle/>
          <a:p>
            <a:r>
              <a:rPr lang="ru-RU" sz="2546"/>
              <a:t/>
            </a:r>
            <a:br>
              <a:rPr lang="ru-RU" sz="2546"/>
            </a:br>
            <a:endParaRPr lang="ru-RU" sz="2546"/>
          </a:p>
        </p:txBody>
      </p:sp>
      <p:sp>
        <p:nvSpPr>
          <p:cNvPr id="63493" name="AutoShape 17"/>
          <p:cNvSpPr>
            <a:spLocks noChangeArrowheads="1"/>
          </p:cNvSpPr>
          <p:nvPr/>
        </p:nvSpPr>
        <p:spPr bwMode="auto">
          <a:xfrm>
            <a:off x="1178621" y="7268749"/>
            <a:ext cx="4725984" cy="1784233"/>
          </a:xfrm>
          <a:prstGeom prst="roundRect">
            <a:avLst>
              <a:gd name="adj" fmla="val 16667"/>
            </a:avLst>
          </a:prstGeom>
          <a:solidFill>
            <a:srgbClr val="00B0F0"/>
          </a:solidFill>
          <a:ln w="25400">
            <a:solidFill>
              <a:schemeClr val="tx1"/>
            </a:solidFill>
            <a:round/>
          </a:ln>
        </p:spPr>
        <p:txBody>
          <a:bodyPr wrap="none" lIns="153687" tIns="76841" rIns="153687" bIns="76841" anchor="ctr"/>
          <a:lstStyle/>
          <a:p>
            <a:pPr algn="ctr"/>
            <a:r>
              <a:rPr lang="en-US" sz="3542" dirty="0" err="1">
                <a:solidFill>
                  <a:schemeClr val="bg1"/>
                </a:solidFill>
                <a:latin typeface="Arial Black" panose="020B0A04020102020204" pitchFamily="34" charset="0"/>
              </a:rPr>
              <a:t>Hayotiy</a:t>
            </a:r>
            <a:r>
              <a:rPr lang="en-US" sz="3542" dirty="0">
                <a:solidFill>
                  <a:schemeClr val="bg1"/>
                </a:solidFill>
                <a:latin typeface="Arial Black" panose="020B0A04020102020204" pitchFamily="34" charset="0"/>
              </a:rPr>
              <a:t> </a:t>
            </a:r>
            <a:r>
              <a:rPr lang="en-US" sz="3542" dirty="0" err="1">
                <a:solidFill>
                  <a:schemeClr val="bg1"/>
                </a:solidFill>
                <a:latin typeface="Arial Black" panose="020B0A04020102020204" pitchFamily="34" charset="0"/>
              </a:rPr>
              <a:t>yechim</a:t>
            </a:r>
            <a:endParaRPr lang="ru-RU" sz="3542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sp>
        <p:nvSpPr>
          <p:cNvPr id="63495" name="AutoShape 19"/>
          <p:cNvSpPr>
            <a:spLocks noChangeArrowheads="1"/>
          </p:cNvSpPr>
          <p:nvPr/>
        </p:nvSpPr>
        <p:spPr bwMode="auto">
          <a:xfrm>
            <a:off x="11153522" y="7258912"/>
            <a:ext cx="5285733" cy="1794070"/>
          </a:xfrm>
          <a:prstGeom prst="roundRect">
            <a:avLst>
              <a:gd name="adj" fmla="val 16667"/>
            </a:avLst>
          </a:prstGeom>
          <a:solidFill>
            <a:srgbClr val="00B050"/>
          </a:solidFill>
          <a:ln w="25400">
            <a:solidFill>
              <a:schemeClr val="tx1"/>
            </a:solidFill>
            <a:round/>
          </a:ln>
        </p:spPr>
        <p:txBody>
          <a:bodyPr wrap="none" lIns="153687" tIns="76841" rIns="153687" bIns="76841" anchor="ctr"/>
          <a:lstStyle/>
          <a:p>
            <a:pPr algn="ctr"/>
            <a:r>
              <a:rPr lang="en-US" sz="3542" dirty="0" err="1">
                <a:solidFill>
                  <a:schemeClr val="bg1"/>
                </a:solidFill>
                <a:latin typeface="Arial Black" panose="020B0A04020102020204" pitchFamily="34" charset="0"/>
              </a:rPr>
              <a:t>Matematik</a:t>
            </a:r>
            <a:r>
              <a:rPr lang="en-US" sz="3542" dirty="0">
                <a:solidFill>
                  <a:schemeClr val="bg1"/>
                </a:solidFill>
                <a:latin typeface="Arial Black" panose="020B0A04020102020204" pitchFamily="34" charset="0"/>
              </a:rPr>
              <a:t> </a:t>
            </a:r>
            <a:r>
              <a:rPr lang="en-US" sz="3542" dirty="0" err="1">
                <a:solidFill>
                  <a:schemeClr val="bg1"/>
                </a:solidFill>
                <a:latin typeface="Arial Black" panose="020B0A04020102020204" pitchFamily="34" charset="0"/>
              </a:rPr>
              <a:t>yechim</a:t>
            </a:r>
            <a:endParaRPr lang="ru-RU" sz="3542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sp>
        <p:nvSpPr>
          <p:cNvPr id="63497" name="AutoShape 21"/>
          <p:cNvSpPr>
            <a:spLocks noChangeArrowheads="1"/>
          </p:cNvSpPr>
          <p:nvPr/>
        </p:nvSpPr>
        <p:spPr bwMode="auto">
          <a:xfrm>
            <a:off x="11540044" y="5481248"/>
            <a:ext cx="935453" cy="1715355"/>
          </a:xfrm>
          <a:prstGeom prst="downArrow">
            <a:avLst>
              <a:gd name="adj1" fmla="val 50000"/>
              <a:gd name="adj2" fmla="val 62533"/>
            </a:avLst>
          </a:prstGeom>
          <a:solidFill>
            <a:srgbClr val="FFC000"/>
          </a:solidFill>
          <a:ln w="25400">
            <a:solidFill>
              <a:schemeClr val="tx1"/>
            </a:solidFill>
            <a:miter lim="800000"/>
          </a:ln>
        </p:spPr>
        <p:txBody>
          <a:bodyPr wrap="none" lIns="153687" tIns="76841" rIns="153687" bIns="76841" anchor="ctr"/>
          <a:lstStyle/>
          <a:p>
            <a:endParaRPr lang="ru-RU" sz="2546"/>
          </a:p>
        </p:txBody>
      </p:sp>
      <p:sp>
        <p:nvSpPr>
          <p:cNvPr id="63498" name="AutoShape 22"/>
          <p:cNvSpPr>
            <a:spLocks noChangeArrowheads="1"/>
          </p:cNvSpPr>
          <p:nvPr/>
        </p:nvSpPr>
        <p:spPr bwMode="auto">
          <a:xfrm>
            <a:off x="6235579" y="7442941"/>
            <a:ext cx="4788028" cy="797063"/>
          </a:xfrm>
          <a:prstGeom prst="leftArrow">
            <a:avLst>
              <a:gd name="adj1" fmla="val 50000"/>
              <a:gd name="adj2" fmla="val 161979"/>
            </a:avLst>
          </a:prstGeom>
          <a:solidFill>
            <a:srgbClr val="FFC000"/>
          </a:solidFill>
          <a:ln w="25400">
            <a:solidFill>
              <a:schemeClr val="tx1"/>
            </a:solidFill>
            <a:miter lim="800000"/>
          </a:ln>
        </p:spPr>
        <p:txBody>
          <a:bodyPr wrap="none" lIns="153687" tIns="76841" rIns="153687" bIns="76841" anchor="ctr"/>
          <a:lstStyle/>
          <a:p>
            <a:endParaRPr lang="ru-RU" sz="2546"/>
          </a:p>
        </p:txBody>
      </p:sp>
      <p:sp>
        <p:nvSpPr>
          <p:cNvPr id="63499" name="AutoShape 23"/>
          <p:cNvSpPr>
            <a:spLocks noChangeArrowheads="1"/>
          </p:cNvSpPr>
          <p:nvPr/>
        </p:nvSpPr>
        <p:spPr bwMode="auto">
          <a:xfrm>
            <a:off x="4865204" y="5402532"/>
            <a:ext cx="883482" cy="1715355"/>
          </a:xfrm>
          <a:prstGeom prst="upArrow">
            <a:avLst>
              <a:gd name="adj1" fmla="val 50000"/>
              <a:gd name="adj2" fmla="val 66212"/>
            </a:avLst>
          </a:prstGeom>
          <a:solidFill>
            <a:srgbClr val="FFC000"/>
          </a:solidFill>
          <a:ln w="25400">
            <a:solidFill>
              <a:schemeClr val="tx1"/>
            </a:solidFill>
            <a:miter lim="800000"/>
          </a:ln>
        </p:spPr>
        <p:txBody>
          <a:bodyPr wrap="none" lIns="153687" tIns="76841" rIns="153687" bIns="76841" anchor="ctr"/>
          <a:lstStyle/>
          <a:p>
            <a:endParaRPr lang="ru-RU" sz="2546"/>
          </a:p>
        </p:txBody>
      </p:sp>
      <p:sp>
        <p:nvSpPr>
          <p:cNvPr id="13324" name="Text Box 24"/>
          <p:cNvSpPr txBox="1">
            <a:spLocks noChangeArrowheads="1"/>
          </p:cNvSpPr>
          <p:nvPr/>
        </p:nvSpPr>
        <p:spPr bwMode="auto">
          <a:xfrm>
            <a:off x="1282563" y="5930576"/>
            <a:ext cx="4024394" cy="79119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153687" tIns="76841" rIns="153687" bIns="76841">
            <a:spAutoFit/>
          </a:bodyPr>
          <a:lstStyle/>
          <a:p>
            <a:pPr algn="ctr">
              <a:defRPr/>
            </a:pPr>
            <a:r>
              <a:rPr lang="en-US" sz="4133" b="1" i="1" dirty="0" err="1">
                <a:solidFill>
                  <a:srgbClr val="C00000"/>
                </a:solidFill>
                <a:latin typeface="Arial Narrow" panose="020B0606020202030204" pitchFamily="34" charset="0"/>
              </a:rPr>
              <a:t>Baholash</a:t>
            </a:r>
            <a:endParaRPr lang="ru-RU" sz="4133" b="1" i="1" dirty="0">
              <a:solidFill>
                <a:srgbClr val="C00000"/>
              </a:solidFill>
              <a:latin typeface="Arial Narrow" panose="020B0606020202030204" pitchFamily="34" charset="0"/>
            </a:endParaRPr>
          </a:p>
        </p:txBody>
      </p:sp>
      <p:sp>
        <p:nvSpPr>
          <p:cNvPr id="13326" name="Text Box 26"/>
          <p:cNvSpPr txBox="1">
            <a:spLocks noChangeArrowheads="1"/>
          </p:cNvSpPr>
          <p:nvPr/>
        </p:nvSpPr>
        <p:spPr bwMode="auto">
          <a:xfrm>
            <a:off x="5846141" y="8164146"/>
            <a:ext cx="5304142" cy="79119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153687" tIns="76841" rIns="153687" bIns="76841">
            <a:spAutoFit/>
          </a:bodyPr>
          <a:lstStyle/>
          <a:p>
            <a:pPr algn="ctr">
              <a:defRPr/>
            </a:pPr>
            <a:r>
              <a:rPr lang="en-US" sz="4133" b="1" i="1" dirty="0" err="1">
                <a:solidFill>
                  <a:srgbClr val="C00000"/>
                </a:solidFill>
                <a:latin typeface="Arial Narrow" panose="020B0606020202030204" pitchFamily="34" charset="0"/>
              </a:rPr>
              <a:t>Talqin</a:t>
            </a:r>
            <a:r>
              <a:rPr lang="en-US" sz="4133" b="1" i="1" dirty="0">
                <a:solidFill>
                  <a:srgbClr val="C00000"/>
                </a:solidFill>
                <a:latin typeface="Arial Narrow" panose="020B0606020202030204" pitchFamily="34" charset="0"/>
              </a:rPr>
              <a:t> </a:t>
            </a:r>
            <a:r>
              <a:rPr lang="en-US" sz="4133" b="1" i="1" dirty="0" err="1">
                <a:solidFill>
                  <a:srgbClr val="C00000"/>
                </a:solidFill>
                <a:latin typeface="Arial Narrow" panose="020B0606020202030204" pitchFamily="34" charset="0"/>
              </a:rPr>
              <a:t>qilish</a:t>
            </a:r>
            <a:endParaRPr lang="ru-RU" sz="4133" b="1" i="1" dirty="0">
              <a:solidFill>
                <a:srgbClr val="C00000"/>
              </a:solidFill>
              <a:latin typeface="Arial Narrow" panose="020B0606020202030204" pitchFamily="34" charset="0"/>
            </a:endParaRPr>
          </a:p>
        </p:txBody>
      </p:sp>
      <p:sp>
        <p:nvSpPr>
          <p:cNvPr id="13327" name="Text Box 27"/>
          <p:cNvSpPr txBox="1">
            <a:spLocks noChangeArrowheads="1"/>
          </p:cNvSpPr>
          <p:nvPr/>
        </p:nvSpPr>
        <p:spPr bwMode="auto">
          <a:xfrm>
            <a:off x="11741428" y="5779706"/>
            <a:ext cx="4121836" cy="79119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153687" tIns="76841" rIns="153687" bIns="76841">
            <a:spAutoFit/>
          </a:bodyPr>
          <a:lstStyle/>
          <a:p>
            <a:pPr algn="ctr">
              <a:defRPr/>
            </a:pPr>
            <a:r>
              <a:rPr lang="en-US" sz="4133" b="1" i="1" dirty="0" err="1">
                <a:solidFill>
                  <a:srgbClr val="C00000"/>
                </a:solidFill>
                <a:latin typeface="Arial Narrow" panose="020B0606020202030204" pitchFamily="34" charset="0"/>
              </a:rPr>
              <a:t>Qo‘llash</a:t>
            </a:r>
            <a:endParaRPr lang="ru-RU" sz="4133" b="1" i="1" dirty="0">
              <a:solidFill>
                <a:srgbClr val="C00000"/>
              </a:solidFill>
              <a:latin typeface="Arial Narrow" panose="020B0606020202030204" pitchFamily="34" charset="0"/>
            </a:endParaRPr>
          </a:p>
        </p:txBody>
      </p:sp>
      <p:grpSp>
        <p:nvGrpSpPr>
          <p:cNvPr id="6" name="Группа 5"/>
          <p:cNvGrpSpPr/>
          <p:nvPr/>
        </p:nvGrpSpPr>
        <p:grpSpPr>
          <a:xfrm>
            <a:off x="5557054" y="3733085"/>
            <a:ext cx="5742636" cy="1600566"/>
            <a:chOff x="3764835" y="2299228"/>
            <a:chExt cx="3890565" cy="1084364"/>
          </a:xfrm>
        </p:grpSpPr>
        <p:sp>
          <p:nvSpPr>
            <p:cNvPr id="63496" name="AutoShape 20"/>
            <p:cNvSpPr>
              <a:spLocks noChangeArrowheads="1"/>
            </p:cNvSpPr>
            <p:nvPr/>
          </p:nvSpPr>
          <p:spPr bwMode="auto">
            <a:xfrm>
              <a:off x="4224528" y="2856962"/>
              <a:ext cx="3195416" cy="526630"/>
            </a:xfrm>
            <a:prstGeom prst="rightArrow">
              <a:avLst>
                <a:gd name="adj1" fmla="val 50000"/>
                <a:gd name="adj2" fmla="val 168750"/>
              </a:avLst>
            </a:prstGeom>
            <a:solidFill>
              <a:srgbClr val="FFC000"/>
            </a:solidFill>
            <a:ln w="25400">
              <a:solidFill>
                <a:schemeClr val="tx1"/>
              </a:solidFill>
              <a:miter lim="800000"/>
            </a:ln>
          </p:spPr>
          <p:txBody>
            <a:bodyPr wrap="none" lIns="153687" tIns="76841" rIns="153687" bIns="76841" anchor="ctr"/>
            <a:lstStyle/>
            <a:p>
              <a:endParaRPr lang="ru-RU" sz="2546"/>
            </a:p>
          </p:txBody>
        </p:sp>
        <p:sp>
          <p:nvSpPr>
            <p:cNvPr id="13328" name="Text Box 32"/>
            <p:cNvSpPr txBox="1">
              <a:spLocks noChangeArrowheads="1"/>
            </p:cNvSpPr>
            <p:nvPr/>
          </p:nvSpPr>
          <p:spPr bwMode="auto">
            <a:xfrm>
              <a:off x="3764835" y="2299228"/>
              <a:ext cx="3890565" cy="536022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lIns="153687" tIns="76841" rIns="153687" bIns="76841">
              <a:spAutoFit/>
            </a:bodyPr>
            <a:lstStyle/>
            <a:p>
              <a:pPr algn="ctr">
                <a:defRPr/>
              </a:pPr>
              <a:r>
                <a:rPr lang="en-US" sz="4133" b="1" i="1" dirty="0" err="1">
                  <a:solidFill>
                    <a:srgbClr val="C00000"/>
                  </a:solidFill>
                  <a:latin typeface="Arial Narrow" panose="020B0606020202030204" pitchFamily="34" charset="0"/>
                </a:rPr>
                <a:t>Ifodalash</a:t>
              </a:r>
              <a:endParaRPr lang="ru-RU" sz="4133" b="1" i="1" dirty="0">
                <a:solidFill>
                  <a:srgbClr val="C00000"/>
                </a:solidFill>
                <a:latin typeface="Arial Narrow" panose="020B0606020202030204" pitchFamily="34" charset="0"/>
              </a:endParaRPr>
            </a:p>
          </p:txBody>
        </p:sp>
      </p:grpSp>
      <p:grpSp>
        <p:nvGrpSpPr>
          <p:cNvPr id="2" name="Группа 1"/>
          <p:cNvGrpSpPr/>
          <p:nvPr/>
        </p:nvGrpSpPr>
        <p:grpSpPr>
          <a:xfrm>
            <a:off x="645925" y="2572020"/>
            <a:ext cx="5940771" cy="2709149"/>
            <a:chOff x="437606" y="1512621"/>
            <a:chExt cx="4024799" cy="1835415"/>
          </a:xfrm>
        </p:grpSpPr>
        <p:sp>
          <p:nvSpPr>
            <p:cNvPr id="63492" name="AutoShape 15"/>
            <p:cNvSpPr>
              <a:spLocks noChangeArrowheads="1"/>
            </p:cNvSpPr>
            <p:nvPr/>
          </p:nvSpPr>
          <p:spPr bwMode="auto">
            <a:xfrm>
              <a:off x="868919" y="2214790"/>
              <a:ext cx="3201796" cy="1133246"/>
            </a:xfrm>
            <a:prstGeom prst="roundRect">
              <a:avLst>
                <a:gd name="adj" fmla="val 16667"/>
              </a:avLst>
            </a:prstGeom>
            <a:solidFill>
              <a:srgbClr val="00B0F0"/>
            </a:solidFill>
            <a:ln w="25400">
              <a:solidFill>
                <a:schemeClr val="tx1"/>
              </a:solidFill>
              <a:round/>
            </a:ln>
          </p:spPr>
          <p:txBody>
            <a:bodyPr wrap="none" lIns="153687" tIns="76841" rIns="153687" bIns="76841" anchor="ctr"/>
            <a:lstStyle/>
            <a:p>
              <a:pPr algn="ctr"/>
              <a:r>
                <a:rPr lang="en-US" sz="3542" dirty="0" err="1">
                  <a:solidFill>
                    <a:schemeClr val="bg1"/>
                  </a:solidFill>
                  <a:latin typeface="Arial Black" panose="020B0A04020102020204" pitchFamily="34" charset="0"/>
                </a:rPr>
                <a:t>Hayotiy</a:t>
              </a:r>
              <a:r>
                <a:rPr lang="en-US" sz="3542" dirty="0">
                  <a:solidFill>
                    <a:schemeClr val="bg1"/>
                  </a:solidFill>
                  <a:latin typeface="Arial Black" panose="020B0A04020102020204" pitchFamily="34" charset="0"/>
                </a:rPr>
                <a:t> </a:t>
              </a:r>
              <a:r>
                <a:rPr lang="en-US" sz="3542" dirty="0" err="1">
                  <a:solidFill>
                    <a:schemeClr val="bg1"/>
                  </a:solidFill>
                  <a:latin typeface="Arial Black" panose="020B0A04020102020204" pitchFamily="34" charset="0"/>
                </a:rPr>
                <a:t>muammo</a:t>
              </a:r>
              <a:endParaRPr lang="ru-RU" sz="3542" dirty="0">
                <a:solidFill>
                  <a:schemeClr val="bg1"/>
                </a:solidFill>
                <a:latin typeface="Arial Black" panose="020B0A04020102020204" pitchFamily="34" charset="0"/>
              </a:endParaRPr>
            </a:p>
          </p:txBody>
        </p:sp>
        <p:sp>
          <p:nvSpPr>
            <p:cNvPr id="63505" name="Text Box 19"/>
            <p:cNvSpPr txBox="1">
              <a:spLocks noChangeArrowheads="1"/>
            </p:cNvSpPr>
            <p:nvPr/>
          </p:nvSpPr>
          <p:spPr bwMode="auto">
            <a:xfrm>
              <a:off x="437606" y="1512621"/>
              <a:ext cx="4024799" cy="536022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lIns="153687" tIns="76841" rIns="153687" bIns="76841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sz="4133" dirty="0">
                  <a:solidFill>
                    <a:srgbClr val="0070C0"/>
                  </a:solidFill>
                  <a:latin typeface="Arial Black" panose="020B0A04020102020204" pitchFamily="34" charset="0"/>
                </a:rPr>
                <a:t>Real </a:t>
              </a:r>
              <a:r>
                <a:rPr lang="en-US" sz="4133" dirty="0" err="1">
                  <a:solidFill>
                    <a:srgbClr val="0070C0"/>
                  </a:solidFill>
                  <a:latin typeface="Arial Black" panose="020B0A04020102020204" pitchFamily="34" charset="0"/>
                </a:rPr>
                <a:t>olam</a:t>
              </a:r>
              <a:endParaRPr lang="ru-RU" sz="4133" dirty="0">
                <a:solidFill>
                  <a:srgbClr val="0070C0"/>
                </a:solidFill>
                <a:latin typeface="Arial Black" panose="020B0A04020102020204" pitchFamily="34" charset="0"/>
              </a:endParaRPr>
            </a:p>
          </p:txBody>
        </p:sp>
      </p:grpSp>
      <p:grpSp>
        <p:nvGrpSpPr>
          <p:cNvPr id="5" name="Группа 4"/>
          <p:cNvGrpSpPr/>
          <p:nvPr/>
        </p:nvGrpSpPr>
        <p:grpSpPr>
          <a:xfrm>
            <a:off x="9899443" y="2568786"/>
            <a:ext cx="7662261" cy="2764864"/>
            <a:chOff x="6706750" y="1510430"/>
            <a:chExt cx="5191087" cy="1873161"/>
          </a:xfrm>
        </p:grpSpPr>
        <p:sp>
          <p:nvSpPr>
            <p:cNvPr id="63494" name="AutoShape 18"/>
            <p:cNvSpPr>
              <a:spLocks noChangeArrowheads="1"/>
            </p:cNvSpPr>
            <p:nvPr/>
          </p:nvSpPr>
          <p:spPr bwMode="auto">
            <a:xfrm>
              <a:off x="7521166" y="2250346"/>
              <a:ext cx="3616226" cy="1133245"/>
            </a:xfrm>
            <a:prstGeom prst="roundRect">
              <a:avLst>
                <a:gd name="adj" fmla="val 16667"/>
              </a:avLst>
            </a:prstGeom>
            <a:solidFill>
              <a:srgbClr val="00B050"/>
            </a:solidFill>
            <a:ln w="25400">
              <a:solidFill>
                <a:schemeClr val="tx1"/>
              </a:solidFill>
              <a:round/>
            </a:ln>
          </p:spPr>
          <p:txBody>
            <a:bodyPr wrap="none" lIns="153687" tIns="76841" rIns="153687" bIns="76841" anchor="ctr"/>
            <a:lstStyle/>
            <a:p>
              <a:pPr algn="ctr"/>
              <a:r>
                <a:rPr lang="en-US" sz="3542" dirty="0" err="1">
                  <a:solidFill>
                    <a:schemeClr val="bg1"/>
                  </a:solidFill>
                  <a:latin typeface="Arial Black" panose="020B0A04020102020204" pitchFamily="34" charset="0"/>
                </a:rPr>
                <a:t>Matematik</a:t>
              </a:r>
              <a:r>
                <a:rPr lang="en-US" sz="3542" dirty="0">
                  <a:solidFill>
                    <a:schemeClr val="bg1"/>
                  </a:solidFill>
                  <a:latin typeface="Arial Black" panose="020B0A04020102020204" pitchFamily="34" charset="0"/>
                </a:rPr>
                <a:t> masala</a:t>
              </a:r>
              <a:endParaRPr lang="ru-RU" sz="3542" dirty="0">
                <a:solidFill>
                  <a:schemeClr val="bg1"/>
                </a:solidFill>
                <a:latin typeface="Arial Black" panose="020B0A04020102020204" pitchFamily="34" charset="0"/>
              </a:endParaRPr>
            </a:p>
          </p:txBody>
        </p:sp>
        <p:sp>
          <p:nvSpPr>
            <p:cNvPr id="63506" name="Text Box 20"/>
            <p:cNvSpPr txBox="1">
              <a:spLocks noChangeArrowheads="1"/>
            </p:cNvSpPr>
            <p:nvPr/>
          </p:nvSpPr>
          <p:spPr bwMode="auto">
            <a:xfrm>
              <a:off x="6706750" y="1510430"/>
              <a:ext cx="5191087" cy="536022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lIns="153687" tIns="76841" rIns="153687" bIns="76841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sz="4133" dirty="0" err="1">
                  <a:solidFill>
                    <a:srgbClr val="00B050"/>
                  </a:solidFill>
                  <a:latin typeface="Arial Black" panose="020B0A04020102020204" pitchFamily="34" charset="0"/>
                </a:rPr>
                <a:t>Matematika</a:t>
              </a:r>
              <a:r>
                <a:rPr lang="en-US" sz="4133" dirty="0">
                  <a:solidFill>
                    <a:srgbClr val="00B050"/>
                  </a:solidFill>
                  <a:latin typeface="Arial Black" panose="020B0A04020102020204" pitchFamily="34" charset="0"/>
                </a:rPr>
                <a:t> </a:t>
              </a:r>
              <a:r>
                <a:rPr lang="en-US" sz="4133" dirty="0" err="1">
                  <a:solidFill>
                    <a:srgbClr val="00B050"/>
                  </a:solidFill>
                  <a:latin typeface="Arial Black" panose="020B0A04020102020204" pitchFamily="34" charset="0"/>
                </a:rPr>
                <a:t>olami</a:t>
              </a:r>
              <a:endParaRPr lang="ru-RU" sz="4133" dirty="0">
                <a:solidFill>
                  <a:srgbClr val="00B050"/>
                </a:solidFill>
                <a:latin typeface="Arial Black" panose="020B0A04020102020204" pitchFamily="34" charset="0"/>
              </a:endParaRPr>
            </a:p>
          </p:txBody>
        </p:sp>
      </p:grpSp>
      <p:grpSp>
        <p:nvGrpSpPr>
          <p:cNvPr id="22" name="Группа 21"/>
          <p:cNvGrpSpPr/>
          <p:nvPr/>
        </p:nvGrpSpPr>
        <p:grpSpPr>
          <a:xfrm>
            <a:off x="0" y="482053"/>
            <a:ext cx="18016414" cy="1365527"/>
            <a:chOff x="0" y="13352"/>
            <a:chExt cx="12205898" cy="925128"/>
          </a:xfrm>
        </p:grpSpPr>
        <p:sp>
          <p:nvSpPr>
            <p:cNvPr id="23" name="Прямоугольник 22"/>
            <p:cNvSpPr/>
            <p:nvPr/>
          </p:nvSpPr>
          <p:spPr>
            <a:xfrm>
              <a:off x="13898" y="223450"/>
              <a:ext cx="12159996" cy="493442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4133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MATEMATIK SAVODXONLIK TALQINI</a:t>
              </a:r>
            </a:p>
          </p:txBody>
        </p:sp>
        <p:grpSp>
          <p:nvGrpSpPr>
            <p:cNvPr id="26" name="Группа 25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27" name="Прямоугольник 26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2657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" name="Прямоугольник 27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2657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4" name="Овал 3"/>
          <p:cNvSpPr/>
          <p:nvPr/>
        </p:nvSpPr>
        <p:spPr>
          <a:xfrm>
            <a:off x="6546008" y="5581677"/>
            <a:ext cx="4095709" cy="15079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sz="4133" b="1" i="1" dirty="0" err="1">
                <a:solidFill>
                  <a:schemeClr val="bg1"/>
                </a:solidFill>
                <a:latin typeface="Arial Narrow" panose="020B0606020202030204" pitchFamily="34" charset="0"/>
              </a:rPr>
              <a:t>Mulohaza</a:t>
            </a:r>
            <a:r>
              <a:rPr lang="en-US" sz="4133" b="1" i="1" dirty="0">
                <a:solidFill>
                  <a:schemeClr val="bg1"/>
                </a:solidFill>
                <a:latin typeface="Arial Narrow" panose="020B0606020202030204" pitchFamily="34" charset="0"/>
              </a:rPr>
              <a:t> </a:t>
            </a:r>
            <a:r>
              <a:rPr lang="en-US" sz="4133" b="1" i="1" dirty="0" err="1">
                <a:solidFill>
                  <a:schemeClr val="bg1"/>
                </a:solidFill>
                <a:latin typeface="Arial Narrow" panose="020B0606020202030204" pitchFamily="34" charset="0"/>
              </a:rPr>
              <a:t>yuritish</a:t>
            </a:r>
            <a:endParaRPr lang="ru-RU" sz="4133" b="1" i="1" dirty="0">
              <a:solidFill>
                <a:schemeClr val="bg1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9797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3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3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34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34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34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34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34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34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33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33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34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34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634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634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3" grpId="0" animBg="1"/>
      <p:bldP spid="63495" grpId="0" animBg="1"/>
      <p:bldP spid="63497" grpId="0" animBg="1"/>
      <p:bldP spid="63498" grpId="0" animBg="1"/>
      <p:bldP spid="63499" grpId="0" animBg="1"/>
      <p:bldP spid="13324" grpId="0"/>
      <p:bldP spid="13326" grpId="0"/>
      <p:bldP spid="13327" grpId="0"/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CA401C84-8EE2-4749-9001-18B9EEAD90FB}"/>
              </a:ext>
            </a:extLst>
          </p:cNvPr>
          <p:cNvSpPr/>
          <p:nvPr/>
        </p:nvSpPr>
        <p:spPr>
          <a:xfrm>
            <a:off x="0" y="255210"/>
            <a:ext cx="17995900" cy="157318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49654">
              <a:defRPr/>
            </a:pPr>
            <a:endParaRPr lang="uz-Latn-UZ" sz="2657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14" name="Группа 13"/>
          <p:cNvGrpSpPr/>
          <p:nvPr/>
        </p:nvGrpSpPr>
        <p:grpSpPr>
          <a:xfrm>
            <a:off x="0" y="359036"/>
            <a:ext cx="18016414" cy="1365528"/>
            <a:chOff x="0" y="13352"/>
            <a:chExt cx="12205898" cy="925128"/>
          </a:xfrm>
        </p:grpSpPr>
        <p:sp>
          <p:nvSpPr>
            <p:cNvPr id="10" name="Прямоугольник 9">
              <a:extLst>
                <a:ext uri="{FF2B5EF4-FFF2-40B4-BE49-F238E27FC236}">
                  <a16:creationId xmlns:a16="http://schemas.microsoft.com/office/drawing/2014/main" id="{F5620CB4-BD5E-457F-8ADB-66BB4FEB2E16}"/>
                </a:ext>
              </a:extLst>
            </p:cNvPr>
            <p:cNvSpPr/>
            <p:nvPr/>
          </p:nvSpPr>
          <p:spPr>
            <a:xfrm>
              <a:off x="13898" y="223450"/>
              <a:ext cx="12159996" cy="493442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4133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PISA TOPSHIRIQLARI TURLARI VA ULARNING TAHLILI</a:t>
              </a:r>
            </a:p>
          </p:txBody>
        </p:sp>
        <p:grpSp>
          <p:nvGrpSpPr>
            <p:cNvPr id="9" name="Группа 8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18" name="Прямоугольник 17">
                <a:extLst>
                  <a:ext uri="{FF2B5EF4-FFF2-40B4-BE49-F238E27FC236}">
                    <a16:creationId xmlns:a16="http://schemas.microsoft.com/office/drawing/2014/main" id="{7C6AC182-0772-4015-AA4E-4054DE749E6A}"/>
                  </a:ext>
                </a:extLst>
              </p:cNvPr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2657" dirty="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2" name="Прямоугольник 11">
                <a:extLst>
                  <a:ext uri="{FF2B5EF4-FFF2-40B4-BE49-F238E27FC236}">
                    <a16:creationId xmlns:a16="http://schemas.microsoft.com/office/drawing/2014/main" id="{7C6AC182-0772-4015-AA4E-4054DE749E6A}"/>
                  </a:ext>
                </a:extLst>
              </p:cNvPr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2657" dirty="0"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  <p:sp>
        <p:nvSpPr>
          <p:cNvPr id="8" name="Прямоугольник 7"/>
          <p:cNvSpPr/>
          <p:nvPr/>
        </p:nvSpPr>
        <p:spPr>
          <a:xfrm>
            <a:off x="921105" y="2928367"/>
            <a:ext cx="16695937" cy="74513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723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PISA -  </a:t>
            </a:r>
            <a:r>
              <a:rPr lang="en-US" sz="4723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xalqaro</a:t>
            </a:r>
            <a:r>
              <a:rPr lang="en-US" sz="4723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723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baholash</a:t>
            </a:r>
            <a:r>
              <a:rPr lang="en-US" sz="4723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723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dasturi</a:t>
            </a:r>
            <a:r>
              <a:rPr lang="en-US" sz="4723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723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topshiriqlarining</a:t>
            </a:r>
            <a:r>
              <a:rPr lang="en-US" sz="4723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723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turlanishi</a:t>
            </a:r>
            <a:r>
              <a:rPr lang="en-US" sz="4723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  <a:p>
            <a:pPr marL="674827" indent="-674827">
              <a:buFont typeface="Arial" panose="020B0604020202020204" pitchFamily="34" charset="0"/>
              <a:buChar char="•"/>
            </a:pPr>
            <a:r>
              <a:rPr lang="en-US" sz="4723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o‘quvchilarning</a:t>
            </a:r>
            <a:r>
              <a:rPr lang="en-US" sz="4723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723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baholanadigan</a:t>
            </a:r>
            <a:r>
              <a:rPr lang="en-US" sz="4723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723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aqliy</a:t>
            </a:r>
            <a:r>
              <a:rPr lang="en-US" sz="4723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723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faoliyat</a:t>
            </a:r>
            <a:r>
              <a:rPr lang="en-US" sz="4723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723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turlari</a:t>
            </a:r>
            <a:r>
              <a:rPr lang="en-US" sz="4723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723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bo‘yicha</a:t>
            </a:r>
            <a:r>
              <a:rPr lang="en-US" sz="4723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en-US" sz="4723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mulohaza</a:t>
            </a:r>
            <a:r>
              <a:rPr lang="en-US" sz="4723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723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yuritish</a:t>
            </a:r>
            <a:r>
              <a:rPr lang="en-US" sz="4723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; </a:t>
            </a:r>
            <a:r>
              <a:rPr lang="en-US" sz="4723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ifodalash</a:t>
            </a:r>
            <a:r>
              <a:rPr lang="en-US" sz="4723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; </a:t>
            </a:r>
            <a:r>
              <a:rPr lang="en-US" sz="4723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qo‘llash</a:t>
            </a:r>
            <a:r>
              <a:rPr lang="en-US" sz="4723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; </a:t>
            </a:r>
            <a:r>
              <a:rPr lang="en-US" sz="4723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talqin</a:t>
            </a:r>
            <a:r>
              <a:rPr lang="en-US" sz="4723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723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qilish</a:t>
            </a:r>
            <a:r>
              <a:rPr lang="en-US" sz="4723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723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4723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723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baholash</a:t>
            </a:r>
            <a:r>
              <a:rPr lang="en-US" sz="4723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marL="674827" indent="-674827">
              <a:buFont typeface="Arial" panose="020B0604020202020204" pitchFamily="34" charset="0"/>
              <a:buChar char="•"/>
            </a:pPr>
            <a:r>
              <a:rPr lang="en-US" sz="4723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topshiriqlarda</a:t>
            </a:r>
            <a:r>
              <a:rPr lang="en-US" sz="4723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723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beriladigan</a:t>
            </a:r>
            <a:r>
              <a:rPr lang="en-US" sz="4723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723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hayotiy</a:t>
            </a:r>
            <a:r>
              <a:rPr lang="en-US" sz="4723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723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vaziyatlar</a:t>
            </a:r>
            <a:r>
              <a:rPr lang="en-US" sz="4723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723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bo‘yicha</a:t>
            </a:r>
            <a:r>
              <a:rPr lang="en-US" sz="4723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  </a:t>
            </a:r>
            <a:r>
              <a:rPr lang="en-US" sz="4723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   </a:t>
            </a:r>
            <a:r>
              <a:rPr lang="en-US" sz="4723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shaxsiy</a:t>
            </a:r>
            <a:r>
              <a:rPr lang="en-US" sz="4723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723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hayot</a:t>
            </a:r>
            <a:r>
              <a:rPr lang="en-US" sz="4723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; </a:t>
            </a:r>
            <a:r>
              <a:rPr lang="en-US" sz="4723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ijtimoiy</a:t>
            </a:r>
            <a:r>
              <a:rPr lang="en-US" sz="4723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723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hayot</a:t>
            </a:r>
            <a:r>
              <a:rPr lang="en-US" sz="4723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; </a:t>
            </a:r>
            <a:r>
              <a:rPr lang="en-US" sz="4723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kasbiy</a:t>
            </a:r>
            <a:r>
              <a:rPr lang="en-US" sz="4723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723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faoliyat</a:t>
            </a:r>
            <a:r>
              <a:rPr lang="en-US" sz="4723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; </a:t>
            </a:r>
            <a:r>
              <a:rPr lang="en-US" sz="4723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ilmiy</a:t>
            </a:r>
            <a:r>
              <a:rPr lang="en-US" sz="4723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723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faoliyat</a:t>
            </a:r>
            <a:endParaRPr lang="en-US" sz="4723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674827" indent="-674827">
              <a:buFont typeface="Arial" panose="020B0604020202020204" pitchFamily="34" charset="0"/>
              <a:buChar char="•"/>
            </a:pPr>
            <a:r>
              <a:rPr lang="en-US" sz="4723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matematikaning</a:t>
            </a:r>
            <a:r>
              <a:rPr lang="en-US" sz="4723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723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mazmun</a:t>
            </a:r>
            <a:r>
              <a:rPr lang="en-US" sz="4723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723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sohalari</a:t>
            </a:r>
            <a:r>
              <a:rPr lang="en-US" sz="4723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723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bo‘yicha</a:t>
            </a:r>
            <a:r>
              <a:rPr lang="en-US" sz="4723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                                                   </a:t>
            </a:r>
            <a:r>
              <a:rPr lang="en-US" sz="4723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miqdorlar</a:t>
            </a:r>
            <a:r>
              <a:rPr lang="en-US" sz="4723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; </a:t>
            </a:r>
            <a:r>
              <a:rPr lang="en-US" sz="4723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o‘zgarishlar</a:t>
            </a:r>
            <a:r>
              <a:rPr lang="en-US" sz="4723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723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4723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723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munosabatlar</a:t>
            </a:r>
            <a:r>
              <a:rPr lang="en-US" sz="4723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; </a:t>
            </a:r>
            <a:r>
              <a:rPr lang="en-US" sz="4723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fazo</a:t>
            </a:r>
            <a:r>
              <a:rPr lang="en-US" sz="4723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723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4723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723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shakl</a:t>
            </a:r>
            <a:r>
              <a:rPr lang="en-US" sz="4723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; </a:t>
            </a:r>
            <a:r>
              <a:rPr lang="en-US" sz="4723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ma’lumotlar</a:t>
            </a:r>
            <a:r>
              <a:rPr lang="en-US" sz="4723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723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4723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723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aniqmasliklar</a:t>
            </a:r>
            <a:r>
              <a:rPr lang="en-US" sz="4723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marL="674827" indent="-674827">
              <a:buFont typeface="Arial" panose="020B0604020202020204" pitchFamily="34" charset="0"/>
              <a:buChar char="•"/>
            </a:pPr>
            <a:r>
              <a:rPr lang="en-US" sz="4723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PISA </a:t>
            </a:r>
            <a:r>
              <a:rPr lang="en-US" sz="4723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topshiriqlaridan</a:t>
            </a:r>
            <a:r>
              <a:rPr lang="en-US" sz="4723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723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namunalar</a:t>
            </a:r>
            <a:r>
              <a:rPr lang="en-US" sz="4723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</a:p>
          <a:p>
            <a:pPr marL="674827" indent="-674827">
              <a:buFont typeface="Arial" panose="020B0604020202020204" pitchFamily="34" charset="0"/>
              <a:buChar char="•"/>
            </a:pPr>
            <a:endParaRPr lang="en-US" sz="5314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141947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293261" y="6990295"/>
            <a:ext cx="17274554" cy="2943079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1349654">
              <a:defRPr/>
            </a:pPr>
            <a:endParaRPr lang="ru-RU" sz="2657">
              <a:solidFill>
                <a:prstClr val="black"/>
              </a:solidFill>
              <a:latin typeface="Arial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8F89E1E-A026-4D2A-9712-D09D57E17D5A}"/>
              </a:ext>
            </a:extLst>
          </p:cNvPr>
          <p:cNvSpPr txBox="1"/>
          <p:nvPr/>
        </p:nvSpPr>
        <p:spPr>
          <a:xfrm>
            <a:off x="282247" y="2745834"/>
            <a:ext cx="7108280" cy="50892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663580">
              <a:spcBef>
                <a:spcPts val="1749"/>
              </a:spcBef>
            </a:pPr>
            <a:r>
              <a:rPr lang="tr-TR" sz="3247" dirty="0" smtClean="0">
                <a:solidFill>
                  <a:srgbClr val="7030A0"/>
                </a:solidFill>
                <a:latin typeface="Times New Roman" panose="02020603050405020304" pitchFamily="18" charset="0"/>
                <a:ea typeface="Carlito"/>
                <a:cs typeface="Times New Roman" panose="02020603050405020304" pitchFamily="18" charset="0"/>
              </a:rPr>
              <a:t>Bu</a:t>
            </a:r>
            <a:r>
              <a:rPr lang="tr-TR" sz="3247" spc="-89" dirty="0" smtClean="0">
                <a:solidFill>
                  <a:srgbClr val="7030A0"/>
                </a:solidFill>
                <a:latin typeface="Times New Roman" panose="02020603050405020304" pitchFamily="18" charset="0"/>
                <a:ea typeface="Carlito"/>
                <a:cs typeface="Times New Roman" panose="02020603050405020304" pitchFamily="18" charset="0"/>
              </a:rPr>
              <a:t> </a:t>
            </a:r>
            <a:r>
              <a:rPr lang="tr-TR" sz="3247" dirty="0">
                <a:solidFill>
                  <a:srgbClr val="7030A0"/>
                </a:solidFill>
                <a:latin typeface="Times New Roman" panose="02020603050405020304" pitchFamily="18" charset="0"/>
                <a:ea typeface="Carlito"/>
                <a:cs typeface="Times New Roman" panose="02020603050405020304" pitchFamily="18" charset="0"/>
              </a:rPr>
              <a:t>topshiriqda</a:t>
            </a:r>
            <a:r>
              <a:rPr lang="tr-TR" sz="3247" spc="-89" dirty="0">
                <a:solidFill>
                  <a:srgbClr val="7030A0"/>
                </a:solidFill>
                <a:latin typeface="Times New Roman" panose="02020603050405020304" pitchFamily="18" charset="0"/>
                <a:ea typeface="Carlito"/>
                <a:cs typeface="Times New Roman" panose="02020603050405020304" pitchFamily="18" charset="0"/>
              </a:rPr>
              <a:t> </a:t>
            </a:r>
            <a:r>
              <a:rPr lang="tr-TR" sz="3247" dirty="0">
                <a:solidFill>
                  <a:srgbClr val="7030A0"/>
                </a:solidFill>
                <a:latin typeface="Times New Roman" panose="02020603050405020304" pitchFamily="18" charset="0"/>
                <a:ea typeface="Carlito"/>
                <a:cs typeface="Times New Roman" panose="02020603050405020304" pitchFamily="18" charset="0"/>
              </a:rPr>
              <a:t>kirish</a:t>
            </a:r>
            <a:r>
              <a:rPr lang="tr-TR" sz="3247" spc="-89" dirty="0">
                <a:solidFill>
                  <a:srgbClr val="7030A0"/>
                </a:solidFill>
                <a:latin typeface="Times New Roman" panose="02020603050405020304" pitchFamily="18" charset="0"/>
                <a:ea typeface="Carlito"/>
                <a:cs typeface="Times New Roman" panose="02020603050405020304" pitchFamily="18" charset="0"/>
              </a:rPr>
              <a:t> </a:t>
            </a:r>
            <a:r>
              <a:rPr lang="tr-TR" sz="3247" dirty="0">
                <a:solidFill>
                  <a:srgbClr val="7030A0"/>
                </a:solidFill>
                <a:latin typeface="Times New Roman" panose="02020603050405020304" pitchFamily="18" charset="0"/>
                <a:ea typeface="Carlito"/>
                <a:cs typeface="Times New Roman" panose="02020603050405020304" pitchFamily="18" charset="0"/>
              </a:rPr>
              <a:t>qismi berilmagan. Bu savolni bajarish uchun o‘quvchilar 3 ta sayyora o‘rtasidagi oʻrtacha masofalarni astronomik birlik (au) bilan modelda</a:t>
            </a:r>
            <a:r>
              <a:rPr lang="tr-TR" sz="3247" spc="-74" dirty="0">
                <a:solidFill>
                  <a:srgbClr val="7030A0"/>
                </a:solidFill>
                <a:latin typeface="Times New Roman" panose="02020603050405020304" pitchFamily="18" charset="0"/>
                <a:ea typeface="Carlito"/>
                <a:cs typeface="Times New Roman" panose="02020603050405020304" pitchFamily="18" charset="0"/>
              </a:rPr>
              <a:t> </a:t>
            </a:r>
            <a:r>
              <a:rPr lang="tr-TR" sz="3247" dirty="0">
                <a:solidFill>
                  <a:srgbClr val="7030A0"/>
                </a:solidFill>
                <a:latin typeface="Times New Roman" panose="02020603050405020304" pitchFamily="18" charset="0"/>
                <a:ea typeface="Carlito"/>
                <a:cs typeface="Times New Roman" panose="02020603050405020304" pitchFamily="18" charset="0"/>
              </a:rPr>
              <a:t>koʻrsatilganidek</a:t>
            </a:r>
            <a:r>
              <a:rPr lang="tr-TR" sz="3247" spc="-74" dirty="0">
                <a:solidFill>
                  <a:srgbClr val="7030A0"/>
                </a:solidFill>
                <a:latin typeface="Times New Roman" panose="02020603050405020304" pitchFamily="18" charset="0"/>
                <a:ea typeface="Carlito"/>
                <a:cs typeface="Times New Roman" panose="02020603050405020304" pitchFamily="18" charset="0"/>
              </a:rPr>
              <a:t> </a:t>
            </a:r>
            <a:r>
              <a:rPr lang="tr-TR" sz="3247" dirty="0">
                <a:solidFill>
                  <a:srgbClr val="7030A0"/>
                </a:solidFill>
                <a:latin typeface="Times New Roman" panose="02020603050405020304" pitchFamily="18" charset="0"/>
                <a:ea typeface="Carlito"/>
                <a:cs typeface="Times New Roman" panose="02020603050405020304" pitchFamily="18" charset="0"/>
              </a:rPr>
              <a:t>aniqlashi</a:t>
            </a:r>
            <a:r>
              <a:rPr lang="tr-TR" sz="3247" spc="-66" dirty="0">
                <a:solidFill>
                  <a:srgbClr val="7030A0"/>
                </a:solidFill>
                <a:latin typeface="Times New Roman" panose="02020603050405020304" pitchFamily="18" charset="0"/>
                <a:ea typeface="Carlito"/>
                <a:cs typeface="Times New Roman" panose="02020603050405020304" pitchFamily="18" charset="0"/>
              </a:rPr>
              <a:t> </a:t>
            </a:r>
            <a:r>
              <a:rPr lang="tr-TR" sz="3247" dirty="0">
                <a:solidFill>
                  <a:srgbClr val="7030A0"/>
                </a:solidFill>
                <a:latin typeface="Times New Roman" panose="02020603050405020304" pitchFamily="18" charset="0"/>
                <a:ea typeface="Carlito"/>
                <a:cs typeface="Times New Roman" panose="02020603050405020304" pitchFamily="18" charset="0"/>
              </a:rPr>
              <a:t>kerak.</a:t>
            </a:r>
            <a:r>
              <a:rPr lang="tr-TR" sz="3247" spc="-74" dirty="0">
                <a:solidFill>
                  <a:srgbClr val="7030A0"/>
                </a:solidFill>
                <a:latin typeface="Times New Roman" panose="02020603050405020304" pitchFamily="18" charset="0"/>
                <a:ea typeface="Carlito"/>
                <a:cs typeface="Times New Roman" panose="02020603050405020304" pitchFamily="18" charset="0"/>
              </a:rPr>
              <a:t> </a:t>
            </a:r>
            <a:r>
              <a:rPr lang="tr-TR" sz="3247" dirty="0">
                <a:solidFill>
                  <a:srgbClr val="7030A0"/>
                </a:solidFill>
                <a:latin typeface="Times New Roman" panose="02020603050405020304" pitchFamily="18" charset="0"/>
                <a:ea typeface="Carlito"/>
                <a:cs typeface="Times New Roman" panose="02020603050405020304" pitchFamily="18" charset="0"/>
              </a:rPr>
              <a:t>Buning</a:t>
            </a:r>
            <a:r>
              <a:rPr lang="tr-TR" sz="3247" spc="-74" dirty="0">
                <a:solidFill>
                  <a:srgbClr val="7030A0"/>
                </a:solidFill>
                <a:latin typeface="Times New Roman" panose="02020603050405020304" pitchFamily="18" charset="0"/>
                <a:ea typeface="Carlito"/>
                <a:cs typeface="Times New Roman" panose="02020603050405020304" pitchFamily="18" charset="0"/>
              </a:rPr>
              <a:t> </a:t>
            </a:r>
            <a:r>
              <a:rPr lang="tr-TR" sz="3247" dirty="0">
                <a:solidFill>
                  <a:srgbClr val="7030A0"/>
                </a:solidFill>
                <a:latin typeface="Times New Roman" panose="02020603050405020304" pitchFamily="18" charset="0"/>
                <a:ea typeface="Carlito"/>
                <a:cs typeface="Times New Roman" panose="02020603050405020304" pitchFamily="18" charset="0"/>
              </a:rPr>
              <a:t>uchun,</a:t>
            </a:r>
            <a:r>
              <a:rPr lang="tr-TR" sz="3247" spc="-66" dirty="0">
                <a:solidFill>
                  <a:srgbClr val="7030A0"/>
                </a:solidFill>
                <a:latin typeface="Times New Roman" panose="02020603050405020304" pitchFamily="18" charset="0"/>
                <a:ea typeface="Carlito"/>
                <a:cs typeface="Times New Roman" panose="02020603050405020304" pitchFamily="18" charset="0"/>
              </a:rPr>
              <a:t> </a:t>
            </a:r>
            <a:r>
              <a:rPr lang="tr-TR" sz="3247" dirty="0">
                <a:solidFill>
                  <a:srgbClr val="7030A0"/>
                </a:solidFill>
                <a:latin typeface="Times New Roman" panose="02020603050405020304" pitchFamily="18" charset="0"/>
                <a:ea typeface="Carlito"/>
                <a:cs typeface="Times New Roman" panose="02020603050405020304" pitchFamily="18" charset="0"/>
              </a:rPr>
              <a:t>oʻquvchilar</a:t>
            </a:r>
            <a:r>
              <a:rPr lang="tr-TR" sz="3247" spc="-66" dirty="0">
                <a:solidFill>
                  <a:srgbClr val="7030A0"/>
                </a:solidFill>
                <a:latin typeface="Times New Roman" panose="02020603050405020304" pitchFamily="18" charset="0"/>
                <a:ea typeface="Carlito"/>
                <a:cs typeface="Times New Roman" panose="02020603050405020304" pitchFamily="18" charset="0"/>
              </a:rPr>
              <a:t> </a:t>
            </a:r>
            <a:r>
              <a:rPr lang="tr-TR" sz="3247" dirty="0">
                <a:solidFill>
                  <a:srgbClr val="7030A0"/>
                </a:solidFill>
                <a:latin typeface="Times New Roman" panose="02020603050405020304" pitchFamily="18" charset="0"/>
                <a:ea typeface="Carlito"/>
                <a:cs typeface="Times New Roman" panose="02020603050405020304" pitchFamily="18" charset="0"/>
              </a:rPr>
              <a:t>har</a:t>
            </a:r>
            <a:r>
              <a:rPr lang="tr-TR" sz="3247" spc="-89" dirty="0">
                <a:solidFill>
                  <a:srgbClr val="7030A0"/>
                </a:solidFill>
                <a:latin typeface="Times New Roman" panose="02020603050405020304" pitchFamily="18" charset="0"/>
                <a:ea typeface="Carlito"/>
                <a:cs typeface="Times New Roman" panose="02020603050405020304" pitchFamily="18" charset="0"/>
              </a:rPr>
              <a:t> </a:t>
            </a:r>
            <a:r>
              <a:rPr lang="tr-TR" sz="3247" dirty="0">
                <a:solidFill>
                  <a:srgbClr val="7030A0"/>
                </a:solidFill>
                <a:latin typeface="Times New Roman" panose="02020603050405020304" pitchFamily="18" charset="0"/>
                <a:ea typeface="Carlito"/>
                <a:cs typeface="Times New Roman" panose="02020603050405020304" pitchFamily="18" charset="0"/>
              </a:rPr>
              <a:t>bir</a:t>
            </a:r>
            <a:r>
              <a:rPr lang="tr-TR" sz="3247" spc="-89" dirty="0">
                <a:solidFill>
                  <a:srgbClr val="7030A0"/>
                </a:solidFill>
                <a:latin typeface="Times New Roman" panose="02020603050405020304" pitchFamily="18" charset="0"/>
                <a:ea typeface="Carlito"/>
                <a:cs typeface="Times New Roman" panose="02020603050405020304" pitchFamily="18" charset="0"/>
              </a:rPr>
              <a:t> </a:t>
            </a:r>
            <a:r>
              <a:rPr lang="tr-TR" sz="3247" dirty="0">
                <a:solidFill>
                  <a:srgbClr val="7030A0"/>
                </a:solidFill>
                <a:latin typeface="Times New Roman" panose="02020603050405020304" pitchFamily="18" charset="0"/>
                <a:ea typeface="Carlito"/>
                <a:cs typeface="Times New Roman" panose="02020603050405020304" pitchFamily="18" charset="0"/>
              </a:rPr>
              <a:t>sayyoraning</a:t>
            </a:r>
            <a:r>
              <a:rPr lang="tr-TR" sz="3247" spc="-89" dirty="0">
                <a:solidFill>
                  <a:srgbClr val="7030A0"/>
                </a:solidFill>
                <a:latin typeface="Times New Roman" panose="02020603050405020304" pitchFamily="18" charset="0"/>
                <a:ea typeface="Carlito"/>
                <a:cs typeface="Times New Roman" panose="02020603050405020304" pitchFamily="18" charset="0"/>
              </a:rPr>
              <a:t> </a:t>
            </a:r>
            <a:r>
              <a:rPr lang="tr-TR" sz="3247" dirty="0">
                <a:solidFill>
                  <a:srgbClr val="7030A0"/>
                </a:solidFill>
                <a:latin typeface="Times New Roman" panose="02020603050405020304" pitchFamily="18" charset="0"/>
                <a:ea typeface="Carlito"/>
                <a:cs typeface="Times New Roman" panose="02020603050405020304" pitchFamily="18" charset="0"/>
              </a:rPr>
              <a:t>Quyoshdan</a:t>
            </a:r>
            <a:r>
              <a:rPr lang="tr-TR" sz="3247" spc="-66" dirty="0">
                <a:solidFill>
                  <a:srgbClr val="7030A0"/>
                </a:solidFill>
                <a:latin typeface="Times New Roman" panose="02020603050405020304" pitchFamily="18" charset="0"/>
                <a:ea typeface="Carlito"/>
                <a:cs typeface="Times New Roman" panose="02020603050405020304" pitchFamily="18" charset="0"/>
              </a:rPr>
              <a:t> </a:t>
            </a:r>
            <a:r>
              <a:rPr lang="tr-TR" sz="3247" dirty="0">
                <a:solidFill>
                  <a:srgbClr val="7030A0"/>
                </a:solidFill>
                <a:latin typeface="Times New Roman" panose="02020603050405020304" pitchFamily="18" charset="0"/>
                <a:ea typeface="Carlito"/>
                <a:cs typeface="Times New Roman" panose="02020603050405020304" pitchFamily="18" charset="0"/>
              </a:rPr>
              <a:t>oʻrtacha uzoqlikdagi</a:t>
            </a:r>
            <a:r>
              <a:rPr lang="tr-TR" sz="3247" spc="-89" dirty="0">
                <a:solidFill>
                  <a:srgbClr val="7030A0"/>
                </a:solidFill>
                <a:latin typeface="Times New Roman" panose="02020603050405020304" pitchFamily="18" charset="0"/>
                <a:ea typeface="Carlito"/>
                <a:cs typeface="Times New Roman" panose="02020603050405020304" pitchFamily="18" charset="0"/>
              </a:rPr>
              <a:t> (</a:t>
            </a:r>
            <a:r>
              <a:rPr lang="tr-TR" sz="3247" dirty="0">
                <a:solidFill>
                  <a:srgbClr val="7030A0"/>
                </a:solidFill>
                <a:latin typeface="Times New Roman" panose="02020603050405020304" pitchFamily="18" charset="0"/>
                <a:ea typeface="Carlito"/>
                <a:cs typeface="Times New Roman" panose="02020603050405020304" pitchFamily="18" charset="0"/>
              </a:rPr>
              <a:t>au)</a:t>
            </a:r>
            <a:r>
              <a:rPr lang="tr-TR" sz="3247" spc="-96" dirty="0">
                <a:solidFill>
                  <a:srgbClr val="7030A0"/>
                </a:solidFill>
                <a:latin typeface="Times New Roman" panose="02020603050405020304" pitchFamily="18" charset="0"/>
                <a:ea typeface="Carlito"/>
                <a:cs typeface="Times New Roman" panose="02020603050405020304" pitchFamily="18" charset="0"/>
              </a:rPr>
              <a:t> </a:t>
            </a:r>
            <a:r>
              <a:rPr lang="tr-TR" sz="3247" dirty="0">
                <a:solidFill>
                  <a:srgbClr val="7030A0"/>
                </a:solidFill>
                <a:latin typeface="Times New Roman" panose="02020603050405020304" pitchFamily="18" charset="0"/>
                <a:ea typeface="Carlito"/>
                <a:cs typeface="Times New Roman" panose="02020603050405020304" pitchFamily="18" charset="0"/>
              </a:rPr>
              <a:t>masofasini</a:t>
            </a:r>
            <a:r>
              <a:rPr lang="tr-TR" sz="3247" spc="-89" dirty="0">
                <a:solidFill>
                  <a:srgbClr val="7030A0"/>
                </a:solidFill>
                <a:latin typeface="Times New Roman" panose="02020603050405020304" pitchFamily="18" charset="0"/>
                <a:ea typeface="Carlito"/>
                <a:cs typeface="Times New Roman" panose="02020603050405020304" pitchFamily="18" charset="0"/>
              </a:rPr>
              <a:t> </a:t>
            </a:r>
            <a:r>
              <a:rPr lang="tr-TR" sz="3247" dirty="0">
                <a:solidFill>
                  <a:srgbClr val="7030A0"/>
                </a:solidFill>
                <a:latin typeface="Times New Roman" panose="02020603050405020304" pitchFamily="18" charset="0"/>
                <a:ea typeface="Carlito"/>
                <a:cs typeface="Times New Roman" panose="02020603050405020304" pitchFamily="18" charset="0"/>
              </a:rPr>
              <a:t>jadvaldan foydalanib</a:t>
            </a:r>
            <a:r>
              <a:rPr lang="tr-TR" sz="3247" spc="-89" dirty="0">
                <a:solidFill>
                  <a:srgbClr val="7030A0"/>
                </a:solidFill>
                <a:latin typeface="Times New Roman" panose="02020603050405020304" pitchFamily="18" charset="0"/>
                <a:ea typeface="Carlito"/>
                <a:cs typeface="Times New Roman" panose="02020603050405020304" pitchFamily="18" charset="0"/>
              </a:rPr>
              <a:t> </a:t>
            </a:r>
            <a:r>
              <a:rPr lang="tr-TR" sz="3247" dirty="0">
                <a:solidFill>
                  <a:srgbClr val="7030A0"/>
                </a:solidFill>
                <a:latin typeface="Times New Roman" panose="02020603050405020304" pitchFamily="18" charset="0"/>
                <a:ea typeface="Carlito"/>
                <a:cs typeface="Times New Roman" panose="02020603050405020304" pitchFamily="18" charset="0"/>
              </a:rPr>
              <a:t>topishi</a:t>
            </a:r>
            <a:r>
              <a:rPr lang="tr-TR" sz="3247" spc="-89" dirty="0">
                <a:solidFill>
                  <a:srgbClr val="7030A0"/>
                </a:solidFill>
                <a:latin typeface="Times New Roman" panose="02020603050405020304" pitchFamily="18" charset="0"/>
                <a:ea typeface="Carlito"/>
                <a:cs typeface="Times New Roman" panose="02020603050405020304" pitchFamily="18" charset="0"/>
              </a:rPr>
              <a:t> </a:t>
            </a:r>
            <a:r>
              <a:rPr lang="tr-TR" sz="3247" dirty="0">
                <a:solidFill>
                  <a:srgbClr val="7030A0"/>
                </a:solidFill>
                <a:latin typeface="Times New Roman" panose="02020603050405020304" pitchFamily="18" charset="0"/>
                <a:ea typeface="Carlito"/>
                <a:cs typeface="Times New Roman" panose="02020603050405020304" pitchFamily="18" charset="0"/>
              </a:rPr>
              <a:t>kerak. </a:t>
            </a:r>
            <a:endParaRPr lang="ru-RU" sz="3247" dirty="0">
              <a:solidFill>
                <a:srgbClr val="7030A0"/>
              </a:solidFill>
              <a:latin typeface="Times New Roman" panose="02020603050405020304" pitchFamily="18" charset="0"/>
              <a:ea typeface="Carlito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49C4FBB-1ED9-4AAB-A306-BA19614BFEEB}"/>
              </a:ext>
            </a:extLst>
          </p:cNvPr>
          <p:cNvSpPr txBox="1"/>
          <p:nvPr/>
        </p:nvSpPr>
        <p:spPr>
          <a:xfrm>
            <a:off x="1606550" y="1298033"/>
            <a:ext cx="13463068" cy="9099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859467" algn="ctr" defTabSz="1349654">
              <a:lnSpc>
                <a:spcPct val="150000"/>
              </a:lnSpc>
              <a:spcBef>
                <a:spcPts val="214"/>
              </a:spcBef>
              <a:defRPr/>
            </a:pPr>
            <a:r>
              <a:rPr lang="tr-TR" sz="3542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Carlito"/>
                <a:cs typeface="Times New Roman" panose="02020603050405020304" pitchFamily="18" charset="0"/>
              </a:rPr>
              <a:t>Quyosh </a:t>
            </a:r>
            <a:r>
              <a:rPr lang="tr-TR" sz="3542" b="1" dirty="0">
                <a:solidFill>
                  <a:srgbClr val="7030A0"/>
                </a:solidFill>
                <a:latin typeface="Times New Roman" panose="02020603050405020304" pitchFamily="18" charset="0"/>
                <a:ea typeface="Carlito"/>
                <a:cs typeface="Times New Roman" panose="02020603050405020304" pitchFamily="18" charset="0"/>
              </a:rPr>
              <a:t>sistemasi</a:t>
            </a:r>
            <a:r>
              <a:rPr lang="tr-TR" sz="3542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Carlito"/>
                <a:cs typeface="Times New Roman" panose="02020603050405020304" pitchFamily="18" charset="0"/>
              </a:rPr>
              <a:t>:</a:t>
            </a:r>
            <a:endParaRPr lang="ru-RU" sz="3542" b="1" i="1" dirty="0">
              <a:solidFill>
                <a:srgbClr val="7030A0"/>
              </a:solidFill>
              <a:latin typeface="Times New Roman" panose="02020603050405020304" pitchFamily="18" charset="0"/>
              <a:ea typeface="Carlito"/>
              <a:cs typeface="Times New Roman" panose="02020603050405020304" pitchFamily="18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50150" y="2765743"/>
            <a:ext cx="10594358" cy="7527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82637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2BC6D6C-07B5-4CC7-BC37-5DE682560B96}"/>
              </a:ext>
            </a:extLst>
          </p:cNvPr>
          <p:cNvSpPr txBox="1"/>
          <p:nvPr/>
        </p:nvSpPr>
        <p:spPr>
          <a:xfrm>
            <a:off x="3222635" y="1018414"/>
            <a:ext cx="11169194" cy="10661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-931636" algn="ctr">
              <a:lnSpc>
                <a:spcPct val="150000"/>
              </a:lnSpc>
              <a:spcAft>
                <a:spcPts val="1181"/>
              </a:spcAft>
            </a:pPr>
            <a:r>
              <a:rPr lang="en-US" sz="4723" b="1" dirty="0" err="1" smtClean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Ochkolar</a:t>
            </a:r>
            <a:endParaRPr lang="ru-RU" sz="3542" dirty="0">
              <a:solidFill>
                <a:schemeClr val="tx2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A83DD6CF-2848-478D-8817-17D8A4D547D2}"/>
              </a:ext>
            </a:extLst>
          </p:cNvPr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1806" y="2262033"/>
            <a:ext cx="9996007" cy="747180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8F6822C-C2C0-4DE0-8914-311727BC7E3E}"/>
              </a:ext>
            </a:extLst>
          </p:cNvPr>
          <p:cNvSpPr txBox="1"/>
          <p:nvPr/>
        </p:nvSpPr>
        <p:spPr>
          <a:xfrm>
            <a:off x="428087" y="2439892"/>
            <a:ext cx="6770274" cy="62260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663580" algn="just">
              <a:lnSpc>
                <a:spcPct val="150000"/>
              </a:lnSpc>
              <a:spcBef>
                <a:spcPts val="2000"/>
              </a:spcBef>
            </a:pPr>
            <a:r>
              <a:rPr lang="en-US" sz="2657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Carlito"/>
                <a:cs typeface="Carlito"/>
              </a:rPr>
              <a:t>“</a:t>
            </a:r>
            <a:r>
              <a:rPr lang="tr-TR" sz="2657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Carlito"/>
                <a:cs typeface="Carlito"/>
              </a:rPr>
              <a:t>Ochkolar</a:t>
            </a:r>
            <a:r>
              <a:rPr lang="en-US" sz="2657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Carlito"/>
                <a:cs typeface="Carlito"/>
              </a:rPr>
              <a:t>”</a:t>
            </a:r>
            <a:r>
              <a:rPr lang="tr-TR" sz="2657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Carlito"/>
                <a:cs typeface="Carlito"/>
              </a:rPr>
              <a:t> </a:t>
            </a:r>
            <a:r>
              <a:rPr lang="tr-TR" sz="2657" b="1" dirty="0">
                <a:solidFill>
                  <a:schemeClr val="tx2"/>
                </a:solidFill>
                <a:latin typeface="Times New Roman" panose="02020603050405020304" pitchFamily="18" charset="0"/>
                <a:ea typeface="Carlito"/>
                <a:cs typeface="Carlito"/>
              </a:rPr>
              <a:t>deb nomlangan </a:t>
            </a:r>
            <a:r>
              <a:rPr lang="tr-TR" sz="2657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Carlito"/>
                <a:cs typeface="Carlito"/>
              </a:rPr>
              <a:t>topshiriq </a:t>
            </a:r>
            <a:r>
              <a:rPr lang="tr-TR" sz="2657" b="1" dirty="0">
                <a:solidFill>
                  <a:schemeClr val="tx2"/>
                </a:solidFill>
                <a:latin typeface="Times New Roman" panose="02020603050405020304" pitchFamily="18" charset="0"/>
                <a:ea typeface="Carlito"/>
                <a:cs typeface="Carlito"/>
              </a:rPr>
              <a:t>kirish </a:t>
            </a:r>
            <a:r>
              <a:rPr lang="tr-TR" sz="2657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Carlito"/>
                <a:cs typeface="Carlito"/>
              </a:rPr>
              <a:t>qismi</a:t>
            </a:r>
            <a:r>
              <a:rPr lang="en-US" sz="2657" b="1" dirty="0" err="1" smtClean="0">
                <a:solidFill>
                  <a:schemeClr val="tx2"/>
                </a:solidFill>
                <a:latin typeface="Times New Roman" panose="02020603050405020304" pitchFamily="18" charset="0"/>
                <a:ea typeface="Carlito"/>
                <a:cs typeface="Carlito"/>
              </a:rPr>
              <a:t>ga</a:t>
            </a:r>
            <a:r>
              <a:rPr lang="en-US" sz="2657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Carlito"/>
                <a:cs typeface="Carlito"/>
              </a:rPr>
              <a:t> </a:t>
            </a:r>
            <a:r>
              <a:rPr lang="en-US" sz="2657" b="1" dirty="0" err="1" smtClean="0">
                <a:solidFill>
                  <a:schemeClr val="tx2"/>
                </a:solidFill>
                <a:latin typeface="Times New Roman" panose="02020603050405020304" pitchFamily="18" charset="0"/>
                <a:ea typeface="Carlito"/>
                <a:cs typeface="Carlito"/>
              </a:rPr>
              <a:t>ega</a:t>
            </a:r>
            <a:r>
              <a:rPr lang="en-US" sz="2657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Carlito"/>
                <a:cs typeface="Carlito"/>
              </a:rPr>
              <a:t> </a:t>
            </a:r>
            <a:r>
              <a:rPr lang="en-US" sz="2657" b="1" dirty="0" err="1" smtClean="0">
                <a:solidFill>
                  <a:schemeClr val="tx2"/>
                </a:solidFill>
                <a:latin typeface="Times New Roman" panose="02020603050405020304" pitchFamily="18" charset="0"/>
                <a:ea typeface="Carlito"/>
                <a:cs typeface="Carlito"/>
              </a:rPr>
              <a:t>emas</a:t>
            </a:r>
            <a:r>
              <a:rPr lang="tr-TR" sz="2657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Carlito"/>
                <a:cs typeface="Carlito"/>
              </a:rPr>
              <a:t> va</a:t>
            </a:r>
            <a:r>
              <a:rPr lang="en-US" sz="2657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Carlito"/>
                <a:cs typeface="Carlito"/>
              </a:rPr>
              <a:t> u</a:t>
            </a:r>
            <a:r>
              <a:rPr lang="tr-TR" sz="2657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Carlito"/>
                <a:cs typeface="Carlito"/>
              </a:rPr>
              <a:t>  </a:t>
            </a:r>
            <a:r>
              <a:rPr lang="tr-TR" sz="2657" b="1" dirty="0">
                <a:solidFill>
                  <a:schemeClr val="tx2"/>
                </a:solidFill>
                <a:latin typeface="Times New Roman" panose="02020603050405020304" pitchFamily="18" charset="0"/>
                <a:ea typeface="Carlito"/>
                <a:cs typeface="Carlito"/>
              </a:rPr>
              <a:t>bitta savoldan </a:t>
            </a:r>
            <a:r>
              <a:rPr lang="tr-TR" sz="2657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Carlito"/>
                <a:cs typeface="Carlito"/>
              </a:rPr>
              <a:t>iborat. </a:t>
            </a:r>
            <a:r>
              <a:rPr lang="en-US" sz="2657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Carlito"/>
                <a:cs typeface="Carlito"/>
              </a:rPr>
              <a:t>Bu </a:t>
            </a:r>
            <a:r>
              <a:rPr lang="en-US" sz="2657" b="1" dirty="0" err="1" smtClean="0">
                <a:solidFill>
                  <a:schemeClr val="tx2"/>
                </a:solidFill>
                <a:latin typeface="Times New Roman" panose="02020603050405020304" pitchFamily="18" charset="0"/>
                <a:ea typeface="Carlito"/>
                <a:cs typeface="Carlito"/>
              </a:rPr>
              <a:t>topshiriqda</a:t>
            </a:r>
            <a:r>
              <a:rPr lang="en-US" sz="2657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Carlito"/>
                <a:cs typeface="Carlito"/>
              </a:rPr>
              <a:t> o</a:t>
            </a:r>
            <a:r>
              <a:rPr lang="tr-TR" sz="2657" b="1" dirty="0">
                <a:solidFill>
                  <a:schemeClr val="tx2"/>
                </a:solidFill>
                <a:latin typeface="Times New Roman" panose="02020603050405020304" pitchFamily="18" charset="0"/>
                <a:ea typeface="Carlito"/>
                <a:cs typeface="Carlito"/>
              </a:rPr>
              <a:t>ʻquvchilarga gazeta</a:t>
            </a:r>
            <a:r>
              <a:rPr lang="en-US" sz="2657" b="1" dirty="0" err="1">
                <a:solidFill>
                  <a:schemeClr val="tx2"/>
                </a:solidFill>
                <a:latin typeface="Times New Roman" panose="02020603050405020304" pitchFamily="18" charset="0"/>
                <a:ea typeface="Carlito"/>
                <a:cs typeface="Carlito"/>
              </a:rPr>
              <a:t>dagi</a:t>
            </a:r>
            <a:r>
              <a:rPr lang="en-US" sz="2657" b="1" dirty="0">
                <a:solidFill>
                  <a:schemeClr val="tx2"/>
                </a:solidFill>
                <a:latin typeface="Times New Roman" panose="02020603050405020304" pitchFamily="18" charset="0"/>
                <a:ea typeface="Carlito"/>
                <a:cs typeface="Carlito"/>
              </a:rPr>
              <a:t> </a:t>
            </a:r>
            <a:r>
              <a:rPr lang="tr-TR" sz="2657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Carlito"/>
                <a:cs typeface="Carlito"/>
              </a:rPr>
              <a:t>basketbol </a:t>
            </a:r>
            <a:r>
              <a:rPr lang="tr-TR" sz="2657" b="1" dirty="0">
                <a:solidFill>
                  <a:schemeClr val="tx2"/>
                </a:solidFill>
                <a:latin typeface="Times New Roman" panose="02020603050405020304" pitchFamily="18" charset="0"/>
                <a:ea typeface="Carlito"/>
                <a:cs typeface="Carlito"/>
              </a:rPr>
              <a:t>jamoasi haqidagi </a:t>
            </a:r>
            <a:r>
              <a:rPr lang="en-US" sz="2657" b="1" dirty="0" err="1" smtClean="0">
                <a:solidFill>
                  <a:schemeClr val="tx2"/>
                </a:solidFill>
                <a:latin typeface="Times New Roman" panose="02020603050405020304" pitchFamily="18" charset="0"/>
                <a:ea typeface="Carlito"/>
                <a:cs typeface="Carlito"/>
              </a:rPr>
              <a:t>xabar</a:t>
            </a:r>
            <a:r>
              <a:rPr lang="en-US" sz="2657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Carlito"/>
                <a:cs typeface="Carlito"/>
              </a:rPr>
              <a:t> </a:t>
            </a:r>
            <a:r>
              <a:rPr lang="tr-TR" sz="2657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Carlito"/>
                <a:cs typeface="Carlito"/>
              </a:rPr>
              <a:t>sarlavhasi</a:t>
            </a:r>
            <a:r>
              <a:rPr lang="en-US" sz="2657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Carlito"/>
                <a:cs typeface="Carlito"/>
              </a:rPr>
              <a:t>, </a:t>
            </a:r>
            <a:r>
              <a:rPr lang="tr-TR" sz="2657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Carlito"/>
                <a:cs typeface="Carlito"/>
              </a:rPr>
              <a:t>jamoa</a:t>
            </a:r>
            <a:r>
              <a:rPr lang="en-US" sz="2657" b="1" dirty="0" err="1" smtClean="0">
                <a:solidFill>
                  <a:schemeClr val="tx2"/>
                </a:solidFill>
                <a:latin typeface="Times New Roman" panose="02020603050405020304" pitchFamily="18" charset="0"/>
                <a:ea typeface="Carlito"/>
                <a:cs typeface="Carlito"/>
              </a:rPr>
              <a:t>ning</a:t>
            </a:r>
            <a:r>
              <a:rPr lang="tr-TR" sz="2657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Carlito"/>
                <a:cs typeface="Carlito"/>
              </a:rPr>
              <a:t> </a:t>
            </a:r>
            <a:r>
              <a:rPr lang="tr-TR" sz="2657" b="1" dirty="0">
                <a:solidFill>
                  <a:schemeClr val="tx2"/>
                </a:solidFill>
                <a:latin typeface="Times New Roman" panose="02020603050405020304" pitchFamily="18" charset="0"/>
                <a:ea typeface="Carlito"/>
                <a:cs typeface="Carlito"/>
              </a:rPr>
              <a:t>mavsumdagi har bir oʻyinda </a:t>
            </a:r>
            <a:r>
              <a:rPr lang="tr-TR" sz="2657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Carlito"/>
                <a:cs typeface="Carlito"/>
              </a:rPr>
              <a:t>gʻ</a:t>
            </a:r>
            <a:r>
              <a:rPr lang="en-US" sz="2657" b="1" dirty="0" err="1" smtClean="0">
                <a:solidFill>
                  <a:schemeClr val="tx2"/>
                </a:solidFill>
                <a:latin typeface="Times New Roman" panose="02020603050405020304" pitchFamily="18" charset="0"/>
                <a:ea typeface="Carlito"/>
                <a:cs typeface="Carlito"/>
              </a:rPr>
              <a:t>olib</a:t>
            </a:r>
            <a:r>
              <a:rPr lang="en-US" sz="2657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Carlito"/>
                <a:cs typeface="Carlito"/>
              </a:rPr>
              <a:t> </a:t>
            </a:r>
            <a:r>
              <a:rPr lang="en-US" sz="2657" b="1" dirty="0" err="1" smtClean="0">
                <a:solidFill>
                  <a:schemeClr val="tx2"/>
                </a:solidFill>
                <a:latin typeface="Times New Roman" panose="02020603050405020304" pitchFamily="18" charset="0"/>
                <a:ea typeface="Carlito"/>
                <a:cs typeface="Carlito"/>
              </a:rPr>
              <a:t>bo‘lganligi</a:t>
            </a:r>
            <a:r>
              <a:rPr lang="tr-TR" sz="2657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Carlito"/>
                <a:cs typeface="Carlito"/>
              </a:rPr>
              <a:t> </a:t>
            </a:r>
            <a:r>
              <a:rPr lang="en-US" sz="2657" b="1" dirty="0" err="1" smtClean="0">
                <a:solidFill>
                  <a:schemeClr val="tx2"/>
                </a:solidFill>
                <a:latin typeface="Times New Roman" panose="02020603050405020304" pitchFamily="18" charset="0"/>
                <a:ea typeface="Carlito"/>
                <a:cs typeface="Carlito"/>
              </a:rPr>
              <a:t>va</a:t>
            </a:r>
            <a:r>
              <a:rPr lang="en-US" sz="2657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Carlito"/>
                <a:cs typeface="Carlito"/>
              </a:rPr>
              <a:t> </a:t>
            </a:r>
            <a:r>
              <a:rPr lang="tr-TR" sz="2657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Carlito"/>
                <a:cs typeface="Carlito"/>
              </a:rPr>
              <a:t>oʻrtacha</a:t>
            </a:r>
            <a:r>
              <a:rPr lang="en-US" sz="2657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Carlito"/>
                <a:cs typeface="Carlito"/>
              </a:rPr>
              <a:t> </a:t>
            </a:r>
            <a:r>
              <a:rPr lang="en-US" sz="2657" b="1" dirty="0" err="1" smtClean="0">
                <a:solidFill>
                  <a:schemeClr val="tx2"/>
                </a:solidFill>
                <a:latin typeface="Times New Roman" panose="02020603050405020304" pitchFamily="18" charset="0"/>
                <a:ea typeface="Carlito"/>
                <a:cs typeface="Carlito"/>
              </a:rPr>
              <a:t>ochkolar</a:t>
            </a:r>
            <a:r>
              <a:rPr lang="en-US" sz="2657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Carlito"/>
                <a:cs typeface="Carlito"/>
              </a:rPr>
              <a:t> </a:t>
            </a:r>
            <a:r>
              <a:rPr lang="en-US" sz="2657" b="1" dirty="0" err="1" smtClean="0">
                <a:solidFill>
                  <a:schemeClr val="tx2"/>
                </a:solidFill>
                <a:latin typeface="Times New Roman" panose="02020603050405020304" pitchFamily="18" charset="0"/>
                <a:ea typeface="Carlito"/>
                <a:cs typeface="Carlito"/>
              </a:rPr>
              <a:t>farqi</a:t>
            </a:r>
            <a:r>
              <a:rPr lang="tr-TR" sz="2657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Carlito"/>
                <a:cs typeface="Carlito"/>
              </a:rPr>
              <a:t> </a:t>
            </a:r>
            <a:r>
              <a:rPr lang="tr-TR" sz="2657" b="1" dirty="0">
                <a:solidFill>
                  <a:schemeClr val="tx2"/>
                </a:solidFill>
                <a:latin typeface="Times New Roman" panose="02020603050405020304" pitchFamily="18" charset="0"/>
                <a:ea typeface="Carlito"/>
                <a:cs typeface="Carlito"/>
              </a:rPr>
              <a:t>19 </a:t>
            </a:r>
            <a:r>
              <a:rPr lang="en-US" sz="2657" b="1" dirty="0" err="1" smtClean="0">
                <a:solidFill>
                  <a:schemeClr val="tx2"/>
                </a:solidFill>
                <a:latin typeface="Times New Roman" panose="02020603050405020304" pitchFamily="18" charset="0"/>
                <a:ea typeface="Carlito"/>
                <a:cs typeface="Carlito"/>
              </a:rPr>
              <a:t>ga</a:t>
            </a:r>
            <a:r>
              <a:rPr lang="en-US" sz="2657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Carlito"/>
                <a:cs typeface="Carlito"/>
              </a:rPr>
              <a:t> </a:t>
            </a:r>
            <a:r>
              <a:rPr lang="en-US" sz="2657" b="1" dirty="0" err="1" smtClean="0">
                <a:solidFill>
                  <a:schemeClr val="tx2"/>
                </a:solidFill>
                <a:latin typeface="Times New Roman" panose="02020603050405020304" pitchFamily="18" charset="0"/>
                <a:ea typeface="Carlito"/>
                <a:cs typeface="Carlito"/>
              </a:rPr>
              <a:t>tengligi</a:t>
            </a:r>
            <a:r>
              <a:rPr lang="en-US" sz="2657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Carlito"/>
                <a:cs typeface="Carlito"/>
              </a:rPr>
              <a:t> </a:t>
            </a:r>
            <a:r>
              <a:rPr lang="en-US" sz="2657" b="1" dirty="0" err="1" smtClean="0">
                <a:solidFill>
                  <a:schemeClr val="tx2"/>
                </a:solidFill>
                <a:latin typeface="Times New Roman" panose="02020603050405020304" pitchFamily="18" charset="0"/>
                <a:ea typeface="Carlito"/>
                <a:cs typeface="Carlito"/>
              </a:rPr>
              <a:t>berilgan</a:t>
            </a:r>
            <a:r>
              <a:rPr lang="tr-TR" sz="2657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Carlito"/>
                <a:cs typeface="Carlito"/>
              </a:rPr>
              <a:t>. </a:t>
            </a:r>
            <a:r>
              <a:rPr lang="en-US" sz="2657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Carlito"/>
                <a:cs typeface="Carlito"/>
              </a:rPr>
              <a:t>“</a:t>
            </a:r>
            <a:r>
              <a:rPr lang="en-US" sz="2657" b="1" dirty="0" err="1">
                <a:solidFill>
                  <a:schemeClr val="tx2"/>
                </a:solidFill>
                <a:latin typeface="Times New Roman" panose="02020603050405020304" pitchFamily="18" charset="0"/>
                <a:ea typeface="Carlito"/>
                <a:cs typeface="Carlito"/>
              </a:rPr>
              <a:t>Ochkolar</a:t>
            </a:r>
            <a:r>
              <a:rPr lang="en-US" sz="2657" b="1" dirty="0">
                <a:solidFill>
                  <a:schemeClr val="tx2"/>
                </a:solidFill>
                <a:latin typeface="Times New Roman" panose="02020603050405020304" pitchFamily="18" charset="0"/>
                <a:ea typeface="Carlito"/>
                <a:cs typeface="Carlito"/>
              </a:rPr>
              <a:t> </a:t>
            </a:r>
            <a:r>
              <a:rPr lang="en-US" sz="2657" b="1" dirty="0" err="1">
                <a:solidFill>
                  <a:schemeClr val="tx2"/>
                </a:solidFill>
                <a:latin typeface="Times New Roman" panose="02020603050405020304" pitchFamily="18" charset="0"/>
                <a:ea typeface="Carlito"/>
                <a:cs typeface="Carlito"/>
              </a:rPr>
              <a:t>farqi</a:t>
            </a:r>
            <a:r>
              <a:rPr lang="en-US" sz="2657" b="1" dirty="0">
                <a:solidFill>
                  <a:schemeClr val="tx2"/>
                </a:solidFill>
                <a:latin typeface="Times New Roman" panose="02020603050405020304" pitchFamily="18" charset="0"/>
                <a:ea typeface="Carlito"/>
                <a:cs typeface="Carlito"/>
              </a:rPr>
              <a:t>” </a:t>
            </a:r>
            <a:r>
              <a:rPr lang="tr-TR" sz="2657" b="1" dirty="0">
                <a:solidFill>
                  <a:schemeClr val="tx2"/>
                </a:solidFill>
                <a:latin typeface="Times New Roman" panose="02020603050405020304" pitchFamily="18" charset="0"/>
                <a:ea typeface="Carlito"/>
                <a:cs typeface="Carlito"/>
              </a:rPr>
              <a:t>ta’rifi </a:t>
            </a:r>
            <a:r>
              <a:rPr lang="en-US" sz="2657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Carlito"/>
                <a:cs typeface="Carlito"/>
              </a:rPr>
              <a:t> </a:t>
            </a:r>
            <a:r>
              <a:rPr lang="tr-TR" sz="2657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Carlito"/>
                <a:cs typeface="Carlito"/>
              </a:rPr>
              <a:t> </a:t>
            </a:r>
            <a:r>
              <a:rPr lang="en-US" sz="2657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Carlito"/>
                <a:cs typeface="Carlito"/>
              </a:rPr>
              <a:t>o</a:t>
            </a:r>
            <a:r>
              <a:rPr lang="tr-TR" sz="2657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Carlito"/>
                <a:cs typeface="Carlito"/>
              </a:rPr>
              <a:t>‘quvchilar</a:t>
            </a:r>
            <a:r>
              <a:rPr lang="en-US" sz="2657" b="1" dirty="0" err="1">
                <a:solidFill>
                  <a:schemeClr val="tx2"/>
                </a:solidFill>
                <a:latin typeface="Times New Roman" panose="02020603050405020304" pitchFamily="18" charset="0"/>
                <a:ea typeface="Carlito"/>
                <a:cs typeface="Carlito"/>
              </a:rPr>
              <a:t>ga</a:t>
            </a:r>
            <a:r>
              <a:rPr lang="en-US" sz="2657" b="1" dirty="0">
                <a:solidFill>
                  <a:schemeClr val="tx2"/>
                </a:solidFill>
                <a:latin typeface="Times New Roman" panose="02020603050405020304" pitchFamily="18" charset="0"/>
                <a:ea typeface="Carlito"/>
                <a:cs typeface="Carlito"/>
              </a:rPr>
              <a:t> </a:t>
            </a:r>
            <a:r>
              <a:rPr lang="tr-TR" sz="2657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Carlito"/>
                <a:cs typeface="Carlito"/>
              </a:rPr>
              <a:t>atama </a:t>
            </a:r>
            <a:r>
              <a:rPr lang="tr-TR" sz="2657" b="1" dirty="0">
                <a:solidFill>
                  <a:schemeClr val="tx2"/>
                </a:solidFill>
                <a:latin typeface="Times New Roman" panose="02020603050405020304" pitchFamily="18" charset="0"/>
                <a:ea typeface="Carlito"/>
                <a:cs typeface="Carlito"/>
              </a:rPr>
              <a:t>bilan tanish bo‘lmagan </a:t>
            </a:r>
            <a:r>
              <a:rPr lang="tr-TR" sz="2657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Carlito"/>
                <a:cs typeface="Carlito"/>
              </a:rPr>
              <a:t>holl</a:t>
            </a:r>
            <a:r>
              <a:rPr lang="en-US" sz="2657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Carlito"/>
                <a:cs typeface="Carlito"/>
              </a:rPr>
              <a:t>a</a:t>
            </a:r>
            <a:r>
              <a:rPr lang="tr-TR" sz="2657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Carlito"/>
                <a:cs typeface="Carlito"/>
              </a:rPr>
              <a:t>r</a:t>
            </a:r>
            <a:r>
              <a:rPr lang="en-US" sz="2657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Carlito"/>
                <a:cs typeface="Carlito"/>
              </a:rPr>
              <a:t> </a:t>
            </a:r>
            <a:r>
              <a:rPr lang="en-US" sz="2657" b="1" dirty="0" err="1" smtClean="0">
                <a:solidFill>
                  <a:schemeClr val="tx2"/>
                </a:solidFill>
                <a:latin typeface="Times New Roman" panose="02020603050405020304" pitchFamily="18" charset="0"/>
                <a:ea typeface="Carlito"/>
                <a:cs typeface="Carlito"/>
              </a:rPr>
              <a:t>uchun</a:t>
            </a:r>
            <a:r>
              <a:rPr lang="en-US" sz="2657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Carlito"/>
                <a:cs typeface="Carlito"/>
              </a:rPr>
              <a:t> </a:t>
            </a:r>
            <a:r>
              <a:rPr lang="tr-TR" sz="2657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Carlito"/>
                <a:cs typeface="Carlito"/>
              </a:rPr>
              <a:t>berilgan.</a:t>
            </a:r>
            <a:endParaRPr lang="ru-RU" sz="2657" b="1" dirty="0">
              <a:solidFill>
                <a:schemeClr val="tx2"/>
              </a:solidFill>
              <a:latin typeface="Carlito"/>
              <a:ea typeface="Carlito"/>
              <a:cs typeface="Carlito"/>
            </a:endParaRPr>
          </a:p>
        </p:txBody>
      </p:sp>
    </p:spTree>
    <p:extLst>
      <p:ext uri="{BB962C8B-B14F-4D97-AF65-F5344CB8AC3E}">
        <p14:creationId xmlns:p14="http://schemas.microsoft.com/office/powerpoint/2010/main" val="2816227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9F37442-54A8-41E4-A32C-FAECEDBEBD38}"/>
              </a:ext>
            </a:extLst>
          </p:cNvPr>
          <p:cNvSpPr txBox="1"/>
          <p:nvPr/>
        </p:nvSpPr>
        <p:spPr>
          <a:xfrm>
            <a:off x="2475484" y="1400018"/>
            <a:ext cx="11618420" cy="9099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859467" indent="-6561" algn="ctr">
              <a:lnSpc>
                <a:spcPct val="150000"/>
              </a:lnSpc>
              <a:spcBef>
                <a:spcPts val="871"/>
              </a:spcBef>
            </a:pPr>
            <a:r>
              <a:rPr lang="en-US" sz="3542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rlito"/>
                <a:cs typeface="Carlito"/>
              </a:rPr>
              <a:t>              </a:t>
            </a:r>
            <a:r>
              <a:rPr lang="tr-TR" sz="3542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rlito"/>
                <a:cs typeface="Carlito"/>
              </a:rPr>
              <a:t>Uchburchakli </a:t>
            </a:r>
            <a:r>
              <a:rPr lang="en-US" sz="3542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rlito"/>
                <a:cs typeface="Carlito"/>
              </a:rPr>
              <a:t>a</a:t>
            </a:r>
            <a:r>
              <a:rPr lang="tr-TR" sz="3542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rlito"/>
                <a:cs typeface="Carlito"/>
              </a:rPr>
              <a:t>ndoza</a:t>
            </a:r>
            <a:endParaRPr lang="ru-RU" sz="3542" b="1" i="1" dirty="0">
              <a:solidFill>
                <a:schemeClr val="accent1">
                  <a:lumMod val="75000"/>
                </a:schemeClr>
              </a:solidFill>
              <a:latin typeface="Carlito"/>
              <a:ea typeface="Carlito"/>
              <a:cs typeface="Carlito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6A83136-E930-4ADD-AE9F-6E9DE7698093}"/>
              </a:ext>
            </a:extLst>
          </p:cNvPr>
          <p:cNvSpPr txBox="1"/>
          <p:nvPr/>
        </p:nvSpPr>
        <p:spPr>
          <a:xfrm>
            <a:off x="293262" y="2855657"/>
            <a:ext cx="6445291" cy="4283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663580" algn="just">
              <a:spcBef>
                <a:spcPts val="804"/>
              </a:spcBef>
            </a:pPr>
            <a:r>
              <a:rPr lang="en-US" sz="2952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rlito"/>
                <a:cs typeface="Carlito"/>
              </a:rPr>
              <a:t>“</a:t>
            </a:r>
            <a:r>
              <a:rPr lang="tr-TR" sz="2952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rlito"/>
                <a:cs typeface="Carlito"/>
              </a:rPr>
              <a:t>Uchburchakli </a:t>
            </a:r>
            <a:r>
              <a:rPr lang="en-US" sz="2952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rlito"/>
                <a:cs typeface="Carlito"/>
              </a:rPr>
              <a:t>a</a:t>
            </a:r>
            <a:r>
              <a:rPr lang="tr-TR" sz="2952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rlito"/>
                <a:cs typeface="Carlito"/>
              </a:rPr>
              <a:t>ndoza</a:t>
            </a:r>
            <a:r>
              <a:rPr lang="en-US" sz="2952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rlito"/>
                <a:cs typeface="Carlito"/>
              </a:rPr>
              <a:t>”</a:t>
            </a:r>
            <a:r>
              <a:rPr lang="tr-TR" sz="2952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rlito"/>
                <a:cs typeface="Carlito"/>
              </a:rPr>
              <a:t> </a:t>
            </a:r>
            <a:r>
              <a:rPr lang="tr-TR" sz="2952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rlito"/>
                <a:cs typeface="Carlito"/>
              </a:rPr>
              <a:t>topshirig‘ining </a:t>
            </a:r>
            <a:r>
              <a:rPr lang="tr-TR" sz="2952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rlito"/>
                <a:cs typeface="Carlito"/>
              </a:rPr>
              <a:t>kirish </a:t>
            </a:r>
            <a:r>
              <a:rPr lang="tr-TR" sz="2952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rlito"/>
                <a:cs typeface="Carlito"/>
              </a:rPr>
              <a:t>qismi uchun alohida oyna berilmagan.</a:t>
            </a:r>
            <a:r>
              <a:rPr lang="tr-TR" sz="2952" b="1" spc="-44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rlito"/>
                <a:cs typeface="Carlito"/>
              </a:rPr>
              <a:t> </a:t>
            </a:r>
            <a:r>
              <a:rPr lang="tr-TR" sz="2952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rlito"/>
                <a:cs typeface="Carlito"/>
              </a:rPr>
              <a:t>Bu</a:t>
            </a:r>
            <a:r>
              <a:rPr lang="tr-TR" sz="2952" b="1" spc="-44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rlito"/>
                <a:cs typeface="Carlito"/>
              </a:rPr>
              <a:t> </a:t>
            </a:r>
            <a:r>
              <a:rPr lang="tr-TR" sz="2952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rlito"/>
                <a:cs typeface="Carlito"/>
              </a:rPr>
              <a:t>topshiriq</a:t>
            </a:r>
            <a:r>
              <a:rPr lang="tr-TR" sz="2952" b="1" spc="-44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rlito"/>
                <a:cs typeface="Carlito"/>
              </a:rPr>
              <a:t> </a:t>
            </a:r>
            <a:r>
              <a:rPr lang="tr-TR" sz="2952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rlito"/>
                <a:cs typeface="Carlito"/>
              </a:rPr>
              <a:t>uchun</a:t>
            </a:r>
            <a:r>
              <a:rPr lang="tr-TR" sz="2952" b="1" spc="-44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rlito"/>
                <a:cs typeface="Carlito"/>
              </a:rPr>
              <a:t> </a:t>
            </a:r>
            <a:r>
              <a:rPr lang="tr-TR" sz="2952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rlito"/>
                <a:cs typeface="Carlito"/>
              </a:rPr>
              <a:t>oʻquvchilarga</a:t>
            </a:r>
            <a:r>
              <a:rPr lang="tr-TR" sz="2952" b="1" spc="-44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rlito"/>
                <a:cs typeface="Carlito"/>
              </a:rPr>
              <a:t> </a:t>
            </a:r>
            <a:r>
              <a:rPr lang="tr-TR" sz="2952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rlito"/>
                <a:cs typeface="Carlito"/>
              </a:rPr>
              <a:t>qizil</a:t>
            </a:r>
            <a:r>
              <a:rPr lang="tr-TR" sz="2952" b="1" spc="-44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rlito"/>
                <a:cs typeface="Carlito"/>
              </a:rPr>
              <a:t> </a:t>
            </a:r>
            <a:r>
              <a:rPr lang="tr-TR" sz="2952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rlito"/>
                <a:cs typeface="Carlito"/>
              </a:rPr>
              <a:t>va</a:t>
            </a:r>
            <a:r>
              <a:rPr lang="tr-TR" sz="2952" b="1" spc="-44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rlito"/>
                <a:cs typeface="Carlito"/>
              </a:rPr>
              <a:t> </a:t>
            </a:r>
            <a:r>
              <a:rPr lang="tr-TR" sz="2952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rlito"/>
                <a:cs typeface="Carlito"/>
              </a:rPr>
              <a:t>koʻk</a:t>
            </a:r>
            <a:r>
              <a:rPr lang="tr-TR" sz="2952" b="1" spc="-44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rlito"/>
                <a:cs typeface="Carlito"/>
              </a:rPr>
              <a:t> </a:t>
            </a:r>
            <a:r>
              <a:rPr lang="tr-TR" sz="2952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rlito"/>
                <a:cs typeface="Carlito"/>
              </a:rPr>
              <a:t>uchburchaklarning</a:t>
            </a:r>
            <a:r>
              <a:rPr lang="tr-TR" sz="2952" b="1" spc="-44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rlito"/>
                <a:cs typeface="Carlito"/>
              </a:rPr>
              <a:t> </a:t>
            </a:r>
            <a:r>
              <a:rPr lang="tr-TR" sz="2952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rlito"/>
                <a:cs typeface="Carlito"/>
              </a:rPr>
              <a:t>oʻzgaruvchanligidan </a:t>
            </a:r>
            <a:r>
              <a:rPr lang="tr-TR" sz="2952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rlito"/>
                <a:cs typeface="Carlito"/>
              </a:rPr>
              <a:t>foydalanib, odam chizgan qatorlar bilan bogʻliq bir qator savollar taqdim etiladi. </a:t>
            </a:r>
            <a:endParaRPr lang="ru-RU" sz="2952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ea typeface="Carlito"/>
              <a:cs typeface="Carlito"/>
            </a:endParaRPr>
          </a:p>
          <a:p>
            <a:pPr indent="663580" algn="just">
              <a:spcBef>
                <a:spcPts val="804"/>
              </a:spcBef>
            </a:pPr>
            <a:endParaRPr lang="ru-RU" sz="2952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ea typeface="Carlito"/>
              <a:cs typeface="Carlito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40550" y="2888582"/>
            <a:ext cx="10829262" cy="7074091"/>
          </a:xfrm>
          <a:prstGeom prst="rect">
            <a:avLst/>
          </a:prstGeom>
          <a:ln w="57150"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33768488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029BB76-6053-45F9-8D67-225DDA014775}"/>
              </a:ext>
            </a:extLst>
          </p:cNvPr>
          <p:cNvSpPr txBox="1"/>
          <p:nvPr/>
        </p:nvSpPr>
        <p:spPr>
          <a:xfrm>
            <a:off x="4721854" y="1399708"/>
            <a:ext cx="7561283" cy="8231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859467" algn="ctr">
              <a:lnSpc>
                <a:spcPct val="150000"/>
              </a:lnSpc>
              <a:spcBef>
                <a:spcPts val="2052"/>
              </a:spcBef>
            </a:pPr>
            <a:r>
              <a:rPr lang="tr-TR" sz="3600" b="1" dirty="0">
                <a:solidFill>
                  <a:schemeClr val="tx2"/>
                </a:solidFill>
                <a:latin typeface="Times New Roman" panose="02020603050405020304" pitchFamily="18" charset="0"/>
                <a:ea typeface="Carlito"/>
                <a:cs typeface="Carlito"/>
              </a:rPr>
              <a:t>Oʻrmon</a:t>
            </a:r>
            <a:r>
              <a:rPr lang="tr-TR" sz="3600" b="1" spc="-44" dirty="0">
                <a:solidFill>
                  <a:schemeClr val="tx2"/>
                </a:solidFill>
                <a:latin typeface="Times New Roman" panose="02020603050405020304" pitchFamily="18" charset="0"/>
                <a:ea typeface="Carlito"/>
                <a:cs typeface="Carlito"/>
              </a:rPr>
              <a:t> </a:t>
            </a:r>
            <a:r>
              <a:rPr lang="tr-TR" sz="3600" b="1" spc="-15" dirty="0" smtClean="0">
                <a:solidFill>
                  <a:schemeClr val="tx2"/>
                </a:solidFill>
                <a:latin typeface="Times New Roman" panose="02020603050405020304" pitchFamily="18" charset="0"/>
                <a:ea typeface="Carlito"/>
                <a:cs typeface="Carlito"/>
              </a:rPr>
              <a:t>hududi</a:t>
            </a:r>
            <a:endParaRPr lang="ru-RU" sz="3600" b="1" i="1" dirty="0">
              <a:solidFill>
                <a:schemeClr val="tx2"/>
              </a:solidFill>
              <a:latin typeface="Carlito"/>
              <a:ea typeface="Carlito"/>
              <a:cs typeface="Carlito"/>
            </a:endParaRPr>
          </a:p>
        </p:txBody>
      </p:sp>
      <p:pic>
        <p:nvPicPr>
          <p:cNvPr id="9" name="Image 2363">
            <a:extLst>
              <a:ext uri="{FF2B5EF4-FFF2-40B4-BE49-F238E27FC236}">
                <a16:creationId xmlns:a16="http://schemas.microsoft.com/office/drawing/2014/main" id="{11B11346-1032-4486-86F7-5B61C4ED6675}"/>
              </a:ext>
            </a:extLst>
          </p:cNvPr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8211677" y="2396605"/>
            <a:ext cx="9490963" cy="794166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003729D-7F4C-4A32-87AE-56E7AE7D8375}"/>
              </a:ext>
            </a:extLst>
          </p:cNvPr>
          <p:cNvSpPr txBox="1"/>
          <p:nvPr/>
        </p:nvSpPr>
        <p:spPr>
          <a:xfrm>
            <a:off x="428087" y="2951407"/>
            <a:ext cx="7503063" cy="48626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Bef>
                <a:spcPts val="1646"/>
              </a:spcBef>
            </a:pPr>
            <a:r>
              <a:rPr lang="tr-TR" sz="2952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Carlito"/>
                <a:cs typeface="Carlito"/>
              </a:rPr>
              <a:t>Bu </a:t>
            </a:r>
            <a:r>
              <a:rPr lang="en-US" sz="2952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Carlito"/>
                <a:cs typeface="Carlito"/>
              </a:rPr>
              <a:t>“</a:t>
            </a:r>
            <a:r>
              <a:rPr lang="tr-TR" sz="2952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Carlito"/>
                <a:cs typeface="Carlito"/>
              </a:rPr>
              <a:t>Oʻrmon hududi</a:t>
            </a:r>
            <a:r>
              <a:rPr lang="en-US" sz="2952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Carlito"/>
                <a:cs typeface="Carlito"/>
              </a:rPr>
              <a:t>”</a:t>
            </a:r>
            <a:r>
              <a:rPr lang="tr-TR" sz="2952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Carlito"/>
                <a:cs typeface="Carlito"/>
              </a:rPr>
              <a:t> topshirig‘i</a:t>
            </a:r>
            <a:r>
              <a:rPr lang="en-US" sz="2952" b="1" dirty="0" err="1" smtClean="0">
                <a:solidFill>
                  <a:schemeClr val="tx2"/>
                </a:solidFill>
                <a:latin typeface="Times New Roman" panose="02020603050405020304" pitchFamily="18" charset="0"/>
                <a:ea typeface="Carlito"/>
                <a:cs typeface="Carlito"/>
              </a:rPr>
              <a:t>ning</a:t>
            </a:r>
            <a:r>
              <a:rPr lang="tr-TR" sz="2952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Carlito"/>
                <a:cs typeface="Carlito"/>
              </a:rPr>
              <a:t> </a:t>
            </a:r>
            <a:r>
              <a:rPr lang="tr-TR" sz="2952" b="1" dirty="0">
                <a:solidFill>
                  <a:schemeClr val="tx2"/>
                </a:solidFill>
                <a:latin typeface="Times New Roman" panose="02020603050405020304" pitchFamily="18" charset="0"/>
                <a:ea typeface="Carlito"/>
                <a:cs typeface="Carlito"/>
              </a:rPr>
              <a:t>kirish qismi</a:t>
            </a:r>
            <a:r>
              <a:rPr lang="tr-TR" sz="2952" b="1" spc="295" dirty="0">
                <a:solidFill>
                  <a:schemeClr val="tx2"/>
                </a:solidFill>
                <a:latin typeface="Times New Roman" panose="02020603050405020304" pitchFamily="18" charset="0"/>
                <a:ea typeface="Carlito"/>
                <a:cs typeface="Carlito"/>
              </a:rPr>
              <a:t> </a:t>
            </a:r>
            <a:r>
              <a:rPr lang="tr-TR" sz="2952" b="1" dirty="0">
                <a:solidFill>
                  <a:schemeClr val="tx2"/>
                </a:solidFill>
                <a:latin typeface="Times New Roman" panose="02020603050405020304" pitchFamily="18" charset="0"/>
                <a:ea typeface="Carlito"/>
                <a:cs typeface="Carlito"/>
              </a:rPr>
              <a:t>boʻlib, u </a:t>
            </a:r>
            <a:r>
              <a:rPr lang="tr-TR" sz="2952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Carlito"/>
                <a:cs typeface="Carlito"/>
              </a:rPr>
              <a:t>oʻquvchilarga</a:t>
            </a:r>
            <a:r>
              <a:rPr lang="en-US" sz="2952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Carlito"/>
                <a:cs typeface="Carlito"/>
              </a:rPr>
              <a:t> </a:t>
            </a:r>
            <a:r>
              <a:rPr lang="tr-TR" sz="2952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Carlito"/>
                <a:cs typeface="Carlito"/>
              </a:rPr>
              <a:t>mamlakatdagi</a:t>
            </a:r>
            <a:r>
              <a:rPr lang="tr-TR" sz="2952" b="1" spc="-59" dirty="0" smtClean="0">
                <a:solidFill>
                  <a:schemeClr val="tx2"/>
                </a:solidFill>
                <a:latin typeface="Times New Roman" panose="02020603050405020304" pitchFamily="18" charset="0"/>
                <a:ea typeface="Carlito"/>
                <a:cs typeface="Carlito"/>
              </a:rPr>
              <a:t> </a:t>
            </a:r>
            <a:r>
              <a:rPr lang="tr-TR" sz="2952" b="1" dirty="0">
                <a:solidFill>
                  <a:schemeClr val="tx2"/>
                </a:solidFill>
                <a:latin typeface="Times New Roman" panose="02020603050405020304" pitchFamily="18" charset="0"/>
                <a:ea typeface="Carlito"/>
                <a:cs typeface="Carlito"/>
              </a:rPr>
              <a:t>oʻrmon</a:t>
            </a:r>
            <a:r>
              <a:rPr lang="tr-TR" sz="2952" b="1" spc="-59" dirty="0">
                <a:solidFill>
                  <a:schemeClr val="tx2"/>
                </a:solidFill>
                <a:latin typeface="Times New Roman" panose="02020603050405020304" pitchFamily="18" charset="0"/>
                <a:ea typeface="Carlito"/>
                <a:cs typeface="Carlito"/>
              </a:rPr>
              <a:t> </a:t>
            </a:r>
            <a:r>
              <a:rPr lang="tr-TR" sz="2952" b="1" dirty="0">
                <a:solidFill>
                  <a:schemeClr val="tx2"/>
                </a:solidFill>
                <a:latin typeface="Times New Roman" panose="02020603050405020304" pitchFamily="18" charset="0"/>
                <a:ea typeface="Carlito"/>
                <a:cs typeface="Carlito"/>
              </a:rPr>
              <a:t>hududi</a:t>
            </a:r>
            <a:r>
              <a:rPr lang="tr-TR" sz="2952" b="1" spc="-59" dirty="0">
                <a:solidFill>
                  <a:schemeClr val="tx2"/>
                </a:solidFill>
                <a:latin typeface="Times New Roman" panose="02020603050405020304" pitchFamily="18" charset="0"/>
                <a:ea typeface="Carlito"/>
                <a:cs typeface="Carlito"/>
              </a:rPr>
              <a:t> </a:t>
            </a:r>
            <a:r>
              <a:rPr lang="tr-TR" sz="2952" b="1" dirty="0">
                <a:solidFill>
                  <a:schemeClr val="tx2"/>
                </a:solidFill>
                <a:latin typeface="Times New Roman" panose="02020603050405020304" pitchFamily="18" charset="0"/>
                <a:ea typeface="Carlito"/>
                <a:cs typeface="Carlito"/>
              </a:rPr>
              <a:t>vaqt</a:t>
            </a:r>
            <a:r>
              <a:rPr lang="tr-TR" sz="2952" b="1" spc="-59" dirty="0">
                <a:solidFill>
                  <a:schemeClr val="tx2"/>
                </a:solidFill>
                <a:latin typeface="Times New Roman" panose="02020603050405020304" pitchFamily="18" charset="0"/>
                <a:ea typeface="Carlito"/>
                <a:cs typeface="Carlito"/>
              </a:rPr>
              <a:t> </a:t>
            </a:r>
            <a:r>
              <a:rPr lang="tr-TR" sz="2952" b="1" dirty="0">
                <a:solidFill>
                  <a:schemeClr val="tx2"/>
                </a:solidFill>
                <a:latin typeface="Times New Roman" panose="02020603050405020304" pitchFamily="18" charset="0"/>
                <a:ea typeface="Carlito"/>
                <a:cs typeface="Carlito"/>
              </a:rPr>
              <a:t>oʻtishi</a:t>
            </a:r>
            <a:r>
              <a:rPr lang="tr-TR" sz="2952" b="1" spc="-59" dirty="0">
                <a:solidFill>
                  <a:schemeClr val="tx2"/>
                </a:solidFill>
                <a:latin typeface="Times New Roman" panose="02020603050405020304" pitchFamily="18" charset="0"/>
                <a:ea typeface="Carlito"/>
                <a:cs typeface="Carlito"/>
              </a:rPr>
              <a:t> </a:t>
            </a:r>
            <a:r>
              <a:rPr lang="tr-TR" sz="2952" b="1" dirty="0">
                <a:solidFill>
                  <a:schemeClr val="tx2"/>
                </a:solidFill>
                <a:latin typeface="Times New Roman" panose="02020603050405020304" pitchFamily="18" charset="0"/>
                <a:ea typeface="Carlito"/>
                <a:cs typeface="Carlito"/>
              </a:rPr>
              <a:t>bilan</a:t>
            </a:r>
            <a:r>
              <a:rPr lang="tr-TR" sz="2952" b="1" spc="-59" dirty="0">
                <a:solidFill>
                  <a:schemeClr val="tx2"/>
                </a:solidFill>
                <a:latin typeface="Times New Roman" panose="02020603050405020304" pitchFamily="18" charset="0"/>
                <a:ea typeface="Carlito"/>
                <a:cs typeface="Carlito"/>
              </a:rPr>
              <a:t> </a:t>
            </a:r>
            <a:r>
              <a:rPr lang="tr-TR" sz="2952" b="1" dirty="0">
                <a:solidFill>
                  <a:schemeClr val="tx2"/>
                </a:solidFill>
                <a:latin typeface="Times New Roman" panose="02020603050405020304" pitchFamily="18" charset="0"/>
                <a:ea typeface="Carlito"/>
                <a:cs typeface="Carlito"/>
              </a:rPr>
              <a:t>oʻzgarishi</a:t>
            </a:r>
            <a:r>
              <a:rPr lang="tr-TR" sz="2952" b="1" spc="-59" dirty="0">
                <a:solidFill>
                  <a:schemeClr val="tx2"/>
                </a:solidFill>
                <a:latin typeface="Times New Roman" panose="02020603050405020304" pitchFamily="18" charset="0"/>
                <a:ea typeface="Carlito"/>
                <a:cs typeface="Carlito"/>
              </a:rPr>
              <a:t> </a:t>
            </a:r>
            <a:r>
              <a:rPr lang="tr-TR" sz="2952" b="1" dirty="0">
                <a:solidFill>
                  <a:schemeClr val="tx2"/>
                </a:solidFill>
                <a:latin typeface="Times New Roman" panose="02020603050405020304" pitchFamily="18" charset="0"/>
                <a:ea typeface="Carlito"/>
                <a:cs typeface="Carlito"/>
              </a:rPr>
              <a:t>mumkinligi</a:t>
            </a:r>
            <a:r>
              <a:rPr lang="tr-TR" sz="2952" b="1" spc="-59" dirty="0">
                <a:solidFill>
                  <a:schemeClr val="tx2"/>
                </a:solidFill>
                <a:latin typeface="Times New Roman" panose="02020603050405020304" pitchFamily="18" charset="0"/>
                <a:ea typeface="Carlito"/>
                <a:cs typeface="Carlito"/>
              </a:rPr>
              <a:t> </a:t>
            </a:r>
            <a:r>
              <a:rPr lang="tr-TR" sz="2952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Carlito"/>
                <a:cs typeface="Carlito"/>
              </a:rPr>
              <a:t>haqida</a:t>
            </a:r>
            <a:r>
              <a:rPr lang="en-US" sz="2952" b="1" dirty="0" err="1" smtClean="0">
                <a:solidFill>
                  <a:schemeClr val="tx2"/>
                </a:solidFill>
                <a:latin typeface="Times New Roman" panose="02020603050405020304" pitchFamily="18" charset="0"/>
                <a:ea typeface="Carlito"/>
                <a:cs typeface="Carlito"/>
              </a:rPr>
              <a:t>gi</a:t>
            </a:r>
            <a:r>
              <a:rPr lang="en-US" sz="2952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Carlito"/>
                <a:cs typeface="Carlito"/>
              </a:rPr>
              <a:t> </a:t>
            </a:r>
            <a:r>
              <a:rPr lang="tr-TR" sz="2952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Carlito"/>
                <a:cs typeface="Carlito"/>
              </a:rPr>
              <a:t>maʼlumotlarni</a:t>
            </a:r>
            <a:r>
              <a:rPr lang="tr-TR" sz="2952" b="1" spc="-59" dirty="0" smtClean="0">
                <a:solidFill>
                  <a:schemeClr val="tx2"/>
                </a:solidFill>
                <a:latin typeface="Times New Roman" panose="02020603050405020304" pitchFamily="18" charset="0"/>
                <a:ea typeface="Carlito"/>
                <a:cs typeface="Carlito"/>
              </a:rPr>
              <a:t> </a:t>
            </a:r>
            <a:r>
              <a:rPr lang="tr-TR" sz="2952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Carlito"/>
                <a:cs typeface="Carlito"/>
              </a:rPr>
              <a:t>beradi</a:t>
            </a:r>
            <a:r>
              <a:rPr lang="en-US" sz="2952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Carlito"/>
                <a:cs typeface="Carlito"/>
              </a:rPr>
              <a:t>.</a:t>
            </a:r>
            <a:r>
              <a:rPr lang="tr-TR" sz="2952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Carlito"/>
                <a:cs typeface="Carlito"/>
              </a:rPr>
              <a:t> </a:t>
            </a:r>
            <a:r>
              <a:rPr lang="tr-TR" sz="2952" b="1" dirty="0">
                <a:solidFill>
                  <a:schemeClr val="tx2"/>
                </a:solidFill>
                <a:latin typeface="Times New Roman" panose="02020603050405020304" pitchFamily="18" charset="0"/>
                <a:ea typeface="Carlito"/>
                <a:cs typeface="Carlito"/>
              </a:rPr>
              <a:t>va ularga savollarga javob berishga yordam beruvchi elektron jadval vositasidan foydalanishni tushunish imkonini beradi.</a:t>
            </a:r>
            <a:endParaRPr lang="ru-RU" sz="2952" b="1" dirty="0">
              <a:solidFill>
                <a:schemeClr val="tx2"/>
              </a:solidFill>
              <a:latin typeface="Carlito"/>
              <a:ea typeface="Carlito"/>
              <a:cs typeface="Carlito"/>
            </a:endParaRPr>
          </a:p>
        </p:txBody>
      </p:sp>
    </p:spTree>
    <p:extLst>
      <p:ext uri="{BB962C8B-B14F-4D97-AF65-F5344CB8AC3E}">
        <p14:creationId xmlns:p14="http://schemas.microsoft.com/office/powerpoint/2010/main" val="34375908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4550" y="4084145"/>
            <a:ext cx="15521464" cy="2087762"/>
          </a:xfrm>
        </p:spPr>
        <p:txBody>
          <a:bodyPr>
            <a:normAutofit/>
          </a:bodyPr>
          <a:lstStyle/>
          <a:p>
            <a:r>
              <a:rPr lang="en-US" sz="8000" b="1" dirty="0" err="1" smtClean="0"/>
              <a:t>Amaliy</a:t>
            </a:r>
            <a:r>
              <a:rPr lang="en-US" sz="8000" b="1" dirty="0" smtClean="0"/>
              <a:t> </a:t>
            </a:r>
            <a:r>
              <a:rPr lang="en-US" sz="8000" b="1" dirty="0" err="1" smtClean="0"/>
              <a:t>topshiriq</a:t>
            </a:r>
            <a:endParaRPr lang="ru-RU" sz="8000" b="1" dirty="0"/>
          </a:p>
        </p:txBody>
      </p:sp>
      <p:pic>
        <p:nvPicPr>
          <p:cNvPr id="2050" name="Picture 2" descr="PISA 2025 (Phuket)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750"/>
          <a:stretch/>
        </p:blipFill>
        <p:spPr bwMode="auto">
          <a:xfrm>
            <a:off x="10293350" y="1438275"/>
            <a:ext cx="6848475" cy="868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39267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800" b="1" dirty="0" err="1" smtClean="0">
                <a:latin typeface="+mn-lt"/>
              </a:rPr>
              <a:t>Quyidagi</a:t>
            </a:r>
            <a:r>
              <a:rPr lang="en-US" sz="4800" b="1" dirty="0" smtClean="0">
                <a:latin typeface="+mn-lt"/>
              </a:rPr>
              <a:t> </a:t>
            </a:r>
            <a:r>
              <a:rPr lang="en-US" sz="4800" b="1" dirty="0" err="1" smtClean="0">
                <a:latin typeface="+mn-lt"/>
              </a:rPr>
              <a:t>havola</a:t>
            </a:r>
            <a:r>
              <a:rPr lang="en-US" sz="4800" b="1" dirty="0" smtClean="0">
                <a:latin typeface="+mn-lt"/>
              </a:rPr>
              <a:t> </a:t>
            </a:r>
            <a:r>
              <a:rPr lang="en-US" sz="4800" b="1" dirty="0" err="1" smtClean="0">
                <a:latin typeface="+mn-lt"/>
              </a:rPr>
              <a:t>orqali</a:t>
            </a:r>
            <a:r>
              <a:rPr lang="en-US" sz="4800" b="1" dirty="0" smtClean="0">
                <a:latin typeface="+mn-lt"/>
              </a:rPr>
              <a:t> </a:t>
            </a:r>
            <a:r>
              <a:rPr lang="en-US" sz="4800" b="1" dirty="0" err="1" smtClean="0">
                <a:latin typeface="+mn-lt"/>
              </a:rPr>
              <a:t>onlayn</a:t>
            </a:r>
            <a:r>
              <a:rPr lang="en-US" sz="4800" b="1" dirty="0" smtClean="0">
                <a:latin typeface="+mn-lt"/>
              </a:rPr>
              <a:t> PISA </a:t>
            </a:r>
            <a:r>
              <a:rPr lang="en-US" sz="4800" b="1" dirty="0" err="1" smtClean="0">
                <a:latin typeface="+mn-lt"/>
              </a:rPr>
              <a:t>topshiriqlarini</a:t>
            </a:r>
            <a:r>
              <a:rPr lang="en-US" sz="4800" b="1" dirty="0" smtClean="0">
                <a:latin typeface="+mn-lt"/>
              </a:rPr>
              <a:t> </a:t>
            </a:r>
            <a:r>
              <a:rPr lang="en-US" sz="4800" b="1" dirty="0" err="1" smtClean="0">
                <a:latin typeface="+mn-lt"/>
              </a:rPr>
              <a:t>bajaring</a:t>
            </a:r>
            <a:r>
              <a:rPr lang="en-US" sz="4800" b="1" dirty="0" smtClean="0">
                <a:latin typeface="+mn-lt"/>
              </a:rPr>
              <a:t> </a:t>
            </a:r>
            <a:r>
              <a:rPr lang="en-US" sz="4800" b="1" dirty="0" err="1" smtClean="0">
                <a:latin typeface="+mn-lt"/>
              </a:rPr>
              <a:t>va</a:t>
            </a:r>
            <a:r>
              <a:rPr lang="en-US" sz="4800" b="1" dirty="0" smtClean="0">
                <a:latin typeface="+mn-lt"/>
              </a:rPr>
              <a:t> </a:t>
            </a:r>
            <a:r>
              <a:rPr lang="en-US" sz="4800" b="1" dirty="0" err="1" smtClean="0">
                <a:latin typeface="+mn-lt"/>
              </a:rPr>
              <a:t>muhokama</a:t>
            </a:r>
            <a:r>
              <a:rPr lang="en-US" sz="4800" b="1" dirty="0" smtClean="0">
                <a:latin typeface="+mn-lt"/>
              </a:rPr>
              <a:t> </a:t>
            </a:r>
            <a:r>
              <a:rPr lang="en-US" sz="4800" b="1" dirty="0" err="1" smtClean="0">
                <a:latin typeface="+mn-lt"/>
              </a:rPr>
              <a:t>qiling</a:t>
            </a:r>
            <a:endParaRPr lang="ru-RU" sz="4800" b="1" dirty="0"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18950" y="3343275"/>
            <a:ext cx="15521464" cy="647699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>
                <a:solidFill>
                  <a:srgbClr val="C00000"/>
                </a:solidFill>
                <a:hlinkClick r:id="rId2"/>
              </a:rPr>
              <a:t>https://</a:t>
            </a:r>
            <a:r>
              <a:rPr lang="en-US" dirty="0" smtClean="0">
                <a:solidFill>
                  <a:srgbClr val="C00000"/>
                </a:solidFill>
                <a:hlinkClick r:id="rId2"/>
              </a:rPr>
              <a:t>www.oecd.org/en/about/programmes/pisa/pisa-test.html</a:t>
            </a:r>
            <a:endParaRPr lang="en-US" dirty="0" smtClean="0">
              <a:solidFill>
                <a:srgbClr val="C00000"/>
              </a:solidFill>
            </a:endParaRPr>
          </a:p>
          <a:p>
            <a:pPr marL="0" indent="0">
              <a:buNone/>
            </a:pPr>
            <a:endParaRPr lang="en-US" dirty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en-US" sz="4800" b="1" dirty="0" smtClean="0">
                <a:solidFill>
                  <a:srgbClr val="C00000"/>
                </a:solidFill>
              </a:rPr>
              <a:t>A </a:t>
            </a:r>
            <a:r>
              <a:rPr lang="en-US" sz="4800" b="1" dirty="0" err="1" smtClean="0">
                <a:solidFill>
                  <a:srgbClr val="C00000"/>
                </a:solidFill>
              </a:rPr>
              <a:t>guruh</a:t>
            </a:r>
            <a:r>
              <a:rPr lang="en-US" sz="4800" b="1" dirty="0" smtClean="0">
                <a:solidFill>
                  <a:srgbClr val="C00000"/>
                </a:solidFill>
              </a:rPr>
              <a:t>: </a:t>
            </a:r>
            <a:r>
              <a:rPr lang="tr-TR" sz="5400" b="1" dirty="0">
                <a:solidFill>
                  <a:schemeClr val="accent1">
                    <a:lumMod val="75000"/>
                  </a:schemeClr>
                </a:solidFill>
                <a:ea typeface="Carlito"/>
                <a:cs typeface="Carlito"/>
              </a:rPr>
              <a:t>Quyosh sistemasi</a:t>
            </a:r>
            <a:endParaRPr lang="en-US" sz="5400" b="1" dirty="0">
              <a:solidFill>
                <a:schemeClr val="accent1">
                  <a:lumMod val="75000"/>
                </a:schemeClr>
              </a:solidFill>
              <a:ea typeface="Carlito"/>
              <a:cs typeface="Carlito"/>
            </a:endParaRPr>
          </a:p>
          <a:p>
            <a:pPr marL="0" indent="0">
              <a:buNone/>
            </a:pPr>
            <a:r>
              <a:rPr lang="en-US" sz="4800" b="1" dirty="0" smtClean="0">
                <a:solidFill>
                  <a:srgbClr val="C00000"/>
                </a:solidFill>
              </a:rPr>
              <a:t>B </a:t>
            </a:r>
            <a:r>
              <a:rPr lang="en-US" sz="4800" b="1" dirty="0" err="1" smtClean="0">
                <a:solidFill>
                  <a:srgbClr val="C00000"/>
                </a:solidFill>
              </a:rPr>
              <a:t>guruh</a:t>
            </a:r>
            <a:r>
              <a:rPr lang="en-US" sz="4800" b="1" dirty="0" smtClean="0">
                <a:solidFill>
                  <a:srgbClr val="C00000"/>
                </a:solidFill>
              </a:rPr>
              <a:t>: </a:t>
            </a:r>
            <a:r>
              <a:rPr lang="tr-TR" sz="5400" b="1" dirty="0">
                <a:solidFill>
                  <a:schemeClr val="accent1">
                    <a:lumMod val="75000"/>
                  </a:schemeClr>
                </a:solidFill>
                <a:ea typeface="Carlito"/>
                <a:cs typeface="Carlito"/>
              </a:rPr>
              <a:t>Uchburchakli Andoza</a:t>
            </a:r>
            <a:endParaRPr lang="en-US" sz="4800" b="1" dirty="0" smtClean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en-US" sz="4800" b="1" dirty="0" smtClean="0">
                <a:solidFill>
                  <a:srgbClr val="C00000"/>
                </a:solidFill>
              </a:rPr>
              <a:t>C </a:t>
            </a:r>
            <a:r>
              <a:rPr lang="en-US" sz="4800" b="1" dirty="0" err="1" smtClean="0">
                <a:solidFill>
                  <a:srgbClr val="C00000"/>
                </a:solidFill>
              </a:rPr>
              <a:t>guruh</a:t>
            </a:r>
            <a:r>
              <a:rPr lang="en-US" sz="4800" b="1" dirty="0" smtClean="0">
                <a:solidFill>
                  <a:srgbClr val="C00000"/>
                </a:solidFill>
              </a:rPr>
              <a:t>: </a:t>
            </a:r>
            <a:r>
              <a:rPr lang="en-US" sz="5400" b="1" dirty="0" err="1">
                <a:solidFill>
                  <a:schemeClr val="accent1">
                    <a:lumMod val="75000"/>
                  </a:schemeClr>
                </a:solidFill>
                <a:ea typeface="Carlito"/>
                <a:cs typeface="Carlito"/>
              </a:rPr>
              <a:t>Ochkolar</a:t>
            </a:r>
            <a:endParaRPr lang="en-US" sz="5400" b="1" dirty="0">
              <a:solidFill>
                <a:schemeClr val="accent1">
                  <a:lumMod val="75000"/>
                </a:schemeClr>
              </a:solidFill>
              <a:ea typeface="Carlito"/>
              <a:cs typeface="Carlito"/>
            </a:endParaRPr>
          </a:p>
          <a:p>
            <a:pPr marL="0" indent="0">
              <a:buNone/>
            </a:pPr>
            <a:r>
              <a:rPr lang="en-US" sz="4800" b="1" dirty="0" smtClean="0">
                <a:solidFill>
                  <a:srgbClr val="C00000"/>
                </a:solidFill>
              </a:rPr>
              <a:t>D </a:t>
            </a:r>
            <a:r>
              <a:rPr lang="en-US" sz="4800" b="1" dirty="0" err="1" smtClean="0">
                <a:solidFill>
                  <a:srgbClr val="C00000"/>
                </a:solidFill>
              </a:rPr>
              <a:t>guruh</a:t>
            </a:r>
            <a:r>
              <a:rPr lang="en-US" sz="4800" b="1" dirty="0" smtClean="0">
                <a:solidFill>
                  <a:srgbClr val="C00000"/>
                </a:solidFill>
              </a:rPr>
              <a:t>: </a:t>
            </a:r>
            <a:r>
              <a:rPr lang="tr-TR" sz="5400" b="1" dirty="0">
                <a:solidFill>
                  <a:schemeClr val="accent1">
                    <a:lumMod val="75000"/>
                  </a:schemeClr>
                </a:solidFill>
                <a:ea typeface="Carlito"/>
                <a:cs typeface="Carlito"/>
              </a:rPr>
              <a:t>Oʻrmon hududi</a:t>
            </a:r>
            <a:endParaRPr lang="ru-RU" sz="5400" b="1" dirty="0">
              <a:solidFill>
                <a:schemeClr val="accent1">
                  <a:lumMod val="75000"/>
                </a:schemeClr>
              </a:solidFill>
              <a:ea typeface="Carlito"/>
              <a:cs typeface="Carlito"/>
            </a:endParaRPr>
          </a:p>
        </p:txBody>
      </p:sp>
    </p:spTree>
    <p:extLst>
      <p:ext uri="{BB962C8B-B14F-4D97-AF65-F5344CB8AC3E}">
        <p14:creationId xmlns:p14="http://schemas.microsoft.com/office/powerpoint/2010/main" val="396672631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258991"/>
            <a:ext cx="17995900" cy="1356835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0803" y="542776"/>
            <a:ext cx="3116263" cy="865083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1186" y="513897"/>
            <a:ext cx="2213781" cy="865083"/>
          </a:xfrm>
          <a:prstGeom prst="rect">
            <a:avLst/>
          </a:prstGeom>
        </p:spPr>
      </p:pic>
      <p:pic>
        <p:nvPicPr>
          <p:cNvPr id="3078" name="Picture 6" descr="Намудҳои хулоса медиҳад. Талаботи умумӣ барои навиштани ҳоли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8935" y="3535029"/>
            <a:ext cx="6455958" cy="69269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4947361" y="2901246"/>
            <a:ext cx="7259102" cy="3211467"/>
          </a:xfrm>
          <a:prstGeom prst="rect">
            <a:avLst/>
          </a:prstGeom>
          <a:noFill/>
        </p:spPr>
        <p:txBody>
          <a:bodyPr spcFirstLastPara="1" wrap="none" lIns="85695" tIns="42848" rIns="85695" bIns="42848" numCol="1">
            <a:prstTxWarp prst="textArchUp">
              <a:avLst>
                <a:gd name="adj" fmla="val 10455975"/>
              </a:avLst>
            </a:prstTxWarp>
            <a:spAutoFit/>
          </a:bodyPr>
          <a:lstStyle/>
          <a:p>
            <a:pPr algn="ctr"/>
            <a:r>
              <a:rPr lang="en-US" sz="12933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X U L O S A </a:t>
            </a:r>
            <a:endParaRPr lang="ru-RU" sz="12933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99965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5466187" y="819753"/>
            <a:ext cx="6724918" cy="10440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6184" b="1" kern="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“3-2-1” </a:t>
            </a:r>
            <a:r>
              <a:rPr lang="en-US" sz="6184" b="1" kern="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refleksiyasi</a:t>
            </a:r>
            <a:endParaRPr lang="ru-RU" sz="6184" b="1" dirty="0">
              <a:solidFill>
                <a:srgbClr val="FF000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649637" y="2301769"/>
            <a:ext cx="11238974" cy="10440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6184" b="1" kern="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 ta - </a:t>
            </a:r>
            <a:r>
              <a:rPr lang="en-US" sz="6184" b="1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  <a:t>men </a:t>
            </a:r>
            <a:r>
              <a:rPr lang="en-US" sz="6184" b="1" kern="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o‘rgangan</a:t>
            </a:r>
            <a:r>
              <a:rPr lang="en-US" sz="6184" b="1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6184" b="1" kern="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yangi</a:t>
            </a:r>
            <a:r>
              <a:rPr lang="en-US" sz="6184" b="1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6184" b="1" kern="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bilim</a:t>
            </a:r>
            <a:endParaRPr lang="ru-RU" sz="6184" b="1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649637" y="4842367"/>
            <a:ext cx="13813397" cy="10440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6184" b="1" kern="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 ta – </a:t>
            </a:r>
            <a:r>
              <a:rPr lang="en-US" sz="6184" b="1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  <a:t>men </a:t>
            </a:r>
            <a:r>
              <a:rPr lang="en-US" sz="6184" b="1" kern="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amaliyotda</a:t>
            </a:r>
            <a:r>
              <a:rPr lang="en-US" sz="6184" b="1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6184" b="1" kern="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qo‘llamoqchiman</a:t>
            </a:r>
            <a:endParaRPr lang="ru-RU" sz="6184" b="1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649637" y="7617938"/>
            <a:ext cx="9063700" cy="10440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6184" b="1" kern="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 ta - </a:t>
            </a:r>
            <a:r>
              <a:rPr lang="en-US" sz="6184" b="1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  <a:t>men </a:t>
            </a:r>
            <a:r>
              <a:rPr lang="en-US" sz="6184" b="1" kern="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6184" b="1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6184" b="1" kern="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mavhum</a:t>
            </a:r>
            <a:endParaRPr lang="ru-RU" sz="6184" b="1" dirty="0"/>
          </a:p>
        </p:txBody>
      </p:sp>
    </p:spTree>
    <p:extLst>
      <p:ext uri="{BB962C8B-B14F-4D97-AF65-F5344CB8AC3E}">
        <p14:creationId xmlns:p14="http://schemas.microsoft.com/office/powerpoint/2010/main" val="1781003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664726" y="2505075"/>
            <a:ext cx="10666445" cy="6678079"/>
          </a:xfrm>
          <a:prstGeom prst="rect">
            <a:avLst/>
          </a:prstGeom>
          <a:noFill/>
        </p:spPr>
        <p:txBody>
          <a:bodyPr wrap="none" lIns="134969" tIns="67485" rIns="134969" bIns="67485">
            <a:spAutoFit/>
          </a:bodyPr>
          <a:lstStyle/>
          <a:p>
            <a:pPr algn="ctr" defTabSz="1349654">
              <a:defRPr/>
            </a:pPr>
            <a:r>
              <a:rPr lang="en-US" sz="14170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E’tiboringiz</a:t>
            </a:r>
            <a:r>
              <a:rPr lang="en-US" sz="14170" b="1" dirty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 </a:t>
            </a:r>
          </a:p>
          <a:p>
            <a:pPr algn="ctr" defTabSz="1349654">
              <a:defRPr/>
            </a:pPr>
            <a:r>
              <a:rPr lang="en-US" sz="14170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uchun</a:t>
            </a:r>
            <a:endParaRPr lang="en-US" sz="14170" b="1" dirty="0">
              <a:ln w="12700">
                <a:solidFill>
                  <a:srgbClr val="297FD5">
                    <a:lumMod val="50000"/>
                  </a:srgb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innerShdw blurRad="177800">
                  <a:srgbClr val="297FD5">
                    <a:lumMod val="50000"/>
                  </a:srgbClr>
                </a:innerShdw>
              </a:effectLst>
              <a:latin typeface="Arial"/>
            </a:endParaRPr>
          </a:p>
          <a:p>
            <a:pPr algn="ctr" defTabSz="1349654">
              <a:defRPr/>
            </a:pPr>
            <a:r>
              <a:rPr lang="en-US" sz="14170" b="1" dirty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 </a:t>
            </a:r>
            <a:r>
              <a:rPr lang="en-US" sz="14170" b="1" dirty="0" err="1" smtClean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rahmat</a:t>
            </a:r>
            <a:r>
              <a:rPr lang="en-US" sz="14170" b="1" dirty="0" smtClean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!</a:t>
            </a:r>
            <a:endParaRPr lang="ru-RU" sz="14170" b="1" dirty="0">
              <a:ln w="12700">
                <a:solidFill>
                  <a:srgbClr val="297FD5">
                    <a:lumMod val="50000"/>
                  </a:srgb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innerShdw blurRad="177800">
                  <a:srgbClr val="297FD5">
                    <a:lumMod val="50000"/>
                  </a:srgbClr>
                </a:innerShdw>
              </a:effectLst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53887892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5327</TotalTime>
  <Words>464</Words>
  <Application>Microsoft Office PowerPoint</Application>
  <PresentationFormat>Произвольный</PresentationFormat>
  <Paragraphs>66</Paragraphs>
  <Slides>16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4" baseType="lpstr">
      <vt:lpstr>Arial</vt:lpstr>
      <vt:lpstr>Arial Black</vt:lpstr>
      <vt:lpstr>Arial Narrow</vt:lpstr>
      <vt:lpstr>Calibri</vt:lpstr>
      <vt:lpstr>Calibri Light</vt:lpstr>
      <vt:lpstr>Carlito</vt:lpstr>
      <vt:lpstr>Times New Roman</vt:lpstr>
      <vt:lpstr>Тема Office</vt:lpstr>
      <vt:lpstr>Презентация PowerPoint</vt:lpstr>
      <vt:lpstr>Reja: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Amaliy topshiriq</vt:lpstr>
      <vt:lpstr>Quyidagi havola orqali onlayn PISA topshiriqlarini bajaring va muhokama qiling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ҚАШҚАДАРЁ ВИЛОЯТИДА-2.cdr</dc:title>
  <dc:creator>Anvarullo</dc:creator>
  <cp:lastModifiedBy>MYCOM</cp:lastModifiedBy>
  <cp:revision>479</cp:revision>
  <cp:lastPrinted>2020-12-11T16:07:03Z</cp:lastPrinted>
  <dcterms:created xsi:type="dcterms:W3CDTF">2020-11-12T01:04:50Z</dcterms:created>
  <dcterms:modified xsi:type="dcterms:W3CDTF">2025-01-25T09:41:38Z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2020-11-12T00:00:00Z</vt:filetime>
  </property>
  <property fmtid="{D5CDD505-2E9C-101B-9397-08002B2CF9AE}" pid="3" name="Creator">
    <vt:lpwstr>CorelDRAW 2020</vt:lpwstr>
  </property>
  <property fmtid="{D5CDD505-2E9C-101B-9397-08002B2CF9AE}" pid="4" name="LastSaved">
    <vt:filetime>2020-11-12T00:00:00Z</vt:filetime>
  </property>
</Properties>
</file>