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430" r:id="rId2"/>
    <p:sldId id="431" r:id="rId3"/>
    <p:sldId id="393" r:id="rId4"/>
    <p:sldId id="394" r:id="rId5"/>
    <p:sldId id="396" r:id="rId6"/>
    <p:sldId id="429" r:id="rId7"/>
    <p:sldId id="420" r:id="rId8"/>
    <p:sldId id="421" r:id="rId9"/>
    <p:sldId id="432" r:id="rId10"/>
    <p:sldId id="425" r:id="rId11"/>
    <p:sldId id="426" r:id="rId12"/>
    <p:sldId id="427" r:id="rId13"/>
    <p:sldId id="438" r:id="rId14"/>
    <p:sldId id="422" r:id="rId15"/>
    <p:sldId id="433" r:id="rId16"/>
    <p:sldId id="435" r:id="rId17"/>
    <p:sldId id="436" r:id="rId18"/>
    <p:sldId id="437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77452" autoAdjust="0"/>
  </p:normalViewPr>
  <p:slideViewPr>
    <p:cSldViewPr snapToGrid="0" showGuides="1">
      <p:cViewPr varScale="1">
        <p:scale>
          <a:sx n="58" d="100"/>
          <a:sy n="58" d="100"/>
        </p:scale>
        <p:origin x="96" y="112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B371CE-36B8-4085-AC28-20884C88ABD4}" type="doc">
      <dgm:prSet loTypeId="urn:microsoft.com/office/officeart/2005/8/layout/pyramid1" loCatId="pyramid" qsTypeId="urn:microsoft.com/office/officeart/2005/8/quickstyle/simple1" qsCatId="simple" csTypeId="urn:microsoft.com/office/officeart/2005/8/colors/colorful4" csCatId="colorful" phldr="1"/>
      <dgm:spPr/>
    </dgm:pt>
    <dgm:pt modelId="{C7391A9E-3526-4524-8994-329A6C09AAF5}">
      <dgm:prSet phldrT="[Текст]"/>
      <dgm:spPr/>
      <dgm:t>
        <a:bodyPr/>
        <a:lstStyle/>
        <a:p>
          <a:r>
            <a:rPr lang="en-US" dirty="0" err="1" smtClean="0"/>
            <a:t>Yaratish</a:t>
          </a:r>
          <a:r>
            <a:rPr lang="en-US" dirty="0" smtClean="0"/>
            <a:t> </a:t>
          </a:r>
          <a:endParaRPr lang="ru-RU" dirty="0"/>
        </a:p>
      </dgm:t>
    </dgm:pt>
    <dgm:pt modelId="{6279B9B6-C97E-4AFA-B15F-3139DC4057D6}" type="parTrans" cxnId="{295BE7D3-D338-4F38-9355-02A255131216}">
      <dgm:prSet/>
      <dgm:spPr/>
      <dgm:t>
        <a:bodyPr/>
        <a:lstStyle/>
        <a:p>
          <a:endParaRPr lang="ru-RU"/>
        </a:p>
      </dgm:t>
    </dgm:pt>
    <dgm:pt modelId="{D4A7AFF3-0C39-4356-A1C3-2183BAEF1AEB}" type="sibTrans" cxnId="{295BE7D3-D338-4F38-9355-02A255131216}">
      <dgm:prSet/>
      <dgm:spPr/>
      <dgm:t>
        <a:bodyPr/>
        <a:lstStyle/>
        <a:p>
          <a:endParaRPr lang="ru-RU"/>
        </a:p>
      </dgm:t>
    </dgm:pt>
    <dgm:pt modelId="{DFF7CFAB-FEE5-4AFF-9DBB-D6F99FBFA18C}">
      <dgm:prSet phldrT="[Текст]"/>
      <dgm:spPr/>
      <dgm:t>
        <a:bodyPr/>
        <a:lstStyle/>
        <a:p>
          <a:r>
            <a:rPr lang="en-US" dirty="0" err="1" smtClean="0"/>
            <a:t>Tushunish</a:t>
          </a:r>
          <a:endParaRPr lang="ru-RU" dirty="0"/>
        </a:p>
      </dgm:t>
    </dgm:pt>
    <dgm:pt modelId="{45F86F40-B8EA-4872-AAA1-CF6F7C8F3C7B}" type="parTrans" cxnId="{FD1945CA-F28B-435C-97F6-2B3473570341}">
      <dgm:prSet/>
      <dgm:spPr/>
      <dgm:t>
        <a:bodyPr/>
        <a:lstStyle/>
        <a:p>
          <a:endParaRPr lang="ru-RU"/>
        </a:p>
      </dgm:t>
    </dgm:pt>
    <dgm:pt modelId="{9622436B-8097-46FE-9E26-6C7D3D60AD42}" type="sibTrans" cxnId="{FD1945CA-F28B-435C-97F6-2B3473570341}">
      <dgm:prSet/>
      <dgm:spPr/>
      <dgm:t>
        <a:bodyPr/>
        <a:lstStyle/>
        <a:p>
          <a:endParaRPr lang="ru-RU"/>
        </a:p>
      </dgm:t>
    </dgm:pt>
    <dgm:pt modelId="{2066EE80-A1E1-4745-8850-988B8AE50F1E}">
      <dgm:prSet phldrT="[Текст]"/>
      <dgm:spPr/>
      <dgm:t>
        <a:bodyPr/>
        <a:lstStyle/>
        <a:p>
          <a:r>
            <a:rPr lang="en-US" dirty="0" err="1" smtClean="0"/>
            <a:t>Bilish</a:t>
          </a:r>
          <a:endParaRPr lang="ru-RU" dirty="0"/>
        </a:p>
      </dgm:t>
    </dgm:pt>
    <dgm:pt modelId="{04A5B63D-5C04-4898-92D4-FEE3F8D854B1}" type="parTrans" cxnId="{E8A3BF31-51B6-4B2C-AC37-9180B66B098B}">
      <dgm:prSet/>
      <dgm:spPr/>
      <dgm:t>
        <a:bodyPr/>
        <a:lstStyle/>
        <a:p>
          <a:endParaRPr lang="ru-RU"/>
        </a:p>
      </dgm:t>
    </dgm:pt>
    <dgm:pt modelId="{9391B651-338A-4872-A0D5-B11B3A515274}" type="sibTrans" cxnId="{E8A3BF31-51B6-4B2C-AC37-9180B66B098B}">
      <dgm:prSet/>
      <dgm:spPr/>
      <dgm:t>
        <a:bodyPr/>
        <a:lstStyle/>
        <a:p>
          <a:endParaRPr lang="ru-RU"/>
        </a:p>
      </dgm:t>
    </dgm:pt>
    <dgm:pt modelId="{680428C5-5101-49CA-84B1-EF5D7A4689E0}">
      <dgm:prSet/>
      <dgm:spPr/>
      <dgm:t>
        <a:bodyPr/>
        <a:lstStyle/>
        <a:p>
          <a:r>
            <a:rPr lang="en-US" dirty="0" err="1" smtClean="0"/>
            <a:t>Qo‘llash</a:t>
          </a:r>
          <a:endParaRPr lang="ru-RU" dirty="0"/>
        </a:p>
      </dgm:t>
    </dgm:pt>
    <dgm:pt modelId="{7E8DAE69-5E53-4531-A918-F38F5668B177}" type="parTrans" cxnId="{9E8C15C9-5CA3-4020-9BE3-8544D4F13945}">
      <dgm:prSet/>
      <dgm:spPr/>
      <dgm:t>
        <a:bodyPr/>
        <a:lstStyle/>
        <a:p>
          <a:endParaRPr lang="ru-RU"/>
        </a:p>
      </dgm:t>
    </dgm:pt>
    <dgm:pt modelId="{5CBB220E-C108-4AD7-9584-078C426555C8}" type="sibTrans" cxnId="{9E8C15C9-5CA3-4020-9BE3-8544D4F13945}">
      <dgm:prSet/>
      <dgm:spPr/>
      <dgm:t>
        <a:bodyPr/>
        <a:lstStyle/>
        <a:p>
          <a:endParaRPr lang="ru-RU"/>
        </a:p>
      </dgm:t>
    </dgm:pt>
    <dgm:pt modelId="{56ED9670-A489-42DB-A74C-CF2D4F89E318}">
      <dgm:prSet/>
      <dgm:spPr/>
      <dgm:t>
        <a:bodyPr/>
        <a:lstStyle/>
        <a:p>
          <a:r>
            <a:rPr lang="en-US" dirty="0" err="1" smtClean="0"/>
            <a:t>Tahlil</a:t>
          </a:r>
          <a:endParaRPr lang="ru-RU" dirty="0"/>
        </a:p>
      </dgm:t>
    </dgm:pt>
    <dgm:pt modelId="{EA6C7D53-74E7-4C4D-A6C2-A9DE5B09BF1D}" type="parTrans" cxnId="{4A813097-67D3-4FF1-A6B0-E8E1E6A89138}">
      <dgm:prSet/>
      <dgm:spPr/>
      <dgm:t>
        <a:bodyPr/>
        <a:lstStyle/>
        <a:p>
          <a:endParaRPr lang="ru-RU"/>
        </a:p>
      </dgm:t>
    </dgm:pt>
    <dgm:pt modelId="{36E5A98B-E2CB-4195-A748-5A1121FD55AD}" type="sibTrans" cxnId="{4A813097-67D3-4FF1-A6B0-E8E1E6A89138}">
      <dgm:prSet/>
      <dgm:spPr/>
      <dgm:t>
        <a:bodyPr/>
        <a:lstStyle/>
        <a:p>
          <a:endParaRPr lang="ru-RU"/>
        </a:p>
      </dgm:t>
    </dgm:pt>
    <dgm:pt modelId="{7CCC2CA6-F256-4E57-8B90-CCE381CE4DB5}">
      <dgm:prSet/>
      <dgm:spPr/>
      <dgm:t>
        <a:bodyPr/>
        <a:lstStyle/>
        <a:p>
          <a:r>
            <a:rPr lang="en-US" dirty="0" err="1" smtClean="0"/>
            <a:t>Baholash</a:t>
          </a:r>
          <a:r>
            <a:rPr lang="en-US" dirty="0" smtClean="0"/>
            <a:t> </a:t>
          </a:r>
          <a:endParaRPr lang="ru-RU" dirty="0"/>
        </a:p>
      </dgm:t>
    </dgm:pt>
    <dgm:pt modelId="{E9B307A4-A78C-4D15-AF83-BFF42E9A3043}" type="parTrans" cxnId="{2DFA2597-F041-44F6-988F-99CD433A18BF}">
      <dgm:prSet/>
      <dgm:spPr/>
      <dgm:t>
        <a:bodyPr/>
        <a:lstStyle/>
        <a:p>
          <a:endParaRPr lang="ru-RU"/>
        </a:p>
      </dgm:t>
    </dgm:pt>
    <dgm:pt modelId="{4AE089D0-1476-4C43-A267-664319417C25}" type="sibTrans" cxnId="{2DFA2597-F041-44F6-988F-99CD433A18BF}">
      <dgm:prSet/>
      <dgm:spPr/>
      <dgm:t>
        <a:bodyPr/>
        <a:lstStyle/>
        <a:p>
          <a:endParaRPr lang="ru-RU"/>
        </a:p>
      </dgm:t>
    </dgm:pt>
    <dgm:pt modelId="{E7972C18-2588-456A-A81C-2D74536D5C07}" type="pres">
      <dgm:prSet presAssocID="{C0B371CE-36B8-4085-AC28-20884C88ABD4}" presName="Name0" presStyleCnt="0">
        <dgm:presLayoutVars>
          <dgm:dir/>
          <dgm:animLvl val="lvl"/>
          <dgm:resizeHandles val="exact"/>
        </dgm:presLayoutVars>
      </dgm:prSet>
      <dgm:spPr/>
    </dgm:pt>
    <dgm:pt modelId="{6FB53588-78CE-450B-96DB-F72A141F02BF}" type="pres">
      <dgm:prSet presAssocID="{C7391A9E-3526-4524-8994-329A6C09AAF5}" presName="Name8" presStyleCnt="0"/>
      <dgm:spPr/>
    </dgm:pt>
    <dgm:pt modelId="{C2BD6C9C-2BE9-4495-A7E0-20D1ABF335CB}" type="pres">
      <dgm:prSet presAssocID="{C7391A9E-3526-4524-8994-329A6C09AAF5}" presName="level" presStyleLbl="node1" presStyleIdx="0" presStyleCnt="6">
        <dgm:presLayoutVars>
          <dgm:chMax val="1"/>
          <dgm:bulletEnabled val="1"/>
        </dgm:presLayoutVars>
      </dgm:prSet>
      <dgm:spPr/>
    </dgm:pt>
    <dgm:pt modelId="{A0D84DCB-0CDA-471A-8E7E-15F34E155DBE}" type="pres">
      <dgm:prSet presAssocID="{C7391A9E-3526-4524-8994-329A6C09AAF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AAED2E0-E1F5-4677-BCEC-E59E1C844DD0}" type="pres">
      <dgm:prSet presAssocID="{7CCC2CA6-F256-4E57-8B90-CCE381CE4DB5}" presName="Name8" presStyleCnt="0"/>
      <dgm:spPr/>
    </dgm:pt>
    <dgm:pt modelId="{76D773E6-59BE-4740-9290-9E67228FA9BB}" type="pres">
      <dgm:prSet presAssocID="{7CCC2CA6-F256-4E57-8B90-CCE381CE4DB5}" presName="level" presStyleLbl="node1" presStyleIdx="1" presStyleCnt="6">
        <dgm:presLayoutVars>
          <dgm:chMax val="1"/>
          <dgm:bulletEnabled val="1"/>
        </dgm:presLayoutVars>
      </dgm:prSet>
      <dgm:spPr/>
    </dgm:pt>
    <dgm:pt modelId="{0F6DD7BA-B8A0-4BEC-8C58-6B7D519E7459}" type="pres">
      <dgm:prSet presAssocID="{7CCC2CA6-F256-4E57-8B90-CCE381CE4DB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3E5D6BD-74C8-4C43-84F6-F38251C9D146}" type="pres">
      <dgm:prSet presAssocID="{56ED9670-A489-42DB-A74C-CF2D4F89E318}" presName="Name8" presStyleCnt="0"/>
      <dgm:spPr/>
    </dgm:pt>
    <dgm:pt modelId="{7348DCF0-8E2F-4C48-9B19-5CC982839FD4}" type="pres">
      <dgm:prSet presAssocID="{56ED9670-A489-42DB-A74C-CF2D4F89E318}" presName="level" presStyleLbl="node1" presStyleIdx="2" presStyleCnt="6">
        <dgm:presLayoutVars>
          <dgm:chMax val="1"/>
          <dgm:bulletEnabled val="1"/>
        </dgm:presLayoutVars>
      </dgm:prSet>
      <dgm:spPr/>
    </dgm:pt>
    <dgm:pt modelId="{BBE06B3A-AC0D-46C3-95AE-A0D06688860F}" type="pres">
      <dgm:prSet presAssocID="{56ED9670-A489-42DB-A74C-CF2D4F89E31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6F34D29-5CE3-42F8-BDBA-20B4BD29EC4D}" type="pres">
      <dgm:prSet presAssocID="{680428C5-5101-49CA-84B1-EF5D7A4689E0}" presName="Name8" presStyleCnt="0"/>
      <dgm:spPr/>
    </dgm:pt>
    <dgm:pt modelId="{FD4238CB-E391-41FB-B0FC-3562857112D9}" type="pres">
      <dgm:prSet presAssocID="{680428C5-5101-49CA-84B1-EF5D7A4689E0}" presName="level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C04DD-BF84-48C1-99EB-A5258BC0C3F9}" type="pres">
      <dgm:prSet presAssocID="{680428C5-5101-49CA-84B1-EF5D7A4689E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50927F-40B2-47D4-B412-A9FEA5329836}" type="pres">
      <dgm:prSet presAssocID="{DFF7CFAB-FEE5-4AFF-9DBB-D6F99FBFA18C}" presName="Name8" presStyleCnt="0"/>
      <dgm:spPr/>
    </dgm:pt>
    <dgm:pt modelId="{9485E8BA-4E2B-4881-A0F4-AC4C171B2B05}" type="pres">
      <dgm:prSet presAssocID="{DFF7CFAB-FEE5-4AFF-9DBB-D6F99FBFA18C}" presName="level" presStyleLbl="node1" presStyleIdx="4" presStyleCnt="6">
        <dgm:presLayoutVars>
          <dgm:chMax val="1"/>
          <dgm:bulletEnabled val="1"/>
        </dgm:presLayoutVars>
      </dgm:prSet>
      <dgm:spPr/>
    </dgm:pt>
    <dgm:pt modelId="{481FE621-B9E8-48D3-82CD-BC8A9A69F08F}" type="pres">
      <dgm:prSet presAssocID="{DFF7CFAB-FEE5-4AFF-9DBB-D6F99FBFA18C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8861C46-6D81-45CE-B295-D1A901082740}" type="pres">
      <dgm:prSet presAssocID="{2066EE80-A1E1-4745-8850-988B8AE50F1E}" presName="Name8" presStyleCnt="0"/>
      <dgm:spPr/>
    </dgm:pt>
    <dgm:pt modelId="{B3070FA9-65E9-44B0-AF02-4DAE0CD3FDE4}" type="pres">
      <dgm:prSet presAssocID="{2066EE80-A1E1-4745-8850-988B8AE50F1E}" presName="level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2ED80D-0E7C-4D67-83BD-65CD59E7FC85}" type="pres">
      <dgm:prSet presAssocID="{2066EE80-A1E1-4745-8850-988B8AE50F1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5BE7D3-D338-4F38-9355-02A255131216}" srcId="{C0B371CE-36B8-4085-AC28-20884C88ABD4}" destId="{C7391A9E-3526-4524-8994-329A6C09AAF5}" srcOrd="0" destOrd="0" parTransId="{6279B9B6-C97E-4AFA-B15F-3139DC4057D6}" sibTransId="{D4A7AFF3-0C39-4356-A1C3-2183BAEF1AEB}"/>
    <dgm:cxn modelId="{7DB7089E-A111-4418-88DD-075BCFF7453F}" type="presOf" srcId="{7CCC2CA6-F256-4E57-8B90-CCE381CE4DB5}" destId="{0F6DD7BA-B8A0-4BEC-8C58-6B7D519E7459}" srcOrd="1" destOrd="0" presId="urn:microsoft.com/office/officeart/2005/8/layout/pyramid1"/>
    <dgm:cxn modelId="{C0DDA784-FD8B-4431-B45B-69BB6F9C7E3C}" type="presOf" srcId="{C0B371CE-36B8-4085-AC28-20884C88ABD4}" destId="{E7972C18-2588-456A-A81C-2D74536D5C07}" srcOrd="0" destOrd="0" presId="urn:microsoft.com/office/officeart/2005/8/layout/pyramid1"/>
    <dgm:cxn modelId="{AB3697AE-A1C3-4A20-989E-CA773507C337}" type="presOf" srcId="{56ED9670-A489-42DB-A74C-CF2D4F89E318}" destId="{7348DCF0-8E2F-4C48-9B19-5CC982839FD4}" srcOrd="0" destOrd="0" presId="urn:microsoft.com/office/officeart/2005/8/layout/pyramid1"/>
    <dgm:cxn modelId="{E8A3BF31-51B6-4B2C-AC37-9180B66B098B}" srcId="{C0B371CE-36B8-4085-AC28-20884C88ABD4}" destId="{2066EE80-A1E1-4745-8850-988B8AE50F1E}" srcOrd="5" destOrd="0" parTransId="{04A5B63D-5C04-4898-92D4-FEE3F8D854B1}" sibTransId="{9391B651-338A-4872-A0D5-B11B3A515274}"/>
    <dgm:cxn modelId="{8D4F415D-5866-4E95-8ACD-BA3FC126AA99}" type="presOf" srcId="{DFF7CFAB-FEE5-4AFF-9DBB-D6F99FBFA18C}" destId="{481FE621-B9E8-48D3-82CD-BC8A9A69F08F}" srcOrd="1" destOrd="0" presId="urn:microsoft.com/office/officeart/2005/8/layout/pyramid1"/>
    <dgm:cxn modelId="{7131FB6A-2E5D-4956-A511-115246C601ED}" type="presOf" srcId="{2066EE80-A1E1-4745-8850-988B8AE50F1E}" destId="{1E2ED80D-0E7C-4D67-83BD-65CD59E7FC85}" srcOrd="1" destOrd="0" presId="urn:microsoft.com/office/officeart/2005/8/layout/pyramid1"/>
    <dgm:cxn modelId="{9E8C15C9-5CA3-4020-9BE3-8544D4F13945}" srcId="{C0B371CE-36B8-4085-AC28-20884C88ABD4}" destId="{680428C5-5101-49CA-84B1-EF5D7A4689E0}" srcOrd="3" destOrd="0" parTransId="{7E8DAE69-5E53-4531-A918-F38F5668B177}" sibTransId="{5CBB220E-C108-4AD7-9584-078C426555C8}"/>
    <dgm:cxn modelId="{97650B42-2674-4ECD-B56C-C235EFE88319}" type="presOf" srcId="{DFF7CFAB-FEE5-4AFF-9DBB-D6F99FBFA18C}" destId="{9485E8BA-4E2B-4881-A0F4-AC4C171B2B05}" srcOrd="0" destOrd="0" presId="urn:microsoft.com/office/officeart/2005/8/layout/pyramid1"/>
    <dgm:cxn modelId="{E69225B8-F8E6-4C2C-9CD3-098E790CA784}" type="presOf" srcId="{7CCC2CA6-F256-4E57-8B90-CCE381CE4DB5}" destId="{76D773E6-59BE-4740-9290-9E67228FA9BB}" srcOrd="0" destOrd="0" presId="urn:microsoft.com/office/officeart/2005/8/layout/pyramid1"/>
    <dgm:cxn modelId="{C3040FAF-72A0-448E-8B57-F47B6224B28C}" type="presOf" srcId="{56ED9670-A489-42DB-A74C-CF2D4F89E318}" destId="{BBE06B3A-AC0D-46C3-95AE-A0D06688860F}" srcOrd="1" destOrd="0" presId="urn:microsoft.com/office/officeart/2005/8/layout/pyramid1"/>
    <dgm:cxn modelId="{4A813097-67D3-4FF1-A6B0-E8E1E6A89138}" srcId="{C0B371CE-36B8-4085-AC28-20884C88ABD4}" destId="{56ED9670-A489-42DB-A74C-CF2D4F89E318}" srcOrd="2" destOrd="0" parTransId="{EA6C7D53-74E7-4C4D-A6C2-A9DE5B09BF1D}" sibTransId="{36E5A98B-E2CB-4195-A748-5A1121FD55AD}"/>
    <dgm:cxn modelId="{62E79536-9830-46E7-9B77-2E26B6CA25A1}" type="presOf" srcId="{2066EE80-A1E1-4745-8850-988B8AE50F1E}" destId="{B3070FA9-65E9-44B0-AF02-4DAE0CD3FDE4}" srcOrd="0" destOrd="0" presId="urn:microsoft.com/office/officeart/2005/8/layout/pyramid1"/>
    <dgm:cxn modelId="{2DFA2597-F041-44F6-988F-99CD433A18BF}" srcId="{C0B371CE-36B8-4085-AC28-20884C88ABD4}" destId="{7CCC2CA6-F256-4E57-8B90-CCE381CE4DB5}" srcOrd="1" destOrd="0" parTransId="{E9B307A4-A78C-4D15-AF83-BFF42E9A3043}" sibTransId="{4AE089D0-1476-4C43-A267-664319417C25}"/>
    <dgm:cxn modelId="{C2216899-1B33-4C9C-A523-DA4824375BFA}" type="presOf" srcId="{680428C5-5101-49CA-84B1-EF5D7A4689E0}" destId="{171C04DD-BF84-48C1-99EB-A5258BC0C3F9}" srcOrd="1" destOrd="0" presId="urn:microsoft.com/office/officeart/2005/8/layout/pyramid1"/>
    <dgm:cxn modelId="{FD1945CA-F28B-435C-97F6-2B3473570341}" srcId="{C0B371CE-36B8-4085-AC28-20884C88ABD4}" destId="{DFF7CFAB-FEE5-4AFF-9DBB-D6F99FBFA18C}" srcOrd="4" destOrd="0" parTransId="{45F86F40-B8EA-4872-AAA1-CF6F7C8F3C7B}" sibTransId="{9622436B-8097-46FE-9E26-6C7D3D60AD42}"/>
    <dgm:cxn modelId="{36FA0828-BEFB-4144-9EED-D8D25AD5846E}" type="presOf" srcId="{C7391A9E-3526-4524-8994-329A6C09AAF5}" destId="{A0D84DCB-0CDA-471A-8E7E-15F34E155DBE}" srcOrd="1" destOrd="0" presId="urn:microsoft.com/office/officeart/2005/8/layout/pyramid1"/>
    <dgm:cxn modelId="{1806824D-7563-4390-BFAF-96AFFC0AB7D2}" type="presOf" srcId="{C7391A9E-3526-4524-8994-329A6C09AAF5}" destId="{C2BD6C9C-2BE9-4495-A7E0-20D1ABF335CB}" srcOrd="0" destOrd="0" presId="urn:microsoft.com/office/officeart/2005/8/layout/pyramid1"/>
    <dgm:cxn modelId="{B2D00C09-846D-4DFD-8A4B-E19C39E2C10D}" type="presOf" srcId="{680428C5-5101-49CA-84B1-EF5D7A4689E0}" destId="{FD4238CB-E391-41FB-B0FC-3562857112D9}" srcOrd="0" destOrd="0" presId="urn:microsoft.com/office/officeart/2005/8/layout/pyramid1"/>
    <dgm:cxn modelId="{D156C786-97AF-43DE-95E1-BDFE52EB1414}" type="presParOf" srcId="{E7972C18-2588-456A-A81C-2D74536D5C07}" destId="{6FB53588-78CE-450B-96DB-F72A141F02BF}" srcOrd="0" destOrd="0" presId="urn:microsoft.com/office/officeart/2005/8/layout/pyramid1"/>
    <dgm:cxn modelId="{E200757C-1231-4D96-B0B6-AD6BF31ABF7C}" type="presParOf" srcId="{6FB53588-78CE-450B-96DB-F72A141F02BF}" destId="{C2BD6C9C-2BE9-4495-A7E0-20D1ABF335CB}" srcOrd="0" destOrd="0" presId="urn:microsoft.com/office/officeart/2005/8/layout/pyramid1"/>
    <dgm:cxn modelId="{5EEE5D03-EB35-443F-B8D8-D4335D7581E3}" type="presParOf" srcId="{6FB53588-78CE-450B-96DB-F72A141F02BF}" destId="{A0D84DCB-0CDA-471A-8E7E-15F34E155DBE}" srcOrd="1" destOrd="0" presId="urn:microsoft.com/office/officeart/2005/8/layout/pyramid1"/>
    <dgm:cxn modelId="{11E9F518-763A-4AED-BDF4-57F147776714}" type="presParOf" srcId="{E7972C18-2588-456A-A81C-2D74536D5C07}" destId="{3AAED2E0-E1F5-4677-BCEC-E59E1C844DD0}" srcOrd="1" destOrd="0" presId="urn:microsoft.com/office/officeart/2005/8/layout/pyramid1"/>
    <dgm:cxn modelId="{49707251-5589-411E-BD8F-3DBFA1FFCA42}" type="presParOf" srcId="{3AAED2E0-E1F5-4677-BCEC-E59E1C844DD0}" destId="{76D773E6-59BE-4740-9290-9E67228FA9BB}" srcOrd="0" destOrd="0" presId="urn:microsoft.com/office/officeart/2005/8/layout/pyramid1"/>
    <dgm:cxn modelId="{7827D451-0576-4EF8-A41B-F5E43F2A62C2}" type="presParOf" srcId="{3AAED2E0-E1F5-4677-BCEC-E59E1C844DD0}" destId="{0F6DD7BA-B8A0-4BEC-8C58-6B7D519E7459}" srcOrd="1" destOrd="0" presId="urn:microsoft.com/office/officeart/2005/8/layout/pyramid1"/>
    <dgm:cxn modelId="{5B25562B-4218-4BC7-9C48-0FE2F34622F1}" type="presParOf" srcId="{E7972C18-2588-456A-A81C-2D74536D5C07}" destId="{73E5D6BD-74C8-4C43-84F6-F38251C9D146}" srcOrd="2" destOrd="0" presId="urn:microsoft.com/office/officeart/2005/8/layout/pyramid1"/>
    <dgm:cxn modelId="{F9EB42A4-D008-4884-AEA8-E96A9E441F5B}" type="presParOf" srcId="{73E5D6BD-74C8-4C43-84F6-F38251C9D146}" destId="{7348DCF0-8E2F-4C48-9B19-5CC982839FD4}" srcOrd="0" destOrd="0" presId="urn:microsoft.com/office/officeart/2005/8/layout/pyramid1"/>
    <dgm:cxn modelId="{9FA014C0-C630-4DC9-8B72-9F671EB33B76}" type="presParOf" srcId="{73E5D6BD-74C8-4C43-84F6-F38251C9D146}" destId="{BBE06B3A-AC0D-46C3-95AE-A0D06688860F}" srcOrd="1" destOrd="0" presId="urn:microsoft.com/office/officeart/2005/8/layout/pyramid1"/>
    <dgm:cxn modelId="{987A3691-A3F2-4CCA-9995-3935AF3ECBE2}" type="presParOf" srcId="{E7972C18-2588-456A-A81C-2D74536D5C07}" destId="{46F34D29-5CE3-42F8-BDBA-20B4BD29EC4D}" srcOrd="3" destOrd="0" presId="urn:microsoft.com/office/officeart/2005/8/layout/pyramid1"/>
    <dgm:cxn modelId="{572CF625-E559-4F77-82B7-D1CEF155AF14}" type="presParOf" srcId="{46F34D29-5CE3-42F8-BDBA-20B4BD29EC4D}" destId="{FD4238CB-E391-41FB-B0FC-3562857112D9}" srcOrd="0" destOrd="0" presId="urn:microsoft.com/office/officeart/2005/8/layout/pyramid1"/>
    <dgm:cxn modelId="{EED759D1-9555-4A9D-8A70-163D353CFEA5}" type="presParOf" srcId="{46F34D29-5CE3-42F8-BDBA-20B4BD29EC4D}" destId="{171C04DD-BF84-48C1-99EB-A5258BC0C3F9}" srcOrd="1" destOrd="0" presId="urn:microsoft.com/office/officeart/2005/8/layout/pyramid1"/>
    <dgm:cxn modelId="{5C2D8C23-8487-4372-B2CE-02F109B5C1B6}" type="presParOf" srcId="{E7972C18-2588-456A-A81C-2D74536D5C07}" destId="{7C50927F-40B2-47D4-B412-A9FEA5329836}" srcOrd="4" destOrd="0" presId="urn:microsoft.com/office/officeart/2005/8/layout/pyramid1"/>
    <dgm:cxn modelId="{BA97A1C1-AFCD-4C82-A11F-9E10AC1079D6}" type="presParOf" srcId="{7C50927F-40B2-47D4-B412-A9FEA5329836}" destId="{9485E8BA-4E2B-4881-A0F4-AC4C171B2B05}" srcOrd="0" destOrd="0" presId="urn:microsoft.com/office/officeart/2005/8/layout/pyramid1"/>
    <dgm:cxn modelId="{30DFA1C4-A56B-4431-892B-895BA00B356C}" type="presParOf" srcId="{7C50927F-40B2-47D4-B412-A9FEA5329836}" destId="{481FE621-B9E8-48D3-82CD-BC8A9A69F08F}" srcOrd="1" destOrd="0" presId="urn:microsoft.com/office/officeart/2005/8/layout/pyramid1"/>
    <dgm:cxn modelId="{B0E0D57F-BEA1-407C-892E-FE6D16C5BFB0}" type="presParOf" srcId="{E7972C18-2588-456A-A81C-2D74536D5C07}" destId="{38861C46-6D81-45CE-B295-D1A901082740}" srcOrd="5" destOrd="0" presId="urn:microsoft.com/office/officeart/2005/8/layout/pyramid1"/>
    <dgm:cxn modelId="{1EAD82BD-CCF3-4C6F-84C4-D8DDEC90298A}" type="presParOf" srcId="{38861C46-6D81-45CE-B295-D1A901082740}" destId="{B3070FA9-65E9-44B0-AF02-4DAE0CD3FDE4}" srcOrd="0" destOrd="0" presId="urn:microsoft.com/office/officeart/2005/8/layout/pyramid1"/>
    <dgm:cxn modelId="{88151F6E-2D8A-4D49-B27B-D7A966A2C3E9}" type="presParOf" srcId="{38861C46-6D81-45CE-B295-D1A901082740}" destId="{1E2ED80D-0E7C-4D67-83BD-65CD59E7FC85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D6C9C-2BE9-4495-A7E0-20D1ABF335CB}">
      <dsp:nvSpPr>
        <dsp:cNvPr id="0" name=""/>
        <dsp:cNvSpPr/>
      </dsp:nvSpPr>
      <dsp:spPr>
        <a:xfrm>
          <a:off x="3373087" y="0"/>
          <a:ext cx="1349235" cy="995738"/>
        </a:xfrm>
        <a:prstGeom prst="trapezoid">
          <a:avLst>
            <a:gd name="adj" fmla="val 6775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Yaratish</a:t>
          </a:r>
          <a:r>
            <a:rPr lang="en-US" sz="3100" kern="1200" dirty="0" smtClean="0"/>
            <a:t> </a:t>
          </a:r>
          <a:endParaRPr lang="ru-RU" sz="3100" kern="1200" dirty="0"/>
        </a:p>
      </dsp:txBody>
      <dsp:txXfrm>
        <a:off x="3373087" y="0"/>
        <a:ext cx="1349235" cy="995738"/>
      </dsp:txXfrm>
    </dsp:sp>
    <dsp:sp modelId="{76D773E6-59BE-4740-9290-9E67228FA9BB}">
      <dsp:nvSpPr>
        <dsp:cNvPr id="0" name=""/>
        <dsp:cNvSpPr/>
      </dsp:nvSpPr>
      <dsp:spPr>
        <a:xfrm>
          <a:off x="2698470" y="995738"/>
          <a:ext cx="2698470" cy="995738"/>
        </a:xfrm>
        <a:prstGeom prst="trapezoid">
          <a:avLst>
            <a:gd name="adj" fmla="val 67750"/>
          </a:avLst>
        </a:prstGeom>
        <a:solidFill>
          <a:schemeClr val="accent4">
            <a:hueOff val="1960178"/>
            <a:satOff val="-8155"/>
            <a:lumOff val="1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Baholash</a:t>
          </a:r>
          <a:r>
            <a:rPr lang="en-US" sz="3100" kern="1200" dirty="0" smtClean="0"/>
            <a:t> </a:t>
          </a:r>
          <a:endParaRPr lang="ru-RU" sz="3100" kern="1200" dirty="0"/>
        </a:p>
      </dsp:txBody>
      <dsp:txXfrm>
        <a:off x="3170702" y="995738"/>
        <a:ext cx="1754005" cy="995738"/>
      </dsp:txXfrm>
    </dsp:sp>
    <dsp:sp modelId="{7348DCF0-8E2F-4C48-9B19-5CC982839FD4}">
      <dsp:nvSpPr>
        <dsp:cNvPr id="0" name=""/>
        <dsp:cNvSpPr/>
      </dsp:nvSpPr>
      <dsp:spPr>
        <a:xfrm>
          <a:off x="2023852" y="1991476"/>
          <a:ext cx="4047705" cy="995738"/>
        </a:xfrm>
        <a:prstGeom prst="trapezoid">
          <a:avLst>
            <a:gd name="adj" fmla="val 67750"/>
          </a:avLst>
        </a:prstGeom>
        <a:solidFill>
          <a:schemeClr val="accent4">
            <a:hueOff val="3920356"/>
            <a:satOff val="-16311"/>
            <a:lumOff val="3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Tahlil</a:t>
          </a:r>
          <a:endParaRPr lang="ru-RU" sz="3100" kern="1200" dirty="0"/>
        </a:p>
      </dsp:txBody>
      <dsp:txXfrm>
        <a:off x="2732201" y="1991476"/>
        <a:ext cx="2631008" cy="995738"/>
      </dsp:txXfrm>
    </dsp:sp>
    <dsp:sp modelId="{FD4238CB-E391-41FB-B0FC-3562857112D9}">
      <dsp:nvSpPr>
        <dsp:cNvPr id="0" name=""/>
        <dsp:cNvSpPr/>
      </dsp:nvSpPr>
      <dsp:spPr>
        <a:xfrm>
          <a:off x="1349235" y="2987215"/>
          <a:ext cx="5396940" cy="995738"/>
        </a:xfrm>
        <a:prstGeom prst="trapezoid">
          <a:avLst>
            <a:gd name="adj" fmla="val 67750"/>
          </a:avLst>
        </a:prstGeom>
        <a:solidFill>
          <a:schemeClr val="accent4">
            <a:hueOff val="5880535"/>
            <a:satOff val="-24466"/>
            <a:lumOff val="5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Qo‘llash</a:t>
          </a:r>
          <a:endParaRPr lang="ru-RU" sz="3100" kern="1200" dirty="0"/>
        </a:p>
      </dsp:txBody>
      <dsp:txXfrm>
        <a:off x="2293699" y="2987215"/>
        <a:ext cx="3508011" cy="995738"/>
      </dsp:txXfrm>
    </dsp:sp>
    <dsp:sp modelId="{9485E8BA-4E2B-4881-A0F4-AC4C171B2B05}">
      <dsp:nvSpPr>
        <dsp:cNvPr id="0" name=""/>
        <dsp:cNvSpPr/>
      </dsp:nvSpPr>
      <dsp:spPr>
        <a:xfrm>
          <a:off x="674617" y="3982953"/>
          <a:ext cx="6746175" cy="995738"/>
        </a:xfrm>
        <a:prstGeom prst="trapezoid">
          <a:avLst>
            <a:gd name="adj" fmla="val 67750"/>
          </a:avLst>
        </a:prstGeom>
        <a:solidFill>
          <a:schemeClr val="accent4">
            <a:hueOff val="7840713"/>
            <a:satOff val="-32622"/>
            <a:lumOff val="76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Tushunish</a:t>
          </a:r>
          <a:endParaRPr lang="ru-RU" sz="3100" kern="1200" dirty="0"/>
        </a:p>
      </dsp:txBody>
      <dsp:txXfrm>
        <a:off x="1855198" y="3982953"/>
        <a:ext cx="4385014" cy="995738"/>
      </dsp:txXfrm>
    </dsp:sp>
    <dsp:sp modelId="{B3070FA9-65E9-44B0-AF02-4DAE0CD3FDE4}">
      <dsp:nvSpPr>
        <dsp:cNvPr id="0" name=""/>
        <dsp:cNvSpPr/>
      </dsp:nvSpPr>
      <dsp:spPr>
        <a:xfrm>
          <a:off x="0" y="4978692"/>
          <a:ext cx="8095411" cy="995738"/>
        </a:xfrm>
        <a:prstGeom prst="trapezoid">
          <a:avLst>
            <a:gd name="adj" fmla="val 6775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Bilish</a:t>
          </a:r>
          <a:endParaRPr lang="ru-RU" sz="3100" kern="1200" dirty="0"/>
        </a:p>
      </dsp:txBody>
      <dsp:txXfrm>
        <a:off x="1416696" y="4978692"/>
        <a:ext cx="5262017" cy="995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20.01.2025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20.01.2025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70963" y="2461158"/>
            <a:ext cx="8281358" cy="2451190"/>
          </a:xfrm>
        </p:spPr>
        <p:txBody>
          <a:bodyPr>
            <a:normAutofit/>
          </a:bodyPr>
          <a:lstStyle/>
          <a:p>
            <a:r>
              <a:rPr lang="en-US" sz="5400" b="1" dirty="0"/>
              <a:t>1</a:t>
            </a:r>
            <a:r>
              <a:rPr lang="en-US" sz="5400" b="1" dirty="0" smtClean="0"/>
              <a:t>-mavzu</a:t>
            </a:r>
            <a:r>
              <a:rPr lang="en-US" sz="5400" b="1" dirty="0"/>
              <a:t>. </a:t>
            </a:r>
            <a:r>
              <a:rPr lang="uz-Latn-UZ" sz="5400" b="1" dirty="0"/>
              <a:t>Oʻquvchilar yutuqlarini baholashda yangicha yondashuvlar</a:t>
            </a:r>
            <a:endParaRPr lang="ru-RU" sz="5400" b="1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" y="0"/>
            <a:ext cx="12192000" cy="11938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963" y="127933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7" y="54590"/>
            <a:ext cx="2362199" cy="923081"/>
          </a:xfrm>
          <a:prstGeom prst="rect">
            <a:avLst/>
          </a:prstGeom>
        </p:spPr>
      </p:pic>
      <p:pic>
        <p:nvPicPr>
          <p:cNvPr id="1026" name="Picture 2" descr="Решение задач по математике - Kwor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06" y="2248901"/>
            <a:ext cx="4040867" cy="268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748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ткрытая книга и знак вопроса | Премиум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5"/>
          <a:stretch/>
        </p:blipFill>
        <p:spPr bwMode="auto">
          <a:xfrm>
            <a:off x="6229350" y="1587500"/>
            <a:ext cx="5962650" cy="45561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300" y="2088356"/>
            <a:ext cx="8445500" cy="4351338"/>
          </a:xfrm>
        </p:spPr>
        <p:txBody>
          <a:bodyPr>
            <a:normAutofit/>
          </a:bodyPr>
          <a:lstStyle/>
          <a:p>
            <a:r>
              <a:rPr lang="en-US" sz="6000" dirty="0" err="1" smtClean="0"/>
              <a:t>O‘zlashtirishni</a:t>
            </a:r>
            <a:r>
              <a:rPr lang="en-US" sz="6000" dirty="0" smtClean="0"/>
              <a:t> </a:t>
            </a:r>
            <a:r>
              <a:rPr lang="en-US" sz="6000" dirty="0" err="1" smtClean="0"/>
              <a:t>qanday</a:t>
            </a:r>
            <a:r>
              <a:rPr lang="en-US" sz="6000" dirty="0" smtClean="0"/>
              <a:t> </a:t>
            </a:r>
            <a:r>
              <a:rPr lang="en-US" sz="6000" dirty="0" err="1" smtClean="0"/>
              <a:t>aniqlash</a:t>
            </a:r>
            <a:r>
              <a:rPr lang="en-US" sz="6000" dirty="0" smtClean="0"/>
              <a:t> </a:t>
            </a:r>
            <a:r>
              <a:rPr lang="en-US" sz="6000" dirty="0" err="1" smtClean="0"/>
              <a:t>mumkin</a:t>
            </a:r>
            <a:r>
              <a:rPr lang="en-US" sz="6000" dirty="0" smtClean="0"/>
              <a:t>?</a:t>
            </a:r>
            <a:r>
              <a:rPr lang="ru-RU" sz="6000" dirty="0"/>
              <a:t/>
            </a:r>
            <a:br>
              <a:rPr lang="ru-RU" sz="6000" dirty="0"/>
            </a:b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41510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2961" y="2206400"/>
            <a:ext cx="1181407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Reja</a:t>
            </a:r>
            <a:r>
              <a:rPr lang="en-US" sz="3200" b="1" dirty="0" smtClean="0"/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Baholashga</a:t>
            </a:r>
            <a:r>
              <a:rPr lang="en-US" sz="3200" b="1" dirty="0" smtClean="0"/>
              <a:t> </a:t>
            </a:r>
            <a:r>
              <a:rPr lang="en-US" sz="3200" b="1" dirty="0" err="1"/>
              <a:t>yangicha</a:t>
            </a:r>
            <a:r>
              <a:rPr lang="en-US" sz="3200" b="1" dirty="0"/>
              <a:t> </a:t>
            </a:r>
            <a:r>
              <a:rPr lang="en-US" sz="3200" b="1" dirty="0" err="1" smtClean="0"/>
              <a:t>yondashuvlar</a:t>
            </a:r>
            <a:r>
              <a:rPr lang="en-US" sz="3200" b="1" dirty="0"/>
              <a:t>;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/>
              <a:t>Baholash</a:t>
            </a:r>
            <a:r>
              <a:rPr lang="en-US" sz="3200" b="1" dirty="0" smtClean="0"/>
              <a:t> </a:t>
            </a:r>
            <a:r>
              <a:rPr lang="en-US" sz="3200" b="1" dirty="0" err="1"/>
              <a:t>shakllari</a:t>
            </a:r>
            <a:r>
              <a:rPr lang="en-US" sz="3200" b="1" dirty="0"/>
              <a:t>: </a:t>
            </a:r>
            <a:r>
              <a:rPr lang="en-US" sz="3200" b="1" dirty="0" err="1"/>
              <a:t>m</a:t>
            </a:r>
            <a:r>
              <a:rPr lang="en-US" sz="3200" b="1" dirty="0" err="1" smtClean="0"/>
              <a:t>e’yor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yoki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mezon</a:t>
            </a:r>
            <a:r>
              <a:rPr lang="en-US" sz="3200" b="1" dirty="0" smtClean="0"/>
              <a:t>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 smtClean="0"/>
              <a:t>baholash</a:t>
            </a:r>
            <a:r>
              <a:rPr lang="en-US" sz="3200" b="1" dirty="0"/>
              <a:t>;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 smtClean="0"/>
              <a:t>turlari</a:t>
            </a:r>
            <a:r>
              <a:rPr lang="en-US" sz="3200" b="1" dirty="0" smtClean="0"/>
              <a:t>: </a:t>
            </a:r>
            <a:r>
              <a:rPr lang="en-US" sz="3200" b="1" dirty="0" err="1"/>
              <a:t>f</a:t>
            </a:r>
            <a:r>
              <a:rPr lang="en-US" sz="3200" b="1" dirty="0" err="1" smtClean="0"/>
              <a:t>ormativ</a:t>
            </a:r>
            <a:r>
              <a:rPr lang="en-US" sz="3200" b="1" dirty="0" smtClean="0"/>
              <a:t> </a:t>
            </a:r>
            <a:r>
              <a:rPr lang="en-US" sz="3200" b="1" dirty="0"/>
              <a:t>(</a:t>
            </a:r>
            <a:r>
              <a:rPr lang="en-US" sz="3200" b="1" dirty="0" err="1"/>
              <a:t>joriy</a:t>
            </a:r>
            <a:r>
              <a:rPr lang="en-US" sz="3200" b="1" dirty="0" smtClean="0"/>
              <a:t>) </a:t>
            </a:r>
            <a:r>
              <a:rPr lang="en-US" sz="3200" b="1" dirty="0" err="1" smtClean="0"/>
              <a:t>va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summativ</a:t>
            </a:r>
            <a:r>
              <a:rPr lang="en-US" sz="3200" b="1" dirty="0" smtClean="0"/>
              <a:t> </a:t>
            </a:r>
            <a:r>
              <a:rPr lang="en-US" sz="3200" b="1" dirty="0"/>
              <a:t>(</a:t>
            </a:r>
            <a:r>
              <a:rPr lang="en-US" sz="3200" b="1" dirty="0" err="1"/>
              <a:t>oraliq</a:t>
            </a:r>
            <a:r>
              <a:rPr lang="en-US" sz="3200" b="1" dirty="0"/>
              <a:t>) </a:t>
            </a:r>
            <a:r>
              <a:rPr lang="en-US" sz="3200" b="1" dirty="0" err="1" smtClean="0"/>
              <a:t>baholash</a:t>
            </a:r>
            <a:r>
              <a:rPr lang="en-US" sz="3200" b="1" dirty="0"/>
              <a:t>;</a:t>
            </a:r>
            <a:endParaRPr lang="en-US" sz="3200" b="1" dirty="0"/>
          </a:p>
          <a:p>
            <a:endParaRPr lang="es-ES" sz="3200" b="1" dirty="0"/>
          </a:p>
          <a:p>
            <a:endParaRPr lang="en-US" sz="3200" b="1" dirty="0" smtClean="0"/>
          </a:p>
        </p:txBody>
      </p:sp>
      <p:grpSp>
        <p:nvGrpSpPr>
          <p:cNvPr id="5" name="Группа 4"/>
          <p:cNvGrpSpPr/>
          <p:nvPr/>
        </p:nvGrpSpPr>
        <p:grpSpPr>
          <a:xfrm>
            <a:off x="0" y="127608"/>
            <a:ext cx="12287493" cy="1328585"/>
            <a:chOff x="-13229" y="13352"/>
            <a:chExt cx="12287493" cy="132858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13229" y="354478"/>
              <a:ext cx="12159996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3600" b="1" dirty="0">
                  <a:solidFill>
                    <a:schemeClr val="bg1"/>
                  </a:solidFill>
                </a:rPr>
                <a:t>Oʻquvchilar yutuqlarini baholashda yangicha yondashuvlar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74264" cy="1328585"/>
              <a:chOff x="0" y="13352"/>
              <a:chExt cx="12274264" cy="1328585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0" y="1296217"/>
                <a:ext cx="12274264" cy="45720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0590" y="1626117"/>
            <a:ext cx="1183639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	</a:t>
            </a:r>
            <a:r>
              <a:rPr lang="en-US" sz="3200" b="1" dirty="0" err="1" smtClean="0">
                <a:solidFill>
                  <a:srgbClr val="C00000"/>
                </a:solidFill>
              </a:rPr>
              <a:t>Baholash</a:t>
            </a:r>
            <a:r>
              <a:rPr lang="en-US" sz="3200" b="1" dirty="0" smtClean="0"/>
              <a:t> - </a:t>
            </a:r>
            <a:r>
              <a:rPr lang="en-US" sz="3200" b="1" dirty="0"/>
              <a:t>ta’limning joriy va yakuniy bosqichlarida o‘quvchilar faoliyati to‘g‘risidagi ma’lumotlarni to‘plash va tahlil qilish jarayonidan iborat. </a:t>
            </a:r>
          </a:p>
          <a:p>
            <a:r>
              <a:rPr lang="en-US" sz="3200" b="1" dirty="0" smtClean="0">
                <a:solidFill>
                  <a:srgbClr val="C00000"/>
                </a:solidFill>
              </a:rPr>
              <a:t>	Baholashdan </a:t>
            </a:r>
            <a:r>
              <a:rPr lang="en-US" sz="3200" b="1" dirty="0" err="1" smtClean="0">
                <a:solidFill>
                  <a:srgbClr val="C00000"/>
                </a:solidFill>
              </a:rPr>
              <a:t>ko‘zlangan</a:t>
            </a:r>
            <a:r>
              <a:rPr lang="en-US" sz="3200" b="1" dirty="0" smtClean="0">
                <a:solidFill>
                  <a:srgbClr val="C00000"/>
                </a:solidFill>
              </a:rPr>
              <a:t> maqsad</a:t>
            </a:r>
            <a:r>
              <a:rPr lang="en-US" sz="3200" b="1" dirty="0" smtClean="0"/>
              <a:t> –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o‘quvchilarning </a:t>
            </a:r>
            <a:r>
              <a:rPr lang="en-US" sz="3200" b="1" dirty="0"/>
              <a:t>bilim, ko‘nikma va kompetensiyalarining </a:t>
            </a:r>
            <a:r>
              <a:rPr lang="en-US" sz="3200" b="1" dirty="0" smtClean="0"/>
              <a:t>DTS da </a:t>
            </a:r>
            <a:r>
              <a:rPr lang="en-US" sz="3200" b="1" dirty="0"/>
              <a:t>belgilangan talablarga </a:t>
            </a:r>
            <a:r>
              <a:rPr lang="en-US" sz="3200" b="1" dirty="0" err="1"/>
              <a:t>mosligini</a:t>
            </a:r>
            <a:r>
              <a:rPr lang="en-US" sz="3200" b="1" dirty="0"/>
              <a:t> </a:t>
            </a:r>
            <a:r>
              <a:rPr lang="en-US" sz="3200" b="1" dirty="0" err="1" smtClean="0"/>
              <a:t>aniqlash</a:t>
            </a:r>
            <a:r>
              <a:rPr lang="en-US" sz="3200" b="1" dirty="0" smtClean="0"/>
              <a:t>; </a:t>
            </a:r>
            <a:endParaRPr lang="en-US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o‘quvchilarning </a:t>
            </a:r>
            <a:r>
              <a:rPr lang="en-US" sz="3200" b="1" dirty="0"/>
              <a:t>bilim olishga bo‘lgan </a:t>
            </a:r>
            <a:r>
              <a:rPr lang="en-US" sz="3200" b="1" dirty="0" err="1"/>
              <a:t>qiziqishlarini</a:t>
            </a:r>
            <a:r>
              <a:rPr lang="en-US" sz="3200" b="1" dirty="0"/>
              <a:t> </a:t>
            </a:r>
            <a:r>
              <a:rPr lang="en-US" sz="3200" b="1" dirty="0" err="1" smtClean="0"/>
              <a:t>rag‘batlantirish</a:t>
            </a:r>
            <a:r>
              <a:rPr lang="en-US" sz="3200" b="1" dirty="0" smtClean="0"/>
              <a:t>;</a:t>
            </a:r>
            <a:endParaRPr lang="en-US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o‘quvchilar </a:t>
            </a:r>
            <a:r>
              <a:rPr lang="en-US" sz="3200" b="1" dirty="0"/>
              <a:t>bilan qaytar aloqani </a:t>
            </a:r>
            <a:r>
              <a:rPr lang="en-US" sz="3200" b="1" dirty="0" smtClean="0"/>
              <a:t>o‘rnatish </a:t>
            </a:r>
            <a:r>
              <a:rPr lang="en-US" sz="3200" b="1" dirty="0"/>
              <a:t>va u asosida ta’lim </a:t>
            </a:r>
            <a:r>
              <a:rPr lang="en-US" sz="3200" b="1" dirty="0" smtClean="0"/>
              <a:t>jarayoniga </a:t>
            </a:r>
            <a:r>
              <a:rPr lang="en-US" sz="3200" b="1" dirty="0" err="1"/>
              <a:t>tuzatishlar</a:t>
            </a:r>
            <a:r>
              <a:rPr lang="en-US" sz="3200" b="1" dirty="0"/>
              <a:t> </a:t>
            </a:r>
            <a:r>
              <a:rPr lang="en-US" sz="3200" b="1" dirty="0" err="1" smtClean="0"/>
              <a:t>kiritish</a:t>
            </a:r>
            <a:r>
              <a:rPr lang="en-US" sz="3200" b="1" dirty="0" smtClean="0"/>
              <a:t>;</a:t>
            </a:r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BAHOLASH</a:t>
              </a:r>
              <a:r>
                <a:rPr lang="en-US" sz="2800" b="1" kern="0" dirty="0" smtClean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4515" y="2445243"/>
            <a:ext cx="1101722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Baholash turlari: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Me’yorga asoslangan baholash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Mezonga asoslangan baholash</a:t>
            </a:r>
          </a:p>
          <a:p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BAHOLASHGA YANGICHA NAZAR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88975" y="3388677"/>
            <a:ext cx="99592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00" b="1" dirty="0" smtClean="0">
                <a:solidFill>
                  <a:srgbClr val="C00000"/>
                </a:solidFill>
              </a:rPr>
              <a:t>5</a:t>
            </a:r>
            <a:endParaRPr lang="en-US" sz="80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BAHOLASHGA YANGICHA NAZAR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TextBox 9"/>
          <p:cNvSpPr txBox="1"/>
          <p:nvPr/>
        </p:nvSpPr>
        <p:spPr>
          <a:xfrm>
            <a:off x="7961744" y="1465073"/>
            <a:ext cx="1989932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3900" b="1" dirty="0" smtClean="0">
                <a:solidFill>
                  <a:srgbClr val="C00000"/>
                </a:solidFill>
              </a:rPr>
              <a:t>5</a:t>
            </a:r>
            <a:endParaRPr lang="en-US" sz="239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350239" y="4973726"/>
            <a:ext cx="21671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 smtClean="0"/>
              <a:t>Joriy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baho</a:t>
            </a:r>
            <a:endParaRPr 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006401" y="4973726"/>
            <a:ext cx="44031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 smtClean="0"/>
              <a:t>Oraliq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nazorat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ishi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bahosi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144" y="1198827"/>
            <a:ext cx="1159895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/>
              <a:t>	Mezonga </a:t>
            </a:r>
            <a:r>
              <a:rPr lang="en-US" sz="3200" b="1" dirty="0"/>
              <a:t>yo‘naltirilgan ta’lim texnologiyasining asosiy jihati bu belgilangan standart va dastur talablariga muvofiq to‘liq o‘zlashtirishning belgilarini aniqlash va  uning muayyan </a:t>
            </a:r>
            <a:r>
              <a:rPr lang="en-US" sz="3200" b="1" dirty="0" smtClean="0"/>
              <a:t>etaloni</a:t>
            </a:r>
            <a:r>
              <a:rPr lang="en-US" sz="3200" b="1" dirty="0" err="1" smtClean="0"/>
              <a:t>ni</a:t>
            </a:r>
            <a:r>
              <a:rPr lang="en-US" sz="3200" b="1" dirty="0" smtClean="0"/>
              <a:t> </a:t>
            </a:r>
            <a:r>
              <a:rPr lang="en-US" sz="3200" b="1" dirty="0"/>
              <a:t>(mezonini) ifodalashdan iborat</a:t>
            </a:r>
            <a:r>
              <a:rPr lang="en-US" sz="3200" b="1" dirty="0" smtClean="0"/>
              <a:t>.</a:t>
            </a:r>
          </a:p>
          <a:p>
            <a:r>
              <a:rPr lang="en-US" sz="3200" b="1" dirty="0" smtClean="0"/>
              <a:t>	</a:t>
            </a:r>
            <a:r>
              <a:rPr lang="en-US" sz="3200" b="1" dirty="0" err="1" smtClean="0"/>
              <a:t>Mezonga</a:t>
            </a:r>
            <a:r>
              <a:rPr lang="en-US" sz="3200" b="1" dirty="0" smtClean="0"/>
              <a:t> </a:t>
            </a:r>
            <a:r>
              <a:rPr lang="en-US" sz="3200" b="1" dirty="0" err="1"/>
              <a:t>asoslangan</a:t>
            </a:r>
            <a:r>
              <a:rPr lang="en-US" sz="3200" b="1" dirty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- </a:t>
            </a:r>
            <a:r>
              <a:rPr lang="en-US" sz="3200" b="1" dirty="0" err="1"/>
              <a:t>baholanuvchining</a:t>
            </a:r>
            <a:r>
              <a:rPr lang="en-US" sz="3200" b="1" dirty="0"/>
              <a:t> </a:t>
            </a:r>
            <a:r>
              <a:rPr lang="en-US" sz="3200" b="1" dirty="0" err="1"/>
              <a:t>ta’lim</a:t>
            </a:r>
            <a:r>
              <a:rPr lang="en-US" sz="3200" b="1" dirty="0"/>
              <a:t> </a:t>
            </a:r>
            <a:r>
              <a:rPr lang="en-US" sz="3200" b="1" dirty="0" err="1"/>
              <a:t>jarayonida</a:t>
            </a:r>
            <a:r>
              <a:rPr lang="en-US" sz="3200" b="1" dirty="0"/>
              <a:t> </a:t>
            </a:r>
            <a:r>
              <a:rPr lang="en-US" sz="3200" b="1" dirty="0" err="1"/>
              <a:t>qo‘lga</a:t>
            </a:r>
            <a:r>
              <a:rPr lang="en-US" sz="3200" b="1" dirty="0"/>
              <a:t> </a:t>
            </a:r>
            <a:r>
              <a:rPr lang="en-US" sz="3200" b="1" dirty="0" err="1"/>
              <a:t>kiritgan</a:t>
            </a:r>
            <a:r>
              <a:rPr lang="en-US" sz="3200" b="1" dirty="0"/>
              <a:t> </a:t>
            </a:r>
            <a:r>
              <a:rPr lang="en-US" sz="3200" b="1" dirty="0" err="1"/>
              <a:t>natijalarini</a:t>
            </a:r>
            <a:r>
              <a:rPr lang="en-US" sz="3200" b="1" dirty="0"/>
              <a:t>, </a:t>
            </a:r>
            <a:r>
              <a:rPr lang="en-US" sz="3200" b="1" dirty="0" err="1"/>
              <a:t>bilim</a:t>
            </a:r>
            <a:r>
              <a:rPr lang="en-US" sz="3200" b="1" dirty="0"/>
              <a:t>, </a:t>
            </a:r>
            <a:r>
              <a:rPr lang="en-US" sz="3200" b="1" dirty="0" err="1"/>
              <a:t>ko‘nikma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kompetensiyalarini</a:t>
            </a:r>
            <a:r>
              <a:rPr lang="en-US" sz="3200" b="1" dirty="0"/>
              <a:t> </a:t>
            </a:r>
            <a:r>
              <a:rPr lang="en-US" sz="3200" b="1" dirty="0" err="1"/>
              <a:t>oldindan</a:t>
            </a:r>
            <a:r>
              <a:rPr lang="en-US" sz="3200" b="1" dirty="0"/>
              <a:t> </a:t>
            </a:r>
            <a:r>
              <a:rPr lang="en-US" sz="3200" b="1" dirty="0" err="1"/>
              <a:t>belgilangan</a:t>
            </a:r>
            <a:r>
              <a:rPr lang="en-US" sz="3200" b="1" dirty="0"/>
              <a:t> </a:t>
            </a:r>
            <a:r>
              <a:rPr lang="en-US" sz="3200" b="1" dirty="0" err="1"/>
              <a:t>o‘quv</a:t>
            </a:r>
            <a:r>
              <a:rPr lang="en-US" sz="3200" b="1" dirty="0"/>
              <a:t> </a:t>
            </a:r>
            <a:r>
              <a:rPr lang="en-US" sz="3200" b="1" dirty="0" err="1"/>
              <a:t>maqsadlari</a:t>
            </a:r>
            <a:r>
              <a:rPr lang="en-US" sz="3200" b="1" dirty="0"/>
              <a:t>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/>
              <a:t>ishlab</a:t>
            </a:r>
            <a:r>
              <a:rPr lang="en-US" sz="3200" b="1" dirty="0"/>
              <a:t> </a:t>
            </a:r>
            <a:r>
              <a:rPr lang="en-US" sz="3200" b="1" dirty="0" err="1"/>
              <a:t>chiqilgan</a:t>
            </a:r>
            <a:r>
              <a:rPr lang="en-US" sz="3200" b="1" dirty="0"/>
              <a:t> </a:t>
            </a:r>
            <a:r>
              <a:rPr lang="en-US" sz="3200" b="1" dirty="0" err="1"/>
              <a:t>hamma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</a:t>
            </a:r>
            <a:r>
              <a:rPr lang="en-US" sz="3200" b="1" dirty="0" err="1"/>
              <a:t>umumiy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xil</a:t>
            </a:r>
            <a:r>
              <a:rPr lang="en-US" sz="3200" b="1" dirty="0"/>
              <a:t> </a:t>
            </a:r>
            <a:r>
              <a:rPr lang="en-US" sz="3200" b="1" dirty="0" err="1"/>
              <a:t>mezonlarga</a:t>
            </a:r>
            <a:r>
              <a:rPr lang="en-US" sz="3200" b="1" dirty="0"/>
              <a:t> </a:t>
            </a:r>
            <a:r>
              <a:rPr lang="en-US" sz="3200" b="1" dirty="0" err="1"/>
              <a:t>ko‘ra</a:t>
            </a:r>
            <a:r>
              <a:rPr lang="en-US" sz="3200" b="1" dirty="0"/>
              <a:t> </a:t>
            </a:r>
            <a:r>
              <a:rPr lang="en-US" sz="3200" b="1" dirty="0" err="1"/>
              <a:t>taqqoslash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o‘lchashdan</a:t>
            </a:r>
            <a:r>
              <a:rPr lang="en-US" sz="3200" b="1" dirty="0"/>
              <a:t> </a:t>
            </a:r>
            <a:r>
              <a:rPr lang="en-US" sz="3200" b="1" dirty="0" err="1"/>
              <a:t>iborat</a:t>
            </a:r>
            <a:r>
              <a:rPr lang="en-US" sz="3200" b="1" dirty="0"/>
              <a:t> </a:t>
            </a:r>
            <a:r>
              <a:rPr lang="en-US" sz="3200" b="1" dirty="0" err="1"/>
              <a:t>bo‘lgan</a:t>
            </a:r>
            <a:r>
              <a:rPr lang="en-US" sz="3200" b="1" dirty="0"/>
              <a:t> 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shaklidir</a:t>
            </a:r>
            <a:r>
              <a:rPr lang="en-US" sz="3200" b="1" dirty="0"/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MEZONGA ASOSLANGAN BAHOLASH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3088" y="1899126"/>
            <a:ext cx="1144491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/>
              <a:t>	Mezonga </a:t>
            </a:r>
            <a:r>
              <a:rPr lang="en-US" sz="3200" b="1" dirty="0"/>
              <a:t>asoslangan baholashning asosi – ilmiy asoslangan ta’lim maqsadlaridan iborat. </a:t>
            </a:r>
            <a:endParaRPr lang="en-US" sz="3200" b="1" dirty="0" smtClean="0"/>
          </a:p>
          <a:p>
            <a:r>
              <a:rPr lang="en-US" sz="3200" b="1" dirty="0" smtClean="0"/>
              <a:t>	O‘quvchilar </a:t>
            </a:r>
            <a:r>
              <a:rPr lang="en-US" sz="3200" b="1" dirty="0"/>
              <a:t>tomonidan ongli qabul qilingan va anglangan ilmiy asoslangan o‘quv maqsadlari -  o‘qituvchi va o‘quvchilar faoliyati ma’nolarining yaqinlashishiga olib keladi, ta’limning shaxsga yo‘naltirilganligini ta’minlaydi. </a:t>
            </a:r>
            <a:endParaRPr lang="en-US" sz="3200" b="1" dirty="0" smtClean="0"/>
          </a:p>
          <a:p>
            <a:r>
              <a:rPr lang="en-US" sz="3200" b="1" dirty="0" smtClean="0"/>
              <a:t>	Maqsadlar </a:t>
            </a:r>
            <a:r>
              <a:rPr lang="en-US" sz="3200" b="1" dirty="0"/>
              <a:t>aniq (konkret), korrekt va erishib bo‘ladigan tarzda ifodalanishi zarur.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MEZONGA ASOSLANGAN BAHOLASH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400" y="1007017"/>
            <a:ext cx="11722100" cy="5584283"/>
          </a:xfrm>
        </p:spPr>
        <p:txBody>
          <a:bodyPr>
            <a:noAutofit/>
          </a:bodyPr>
          <a:lstStyle/>
          <a:p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Aniq belgilangan baholash mezonlari asosida baholash oʻquvchiga ham oʻqituvchiga ham quyidagi xulosalarni olish uchun xizmat qiladi</a:t>
            </a:r>
            <a:r>
              <a:rPr lang="uz-Latn-U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 </a:t>
            </a:r>
            <a:r>
              <a:rPr lang="uz-Latn-UZ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oʻrganishning qaysi bosqichida?</a:t>
            </a:r>
            <a:r>
              <a:rPr lang="en-US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 </a:t>
            </a:r>
            <a:r>
              <a:rPr lang="uz-Latn-UZ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 harakatlanmoqda (taʼlim jarayonida qayerga tomon yoʻnalgan)?</a:t>
            </a:r>
            <a:r>
              <a:rPr lang="en-US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uz-Latn-UZ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kutilgan natijalarga erishishi uchun nimalarga eʼtibor qaratish lozim?</a:t>
            </a:r>
            <a:r>
              <a:rPr lang="en-US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Mezonlarga </a:t>
            </a:r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asosan baholashning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birlamchi maqsadi</a:t>
            </a:r>
            <a:r>
              <a:rPr lang="uz-Latn-UZ" sz="2800" dirty="0">
                <a:latin typeface="Arial" panose="020B0604020202020204" pitchFamily="34" charset="0"/>
                <a:cs typeface="Arial" panose="020B0604020202020204" pitchFamily="34" charset="0"/>
              </a:rPr>
              <a:t> oʻquvchilarning natijalari toʻgʻrisida obyektiv maʼlumotlarga ega boʻlish hamda ushbu maʼlumotlarni manfaatdor tomonlarga (maktab maʼmuriyati, oʻqituvchi, oʻquvchi, ota-ona) yetkazish.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127" y="337706"/>
            <a:ext cx="12159996" cy="52322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kern="0" dirty="0" smtClean="0">
                <a:solidFill>
                  <a:schemeClr val="bg1"/>
                </a:solidFill>
                <a:cs typeface="Arial" panose="020B0604020202020204" pitchFamily="34" charset="0"/>
              </a:rPr>
              <a:t>MEZONGA ASOSLANGAN BAHOLASH </a:t>
            </a:r>
            <a:endParaRPr lang="en-US" sz="2800" b="1" kern="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229" y="127608"/>
            <a:ext cx="12192000" cy="45719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MEZONGA ASOSLANGAN BAHOLASH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0933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4973" y="2295117"/>
            <a:ext cx="1092832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 smtClean="0"/>
              <a:t>Mezonlar</a:t>
            </a:r>
            <a:r>
              <a:rPr lang="en-US" sz="3200" b="1" dirty="0" smtClean="0"/>
              <a:t>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tizimi</a:t>
            </a:r>
            <a:r>
              <a:rPr lang="en-US" sz="3200" b="1" dirty="0"/>
              <a:t> </a:t>
            </a:r>
            <a:endParaRPr lang="en-US" sz="3200" b="1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3200" b="1" dirty="0" err="1" smtClean="0">
                <a:solidFill>
                  <a:srgbClr val="C00000"/>
                </a:solidFill>
              </a:rPr>
              <a:t>formativ</a:t>
            </a:r>
            <a:r>
              <a:rPr lang="en-US" sz="3200" b="1" dirty="0" smtClean="0"/>
              <a:t> </a:t>
            </a:r>
            <a:r>
              <a:rPr lang="en-US" sz="3200" b="1" dirty="0"/>
              <a:t>(</a:t>
            </a:r>
            <a:r>
              <a:rPr lang="en-US" sz="3200" b="1" dirty="0" err="1" smtClean="0"/>
              <a:t>shakllantiruvchi</a:t>
            </a:r>
            <a:r>
              <a:rPr lang="en-US" sz="3200" b="1" dirty="0"/>
              <a:t>) </a:t>
            </a:r>
            <a:r>
              <a:rPr lang="en-US" sz="3200" b="1" dirty="0" err="1" smtClean="0"/>
              <a:t>yoki</a:t>
            </a:r>
            <a:r>
              <a:rPr lang="en-US" sz="3200" b="1" dirty="0" smtClean="0"/>
              <a:t> </a:t>
            </a:r>
            <a:r>
              <a:rPr lang="en-US" sz="3200" b="1" dirty="0" err="1"/>
              <a:t>joriy</a:t>
            </a:r>
            <a:r>
              <a:rPr lang="en-US" sz="3200" b="1" dirty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 smtClean="0"/>
              <a:t>va</a:t>
            </a:r>
            <a:endParaRPr lang="en-US" sz="3200" b="1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3200" b="1" dirty="0" err="1" smtClean="0">
                <a:solidFill>
                  <a:srgbClr val="C00000"/>
                </a:solidFill>
              </a:rPr>
              <a:t>summativ</a:t>
            </a:r>
            <a:r>
              <a:rPr lang="en-US" sz="3200" b="1" dirty="0" smtClean="0"/>
              <a:t> </a:t>
            </a:r>
            <a:r>
              <a:rPr lang="en-US" sz="3200" b="1" dirty="0"/>
              <a:t>(</a:t>
            </a:r>
            <a:r>
              <a:rPr lang="en-US" sz="3200" b="1" dirty="0" err="1"/>
              <a:t>jamlanuvchi</a:t>
            </a:r>
            <a:r>
              <a:rPr lang="en-US" sz="3200" b="1" dirty="0"/>
              <a:t>) </a:t>
            </a:r>
            <a:r>
              <a:rPr lang="en-US" sz="3200" b="1" dirty="0" err="1"/>
              <a:t>yoki</a:t>
            </a:r>
            <a:r>
              <a:rPr lang="en-US" sz="3200" b="1" dirty="0"/>
              <a:t> </a:t>
            </a:r>
            <a:r>
              <a:rPr lang="en-US" sz="3200" b="1" dirty="0" err="1"/>
              <a:t>oraliq</a:t>
            </a:r>
            <a:r>
              <a:rPr lang="en-US" sz="3200" b="1" dirty="0"/>
              <a:t> (</a:t>
            </a:r>
            <a:r>
              <a:rPr lang="en-US" sz="3200" b="1" dirty="0" err="1"/>
              <a:t>yakuniy</a:t>
            </a:r>
            <a:r>
              <a:rPr lang="en-US" sz="3200" b="1" dirty="0"/>
              <a:t>) </a:t>
            </a:r>
            <a:r>
              <a:rPr lang="en-US" sz="3200" b="1" dirty="0" err="1"/>
              <a:t>baholashni</a:t>
            </a:r>
            <a:r>
              <a:rPr lang="en-US" sz="3200" b="1" dirty="0"/>
              <a:t> </a:t>
            </a:r>
            <a:r>
              <a:rPr lang="en-US" sz="3200" b="1" dirty="0" err="1"/>
              <a:t>o‘z</a:t>
            </a:r>
            <a:r>
              <a:rPr lang="en-US" sz="3200" b="1" dirty="0"/>
              <a:t> </a:t>
            </a:r>
            <a:r>
              <a:rPr lang="en-US" sz="3200" b="1" dirty="0" err="1"/>
              <a:t>ichiga</a:t>
            </a:r>
            <a:r>
              <a:rPr lang="en-US" sz="3200" b="1" dirty="0"/>
              <a:t> </a:t>
            </a:r>
            <a:r>
              <a:rPr lang="en-US" sz="3200" b="1" dirty="0" err="1"/>
              <a:t>oladi</a:t>
            </a:r>
            <a:r>
              <a:rPr lang="en-US" sz="3200" b="1" dirty="0"/>
              <a:t>. </a:t>
            </a:r>
            <a:endParaRPr lang="en-US" sz="3200" b="1" dirty="0" smtClean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MEZONLAR ASOSIDA BAHOLASH TIZIMI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7400" y="1198827"/>
            <a:ext cx="11608811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	</a:t>
            </a:r>
            <a:r>
              <a:rPr lang="en-US" sz="3200" b="1" dirty="0" err="1" smtClean="0">
                <a:solidFill>
                  <a:srgbClr val="C00000"/>
                </a:solidFill>
              </a:rPr>
              <a:t>Formativ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baholash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/>
              <a:t>sinfda</a:t>
            </a:r>
            <a:r>
              <a:rPr lang="en-US" sz="3200" b="1" dirty="0"/>
              <a:t> </a:t>
            </a:r>
            <a:r>
              <a:rPr lang="en-US" sz="3200" b="1" dirty="0" err="1"/>
              <a:t>yoki</a:t>
            </a:r>
            <a:r>
              <a:rPr lang="en-US" sz="3200" b="1" dirty="0"/>
              <a:t> </a:t>
            </a:r>
            <a:r>
              <a:rPr lang="en-US" sz="3200" b="1" dirty="0" err="1"/>
              <a:t>uydagi</a:t>
            </a:r>
            <a:r>
              <a:rPr lang="en-US" sz="3200" b="1" dirty="0"/>
              <a:t> </a:t>
            </a:r>
            <a:r>
              <a:rPr lang="en-US" sz="3200" b="1" dirty="0" err="1"/>
              <a:t>ta’lim</a:t>
            </a:r>
            <a:r>
              <a:rPr lang="en-US" sz="3200" b="1" dirty="0"/>
              <a:t> </a:t>
            </a:r>
            <a:r>
              <a:rPr lang="en-US" sz="3200" b="1" dirty="0" err="1"/>
              <a:t>olish</a:t>
            </a:r>
            <a:r>
              <a:rPr lang="en-US" sz="3200" b="1" dirty="0"/>
              <a:t> </a:t>
            </a:r>
            <a:r>
              <a:rPr lang="en-US" sz="3200" b="1" dirty="0" err="1"/>
              <a:t>jarayonida</a:t>
            </a:r>
            <a:r>
              <a:rPr lang="en-US" sz="3200" b="1" dirty="0"/>
              <a:t> </a:t>
            </a:r>
            <a:r>
              <a:rPr lang="en-US" sz="3200" b="1" dirty="0" err="1"/>
              <a:t>bilim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ko‘nikmalarni</a:t>
            </a:r>
            <a:r>
              <a:rPr lang="en-US" sz="3200" b="1" dirty="0"/>
              <a:t> </a:t>
            </a:r>
            <a:r>
              <a:rPr lang="en-US" sz="3200" b="1" dirty="0" err="1"/>
              <a:t>o‘zlashtirish</a:t>
            </a:r>
            <a:r>
              <a:rPr lang="en-US" sz="3200" b="1" dirty="0"/>
              <a:t> </a:t>
            </a:r>
            <a:r>
              <a:rPr lang="en-US" sz="3200" b="1" dirty="0" err="1"/>
              <a:t>darajasini</a:t>
            </a:r>
            <a:r>
              <a:rPr lang="en-US" sz="3200" b="1" dirty="0"/>
              <a:t> </a:t>
            </a:r>
            <a:r>
              <a:rPr lang="en-US" sz="3200" b="1" dirty="0" err="1"/>
              <a:t>aniqlashga</a:t>
            </a:r>
            <a:r>
              <a:rPr lang="en-US" sz="3200" b="1" dirty="0"/>
              <a:t> </a:t>
            </a:r>
            <a:r>
              <a:rPr lang="en-US" sz="3200" b="1" dirty="0" err="1"/>
              <a:t>mo‘ljallangan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r>
              <a:rPr lang="en-US" sz="3200" b="1" dirty="0" smtClean="0"/>
              <a:t>	U </a:t>
            </a:r>
            <a:r>
              <a:rPr lang="en-US" sz="3200" b="1" dirty="0" err="1"/>
              <a:t>har</a:t>
            </a:r>
            <a:r>
              <a:rPr lang="en-US" sz="3200" b="1" dirty="0"/>
              <a:t> </a:t>
            </a:r>
            <a:r>
              <a:rPr lang="en-US" sz="3200" b="1" dirty="0" err="1"/>
              <a:t>xil</a:t>
            </a:r>
            <a:r>
              <a:rPr lang="en-US" sz="3200" b="1" dirty="0"/>
              <a:t> </a:t>
            </a:r>
            <a:r>
              <a:rPr lang="en-US" sz="3200" b="1" dirty="0" err="1"/>
              <a:t>shakllarda</a:t>
            </a:r>
            <a:r>
              <a:rPr lang="en-US" sz="3200" b="1" dirty="0"/>
              <a:t> </a:t>
            </a:r>
            <a:r>
              <a:rPr lang="en-US" sz="3200" b="1" dirty="0" err="1"/>
              <a:t>olib</a:t>
            </a:r>
            <a:r>
              <a:rPr lang="en-US" sz="3200" b="1" dirty="0"/>
              <a:t> </a:t>
            </a:r>
            <a:r>
              <a:rPr lang="en-US" sz="3200" b="1" dirty="0" err="1"/>
              <a:t>boriladi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o‘qituvchi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o‘quvchiga</a:t>
            </a:r>
            <a:r>
              <a:rPr lang="en-US" sz="3200" b="1" dirty="0"/>
              <a:t> </a:t>
            </a:r>
            <a:r>
              <a:rPr lang="en-US" sz="3200" b="1" dirty="0" err="1"/>
              <a:t>o‘z</a:t>
            </a:r>
            <a:r>
              <a:rPr lang="en-US" sz="3200" b="1" dirty="0"/>
              <a:t> </a:t>
            </a:r>
            <a:r>
              <a:rPr lang="en-US" sz="3200" b="1" dirty="0" err="1"/>
              <a:t>faoliyatlarini</a:t>
            </a:r>
            <a:r>
              <a:rPr lang="en-US" sz="3200" b="1" dirty="0"/>
              <a:t> </a:t>
            </a:r>
            <a:r>
              <a:rPr lang="en-US" sz="3200" b="1" dirty="0" err="1"/>
              <a:t>tuzatishga</a:t>
            </a:r>
            <a:r>
              <a:rPr lang="en-US" sz="3200" b="1" dirty="0"/>
              <a:t>, </a:t>
            </a:r>
            <a:r>
              <a:rPr lang="en-US" sz="3200" b="1" dirty="0" err="1"/>
              <a:t>yuzaga</a:t>
            </a:r>
            <a:r>
              <a:rPr lang="en-US" sz="3200" b="1" dirty="0"/>
              <a:t> </a:t>
            </a:r>
            <a:r>
              <a:rPr lang="en-US" sz="3200" b="1" dirty="0" err="1"/>
              <a:t>kelishi</a:t>
            </a:r>
            <a:r>
              <a:rPr lang="en-US" sz="3200" b="1" dirty="0"/>
              <a:t> </a:t>
            </a:r>
            <a:r>
              <a:rPr lang="en-US" sz="3200" b="1" dirty="0" err="1"/>
              <a:t>mumkin</a:t>
            </a:r>
            <a:r>
              <a:rPr lang="en-US" sz="3200" b="1" dirty="0"/>
              <a:t> </a:t>
            </a:r>
            <a:r>
              <a:rPr lang="en-US" sz="3200" b="1" dirty="0" err="1"/>
              <a:t>bo‘lgan</a:t>
            </a:r>
            <a:r>
              <a:rPr lang="en-US" sz="3200" b="1" dirty="0"/>
              <a:t> </a:t>
            </a:r>
            <a:r>
              <a:rPr lang="en-US" sz="3200" b="1" dirty="0" err="1"/>
              <a:t>muammo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kamchiliklarni</a:t>
            </a:r>
            <a:r>
              <a:rPr lang="en-US" sz="3200" b="1" dirty="0"/>
              <a:t> </a:t>
            </a:r>
            <a:r>
              <a:rPr lang="en-US" sz="3200" b="1" dirty="0" err="1"/>
              <a:t>bartaraf</a:t>
            </a:r>
            <a:r>
              <a:rPr lang="en-US" sz="3200" b="1" dirty="0"/>
              <a:t> </a:t>
            </a:r>
            <a:r>
              <a:rPr lang="en-US" sz="3200" b="1" dirty="0" err="1"/>
              <a:t>etishga</a:t>
            </a:r>
            <a:r>
              <a:rPr lang="en-US" sz="3200" b="1" dirty="0"/>
              <a:t> </a:t>
            </a:r>
            <a:r>
              <a:rPr lang="en-US" sz="3200" b="1" dirty="0" err="1"/>
              <a:t>imkon</a:t>
            </a:r>
            <a:r>
              <a:rPr lang="en-US" sz="3200" b="1" dirty="0"/>
              <a:t> </a:t>
            </a:r>
            <a:r>
              <a:rPr lang="en-US" sz="3200" b="1" dirty="0" err="1"/>
              <a:t>beradi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r>
              <a:rPr lang="en-US" sz="3200" b="1" dirty="0" smtClean="0"/>
              <a:t>	</a:t>
            </a:r>
            <a:r>
              <a:rPr lang="en-US" sz="3200" b="1" dirty="0" err="1" smtClean="0"/>
              <a:t>Odatda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formativ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baholar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choraklik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baholarni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chiqarishda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hisobga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olinmaydi</a:t>
            </a:r>
            <a:r>
              <a:rPr lang="en-US" sz="3200" b="1" dirty="0" smtClean="0"/>
              <a:t>.</a:t>
            </a:r>
          </a:p>
          <a:p>
            <a:r>
              <a:rPr lang="en-US" sz="3200" b="1" dirty="0" smtClean="0"/>
              <a:t>	</a:t>
            </a:r>
            <a:r>
              <a:rPr lang="en-US" sz="3200" b="1" dirty="0" err="1" smtClean="0"/>
              <a:t>Lekin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o‘tish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davrida</a:t>
            </a:r>
            <a:r>
              <a:rPr lang="en-US" sz="3200" b="1" dirty="0" smtClean="0"/>
              <a:t> </a:t>
            </a:r>
            <a:r>
              <a:rPr lang="en-US" sz="3200" b="1" dirty="0" err="1"/>
              <a:t>choraklik</a:t>
            </a:r>
            <a:r>
              <a:rPr lang="en-US" sz="3200" b="1" dirty="0"/>
              <a:t> </a:t>
            </a:r>
            <a:r>
              <a:rPr lang="en-US" sz="3200" b="1" dirty="0" err="1"/>
              <a:t>baho</a:t>
            </a:r>
            <a:r>
              <a:rPr lang="en-US" sz="3200" b="1" dirty="0"/>
              <a:t> </a:t>
            </a:r>
            <a:r>
              <a:rPr lang="en-US" sz="3200" b="1" dirty="0" err="1" smtClean="0"/>
              <a:t>chiqarishda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fotmativ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baholarning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o‘rtachasi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bitta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summativ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baho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sifatida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hisobga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olinishi</a:t>
            </a:r>
            <a:r>
              <a:rPr lang="en-US" sz="3200" b="1" dirty="0" smtClean="0"/>
              <a:t> ham </a:t>
            </a:r>
            <a:r>
              <a:rPr lang="en-US" sz="3200" b="1" dirty="0" err="1" smtClean="0"/>
              <a:t>mumkin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FORMATIV BAHOLASH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5370" y="1198827"/>
            <a:ext cx="11915513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smtClean="0"/>
              <a:t>	</a:t>
            </a:r>
            <a:r>
              <a:rPr lang="en-US" sz="3200" b="1" dirty="0" err="1" smtClean="0"/>
              <a:t>Summativ</a:t>
            </a:r>
            <a:r>
              <a:rPr lang="en-US" sz="3200" b="1" dirty="0" smtClean="0"/>
              <a:t> </a:t>
            </a:r>
            <a:r>
              <a:rPr lang="en-US" sz="3200" b="1" dirty="0" err="1"/>
              <a:t>baholashga</a:t>
            </a:r>
            <a:r>
              <a:rPr lang="en-US" sz="3200" b="1" dirty="0"/>
              <a:t> </a:t>
            </a:r>
            <a:r>
              <a:rPr lang="en-US" sz="3200" b="1" dirty="0" err="1"/>
              <a:t>o‘quv</a:t>
            </a:r>
            <a:r>
              <a:rPr lang="en-US" sz="3200" b="1" dirty="0"/>
              <a:t> </a:t>
            </a:r>
            <a:r>
              <a:rPr lang="en-US" sz="3200" b="1" dirty="0" err="1"/>
              <a:t>dasturi</a:t>
            </a:r>
            <a:r>
              <a:rPr lang="en-US" sz="3200" b="1" dirty="0"/>
              <a:t> </a:t>
            </a:r>
            <a:r>
              <a:rPr lang="en-US" sz="3200" b="1" dirty="0" err="1"/>
              <a:t>bo‘limlari</a:t>
            </a:r>
            <a:r>
              <a:rPr lang="en-US" sz="3200" b="1" dirty="0"/>
              <a:t> </a:t>
            </a:r>
            <a:r>
              <a:rPr lang="en-US" sz="3200" b="1" dirty="0" err="1"/>
              <a:t>tugaganda</a:t>
            </a:r>
            <a:r>
              <a:rPr lang="en-US" sz="3200" b="1" dirty="0"/>
              <a:t>, </a:t>
            </a:r>
            <a:r>
              <a:rPr lang="en-US" sz="3200" b="1" dirty="0" err="1"/>
              <a:t>chorak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yil</a:t>
            </a:r>
            <a:r>
              <a:rPr lang="en-US" sz="3200" b="1" dirty="0"/>
              <a:t> </a:t>
            </a:r>
            <a:r>
              <a:rPr lang="en-US" sz="3200" b="1" dirty="0" err="1"/>
              <a:t>oxirida</a:t>
            </a:r>
            <a:r>
              <a:rPr lang="en-US" sz="3200" b="1" dirty="0"/>
              <a:t> </a:t>
            </a:r>
            <a:r>
              <a:rPr lang="en-US" sz="3200" b="1" dirty="0" err="1"/>
              <a:t>o‘tkaziladigan</a:t>
            </a:r>
            <a:r>
              <a:rPr lang="en-US" sz="3200" b="1" dirty="0"/>
              <a:t> </a:t>
            </a:r>
            <a:r>
              <a:rPr lang="en-US" sz="3200" b="1" dirty="0" err="1"/>
              <a:t>oraliq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yakuniy</a:t>
            </a:r>
            <a:r>
              <a:rPr lang="en-US" sz="3200" b="1" dirty="0"/>
              <a:t> </a:t>
            </a:r>
            <a:r>
              <a:rPr lang="en-US" sz="3200" b="1" dirty="0" err="1"/>
              <a:t>baholashlar</a:t>
            </a:r>
            <a:r>
              <a:rPr lang="en-US" sz="3200" b="1" dirty="0"/>
              <a:t> </a:t>
            </a:r>
            <a:r>
              <a:rPr lang="en-US" sz="3200" b="1" dirty="0" err="1"/>
              <a:t>kiradi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r>
              <a:rPr lang="en-US" sz="3200" b="1" dirty="0" smtClean="0"/>
              <a:t>	</a:t>
            </a:r>
            <a:r>
              <a:rPr lang="en-US" sz="3200" b="1" dirty="0" err="1" smtClean="0"/>
              <a:t>Summmativ</a:t>
            </a:r>
            <a:r>
              <a:rPr lang="en-US" sz="3200" b="1" dirty="0" smtClean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 smtClean="0"/>
              <a:t>nazorat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ishlarini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bajarish</a:t>
            </a:r>
            <a:r>
              <a:rPr lang="en-US" sz="3200" b="1" dirty="0" smtClean="0"/>
              <a:t> </a:t>
            </a:r>
            <a:r>
              <a:rPr lang="en-US" sz="3200" b="1" dirty="0" err="1"/>
              <a:t>natijalari</a:t>
            </a:r>
            <a:r>
              <a:rPr lang="en-US" sz="3200" b="1" dirty="0"/>
              <a:t> </a:t>
            </a:r>
            <a:r>
              <a:rPr lang="en-US" sz="3200" b="1" dirty="0" err="1"/>
              <a:t>bo‘yicha</a:t>
            </a:r>
            <a:r>
              <a:rPr lang="en-US" sz="3200" b="1" dirty="0"/>
              <a:t> </a:t>
            </a:r>
            <a:r>
              <a:rPr lang="en-US" sz="3200" b="1" dirty="0" err="1" smtClean="0"/>
              <a:t>mezon</a:t>
            </a:r>
            <a:r>
              <a:rPr lang="en-US" sz="3200" b="1" dirty="0" smtClean="0"/>
              <a:t>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/>
              <a:t>amalga</a:t>
            </a:r>
            <a:r>
              <a:rPr lang="en-US" sz="3200" b="1" dirty="0"/>
              <a:t> </a:t>
            </a:r>
            <a:r>
              <a:rPr lang="en-US" sz="3200" b="1" dirty="0" err="1"/>
              <a:t>oshgiriladi</a:t>
            </a:r>
            <a:r>
              <a:rPr lang="en-US" sz="3200" b="1" dirty="0"/>
              <a:t>. </a:t>
            </a:r>
            <a:endParaRPr lang="en-US" sz="3200" b="1" dirty="0" smtClean="0"/>
          </a:p>
          <a:p>
            <a:r>
              <a:rPr lang="en-US" sz="3200" b="1" dirty="0" smtClean="0"/>
              <a:t>	</a:t>
            </a:r>
            <a:r>
              <a:rPr lang="en-US" sz="3200" b="1" dirty="0" err="1" smtClean="0"/>
              <a:t>Yil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davomida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bajariladigan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loyiha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ishi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natijasi</a:t>
            </a:r>
            <a:r>
              <a:rPr lang="en-US" sz="3200" b="1" dirty="0" smtClean="0"/>
              <a:t> ham </a:t>
            </a:r>
            <a:r>
              <a:rPr lang="en-US" sz="3200" b="1" dirty="0" err="1" smtClean="0"/>
              <a:t>bitta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summativ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baho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sifatida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hisobga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olinadi</a:t>
            </a:r>
            <a:r>
              <a:rPr lang="en-US" sz="3200" b="1" dirty="0" smtClean="0"/>
              <a:t>. </a:t>
            </a:r>
          </a:p>
          <a:p>
            <a:r>
              <a:rPr lang="en-US" sz="3200" b="1" dirty="0" smtClean="0"/>
              <a:t>	</a:t>
            </a:r>
            <a:r>
              <a:rPr lang="en-US" sz="3200" b="1" dirty="0" err="1" smtClean="0"/>
              <a:t>Summativ</a:t>
            </a:r>
            <a:r>
              <a:rPr lang="en-US" sz="3200" b="1" dirty="0" smtClean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</a:t>
            </a:r>
            <a:r>
              <a:rPr lang="en-US" sz="3200" b="1" dirty="0" err="1"/>
              <a:t>qo‘yilgan</a:t>
            </a:r>
            <a:r>
              <a:rPr lang="en-US" sz="3200" b="1" dirty="0"/>
              <a:t> </a:t>
            </a:r>
            <a:r>
              <a:rPr lang="en-US" sz="3200" b="1" dirty="0" err="1"/>
              <a:t>baholar</a:t>
            </a:r>
            <a:r>
              <a:rPr lang="en-US" sz="3200" b="1" dirty="0"/>
              <a:t> fan </a:t>
            </a:r>
            <a:r>
              <a:rPr lang="en-US" sz="3200" b="1" dirty="0" err="1"/>
              <a:t>bo‘yicha</a:t>
            </a:r>
            <a:r>
              <a:rPr lang="en-US" sz="3200" b="1" dirty="0"/>
              <a:t> </a:t>
            </a:r>
            <a:r>
              <a:rPr lang="en-US" sz="3200" b="1" dirty="0" err="1"/>
              <a:t>choraklik</a:t>
            </a:r>
            <a:r>
              <a:rPr lang="en-US" sz="3200" b="1" dirty="0"/>
              <a:t>, </a:t>
            </a:r>
            <a:r>
              <a:rPr lang="en-US" sz="3200" b="1" dirty="0" err="1"/>
              <a:t>yillik</a:t>
            </a:r>
            <a:r>
              <a:rPr lang="en-US" sz="3200" b="1" dirty="0"/>
              <a:t> </a:t>
            </a:r>
            <a:r>
              <a:rPr lang="en-US" sz="3200" b="1" dirty="0" err="1"/>
              <a:t>yakuniy</a:t>
            </a:r>
            <a:r>
              <a:rPr lang="en-US" sz="3200" b="1" dirty="0"/>
              <a:t> </a:t>
            </a:r>
            <a:r>
              <a:rPr lang="en-US" sz="3200" b="1" dirty="0" err="1"/>
              <a:t>baholarini</a:t>
            </a:r>
            <a:r>
              <a:rPr lang="en-US" sz="3200" b="1" dirty="0"/>
              <a:t> </a:t>
            </a:r>
            <a:r>
              <a:rPr lang="en-US" sz="3200" b="1" dirty="0" err="1"/>
              <a:t>belgilash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</a:t>
            </a:r>
            <a:r>
              <a:rPr lang="en-US" sz="3200" b="1" dirty="0" err="1"/>
              <a:t>asos</a:t>
            </a:r>
            <a:r>
              <a:rPr lang="en-US" sz="3200" b="1" dirty="0"/>
              <a:t> </a:t>
            </a:r>
            <a:r>
              <a:rPr lang="en-US" sz="3200" b="1" dirty="0" err="1"/>
              <a:t>bo‘ladi</a:t>
            </a:r>
            <a:r>
              <a:rPr lang="en-US" sz="3200" b="1" dirty="0" smtClean="0"/>
              <a:t>.</a:t>
            </a:r>
          </a:p>
          <a:p>
            <a:r>
              <a:rPr lang="en-US" sz="3200" b="1" dirty="0" err="1" smtClean="0"/>
              <a:t>Baholash</a:t>
            </a:r>
            <a:r>
              <a:rPr lang="en-US" sz="3200" b="1" dirty="0" smtClean="0"/>
              <a:t> </a:t>
            </a:r>
            <a:r>
              <a:rPr lang="en-US" sz="3200" b="1" dirty="0" err="1"/>
              <a:t>mezonlari</a:t>
            </a:r>
            <a:r>
              <a:rPr lang="en-US" sz="3200" b="1" dirty="0"/>
              <a:t> </a:t>
            </a:r>
            <a:r>
              <a:rPr lang="en-US" sz="3200" b="1" dirty="0" err="1"/>
              <a:t>haqida</a:t>
            </a:r>
            <a:r>
              <a:rPr lang="en-US" sz="3200" b="1" dirty="0"/>
              <a:t> </a:t>
            </a:r>
            <a:r>
              <a:rPr lang="en-US" sz="3200" b="1" dirty="0" err="1" smtClean="0"/>
              <a:t>o‘quvchilar</a:t>
            </a:r>
            <a:r>
              <a:rPr lang="en-US" sz="3200" b="1" dirty="0"/>
              <a:t>, </a:t>
            </a:r>
            <a:r>
              <a:rPr lang="en-US" sz="3200" b="1" dirty="0" err="1"/>
              <a:t>o‘qituvchilar</a:t>
            </a:r>
            <a:r>
              <a:rPr lang="en-US" sz="3200" b="1" dirty="0"/>
              <a:t>, </a:t>
            </a:r>
            <a:r>
              <a:rPr lang="en-US" sz="3200" b="1" dirty="0" err="1"/>
              <a:t>ota-onalarning</a:t>
            </a:r>
            <a:r>
              <a:rPr lang="en-US" sz="3200" b="1" dirty="0"/>
              <a:t> </a:t>
            </a:r>
            <a:r>
              <a:rPr lang="en-US" sz="3200" b="1" dirty="0" err="1"/>
              <a:t>oldindan</a:t>
            </a:r>
            <a:r>
              <a:rPr lang="en-US" sz="3200" b="1" dirty="0"/>
              <a:t> </a:t>
            </a:r>
            <a:r>
              <a:rPr lang="en-US" sz="3200" b="1" dirty="0" err="1"/>
              <a:t>xabarlari</a:t>
            </a:r>
            <a:r>
              <a:rPr lang="en-US" sz="3200" b="1" dirty="0"/>
              <a:t> </a:t>
            </a:r>
            <a:r>
              <a:rPr lang="en-US" sz="3200" b="1" dirty="0" err="1"/>
              <a:t>bo‘lishi</a:t>
            </a:r>
            <a:r>
              <a:rPr lang="en-US" sz="3200" b="1" dirty="0"/>
              <a:t> </a:t>
            </a:r>
            <a:r>
              <a:rPr lang="en-US" sz="3200" b="1" dirty="0" err="1"/>
              <a:t>lozim</a:t>
            </a:r>
            <a:r>
              <a:rPr lang="en-US" sz="3200" b="1" dirty="0"/>
              <a:t>. </a:t>
            </a:r>
            <a:endParaRPr lang="en-US" sz="3200" b="1" dirty="0" smtClean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  <a:solidFill>
            <a:srgbClr val="002060"/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SUMMMATIV BAHOLASH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  <a:grpFill/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70137276"/>
              </p:ext>
            </p:extLst>
          </p:nvPr>
        </p:nvGraphicFramePr>
        <p:xfrm>
          <a:off x="1730074" y="629728"/>
          <a:ext cx="8095411" cy="597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1155940" y="4597879"/>
            <a:ext cx="9627079" cy="690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155940" y="3582437"/>
            <a:ext cx="9627079" cy="690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9219767" y="4882400"/>
            <a:ext cx="249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1-daraja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149789" y="3681111"/>
            <a:ext cx="249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-daraja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054422" y="1447279"/>
            <a:ext cx="249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-daraja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1962" y="154618"/>
            <a:ext cx="41908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Blum </a:t>
            </a:r>
          </a:p>
          <a:p>
            <a:pPr algn="ctr"/>
            <a:r>
              <a:rPr lang="en-US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taksonomiyasi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75839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2996" y="1325709"/>
            <a:ext cx="11017224" cy="3046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Shuningdek, </a:t>
            </a:r>
            <a:r>
              <a:rPr lang="en-US" sz="3200" b="1" dirty="0" err="1" smtClean="0"/>
              <a:t>mezong</a:t>
            </a:r>
            <a:r>
              <a:rPr lang="en-US" sz="3200" b="1" dirty="0" smtClean="0"/>
              <a:t> </a:t>
            </a:r>
            <a:r>
              <a:rPr lang="en-US" sz="3200" b="1" dirty="0"/>
              <a:t>asoslangan baholashda o‘quvchilarning o‘zlashtirish darajalarini aniqlab olish talab qilinadi. </a:t>
            </a:r>
            <a:endParaRPr lang="en-US" sz="3200" b="1" dirty="0" smtClean="0"/>
          </a:p>
          <a:p>
            <a:r>
              <a:rPr lang="en-US" sz="3200" b="1" dirty="0" smtClean="0"/>
              <a:t>Odatda </a:t>
            </a:r>
            <a:r>
              <a:rPr lang="en-US" sz="3200" b="1" dirty="0"/>
              <a:t>o‘zlashtirishning uchta darajasini ajratish mumkin: </a:t>
            </a:r>
            <a:endParaRPr lang="en-US" sz="3200" b="1" dirty="0" smtClean="0"/>
          </a:p>
          <a:p>
            <a:r>
              <a:rPr lang="en-US" sz="3200" b="1" dirty="0" smtClean="0"/>
              <a:t>1-daraja </a:t>
            </a:r>
            <a:r>
              <a:rPr lang="en-US" sz="3200" b="1" dirty="0"/>
              <a:t>- bilish va tushunish  (tanib olish faoliyati); </a:t>
            </a:r>
            <a:endParaRPr lang="en-US" sz="3200" b="1" dirty="0" smtClean="0"/>
          </a:p>
          <a:p>
            <a:r>
              <a:rPr lang="en-US" sz="3200" b="1" dirty="0" smtClean="0"/>
              <a:t>2-daraja </a:t>
            </a:r>
            <a:r>
              <a:rPr lang="en-US" sz="3200" b="1" dirty="0"/>
              <a:t>– qo‘llash (algoritm); </a:t>
            </a:r>
            <a:endParaRPr lang="en-US" sz="3200" b="1" dirty="0" smtClean="0"/>
          </a:p>
          <a:p>
            <a:r>
              <a:rPr lang="en-US" sz="3200" b="1" dirty="0" smtClean="0"/>
              <a:t>3-daraja </a:t>
            </a:r>
            <a:r>
              <a:rPr lang="en-US" sz="3200" b="1" dirty="0"/>
              <a:t>– mulohaza yuritish (ijodiy).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O‘ZLASHTIRISH DARAJALARI </a:t>
              </a:r>
              <a:endParaRPr lang="en-US" sz="2800" b="1" kern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28797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dirty="0" err="1" smtClean="0">
                <a:solidFill>
                  <a:srgbClr val="002060"/>
                </a:solidFill>
                <a:latin typeface="+mn-lt"/>
              </a:rPr>
              <a:t>Amaliy</a:t>
            </a:r>
            <a:r>
              <a:rPr lang="en-US" sz="54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+mn-lt"/>
              </a:rPr>
              <a:t>topshiriq</a:t>
            </a:r>
            <a:endParaRPr lang="ru-RU" sz="54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3" name="Picture 2" descr="Нерешенные математические задачи, над которыми ломают голову ученые и  академии: почему эти примеры невозможно реши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867" y="228600"/>
            <a:ext cx="4928558" cy="606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929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990D59-8C07-2693-FA01-65DAFA8D1D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0" y="1835483"/>
            <a:ext cx="3903465" cy="39034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57856" y="1182238"/>
            <a:ext cx="7327751" cy="5083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r>
              <a:rPr lang="uz-Latn-UZ" sz="20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minut). </a:t>
            </a:r>
          </a:p>
          <a:p>
            <a:endParaRPr lang="en-US" sz="9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Berilgan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miqdor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nisbatga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ko‘ra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miqdorni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mavzusi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formativ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topshirig‘ini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US" sz="1200" dirty="0"/>
              <a:t/>
            </a:r>
            <a:br>
              <a:rPr lang="en-US" sz="1200" dirty="0"/>
            </a:b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Berilgan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miqdor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nisbatga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ko‘ra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miqdorni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mavzusi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qo‘llash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formativ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topshirig‘ini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US" sz="1200" dirty="0"/>
              <a:t/>
            </a:r>
            <a:br>
              <a:rPr lang="en-US" sz="1200" dirty="0"/>
            </a:b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Berilgan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miqdor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nisbatga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ko‘ra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boshqa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miqdorni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mavzusi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mulohaza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yuritish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formativ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topshirig‘ini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US" sz="1200" dirty="0"/>
              <a:t/>
            </a:r>
            <a:br>
              <a:rPr lang="en-US" sz="1200" dirty="0"/>
            </a:b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 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Nisbatlar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bobi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tushunish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summativ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topshirig‘ini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US" sz="1200" dirty="0"/>
              <a:t/>
            </a:r>
            <a:br>
              <a:rPr lang="en-US" sz="1200" dirty="0"/>
            </a:b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Nisbatlar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bobi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qo‘llash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summativ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topshirig‘ini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US" sz="1200" dirty="0"/>
              <a:t/>
            </a:r>
            <a:br>
              <a:rPr lang="en-US" sz="1200" dirty="0"/>
            </a:br>
            <a:r>
              <a:rPr lang="en-US" sz="1200" b="1" kern="1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1200" b="1" kern="1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topshiriq</a:t>
            </a:r>
            <a:endParaRPr lang="en-US" sz="1200" b="1" kern="1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5-sinf “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Nisbatlar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bobi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bo‘yicha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mulohaza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yuritish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darajasiga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doir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summativ</a:t>
            </a:r>
            <a:r>
              <a:rPr lang="en-US" sz="1200" b="1" kern="1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topshirig‘ini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200" b="1" kern="1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tuzing</a:t>
            </a:r>
            <a:r>
              <a:rPr lang="en-US" sz="1200" b="1" kern="1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endParaRPr lang="en-US" sz="1200" b="1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B4D965-C7AE-BBA6-2AE4-E2903AAE2CF4}"/>
              </a:ext>
            </a:extLst>
          </p:cNvPr>
          <p:cNvSpPr/>
          <p:nvPr/>
        </p:nvSpPr>
        <p:spPr>
          <a:xfrm>
            <a:off x="4511033" y="1705941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69EE3AD-2629-49E4-37ED-BD07FD99C3A7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DEF022C7-BC96-DE1C-C9FB-5262A48CD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9F5F953F-20B6-8FB0-D74D-BE173FBBD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FD9F0798-6D2E-51D0-85FD-81715548F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51479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083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42239" y="1542143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76353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117700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Широкоэкранный</PresentationFormat>
  <Paragraphs>82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Euphemia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Aniq belgilangan baholash mezonlari asosida baholash oʻquvchiga ham oʻqituvchiga ham quyidagi xulosalarni olish uchun xizmat qiladi:  oʻquvchi oʻrganishning qaysi bosqichida?  oʻquvchi qanday harakatlanmoqda (taʼlim jarayonida qayerga tomon yoʻnalgan)?  u kutilgan natijalarga erishishi uchun nimalarga eʼtibor qaratish lozim?  Mezonlarga asosan baholashning birlamchi maqsadi oʻquvchilarning natijalari toʻgʻrisida obyektiv maʼlumotlarga ega boʻlish hamda ushbu maʼlumotlarni manfaatdor tomonlarga (maktab maʼmuriyati, oʻqituvchi, oʻquvchi, ota-ona) yetkazish.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Amaliy topshiriq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</cp:revision>
  <dcterms:created xsi:type="dcterms:W3CDTF">2018-01-10T11:22:00Z</dcterms:created>
  <dcterms:modified xsi:type="dcterms:W3CDTF">2025-01-20T12:33:55Z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975AE340E8064721932D6F908FD9B5A1</vt:lpwstr>
  </property>
  <property fmtid="{D5CDD505-2E9C-101B-9397-08002B2CF9AE}" pid="9" name="KSOProductBuildVer">
    <vt:lpwstr>1033-11.2.0.11029</vt:lpwstr>
  </property>
</Properties>
</file>