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</p:sldMasterIdLst>
  <p:notesMasterIdLst>
    <p:notesMasterId r:id="rId17"/>
  </p:notesMasterIdLst>
  <p:sldIdLst>
    <p:sldId id="350" r:id="rId4"/>
    <p:sldId id="352" r:id="rId5"/>
    <p:sldId id="369" r:id="rId6"/>
    <p:sldId id="261" r:id="rId7"/>
    <p:sldId id="370" r:id="rId8"/>
    <p:sldId id="371" r:id="rId9"/>
    <p:sldId id="372" r:id="rId10"/>
    <p:sldId id="373" r:id="rId11"/>
    <p:sldId id="375" r:id="rId12"/>
    <p:sldId id="374" r:id="rId13"/>
    <p:sldId id="365" r:id="rId14"/>
    <p:sldId id="368" r:id="rId15"/>
    <p:sldId id="273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D927AF"/>
    <a:srgbClr val="FF6161"/>
    <a:srgbClr val="FF8B8B"/>
    <a:srgbClr val="BF29CB"/>
    <a:srgbClr val="E53935"/>
    <a:srgbClr val="80C783"/>
    <a:srgbClr val="E6E6E6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>
        <p:scale>
          <a:sx n="33" d="100"/>
          <a:sy n="33" d="100"/>
        </p:scale>
        <p:origin x="390" y="12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23.01.2025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97c0c6006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" name="Google Shape;594;g97c0c60065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8234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1/23/2025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400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Почему возникла десятичная система счисления? — Музей факт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1"/>
          <a:stretch/>
        </p:blipFill>
        <p:spPr bwMode="auto">
          <a:xfrm>
            <a:off x="0" y="1209675"/>
            <a:ext cx="7927566" cy="959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8997949" y="4638675"/>
            <a:ext cx="8305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ea typeface="Calibri" panose="020F0502020204030204" pitchFamily="34" charset="0"/>
              </a:rPr>
              <a:t>O‘NLI SANOQ SISTEMASINI </a:t>
            </a:r>
            <a:endParaRPr lang="ru-RU" sz="5400" b="1" dirty="0" smtClean="0">
              <a:ea typeface="Calibri" panose="020F0502020204030204" pitchFamily="34" charset="0"/>
            </a:endParaRPr>
          </a:p>
          <a:p>
            <a:pPr algn="ctr"/>
            <a:r>
              <a:rPr lang="it-IT" sz="5400" b="1" dirty="0" smtClean="0">
                <a:ea typeface="Calibri" panose="020F0502020204030204" pitchFamily="34" charset="0"/>
              </a:rPr>
              <a:t>O‘QITISH </a:t>
            </a:r>
            <a:r>
              <a:rPr lang="it-IT" sz="5400" b="1" dirty="0">
                <a:ea typeface="Calibri" panose="020F0502020204030204" pitchFamily="34" charset="0"/>
              </a:rPr>
              <a:t>METODIKASI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13" name="Google Shape;871;p25">
            <a:extLst>
              <a:ext uri="{FF2B5EF4-FFF2-40B4-BE49-F238E27FC236}">
                <a16:creationId xmlns:a16="http://schemas.microsoft.com/office/drawing/2014/main" id="{6156A708-6C75-4F78-9A95-A1769A13DCE4}"/>
              </a:ext>
            </a:extLst>
          </p:cNvPr>
          <p:cNvGrpSpPr/>
          <p:nvPr/>
        </p:nvGrpSpPr>
        <p:grpSpPr>
          <a:xfrm>
            <a:off x="387350" y="3186366"/>
            <a:ext cx="9296400" cy="2214309"/>
            <a:chOff x="4898325" y="1014800"/>
            <a:chExt cx="3878569" cy="1125125"/>
          </a:xfrm>
        </p:grpSpPr>
        <p:sp>
          <p:nvSpPr>
            <p:cNvPr id="14" name="Google Shape;872;p25">
              <a:extLst>
                <a:ext uri="{FF2B5EF4-FFF2-40B4-BE49-F238E27FC236}">
                  <a16:creationId xmlns:a16="http://schemas.microsoft.com/office/drawing/2014/main" id="{523C0D06-B67D-4CC7-BFB2-0C5C3EAACAFF}"/>
                </a:ext>
              </a:extLst>
            </p:cNvPr>
            <p:cNvSpPr/>
            <p:nvPr/>
          </p:nvSpPr>
          <p:spPr>
            <a:xfrm>
              <a:off x="5272200" y="1165225"/>
              <a:ext cx="3504694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" name="Google Shape;873;p25">
              <a:extLst>
                <a:ext uri="{FF2B5EF4-FFF2-40B4-BE49-F238E27FC236}">
                  <a16:creationId xmlns:a16="http://schemas.microsoft.com/office/drawing/2014/main" id="{A5781FC6-1E6E-47E4-9DCE-0CB6D6F542F2}"/>
                </a:ext>
              </a:extLst>
            </p:cNvPr>
            <p:cNvSpPr/>
            <p:nvPr/>
          </p:nvSpPr>
          <p:spPr>
            <a:xfrm>
              <a:off x="4898325" y="1014800"/>
              <a:ext cx="751200" cy="751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 smtClean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16" name="Google Shape;874;p25">
              <a:extLst>
                <a:ext uri="{FF2B5EF4-FFF2-40B4-BE49-F238E27FC236}">
                  <a16:creationId xmlns:a16="http://schemas.microsoft.com/office/drawing/2014/main" id="{2E0D2A4D-5ACE-410F-9B9B-6DDCECC85C21}"/>
                </a:ext>
              </a:extLst>
            </p:cNvPr>
            <p:cNvSpPr/>
            <p:nvPr/>
          </p:nvSpPr>
          <p:spPr>
            <a:xfrm rot="10800000">
              <a:off x="4898400" y="1766075"/>
              <a:ext cx="373800" cy="373800"/>
            </a:xfrm>
            <a:prstGeom prst="rtTriangle">
              <a:avLst/>
            </a:prstGeom>
            <a:solidFill>
              <a:srgbClr val="C488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" name="Google Shape;876;p25">
              <a:extLst>
                <a:ext uri="{FF2B5EF4-FFF2-40B4-BE49-F238E27FC236}">
                  <a16:creationId xmlns:a16="http://schemas.microsoft.com/office/drawing/2014/main" id="{5D80BCD5-43D9-4893-9327-E8DF5B7D2A51}"/>
                </a:ext>
              </a:extLst>
            </p:cNvPr>
            <p:cNvSpPr txBox="1"/>
            <p:nvPr/>
          </p:nvSpPr>
          <p:spPr>
            <a:xfrm>
              <a:off x="5649525" y="1345906"/>
              <a:ext cx="3095577" cy="6391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6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O‘nli</a:t>
              </a:r>
              <a:r>
                <a:rPr lang="en-US" sz="36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6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sanoq</a:t>
              </a:r>
              <a:r>
                <a:rPr lang="en-US" sz="36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6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sistemasini</a:t>
              </a:r>
              <a:r>
                <a:rPr lang="en-US" sz="36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6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o‘qitishning</a:t>
              </a:r>
              <a:r>
                <a:rPr lang="en-US" sz="36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6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samarali</a:t>
              </a:r>
              <a:r>
                <a:rPr lang="en-US" sz="36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600" b="1" dirty="0" err="1" smtClean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metodlari</a:t>
              </a:r>
              <a:endParaRPr lang="ru-RU" sz="3600" b="1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9" name="Google Shape;877;p25">
            <a:extLst>
              <a:ext uri="{FF2B5EF4-FFF2-40B4-BE49-F238E27FC236}">
                <a16:creationId xmlns:a16="http://schemas.microsoft.com/office/drawing/2014/main" id="{F46C55B0-D186-4956-8A0E-4D07EFEC16A7}"/>
              </a:ext>
            </a:extLst>
          </p:cNvPr>
          <p:cNvGrpSpPr/>
          <p:nvPr/>
        </p:nvGrpSpPr>
        <p:grpSpPr>
          <a:xfrm>
            <a:off x="9455150" y="5548566"/>
            <a:ext cx="8540749" cy="2214309"/>
            <a:chOff x="4898325" y="2310200"/>
            <a:chExt cx="4031341" cy="1125125"/>
          </a:xfrm>
        </p:grpSpPr>
        <p:sp>
          <p:nvSpPr>
            <p:cNvPr id="20" name="Google Shape;878;p25">
              <a:extLst>
                <a:ext uri="{FF2B5EF4-FFF2-40B4-BE49-F238E27FC236}">
                  <a16:creationId xmlns:a16="http://schemas.microsoft.com/office/drawing/2014/main" id="{BC604752-0ACC-4766-8C25-868C53C8C7AE}"/>
                </a:ext>
              </a:extLst>
            </p:cNvPr>
            <p:cNvSpPr/>
            <p:nvPr/>
          </p:nvSpPr>
          <p:spPr>
            <a:xfrm>
              <a:off x="5272200" y="2460625"/>
              <a:ext cx="3657466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" name="Google Shape;879;p25">
              <a:extLst>
                <a:ext uri="{FF2B5EF4-FFF2-40B4-BE49-F238E27FC236}">
                  <a16:creationId xmlns:a16="http://schemas.microsoft.com/office/drawing/2014/main" id="{FBE61E5D-29A7-47E8-9B09-98E9792BCBB8}"/>
                </a:ext>
              </a:extLst>
            </p:cNvPr>
            <p:cNvSpPr/>
            <p:nvPr/>
          </p:nvSpPr>
          <p:spPr>
            <a:xfrm>
              <a:off x="4898325" y="2310200"/>
              <a:ext cx="751200" cy="7512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22" name="Google Shape;880;p25">
              <a:extLst>
                <a:ext uri="{FF2B5EF4-FFF2-40B4-BE49-F238E27FC236}">
                  <a16:creationId xmlns:a16="http://schemas.microsoft.com/office/drawing/2014/main" id="{F55AB4DD-57D3-4ED5-8D1C-71AB49732B8D}"/>
                </a:ext>
              </a:extLst>
            </p:cNvPr>
            <p:cNvSpPr/>
            <p:nvPr/>
          </p:nvSpPr>
          <p:spPr>
            <a:xfrm rot="10800000">
              <a:off x="4898400" y="3061475"/>
              <a:ext cx="373800" cy="373800"/>
            </a:xfrm>
            <a:prstGeom prst="rtTriangle">
              <a:avLst/>
            </a:prstGeom>
            <a:solidFill>
              <a:srgbClr val="B98A5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4" name="Google Shape;882;p25">
              <a:extLst>
                <a:ext uri="{FF2B5EF4-FFF2-40B4-BE49-F238E27FC236}">
                  <a16:creationId xmlns:a16="http://schemas.microsoft.com/office/drawing/2014/main" id="{A3CC5845-ED89-4817-A8A3-0830C5587967}"/>
                </a:ext>
              </a:extLst>
            </p:cNvPr>
            <p:cNvSpPr txBox="1"/>
            <p:nvPr/>
          </p:nvSpPr>
          <p:spPr>
            <a:xfrm>
              <a:off x="5648291" y="2683238"/>
              <a:ext cx="2978962" cy="4719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0">
                <a:lnSpc>
                  <a:spcPct val="107000"/>
                </a:lnSpc>
                <a:spcAft>
                  <a:spcPts val="800"/>
                </a:spcAft>
              </a:pP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Darslarda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raqamli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texnologiyalardan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foydalanish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bo‘yicha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tavsiyalar</a:t>
              </a:r>
              <a:endParaRPr lang="ru-RU" sz="3200" b="1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</a:endParaRPr>
            </a:p>
          </p:txBody>
        </p:sp>
      </p:grpSp>
      <p:grpSp>
        <p:nvGrpSpPr>
          <p:cNvPr id="25" name="Google Shape;865;p25">
            <a:extLst>
              <a:ext uri="{FF2B5EF4-FFF2-40B4-BE49-F238E27FC236}">
                <a16:creationId xmlns:a16="http://schemas.microsoft.com/office/drawing/2014/main" id="{CFD7F029-EF79-4F67-B9A3-8D90A8CC1521}"/>
              </a:ext>
            </a:extLst>
          </p:cNvPr>
          <p:cNvGrpSpPr/>
          <p:nvPr/>
        </p:nvGrpSpPr>
        <p:grpSpPr>
          <a:xfrm>
            <a:off x="387350" y="7166347"/>
            <a:ext cx="10363201" cy="2214309"/>
            <a:chOff x="459575" y="3605600"/>
            <a:chExt cx="4323651" cy="1125125"/>
          </a:xfrm>
        </p:grpSpPr>
        <p:sp>
          <p:nvSpPr>
            <p:cNvPr id="26" name="Google Shape;866;p25">
              <a:extLst>
                <a:ext uri="{FF2B5EF4-FFF2-40B4-BE49-F238E27FC236}">
                  <a16:creationId xmlns:a16="http://schemas.microsoft.com/office/drawing/2014/main" id="{5A0BD55B-E06D-46F7-988A-D6EDBA8656BC}"/>
                </a:ext>
              </a:extLst>
            </p:cNvPr>
            <p:cNvSpPr/>
            <p:nvPr/>
          </p:nvSpPr>
          <p:spPr>
            <a:xfrm>
              <a:off x="833450" y="3756025"/>
              <a:ext cx="3504694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7" name="Google Shape;867;p25">
              <a:extLst>
                <a:ext uri="{FF2B5EF4-FFF2-40B4-BE49-F238E27FC236}">
                  <a16:creationId xmlns:a16="http://schemas.microsoft.com/office/drawing/2014/main" id="{CA102C7B-99AB-4B7B-A9A1-8AFCDD4A4078}"/>
                </a:ext>
              </a:extLst>
            </p:cNvPr>
            <p:cNvSpPr/>
            <p:nvPr/>
          </p:nvSpPr>
          <p:spPr>
            <a:xfrm>
              <a:off x="459575" y="3605600"/>
              <a:ext cx="751200" cy="7512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28" name="Google Shape;868;p25">
              <a:extLst>
                <a:ext uri="{FF2B5EF4-FFF2-40B4-BE49-F238E27FC236}">
                  <a16:creationId xmlns:a16="http://schemas.microsoft.com/office/drawing/2014/main" id="{5C370DC4-90E6-46A1-8CA3-ABA55AF19B82}"/>
                </a:ext>
              </a:extLst>
            </p:cNvPr>
            <p:cNvSpPr/>
            <p:nvPr/>
          </p:nvSpPr>
          <p:spPr>
            <a:xfrm rot="10800000">
              <a:off x="459650" y="4356875"/>
              <a:ext cx="373800" cy="373800"/>
            </a:xfrm>
            <a:prstGeom prst="rtTriangle">
              <a:avLst/>
            </a:prstGeom>
            <a:solidFill>
              <a:srgbClr val="CAA7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0" name="Google Shape;870;p25">
              <a:extLst>
                <a:ext uri="{FF2B5EF4-FFF2-40B4-BE49-F238E27FC236}">
                  <a16:creationId xmlns:a16="http://schemas.microsoft.com/office/drawing/2014/main" id="{752A428B-4847-4012-B240-0A6E051CCE02}"/>
                </a:ext>
              </a:extLst>
            </p:cNvPr>
            <p:cNvSpPr txBox="1"/>
            <p:nvPr/>
          </p:nvSpPr>
          <p:spPr>
            <a:xfrm>
              <a:off x="1190781" y="4019981"/>
              <a:ext cx="3592445" cy="546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Zamonaviy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pedagogik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yondashuvlarni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qo‘llash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orqali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 smtClean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o‘quvchilarga</a:t>
              </a:r>
              <a:r>
                <a:rPr lang="en-US" sz="3200" b="1" dirty="0" smtClean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mavzuni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 smtClean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o‘zlashtirishiga</a:t>
              </a:r>
              <a:r>
                <a:rPr lang="en-US" sz="3200" b="1" dirty="0" smtClean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yordam</a:t>
              </a:r>
              <a:r>
                <a:rPr lang="en-US" sz="32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 </a:t>
              </a:r>
              <a:r>
                <a:rPr lang="en-US" sz="3200" b="1" dirty="0" err="1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</a:rPr>
                <a:t>berish</a:t>
              </a:r>
              <a:endParaRPr sz="3200" b="1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31" name="Google Shape;640;p26">
            <a:extLst>
              <a:ext uri="{FF2B5EF4-FFF2-40B4-BE49-F238E27FC236}">
                <a16:creationId xmlns:a16="http://schemas.microsoft.com/office/drawing/2014/main" id="{1AA28CB7-1FFA-499C-8720-9E12A7C475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550" y="3114675"/>
            <a:ext cx="7684532" cy="6853357"/>
          </a:xfrm>
        </p:spPr>
        <p:txBody>
          <a:bodyPr>
            <a:normAutofit/>
          </a:bodyPr>
          <a:lstStyle/>
          <a:p>
            <a:r>
              <a:rPr lang="en-US" sz="6000" dirty="0" err="1" smtClean="0"/>
              <a:t>Sanoq</a:t>
            </a:r>
            <a:r>
              <a:rPr lang="en-US" sz="6000" dirty="0" smtClean="0"/>
              <a:t> </a:t>
            </a:r>
            <a:r>
              <a:rPr lang="en-US" sz="6000" dirty="0" err="1" smtClean="0"/>
              <a:t>sistemasi</a:t>
            </a:r>
            <a:r>
              <a:rPr lang="en-US" sz="6000" dirty="0" smtClean="0"/>
              <a:t> </a:t>
            </a:r>
            <a:r>
              <a:rPr lang="en-US" sz="6000" dirty="0" err="1" smtClean="0"/>
              <a:t>nima</a:t>
            </a:r>
            <a:r>
              <a:rPr lang="en-US" sz="6000" dirty="0" smtClean="0"/>
              <a:t>?</a:t>
            </a:r>
          </a:p>
          <a:p>
            <a:r>
              <a:rPr lang="en-US" sz="6000" dirty="0" err="1" smtClean="0"/>
              <a:t>Qanday</a:t>
            </a:r>
            <a:r>
              <a:rPr lang="en-US" sz="6000" dirty="0" smtClean="0"/>
              <a:t> </a:t>
            </a:r>
            <a:r>
              <a:rPr lang="en-US" sz="6000" dirty="0" err="1" smtClean="0"/>
              <a:t>sanoq</a:t>
            </a:r>
            <a:r>
              <a:rPr lang="en-US" sz="6000" dirty="0" smtClean="0"/>
              <a:t> </a:t>
            </a:r>
            <a:r>
              <a:rPr lang="en-US" sz="6000" dirty="0" err="1" smtClean="0"/>
              <a:t>sistemalarini</a:t>
            </a:r>
            <a:r>
              <a:rPr lang="en-US" sz="6000" dirty="0" smtClean="0"/>
              <a:t> </a:t>
            </a:r>
            <a:r>
              <a:rPr lang="en-US" sz="6000" dirty="0" err="1" smtClean="0"/>
              <a:t>bilasiz</a:t>
            </a:r>
            <a:r>
              <a:rPr lang="en-US" sz="6000" dirty="0" smtClean="0"/>
              <a:t>?</a:t>
            </a:r>
          </a:p>
          <a:p>
            <a:endParaRPr lang="ru-RU" sz="6000" dirty="0"/>
          </a:p>
        </p:txBody>
      </p:sp>
      <p:pic>
        <p:nvPicPr>
          <p:cNvPr id="2050" name="Picture 2" descr="Система счисления картинки (49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550" y="1895475"/>
            <a:ext cx="8459031" cy="792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279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0" name="Google Shape;210;p18"/>
          <p:cNvGrpSpPr/>
          <p:nvPr/>
        </p:nvGrpSpPr>
        <p:grpSpPr>
          <a:xfrm>
            <a:off x="1397831" y="3217743"/>
            <a:ext cx="7601204" cy="2117221"/>
            <a:chOff x="710263" y="1462568"/>
            <a:chExt cx="3862292" cy="1075794"/>
          </a:xfrm>
        </p:grpSpPr>
        <p:sp>
          <p:nvSpPr>
            <p:cNvPr id="211" name="Google Shape;211;p18"/>
            <p:cNvSpPr/>
            <p:nvPr/>
          </p:nvSpPr>
          <p:spPr>
            <a:xfrm>
              <a:off x="710655" y="1462568"/>
              <a:ext cx="3861900" cy="47190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59703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  <a:buSzPts val="1100"/>
              </a:pPr>
              <a:r>
                <a:rPr lang="en-US" sz="2400" b="1" kern="0" dirty="0" err="1" smtClean="0">
                  <a:solidFill>
                    <a:srgbClr val="00206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Moddiy</a:t>
              </a:r>
              <a:r>
                <a:rPr lang="en-US" sz="2400" b="1" kern="0" dirty="0" smtClean="0">
                  <a:solidFill>
                    <a:srgbClr val="00206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 - </a:t>
              </a:r>
              <a:r>
                <a:rPr lang="en-US" sz="2400" dirty="0">
                  <a:solidFill>
                    <a:srgbClr val="002060"/>
                  </a:solidFill>
                  <a:sym typeface="Fira Sans Extra Condensed Medium"/>
                </a:rPr>
                <a:t>r</a:t>
              </a:r>
              <a:r>
                <a:rPr lang="en-US" sz="2400" dirty="0" smtClean="0">
                  <a:solidFill>
                    <a:srgbClr val="002060"/>
                  </a:solidFill>
                </a:rPr>
                <a:t>eal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buyum</a:t>
              </a:r>
              <a:r>
                <a:rPr lang="en-US" sz="2400" dirty="0" smtClean="0">
                  <a:solidFill>
                    <a:srgbClr val="002060"/>
                  </a:solidFill>
                </a:rPr>
                <a:t>,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narsalar</a:t>
              </a: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</a:p>
            <a:p>
              <a:pPr defTabSz="1799495">
                <a:buClr>
                  <a:srgbClr val="000000"/>
                </a:buClr>
                <a:buSzPts val="1100"/>
              </a:pPr>
              <a:r>
                <a:rPr lang="en-US" sz="2400" dirty="0" err="1" smtClean="0">
                  <a:solidFill>
                    <a:srgbClr val="002060"/>
                  </a:solidFill>
                </a:rPr>
                <a:t>orqali</a:t>
              </a: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ifodalash</a:t>
              </a:r>
              <a:endParaRPr sz="2400" b="1" kern="0" dirty="0">
                <a:solidFill>
                  <a:srgbClr val="00206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18"/>
            <p:cNvSpPr txBox="1"/>
            <p:nvPr/>
          </p:nvSpPr>
          <p:spPr>
            <a:xfrm>
              <a:off x="710263" y="2003462"/>
              <a:ext cx="22650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362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773579" y="1498027"/>
              <a:ext cx="380400" cy="3804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14" name="Google Shape;214;p18"/>
          <p:cNvGrpSpPr/>
          <p:nvPr/>
        </p:nvGrpSpPr>
        <p:grpSpPr>
          <a:xfrm>
            <a:off x="1391845" y="6133082"/>
            <a:ext cx="7600434" cy="2198669"/>
            <a:chOff x="707220" y="2943897"/>
            <a:chExt cx="3861900" cy="1117178"/>
          </a:xfrm>
        </p:grpSpPr>
        <p:sp>
          <p:nvSpPr>
            <p:cNvPr id="215" name="Google Shape;215;p18"/>
            <p:cNvSpPr/>
            <p:nvPr/>
          </p:nvSpPr>
          <p:spPr>
            <a:xfrm>
              <a:off x="707220" y="3589175"/>
              <a:ext cx="3861900" cy="47190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259703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  <a:buSzPts val="1100"/>
              </a:pPr>
              <a:r>
                <a:rPr lang="en-US" sz="2400" b="1" dirty="0" err="1" smtClean="0">
                  <a:solidFill>
                    <a:srgbClr val="002060"/>
                  </a:solidFill>
                </a:rPr>
                <a:t>Timsolli</a:t>
              </a:r>
              <a:r>
                <a:rPr lang="en-US" sz="2400" b="1" dirty="0" smtClean="0">
                  <a:solidFill>
                    <a:srgbClr val="002060"/>
                  </a:solidFill>
                </a:rPr>
                <a:t> -</a:t>
              </a: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matematik</a:t>
              </a: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belgilar</a:t>
              </a: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</a:p>
            <a:p>
              <a:pPr defTabSz="1799495">
                <a:buClr>
                  <a:srgbClr val="000000"/>
                </a:buClr>
                <a:buSzPts val="1100"/>
              </a:pPr>
              <a:r>
                <a:rPr lang="en-US" sz="2400" dirty="0" err="1" smtClean="0">
                  <a:solidFill>
                    <a:srgbClr val="002060"/>
                  </a:solidFill>
                </a:rPr>
                <a:t>orqali</a:t>
              </a: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tasvirlash</a:t>
              </a:r>
              <a:endParaRPr sz="2400" b="1" kern="0" dirty="0">
                <a:solidFill>
                  <a:srgbClr val="00206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18"/>
            <p:cNvSpPr txBox="1"/>
            <p:nvPr/>
          </p:nvSpPr>
          <p:spPr>
            <a:xfrm>
              <a:off x="710238" y="2943897"/>
              <a:ext cx="22650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362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17" name="Google Shape;217;p18"/>
            <p:cNvSpPr/>
            <p:nvPr/>
          </p:nvSpPr>
          <p:spPr>
            <a:xfrm>
              <a:off x="773579" y="3634937"/>
              <a:ext cx="380400" cy="3804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18" name="Google Shape;218;p18"/>
          <p:cNvGrpSpPr/>
          <p:nvPr/>
        </p:nvGrpSpPr>
        <p:grpSpPr>
          <a:xfrm>
            <a:off x="10209149" y="4621754"/>
            <a:ext cx="7600434" cy="2137456"/>
            <a:chOff x="4572087" y="1452279"/>
            <a:chExt cx="3861900" cy="1086077"/>
          </a:xfrm>
        </p:grpSpPr>
        <p:sp>
          <p:nvSpPr>
            <p:cNvPr id="219" name="Google Shape;219;p18"/>
            <p:cNvSpPr/>
            <p:nvPr/>
          </p:nvSpPr>
          <p:spPr>
            <a:xfrm>
              <a:off x="4572087" y="1452279"/>
              <a:ext cx="3861900" cy="47190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079724" bIns="179929" anchor="ctr" anchorCtr="0">
              <a:noAutofit/>
            </a:bodyPr>
            <a:lstStyle/>
            <a:p>
              <a:pPr lvl="0" algn="r" defTabSz="1799495">
                <a:buClr>
                  <a:srgbClr val="000000"/>
                </a:buClr>
                <a:buSzPts val="1100"/>
              </a:pPr>
              <a:r>
                <a:rPr lang="en-US" sz="2400" b="1" dirty="0" err="1" smtClean="0">
                  <a:solidFill>
                    <a:srgbClr val="002060"/>
                  </a:solidFill>
                </a:rPr>
                <a:t>Rasmli</a:t>
              </a:r>
              <a:r>
                <a:rPr lang="en-US" sz="2400" b="1" dirty="0" smtClean="0">
                  <a:solidFill>
                    <a:srgbClr val="002060"/>
                  </a:solidFill>
                </a:rPr>
                <a:t> -</a:t>
              </a: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</a:rPr>
                <a:t>Sonlarning</a:t>
              </a:r>
              <a:r>
                <a:rPr lang="en-US" sz="2400" dirty="0">
                  <a:solidFill>
                    <a:srgbClr val="002060"/>
                  </a:solidFill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</a:rPr>
                <a:t>qiymati</a:t>
              </a:r>
              <a:r>
                <a:rPr lang="en-US" sz="2400" dirty="0">
                  <a:solidFill>
                    <a:srgbClr val="002060"/>
                  </a:solidFill>
                </a:rPr>
                <a:t>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chizmalar</a:t>
              </a:r>
              <a:endParaRPr lang="en-US" sz="2400" dirty="0" smtClean="0">
                <a:solidFill>
                  <a:srgbClr val="002060"/>
                </a:solidFill>
              </a:endParaRPr>
            </a:p>
            <a:p>
              <a:pPr lvl="0" algn="r" defTabSz="1799495">
                <a:buClr>
                  <a:srgbClr val="000000"/>
                </a:buClr>
                <a:buSzPts val="1100"/>
              </a:pPr>
              <a:r>
                <a:rPr lang="en-US" sz="2400" dirty="0" smtClean="0">
                  <a:solidFill>
                    <a:srgbClr val="002060"/>
                  </a:solidFill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</a:rPr>
                <a:t>yordamida</a:t>
              </a:r>
              <a:r>
                <a:rPr lang="en-US" sz="2400" dirty="0">
                  <a:solidFill>
                    <a:srgbClr val="002060"/>
                  </a:solidFill>
                </a:rPr>
                <a:t> </a:t>
              </a:r>
              <a:r>
                <a:rPr lang="en-US" sz="2400" dirty="0" err="1" smtClean="0">
                  <a:solidFill>
                    <a:srgbClr val="002060"/>
                  </a:solidFill>
                </a:rPr>
                <a:t>tushuntirish</a:t>
              </a:r>
              <a:endParaRPr lang="ru-RU" sz="2400" dirty="0">
                <a:solidFill>
                  <a:srgbClr val="002060"/>
                </a:solidFill>
              </a:endParaRPr>
            </a:p>
          </p:txBody>
        </p:sp>
        <p:sp>
          <p:nvSpPr>
            <p:cNvPr id="220" name="Google Shape;220;p18"/>
            <p:cNvSpPr txBox="1"/>
            <p:nvPr/>
          </p:nvSpPr>
          <p:spPr>
            <a:xfrm>
              <a:off x="6168763" y="2003456"/>
              <a:ext cx="22650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 defTabSz="1799495">
                <a:buClr>
                  <a:srgbClr val="000000"/>
                </a:buClr>
              </a:pPr>
              <a:endParaRPr sz="2362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21" name="Google Shape;221;p18"/>
            <p:cNvSpPr/>
            <p:nvPr/>
          </p:nvSpPr>
          <p:spPr>
            <a:xfrm>
              <a:off x="7990183" y="1498014"/>
              <a:ext cx="380400" cy="3804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26" name="Google Shape;226;p18"/>
          <p:cNvGrpSpPr/>
          <p:nvPr/>
        </p:nvGrpSpPr>
        <p:grpSpPr>
          <a:xfrm>
            <a:off x="17144409" y="4882865"/>
            <a:ext cx="415053" cy="415053"/>
            <a:chOff x="5049725" y="249400"/>
            <a:chExt cx="481825" cy="481825"/>
          </a:xfrm>
        </p:grpSpPr>
        <p:sp>
          <p:nvSpPr>
            <p:cNvPr id="227" name="Google Shape;227;p18"/>
            <p:cNvSpPr/>
            <p:nvPr/>
          </p:nvSpPr>
          <p:spPr>
            <a:xfrm>
              <a:off x="5191775" y="560925"/>
              <a:ext cx="197625" cy="170300"/>
            </a:xfrm>
            <a:custGeom>
              <a:avLst/>
              <a:gdLst/>
              <a:ahLst/>
              <a:cxnLst/>
              <a:rect l="l" t="t" r="r" b="b"/>
              <a:pathLst>
                <a:path w="7905" h="6812" extrusionOk="0">
                  <a:moveTo>
                    <a:pt x="6213" y="1129"/>
                  </a:moveTo>
                  <a:cubicBezTo>
                    <a:pt x="6523" y="1129"/>
                    <a:pt x="6776" y="1379"/>
                    <a:pt x="6776" y="1693"/>
                  </a:cubicBezTo>
                  <a:cubicBezTo>
                    <a:pt x="6776" y="2006"/>
                    <a:pt x="6523" y="2259"/>
                    <a:pt x="6213" y="2259"/>
                  </a:cubicBezTo>
                  <a:lnTo>
                    <a:pt x="1696" y="2259"/>
                  </a:lnTo>
                  <a:cubicBezTo>
                    <a:pt x="1383" y="2259"/>
                    <a:pt x="1130" y="2006"/>
                    <a:pt x="1130" y="1693"/>
                  </a:cubicBezTo>
                  <a:cubicBezTo>
                    <a:pt x="1130" y="1379"/>
                    <a:pt x="1383" y="1129"/>
                    <a:pt x="1696" y="1129"/>
                  </a:cubicBezTo>
                  <a:close/>
                  <a:moveTo>
                    <a:pt x="6213" y="3388"/>
                  </a:moveTo>
                  <a:cubicBezTo>
                    <a:pt x="6523" y="3388"/>
                    <a:pt x="6776" y="3638"/>
                    <a:pt x="6776" y="3951"/>
                  </a:cubicBezTo>
                  <a:cubicBezTo>
                    <a:pt x="6776" y="4264"/>
                    <a:pt x="6523" y="4517"/>
                    <a:pt x="6213" y="4517"/>
                  </a:cubicBezTo>
                  <a:lnTo>
                    <a:pt x="1696" y="4517"/>
                  </a:lnTo>
                  <a:cubicBezTo>
                    <a:pt x="1383" y="4517"/>
                    <a:pt x="1130" y="4264"/>
                    <a:pt x="1130" y="3951"/>
                  </a:cubicBezTo>
                  <a:cubicBezTo>
                    <a:pt x="1130" y="3638"/>
                    <a:pt x="1383" y="3388"/>
                    <a:pt x="1696" y="3388"/>
                  </a:cubicBezTo>
                  <a:close/>
                  <a:moveTo>
                    <a:pt x="0" y="0"/>
                  </a:moveTo>
                  <a:lnTo>
                    <a:pt x="0" y="6249"/>
                  </a:lnTo>
                  <a:cubicBezTo>
                    <a:pt x="0" y="6559"/>
                    <a:pt x="253" y="6812"/>
                    <a:pt x="567" y="6812"/>
                  </a:cubicBezTo>
                  <a:lnTo>
                    <a:pt x="7342" y="6812"/>
                  </a:lnTo>
                  <a:cubicBezTo>
                    <a:pt x="7652" y="6812"/>
                    <a:pt x="7905" y="6559"/>
                    <a:pt x="7905" y="6249"/>
                  </a:cubicBezTo>
                  <a:lnTo>
                    <a:pt x="790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18"/>
            <p:cNvSpPr/>
            <p:nvPr/>
          </p:nvSpPr>
          <p:spPr>
            <a:xfrm>
              <a:off x="5049725" y="249400"/>
              <a:ext cx="481825" cy="396225"/>
            </a:xfrm>
            <a:custGeom>
              <a:avLst/>
              <a:gdLst/>
              <a:ahLst/>
              <a:cxnLst/>
              <a:rect l="l" t="t" r="r" b="b"/>
              <a:pathLst>
                <a:path w="19273" h="15849" extrusionOk="0">
                  <a:moveTo>
                    <a:pt x="4553" y="4518"/>
                  </a:moveTo>
                  <a:lnTo>
                    <a:pt x="4553" y="5686"/>
                  </a:lnTo>
                  <a:lnTo>
                    <a:pt x="3424" y="5686"/>
                  </a:lnTo>
                  <a:lnTo>
                    <a:pt x="3424" y="4948"/>
                  </a:lnTo>
                  <a:cubicBezTo>
                    <a:pt x="3424" y="4710"/>
                    <a:pt x="3617" y="4518"/>
                    <a:pt x="3852" y="4518"/>
                  </a:cubicBezTo>
                  <a:close/>
                  <a:moveTo>
                    <a:pt x="15418" y="4518"/>
                  </a:moveTo>
                  <a:cubicBezTo>
                    <a:pt x="15653" y="4518"/>
                    <a:pt x="15845" y="4710"/>
                    <a:pt x="15845" y="4948"/>
                  </a:cubicBezTo>
                  <a:lnTo>
                    <a:pt x="15845" y="5686"/>
                  </a:lnTo>
                  <a:lnTo>
                    <a:pt x="14716" y="5686"/>
                  </a:lnTo>
                  <a:lnTo>
                    <a:pt x="14716" y="4518"/>
                  </a:lnTo>
                  <a:close/>
                  <a:moveTo>
                    <a:pt x="10199" y="1130"/>
                  </a:moveTo>
                  <a:lnTo>
                    <a:pt x="10199" y="3954"/>
                  </a:lnTo>
                  <a:cubicBezTo>
                    <a:pt x="10199" y="4265"/>
                    <a:pt x="10452" y="4518"/>
                    <a:pt x="10765" y="4518"/>
                  </a:cubicBezTo>
                  <a:lnTo>
                    <a:pt x="13587" y="4518"/>
                  </a:lnTo>
                  <a:lnTo>
                    <a:pt x="13587" y="6815"/>
                  </a:lnTo>
                  <a:lnTo>
                    <a:pt x="5682" y="6815"/>
                  </a:lnTo>
                  <a:lnTo>
                    <a:pt x="5682" y="1130"/>
                  </a:lnTo>
                  <a:close/>
                  <a:moveTo>
                    <a:pt x="16412" y="9074"/>
                  </a:moveTo>
                  <a:cubicBezTo>
                    <a:pt x="16722" y="9074"/>
                    <a:pt x="16975" y="9324"/>
                    <a:pt x="16975" y="9637"/>
                  </a:cubicBezTo>
                  <a:cubicBezTo>
                    <a:pt x="16975" y="9950"/>
                    <a:pt x="16722" y="10203"/>
                    <a:pt x="16412" y="10203"/>
                  </a:cubicBezTo>
                  <a:lnTo>
                    <a:pt x="15282" y="10203"/>
                  </a:lnTo>
                  <a:cubicBezTo>
                    <a:pt x="14969" y="10203"/>
                    <a:pt x="14716" y="9950"/>
                    <a:pt x="14716" y="9637"/>
                  </a:cubicBezTo>
                  <a:cubicBezTo>
                    <a:pt x="14716" y="9324"/>
                    <a:pt x="14969" y="9074"/>
                    <a:pt x="15282" y="9074"/>
                  </a:cubicBezTo>
                  <a:close/>
                  <a:moveTo>
                    <a:pt x="10782" y="1"/>
                  </a:moveTo>
                  <a:cubicBezTo>
                    <a:pt x="10776" y="1"/>
                    <a:pt x="10771" y="1"/>
                    <a:pt x="10765" y="1"/>
                  </a:cubicBezTo>
                  <a:lnTo>
                    <a:pt x="5119" y="1"/>
                  </a:lnTo>
                  <a:cubicBezTo>
                    <a:pt x="4806" y="1"/>
                    <a:pt x="4553" y="254"/>
                    <a:pt x="4553" y="567"/>
                  </a:cubicBezTo>
                  <a:lnTo>
                    <a:pt x="4553" y="3388"/>
                  </a:lnTo>
                  <a:lnTo>
                    <a:pt x="3852" y="3388"/>
                  </a:lnTo>
                  <a:cubicBezTo>
                    <a:pt x="2993" y="3388"/>
                    <a:pt x="2295" y="4087"/>
                    <a:pt x="2295" y="4948"/>
                  </a:cubicBezTo>
                  <a:lnTo>
                    <a:pt x="2295" y="5686"/>
                  </a:lnTo>
                  <a:lnTo>
                    <a:pt x="1693" y="5686"/>
                  </a:lnTo>
                  <a:cubicBezTo>
                    <a:pt x="756" y="5686"/>
                    <a:pt x="0" y="6442"/>
                    <a:pt x="0" y="7378"/>
                  </a:cubicBezTo>
                  <a:lnTo>
                    <a:pt x="0" y="14154"/>
                  </a:lnTo>
                  <a:cubicBezTo>
                    <a:pt x="0" y="15090"/>
                    <a:pt x="756" y="15846"/>
                    <a:pt x="1693" y="15849"/>
                  </a:cubicBezTo>
                  <a:lnTo>
                    <a:pt x="4553" y="15849"/>
                  </a:lnTo>
                  <a:lnTo>
                    <a:pt x="4553" y="12461"/>
                  </a:lnTo>
                  <a:lnTo>
                    <a:pt x="3990" y="12461"/>
                  </a:lnTo>
                  <a:cubicBezTo>
                    <a:pt x="3677" y="12461"/>
                    <a:pt x="3424" y="12208"/>
                    <a:pt x="3424" y="11895"/>
                  </a:cubicBezTo>
                  <a:cubicBezTo>
                    <a:pt x="3424" y="11582"/>
                    <a:pt x="3677" y="11332"/>
                    <a:pt x="3990" y="11332"/>
                  </a:cubicBezTo>
                  <a:lnTo>
                    <a:pt x="15282" y="11332"/>
                  </a:lnTo>
                  <a:cubicBezTo>
                    <a:pt x="15593" y="11332"/>
                    <a:pt x="15845" y="11582"/>
                    <a:pt x="15845" y="11895"/>
                  </a:cubicBezTo>
                  <a:cubicBezTo>
                    <a:pt x="15845" y="12208"/>
                    <a:pt x="15593" y="12461"/>
                    <a:pt x="15282" y="12461"/>
                  </a:cubicBezTo>
                  <a:lnTo>
                    <a:pt x="14716" y="12461"/>
                  </a:lnTo>
                  <a:lnTo>
                    <a:pt x="14716" y="15849"/>
                  </a:lnTo>
                  <a:lnTo>
                    <a:pt x="17541" y="15849"/>
                  </a:lnTo>
                  <a:cubicBezTo>
                    <a:pt x="18474" y="15849"/>
                    <a:pt x="19272" y="15087"/>
                    <a:pt x="19272" y="14154"/>
                  </a:cubicBezTo>
                  <a:lnTo>
                    <a:pt x="19272" y="7378"/>
                  </a:lnTo>
                  <a:cubicBezTo>
                    <a:pt x="19272" y="6445"/>
                    <a:pt x="18474" y="5686"/>
                    <a:pt x="17541" y="5686"/>
                  </a:cubicBezTo>
                  <a:lnTo>
                    <a:pt x="16975" y="5686"/>
                  </a:lnTo>
                  <a:lnTo>
                    <a:pt x="16975" y="4948"/>
                  </a:lnTo>
                  <a:cubicBezTo>
                    <a:pt x="16975" y="4087"/>
                    <a:pt x="16276" y="3388"/>
                    <a:pt x="15418" y="3388"/>
                  </a:cubicBezTo>
                  <a:lnTo>
                    <a:pt x="14385" y="3388"/>
                  </a:lnTo>
                  <a:cubicBezTo>
                    <a:pt x="11026" y="30"/>
                    <a:pt x="11079" y="1"/>
                    <a:pt x="1078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32" name="Google Shape;232;p18"/>
          <p:cNvSpPr/>
          <p:nvPr/>
        </p:nvSpPr>
        <p:spPr>
          <a:xfrm>
            <a:off x="1711911" y="7659672"/>
            <a:ext cx="369720" cy="415053"/>
          </a:xfrm>
          <a:custGeom>
            <a:avLst/>
            <a:gdLst/>
            <a:ahLst/>
            <a:cxnLst/>
            <a:rect l="l" t="t" r="r" b="b"/>
            <a:pathLst>
              <a:path w="17168" h="19273" extrusionOk="0">
                <a:moveTo>
                  <a:pt x="15361" y="1130"/>
                </a:moveTo>
                <a:cubicBezTo>
                  <a:pt x="15671" y="1130"/>
                  <a:pt x="15924" y="1382"/>
                  <a:pt x="15924" y="1696"/>
                </a:cubicBezTo>
                <a:cubicBezTo>
                  <a:pt x="15924" y="2006"/>
                  <a:pt x="15671" y="2259"/>
                  <a:pt x="15361" y="2259"/>
                </a:cubicBezTo>
                <a:lnTo>
                  <a:pt x="1810" y="2259"/>
                </a:lnTo>
                <a:cubicBezTo>
                  <a:pt x="1497" y="2259"/>
                  <a:pt x="1244" y="2006"/>
                  <a:pt x="1244" y="1696"/>
                </a:cubicBezTo>
                <a:cubicBezTo>
                  <a:pt x="1244" y="1382"/>
                  <a:pt x="1497" y="1130"/>
                  <a:pt x="1810" y="1130"/>
                </a:cubicBezTo>
                <a:close/>
                <a:moveTo>
                  <a:pt x="15361" y="11332"/>
                </a:moveTo>
                <a:cubicBezTo>
                  <a:pt x="15671" y="11332"/>
                  <a:pt x="15924" y="11582"/>
                  <a:pt x="15924" y="11895"/>
                </a:cubicBezTo>
                <a:cubicBezTo>
                  <a:pt x="15924" y="12208"/>
                  <a:pt x="15671" y="12461"/>
                  <a:pt x="15361" y="12461"/>
                </a:cubicBezTo>
                <a:lnTo>
                  <a:pt x="1810" y="12461"/>
                </a:lnTo>
                <a:cubicBezTo>
                  <a:pt x="1497" y="12461"/>
                  <a:pt x="1244" y="12208"/>
                  <a:pt x="1244" y="11895"/>
                </a:cubicBezTo>
                <a:cubicBezTo>
                  <a:pt x="1244" y="11582"/>
                  <a:pt x="1497" y="11332"/>
                  <a:pt x="1810" y="11332"/>
                </a:cubicBezTo>
                <a:close/>
                <a:moveTo>
                  <a:pt x="1804" y="0"/>
                </a:moveTo>
                <a:cubicBezTo>
                  <a:pt x="982" y="0"/>
                  <a:pt x="277" y="593"/>
                  <a:pt x="139" y="1404"/>
                </a:cubicBezTo>
                <a:cubicBezTo>
                  <a:pt x="1" y="2217"/>
                  <a:pt x="467" y="3012"/>
                  <a:pt x="1244" y="3286"/>
                </a:cubicBezTo>
                <a:lnTo>
                  <a:pt x="1244" y="10305"/>
                </a:lnTo>
                <a:cubicBezTo>
                  <a:pt x="570" y="10543"/>
                  <a:pt x="118" y="11178"/>
                  <a:pt x="115" y="11895"/>
                </a:cubicBezTo>
                <a:cubicBezTo>
                  <a:pt x="115" y="12831"/>
                  <a:pt x="874" y="13587"/>
                  <a:pt x="1810" y="13590"/>
                </a:cubicBezTo>
                <a:lnTo>
                  <a:pt x="6752" y="13590"/>
                </a:lnTo>
                <a:lnTo>
                  <a:pt x="2518" y="18333"/>
                </a:lnTo>
                <a:cubicBezTo>
                  <a:pt x="2316" y="18565"/>
                  <a:pt x="2337" y="18914"/>
                  <a:pt x="2566" y="19122"/>
                </a:cubicBezTo>
                <a:cubicBezTo>
                  <a:pt x="2674" y="19218"/>
                  <a:pt x="2809" y="19266"/>
                  <a:pt x="2943" y="19266"/>
                </a:cubicBezTo>
                <a:cubicBezTo>
                  <a:pt x="3095" y="19266"/>
                  <a:pt x="3247" y="19205"/>
                  <a:pt x="3358" y="19086"/>
                </a:cubicBezTo>
                <a:lnTo>
                  <a:pt x="8020" y="13867"/>
                </a:lnTo>
                <a:lnTo>
                  <a:pt x="8020" y="18709"/>
                </a:lnTo>
                <a:cubicBezTo>
                  <a:pt x="8020" y="19019"/>
                  <a:pt x="8273" y="19272"/>
                  <a:pt x="8586" y="19272"/>
                </a:cubicBezTo>
                <a:cubicBezTo>
                  <a:pt x="8896" y="19272"/>
                  <a:pt x="9149" y="19019"/>
                  <a:pt x="9149" y="18709"/>
                </a:cubicBezTo>
                <a:lnTo>
                  <a:pt x="9149" y="13867"/>
                </a:lnTo>
                <a:lnTo>
                  <a:pt x="13810" y="19086"/>
                </a:lnTo>
                <a:cubicBezTo>
                  <a:pt x="13922" y="19203"/>
                  <a:pt x="14072" y="19263"/>
                  <a:pt x="14224" y="19263"/>
                </a:cubicBezTo>
                <a:cubicBezTo>
                  <a:pt x="14359" y="19263"/>
                  <a:pt x="14494" y="19215"/>
                  <a:pt x="14602" y="19119"/>
                </a:cubicBezTo>
                <a:cubicBezTo>
                  <a:pt x="14831" y="18914"/>
                  <a:pt x="14852" y="18562"/>
                  <a:pt x="14650" y="18330"/>
                </a:cubicBezTo>
                <a:lnTo>
                  <a:pt x="10417" y="13590"/>
                </a:lnTo>
                <a:lnTo>
                  <a:pt x="15361" y="13590"/>
                </a:lnTo>
                <a:cubicBezTo>
                  <a:pt x="16183" y="13590"/>
                  <a:pt x="16891" y="12997"/>
                  <a:pt x="17029" y="12184"/>
                </a:cubicBezTo>
                <a:cubicBezTo>
                  <a:pt x="17168" y="11374"/>
                  <a:pt x="16701" y="10579"/>
                  <a:pt x="15924" y="10305"/>
                </a:cubicBezTo>
                <a:lnTo>
                  <a:pt x="15924" y="3286"/>
                </a:lnTo>
                <a:cubicBezTo>
                  <a:pt x="16701" y="3012"/>
                  <a:pt x="17168" y="2217"/>
                  <a:pt x="17029" y="1404"/>
                </a:cubicBezTo>
                <a:cubicBezTo>
                  <a:pt x="16891" y="593"/>
                  <a:pt x="16187" y="0"/>
                  <a:pt x="15367" y="0"/>
                </a:cubicBezTo>
                <a:cubicBezTo>
                  <a:pt x="15365" y="0"/>
                  <a:pt x="15363" y="0"/>
                  <a:pt x="15361" y="0"/>
                </a:cubicBezTo>
                <a:lnTo>
                  <a:pt x="1810" y="0"/>
                </a:lnTo>
                <a:cubicBezTo>
                  <a:pt x="1808" y="0"/>
                  <a:pt x="1806" y="0"/>
                  <a:pt x="180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495">
              <a:buClr>
                <a:srgbClr val="000000"/>
              </a:buClr>
            </a:pPr>
            <a:endParaRPr sz="2756" kern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233" name="Google Shape;233;p18"/>
          <p:cNvGrpSpPr/>
          <p:nvPr/>
        </p:nvGrpSpPr>
        <p:grpSpPr>
          <a:xfrm>
            <a:off x="1714366" y="3454246"/>
            <a:ext cx="364811" cy="415053"/>
            <a:chOff x="6264525" y="842250"/>
            <a:chExt cx="423500" cy="481825"/>
          </a:xfrm>
        </p:grpSpPr>
        <p:sp>
          <p:nvSpPr>
            <p:cNvPr id="234" name="Google Shape;234;p18"/>
            <p:cNvSpPr/>
            <p:nvPr/>
          </p:nvSpPr>
          <p:spPr>
            <a:xfrm>
              <a:off x="6264525" y="1033450"/>
              <a:ext cx="135300" cy="266450"/>
            </a:xfrm>
            <a:custGeom>
              <a:avLst/>
              <a:gdLst/>
              <a:ahLst/>
              <a:cxnLst/>
              <a:rect l="l" t="t" r="r" b="b"/>
              <a:pathLst>
                <a:path w="5412" h="10658" extrusionOk="0">
                  <a:moveTo>
                    <a:pt x="1" y="1"/>
                  </a:moveTo>
                  <a:lnTo>
                    <a:pt x="1" y="9932"/>
                  </a:lnTo>
                  <a:cubicBezTo>
                    <a:pt x="1" y="10182"/>
                    <a:pt x="61" y="10429"/>
                    <a:pt x="169" y="10658"/>
                  </a:cubicBezTo>
                  <a:lnTo>
                    <a:pt x="5412" y="541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5" name="Google Shape;235;p18"/>
            <p:cNvSpPr/>
            <p:nvPr/>
          </p:nvSpPr>
          <p:spPr>
            <a:xfrm>
              <a:off x="6552700" y="1033450"/>
              <a:ext cx="135325" cy="266450"/>
            </a:xfrm>
            <a:custGeom>
              <a:avLst/>
              <a:gdLst/>
              <a:ahLst/>
              <a:cxnLst/>
              <a:rect l="l" t="t" r="r" b="b"/>
              <a:pathLst>
                <a:path w="5413" h="10658" extrusionOk="0">
                  <a:moveTo>
                    <a:pt x="5412" y="1"/>
                  </a:moveTo>
                  <a:lnTo>
                    <a:pt x="1" y="5415"/>
                  </a:lnTo>
                  <a:lnTo>
                    <a:pt x="5243" y="10658"/>
                  </a:lnTo>
                  <a:cubicBezTo>
                    <a:pt x="5352" y="10429"/>
                    <a:pt x="5412" y="10182"/>
                    <a:pt x="5412" y="9932"/>
                  </a:cubicBezTo>
                  <a:lnTo>
                    <a:pt x="541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8"/>
            <p:cNvSpPr/>
            <p:nvPr/>
          </p:nvSpPr>
          <p:spPr>
            <a:xfrm>
              <a:off x="6462150" y="985275"/>
              <a:ext cx="28025" cy="28250"/>
            </a:xfrm>
            <a:custGeom>
              <a:avLst/>
              <a:gdLst/>
              <a:ahLst/>
              <a:cxnLst/>
              <a:rect l="l" t="t" r="r" b="b"/>
              <a:pathLst>
                <a:path w="1121" h="1130" extrusionOk="0">
                  <a:moveTo>
                    <a:pt x="566" y="1"/>
                  </a:moveTo>
                  <a:cubicBezTo>
                    <a:pt x="253" y="1"/>
                    <a:pt x="0" y="254"/>
                    <a:pt x="0" y="567"/>
                  </a:cubicBezTo>
                  <a:cubicBezTo>
                    <a:pt x="0" y="877"/>
                    <a:pt x="253" y="1130"/>
                    <a:pt x="566" y="1130"/>
                  </a:cubicBezTo>
                  <a:cubicBezTo>
                    <a:pt x="955" y="1130"/>
                    <a:pt x="1060" y="862"/>
                    <a:pt x="1120" y="528"/>
                  </a:cubicBezTo>
                  <a:cubicBezTo>
                    <a:pt x="1102" y="233"/>
                    <a:pt x="862" y="4"/>
                    <a:pt x="5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8"/>
            <p:cNvSpPr/>
            <p:nvPr/>
          </p:nvSpPr>
          <p:spPr>
            <a:xfrm>
              <a:off x="6288775" y="1182900"/>
              <a:ext cx="375075" cy="141175"/>
            </a:xfrm>
            <a:custGeom>
              <a:avLst/>
              <a:gdLst/>
              <a:ahLst/>
              <a:cxnLst/>
              <a:rect l="l" t="t" r="r" b="b"/>
              <a:pathLst>
                <a:path w="15003" h="5647" extrusionOk="0">
                  <a:moveTo>
                    <a:pt x="5475" y="0"/>
                  </a:moveTo>
                  <a:lnTo>
                    <a:pt x="0" y="5478"/>
                  </a:lnTo>
                  <a:cubicBezTo>
                    <a:pt x="226" y="5586"/>
                    <a:pt x="473" y="5646"/>
                    <a:pt x="726" y="5646"/>
                  </a:cubicBezTo>
                  <a:lnTo>
                    <a:pt x="14277" y="5646"/>
                  </a:lnTo>
                  <a:cubicBezTo>
                    <a:pt x="14527" y="5646"/>
                    <a:pt x="14774" y="5586"/>
                    <a:pt x="15002" y="5478"/>
                  </a:cubicBezTo>
                  <a:lnTo>
                    <a:pt x="95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8"/>
            <p:cNvSpPr/>
            <p:nvPr/>
          </p:nvSpPr>
          <p:spPr>
            <a:xfrm>
              <a:off x="6278675" y="965325"/>
              <a:ext cx="42350" cy="84725"/>
            </a:xfrm>
            <a:custGeom>
              <a:avLst/>
              <a:gdLst/>
              <a:ahLst/>
              <a:cxnLst/>
              <a:rect l="l" t="t" r="r" b="b"/>
              <a:pathLst>
                <a:path w="1694" h="3389" extrusionOk="0">
                  <a:moveTo>
                    <a:pt x="1693" y="1"/>
                  </a:moveTo>
                  <a:lnTo>
                    <a:pt x="1" y="1693"/>
                  </a:lnTo>
                  <a:lnTo>
                    <a:pt x="1693" y="3388"/>
                  </a:lnTo>
                  <a:lnTo>
                    <a:pt x="169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8"/>
            <p:cNvSpPr/>
            <p:nvPr/>
          </p:nvSpPr>
          <p:spPr>
            <a:xfrm>
              <a:off x="6631525" y="965325"/>
              <a:ext cx="42400" cy="84725"/>
            </a:xfrm>
            <a:custGeom>
              <a:avLst/>
              <a:gdLst/>
              <a:ahLst/>
              <a:cxnLst/>
              <a:rect l="l" t="t" r="r" b="b"/>
              <a:pathLst>
                <a:path w="1696" h="3389" extrusionOk="0">
                  <a:moveTo>
                    <a:pt x="1" y="1"/>
                  </a:moveTo>
                  <a:lnTo>
                    <a:pt x="1" y="3388"/>
                  </a:lnTo>
                  <a:lnTo>
                    <a:pt x="1696" y="169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18"/>
            <p:cNvSpPr/>
            <p:nvPr/>
          </p:nvSpPr>
          <p:spPr>
            <a:xfrm>
              <a:off x="6349225" y="842250"/>
              <a:ext cx="254100" cy="312425"/>
            </a:xfrm>
            <a:custGeom>
              <a:avLst/>
              <a:gdLst/>
              <a:ahLst/>
              <a:cxnLst/>
              <a:rect l="l" t="t" r="r" b="b"/>
              <a:pathLst>
                <a:path w="10164" h="12497" extrusionOk="0">
                  <a:moveTo>
                    <a:pt x="5081" y="2333"/>
                  </a:moveTo>
                  <a:cubicBezTo>
                    <a:pt x="5779" y="2333"/>
                    <a:pt x="6477" y="2518"/>
                    <a:pt x="7098" y="2885"/>
                  </a:cubicBezTo>
                  <a:cubicBezTo>
                    <a:pt x="8299" y="3596"/>
                    <a:pt x="9034" y="4891"/>
                    <a:pt x="9034" y="6288"/>
                  </a:cubicBezTo>
                  <a:cubicBezTo>
                    <a:pt x="9034" y="7293"/>
                    <a:pt x="8207" y="7981"/>
                    <a:pt x="7335" y="7981"/>
                  </a:cubicBezTo>
                  <a:cubicBezTo>
                    <a:pt x="6947" y="7981"/>
                    <a:pt x="6550" y="7845"/>
                    <a:pt x="6213" y="7540"/>
                  </a:cubicBezTo>
                  <a:cubicBezTo>
                    <a:pt x="5894" y="7824"/>
                    <a:pt x="5492" y="7968"/>
                    <a:pt x="5089" y="7968"/>
                  </a:cubicBezTo>
                  <a:cubicBezTo>
                    <a:pt x="4739" y="7968"/>
                    <a:pt x="4388" y="7860"/>
                    <a:pt x="4090" y="7640"/>
                  </a:cubicBezTo>
                  <a:cubicBezTo>
                    <a:pt x="3448" y="7170"/>
                    <a:pt x="3222" y="6315"/>
                    <a:pt x="3551" y="5589"/>
                  </a:cubicBezTo>
                  <a:cubicBezTo>
                    <a:pt x="3826" y="4973"/>
                    <a:pt x="4435" y="4593"/>
                    <a:pt x="5087" y="4593"/>
                  </a:cubicBezTo>
                  <a:cubicBezTo>
                    <a:pt x="5205" y="4593"/>
                    <a:pt x="5325" y="4606"/>
                    <a:pt x="5445" y="4632"/>
                  </a:cubicBezTo>
                  <a:cubicBezTo>
                    <a:pt x="6225" y="4800"/>
                    <a:pt x="6779" y="5490"/>
                    <a:pt x="6776" y="6288"/>
                  </a:cubicBezTo>
                  <a:cubicBezTo>
                    <a:pt x="6776" y="6660"/>
                    <a:pt x="7058" y="6846"/>
                    <a:pt x="7340" y="6846"/>
                  </a:cubicBezTo>
                  <a:cubicBezTo>
                    <a:pt x="7623" y="6846"/>
                    <a:pt x="7905" y="6660"/>
                    <a:pt x="7905" y="6288"/>
                  </a:cubicBezTo>
                  <a:cubicBezTo>
                    <a:pt x="7905" y="5288"/>
                    <a:pt x="7378" y="4367"/>
                    <a:pt x="6520" y="3858"/>
                  </a:cubicBezTo>
                  <a:cubicBezTo>
                    <a:pt x="6076" y="3595"/>
                    <a:pt x="5578" y="3463"/>
                    <a:pt x="5080" y="3463"/>
                  </a:cubicBezTo>
                  <a:cubicBezTo>
                    <a:pt x="4614" y="3463"/>
                    <a:pt x="4147" y="3578"/>
                    <a:pt x="3725" y="3810"/>
                  </a:cubicBezTo>
                  <a:cubicBezTo>
                    <a:pt x="2849" y="4288"/>
                    <a:pt x="2295" y="5195"/>
                    <a:pt x="2262" y="6191"/>
                  </a:cubicBezTo>
                  <a:cubicBezTo>
                    <a:pt x="2226" y="7188"/>
                    <a:pt x="2723" y="8128"/>
                    <a:pt x="3563" y="8667"/>
                  </a:cubicBezTo>
                  <a:cubicBezTo>
                    <a:pt x="4023" y="8960"/>
                    <a:pt x="4541" y="9107"/>
                    <a:pt x="5077" y="9107"/>
                  </a:cubicBezTo>
                  <a:cubicBezTo>
                    <a:pt x="5519" y="9107"/>
                    <a:pt x="5973" y="9007"/>
                    <a:pt x="6414" y="8805"/>
                  </a:cubicBezTo>
                  <a:cubicBezTo>
                    <a:pt x="6502" y="8765"/>
                    <a:pt x="6585" y="8746"/>
                    <a:pt x="6664" y="8746"/>
                  </a:cubicBezTo>
                  <a:cubicBezTo>
                    <a:pt x="7191" y="8746"/>
                    <a:pt x="7476" y="9559"/>
                    <a:pt x="6884" y="9832"/>
                  </a:cubicBezTo>
                  <a:cubicBezTo>
                    <a:pt x="6300" y="10100"/>
                    <a:pt x="5685" y="10239"/>
                    <a:pt x="5077" y="10239"/>
                  </a:cubicBezTo>
                  <a:cubicBezTo>
                    <a:pt x="4340" y="10239"/>
                    <a:pt x="3611" y="10036"/>
                    <a:pt x="2954" y="9615"/>
                  </a:cubicBezTo>
                  <a:cubicBezTo>
                    <a:pt x="1777" y="8865"/>
                    <a:pt x="1084" y="7546"/>
                    <a:pt x="1133" y="6152"/>
                  </a:cubicBezTo>
                  <a:cubicBezTo>
                    <a:pt x="1178" y="4755"/>
                    <a:pt x="1958" y="3490"/>
                    <a:pt x="3183" y="2819"/>
                  </a:cubicBezTo>
                  <a:cubicBezTo>
                    <a:pt x="3775" y="2494"/>
                    <a:pt x="4429" y="2333"/>
                    <a:pt x="5081" y="2333"/>
                  </a:cubicBezTo>
                  <a:close/>
                  <a:moveTo>
                    <a:pt x="618" y="0"/>
                  </a:moveTo>
                  <a:cubicBezTo>
                    <a:pt x="277" y="0"/>
                    <a:pt x="0" y="277"/>
                    <a:pt x="0" y="618"/>
                  </a:cubicBezTo>
                  <a:lnTo>
                    <a:pt x="0" y="9441"/>
                  </a:lnTo>
                  <a:lnTo>
                    <a:pt x="3057" y="12497"/>
                  </a:lnTo>
                  <a:lnTo>
                    <a:pt x="7107" y="12497"/>
                  </a:lnTo>
                  <a:lnTo>
                    <a:pt x="10163" y="9441"/>
                  </a:lnTo>
                  <a:lnTo>
                    <a:pt x="10163" y="723"/>
                  </a:lnTo>
                  <a:cubicBezTo>
                    <a:pt x="10163" y="326"/>
                    <a:pt x="9838" y="0"/>
                    <a:pt x="94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42" name="Google Shape;242;p18"/>
          <p:cNvGrpSpPr/>
          <p:nvPr/>
        </p:nvGrpSpPr>
        <p:grpSpPr>
          <a:xfrm>
            <a:off x="6355589" y="3122109"/>
            <a:ext cx="5284820" cy="5284820"/>
            <a:chOff x="3229375" y="1413975"/>
            <a:chExt cx="2685300" cy="2685300"/>
          </a:xfrm>
        </p:grpSpPr>
        <p:sp>
          <p:nvSpPr>
            <p:cNvPr id="243" name="Google Shape;243;p18"/>
            <p:cNvSpPr/>
            <p:nvPr/>
          </p:nvSpPr>
          <p:spPr>
            <a:xfrm>
              <a:off x="3229375" y="1413975"/>
              <a:ext cx="2685300" cy="26853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18"/>
            <p:cNvSpPr/>
            <p:nvPr/>
          </p:nvSpPr>
          <p:spPr>
            <a:xfrm>
              <a:off x="3479913" y="1664525"/>
              <a:ext cx="2184300" cy="2184300"/>
            </a:xfrm>
            <a:prstGeom prst="ellipse">
              <a:avLst/>
            </a:prstGeom>
            <a:noFill/>
            <a:ln w="9525" cap="flat" cmpd="sng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495">
                <a:buClr>
                  <a:srgbClr val="000000"/>
                </a:buClr>
              </a:pPr>
              <a:endParaRPr sz="2756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18"/>
            <p:cNvSpPr/>
            <p:nvPr/>
          </p:nvSpPr>
          <p:spPr>
            <a:xfrm>
              <a:off x="3666663" y="1851275"/>
              <a:ext cx="1810800" cy="181080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txBody>
            <a:bodyPr spcFirstLastPara="1" wrap="square" lIns="179929" tIns="899795" rIns="179929" bIns="179929" anchor="ctr" anchorCtr="0">
              <a:noAutofit/>
            </a:bodyPr>
            <a:lstStyle/>
            <a:p>
              <a:pPr algn="ctr" defTabSz="1799495">
                <a:buClr>
                  <a:srgbClr val="000000"/>
                </a:buClr>
                <a:buSzPts val="1100"/>
              </a:pPr>
              <a:endParaRPr sz="3542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38" name="Graphic 2">
            <a:extLst>
              <a:ext uri="{FF2B5EF4-FFF2-40B4-BE49-F238E27FC236}">
                <a16:creationId xmlns:a16="http://schemas.microsoft.com/office/drawing/2014/main" id="{8BDBD700-48AC-4566-B1ED-BB9FDB2CE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48CEDC5A-6DE3-4711-9D56-65BFEAE046C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8FDC065-C6DA-4F56-BA7D-291AB1E4238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94832" y="5216009"/>
            <a:ext cx="27439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ea typeface="Times New Roman" panose="02020603050405020304" pitchFamily="18" charset="0"/>
              </a:rPr>
              <a:t>MRT </a:t>
            </a:r>
            <a:endParaRPr lang="ru-RU" sz="4000" b="1" dirty="0" smtClean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algn="ctr"/>
            <a:r>
              <a:rPr lang="en-US" sz="4000" b="1" dirty="0" err="1" smtClean="0">
                <a:solidFill>
                  <a:schemeClr val="bg1"/>
                </a:solidFill>
                <a:ea typeface="Times New Roman" panose="02020603050405020304" pitchFamily="18" charset="0"/>
              </a:rPr>
              <a:t>yondashuvi</a:t>
            </a:r>
            <a:r>
              <a:rPr lang="en-US" sz="4000" b="1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 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3074" name="Picture 2" descr="CPA Maths: Everything You Need To Know - Twink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674" y="4396725"/>
            <a:ext cx="4227977" cy="211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PA Approach Explained | Learn the Concrete, Pictorial, Abstract Method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13" r="46650"/>
          <a:stretch/>
        </p:blipFill>
        <p:spPr bwMode="auto">
          <a:xfrm>
            <a:off x="13076777" y="5557841"/>
            <a:ext cx="3126039" cy="240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8BDBD700-48AC-4566-B1ED-BB9FDB2CE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CEDC5A-6DE3-4711-9D56-65BFEAE046C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FDC065-C6DA-4F56-BA7D-291AB1E4238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C62D01-96AB-4A4F-811C-EF2B1E49BB3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0051"/>
          <a:stretch/>
        </p:blipFill>
        <p:spPr>
          <a:xfrm>
            <a:off x="768350" y="3800475"/>
            <a:ext cx="15797718" cy="426720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05318" y="1825967"/>
            <a:ext cx="15174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  <a:latin typeface="SourceSans3-Regular"/>
              </a:rPr>
              <a:t>Sonli</a:t>
            </a:r>
            <a:r>
              <a:rPr lang="en-US" sz="3200" b="1" dirty="0">
                <a:solidFill>
                  <a:srgbClr val="002060"/>
                </a:solidFill>
                <a:latin typeface="SourceSans3-Regular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SourceSans3-Regular"/>
              </a:rPr>
              <a:t>tugmalar</a:t>
            </a:r>
            <a:r>
              <a:rPr lang="en-US" sz="3200" b="1" dirty="0">
                <a:solidFill>
                  <a:srgbClr val="002060"/>
                </a:solidFill>
                <a:latin typeface="SourceSans3-Regular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SourceSans3-Regular"/>
              </a:rPr>
              <a:t>yordamida</a:t>
            </a:r>
            <a:r>
              <a:rPr lang="en-US" sz="3200" b="1" dirty="0">
                <a:solidFill>
                  <a:srgbClr val="002060"/>
                </a:solidFill>
                <a:latin typeface="SourceSans3-Regular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SourceSans3-Regular"/>
              </a:rPr>
              <a:t>ifodalangan</a:t>
            </a:r>
            <a:r>
              <a:rPr lang="en-US" sz="3200" b="1" dirty="0">
                <a:solidFill>
                  <a:srgbClr val="002060"/>
                </a:solidFill>
                <a:latin typeface="SourceSans3-Regular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SourceSans3-Regular"/>
              </a:rPr>
              <a:t>sonni</a:t>
            </a:r>
            <a:r>
              <a:rPr lang="en-US" sz="3200" b="1" dirty="0">
                <a:solidFill>
                  <a:srgbClr val="002060"/>
                </a:solidFill>
                <a:latin typeface="SourceSans3-Regular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SourceSans3-Regular"/>
              </a:rPr>
              <a:t>aniqlang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br>
              <a:rPr lang="en-US" sz="3200" b="1" dirty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707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9350" y="17369"/>
            <a:ext cx="15521464" cy="2087762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Chizma</a:t>
            </a:r>
            <a:r>
              <a:rPr lang="en-US" b="1" dirty="0">
                <a:solidFill>
                  <a:srgbClr val="002060"/>
                </a:solidFill>
              </a:rPr>
              <a:t>-model </a:t>
            </a:r>
            <a:r>
              <a:rPr lang="en-US" b="1" dirty="0" err="1" smtClean="0">
                <a:solidFill>
                  <a:srgbClr val="002060"/>
                </a:solidFill>
              </a:rPr>
              <a:t>usuli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7350" y="1819275"/>
            <a:ext cx="166878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002060"/>
                </a:solidFill>
              </a:rPr>
              <a:t>Yusuf aka </a:t>
            </a:r>
            <a:r>
              <a:rPr lang="en-US" sz="4400" dirty="0" err="1">
                <a:solidFill>
                  <a:srgbClr val="002060"/>
                </a:solidFill>
              </a:rPr>
              <a:t>har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bir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qutiga</a:t>
            </a:r>
            <a:r>
              <a:rPr lang="en-US" sz="4400" dirty="0">
                <a:solidFill>
                  <a:srgbClr val="002060"/>
                </a:solidFill>
              </a:rPr>
              <a:t> 40 </a:t>
            </a:r>
            <a:r>
              <a:rPr lang="en-US" sz="4400" dirty="0" err="1">
                <a:solidFill>
                  <a:srgbClr val="002060"/>
                </a:solidFill>
              </a:rPr>
              <a:t>donadan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daftar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joyladi</a:t>
            </a:r>
            <a:r>
              <a:rPr lang="en-US" sz="4400" dirty="0">
                <a:solidFill>
                  <a:srgbClr val="002060"/>
                </a:solidFill>
              </a:rPr>
              <a:t>. U </a:t>
            </a:r>
            <a:r>
              <a:rPr lang="en-US" sz="4400" dirty="0" err="1">
                <a:solidFill>
                  <a:srgbClr val="002060"/>
                </a:solidFill>
              </a:rPr>
              <a:t>har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bir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daftarni</a:t>
            </a:r>
            <a:r>
              <a:rPr lang="en-US" sz="4400" dirty="0">
                <a:solidFill>
                  <a:srgbClr val="002060"/>
                </a:solidFill>
              </a:rPr>
              <a:t> 3300 </a:t>
            </a:r>
            <a:r>
              <a:rPr lang="en-US" sz="4400" dirty="0" err="1">
                <a:solidFill>
                  <a:srgbClr val="002060"/>
                </a:solidFill>
              </a:rPr>
              <a:t>so‘mdan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sotgan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bo‘lsa</a:t>
            </a:r>
            <a:r>
              <a:rPr lang="en-US" sz="4400" dirty="0">
                <a:solidFill>
                  <a:srgbClr val="002060"/>
                </a:solidFill>
              </a:rPr>
              <a:t>, 18 </a:t>
            </a:r>
            <a:r>
              <a:rPr lang="en-US" sz="4400" dirty="0" err="1">
                <a:solidFill>
                  <a:srgbClr val="002060"/>
                </a:solidFill>
              </a:rPr>
              <a:t>quti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daftar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necha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so‘mga</a:t>
            </a:r>
            <a:r>
              <a:rPr lang="en-US" sz="4400" dirty="0">
                <a:solidFill>
                  <a:srgbClr val="002060"/>
                </a:solidFill>
              </a:rPr>
              <a:t> </a:t>
            </a:r>
            <a:r>
              <a:rPr lang="en-US" sz="4400" dirty="0" err="1">
                <a:solidFill>
                  <a:srgbClr val="002060"/>
                </a:solidFill>
              </a:rPr>
              <a:t>sotilgan</a:t>
            </a:r>
            <a:r>
              <a:rPr lang="en-US" sz="4400" dirty="0">
                <a:solidFill>
                  <a:srgbClr val="002060"/>
                </a:solidFill>
              </a:rPr>
              <a:t>? </a:t>
            </a:r>
            <a:br>
              <a:rPr lang="en-US" sz="4400" dirty="0">
                <a:solidFill>
                  <a:srgbClr val="002060"/>
                </a:solidFill>
              </a:rPr>
            </a:br>
            <a:endParaRPr lang="ru-RU" sz="4400" dirty="0">
              <a:solidFill>
                <a:srgbClr val="00206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853304"/>
              </p:ext>
            </p:extLst>
          </p:nvPr>
        </p:nvGraphicFramePr>
        <p:xfrm>
          <a:off x="3054350" y="5680307"/>
          <a:ext cx="11997267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9089">
                  <a:extLst>
                    <a:ext uri="{9D8B030D-6E8A-4147-A177-3AD203B41FA5}">
                      <a16:colId xmlns:a16="http://schemas.microsoft.com/office/drawing/2014/main" val="879273319"/>
                    </a:ext>
                  </a:extLst>
                </a:gridCol>
                <a:gridCol w="3999089">
                  <a:extLst>
                    <a:ext uri="{9D8B030D-6E8A-4147-A177-3AD203B41FA5}">
                      <a16:colId xmlns:a16="http://schemas.microsoft.com/office/drawing/2014/main" val="440591106"/>
                    </a:ext>
                  </a:extLst>
                </a:gridCol>
                <a:gridCol w="3999089">
                  <a:extLst>
                    <a:ext uri="{9D8B030D-6E8A-4147-A177-3AD203B41FA5}">
                      <a16:colId xmlns:a16="http://schemas.microsoft.com/office/drawing/2014/main" val="28160934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40 </a:t>
                      </a:r>
                      <a:r>
                        <a:rPr lang="en-US" sz="4000" dirty="0" err="1" smtClean="0"/>
                        <a:t>dona</a:t>
                      </a:r>
                      <a:endParaRPr lang="ru-RU" sz="40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4000" dirty="0">
                        <a:ln w="28575">
                          <a:solidFill>
                            <a:schemeClr val="tx1"/>
                          </a:solidFill>
                          <a:prstDash val="dash"/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40 </a:t>
                      </a:r>
                      <a:r>
                        <a:rPr lang="en-US" sz="4000" dirty="0" err="1" smtClean="0"/>
                        <a:t>dona</a:t>
                      </a:r>
                      <a:endParaRPr lang="ru-RU" sz="40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9544571"/>
                  </a:ext>
                </a:extLst>
              </a:tr>
            </a:tbl>
          </a:graphicData>
        </a:graphic>
      </p:graphicFrame>
      <p:sp>
        <p:nvSpPr>
          <p:cNvPr id="6" name="Правая фигурная скобка 5"/>
          <p:cNvSpPr/>
          <p:nvPr/>
        </p:nvSpPr>
        <p:spPr>
          <a:xfrm rot="5400000">
            <a:off x="4845050" y="4961297"/>
            <a:ext cx="457200" cy="4038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авая фигурная скобка 6"/>
          <p:cNvSpPr/>
          <p:nvPr/>
        </p:nvSpPr>
        <p:spPr>
          <a:xfrm rot="16200000">
            <a:off x="8824383" y="-826559"/>
            <a:ext cx="457200" cy="11997267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159750" y="3881387"/>
            <a:ext cx="2162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 </a:t>
            </a:r>
            <a:r>
              <a:rPr lang="en-US" sz="5400" b="0" cap="none" spc="0" dirty="0" err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quti</a:t>
            </a:r>
            <a:endParaRPr lang="ru-RU" sz="5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67792" y="7249857"/>
            <a:ext cx="18117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</a:t>
            </a:r>
            <a:r>
              <a:rPr lang="en-US" sz="5400" b="0" cap="none" spc="0" dirty="0" err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quti</a:t>
            </a:r>
            <a:endParaRPr lang="ru-RU" sz="5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3347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1925"/>
            <a:ext cx="17608550" cy="2087762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/>
              <a:t>Polyaning</a:t>
            </a:r>
            <a:r>
              <a:rPr lang="en-US" sz="5400" b="1" dirty="0"/>
              <a:t> </a:t>
            </a:r>
            <a:r>
              <a:rPr lang="en-US" sz="5400" b="1" dirty="0" err="1"/>
              <a:t>masalani</a:t>
            </a:r>
            <a:r>
              <a:rPr lang="en-US" sz="5400" b="1" dirty="0"/>
              <a:t> </a:t>
            </a:r>
            <a:r>
              <a:rPr lang="en-US" sz="5400" b="1" dirty="0" err="1" smtClean="0"/>
              <a:t>yechishning</a:t>
            </a:r>
            <a:r>
              <a:rPr lang="en-US" sz="5400" b="1" dirty="0" smtClean="0"/>
              <a:t> 4 </a:t>
            </a:r>
            <a:r>
              <a:rPr lang="en-US" sz="5400" b="1" dirty="0" err="1"/>
              <a:t>bosqichli</a:t>
            </a:r>
            <a:r>
              <a:rPr lang="en-US" sz="5400" b="1" dirty="0"/>
              <a:t> </a:t>
            </a:r>
            <a:r>
              <a:rPr lang="en-US" sz="5400" b="1" dirty="0" err="1" smtClean="0"/>
              <a:t>yondashuvi</a:t>
            </a:r>
            <a:endParaRPr lang="ru-RU" sz="5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3550" y="3571875"/>
            <a:ext cx="7543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Madina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opaning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28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quti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tugmasi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boʻlib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,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har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bir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qutida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200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tadan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tugma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bor. U 600 ta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tugma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sotdi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va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qolgan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tugmalarni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40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tadan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qilib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qopchalarga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solib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qo‘ydi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. </a:t>
            </a:r>
            <a:endParaRPr lang="en-US" sz="4000" dirty="0" smtClean="0">
              <a:solidFill>
                <a:srgbClr val="1F295C"/>
              </a:solidFill>
              <a:latin typeface="SourceSans3-Regular"/>
            </a:endParaRPr>
          </a:p>
          <a:p>
            <a:r>
              <a:rPr lang="en-US" sz="4000" dirty="0" smtClean="0">
                <a:solidFill>
                  <a:srgbClr val="1F295C"/>
                </a:solidFill>
                <a:latin typeface="SourceSans3-Regular"/>
              </a:rPr>
              <a:t>U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nechta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qopchaga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tugma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 </a:t>
            </a:r>
            <a:r>
              <a:rPr lang="en-US" sz="4000" dirty="0" err="1">
                <a:solidFill>
                  <a:srgbClr val="1F295C"/>
                </a:solidFill>
                <a:latin typeface="SourceSans3-Regular"/>
              </a:rPr>
              <a:t>solgan</a:t>
            </a:r>
            <a:r>
              <a:rPr lang="en-US" sz="4000" dirty="0">
                <a:solidFill>
                  <a:srgbClr val="1F295C"/>
                </a:solidFill>
                <a:latin typeface="SourceSans3-Regular"/>
              </a:rPr>
              <a:t>?</a:t>
            </a:r>
            <a:r>
              <a:rPr lang="en-US" sz="4000" dirty="0">
                <a:solidFill>
                  <a:srgbClr val="1F295C"/>
                </a:solidFill>
              </a:rPr>
              <a:t> </a:t>
            </a:r>
            <a:br>
              <a:rPr lang="en-US" sz="4000" dirty="0">
                <a:solidFill>
                  <a:srgbClr val="1F295C"/>
                </a:solidFill>
              </a:rPr>
            </a:br>
            <a:endParaRPr lang="ru-RU" sz="4000" dirty="0">
              <a:solidFill>
                <a:srgbClr val="1F295C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8235950" y="1590675"/>
            <a:ext cx="103496" cy="921067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8464550" y="1590675"/>
            <a:ext cx="9372600" cy="8917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Masala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Masala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shartlarda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-model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MRT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Natijani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350" y="5567661"/>
            <a:ext cx="3886200" cy="302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97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350" y="8372475"/>
            <a:ext cx="16611600" cy="2087762"/>
          </a:xfrm>
        </p:spPr>
        <p:txBody>
          <a:bodyPr>
            <a:noAutofit/>
          </a:bodyPr>
          <a:lstStyle/>
          <a:p>
            <a:r>
              <a:rPr lang="en-US" sz="4000" dirty="0"/>
              <a:t>https://teacher.desmos.com/activitybuilder/custom/5b0450858083fb0ad28a1ec3?lang=ru#preview/948f9653-a4a0-4d86-876a-0a6677baf0ec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07950" y="1590675"/>
            <a:ext cx="49530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/>
              <a:t>Kart</a:t>
            </a:r>
            <a:r>
              <a:rPr lang="en-US" sz="2000" dirty="0" err="1" smtClean="0"/>
              <a:t>ochk</a:t>
            </a:r>
            <a:r>
              <a:rPr lang="ru-RU" sz="2000" dirty="0" err="1" smtClean="0"/>
              <a:t>alarni</a:t>
            </a:r>
            <a:r>
              <a:rPr lang="ru-RU" sz="2000" dirty="0" smtClean="0"/>
              <a:t> </a:t>
            </a:r>
            <a:r>
              <a:rPr lang="en-US" sz="2000" dirty="0" err="1" smtClean="0"/>
              <a:t>harakatga</a:t>
            </a:r>
            <a:r>
              <a:rPr lang="en-US" sz="2000" dirty="0" smtClean="0"/>
              <a:t> </a:t>
            </a:r>
            <a:r>
              <a:rPr lang="en-US" sz="2000" dirty="0" err="1" smtClean="0"/>
              <a:t>keltirish</a:t>
            </a:r>
            <a:r>
              <a:rPr lang="en-US" sz="2000" dirty="0" smtClean="0"/>
              <a:t> </a:t>
            </a:r>
            <a:r>
              <a:rPr lang="ru-RU" sz="2000" dirty="0" err="1" smtClean="0"/>
              <a:t>uchun</a:t>
            </a:r>
            <a:r>
              <a:rPr lang="ru-RU" sz="2000" dirty="0" smtClean="0"/>
              <a:t> </a:t>
            </a:r>
            <a:r>
              <a:rPr lang="en-US" sz="2000" dirty="0" smtClean="0"/>
              <a:t>“</a:t>
            </a:r>
            <a:r>
              <a:rPr lang="ru-RU" sz="2000" dirty="0" err="1" smtClean="0"/>
              <a:t>Tanlash</a:t>
            </a:r>
            <a:r>
              <a:rPr lang="en-US" sz="2000" dirty="0" smtClean="0"/>
              <a:t>”</a:t>
            </a:r>
            <a:r>
              <a:rPr lang="ru-RU" sz="2000" dirty="0" smtClean="0"/>
              <a:t> </a:t>
            </a:r>
            <a:r>
              <a:rPr lang="ru-RU" sz="2000" dirty="0" err="1"/>
              <a:t>tugmasini</a:t>
            </a:r>
            <a:r>
              <a:rPr lang="ru-RU" sz="2000" dirty="0"/>
              <a:t> </a:t>
            </a:r>
            <a:r>
              <a:rPr lang="ru-RU" sz="2000" dirty="0" err="1"/>
              <a:t>bosing</a:t>
            </a:r>
            <a:r>
              <a:rPr lang="ru-RU" sz="2000" dirty="0" smtClean="0"/>
              <a:t>.</a:t>
            </a:r>
            <a:r>
              <a:rPr lang="en-US" sz="2000" dirty="0" smtClean="0"/>
              <a:t> </a:t>
            </a:r>
            <a:r>
              <a:rPr lang="ru-RU" sz="2000" dirty="0" err="1"/>
              <a:t>Kart</a:t>
            </a:r>
            <a:r>
              <a:rPr lang="en-US" sz="2000" dirty="0" err="1"/>
              <a:t>ochk</a:t>
            </a:r>
            <a:r>
              <a:rPr lang="ru-RU" sz="2000" dirty="0" err="1"/>
              <a:t>alarni</a:t>
            </a:r>
            <a:r>
              <a:rPr lang="ru-RU" sz="2000" dirty="0"/>
              <a:t> </a:t>
            </a:r>
            <a:r>
              <a:rPr lang="ru-RU" sz="2000" dirty="0" err="1" smtClean="0"/>
              <a:t>qizil</a:t>
            </a:r>
            <a:r>
              <a:rPr lang="ru-RU" sz="2000" dirty="0" smtClean="0"/>
              <a:t>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/>
              <a:t>ko'k</a:t>
            </a:r>
            <a:r>
              <a:rPr lang="ru-RU" sz="2000" dirty="0"/>
              <a:t> </a:t>
            </a:r>
            <a:r>
              <a:rPr lang="en-US" sz="2000" dirty="0" err="1" smtClean="0"/>
              <a:t>soha</a:t>
            </a:r>
            <a:r>
              <a:rPr lang="ru-RU" sz="2000" dirty="0" err="1" smtClean="0"/>
              <a:t>larga</a:t>
            </a:r>
            <a:r>
              <a:rPr lang="ru-RU" sz="2000" dirty="0" smtClean="0"/>
              <a:t> </a:t>
            </a:r>
            <a:r>
              <a:rPr lang="en-US" sz="2000" dirty="0" err="1" smtClean="0"/>
              <a:t>joylashtiring</a:t>
            </a:r>
            <a:r>
              <a:rPr lang="ru-RU" sz="2000" dirty="0" smtClean="0"/>
              <a:t>.</a:t>
            </a:r>
            <a:endParaRPr lang="en-US" sz="2000" dirty="0" smtClean="0"/>
          </a:p>
          <a:p>
            <a:r>
              <a:rPr lang="ru-RU" sz="2000" b="1" dirty="0" smtClean="0"/>
              <a:t>MAQSAD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dirty="0" err="1"/>
              <a:t>Iloji</a:t>
            </a:r>
            <a:r>
              <a:rPr lang="ru-RU" sz="2000" dirty="0"/>
              <a:t> </a:t>
            </a:r>
            <a:r>
              <a:rPr lang="ru-RU" sz="2000" dirty="0" err="1"/>
              <a:t>boricha</a:t>
            </a:r>
            <a:r>
              <a:rPr lang="ru-RU" sz="2000" dirty="0"/>
              <a:t> </a:t>
            </a:r>
            <a:r>
              <a:rPr lang="ru-RU" sz="2000" dirty="0" err="1"/>
              <a:t>ko'proq</a:t>
            </a:r>
            <a:r>
              <a:rPr lang="ru-RU" sz="2000" dirty="0"/>
              <a:t> </a:t>
            </a:r>
            <a:r>
              <a:rPr lang="ru-RU" sz="2000" dirty="0" err="1"/>
              <a:t>kartalardan</a:t>
            </a:r>
            <a:r>
              <a:rPr lang="ru-RU" sz="2000" dirty="0"/>
              <a:t> </a:t>
            </a:r>
            <a:r>
              <a:rPr lang="ru-RU" sz="2000" dirty="0" err="1"/>
              <a:t>foydalangan</a:t>
            </a:r>
            <a:r>
              <a:rPr lang="ru-RU" sz="2000" dirty="0"/>
              <a:t> </a:t>
            </a:r>
            <a:r>
              <a:rPr lang="ru-RU" sz="2000" dirty="0" err="1"/>
              <a:t>holda</a:t>
            </a:r>
            <a:r>
              <a:rPr lang="ru-RU" sz="2000" dirty="0"/>
              <a:t> </a:t>
            </a:r>
            <a:r>
              <a:rPr lang="ru-RU" sz="2000" dirty="0" err="1"/>
              <a:t>bir</a:t>
            </a:r>
            <a:r>
              <a:rPr lang="ru-RU" sz="2000" dirty="0"/>
              <a:t> </a:t>
            </a:r>
            <a:r>
              <a:rPr lang="ru-RU" sz="2000" dirty="0" err="1"/>
              <a:t>xil</a:t>
            </a:r>
            <a:r>
              <a:rPr lang="ru-RU" sz="2000" dirty="0"/>
              <a:t> </a:t>
            </a:r>
            <a:r>
              <a:rPr lang="en-US" sz="2000" dirty="0" err="1" smtClean="0"/>
              <a:t>yig‘indi</a:t>
            </a:r>
            <a:r>
              <a:rPr lang="ru-RU" sz="2000" dirty="0" err="1" smtClean="0"/>
              <a:t>ga</a:t>
            </a:r>
            <a:r>
              <a:rPr lang="ru-RU" sz="2000" dirty="0" smtClean="0"/>
              <a:t> </a:t>
            </a:r>
            <a:r>
              <a:rPr lang="ru-RU" sz="2000" dirty="0" err="1"/>
              <a:t>ega</a:t>
            </a:r>
            <a:r>
              <a:rPr lang="ru-RU" sz="2000" dirty="0"/>
              <a:t> </a:t>
            </a:r>
            <a:r>
              <a:rPr lang="ru-RU" sz="2000" dirty="0" err="1"/>
              <a:t>ikkita</a:t>
            </a:r>
            <a:r>
              <a:rPr lang="ru-RU" sz="2000" dirty="0"/>
              <a:t> </a:t>
            </a:r>
            <a:r>
              <a:rPr lang="ru-RU" sz="2000" dirty="0" err="1" smtClean="0"/>
              <a:t>kart</a:t>
            </a:r>
            <a:r>
              <a:rPr lang="en-US" sz="2000" dirty="0" err="1" smtClean="0"/>
              <a:t>ochka</a:t>
            </a:r>
            <a:r>
              <a:rPr lang="ru-RU" sz="2000" dirty="0" err="1" smtClean="0"/>
              <a:t>lar</a:t>
            </a:r>
            <a:r>
              <a:rPr lang="ru-RU" sz="2000" dirty="0" smtClean="0"/>
              <a:t> </a:t>
            </a:r>
            <a:r>
              <a:rPr lang="ru-RU" sz="2000" dirty="0" err="1"/>
              <a:t>guruhini</a:t>
            </a:r>
            <a:r>
              <a:rPr lang="ru-RU" sz="2000" dirty="0"/>
              <a:t> </a:t>
            </a:r>
            <a:r>
              <a:rPr lang="ru-RU" sz="2000" dirty="0" err="1"/>
              <a:t>yarating</a:t>
            </a:r>
            <a:r>
              <a:rPr lang="ru-RU" dirty="0"/>
              <a:t>.</a:t>
            </a:r>
          </a:p>
        </p:txBody>
      </p:sp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02"/>
          <a:stretch/>
        </p:blipFill>
        <p:spPr>
          <a:xfrm>
            <a:off x="82550" y="676275"/>
            <a:ext cx="12496800" cy="7086600"/>
          </a:xfrm>
          <a:prstGeom prst="rect">
            <a:avLst/>
          </a:prstGeom>
        </p:spPr>
      </p:pic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50" y="1514475"/>
            <a:ext cx="6172200" cy="623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00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6050" y="3648075"/>
            <a:ext cx="7772400" cy="4419600"/>
          </a:xfrm>
        </p:spPr>
        <p:txBody>
          <a:bodyPr>
            <a:normAutofit/>
          </a:bodyPr>
          <a:lstStyle/>
          <a:p>
            <a:pPr algn="ctr"/>
            <a:r>
              <a:rPr lang="en-US" sz="11500" b="1" dirty="0" err="1">
                <a:solidFill>
                  <a:srgbClr val="002060"/>
                </a:solidFill>
              </a:rPr>
              <a:t>Amaliy</a:t>
            </a:r>
            <a:r>
              <a:rPr lang="en-US" sz="11500" b="1" dirty="0">
                <a:solidFill>
                  <a:srgbClr val="002060"/>
                </a:solidFill>
              </a:rPr>
              <a:t> </a:t>
            </a:r>
            <a:r>
              <a:rPr lang="en-US" sz="11500" b="1" dirty="0" smtClean="0">
                <a:solidFill>
                  <a:srgbClr val="002060"/>
                </a:solidFill>
              </a:rPr>
              <a:t/>
            </a:r>
            <a:br>
              <a:rPr lang="en-US" sz="11500" b="1" dirty="0" smtClean="0">
                <a:solidFill>
                  <a:srgbClr val="002060"/>
                </a:solidFill>
              </a:rPr>
            </a:br>
            <a:r>
              <a:rPr lang="en-US" sz="11500" b="1" dirty="0" err="1" smtClean="0">
                <a:solidFill>
                  <a:srgbClr val="002060"/>
                </a:solidFill>
              </a:rPr>
              <a:t>topshiriq</a:t>
            </a:r>
            <a:endParaRPr lang="ru-RU" sz="9600" dirty="0"/>
          </a:p>
        </p:txBody>
      </p:sp>
      <p:pic>
        <p:nvPicPr>
          <p:cNvPr id="4098" name="Picture 2" descr="Как организовать групповую работу в классе и не поссорить детей: советы  учителю | Ме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550" y="2124075"/>
            <a:ext cx="10524519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053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151" y="295275"/>
            <a:ext cx="17068800" cy="914400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+mn-lt"/>
              </a:rPr>
              <a:t>Topshiriq</a:t>
            </a:r>
            <a:r>
              <a:rPr lang="en-US" sz="4000" b="1" dirty="0" err="1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larga</a:t>
            </a:r>
            <a:r>
              <a:rPr lang="en-US" sz="4000" b="1" dirty="0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mos</a:t>
            </a:r>
            <a:r>
              <a:rPr lang="en-US" sz="40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yondashuv</a:t>
            </a:r>
            <a:r>
              <a:rPr lang="en-US" sz="40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(</a:t>
            </a:r>
            <a:r>
              <a:rPr lang="en-US" sz="4000" b="1" dirty="0" err="1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metod</a:t>
            </a:r>
            <a:r>
              <a:rPr lang="en-US" sz="4000" b="1" dirty="0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)</a:t>
            </a:r>
            <a:r>
              <a:rPr lang="en-US" sz="4000" b="1" dirty="0" err="1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ni</a:t>
            </a:r>
            <a:r>
              <a:rPr lang="en-US" sz="4000" b="1" dirty="0" smtClean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tanlang</a:t>
            </a:r>
            <a:r>
              <a:rPr lang="en-US" sz="40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>yeching</a:t>
            </a:r>
            <a:r>
              <a:rPr lang="en-US" sz="40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  <a:t/>
            </a:r>
            <a:br>
              <a:rPr lang="en-US" sz="40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</a:rPr>
            </a:br>
            <a:endParaRPr lang="ru-RU" sz="40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1150" y="828675"/>
            <a:ext cx="17373600" cy="95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A </a:t>
            </a:r>
            <a:r>
              <a:rPr lang="en-US" sz="2800" b="1" dirty="0" err="1" smtClean="0">
                <a:solidFill>
                  <a:srgbClr val="C00000"/>
                </a:solidFill>
                <a:ea typeface="Times New Roman" panose="02020603050405020304" pitchFamily="18" charset="0"/>
              </a:rPr>
              <a:t>guruh</a:t>
            </a:r>
            <a:r>
              <a:rPr lang="en-US" sz="2800" b="1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a typeface="Times New Roman" panose="02020603050405020304" pitchFamily="18" charset="0"/>
              </a:rPr>
              <a:t>uchun</a:t>
            </a:r>
            <a:r>
              <a:rPr lang="en-US" sz="2800" b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a typeface="Times New Roman" panose="02020603050405020304" pitchFamily="18" charset="0"/>
              </a:rPr>
              <a:t>topshiriq</a:t>
            </a:r>
            <a:endParaRPr lang="en-US" sz="2800" b="1" dirty="0" smtClean="0">
              <a:solidFill>
                <a:srgbClr val="C00000"/>
              </a:solidFill>
              <a:ea typeface="Times New Roman" panose="02020603050405020304" pitchFamily="18" charset="0"/>
            </a:endParaRPr>
          </a:p>
          <a:p>
            <a:pPr marL="571500" indent="-571500">
              <a:buFont typeface="+mj-lt"/>
              <a:buAutoNum type="romanLcPeriod"/>
            </a:pPr>
            <a:r>
              <a:rPr lang="sv-SE" sz="2800" dirty="0" smtClean="0"/>
              <a:t>2340 </a:t>
            </a:r>
            <a:r>
              <a:rPr lang="sv-SE" sz="2800" dirty="0"/>
              <a:t>ni 10 ga </a:t>
            </a:r>
            <a:r>
              <a:rPr lang="sv-SE" sz="2800" dirty="0" smtClean="0"/>
              <a:t>bo‘ling.</a:t>
            </a:r>
          </a:p>
          <a:p>
            <a:pPr marL="571500" indent="-571500">
              <a:buFont typeface="+mj-lt"/>
              <a:buAutoNum type="romanLcPeriod"/>
            </a:pPr>
            <a:r>
              <a:rPr lang="en-US" sz="2800" dirty="0" err="1" smtClean="0"/>
              <a:t>Tolib</a:t>
            </a:r>
            <a:r>
              <a:rPr lang="en-US" sz="2800" dirty="0" smtClean="0"/>
              <a:t> </a:t>
            </a:r>
            <a:r>
              <a:rPr lang="en-US" sz="2800" dirty="0"/>
              <a:t>aka </a:t>
            </a:r>
            <a:r>
              <a:rPr lang="en-US" sz="2800" dirty="0" err="1"/>
              <a:t>televizor</a:t>
            </a:r>
            <a:r>
              <a:rPr lang="en-US" sz="2800" dirty="0"/>
              <a:t> </a:t>
            </a:r>
            <a:r>
              <a:rPr lang="en-US" sz="2800" dirty="0" err="1"/>
              <a:t>sotib</a:t>
            </a:r>
            <a:r>
              <a:rPr lang="en-US" sz="2800" dirty="0"/>
              <a:t> </a:t>
            </a:r>
            <a:r>
              <a:rPr lang="en-US" sz="2800" dirty="0" err="1"/>
              <a:t>olmoqchi</a:t>
            </a:r>
            <a:r>
              <a:rPr lang="en-US" sz="2800" dirty="0"/>
              <a:t>. U </a:t>
            </a:r>
            <a:r>
              <a:rPr lang="en-US" sz="2800" dirty="0" err="1"/>
              <a:t>buning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dastlab</a:t>
            </a:r>
            <a:r>
              <a:rPr lang="en-US" sz="2800" dirty="0"/>
              <a:t> 480 000 </a:t>
            </a:r>
            <a:r>
              <a:rPr lang="en-US" sz="2800" dirty="0" err="1"/>
              <a:t>so‘m</a:t>
            </a:r>
            <a:r>
              <a:rPr lang="en-US" sz="2800" dirty="0"/>
              <a:t> </a:t>
            </a:r>
            <a:r>
              <a:rPr lang="en-US" sz="2800" dirty="0" err="1"/>
              <a:t>to‘ladi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keyin</a:t>
            </a:r>
            <a:r>
              <a:rPr lang="en-US" sz="2800" dirty="0"/>
              <a:t> 12 oy </a:t>
            </a:r>
            <a:r>
              <a:rPr lang="en-US" sz="2800" dirty="0" err="1"/>
              <a:t>davomida</a:t>
            </a:r>
            <a:r>
              <a:rPr lang="en-US" sz="2800" dirty="0"/>
              <a:t> </a:t>
            </a:r>
            <a:r>
              <a:rPr lang="en-US" sz="2800" dirty="0" err="1"/>
              <a:t>har</a:t>
            </a:r>
            <a:r>
              <a:rPr lang="en-US" sz="2800" dirty="0"/>
              <a:t> oy 73 000 </a:t>
            </a:r>
            <a:r>
              <a:rPr lang="en-US" sz="2800" dirty="0" err="1"/>
              <a:t>so‘mdan</a:t>
            </a:r>
            <a:r>
              <a:rPr lang="en-US" sz="2800" dirty="0"/>
              <a:t> </a:t>
            </a:r>
            <a:r>
              <a:rPr lang="en-US" sz="2800" dirty="0" err="1"/>
              <a:t>to‘laydigan</a:t>
            </a:r>
            <a:r>
              <a:rPr lang="en-US" sz="2800" dirty="0"/>
              <a:t> </a:t>
            </a:r>
            <a:r>
              <a:rPr lang="en-US" sz="2800" dirty="0" err="1"/>
              <a:t>bo‘ldi</a:t>
            </a:r>
            <a:r>
              <a:rPr lang="en-US" sz="2800" dirty="0"/>
              <a:t>. </a:t>
            </a:r>
            <a:r>
              <a:rPr lang="en-US" sz="2800" dirty="0" err="1"/>
              <a:t>Televizorning</a:t>
            </a:r>
            <a:r>
              <a:rPr lang="en-US" sz="2800" dirty="0"/>
              <a:t> </a:t>
            </a:r>
            <a:r>
              <a:rPr lang="en-US" sz="2800" dirty="0" err="1"/>
              <a:t>narxi</a:t>
            </a:r>
            <a:r>
              <a:rPr lang="en-US" sz="2800" dirty="0"/>
              <a:t> </a:t>
            </a:r>
            <a:r>
              <a:rPr lang="en-US" sz="2800" dirty="0" err="1"/>
              <a:t>qancha</a:t>
            </a:r>
            <a:r>
              <a:rPr lang="en-US" sz="2800" dirty="0"/>
              <a:t>?</a:t>
            </a:r>
            <a:r>
              <a:rPr lang="en-US" sz="2800" dirty="0"/>
              <a:t> </a:t>
            </a:r>
            <a:endParaRPr lang="en-US" sz="2800" dirty="0" smtClean="0"/>
          </a:p>
          <a:p>
            <a:pPr marL="571500" indent="-571500">
              <a:buFont typeface="+mj-lt"/>
              <a:buAutoNum type="romanLcPeriod"/>
            </a:pPr>
            <a:r>
              <a:rPr lang="en-US" sz="2800" dirty="0" err="1" smtClean="0"/>
              <a:t>Tadbirda</a:t>
            </a:r>
            <a:r>
              <a:rPr lang="en-US" sz="2800" dirty="0" smtClean="0"/>
              <a:t> </a:t>
            </a:r>
            <a:r>
              <a:rPr lang="en-US" sz="2800" dirty="0" err="1"/>
              <a:t>dastlab</a:t>
            </a:r>
            <a:r>
              <a:rPr lang="en-US" sz="2800" dirty="0"/>
              <a:t> 90 </a:t>
            </a:r>
            <a:r>
              <a:rPr lang="en-US" sz="2800" dirty="0" err="1"/>
              <a:t>nafar</a:t>
            </a:r>
            <a:r>
              <a:rPr lang="en-US" sz="2800" dirty="0"/>
              <a:t> </a:t>
            </a:r>
            <a:r>
              <a:rPr lang="en-US" sz="2800" dirty="0" err="1"/>
              <a:t>oʻgʻil</a:t>
            </a:r>
            <a:r>
              <a:rPr lang="en-US" sz="2800" dirty="0"/>
              <a:t> bola </a:t>
            </a:r>
            <a:r>
              <a:rPr lang="en-US" sz="2800" dirty="0" err="1"/>
              <a:t>va</a:t>
            </a:r>
            <a:r>
              <a:rPr lang="en-US" sz="2800" dirty="0"/>
              <a:t> 150 </a:t>
            </a:r>
            <a:r>
              <a:rPr lang="en-US" sz="2800" dirty="0" err="1"/>
              <a:t>nafar</a:t>
            </a:r>
            <a:r>
              <a:rPr lang="en-US" sz="2800" dirty="0"/>
              <a:t> </a:t>
            </a:r>
            <a:r>
              <a:rPr lang="en-US" sz="2800" dirty="0" err="1"/>
              <a:t>qiz</a:t>
            </a:r>
            <a:r>
              <a:rPr lang="en-US" sz="2800" dirty="0"/>
              <a:t> </a:t>
            </a:r>
            <a:r>
              <a:rPr lang="en-US" sz="2800" dirty="0" err="1"/>
              <a:t>bor</a:t>
            </a:r>
            <a:r>
              <a:rPr lang="en-US" sz="2800" dirty="0"/>
              <a:t> </a:t>
            </a:r>
            <a:r>
              <a:rPr lang="en-US" sz="2800" dirty="0" err="1"/>
              <a:t>edi</a:t>
            </a:r>
            <a:r>
              <a:rPr lang="en-US" sz="2800" dirty="0"/>
              <a:t>. </a:t>
            </a:r>
            <a:r>
              <a:rPr lang="en-US" sz="2800" dirty="0" err="1"/>
              <a:t>Tushga</a:t>
            </a:r>
            <a:r>
              <a:rPr lang="en-US" sz="2800" dirty="0"/>
              <a:t> </a:t>
            </a:r>
            <a:r>
              <a:rPr lang="en-US" sz="2800" dirty="0" err="1" smtClean="0"/>
              <a:t>borib</a:t>
            </a:r>
            <a:r>
              <a:rPr lang="en-US" sz="2800" dirty="0" smtClean="0"/>
              <a:t> </a:t>
            </a:r>
            <a:r>
              <a:rPr lang="en-US" sz="2800" dirty="0" err="1" smtClean="0"/>
              <a:t>tadbirni</a:t>
            </a:r>
            <a:r>
              <a:rPr lang="en-US" sz="2800" dirty="0" smtClean="0"/>
              <a:t> </a:t>
            </a:r>
            <a:r>
              <a:rPr lang="en-US" sz="2800" dirty="0" err="1"/>
              <a:t>teng</a:t>
            </a:r>
            <a:r>
              <a:rPr lang="en-US" sz="2800" dirty="0"/>
              <a:t> </a:t>
            </a:r>
            <a:r>
              <a:rPr lang="en-US" sz="2800" dirty="0" err="1"/>
              <a:t>sondagi</a:t>
            </a:r>
            <a:r>
              <a:rPr lang="en-US" sz="2800" dirty="0"/>
              <a:t> </a:t>
            </a:r>
            <a:r>
              <a:rPr lang="en-US" sz="2800" dirty="0" err="1"/>
              <a:t>oʻgʻil</a:t>
            </a:r>
            <a:r>
              <a:rPr lang="en-US" sz="2800" dirty="0"/>
              <a:t> </a:t>
            </a:r>
            <a:r>
              <a:rPr lang="en-US" sz="2800" dirty="0" err="1"/>
              <a:t>bolalar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qizlar</a:t>
            </a:r>
            <a:r>
              <a:rPr lang="en-US" sz="2800" dirty="0"/>
              <a:t> </a:t>
            </a:r>
            <a:r>
              <a:rPr lang="en-US" sz="2800" dirty="0" err="1"/>
              <a:t>tark</a:t>
            </a:r>
            <a:r>
              <a:rPr lang="en-US" sz="2800" dirty="0"/>
              <a:t> </a:t>
            </a:r>
            <a:r>
              <a:rPr lang="en-US" sz="2800" dirty="0" err="1"/>
              <a:t>etdi</a:t>
            </a:r>
            <a:r>
              <a:rPr lang="en-US" sz="2800" dirty="0"/>
              <a:t>. </a:t>
            </a:r>
            <a:r>
              <a:rPr lang="en-US" sz="2800" dirty="0" err="1"/>
              <a:t>Shundan</a:t>
            </a:r>
            <a:r>
              <a:rPr lang="en-US" sz="2800" dirty="0"/>
              <a:t> </a:t>
            </a:r>
            <a:r>
              <a:rPr lang="en-US" sz="2800" dirty="0" err="1"/>
              <a:t>soʻng</a:t>
            </a:r>
            <a:r>
              <a:rPr lang="en-US" sz="2800" dirty="0"/>
              <a:t> </a:t>
            </a:r>
            <a:r>
              <a:rPr lang="en-US" sz="2800" dirty="0" err="1" smtClean="0"/>
              <a:t>tadbirda</a:t>
            </a:r>
            <a:r>
              <a:rPr lang="en-US" sz="2800" dirty="0" smtClean="0"/>
              <a:t> </a:t>
            </a:r>
            <a:r>
              <a:rPr lang="en-US" sz="2800" dirty="0" err="1" smtClean="0"/>
              <a:t>qolgan</a:t>
            </a:r>
            <a:r>
              <a:rPr lang="en-US" sz="2800" dirty="0" smtClean="0"/>
              <a:t> </a:t>
            </a:r>
            <a:r>
              <a:rPr lang="en-US" sz="2800" dirty="0" err="1"/>
              <a:t>qizlar</a:t>
            </a:r>
            <a:r>
              <a:rPr lang="en-US" sz="2800" dirty="0"/>
              <a:t> </a:t>
            </a:r>
            <a:r>
              <a:rPr lang="en-US" sz="2800" dirty="0" err="1"/>
              <a:t>soni</a:t>
            </a:r>
            <a:r>
              <a:rPr lang="en-US" sz="2800" dirty="0"/>
              <a:t> </a:t>
            </a:r>
            <a:r>
              <a:rPr lang="en-US" sz="2800" dirty="0" err="1"/>
              <a:t>oʻgʻil</a:t>
            </a:r>
            <a:r>
              <a:rPr lang="en-US" sz="2800" dirty="0"/>
              <a:t> </a:t>
            </a:r>
            <a:r>
              <a:rPr lang="en-US" sz="2800" dirty="0" err="1"/>
              <a:t>bolalar</a:t>
            </a:r>
            <a:r>
              <a:rPr lang="en-US" sz="2800" dirty="0"/>
              <a:t> </a:t>
            </a:r>
            <a:r>
              <a:rPr lang="en-US" sz="2800" dirty="0" err="1"/>
              <a:t>sonidan</a:t>
            </a:r>
            <a:r>
              <a:rPr lang="en-US" sz="2800" dirty="0"/>
              <a:t> </a:t>
            </a:r>
            <a:r>
              <a:rPr lang="en-US" sz="2800" dirty="0" err="1"/>
              <a:t>uch</a:t>
            </a:r>
            <a:r>
              <a:rPr lang="en-US" sz="2800" dirty="0"/>
              <a:t> </a:t>
            </a:r>
            <a:r>
              <a:rPr lang="en-US" sz="2800" dirty="0" err="1"/>
              <a:t>baravar</a:t>
            </a:r>
            <a:r>
              <a:rPr lang="en-US" sz="2800" dirty="0"/>
              <a:t> </a:t>
            </a:r>
            <a:r>
              <a:rPr lang="en-US" sz="2800" dirty="0" err="1"/>
              <a:t>koʻp</a:t>
            </a:r>
            <a:r>
              <a:rPr lang="en-US" sz="2800" dirty="0"/>
              <a:t> </a:t>
            </a:r>
            <a:r>
              <a:rPr lang="en-US" sz="2800" dirty="0" err="1"/>
              <a:t>bo‘ldi</a:t>
            </a:r>
            <a:r>
              <a:rPr lang="en-US" sz="2800" dirty="0"/>
              <a:t>. </a:t>
            </a:r>
            <a:r>
              <a:rPr lang="en-US" sz="2800" dirty="0"/>
              <a:t>Jami </a:t>
            </a:r>
            <a:r>
              <a:rPr lang="en-US" sz="2800" dirty="0" err="1" smtClean="0"/>
              <a:t>nechta</a:t>
            </a:r>
            <a:r>
              <a:rPr lang="en-US" sz="2800" dirty="0" smtClean="0"/>
              <a:t> </a:t>
            </a:r>
            <a:r>
              <a:rPr lang="en-US" sz="2800" dirty="0" err="1" smtClean="0"/>
              <a:t>oʻgʻil</a:t>
            </a:r>
            <a:r>
              <a:rPr lang="en-US" sz="2800" dirty="0" smtClean="0"/>
              <a:t> </a:t>
            </a:r>
            <a:r>
              <a:rPr lang="en-US" sz="2800" dirty="0"/>
              <a:t>bola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qizlar</a:t>
            </a:r>
            <a:r>
              <a:rPr lang="en-US" sz="2800" dirty="0"/>
              <a:t> </a:t>
            </a:r>
            <a:r>
              <a:rPr lang="en-US" sz="2800" dirty="0" err="1"/>
              <a:t>tadbirdan</a:t>
            </a:r>
            <a:r>
              <a:rPr lang="en-US" sz="2800" dirty="0"/>
              <a:t> </a:t>
            </a:r>
            <a:r>
              <a:rPr lang="en-US" sz="2800" dirty="0" err="1"/>
              <a:t>ketgan</a:t>
            </a:r>
            <a:r>
              <a:rPr lang="en-US" sz="2800" dirty="0"/>
              <a:t>? </a:t>
            </a:r>
            <a:endParaRPr lang="en-US" sz="2800" dirty="0" smtClean="0"/>
          </a:p>
          <a:p>
            <a:endParaRPr lang="en-US" sz="2800" dirty="0" smtClean="0"/>
          </a:p>
          <a:p>
            <a:r>
              <a:rPr lang="en-US" sz="2800" b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B </a:t>
            </a:r>
            <a:r>
              <a:rPr lang="en-US" sz="2800" b="1" dirty="0" err="1" smtClean="0">
                <a:solidFill>
                  <a:srgbClr val="C00000"/>
                </a:solidFill>
                <a:ea typeface="Times New Roman" panose="02020603050405020304" pitchFamily="18" charset="0"/>
              </a:rPr>
              <a:t>guruh</a:t>
            </a:r>
            <a:r>
              <a:rPr lang="en-US" sz="2800" b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topshiriq</a:t>
            </a:r>
            <a:endParaRPr lang="en-US" sz="2800" b="1" dirty="0">
              <a:solidFill>
                <a:srgbClr val="C00000"/>
              </a:solidFill>
              <a:ea typeface="Times New Roman" panose="02020603050405020304" pitchFamily="18" charset="0"/>
            </a:endParaRPr>
          </a:p>
          <a:p>
            <a:pPr marL="571500" indent="-571500">
              <a:buFont typeface="+mj-lt"/>
              <a:buAutoNum type="romanLcPeriod"/>
            </a:pPr>
            <a:r>
              <a:rPr lang="en-US" sz="2800" dirty="0" err="1" smtClean="0"/>
              <a:t>Doʻkondan</a:t>
            </a:r>
            <a:r>
              <a:rPr lang="en-US" sz="2800" dirty="0" smtClean="0"/>
              <a:t> </a:t>
            </a:r>
            <a:r>
              <a:rPr lang="en-US" sz="2800" dirty="0"/>
              <a:t>205 400 </a:t>
            </a:r>
            <a:r>
              <a:rPr lang="en-US" sz="2800" dirty="0" err="1"/>
              <a:t>so‘mga</a:t>
            </a:r>
            <a:r>
              <a:rPr lang="en-US" sz="2800" dirty="0"/>
              <a:t> 9 ta </a:t>
            </a:r>
            <a:r>
              <a:rPr lang="en-US" sz="2800" dirty="0" err="1"/>
              <a:t>daftar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17 ta </a:t>
            </a:r>
            <a:r>
              <a:rPr lang="en-US" sz="2800" dirty="0" err="1"/>
              <a:t>qalam</a:t>
            </a:r>
            <a:r>
              <a:rPr lang="en-US" sz="2800" dirty="0"/>
              <a:t> </a:t>
            </a:r>
            <a:r>
              <a:rPr lang="en-US" sz="2800" dirty="0" err="1"/>
              <a:t>sotib</a:t>
            </a:r>
            <a:r>
              <a:rPr lang="en-US" sz="2800" dirty="0"/>
              <a:t> </a:t>
            </a:r>
            <a:r>
              <a:rPr lang="en-US" sz="2800" dirty="0" err="1"/>
              <a:t>olindi</a:t>
            </a:r>
            <a:r>
              <a:rPr lang="en-US" sz="2800" dirty="0"/>
              <a:t>. </a:t>
            </a:r>
            <a:r>
              <a:rPr lang="en-US" sz="2800" dirty="0" err="1"/>
              <a:t>Bitta</a:t>
            </a:r>
            <a:r>
              <a:rPr lang="en-US" sz="2800" dirty="0"/>
              <a:t> </a:t>
            </a:r>
            <a:r>
              <a:rPr lang="en-US" sz="2800" dirty="0" err="1" smtClean="0"/>
              <a:t>qalam</a:t>
            </a:r>
            <a:r>
              <a:rPr lang="en-US" sz="2800" dirty="0" smtClean="0"/>
              <a:t> 6550 </a:t>
            </a:r>
            <a:r>
              <a:rPr lang="en-US" sz="2800" dirty="0" err="1"/>
              <a:t>so‘m</a:t>
            </a:r>
            <a:r>
              <a:rPr lang="en-US" sz="2800" dirty="0"/>
              <a:t> </a:t>
            </a:r>
            <a:r>
              <a:rPr lang="en-US" sz="2800" dirty="0" err="1"/>
              <a:t>tursa</a:t>
            </a:r>
            <a:r>
              <a:rPr lang="en-US" sz="2800" dirty="0"/>
              <a:t>, </a:t>
            </a:r>
            <a:r>
              <a:rPr lang="en-US" sz="2800" dirty="0" err="1"/>
              <a:t>bitta</a:t>
            </a:r>
            <a:r>
              <a:rPr lang="en-US" sz="2800" dirty="0"/>
              <a:t> </a:t>
            </a:r>
            <a:r>
              <a:rPr lang="en-US" sz="2800" dirty="0" err="1"/>
              <a:t>daftarning</a:t>
            </a:r>
            <a:r>
              <a:rPr lang="en-US" sz="2800" dirty="0"/>
              <a:t> </a:t>
            </a:r>
            <a:r>
              <a:rPr lang="en-US" sz="2800" dirty="0" err="1"/>
              <a:t>narxini</a:t>
            </a:r>
            <a:r>
              <a:rPr lang="en-US" sz="2800" dirty="0"/>
              <a:t> toping.</a:t>
            </a:r>
            <a:r>
              <a:rPr lang="en-US" sz="2800" dirty="0"/>
              <a:t> </a:t>
            </a:r>
            <a:endParaRPr lang="en-US" sz="2800" dirty="0" smtClean="0"/>
          </a:p>
          <a:p>
            <a:pPr marL="571500" indent="-571500">
              <a:buFont typeface="+mj-lt"/>
              <a:buAutoNum type="romanLcPeriod"/>
            </a:pPr>
            <a:r>
              <a:rPr lang="en-US" sz="2800" dirty="0" err="1" smtClean="0"/>
              <a:t>Akmal</a:t>
            </a:r>
            <a:r>
              <a:rPr lang="en-US" sz="2800" dirty="0" smtClean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Sardorda</a:t>
            </a:r>
            <a:r>
              <a:rPr lang="en-US" sz="2800" dirty="0"/>
              <a:t> </a:t>
            </a:r>
            <a:r>
              <a:rPr lang="en-US" sz="2800" dirty="0" err="1"/>
              <a:t>dastlab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miqdorda</a:t>
            </a:r>
            <a:r>
              <a:rPr lang="en-US" sz="2800" dirty="0"/>
              <a:t> </a:t>
            </a:r>
            <a:r>
              <a:rPr lang="en-US" sz="2800" dirty="0" err="1"/>
              <a:t>pul</a:t>
            </a:r>
            <a:r>
              <a:rPr lang="en-US" sz="2800" dirty="0"/>
              <a:t> </a:t>
            </a:r>
            <a:r>
              <a:rPr lang="en-US" sz="2800" dirty="0" err="1"/>
              <a:t>bor</a:t>
            </a:r>
            <a:r>
              <a:rPr lang="en-US" sz="2800" dirty="0"/>
              <a:t> </a:t>
            </a:r>
            <a:r>
              <a:rPr lang="en-US" sz="2800" dirty="0" err="1"/>
              <a:t>edi</a:t>
            </a:r>
            <a:r>
              <a:rPr lang="en-US" sz="2800" dirty="0"/>
              <a:t>.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kuni</a:t>
            </a:r>
            <a:r>
              <a:rPr lang="en-US" sz="2800" dirty="0"/>
              <a:t> </a:t>
            </a:r>
            <a:r>
              <a:rPr lang="en-US" sz="2800" dirty="0" err="1"/>
              <a:t>Akmal</a:t>
            </a:r>
            <a:r>
              <a:rPr lang="en-US" sz="2800" dirty="0"/>
              <a:t> 6000 </a:t>
            </a:r>
            <a:r>
              <a:rPr lang="en-US" sz="2800" dirty="0" err="1"/>
              <a:t>so‘m</a:t>
            </a:r>
            <a:r>
              <a:rPr lang="en-US" sz="2800" dirty="0" smtClean="0"/>
              <a:t>, </a:t>
            </a:r>
            <a:r>
              <a:rPr lang="en-US" sz="2800" dirty="0" err="1" smtClean="0"/>
              <a:t>Sardor</a:t>
            </a:r>
            <a:r>
              <a:rPr lang="en-US" sz="2800" dirty="0" smtClean="0"/>
              <a:t> </a:t>
            </a:r>
            <a:r>
              <a:rPr lang="en-US" sz="2800" dirty="0"/>
              <a:t>8000 </a:t>
            </a:r>
            <a:r>
              <a:rPr lang="en-US" sz="2800" dirty="0" err="1"/>
              <a:t>so‘m</a:t>
            </a:r>
            <a:r>
              <a:rPr lang="en-US" sz="2800" dirty="0"/>
              <a:t> </a:t>
            </a:r>
            <a:r>
              <a:rPr lang="en-US" sz="2800" dirty="0" err="1"/>
              <a:t>sarfladi</a:t>
            </a:r>
            <a:r>
              <a:rPr lang="en-US" sz="2800" dirty="0"/>
              <a:t>.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necha</a:t>
            </a:r>
            <a:r>
              <a:rPr lang="en-US" sz="2800" dirty="0"/>
              <a:t> </a:t>
            </a:r>
            <a:r>
              <a:rPr lang="en-US" sz="2800" dirty="0" err="1"/>
              <a:t>kundan</a:t>
            </a:r>
            <a:r>
              <a:rPr lang="en-US" sz="2800" dirty="0"/>
              <a:t> </a:t>
            </a:r>
            <a:r>
              <a:rPr lang="en-US" sz="2800" dirty="0" err="1"/>
              <a:t>keyin</a:t>
            </a:r>
            <a:r>
              <a:rPr lang="en-US" sz="2800" dirty="0"/>
              <a:t> </a:t>
            </a:r>
            <a:r>
              <a:rPr lang="en-US" sz="2800" dirty="0" err="1"/>
              <a:t>Sardorda</a:t>
            </a:r>
            <a:r>
              <a:rPr lang="en-US" sz="2800" dirty="0"/>
              <a:t> 4000 </a:t>
            </a:r>
            <a:r>
              <a:rPr lang="en-US" sz="2800" dirty="0" err="1"/>
              <a:t>so‘m</a:t>
            </a:r>
            <a:r>
              <a:rPr lang="en-US" sz="2800" dirty="0"/>
              <a:t> </a:t>
            </a:r>
            <a:r>
              <a:rPr lang="en-US" sz="2800" dirty="0" err="1"/>
              <a:t>qoldi</a:t>
            </a:r>
            <a:r>
              <a:rPr lang="en-US" sz="2800" dirty="0" smtClean="0"/>
              <a:t>, </a:t>
            </a:r>
            <a:r>
              <a:rPr lang="en-US" sz="2800" dirty="0" err="1" smtClean="0"/>
              <a:t>Akmalda</a:t>
            </a:r>
            <a:r>
              <a:rPr lang="en-US" sz="2800" dirty="0" smtClean="0"/>
              <a:t> </a:t>
            </a:r>
            <a:r>
              <a:rPr lang="en-US" sz="2800" dirty="0" err="1"/>
              <a:t>esa</a:t>
            </a:r>
            <a:r>
              <a:rPr lang="en-US" sz="2800" dirty="0"/>
              <a:t> </a:t>
            </a:r>
            <a:r>
              <a:rPr lang="en-US" sz="2800" dirty="0" err="1"/>
              <a:t>Sardordan</a:t>
            </a:r>
            <a:r>
              <a:rPr lang="en-US" sz="2800" dirty="0"/>
              <a:t> 4 </a:t>
            </a:r>
            <a:r>
              <a:rPr lang="en-US" sz="2800" dirty="0" err="1"/>
              <a:t>baravar</a:t>
            </a:r>
            <a:r>
              <a:rPr lang="en-US" sz="2800" dirty="0"/>
              <a:t> </a:t>
            </a:r>
            <a:r>
              <a:rPr lang="en-US" sz="2800" dirty="0" err="1"/>
              <a:t>ko‘p</a:t>
            </a:r>
            <a:r>
              <a:rPr lang="en-US" sz="2800" dirty="0"/>
              <a:t> </a:t>
            </a:r>
            <a:r>
              <a:rPr lang="en-US" sz="2800" dirty="0" err="1"/>
              <a:t>pul</a:t>
            </a:r>
            <a:r>
              <a:rPr lang="en-US" sz="2800" dirty="0"/>
              <a:t> </a:t>
            </a:r>
            <a:r>
              <a:rPr lang="en-US" sz="2800" dirty="0" err="1"/>
              <a:t>qoldi</a:t>
            </a:r>
            <a:r>
              <a:rPr lang="en-US" sz="2800" dirty="0"/>
              <a:t>. </a:t>
            </a:r>
            <a:r>
              <a:rPr lang="en-US" sz="2800" dirty="0" err="1"/>
              <a:t>Bolalarning</a:t>
            </a:r>
            <a:r>
              <a:rPr lang="en-US" sz="2800" dirty="0"/>
              <a:t>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birida</a:t>
            </a:r>
            <a:r>
              <a:rPr lang="en-US" sz="2800" dirty="0"/>
              <a:t> </a:t>
            </a:r>
            <a:r>
              <a:rPr lang="en-US" sz="2800" dirty="0" err="1" smtClean="0"/>
              <a:t>dastlab</a:t>
            </a:r>
            <a:r>
              <a:rPr lang="en-US" sz="2800" dirty="0" smtClean="0"/>
              <a:t>  </a:t>
            </a:r>
            <a:r>
              <a:rPr lang="en-US" sz="2800" dirty="0" err="1" smtClean="0"/>
              <a:t>qanchadan</a:t>
            </a:r>
            <a:r>
              <a:rPr lang="en-US" sz="2800" dirty="0" smtClean="0"/>
              <a:t> </a:t>
            </a:r>
            <a:r>
              <a:rPr lang="en-US" sz="2800" dirty="0" err="1"/>
              <a:t>pul</a:t>
            </a:r>
            <a:r>
              <a:rPr lang="en-US" sz="2800" dirty="0"/>
              <a:t> </a:t>
            </a:r>
            <a:r>
              <a:rPr lang="en-US" sz="2800" dirty="0" err="1"/>
              <a:t>bo‘lgan</a:t>
            </a:r>
            <a:r>
              <a:rPr lang="en-US" sz="2800" dirty="0"/>
              <a:t>?</a:t>
            </a:r>
            <a:r>
              <a:rPr lang="en-US" sz="2800" dirty="0"/>
              <a:t> </a:t>
            </a:r>
            <a:endParaRPr lang="en-US" sz="2800" dirty="0" smtClean="0"/>
          </a:p>
          <a:p>
            <a:pPr marL="571500" indent="-571500">
              <a:buFont typeface="+mj-lt"/>
              <a:buAutoNum type="romanLcPeriod"/>
            </a:pPr>
            <a:r>
              <a:rPr lang="sv-SE" sz="2800" dirty="0" smtClean="0"/>
              <a:t>39 </a:t>
            </a:r>
            <a:r>
              <a:rPr lang="sv-SE" sz="2800" dirty="0"/>
              <a:t>000 ni 3 000 ga bo‘ling</a:t>
            </a:r>
            <a:r>
              <a:rPr lang="sv-SE" sz="2800" dirty="0"/>
              <a:t> </a:t>
            </a:r>
            <a:br>
              <a:rPr lang="sv-SE" sz="2800" dirty="0"/>
            </a:br>
            <a:endParaRPr lang="en-US" sz="2800" dirty="0" smtClean="0"/>
          </a:p>
          <a:p>
            <a:r>
              <a:rPr lang="en-US" sz="2800" b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C </a:t>
            </a:r>
            <a:r>
              <a:rPr lang="en-US" sz="2800" b="1" dirty="0" err="1" smtClean="0">
                <a:solidFill>
                  <a:srgbClr val="C00000"/>
                </a:solidFill>
                <a:ea typeface="Times New Roman" panose="02020603050405020304" pitchFamily="18" charset="0"/>
              </a:rPr>
              <a:t>guruh</a:t>
            </a:r>
            <a:r>
              <a:rPr lang="en-US" sz="2800" b="1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topshiriq</a:t>
            </a:r>
            <a:endParaRPr lang="en-US" sz="2800" b="1" dirty="0">
              <a:solidFill>
                <a:srgbClr val="C00000"/>
              </a:solidFill>
              <a:ea typeface="Times New Roman" panose="02020603050405020304" pitchFamily="18" charset="0"/>
            </a:endParaRPr>
          </a:p>
          <a:p>
            <a:pPr marL="571500" indent="-571500">
              <a:buFont typeface="+mj-lt"/>
              <a:buAutoNum type="romanLcPeriod"/>
            </a:pPr>
            <a:r>
              <a:rPr lang="en-US" sz="2800" dirty="0" err="1"/>
              <a:t>Sarvar</a:t>
            </a:r>
            <a:r>
              <a:rPr lang="en-US" sz="2800" dirty="0"/>
              <a:t> </a:t>
            </a:r>
            <a:r>
              <a:rPr lang="en-US" sz="2800" dirty="0" err="1"/>
              <a:t>amaki</a:t>
            </a:r>
            <a:r>
              <a:rPr lang="en-US" sz="2800" dirty="0"/>
              <a:t> 45 </a:t>
            </a:r>
            <a:r>
              <a:rPr lang="en-US" sz="2800" dirty="0" err="1"/>
              <a:t>yoshda</a:t>
            </a:r>
            <a:r>
              <a:rPr lang="en-US" sz="2800" dirty="0"/>
              <a:t>. </a:t>
            </a:r>
            <a:r>
              <a:rPr lang="en-US" sz="2800" dirty="0" err="1"/>
              <a:t>Uning</a:t>
            </a:r>
            <a:r>
              <a:rPr lang="en-US" sz="2800" dirty="0"/>
              <a:t> </a:t>
            </a:r>
            <a:r>
              <a:rPr lang="en-US" sz="2800" dirty="0" err="1"/>
              <a:t>o‘g‘li</a:t>
            </a:r>
            <a:r>
              <a:rPr lang="en-US" sz="2800" dirty="0"/>
              <a:t> </a:t>
            </a:r>
            <a:r>
              <a:rPr lang="en-US" sz="2800" dirty="0" err="1"/>
              <a:t>Oybek</a:t>
            </a:r>
            <a:r>
              <a:rPr lang="en-US" sz="2800" dirty="0"/>
              <a:t> 9 </a:t>
            </a:r>
            <a:r>
              <a:rPr lang="en-US" sz="2800" dirty="0" err="1"/>
              <a:t>yoshda</a:t>
            </a:r>
            <a:r>
              <a:rPr lang="en-US" sz="2800" dirty="0"/>
              <a:t>. </a:t>
            </a:r>
            <a:r>
              <a:rPr lang="en-US" sz="2800" dirty="0" err="1"/>
              <a:t>Necha</a:t>
            </a:r>
            <a:r>
              <a:rPr lang="en-US" sz="2800" dirty="0"/>
              <a:t> </a:t>
            </a:r>
            <a:r>
              <a:rPr lang="en-US" sz="2800" dirty="0" err="1"/>
              <a:t>yildan</a:t>
            </a:r>
            <a:r>
              <a:rPr lang="en-US" sz="2800" dirty="0"/>
              <a:t> </a:t>
            </a:r>
            <a:r>
              <a:rPr lang="en-US" sz="2800" dirty="0" err="1"/>
              <a:t>keyin</a:t>
            </a:r>
            <a:r>
              <a:rPr lang="en-US" sz="2800" dirty="0"/>
              <a:t> </a:t>
            </a:r>
            <a:r>
              <a:rPr lang="en-US" sz="2800" dirty="0" err="1"/>
              <a:t>Sarvar</a:t>
            </a:r>
            <a:r>
              <a:rPr lang="en-US" sz="2800" dirty="0"/>
              <a:t> </a:t>
            </a:r>
            <a:r>
              <a:rPr lang="en-US" sz="2800" dirty="0" err="1"/>
              <a:t>amaki</a:t>
            </a:r>
            <a:r>
              <a:rPr lang="en-US" sz="2800" dirty="0"/>
              <a:t> </a:t>
            </a:r>
            <a:r>
              <a:rPr lang="en-US" sz="2800" dirty="0" err="1"/>
              <a:t>o‘g‘lidan</a:t>
            </a:r>
            <a:r>
              <a:rPr lang="en-US" sz="2800" dirty="0"/>
              <a:t> 4 </a:t>
            </a:r>
            <a:r>
              <a:rPr lang="en-US" sz="2800" dirty="0" err="1"/>
              <a:t>marta</a:t>
            </a:r>
            <a:r>
              <a:rPr lang="en-US" sz="2800" dirty="0"/>
              <a:t> </a:t>
            </a:r>
            <a:r>
              <a:rPr lang="en-US" sz="2800" dirty="0" err="1"/>
              <a:t>katta</a:t>
            </a:r>
            <a:r>
              <a:rPr lang="en-US" sz="2800" dirty="0"/>
              <a:t> </a:t>
            </a:r>
            <a:r>
              <a:rPr lang="en-US" sz="2800" dirty="0" err="1"/>
              <a:t>bo‘ladi</a:t>
            </a:r>
            <a:r>
              <a:rPr lang="en-US" sz="2800" dirty="0"/>
              <a:t>?</a:t>
            </a:r>
            <a:r>
              <a:rPr lang="en-US" sz="2800" dirty="0"/>
              <a:t> </a:t>
            </a:r>
            <a:endParaRPr lang="en-US" sz="2800" dirty="0" smtClean="0"/>
          </a:p>
          <a:p>
            <a:pPr marL="571500" indent="-571500">
              <a:buFont typeface="+mj-lt"/>
              <a:buAutoNum type="romanLcPeriod"/>
            </a:pPr>
            <a:r>
              <a:rPr lang="en-US" sz="2800" dirty="0" err="1" smtClean="0"/>
              <a:t>Dono</a:t>
            </a:r>
            <a:r>
              <a:rPr lang="en-US" sz="2800" dirty="0" smtClean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Kamolada</a:t>
            </a:r>
            <a:r>
              <a:rPr lang="en-US" sz="2800" dirty="0"/>
              <a:t> </a:t>
            </a:r>
            <a:r>
              <a:rPr lang="en-US" sz="2800" dirty="0" err="1"/>
              <a:t>jami</a:t>
            </a:r>
            <a:r>
              <a:rPr lang="en-US" sz="2800" dirty="0"/>
              <a:t> 478 ta </a:t>
            </a:r>
            <a:r>
              <a:rPr lang="en-US" sz="2800" dirty="0" err="1"/>
              <a:t>stiker</a:t>
            </a:r>
            <a:r>
              <a:rPr lang="en-US" sz="2800" dirty="0"/>
              <a:t> </a:t>
            </a:r>
            <a:r>
              <a:rPr lang="en-US" sz="2800" dirty="0" err="1"/>
              <a:t>bor</a:t>
            </a:r>
            <a:r>
              <a:rPr lang="en-US" sz="2800" dirty="0"/>
              <a:t> </a:t>
            </a:r>
            <a:r>
              <a:rPr lang="en-US" sz="2800" dirty="0" err="1"/>
              <a:t>edi</a:t>
            </a:r>
            <a:r>
              <a:rPr lang="en-US" sz="2800" dirty="0"/>
              <a:t>. </a:t>
            </a:r>
            <a:r>
              <a:rPr lang="en-US" sz="2800" dirty="0" err="1"/>
              <a:t>Akmal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Donoda</a:t>
            </a:r>
            <a:r>
              <a:rPr lang="en-US" sz="2800" dirty="0"/>
              <a:t> </a:t>
            </a:r>
            <a:r>
              <a:rPr lang="en-US" sz="2800" dirty="0" err="1"/>
              <a:t>esa</a:t>
            </a:r>
            <a:r>
              <a:rPr lang="en-US" sz="2800" dirty="0"/>
              <a:t> </a:t>
            </a:r>
            <a:r>
              <a:rPr lang="en-US" sz="2800" dirty="0" smtClean="0"/>
              <a:t>232 ta </a:t>
            </a:r>
            <a:r>
              <a:rPr lang="en-US" sz="2800" dirty="0" err="1"/>
              <a:t>stiker</a:t>
            </a:r>
            <a:r>
              <a:rPr lang="en-US" sz="2800" dirty="0"/>
              <a:t> </a:t>
            </a:r>
            <a:r>
              <a:rPr lang="en-US" sz="2800" dirty="0" err="1"/>
              <a:t>bor</a:t>
            </a:r>
            <a:r>
              <a:rPr lang="en-US" sz="2800" dirty="0"/>
              <a:t> </a:t>
            </a:r>
            <a:r>
              <a:rPr lang="en-US" sz="2800" dirty="0" err="1"/>
              <a:t>edi</a:t>
            </a:r>
            <a:r>
              <a:rPr lang="en-US" sz="2800" dirty="0"/>
              <a:t>. </a:t>
            </a:r>
            <a:r>
              <a:rPr lang="en-US" sz="2800" dirty="0" err="1"/>
              <a:t>Kamolaning</a:t>
            </a:r>
            <a:r>
              <a:rPr lang="en-US" sz="2800" dirty="0"/>
              <a:t> </a:t>
            </a:r>
            <a:r>
              <a:rPr lang="en-US" sz="2800" dirty="0" err="1"/>
              <a:t>stikerlari</a:t>
            </a:r>
            <a:r>
              <a:rPr lang="en-US" sz="2800" dirty="0"/>
              <a:t> </a:t>
            </a:r>
            <a:r>
              <a:rPr lang="en-US" sz="2800" dirty="0" err="1"/>
              <a:t>soni</a:t>
            </a:r>
            <a:r>
              <a:rPr lang="en-US" sz="2800" dirty="0"/>
              <a:t> </a:t>
            </a:r>
            <a:r>
              <a:rPr lang="en-US" sz="2800" dirty="0" err="1"/>
              <a:t>Akmalnikidan</a:t>
            </a:r>
            <a:r>
              <a:rPr lang="en-US" sz="2800" dirty="0"/>
              <a:t> 4 </a:t>
            </a:r>
            <a:r>
              <a:rPr lang="en-US" sz="2800" dirty="0" err="1"/>
              <a:t>baravar</a:t>
            </a:r>
            <a:r>
              <a:rPr lang="en-US" sz="2800" dirty="0"/>
              <a:t> </a:t>
            </a:r>
            <a:r>
              <a:rPr lang="en-US" sz="2800" dirty="0" err="1"/>
              <a:t>ko‘p</a:t>
            </a:r>
            <a:r>
              <a:rPr lang="en-US" sz="2800" dirty="0" smtClean="0"/>
              <a:t>. </a:t>
            </a:r>
            <a:r>
              <a:rPr lang="en-US" sz="2800" dirty="0" err="1" smtClean="0"/>
              <a:t>Donoda</a:t>
            </a:r>
            <a:r>
              <a:rPr lang="en-US" sz="2800" dirty="0" smtClean="0"/>
              <a:t> </a:t>
            </a:r>
            <a:r>
              <a:rPr lang="en-US" sz="2800" dirty="0" err="1"/>
              <a:t>nechta</a:t>
            </a:r>
            <a:r>
              <a:rPr lang="en-US" sz="2800" dirty="0"/>
              <a:t> </a:t>
            </a:r>
            <a:r>
              <a:rPr lang="en-US" sz="2800" dirty="0" err="1"/>
              <a:t>stiker</a:t>
            </a:r>
            <a:r>
              <a:rPr lang="en-US" sz="2800" dirty="0"/>
              <a:t> </a:t>
            </a:r>
            <a:r>
              <a:rPr lang="en-US" sz="2800" dirty="0" err="1"/>
              <a:t>bor</a:t>
            </a:r>
            <a:r>
              <a:rPr lang="en-US" sz="2800" dirty="0"/>
              <a:t>?</a:t>
            </a:r>
            <a:r>
              <a:rPr lang="en-US" sz="2800" dirty="0"/>
              <a:t> </a:t>
            </a:r>
            <a:endParaRPr lang="en-US" sz="2800" dirty="0" smtClean="0"/>
          </a:p>
          <a:p>
            <a:pPr marL="571500" indent="-571500">
              <a:buFont typeface="+mj-lt"/>
              <a:buAutoNum type="romanLcPeriod"/>
            </a:pPr>
            <a:r>
              <a:rPr lang="nb-NO" sz="2800" dirty="0" smtClean="0"/>
              <a:t>43 </a:t>
            </a:r>
            <a:r>
              <a:rPr lang="nb-NO" sz="2800" dirty="0"/>
              <a:t>ni 20 ga ko‘paytiring</a:t>
            </a:r>
            <a:r>
              <a:rPr lang="nb-NO" sz="2800" dirty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62379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6" name="Google Shape;596;p25"/>
          <p:cNvCxnSpPr/>
          <p:nvPr/>
        </p:nvCxnSpPr>
        <p:spPr>
          <a:xfrm>
            <a:off x="901763" y="6095416"/>
            <a:ext cx="16231735" cy="0"/>
          </a:xfrm>
          <a:prstGeom prst="straightConnector1">
            <a:avLst/>
          </a:prstGeom>
          <a:noFill/>
          <a:ln w="38100" cap="flat" cmpd="sng">
            <a:solidFill>
              <a:srgbClr val="66666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9" name="Google Shape;599;p25"/>
          <p:cNvSpPr txBox="1"/>
          <p:nvPr/>
        </p:nvSpPr>
        <p:spPr>
          <a:xfrm flipH="1">
            <a:off x="10010178" y="2607741"/>
            <a:ext cx="3874992" cy="2337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Sonni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o‘nlik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yuzlik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mingliklarga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bo‘lish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3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Fira Sans Extra Condensed Medium"/>
            </a:endParaRPr>
          </a:p>
        </p:txBody>
      </p:sp>
      <p:sp>
        <p:nvSpPr>
          <p:cNvPr id="602" name="Google Shape;602;p25"/>
          <p:cNvSpPr txBox="1"/>
          <p:nvPr/>
        </p:nvSpPr>
        <p:spPr>
          <a:xfrm>
            <a:off x="13303631" y="7458075"/>
            <a:ext cx="3925631" cy="1783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3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Matnli</a:t>
            </a:r>
            <a:endParaRPr lang="en-US" sz="3600" b="1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1799631">
              <a:buClr>
                <a:srgbClr val="000000"/>
              </a:buClr>
            </a:pPr>
            <a:r>
              <a:rPr lang="en-US" sz="3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masalalar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3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Fira Sans Extra Condensed Medium"/>
            </a:endParaRPr>
          </a:p>
        </p:txBody>
      </p:sp>
      <p:grpSp>
        <p:nvGrpSpPr>
          <p:cNvPr id="604" name="Google Shape;604;p25"/>
          <p:cNvGrpSpPr/>
          <p:nvPr/>
        </p:nvGrpSpPr>
        <p:grpSpPr>
          <a:xfrm>
            <a:off x="11021717" y="4921940"/>
            <a:ext cx="2033891" cy="2835330"/>
            <a:chOff x="5600308" y="2123013"/>
            <a:chExt cx="1033452" cy="1440676"/>
          </a:xfrm>
        </p:grpSpPr>
        <p:sp>
          <p:nvSpPr>
            <p:cNvPr id="605" name="Google Shape;605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5"/>
            <p:cNvSpPr/>
            <p:nvPr/>
          </p:nvSpPr>
          <p:spPr>
            <a:xfrm>
              <a:off x="562015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5"/>
            <p:cNvSpPr/>
            <p:nvPr/>
          </p:nvSpPr>
          <p:spPr>
            <a:xfrm>
              <a:off x="571580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5"/>
            <p:cNvSpPr/>
            <p:nvPr/>
          </p:nvSpPr>
          <p:spPr>
            <a:xfrm>
              <a:off x="560030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5"/>
            <p:cNvSpPr/>
            <p:nvPr/>
          </p:nvSpPr>
          <p:spPr>
            <a:xfrm>
              <a:off x="571880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5"/>
            <p:cNvSpPr/>
            <p:nvPr/>
          </p:nvSpPr>
          <p:spPr>
            <a:xfrm>
              <a:off x="585295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5"/>
            <p:cNvSpPr/>
            <p:nvPr/>
          </p:nvSpPr>
          <p:spPr>
            <a:xfrm>
              <a:off x="599551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13" name="Google Shape;613;p25"/>
          <p:cNvGrpSpPr/>
          <p:nvPr/>
        </p:nvGrpSpPr>
        <p:grpSpPr>
          <a:xfrm>
            <a:off x="14062412" y="4921940"/>
            <a:ext cx="2033891" cy="2835330"/>
            <a:chOff x="7145333" y="2123013"/>
            <a:chExt cx="1033452" cy="1440676"/>
          </a:xfrm>
        </p:grpSpPr>
        <p:sp>
          <p:nvSpPr>
            <p:cNvPr id="614" name="Google Shape;614;p25"/>
            <p:cNvSpPr/>
            <p:nvPr/>
          </p:nvSpPr>
          <p:spPr>
            <a:xfrm>
              <a:off x="72584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5"/>
            <p:cNvSpPr/>
            <p:nvPr/>
          </p:nvSpPr>
          <p:spPr>
            <a:xfrm>
              <a:off x="72584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25"/>
            <p:cNvSpPr/>
            <p:nvPr/>
          </p:nvSpPr>
          <p:spPr>
            <a:xfrm>
              <a:off x="716517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25"/>
            <p:cNvSpPr/>
            <p:nvPr/>
          </p:nvSpPr>
          <p:spPr>
            <a:xfrm>
              <a:off x="726082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5"/>
            <p:cNvSpPr/>
            <p:nvPr/>
          </p:nvSpPr>
          <p:spPr>
            <a:xfrm>
              <a:off x="714533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5"/>
            <p:cNvSpPr/>
            <p:nvPr/>
          </p:nvSpPr>
          <p:spPr>
            <a:xfrm>
              <a:off x="726383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25"/>
            <p:cNvSpPr/>
            <p:nvPr/>
          </p:nvSpPr>
          <p:spPr>
            <a:xfrm>
              <a:off x="739797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25"/>
            <p:cNvSpPr/>
            <p:nvPr/>
          </p:nvSpPr>
          <p:spPr>
            <a:xfrm>
              <a:off x="754053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3" name="Google Shape;623;p25"/>
          <p:cNvSpPr txBox="1"/>
          <p:nvPr/>
        </p:nvSpPr>
        <p:spPr>
          <a:xfrm>
            <a:off x="881319" y="7741273"/>
            <a:ext cx="3925631" cy="2102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Sonni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10, 100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1000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ko‘paytirish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3600" b="1" kern="0" dirty="0">
              <a:solidFill>
                <a:srgbClr val="5F0F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Fira Sans Extra Condensed Medium"/>
            </a:endParaRPr>
          </a:p>
        </p:txBody>
      </p:sp>
      <p:grpSp>
        <p:nvGrpSpPr>
          <p:cNvPr id="625" name="Google Shape;625;p25"/>
          <p:cNvGrpSpPr/>
          <p:nvPr/>
        </p:nvGrpSpPr>
        <p:grpSpPr>
          <a:xfrm>
            <a:off x="1899632" y="4921940"/>
            <a:ext cx="2033891" cy="2835330"/>
            <a:chOff x="965233" y="2123013"/>
            <a:chExt cx="1033452" cy="1440676"/>
          </a:xfrm>
        </p:grpSpPr>
        <p:sp>
          <p:nvSpPr>
            <p:cNvPr id="626" name="Google Shape;626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5"/>
            <p:cNvSpPr/>
            <p:nvPr/>
          </p:nvSpPr>
          <p:spPr>
            <a:xfrm>
              <a:off x="98507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5"/>
            <p:cNvSpPr/>
            <p:nvPr/>
          </p:nvSpPr>
          <p:spPr>
            <a:xfrm>
              <a:off x="108072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5"/>
            <p:cNvSpPr/>
            <p:nvPr/>
          </p:nvSpPr>
          <p:spPr>
            <a:xfrm>
              <a:off x="96523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5"/>
            <p:cNvSpPr/>
            <p:nvPr/>
          </p:nvSpPr>
          <p:spPr>
            <a:xfrm>
              <a:off x="108373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5"/>
            <p:cNvSpPr/>
            <p:nvPr/>
          </p:nvSpPr>
          <p:spPr>
            <a:xfrm>
              <a:off x="121787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5"/>
            <p:cNvSpPr/>
            <p:nvPr/>
          </p:nvSpPr>
          <p:spPr>
            <a:xfrm>
              <a:off x="136043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34" name="Google Shape;634;p25"/>
          <p:cNvSpPr txBox="1"/>
          <p:nvPr/>
        </p:nvSpPr>
        <p:spPr>
          <a:xfrm>
            <a:off x="2347988" y="5879816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A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6" name="Google Shape;636;p25"/>
          <p:cNvSpPr txBox="1"/>
          <p:nvPr/>
        </p:nvSpPr>
        <p:spPr>
          <a:xfrm>
            <a:off x="4264829" y="3389443"/>
            <a:ext cx="3516114" cy="2009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Sonni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o‘nlik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yuzlik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mingliklarga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ko‘paytirish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dirty="0"/>
              <a:t/>
            </a:r>
            <a:br>
              <a:rPr lang="en-US" sz="3600" dirty="0"/>
            </a:br>
            <a:endParaRPr sz="3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Fira Sans Extra Condensed Medium"/>
            </a:endParaRPr>
          </a:p>
        </p:txBody>
      </p:sp>
      <p:grpSp>
        <p:nvGrpSpPr>
          <p:cNvPr id="638" name="Google Shape;638;p25"/>
          <p:cNvGrpSpPr/>
          <p:nvPr/>
        </p:nvGrpSpPr>
        <p:grpSpPr>
          <a:xfrm>
            <a:off x="4940327" y="4921940"/>
            <a:ext cx="2033891" cy="2835330"/>
            <a:chOff x="2510258" y="2123013"/>
            <a:chExt cx="1033452" cy="1440676"/>
          </a:xfrm>
        </p:grpSpPr>
        <p:sp>
          <p:nvSpPr>
            <p:cNvPr id="639" name="Google Shape;639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25"/>
            <p:cNvSpPr/>
            <p:nvPr/>
          </p:nvSpPr>
          <p:spPr>
            <a:xfrm>
              <a:off x="253010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25"/>
            <p:cNvSpPr/>
            <p:nvPr/>
          </p:nvSpPr>
          <p:spPr>
            <a:xfrm>
              <a:off x="262575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25"/>
            <p:cNvSpPr/>
            <p:nvPr/>
          </p:nvSpPr>
          <p:spPr>
            <a:xfrm>
              <a:off x="251025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5"/>
            <p:cNvSpPr/>
            <p:nvPr/>
          </p:nvSpPr>
          <p:spPr>
            <a:xfrm>
              <a:off x="262875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5"/>
            <p:cNvSpPr/>
            <p:nvPr/>
          </p:nvSpPr>
          <p:spPr>
            <a:xfrm>
              <a:off x="276290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25"/>
            <p:cNvSpPr/>
            <p:nvPr/>
          </p:nvSpPr>
          <p:spPr>
            <a:xfrm>
              <a:off x="290546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47" name="Google Shape;647;p25"/>
          <p:cNvSpPr txBox="1"/>
          <p:nvPr/>
        </p:nvSpPr>
        <p:spPr>
          <a:xfrm>
            <a:off x="5388683" y="5879816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49" name="Google Shape;649;p25"/>
          <p:cNvSpPr txBox="1"/>
          <p:nvPr/>
        </p:nvSpPr>
        <p:spPr>
          <a:xfrm flipH="1">
            <a:off x="7343082" y="8296275"/>
            <a:ext cx="3424417" cy="2102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it-IT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Sonni 10, 100 va 1000 ga bo‘lish </a:t>
            </a:r>
            <a:endParaRPr lang="it-IT" sz="3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Fira Sans Extra Condensed Medium"/>
            </a:endParaRPr>
          </a:p>
          <a:p>
            <a:pPr algn="ctr" defTabSz="1799631">
              <a:buClr>
                <a:srgbClr val="000000"/>
              </a:buClr>
            </a:pPr>
            <a:endParaRPr sz="3600" kern="0" dirty="0">
              <a:solidFill>
                <a:srgbClr val="E3641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51" name="Google Shape;651;p25"/>
          <p:cNvGrpSpPr/>
          <p:nvPr/>
        </p:nvGrpSpPr>
        <p:grpSpPr>
          <a:xfrm>
            <a:off x="7981022" y="4921940"/>
            <a:ext cx="2033891" cy="2835330"/>
            <a:chOff x="4055283" y="2123013"/>
            <a:chExt cx="1033452" cy="1440676"/>
          </a:xfrm>
        </p:grpSpPr>
        <p:sp>
          <p:nvSpPr>
            <p:cNvPr id="652" name="Google Shape;652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25"/>
            <p:cNvSpPr/>
            <p:nvPr/>
          </p:nvSpPr>
          <p:spPr>
            <a:xfrm>
              <a:off x="407512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25"/>
            <p:cNvSpPr/>
            <p:nvPr/>
          </p:nvSpPr>
          <p:spPr>
            <a:xfrm>
              <a:off x="417077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25"/>
            <p:cNvSpPr/>
            <p:nvPr/>
          </p:nvSpPr>
          <p:spPr>
            <a:xfrm>
              <a:off x="405528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25"/>
            <p:cNvSpPr/>
            <p:nvPr/>
          </p:nvSpPr>
          <p:spPr>
            <a:xfrm>
              <a:off x="417378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25"/>
            <p:cNvSpPr/>
            <p:nvPr/>
          </p:nvSpPr>
          <p:spPr>
            <a:xfrm>
              <a:off x="430792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25"/>
            <p:cNvSpPr/>
            <p:nvPr/>
          </p:nvSpPr>
          <p:spPr>
            <a:xfrm>
              <a:off x="445048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60" name="Google Shape;660;p25"/>
          <p:cNvSpPr txBox="1"/>
          <p:nvPr/>
        </p:nvSpPr>
        <p:spPr>
          <a:xfrm>
            <a:off x="8429379" y="5879816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5904" kern="0" dirty="0" smtClea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C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1" name="Google Shape;661;p25"/>
          <p:cNvSpPr txBox="1"/>
          <p:nvPr/>
        </p:nvSpPr>
        <p:spPr>
          <a:xfrm>
            <a:off x="11470074" y="5879816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5904" kern="0" dirty="0" smtClea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D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2" name="Google Shape;662;p25"/>
          <p:cNvSpPr txBox="1"/>
          <p:nvPr/>
        </p:nvSpPr>
        <p:spPr>
          <a:xfrm>
            <a:off x="14510769" y="5879816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5904" kern="0" dirty="0" smtClea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E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72" name="Google Shape;597;p25">
            <a:extLst>
              <a:ext uri="{FF2B5EF4-FFF2-40B4-BE49-F238E27FC236}">
                <a16:creationId xmlns:a16="http://schemas.microsoft.com/office/drawing/2014/main" id="{B015E08A-811D-4CAE-B168-DF6DB2CA8997}"/>
              </a:ext>
            </a:extLst>
          </p:cNvPr>
          <p:cNvSpPr txBox="1">
            <a:spLocks/>
          </p:cNvSpPr>
          <p:nvPr/>
        </p:nvSpPr>
        <p:spPr>
          <a:xfrm>
            <a:off x="539751" y="371475"/>
            <a:ext cx="167530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rPr lang="en-US" sz="4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Quyidagi</a:t>
            </a:r>
            <a:r>
              <a:rPr lang="en-US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mavzularga</a:t>
            </a:r>
            <a:r>
              <a:rPr lang="en-US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oid</a:t>
            </a:r>
            <a:r>
              <a:rPr lang="en-US" sz="4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darsni</a:t>
            </a:r>
            <a:r>
              <a:rPr lang="en-US" sz="4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tashkil</a:t>
            </a:r>
            <a:r>
              <a:rPr lang="en-US" sz="4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sz="4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4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texnologik xaritasini ishlab </a:t>
            </a:r>
            <a:r>
              <a:rPr lang="uz-Cyrl-UZ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chiqi</a:t>
            </a:r>
            <a:r>
              <a:rPr lang="en-US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ng</a:t>
            </a:r>
            <a:r>
              <a:rPr lang="uz-Cyrl-UZ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4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 </a:t>
            </a:r>
            <a:r>
              <a:rPr lang="uz-Cyrl-UZ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mikrodars</a:t>
            </a:r>
            <a:r>
              <a:rPr lang="en-US" sz="4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ni</a:t>
            </a:r>
            <a:r>
              <a:rPr lang="en-US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namoyish qili</a:t>
            </a:r>
            <a:r>
              <a:rPr lang="en-US" sz="4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ng</a:t>
            </a:r>
            <a:endParaRPr lang="uz-Latn-UZ" sz="6600" b="1" kern="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9977214" y="1879522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3936" kern="0" dirty="0" smtClean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Men </a:t>
            </a:r>
            <a:r>
              <a:rPr lang="en-US" sz="3936" kern="0" dirty="0" err="1" smtClean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uchun</a:t>
            </a:r>
            <a:r>
              <a:rPr lang="en-US" sz="3936" kern="0" dirty="0" smtClean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936" kern="0" dirty="0" err="1" smtClean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mavhum</a:t>
            </a:r>
            <a:endParaRPr lang="uz-Latn-UZ" sz="3936" kern="0" dirty="0">
              <a:solidFill>
                <a:srgbClr val="5F0F4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098248" y="4393202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3936" kern="0" dirty="0" err="1" smtClean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Amaliyotda</a:t>
            </a:r>
            <a:r>
              <a:rPr lang="en-US" sz="3936" kern="0" dirty="0" smtClean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936" kern="0" dirty="0" err="1" smtClean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qo‘llamoqchiman</a:t>
            </a:r>
            <a:endParaRPr lang="uz-Latn-UZ" sz="3936" kern="0" dirty="0">
              <a:solidFill>
                <a:srgbClr val="9A031E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3936" kern="0" dirty="0" err="1" smtClean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Mazmun</a:t>
            </a:r>
            <a:r>
              <a:rPr lang="en-US" sz="3936" kern="0" dirty="0" smtClean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936" kern="0" dirty="0" err="1" smtClean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va</a:t>
            </a:r>
            <a:r>
              <a:rPr lang="en-US" sz="3936" kern="0" dirty="0" smtClean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936" kern="0" dirty="0" err="1" smtClean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mohiyatini</a:t>
            </a:r>
            <a:r>
              <a:rPr lang="en-US" sz="3936" kern="0" dirty="0" smtClean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en-US" sz="3936" kern="0" dirty="0" err="1" smtClean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tushundim</a:t>
            </a:r>
            <a:endParaRPr lang="uz-Latn-UZ" sz="3936" kern="0" dirty="0">
              <a:solidFill>
                <a:srgbClr val="E3641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Graphic 2">
            <a:extLst>
              <a:ext uri="{FF2B5EF4-FFF2-40B4-BE49-F238E27FC236}">
                <a16:creationId xmlns:a16="http://schemas.microsoft.com/office/drawing/2014/main" id="{BF74077B-2593-49A5-BE40-0245A0BD3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5727</TotalTime>
  <Words>510</Words>
  <Application>Microsoft Office PowerPoint</Application>
  <PresentationFormat>Произвольный</PresentationFormat>
  <Paragraphs>82</Paragraphs>
  <Slides>13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26" baseType="lpstr">
      <vt:lpstr>Arial</vt:lpstr>
      <vt:lpstr>Calibri</vt:lpstr>
      <vt:lpstr>Calibri Light</vt:lpstr>
      <vt:lpstr>Courier New</vt:lpstr>
      <vt:lpstr>Fira Sans Extra Condensed</vt:lpstr>
      <vt:lpstr>Fira Sans Extra Condensed Medium</vt:lpstr>
      <vt:lpstr>Fira Sans Extra Condensed SemiBold</vt:lpstr>
      <vt:lpstr>Roboto</vt:lpstr>
      <vt:lpstr>SourceSans3-Regular</vt:lpstr>
      <vt:lpstr>Times New Roman</vt:lpstr>
      <vt:lpstr>Тема Office</vt:lpstr>
      <vt:lpstr>Books Infographics by Slidesgo</vt:lpstr>
      <vt:lpstr>1_Тема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Chizma-model usuli</vt:lpstr>
      <vt:lpstr>Polyaning masalani yechishning 4 bosqichli yondashuvi</vt:lpstr>
      <vt:lpstr>https://teacher.desmos.com/activitybuilder/custom/5b0450858083fb0ad28a1ec3?lang=ru#preview/948f9653-a4a0-4d86-876a-0a6677baf0ec</vt:lpstr>
      <vt:lpstr>Amaliy  topshiriq</vt:lpstr>
      <vt:lpstr>Topshiriqlarga mos yondashuv (metod)ni tanlang va yeching 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MYCOM</cp:lastModifiedBy>
  <cp:revision>505</cp:revision>
  <cp:lastPrinted>2020-12-11T16:07:03Z</cp:lastPrinted>
  <dcterms:created xsi:type="dcterms:W3CDTF">2020-11-12T01:04:50Z</dcterms:created>
  <dcterms:modified xsi:type="dcterms:W3CDTF">2025-01-23T11:22:24Z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