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50" r:id="rId2"/>
    <p:sldId id="375" r:id="rId3"/>
    <p:sldId id="372" r:id="rId4"/>
    <p:sldId id="373" r:id="rId5"/>
    <p:sldId id="374" r:id="rId6"/>
    <p:sldId id="379" r:id="rId7"/>
    <p:sldId id="380" r:id="rId8"/>
    <p:sldId id="382" r:id="rId9"/>
    <p:sldId id="383" r:id="rId10"/>
    <p:sldId id="385" r:id="rId11"/>
    <p:sldId id="381" r:id="rId12"/>
    <p:sldId id="376" r:id="rId13"/>
    <p:sldId id="377" r:id="rId14"/>
    <p:sldId id="37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FD947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3CB79B-41A0-47CE-BD8A-F78FE12AF0C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38AA8E-EC11-4A2B-A2A8-5C9CF75D2323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000" b="1" dirty="0" err="1" smtClean="0"/>
            <a:t>Vizualizatsiya</a:t>
          </a:r>
          <a:r>
            <a:rPr lang="en-US" sz="2000" b="1" dirty="0" smtClean="0"/>
            <a:t>:</a:t>
          </a:r>
          <a:r>
            <a:rPr lang="en-US" sz="2000" dirty="0" smtClean="0"/>
            <a:t> </a:t>
          </a:r>
          <a:r>
            <a:rPr lang="en-US" sz="2000" dirty="0" err="1" smtClean="0"/>
            <a:t>Abstrakt</a:t>
          </a:r>
          <a:r>
            <a:rPr lang="en-US" sz="2000" dirty="0" smtClean="0"/>
            <a:t> </a:t>
          </a:r>
          <a:r>
            <a:rPr lang="en-US" sz="2000" dirty="0" err="1" smtClean="0"/>
            <a:t>matematik</a:t>
          </a:r>
          <a:r>
            <a:rPr lang="en-US" sz="2000" dirty="0" smtClean="0"/>
            <a:t> </a:t>
          </a:r>
          <a:r>
            <a:rPr lang="en-US" sz="2000" dirty="0" err="1" smtClean="0"/>
            <a:t>tushunchalarni</a:t>
          </a:r>
          <a:r>
            <a:rPr lang="en-US" sz="2000" dirty="0" smtClean="0"/>
            <a:t> </a:t>
          </a:r>
          <a:r>
            <a:rPr lang="en-US" sz="2000" dirty="0" err="1" smtClean="0"/>
            <a:t>ko‘rgazmali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tushunarli</a:t>
          </a:r>
          <a:r>
            <a:rPr lang="en-US" sz="2000" dirty="0" smtClean="0"/>
            <a:t> </a:t>
          </a:r>
          <a:r>
            <a:rPr lang="en-US" sz="2000" dirty="0" err="1" smtClean="0"/>
            <a:t>qilish</a:t>
          </a:r>
          <a:r>
            <a:rPr lang="en-US" sz="2000" dirty="0" smtClean="0"/>
            <a:t>.</a:t>
          </a:r>
          <a:endParaRPr lang="ru-RU" sz="2000" dirty="0"/>
        </a:p>
      </dgm:t>
    </dgm:pt>
    <dgm:pt modelId="{198B3AEC-194F-42C5-92F6-CDE92DE04B4A}" type="parTrans" cxnId="{6373E53F-BCF7-4B1E-A2C2-1AA6FD26F87F}">
      <dgm:prSet/>
      <dgm:spPr/>
      <dgm:t>
        <a:bodyPr/>
        <a:lstStyle/>
        <a:p>
          <a:endParaRPr lang="ru-RU" sz="3600"/>
        </a:p>
      </dgm:t>
    </dgm:pt>
    <dgm:pt modelId="{3802DE91-8C00-422D-8105-A612682FFD98}" type="sibTrans" cxnId="{6373E53F-BCF7-4B1E-A2C2-1AA6FD26F87F}">
      <dgm:prSet/>
      <dgm:spPr/>
      <dgm:t>
        <a:bodyPr/>
        <a:lstStyle/>
        <a:p>
          <a:endParaRPr lang="ru-RU" sz="3600"/>
        </a:p>
      </dgm:t>
    </dgm:pt>
    <dgm:pt modelId="{F50092B0-514C-44A6-96BB-6BE290478FEA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000" b="1" dirty="0" smtClean="0"/>
            <a:t>Individual </a:t>
          </a:r>
          <a:r>
            <a:rPr lang="en-US" sz="2000" b="1" dirty="0" err="1" smtClean="0"/>
            <a:t>yondashuv</a:t>
          </a:r>
          <a:r>
            <a:rPr lang="en-US" sz="2000" b="1" dirty="0" smtClean="0"/>
            <a:t>:</a:t>
          </a:r>
          <a:r>
            <a:rPr lang="en-US" sz="2000" dirty="0" smtClean="0"/>
            <a:t> </a:t>
          </a:r>
          <a:r>
            <a:rPr lang="en-US" sz="2000" dirty="0" err="1" smtClean="0"/>
            <a:t>Har</a:t>
          </a:r>
          <a:r>
            <a:rPr lang="en-US" sz="2000" dirty="0" smtClean="0"/>
            <a:t> </a:t>
          </a:r>
          <a:r>
            <a:rPr lang="en-US" sz="2000" dirty="0" err="1" smtClean="0"/>
            <a:t>bir</a:t>
          </a:r>
          <a:r>
            <a:rPr lang="en-US" sz="2000" dirty="0" smtClean="0"/>
            <a:t> </a:t>
          </a:r>
          <a:r>
            <a:rPr lang="en-US" sz="2000" dirty="0" err="1" smtClean="0"/>
            <a:t>o‘quvchining</a:t>
          </a:r>
          <a:r>
            <a:rPr lang="en-US" sz="2000" dirty="0" smtClean="0"/>
            <a:t> </a:t>
          </a:r>
          <a:r>
            <a:rPr lang="en-US" sz="2000" dirty="0" err="1" smtClean="0"/>
            <a:t>o‘z</a:t>
          </a:r>
          <a:r>
            <a:rPr lang="en-US" sz="2000" dirty="0" smtClean="0"/>
            <a:t> </a:t>
          </a:r>
          <a:r>
            <a:rPr lang="en-US" sz="2000" dirty="0" err="1" smtClean="0"/>
            <a:t>o‘zlashtirish</a:t>
          </a:r>
          <a:r>
            <a:rPr lang="en-US" sz="2000" dirty="0" smtClean="0"/>
            <a:t> </a:t>
          </a:r>
          <a:r>
            <a:rPr lang="en-US" sz="2000" dirty="0" err="1" smtClean="0"/>
            <a:t>sur’ati</a:t>
          </a:r>
          <a:r>
            <a:rPr lang="en-US" sz="2000" dirty="0" smtClean="0"/>
            <a:t> </a:t>
          </a:r>
          <a:r>
            <a:rPr lang="en-US" sz="2000" dirty="0" err="1" smtClean="0"/>
            <a:t>bilan</a:t>
          </a:r>
          <a:r>
            <a:rPr lang="en-US" sz="2000" dirty="0" smtClean="0"/>
            <a:t> </a:t>
          </a:r>
          <a:r>
            <a:rPr lang="en-US" sz="2000" dirty="0" err="1" smtClean="0"/>
            <a:t>ishlash</a:t>
          </a:r>
          <a:r>
            <a:rPr lang="en-US" sz="2000" dirty="0" smtClean="0"/>
            <a:t> </a:t>
          </a:r>
          <a:r>
            <a:rPr lang="en-US" sz="2000" dirty="0" err="1" smtClean="0"/>
            <a:t>imkonini</a:t>
          </a:r>
          <a:r>
            <a:rPr lang="en-US" sz="2000" dirty="0" smtClean="0"/>
            <a:t> </a:t>
          </a:r>
          <a:r>
            <a:rPr lang="en-US" sz="2000" dirty="0" err="1" smtClean="0"/>
            <a:t>beradi</a:t>
          </a:r>
          <a:r>
            <a:rPr lang="en-US" sz="2000" dirty="0" smtClean="0"/>
            <a:t>.</a:t>
          </a:r>
          <a:endParaRPr lang="ru-RU" sz="2000" dirty="0"/>
        </a:p>
      </dgm:t>
    </dgm:pt>
    <dgm:pt modelId="{A5F5D90C-0646-4E52-BE3C-74079098EEDA}" type="parTrans" cxnId="{69C57252-A63A-4FFF-A3B5-7531189F36B5}">
      <dgm:prSet/>
      <dgm:spPr/>
      <dgm:t>
        <a:bodyPr/>
        <a:lstStyle/>
        <a:p>
          <a:endParaRPr lang="ru-RU" sz="3600"/>
        </a:p>
      </dgm:t>
    </dgm:pt>
    <dgm:pt modelId="{585B5805-9EF7-4AB0-B675-D2B609D2B922}" type="sibTrans" cxnId="{69C57252-A63A-4FFF-A3B5-7531189F36B5}">
      <dgm:prSet/>
      <dgm:spPr/>
      <dgm:t>
        <a:bodyPr/>
        <a:lstStyle/>
        <a:p>
          <a:endParaRPr lang="ru-RU" sz="3600"/>
        </a:p>
      </dgm:t>
    </dgm:pt>
    <dgm:pt modelId="{FADF1564-CC04-4908-98BB-8C46E596A977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en-US" sz="2000" b="1" dirty="0" err="1" smtClean="0"/>
            <a:t>Tajriba</a:t>
          </a:r>
          <a:r>
            <a:rPr lang="en-US" sz="2000" b="1" dirty="0" smtClean="0"/>
            <a:t> </a:t>
          </a:r>
          <a:r>
            <a:rPr lang="en-US" sz="2000" b="1" dirty="0" err="1" smtClean="0"/>
            <a:t>va</a:t>
          </a:r>
          <a:r>
            <a:rPr lang="en-US" sz="2000" b="1" dirty="0" smtClean="0"/>
            <a:t> </a:t>
          </a:r>
          <a:r>
            <a:rPr lang="en-US" sz="2000" b="1" dirty="0" err="1" smtClean="0"/>
            <a:t>tahlil</a:t>
          </a:r>
          <a:r>
            <a:rPr lang="en-US" sz="2000" b="1" dirty="0" smtClean="0"/>
            <a:t>:</a:t>
          </a:r>
          <a:r>
            <a:rPr lang="en-US" sz="2000" dirty="0" smtClean="0"/>
            <a:t> </a:t>
          </a:r>
          <a:r>
            <a:rPr lang="en-US" sz="2000" dirty="0" err="1" smtClean="0"/>
            <a:t>Matematik</a:t>
          </a:r>
          <a:r>
            <a:rPr lang="en-US" sz="2000" dirty="0" smtClean="0"/>
            <a:t> </a:t>
          </a:r>
          <a:r>
            <a:rPr lang="en-US" sz="2000" dirty="0" err="1" smtClean="0"/>
            <a:t>tushunchalarni</a:t>
          </a:r>
          <a:r>
            <a:rPr lang="en-US" sz="2000" dirty="0" smtClean="0"/>
            <a:t> </a:t>
          </a:r>
          <a:r>
            <a:rPr lang="en-US" sz="2000" dirty="0" err="1" smtClean="0"/>
            <a:t>amaliyotda</a:t>
          </a:r>
          <a:r>
            <a:rPr lang="en-US" sz="2000" dirty="0" smtClean="0"/>
            <a:t> </a:t>
          </a:r>
          <a:r>
            <a:rPr lang="en-US" sz="2000" dirty="0" err="1" smtClean="0"/>
            <a:t>qo‘llash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real </a:t>
          </a:r>
          <a:r>
            <a:rPr lang="en-US" sz="2000" dirty="0" err="1" smtClean="0"/>
            <a:t>hayotga</a:t>
          </a:r>
          <a:r>
            <a:rPr lang="en-US" sz="2000" dirty="0" smtClean="0"/>
            <a:t> </a:t>
          </a:r>
          <a:r>
            <a:rPr lang="en-US" sz="2000" dirty="0" err="1" smtClean="0"/>
            <a:t>bog‘lash</a:t>
          </a:r>
          <a:r>
            <a:rPr lang="en-US" sz="2000" dirty="0" smtClean="0"/>
            <a:t> </a:t>
          </a:r>
          <a:r>
            <a:rPr lang="en-US" sz="2000" dirty="0" err="1" smtClean="0"/>
            <a:t>imkonini</a:t>
          </a:r>
          <a:r>
            <a:rPr lang="en-US" sz="2000" dirty="0" smtClean="0"/>
            <a:t> </a:t>
          </a:r>
          <a:r>
            <a:rPr lang="en-US" sz="2000" dirty="0" err="1" smtClean="0"/>
            <a:t>yaratadi</a:t>
          </a:r>
          <a:r>
            <a:rPr lang="en-US" sz="2000" dirty="0" smtClean="0"/>
            <a:t>.</a:t>
          </a:r>
          <a:endParaRPr lang="ru-RU" sz="2000" dirty="0"/>
        </a:p>
      </dgm:t>
    </dgm:pt>
    <dgm:pt modelId="{FFE779BD-2E8C-4B2B-863D-915D45BE3455}" type="parTrans" cxnId="{350BDD3E-BC9A-4265-AA33-86E9505BD91B}">
      <dgm:prSet/>
      <dgm:spPr/>
      <dgm:t>
        <a:bodyPr/>
        <a:lstStyle/>
        <a:p>
          <a:endParaRPr lang="ru-RU" sz="3600"/>
        </a:p>
      </dgm:t>
    </dgm:pt>
    <dgm:pt modelId="{F7AA001E-27E8-4B28-9DB6-D3FF715B572A}" type="sibTrans" cxnId="{350BDD3E-BC9A-4265-AA33-86E9505BD91B}">
      <dgm:prSet/>
      <dgm:spPr/>
      <dgm:t>
        <a:bodyPr/>
        <a:lstStyle/>
        <a:p>
          <a:endParaRPr lang="ru-RU" sz="3600"/>
        </a:p>
      </dgm:t>
    </dgm:pt>
    <dgm:pt modelId="{76BE97A9-65BB-4080-B581-ADEF21A09241}">
      <dgm:prSet custT="1"/>
      <dgm:spPr>
        <a:solidFill>
          <a:srgbClr val="002060"/>
        </a:solidFill>
      </dgm:spPr>
      <dgm:t>
        <a:bodyPr/>
        <a:lstStyle/>
        <a:p>
          <a:r>
            <a:rPr lang="en-US" sz="2000" b="1" smtClean="0"/>
            <a:t>Interaktivlik:</a:t>
          </a:r>
          <a:r>
            <a:rPr lang="en-US" sz="2000" smtClean="0"/>
            <a:t> O‘quvchilar dars jarayonida faol ishtirok etib, matematik operatsiyalarni dinamik kuzatishi mumkin.</a:t>
          </a:r>
          <a:endParaRPr lang="ru-RU" sz="2000"/>
        </a:p>
      </dgm:t>
    </dgm:pt>
    <dgm:pt modelId="{59711BD0-1800-42F7-AA9B-E2231AE70844}" type="parTrans" cxnId="{CC5C9B13-2BBF-4ADC-90BF-39C69481581E}">
      <dgm:prSet/>
      <dgm:spPr/>
      <dgm:t>
        <a:bodyPr/>
        <a:lstStyle/>
        <a:p>
          <a:endParaRPr lang="ru-RU" sz="3600"/>
        </a:p>
      </dgm:t>
    </dgm:pt>
    <dgm:pt modelId="{B72EC79B-6B91-495D-BECB-39787E359061}" type="sibTrans" cxnId="{CC5C9B13-2BBF-4ADC-90BF-39C69481581E}">
      <dgm:prSet/>
      <dgm:spPr/>
      <dgm:t>
        <a:bodyPr/>
        <a:lstStyle/>
        <a:p>
          <a:endParaRPr lang="ru-RU" sz="3600"/>
        </a:p>
      </dgm:t>
    </dgm:pt>
    <dgm:pt modelId="{4000380E-02FA-4C02-9091-F6B5287ED63F}" type="pres">
      <dgm:prSet presAssocID="{B23CB79B-41A0-47CE-BD8A-F78FE12AF0CE}" presName="linear" presStyleCnt="0">
        <dgm:presLayoutVars>
          <dgm:dir/>
          <dgm:animLvl val="lvl"/>
          <dgm:resizeHandles val="exact"/>
        </dgm:presLayoutVars>
      </dgm:prSet>
      <dgm:spPr/>
    </dgm:pt>
    <dgm:pt modelId="{66F5D4EB-804B-4E3D-9BEE-134C55D55B6F}" type="pres">
      <dgm:prSet presAssocID="{6838AA8E-EC11-4A2B-A2A8-5C9CF75D2323}" presName="parentLin" presStyleCnt="0"/>
      <dgm:spPr/>
    </dgm:pt>
    <dgm:pt modelId="{3C11A86B-5210-4B11-8C4F-3B69F5A707F0}" type="pres">
      <dgm:prSet presAssocID="{6838AA8E-EC11-4A2B-A2A8-5C9CF75D2323}" presName="parentLeftMargin" presStyleLbl="node1" presStyleIdx="0" presStyleCnt="4"/>
      <dgm:spPr/>
    </dgm:pt>
    <dgm:pt modelId="{7A5DD30C-4AA3-4CB5-B27E-80D55DD4A4A3}" type="pres">
      <dgm:prSet presAssocID="{6838AA8E-EC11-4A2B-A2A8-5C9CF75D232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FCB3AF-C220-4E25-B8B9-7A6363D495DC}" type="pres">
      <dgm:prSet presAssocID="{6838AA8E-EC11-4A2B-A2A8-5C9CF75D2323}" presName="negativeSpace" presStyleCnt="0"/>
      <dgm:spPr/>
    </dgm:pt>
    <dgm:pt modelId="{969B7F3F-624E-41E9-A91C-DCDB573C773B}" type="pres">
      <dgm:prSet presAssocID="{6838AA8E-EC11-4A2B-A2A8-5C9CF75D2323}" presName="childText" presStyleLbl="conFgAcc1" presStyleIdx="0" presStyleCnt="4">
        <dgm:presLayoutVars>
          <dgm:bulletEnabled val="1"/>
        </dgm:presLayoutVars>
      </dgm:prSet>
      <dgm:spPr/>
    </dgm:pt>
    <dgm:pt modelId="{84939B72-31CB-4582-AC2A-527D469C5BD5}" type="pres">
      <dgm:prSet presAssocID="{3802DE91-8C00-422D-8105-A612682FFD98}" presName="spaceBetweenRectangles" presStyleCnt="0"/>
      <dgm:spPr/>
    </dgm:pt>
    <dgm:pt modelId="{AF75C3A4-92CE-4D88-96DF-BA5B48E083BD}" type="pres">
      <dgm:prSet presAssocID="{F50092B0-514C-44A6-96BB-6BE290478FEA}" presName="parentLin" presStyleCnt="0"/>
      <dgm:spPr/>
    </dgm:pt>
    <dgm:pt modelId="{837F976D-C60C-41E0-B9B6-C349AD6D1D90}" type="pres">
      <dgm:prSet presAssocID="{F50092B0-514C-44A6-96BB-6BE290478FEA}" presName="parentLeftMargin" presStyleLbl="node1" presStyleIdx="0" presStyleCnt="4"/>
      <dgm:spPr/>
    </dgm:pt>
    <dgm:pt modelId="{FB5500C5-6A98-4B80-AE25-9214EE3BDF70}" type="pres">
      <dgm:prSet presAssocID="{F50092B0-514C-44A6-96BB-6BE290478FE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FD2E89-1F6B-435E-8965-17E3E10B4D9A}" type="pres">
      <dgm:prSet presAssocID="{F50092B0-514C-44A6-96BB-6BE290478FEA}" presName="negativeSpace" presStyleCnt="0"/>
      <dgm:spPr/>
    </dgm:pt>
    <dgm:pt modelId="{3D0C6DA9-2D68-47A8-90FE-50EC0367D80B}" type="pres">
      <dgm:prSet presAssocID="{F50092B0-514C-44A6-96BB-6BE290478FEA}" presName="childText" presStyleLbl="conFgAcc1" presStyleIdx="1" presStyleCnt="4">
        <dgm:presLayoutVars>
          <dgm:bulletEnabled val="1"/>
        </dgm:presLayoutVars>
      </dgm:prSet>
      <dgm:spPr/>
    </dgm:pt>
    <dgm:pt modelId="{A075725B-E39A-4BAE-B1F5-DB6CFD99D0DA}" type="pres">
      <dgm:prSet presAssocID="{585B5805-9EF7-4AB0-B675-D2B609D2B922}" presName="spaceBetweenRectangles" presStyleCnt="0"/>
      <dgm:spPr/>
    </dgm:pt>
    <dgm:pt modelId="{9F72A251-766E-4A0C-AC6E-4E6B92451197}" type="pres">
      <dgm:prSet presAssocID="{76BE97A9-65BB-4080-B581-ADEF21A09241}" presName="parentLin" presStyleCnt="0"/>
      <dgm:spPr/>
    </dgm:pt>
    <dgm:pt modelId="{80591140-D447-41F2-97E8-E90631DBA4B7}" type="pres">
      <dgm:prSet presAssocID="{76BE97A9-65BB-4080-B581-ADEF21A09241}" presName="parentLeftMargin" presStyleLbl="node1" presStyleIdx="1" presStyleCnt="4"/>
      <dgm:spPr/>
    </dgm:pt>
    <dgm:pt modelId="{BCFFADBD-EA78-4694-86E4-690A66DBACA6}" type="pres">
      <dgm:prSet presAssocID="{76BE97A9-65BB-4080-B581-ADEF21A0924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898A6BD-0F6C-40B4-86C7-F1F580D7AE51}" type="pres">
      <dgm:prSet presAssocID="{76BE97A9-65BB-4080-B581-ADEF21A09241}" presName="negativeSpace" presStyleCnt="0"/>
      <dgm:spPr/>
    </dgm:pt>
    <dgm:pt modelId="{FD7B0507-930C-4579-A88B-561E7F1F76E8}" type="pres">
      <dgm:prSet presAssocID="{76BE97A9-65BB-4080-B581-ADEF21A09241}" presName="childText" presStyleLbl="conFgAcc1" presStyleIdx="2" presStyleCnt="4">
        <dgm:presLayoutVars>
          <dgm:bulletEnabled val="1"/>
        </dgm:presLayoutVars>
      </dgm:prSet>
      <dgm:spPr/>
    </dgm:pt>
    <dgm:pt modelId="{0EC9F40D-204E-41C0-B3E3-D9BAD005710C}" type="pres">
      <dgm:prSet presAssocID="{B72EC79B-6B91-495D-BECB-39787E359061}" presName="spaceBetweenRectangles" presStyleCnt="0"/>
      <dgm:spPr/>
    </dgm:pt>
    <dgm:pt modelId="{647FD4A3-5E7D-4501-B270-18622D3F9CE9}" type="pres">
      <dgm:prSet presAssocID="{FADF1564-CC04-4908-98BB-8C46E596A977}" presName="parentLin" presStyleCnt="0"/>
      <dgm:spPr/>
    </dgm:pt>
    <dgm:pt modelId="{23E1742A-AEAD-4730-8EA3-4091994C69B3}" type="pres">
      <dgm:prSet presAssocID="{FADF1564-CC04-4908-98BB-8C46E596A977}" presName="parentLeftMargin" presStyleLbl="node1" presStyleIdx="2" presStyleCnt="4"/>
      <dgm:spPr/>
    </dgm:pt>
    <dgm:pt modelId="{19A8A8EE-351D-47AB-939E-3BA971E9D037}" type="pres">
      <dgm:prSet presAssocID="{FADF1564-CC04-4908-98BB-8C46E596A97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5FFC55-1583-4E0E-86DB-B4D53EAB34EA}" type="pres">
      <dgm:prSet presAssocID="{FADF1564-CC04-4908-98BB-8C46E596A977}" presName="negativeSpace" presStyleCnt="0"/>
      <dgm:spPr/>
    </dgm:pt>
    <dgm:pt modelId="{966B1DAC-C3A2-407C-A65F-4A7AD49EE9A1}" type="pres">
      <dgm:prSet presAssocID="{FADF1564-CC04-4908-98BB-8C46E596A97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09744A1-07E0-40A1-82F9-800C2A3BA9D0}" type="presOf" srcId="{6838AA8E-EC11-4A2B-A2A8-5C9CF75D2323}" destId="{7A5DD30C-4AA3-4CB5-B27E-80D55DD4A4A3}" srcOrd="1" destOrd="0" presId="urn:microsoft.com/office/officeart/2005/8/layout/list1"/>
    <dgm:cxn modelId="{0FF09BD3-E46D-43E0-937C-78A197C0D3BD}" type="presOf" srcId="{76BE97A9-65BB-4080-B581-ADEF21A09241}" destId="{BCFFADBD-EA78-4694-86E4-690A66DBACA6}" srcOrd="1" destOrd="0" presId="urn:microsoft.com/office/officeart/2005/8/layout/list1"/>
    <dgm:cxn modelId="{77C8EEAE-4FC8-4D80-AAF5-796A9D1ABC54}" type="presOf" srcId="{F50092B0-514C-44A6-96BB-6BE290478FEA}" destId="{FB5500C5-6A98-4B80-AE25-9214EE3BDF70}" srcOrd="1" destOrd="0" presId="urn:microsoft.com/office/officeart/2005/8/layout/list1"/>
    <dgm:cxn modelId="{69C57252-A63A-4FFF-A3B5-7531189F36B5}" srcId="{B23CB79B-41A0-47CE-BD8A-F78FE12AF0CE}" destId="{F50092B0-514C-44A6-96BB-6BE290478FEA}" srcOrd="1" destOrd="0" parTransId="{A5F5D90C-0646-4E52-BE3C-74079098EEDA}" sibTransId="{585B5805-9EF7-4AB0-B675-D2B609D2B922}"/>
    <dgm:cxn modelId="{6373E53F-BCF7-4B1E-A2C2-1AA6FD26F87F}" srcId="{B23CB79B-41A0-47CE-BD8A-F78FE12AF0CE}" destId="{6838AA8E-EC11-4A2B-A2A8-5C9CF75D2323}" srcOrd="0" destOrd="0" parTransId="{198B3AEC-194F-42C5-92F6-CDE92DE04B4A}" sibTransId="{3802DE91-8C00-422D-8105-A612682FFD98}"/>
    <dgm:cxn modelId="{350BDD3E-BC9A-4265-AA33-86E9505BD91B}" srcId="{B23CB79B-41A0-47CE-BD8A-F78FE12AF0CE}" destId="{FADF1564-CC04-4908-98BB-8C46E596A977}" srcOrd="3" destOrd="0" parTransId="{FFE779BD-2E8C-4B2B-863D-915D45BE3455}" sibTransId="{F7AA001E-27E8-4B28-9DB6-D3FF715B572A}"/>
    <dgm:cxn modelId="{F874AEBA-4C21-4226-B031-52C28179A30E}" type="presOf" srcId="{B23CB79B-41A0-47CE-BD8A-F78FE12AF0CE}" destId="{4000380E-02FA-4C02-9091-F6B5287ED63F}" srcOrd="0" destOrd="0" presId="urn:microsoft.com/office/officeart/2005/8/layout/list1"/>
    <dgm:cxn modelId="{CC5C9B13-2BBF-4ADC-90BF-39C69481581E}" srcId="{B23CB79B-41A0-47CE-BD8A-F78FE12AF0CE}" destId="{76BE97A9-65BB-4080-B581-ADEF21A09241}" srcOrd="2" destOrd="0" parTransId="{59711BD0-1800-42F7-AA9B-E2231AE70844}" sibTransId="{B72EC79B-6B91-495D-BECB-39787E359061}"/>
    <dgm:cxn modelId="{FAEA32A6-7524-4FBE-9A73-54F955FE1B39}" type="presOf" srcId="{6838AA8E-EC11-4A2B-A2A8-5C9CF75D2323}" destId="{3C11A86B-5210-4B11-8C4F-3B69F5A707F0}" srcOrd="0" destOrd="0" presId="urn:microsoft.com/office/officeart/2005/8/layout/list1"/>
    <dgm:cxn modelId="{5C7C5EB1-E92A-4D1E-823C-E601802BEBCA}" type="presOf" srcId="{FADF1564-CC04-4908-98BB-8C46E596A977}" destId="{23E1742A-AEAD-4730-8EA3-4091994C69B3}" srcOrd="0" destOrd="0" presId="urn:microsoft.com/office/officeart/2005/8/layout/list1"/>
    <dgm:cxn modelId="{580067B6-281E-4296-8031-6E4660F3B60D}" type="presOf" srcId="{FADF1564-CC04-4908-98BB-8C46E596A977}" destId="{19A8A8EE-351D-47AB-939E-3BA971E9D037}" srcOrd="1" destOrd="0" presId="urn:microsoft.com/office/officeart/2005/8/layout/list1"/>
    <dgm:cxn modelId="{03378260-68DB-4E20-8196-00E74FDBC8CC}" type="presOf" srcId="{76BE97A9-65BB-4080-B581-ADEF21A09241}" destId="{80591140-D447-41F2-97E8-E90631DBA4B7}" srcOrd="0" destOrd="0" presId="urn:microsoft.com/office/officeart/2005/8/layout/list1"/>
    <dgm:cxn modelId="{02A83627-ADE8-4397-B1E2-50C21EC119EF}" type="presOf" srcId="{F50092B0-514C-44A6-96BB-6BE290478FEA}" destId="{837F976D-C60C-41E0-B9B6-C349AD6D1D90}" srcOrd="0" destOrd="0" presId="urn:microsoft.com/office/officeart/2005/8/layout/list1"/>
    <dgm:cxn modelId="{E4001E3A-C927-4924-A970-160B24060429}" type="presParOf" srcId="{4000380E-02FA-4C02-9091-F6B5287ED63F}" destId="{66F5D4EB-804B-4E3D-9BEE-134C55D55B6F}" srcOrd="0" destOrd="0" presId="urn:microsoft.com/office/officeart/2005/8/layout/list1"/>
    <dgm:cxn modelId="{57E4AEA6-E419-4BD4-BED9-2604FC9CC421}" type="presParOf" srcId="{66F5D4EB-804B-4E3D-9BEE-134C55D55B6F}" destId="{3C11A86B-5210-4B11-8C4F-3B69F5A707F0}" srcOrd="0" destOrd="0" presId="urn:microsoft.com/office/officeart/2005/8/layout/list1"/>
    <dgm:cxn modelId="{63D98AA2-E230-42DC-AD4F-BAAD5FF12A05}" type="presParOf" srcId="{66F5D4EB-804B-4E3D-9BEE-134C55D55B6F}" destId="{7A5DD30C-4AA3-4CB5-B27E-80D55DD4A4A3}" srcOrd="1" destOrd="0" presId="urn:microsoft.com/office/officeart/2005/8/layout/list1"/>
    <dgm:cxn modelId="{32621918-1269-4DCC-9042-1E8C3B9DE532}" type="presParOf" srcId="{4000380E-02FA-4C02-9091-F6B5287ED63F}" destId="{41FCB3AF-C220-4E25-B8B9-7A6363D495DC}" srcOrd="1" destOrd="0" presId="urn:microsoft.com/office/officeart/2005/8/layout/list1"/>
    <dgm:cxn modelId="{6AA1CBA7-36B1-49AB-8CBA-6838D8AE5D4D}" type="presParOf" srcId="{4000380E-02FA-4C02-9091-F6B5287ED63F}" destId="{969B7F3F-624E-41E9-A91C-DCDB573C773B}" srcOrd="2" destOrd="0" presId="urn:microsoft.com/office/officeart/2005/8/layout/list1"/>
    <dgm:cxn modelId="{F6F97508-242D-4F77-A964-59FF8650D23D}" type="presParOf" srcId="{4000380E-02FA-4C02-9091-F6B5287ED63F}" destId="{84939B72-31CB-4582-AC2A-527D469C5BD5}" srcOrd="3" destOrd="0" presId="urn:microsoft.com/office/officeart/2005/8/layout/list1"/>
    <dgm:cxn modelId="{EAE15907-8AA8-4DBC-87C4-723F8AB5CBD8}" type="presParOf" srcId="{4000380E-02FA-4C02-9091-F6B5287ED63F}" destId="{AF75C3A4-92CE-4D88-96DF-BA5B48E083BD}" srcOrd="4" destOrd="0" presId="urn:microsoft.com/office/officeart/2005/8/layout/list1"/>
    <dgm:cxn modelId="{E7E958A2-A226-4E7E-BDE5-52E0E646D279}" type="presParOf" srcId="{AF75C3A4-92CE-4D88-96DF-BA5B48E083BD}" destId="{837F976D-C60C-41E0-B9B6-C349AD6D1D90}" srcOrd="0" destOrd="0" presId="urn:microsoft.com/office/officeart/2005/8/layout/list1"/>
    <dgm:cxn modelId="{7383CAD9-6B8E-4A2C-821C-29FC1DEBD422}" type="presParOf" srcId="{AF75C3A4-92CE-4D88-96DF-BA5B48E083BD}" destId="{FB5500C5-6A98-4B80-AE25-9214EE3BDF70}" srcOrd="1" destOrd="0" presId="urn:microsoft.com/office/officeart/2005/8/layout/list1"/>
    <dgm:cxn modelId="{EBE23A8D-F364-4727-B3D9-D95B3AC72745}" type="presParOf" srcId="{4000380E-02FA-4C02-9091-F6B5287ED63F}" destId="{2BFD2E89-1F6B-435E-8965-17E3E10B4D9A}" srcOrd="5" destOrd="0" presId="urn:microsoft.com/office/officeart/2005/8/layout/list1"/>
    <dgm:cxn modelId="{E08D2A3A-B0BB-435C-8F7F-6045328D0047}" type="presParOf" srcId="{4000380E-02FA-4C02-9091-F6B5287ED63F}" destId="{3D0C6DA9-2D68-47A8-90FE-50EC0367D80B}" srcOrd="6" destOrd="0" presId="urn:microsoft.com/office/officeart/2005/8/layout/list1"/>
    <dgm:cxn modelId="{AC91139E-4672-444D-8AD5-7DF87BB90E95}" type="presParOf" srcId="{4000380E-02FA-4C02-9091-F6B5287ED63F}" destId="{A075725B-E39A-4BAE-B1F5-DB6CFD99D0DA}" srcOrd="7" destOrd="0" presId="urn:microsoft.com/office/officeart/2005/8/layout/list1"/>
    <dgm:cxn modelId="{D676BD6F-46D3-4676-BBAE-021D0598C214}" type="presParOf" srcId="{4000380E-02FA-4C02-9091-F6B5287ED63F}" destId="{9F72A251-766E-4A0C-AC6E-4E6B92451197}" srcOrd="8" destOrd="0" presId="urn:microsoft.com/office/officeart/2005/8/layout/list1"/>
    <dgm:cxn modelId="{F13D231C-FFF6-4093-A18C-96AB02D2EA9E}" type="presParOf" srcId="{9F72A251-766E-4A0C-AC6E-4E6B92451197}" destId="{80591140-D447-41F2-97E8-E90631DBA4B7}" srcOrd="0" destOrd="0" presId="urn:microsoft.com/office/officeart/2005/8/layout/list1"/>
    <dgm:cxn modelId="{65822A9E-DE11-4982-95D0-3F0CF2518C4E}" type="presParOf" srcId="{9F72A251-766E-4A0C-AC6E-4E6B92451197}" destId="{BCFFADBD-EA78-4694-86E4-690A66DBACA6}" srcOrd="1" destOrd="0" presId="urn:microsoft.com/office/officeart/2005/8/layout/list1"/>
    <dgm:cxn modelId="{5139F8AB-81B9-4844-B40F-9BCDBF9D417C}" type="presParOf" srcId="{4000380E-02FA-4C02-9091-F6B5287ED63F}" destId="{A898A6BD-0F6C-40B4-86C7-F1F580D7AE51}" srcOrd="9" destOrd="0" presId="urn:microsoft.com/office/officeart/2005/8/layout/list1"/>
    <dgm:cxn modelId="{42676979-C9A6-4A0D-BC10-BB31AB857542}" type="presParOf" srcId="{4000380E-02FA-4C02-9091-F6B5287ED63F}" destId="{FD7B0507-930C-4579-A88B-561E7F1F76E8}" srcOrd="10" destOrd="0" presId="urn:microsoft.com/office/officeart/2005/8/layout/list1"/>
    <dgm:cxn modelId="{7C4A6B36-42C4-42BE-8554-9C726E505E67}" type="presParOf" srcId="{4000380E-02FA-4C02-9091-F6B5287ED63F}" destId="{0EC9F40D-204E-41C0-B3E3-D9BAD005710C}" srcOrd="11" destOrd="0" presId="urn:microsoft.com/office/officeart/2005/8/layout/list1"/>
    <dgm:cxn modelId="{E2124FF0-9A95-49C9-9CDF-B382D6028DCA}" type="presParOf" srcId="{4000380E-02FA-4C02-9091-F6B5287ED63F}" destId="{647FD4A3-5E7D-4501-B270-18622D3F9CE9}" srcOrd="12" destOrd="0" presId="urn:microsoft.com/office/officeart/2005/8/layout/list1"/>
    <dgm:cxn modelId="{4E386993-6959-48FA-AEF1-72BA8A15F1AE}" type="presParOf" srcId="{647FD4A3-5E7D-4501-B270-18622D3F9CE9}" destId="{23E1742A-AEAD-4730-8EA3-4091994C69B3}" srcOrd="0" destOrd="0" presId="urn:microsoft.com/office/officeart/2005/8/layout/list1"/>
    <dgm:cxn modelId="{F27E571A-FF9D-4F80-A33C-191D64DDAEA6}" type="presParOf" srcId="{647FD4A3-5E7D-4501-B270-18622D3F9CE9}" destId="{19A8A8EE-351D-47AB-939E-3BA971E9D037}" srcOrd="1" destOrd="0" presId="urn:microsoft.com/office/officeart/2005/8/layout/list1"/>
    <dgm:cxn modelId="{EEAAF14B-186F-4488-90A8-57899F2EABDC}" type="presParOf" srcId="{4000380E-02FA-4C02-9091-F6B5287ED63F}" destId="{FE5FFC55-1583-4E0E-86DB-B4D53EAB34EA}" srcOrd="13" destOrd="0" presId="urn:microsoft.com/office/officeart/2005/8/layout/list1"/>
    <dgm:cxn modelId="{6C7723C0-2DD4-4366-BF74-518163C00EA8}" type="presParOf" srcId="{4000380E-02FA-4C02-9091-F6B5287ED63F}" destId="{966B1DAC-C3A2-407C-A65F-4A7AD49EE9A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9B7F3F-624E-41E9-A91C-DCDB573C773B}">
      <dsp:nvSpPr>
        <dsp:cNvPr id="0" name=""/>
        <dsp:cNvSpPr/>
      </dsp:nvSpPr>
      <dsp:spPr>
        <a:xfrm>
          <a:off x="0" y="567289"/>
          <a:ext cx="10617680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5DD30C-4AA3-4CB5-B27E-80D55DD4A4A3}">
      <dsp:nvSpPr>
        <dsp:cNvPr id="0" name=""/>
        <dsp:cNvSpPr/>
      </dsp:nvSpPr>
      <dsp:spPr>
        <a:xfrm>
          <a:off x="530884" y="50688"/>
          <a:ext cx="7432376" cy="103320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926" tIns="0" rIns="28092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Vizualizatsiya</a:t>
          </a:r>
          <a:r>
            <a:rPr lang="en-US" sz="2000" b="1" kern="1200" dirty="0" smtClean="0"/>
            <a:t>: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Abstrakt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matematik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tushunchalarni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ko‘rgazmali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tushunarli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qilish</a:t>
          </a:r>
          <a:r>
            <a:rPr lang="en-US" sz="2000" kern="1200" dirty="0" smtClean="0"/>
            <a:t>.</a:t>
          </a:r>
          <a:endParaRPr lang="ru-RU" sz="2000" kern="1200" dirty="0"/>
        </a:p>
      </dsp:txBody>
      <dsp:txXfrm>
        <a:off x="581321" y="101125"/>
        <a:ext cx="7331502" cy="932326"/>
      </dsp:txXfrm>
    </dsp:sp>
    <dsp:sp modelId="{3D0C6DA9-2D68-47A8-90FE-50EC0367D80B}">
      <dsp:nvSpPr>
        <dsp:cNvPr id="0" name=""/>
        <dsp:cNvSpPr/>
      </dsp:nvSpPr>
      <dsp:spPr>
        <a:xfrm>
          <a:off x="0" y="2154889"/>
          <a:ext cx="10617680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5500C5-6A98-4B80-AE25-9214EE3BDF70}">
      <dsp:nvSpPr>
        <dsp:cNvPr id="0" name=""/>
        <dsp:cNvSpPr/>
      </dsp:nvSpPr>
      <dsp:spPr>
        <a:xfrm>
          <a:off x="530884" y="1638289"/>
          <a:ext cx="7432376" cy="103320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926" tIns="0" rIns="28092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Individual </a:t>
          </a:r>
          <a:r>
            <a:rPr lang="en-US" sz="2000" b="1" kern="1200" dirty="0" err="1" smtClean="0"/>
            <a:t>yondashuv</a:t>
          </a:r>
          <a:r>
            <a:rPr lang="en-US" sz="2000" b="1" kern="1200" dirty="0" smtClean="0"/>
            <a:t>: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o‘quvchining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o‘z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o‘zlashtirish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sur’ati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bilan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ishlash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imkonini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beradi</a:t>
          </a:r>
          <a:r>
            <a:rPr lang="en-US" sz="2000" kern="1200" dirty="0" smtClean="0"/>
            <a:t>.</a:t>
          </a:r>
          <a:endParaRPr lang="ru-RU" sz="2000" kern="1200" dirty="0"/>
        </a:p>
      </dsp:txBody>
      <dsp:txXfrm>
        <a:off x="581321" y="1688726"/>
        <a:ext cx="7331502" cy="932326"/>
      </dsp:txXfrm>
    </dsp:sp>
    <dsp:sp modelId="{FD7B0507-930C-4579-A88B-561E7F1F76E8}">
      <dsp:nvSpPr>
        <dsp:cNvPr id="0" name=""/>
        <dsp:cNvSpPr/>
      </dsp:nvSpPr>
      <dsp:spPr>
        <a:xfrm>
          <a:off x="0" y="3742489"/>
          <a:ext cx="10617680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FFADBD-EA78-4694-86E4-690A66DBACA6}">
      <dsp:nvSpPr>
        <dsp:cNvPr id="0" name=""/>
        <dsp:cNvSpPr/>
      </dsp:nvSpPr>
      <dsp:spPr>
        <a:xfrm>
          <a:off x="530884" y="3225889"/>
          <a:ext cx="7432376" cy="103320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926" tIns="0" rIns="28092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Interaktivlik:</a:t>
          </a:r>
          <a:r>
            <a:rPr lang="en-US" sz="2000" kern="1200" smtClean="0"/>
            <a:t> O‘quvchilar dars jarayonida faol ishtirok etib, matematik operatsiyalarni dinamik kuzatishi mumkin.</a:t>
          </a:r>
          <a:endParaRPr lang="ru-RU" sz="2000" kern="1200"/>
        </a:p>
      </dsp:txBody>
      <dsp:txXfrm>
        <a:off x="581321" y="3276326"/>
        <a:ext cx="7331502" cy="932326"/>
      </dsp:txXfrm>
    </dsp:sp>
    <dsp:sp modelId="{966B1DAC-C3A2-407C-A65F-4A7AD49EE9A1}">
      <dsp:nvSpPr>
        <dsp:cNvPr id="0" name=""/>
        <dsp:cNvSpPr/>
      </dsp:nvSpPr>
      <dsp:spPr>
        <a:xfrm>
          <a:off x="0" y="5330089"/>
          <a:ext cx="10617680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A8A8EE-351D-47AB-939E-3BA971E9D037}">
      <dsp:nvSpPr>
        <dsp:cNvPr id="0" name=""/>
        <dsp:cNvSpPr/>
      </dsp:nvSpPr>
      <dsp:spPr>
        <a:xfrm>
          <a:off x="530884" y="4813489"/>
          <a:ext cx="7432376" cy="103320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926" tIns="0" rIns="28092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Tajriba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va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tahlil</a:t>
          </a:r>
          <a:r>
            <a:rPr lang="en-US" sz="2000" b="1" kern="1200" dirty="0" smtClean="0"/>
            <a:t>: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Matematik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tushunchalarni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amaliyotda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qo‘llash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real </a:t>
          </a:r>
          <a:r>
            <a:rPr lang="en-US" sz="2000" kern="1200" dirty="0" err="1" smtClean="0"/>
            <a:t>hayotga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bog‘lash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imkonini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yaratadi</a:t>
          </a:r>
          <a:r>
            <a:rPr lang="en-US" sz="2000" kern="1200" dirty="0" smtClean="0"/>
            <a:t>.</a:t>
          </a:r>
          <a:endParaRPr lang="ru-RU" sz="2000" kern="1200" dirty="0"/>
        </a:p>
      </dsp:txBody>
      <dsp:txXfrm>
        <a:off x="581321" y="4863926"/>
        <a:ext cx="7331502" cy="9323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CA34C-8096-496C-8A10-96490E908ED0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9CD285-8FC6-4B44-9C97-FF3C455C5A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806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9557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4" name="Google Shape;1674;g97f9cc626a_0_2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5" name="Google Shape;1675;g97f9cc626a_0_2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6628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62A55F-F201-4C9B-8E5F-4CC909C7A2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2E014F0-843C-4CEF-89AB-12E90C90DA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F27D26-CD7E-47ED-B99D-05B88A712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B29024-BB84-490D-B4AD-E000B6A0F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8BFA21-F226-4279-930F-29EEF53BB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952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EEDEE8-45E9-4882-AD17-6081D0CF7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D0BF50-4B06-446B-95A2-A87FFF39A6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E6C887-8AA1-4A2C-883E-D0F605D32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121A41-0B45-499A-89F1-5F45A9042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36910B-4014-4460-BFDD-4B3061102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120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97ACD6-63C0-4441-A295-91EE2CB60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F5D7B38-BD02-40A1-B90F-3B5F8309D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FF8BE4-221B-4677-A614-F5592E4F0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219D38-0706-4621-8CD4-9B6533EB7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C6CB36-1C99-4783-AE59-2923F86EA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029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9134D5-0BC6-4525-A817-735F948EB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6B1A8E-2F43-43E4-82AD-8811A79EDD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50A1361-55DE-4F3A-8B7A-4EFF433BB6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E357CC-9F61-4398-A1D7-BFCFAE668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14CA41-0AE0-4761-A8C5-06EC9D44E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7A383E0-6A46-4C76-9586-91033758E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79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D471FD-77AD-4A78-A255-8363A8006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21E4E22-64B6-43EB-B496-711EADDA3E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DFF4127-5411-43FF-B4CE-0014B36AD6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F8C68CF-2CFA-46B4-993F-314F95C80F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AB8652B-9EEC-4845-AAA5-98743B1DDA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0C795CA-4BBE-428E-B915-C8DDB8E81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09054DB-9110-4F6C-9ECC-2A7A76FFF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C4DC346-9963-428C-82E7-09429752A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696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9A7776-4A43-4E16-B345-1D715CFC1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BA35A43-9359-44B6-80ED-C4255E4DD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9CC81BB-9CA6-4CF8-AD8D-BA6E326AC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7FA6513-F110-4A45-A5A5-DE9439372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552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5A1A460-0254-47E8-B5AB-3FAEBE8A8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D1C2CA8-98FA-4BE0-9C60-8F5C97485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B11F434-4C4F-4C97-B358-97729C486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367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667D2E-E981-41F9-8FE9-2C770A277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BC23D7-CBF2-42F3-8E29-A533470A5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8A49FC8-CE1C-470F-A91F-6DAF58DCC4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B7D07B8-4FFD-4BDE-9824-F5C911DD6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6BF366-F8A3-4437-BE61-5B0A36918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A0CEDE-0951-4BC1-8AA4-BB8D438DA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409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C4C38B-E885-4AFF-B6AA-9925C7D0A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45A74CD-92CB-4BCA-923A-53FDA532C8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18E2DE2-3A7F-4092-B39D-8ED3A5BA33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F9E464-9949-4DCE-BC02-EF1545693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AC6BA7-2095-4B87-A365-163F60A1B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25472D4-246A-4332-BA29-9908D5CBB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229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5827B7-5402-496A-B753-6D44876A5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DF55124-E3DF-4778-860B-3707210E34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A7D118D-30DB-45B6-8460-E8BFFC5F3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06D45F-AC28-4D9A-9221-52C36CE3A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465F64-5031-4071-B544-9FA692761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418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2C84482-19DE-48CA-B3C2-1F6EFC02DE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B854747-6C1B-4159-B2D4-7033FECECA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AAA10D-7CFC-46A2-A5DB-FE4E43670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21FB63-532F-4C42-974B-0634C6BBC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3A31C3-A645-41AD-BEFE-881043A68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1958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4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571293" lvl="0" indent="-42846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142586" lvl="1" indent="-396731">
              <a:spcBef>
                <a:spcPts val="1999"/>
              </a:spcBef>
              <a:spcAft>
                <a:spcPts val="0"/>
              </a:spcAft>
              <a:buSzPts val="1400"/>
              <a:buChar char="○"/>
              <a:defRPr/>
            </a:lvl2pPr>
            <a:lvl3pPr marL="1713878" lvl="2" indent="-396731">
              <a:spcBef>
                <a:spcPts val="1999"/>
              </a:spcBef>
              <a:spcAft>
                <a:spcPts val="0"/>
              </a:spcAft>
              <a:buSzPts val="1400"/>
              <a:buChar char="■"/>
              <a:defRPr/>
            </a:lvl3pPr>
            <a:lvl4pPr marL="2285171" lvl="3" indent="-396731">
              <a:spcBef>
                <a:spcPts val="1999"/>
              </a:spcBef>
              <a:spcAft>
                <a:spcPts val="0"/>
              </a:spcAft>
              <a:buSzPts val="1400"/>
              <a:buChar char="●"/>
              <a:defRPr/>
            </a:lvl4pPr>
            <a:lvl5pPr marL="2856464" lvl="4" indent="-396731">
              <a:spcBef>
                <a:spcPts val="1999"/>
              </a:spcBef>
              <a:spcAft>
                <a:spcPts val="0"/>
              </a:spcAft>
              <a:buSzPts val="1400"/>
              <a:buChar char="○"/>
              <a:defRPr/>
            </a:lvl5pPr>
            <a:lvl6pPr marL="3427757" lvl="5" indent="-396731">
              <a:spcBef>
                <a:spcPts val="1999"/>
              </a:spcBef>
              <a:spcAft>
                <a:spcPts val="0"/>
              </a:spcAft>
              <a:buSzPts val="1400"/>
              <a:buChar char="■"/>
              <a:defRPr/>
            </a:lvl6pPr>
            <a:lvl7pPr marL="3999049" lvl="6" indent="-396731">
              <a:spcBef>
                <a:spcPts val="1999"/>
              </a:spcBef>
              <a:spcAft>
                <a:spcPts val="0"/>
              </a:spcAft>
              <a:buSzPts val="1400"/>
              <a:buChar char="●"/>
              <a:defRPr/>
            </a:lvl7pPr>
            <a:lvl8pPr marL="4570342" lvl="7" indent="-396731">
              <a:spcBef>
                <a:spcPts val="1999"/>
              </a:spcBef>
              <a:spcAft>
                <a:spcPts val="0"/>
              </a:spcAft>
              <a:buSzPts val="1400"/>
              <a:buChar char="○"/>
              <a:defRPr/>
            </a:lvl8pPr>
            <a:lvl9pPr marL="5141635" lvl="8" indent="-396731">
              <a:spcBef>
                <a:spcPts val="1999"/>
              </a:spcBef>
              <a:spcAft>
                <a:spcPts val="199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48374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5F4F07-1BF7-4003-8DDD-51DDEA6B3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0B5BDA-D6C9-4897-BDB8-27463D81D0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75A44C-C31A-4400-808D-2736E23197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BB0AC-6C57-479E-9E6C-4417BA87A1B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9532B8-C984-4C37-B7F4-9AF1170A0E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A22C11-5CB1-46FD-9292-9429E3770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9427A-1018-4127-A416-882CD8EAF3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782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geogebra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desmos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20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4835"/>
            <a:ext cx="12192000" cy="96860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512" y="136206"/>
            <a:ext cx="1830379" cy="5081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291" y="109584"/>
            <a:ext cx="1300293" cy="508118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F760E55E-2EF0-326B-E413-C16B20B16118}"/>
              </a:ext>
            </a:extLst>
          </p:cNvPr>
          <p:cNvSpPr/>
          <p:nvPr/>
        </p:nvSpPr>
        <p:spPr>
          <a:xfrm>
            <a:off x="616622" y="2209800"/>
            <a:ext cx="7391400" cy="3352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0">
            <a:extLst>
              <a:ext uri="{FF2B5EF4-FFF2-40B4-BE49-F238E27FC236}">
                <a16:creationId xmlns:a16="http://schemas.microsoft.com/office/drawing/2014/main" id="{71F71B5E-1D67-4802-9DD7-1F16B702D10D}"/>
              </a:ext>
            </a:extLst>
          </p:cNvPr>
          <p:cNvSpPr/>
          <p:nvPr/>
        </p:nvSpPr>
        <p:spPr>
          <a:xfrm>
            <a:off x="5451891" y="2839208"/>
            <a:ext cx="6553798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00" b="1" dirty="0" err="1">
                <a:solidFill>
                  <a:srgbClr val="161613"/>
                </a:solidFill>
                <a:ea typeface="DM Sans Medium" pitchFamily="34" charset="-122"/>
                <a:cs typeface="Arial" panose="020B0604020202020204" pitchFamily="34" charset="0"/>
              </a:rPr>
              <a:t>Matematikani</a:t>
            </a:r>
            <a:r>
              <a:rPr lang="en-US" sz="4400" b="1" dirty="0">
                <a:solidFill>
                  <a:srgbClr val="161613"/>
                </a:solidFill>
                <a:ea typeface="DM Sans Medium" pitchFamily="34" charset="-122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161613"/>
                </a:solidFill>
                <a:ea typeface="DM Sans Medium" pitchFamily="34" charset="-122"/>
                <a:cs typeface="Arial" panose="020B0604020202020204" pitchFamily="34" charset="0"/>
              </a:rPr>
              <a:t>o‘qitishda</a:t>
            </a:r>
            <a:r>
              <a:rPr lang="en-US" sz="4400" b="1" dirty="0">
                <a:solidFill>
                  <a:srgbClr val="161613"/>
                </a:solidFill>
                <a:ea typeface="DM Sans Medium" pitchFamily="34" charset="-122"/>
                <a:cs typeface="Arial" panose="020B0604020202020204" pitchFamily="34" charset="0"/>
              </a:rPr>
              <a:t> raqamli texnologiyalar</a:t>
            </a:r>
            <a:endParaRPr lang="en-US" sz="4400" b="1" dirty="0">
              <a:cs typeface="Arial" panose="020B0604020202020204" pitchFamily="34" charset="0"/>
            </a:endParaRPr>
          </a:p>
        </p:txBody>
      </p:sp>
      <p:pic>
        <p:nvPicPr>
          <p:cNvPr id="1026" name="Picture 2" descr="Как цифровые технологии влияют на благополучие человека? — Новости —  Институт статистических исследований и экономики знаний — Национальный  исследовательский университет «Высшая школа экономики»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15" y="2148612"/>
            <a:ext cx="5345926" cy="279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0" name="Google Shape;3220;p44"/>
          <p:cNvGrpSpPr/>
          <p:nvPr/>
        </p:nvGrpSpPr>
        <p:grpSpPr>
          <a:xfrm>
            <a:off x="4580248" y="2651453"/>
            <a:ext cx="7383152" cy="1767146"/>
            <a:chOff x="3433276" y="2409276"/>
            <a:chExt cx="4953978" cy="847200"/>
          </a:xfrm>
          <a:solidFill>
            <a:schemeClr val="accent5">
              <a:lumMod val="75000"/>
            </a:schemeClr>
          </a:solidFill>
        </p:grpSpPr>
        <p:sp>
          <p:nvSpPr>
            <p:cNvPr id="3221" name="Google Shape;3221;p44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800" b="1"/>
            </a:p>
          </p:txBody>
        </p:sp>
        <p:sp>
          <p:nvSpPr>
            <p:cNvPr id="3222" name="Google Shape;3222;p44"/>
            <p:cNvSpPr/>
            <p:nvPr/>
          </p:nvSpPr>
          <p:spPr>
            <a:xfrm>
              <a:off x="4288175" y="2470146"/>
              <a:ext cx="4099079" cy="72536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cap="flat" cmpd="sng">
              <a:solidFill>
                <a:schemeClr val="accent5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00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3224" name="Google Shape;3224;p44"/>
          <p:cNvGrpSpPr/>
          <p:nvPr/>
        </p:nvGrpSpPr>
        <p:grpSpPr>
          <a:xfrm>
            <a:off x="4580247" y="4888310"/>
            <a:ext cx="3732860" cy="1767146"/>
            <a:chOff x="3433276" y="3545638"/>
            <a:chExt cx="2803699" cy="847200"/>
          </a:xfrm>
          <a:solidFill>
            <a:schemeClr val="accent5">
              <a:lumMod val="50000"/>
            </a:schemeClr>
          </a:solidFill>
        </p:grpSpPr>
        <p:sp>
          <p:nvSpPr>
            <p:cNvPr id="3225" name="Google Shape;3225;p44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6" name="Google Shape;3226;p44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grp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28" name="Google Shape;3228;p44"/>
          <p:cNvGrpSpPr/>
          <p:nvPr/>
        </p:nvGrpSpPr>
        <p:grpSpPr>
          <a:xfrm>
            <a:off x="4580248" y="528897"/>
            <a:ext cx="7383152" cy="1767146"/>
            <a:chOff x="3433276" y="1272915"/>
            <a:chExt cx="4953978" cy="847200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229" name="Google Shape;3229;p44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30" name="Google Shape;3230;p44"/>
            <p:cNvSpPr/>
            <p:nvPr/>
          </p:nvSpPr>
          <p:spPr>
            <a:xfrm>
              <a:off x="4288175" y="1338038"/>
              <a:ext cx="4099079" cy="70752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cap="flat" cmpd="sng">
              <a:solidFill>
                <a:schemeClr val="accent5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141217" y="877457"/>
            <a:ext cx="5535310" cy="993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800" b="1" dirty="0" err="1" smtClean="0"/>
              <a:t>Matematika</a:t>
            </a:r>
            <a:r>
              <a:rPr lang="ru-RU" sz="2800" b="1" dirty="0" smtClean="0"/>
              <a:t> </a:t>
            </a:r>
            <a:r>
              <a:rPr lang="en-US" sz="2800" b="1" dirty="0" err="1" smtClean="0"/>
              <a:t>fanini</a:t>
            </a:r>
            <a:r>
              <a:rPr lang="en-US" sz="2800" b="1" dirty="0" smtClean="0"/>
              <a:t> </a:t>
            </a:r>
            <a:r>
              <a:rPr lang="en-US" sz="2800" b="1" dirty="0" err="1"/>
              <a:t>o‘qitishda</a:t>
            </a:r>
            <a:r>
              <a:rPr lang="en-US" sz="2800" b="1" dirty="0"/>
              <a:t> </a:t>
            </a:r>
            <a:r>
              <a:rPr lang="en-US" sz="2800" b="1" dirty="0" err="1"/>
              <a:t>raqamli</a:t>
            </a:r>
            <a:r>
              <a:rPr lang="en-US" sz="2800" b="1" dirty="0"/>
              <a:t> </a:t>
            </a:r>
            <a:r>
              <a:rPr lang="en-US" sz="2800" b="1" dirty="0" err="1"/>
              <a:t>texnologiyalarning</a:t>
            </a:r>
            <a:r>
              <a:rPr lang="en-US" sz="2800" b="1" dirty="0"/>
              <a:t> </a:t>
            </a:r>
            <a:r>
              <a:rPr lang="en-US" sz="2800" b="1" dirty="0" err="1" smtClean="0"/>
              <a:t>o‘rni</a:t>
            </a:r>
            <a:endParaRPr lang="ru-RU" sz="2800" dirty="0"/>
          </a:p>
        </p:txBody>
      </p:sp>
      <p:sp>
        <p:nvSpPr>
          <p:cNvPr id="49" name="Google Shape;3222;p44"/>
          <p:cNvSpPr/>
          <p:nvPr/>
        </p:nvSpPr>
        <p:spPr>
          <a:xfrm>
            <a:off x="5584340" y="4997832"/>
            <a:ext cx="6379060" cy="1513019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cap="flat" cmpd="sng">
            <a:solidFill>
              <a:schemeClr val="accent5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28513" tIns="114241" rIns="114241" bIns="114241" anchor="ctr" anchorCtr="0">
            <a:noAutofit/>
          </a:bodyPr>
          <a:lstStyle/>
          <a:p>
            <a:pPr lvl="0"/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darslarida</a:t>
            </a:r>
            <a:r>
              <a:rPr lang="en-US" sz="2800" b="1" dirty="0"/>
              <a:t> </a:t>
            </a:r>
            <a:r>
              <a:rPr lang="en-US" sz="2800" b="1" dirty="0" err="1"/>
              <a:t>GeoGebra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Desmosdan</a:t>
            </a:r>
            <a:r>
              <a:rPr lang="en-US" sz="2800" b="1" dirty="0"/>
              <a:t> </a:t>
            </a:r>
            <a:r>
              <a:rPr lang="en-US" sz="2800" b="1" dirty="0" err="1"/>
              <a:t>foydalanish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317128" y="2984021"/>
            <a:ext cx="5359399" cy="993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ru-RU" sz="2800" b="1" dirty="0" err="1"/>
              <a:t>Matematik</a:t>
            </a:r>
            <a:r>
              <a:rPr lang="ru-RU" sz="2800" b="1" dirty="0"/>
              <a:t> </a:t>
            </a:r>
            <a:r>
              <a:rPr lang="ru-RU" sz="2800" b="1" dirty="0" err="1"/>
              <a:t>tushunchalarni</a:t>
            </a:r>
            <a:r>
              <a:rPr lang="ru-RU" sz="2800" b="1" dirty="0"/>
              <a:t> </a:t>
            </a:r>
            <a:r>
              <a:rPr lang="ru-RU" sz="2800" b="1" dirty="0" err="1"/>
              <a:t>vizualizatsiya</a:t>
            </a:r>
            <a:r>
              <a:rPr lang="ru-RU" sz="2800" b="1" dirty="0"/>
              <a:t> </a:t>
            </a:r>
            <a:r>
              <a:rPr lang="ru-RU" sz="2800" b="1" dirty="0" err="1"/>
              <a:t>qilish</a:t>
            </a:r>
            <a:r>
              <a:rPr lang="ru-RU" sz="2800" b="1" dirty="0"/>
              <a:t> </a:t>
            </a:r>
            <a:r>
              <a:rPr lang="ru-RU" sz="2800" b="1" dirty="0" err="1"/>
              <a:t>vositalari</a:t>
            </a:r>
            <a:endParaRPr lang="ru-RU" sz="2800" b="1" dirty="0"/>
          </a:p>
        </p:txBody>
      </p:sp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224167" y="2828429"/>
            <a:ext cx="4124690" cy="1325563"/>
          </a:xfrm>
        </p:spPr>
        <p:txBody>
          <a:bodyPr>
            <a:normAutofit fontScale="90000"/>
          </a:bodyPr>
          <a:lstStyle/>
          <a:p>
            <a:r>
              <a:rPr lang="en-SG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Bugungi</a:t>
            </a:r>
            <a:r>
              <a:rPr lang="en-SG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SG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darsning</a:t>
            </a:r>
            <a:r>
              <a:rPr lang="en-SG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SG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maqsadlari</a:t>
            </a:r>
            <a:r>
              <a:rPr lang="en-SG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br>
              <a:rPr lang="en-SG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674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01770" y="2166261"/>
            <a:ext cx="756392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ru-RU" dirty="0" smtClean="0">
                <a:latin typeface="Arial" panose="020B0604020202020204" pitchFamily="34" charset="0"/>
              </a:rPr>
              <a:t>Fan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o‘</a:t>
            </a: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qitish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qanday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raqamli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texnologiyalardan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foydalanasiz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Sizningcha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raqamli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texnologiyalar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matematikani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o‘rganishni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qanday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osonlashtiradi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?</a:t>
            </a:r>
          </a:p>
        </p:txBody>
      </p:sp>
      <p:pic>
        <p:nvPicPr>
          <p:cNvPr id="1027" name="Picture 3" descr="Внедрение цифровых решений в образовательный процесс – польза и проблемы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067"/>
          <a:stretch/>
        </p:blipFill>
        <p:spPr bwMode="auto">
          <a:xfrm>
            <a:off x="6188703" y="1086928"/>
            <a:ext cx="600921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5586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8151016"/>
              </p:ext>
            </p:extLst>
          </p:nvPr>
        </p:nvGraphicFramePr>
        <p:xfrm>
          <a:off x="838199" y="465826"/>
          <a:ext cx="10617680" cy="6262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9524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2101" y="97059"/>
            <a:ext cx="10515600" cy="1325563"/>
          </a:xfrm>
        </p:spPr>
        <p:txBody>
          <a:bodyPr/>
          <a:lstStyle/>
          <a:p>
            <a:r>
              <a:rPr lang="en-US" b="1" dirty="0" err="1"/>
              <a:t>Matematikani</a:t>
            </a:r>
            <a:r>
              <a:rPr lang="en-US" b="1" dirty="0"/>
              <a:t> </a:t>
            </a:r>
            <a:r>
              <a:rPr lang="en-US" b="1" dirty="0" err="1"/>
              <a:t>o‘qitishda</a:t>
            </a:r>
            <a:r>
              <a:rPr lang="en-US" b="1" dirty="0"/>
              <a:t> </a:t>
            </a:r>
            <a:r>
              <a:rPr lang="en-US" b="1" dirty="0" err="1" smtClean="0"/>
              <a:t>raqamli</a:t>
            </a:r>
            <a:r>
              <a:rPr lang="en-US" b="1" dirty="0" smtClean="0"/>
              <a:t> </a:t>
            </a:r>
            <a:r>
              <a:rPr lang="en-US" b="1" dirty="0" err="1" smtClean="0"/>
              <a:t>texnologiyalar</a:t>
            </a:r>
            <a:endParaRPr lang="ru-RU" dirty="0"/>
          </a:p>
        </p:txBody>
      </p:sp>
      <p:pic>
        <p:nvPicPr>
          <p:cNvPr id="2050" name="Picture 2" descr="GeoGebra | EdTech Fin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91" y="1244424"/>
            <a:ext cx="1541830" cy="148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esmos &gt; Graphing Util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842" y="2772995"/>
            <a:ext cx="3287592" cy="85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dvertise on Mathway Website - ADspot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73" y="4615733"/>
            <a:ext cx="2380591" cy="46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logslead on X: &quot;https://t.co/lycNyfVvxy math solver This application is  made for maths you can solve any math problem with this app. Also, it helps  you improve your math with quizzes and gam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1252" y="5174671"/>
            <a:ext cx="2488736" cy="1531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83620" y="1534431"/>
            <a:ext cx="64945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Dinamik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matematik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dasturi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algebra,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geometriya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statistika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qulay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vosita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95909" y="292451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Funksiyalarni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onlayn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platforma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452348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Matematik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tenglamalarni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tezkor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yechishda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ilova</a:t>
            </a: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30780" y="5736556"/>
            <a:ext cx="63954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Tenglamalar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yechimi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tushuntirish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platforma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621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GeoGebra</a:t>
            </a:r>
            <a:r>
              <a:rPr lang="ru-RU" b="1" dirty="0"/>
              <a:t> </a:t>
            </a:r>
            <a:r>
              <a:rPr lang="ru-RU" b="1" dirty="0" err="1"/>
              <a:t>dasturi</a:t>
            </a:r>
            <a:r>
              <a:rPr lang="ru-RU" b="1" dirty="0"/>
              <a:t> </a:t>
            </a:r>
            <a:r>
              <a:rPr lang="ru-RU" b="1" dirty="0" err="1"/>
              <a:t>imkoniyatlari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0999" y="1618591"/>
            <a:ext cx="11523453" cy="4635560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b="1" dirty="0" err="1" smtClean="0"/>
              <a:t>Geometriya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shakllarni</a:t>
            </a:r>
            <a:r>
              <a:rPr lang="en-US" dirty="0"/>
              <a:t> (</a:t>
            </a:r>
            <a:r>
              <a:rPr lang="en-US" dirty="0" err="1"/>
              <a:t>uchburchak</a:t>
            </a:r>
            <a:r>
              <a:rPr lang="en-US" dirty="0"/>
              <a:t>, </a:t>
            </a:r>
            <a:r>
              <a:rPr lang="en-US" dirty="0" err="1"/>
              <a:t>to‘rtburchak</a:t>
            </a:r>
            <a:r>
              <a:rPr lang="en-US" dirty="0"/>
              <a:t>, </a:t>
            </a:r>
            <a:r>
              <a:rPr lang="en-US" dirty="0" err="1"/>
              <a:t>doira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 </a:t>
            </a:r>
            <a:r>
              <a:rPr lang="en-US" dirty="0" err="1"/>
              <a:t>yaratish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 err="1"/>
              <a:t>Koordinatalar</a:t>
            </a:r>
            <a:r>
              <a:rPr lang="en-US" dirty="0"/>
              <a:t> </a:t>
            </a:r>
            <a:r>
              <a:rPr lang="en-US" dirty="0" err="1"/>
              <a:t>sistemasida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, </a:t>
            </a:r>
            <a:r>
              <a:rPr lang="en-US" dirty="0" err="1"/>
              <a:t>kesma</a:t>
            </a:r>
            <a:r>
              <a:rPr lang="en-US" dirty="0"/>
              <a:t>, </a:t>
            </a:r>
            <a:r>
              <a:rPr lang="en-US" dirty="0" err="1"/>
              <a:t>aylana</a:t>
            </a:r>
            <a:r>
              <a:rPr lang="en-US" dirty="0"/>
              <a:t> </a:t>
            </a:r>
            <a:r>
              <a:rPr lang="en-US" dirty="0" err="1"/>
              <a:t>chizish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 err="1"/>
              <a:t>O‘lchash</a:t>
            </a:r>
            <a:r>
              <a:rPr lang="en-US" dirty="0"/>
              <a:t>, </a:t>
            </a:r>
            <a:r>
              <a:rPr lang="en-US" dirty="0" err="1"/>
              <a:t>burchak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xossalarni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Grafik</a:t>
            </a:r>
            <a:r>
              <a:rPr lang="ru-RU" b="1" dirty="0"/>
              <a:t> </a:t>
            </a:r>
            <a:r>
              <a:rPr lang="ru-RU" b="1" dirty="0" err="1"/>
              <a:t>chizish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Algebraik</a:t>
            </a:r>
            <a:r>
              <a:rPr lang="en-US" dirty="0"/>
              <a:t> </a:t>
            </a:r>
            <a:r>
              <a:rPr lang="en-US" dirty="0" err="1"/>
              <a:t>tenglamalar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grafiklarini</a:t>
            </a:r>
            <a:r>
              <a:rPr lang="en-US" dirty="0"/>
              <a:t> </a:t>
            </a:r>
            <a:r>
              <a:rPr lang="en-US" dirty="0" err="1"/>
              <a:t>chizish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 err="1"/>
              <a:t>Slayderlar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parametrlarini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o‘zgartirish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funksiyani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vaqtning</a:t>
            </a:r>
            <a:r>
              <a:rPr lang="en-US" dirty="0"/>
              <a:t> </a:t>
            </a:r>
            <a:r>
              <a:rPr lang="en-US" dirty="0" err="1"/>
              <a:t>o‘zida</a:t>
            </a:r>
            <a:r>
              <a:rPr lang="en-US" dirty="0"/>
              <a:t> </a:t>
            </a:r>
            <a:r>
              <a:rPr lang="en-US" dirty="0" err="1"/>
              <a:t>taqqoslash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Interaktivlik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modellar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: </a:t>
            </a:r>
            <a:r>
              <a:rPr lang="en-US" dirty="0" err="1"/>
              <a:t>Masalan</a:t>
            </a:r>
            <a:r>
              <a:rPr lang="en-US" dirty="0"/>
              <a:t>, parabola </a:t>
            </a:r>
            <a:r>
              <a:rPr lang="en-US" dirty="0" err="1"/>
              <a:t>parametrlarini</a:t>
            </a:r>
            <a:r>
              <a:rPr lang="en-US" dirty="0"/>
              <a:t> </a:t>
            </a:r>
            <a:r>
              <a:rPr lang="en-US" dirty="0" err="1"/>
              <a:t>slayder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o‘zgartirish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grafikning</a:t>
            </a:r>
            <a:r>
              <a:rPr lang="en-US" dirty="0"/>
              <a:t> </a:t>
            </a:r>
            <a:r>
              <a:rPr lang="en-US" dirty="0" err="1"/>
              <a:t>o‘zgarishini</a:t>
            </a:r>
            <a:r>
              <a:rPr lang="en-US" dirty="0"/>
              <a:t> </a:t>
            </a:r>
            <a:r>
              <a:rPr lang="en-US" dirty="0" err="1"/>
              <a:t>kuzatish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ru-RU" dirty="0" err="1"/>
              <a:t>Animatsiyalar</a:t>
            </a:r>
            <a:r>
              <a:rPr lang="ru-RU" dirty="0"/>
              <a:t> </a:t>
            </a:r>
            <a:r>
              <a:rPr lang="ru-RU" dirty="0" err="1"/>
              <a:t>yordamida</a:t>
            </a:r>
            <a:r>
              <a:rPr lang="ru-RU" dirty="0"/>
              <a:t> </a:t>
            </a:r>
            <a:r>
              <a:rPr lang="ru-RU" dirty="0" err="1"/>
              <a:t>tushunchalarni</a:t>
            </a:r>
            <a:r>
              <a:rPr lang="ru-RU" dirty="0"/>
              <a:t> </a:t>
            </a:r>
            <a:r>
              <a:rPr lang="ru-RU" dirty="0" err="1"/>
              <a:t>tushuntirish</a:t>
            </a:r>
            <a:r>
              <a:rPr lang="ru-RU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Matematik</a:t>
            </a:r>
            <a:r>
              <a:rPr lang="ru-RU" b="1" dirty="0"/>
              <a:t> </a:t>
            </a:r>
            <a:r>
              <a:rPr lang="ru-RU" b="1" dirty="0" err="1"/>
              <a:t>hisob-kitob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hisoblarni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kesmalar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, </a:t>
            </a:r>
            <a:r>
              <a:rPr lang="en-US" dirty="0" err="1"/>
              <a:t>yuzalar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).</a:t>
            </a: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GeoGebra | EdTech Fin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8890" y="0"/>
            <a:ext cx="2856062" cy="275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887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GeoGebra</a:t>
            </a:r>
            <a:r>
              <a:rPr lang="en-US" b="1" dirty="0"/>
              <a:t> </a:t>
            </a:r>
            <a:r>
              <a:rPr lang="en-US" b="1" dirty="0" err="1"/>
              <a:t>dasturida</a:t>
            </a:r>
            <a:r>
              <a:rPr lang="en-US" b="1" dirty="0"/>
              <a:t> </a:t>
            </a:r>
            <a:r>
              <a:rPr lang="en-US" b="1" dirty="0" err="1" smtClean="0"/>
              <a:t>ishlash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075" y="1690688"/>
            <a:ext cx="7210246" cy="4351338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b="1" dirty="0" err="1" smtClean="0"/>
              <a:t>Boshlash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GeoGebra</a:t>
            </a:r>
            <a:r>
              <a:rPr lang="en-US" dirty="0"/>
              <a:t> </a:t>
            </a:r>
            <a:r>
              <a:rPr lang="en-US" dirty="0" err="1"/>
              <a:t>veb-saytiga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(</a:t>
            </a:r>
            <a:r>
              <a:rPr lang="en-US" b="1" u="sng" dirty="0">
                <a:hlinkClick r:id="rId2"/>
              </a:rPr>
              <a:t>www.geogebra.org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dasturini</a:t>
            </a:r>
            <a:r>
              <a:rPr lang="en-US" dirty="0"/>
              <a:t> </a:t>
            </a:r>
            <a:r>
              <a:rPr lang="en-US" dirty="0" err="1"/>
              <a:t>yuklab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/>
              <a:t>"</a:t>
            </a:r>
            <a:r>
              <a:rPr lang="en-US" dirty="0" err="1"/>
              <a:t>Geometriya</a:t>
            </a:r>
            <a:r>
              <a:rPr lang="en-US" dirty="0"/>
              <a:t>" </a:t>
            </a:r>
            <a:r>
              <a:rPr lang="en-US" dirty="0" err="1"/>
              <a:t>yoki</a:t>
            </a:r>
            <a:r>
              <a:rPr lang="en-US" dirty="0"/>
              <a:t> "Algebra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Grafiklar</a:t>
            </a:r>
            <a:r>
              <a:rPr lang="en-US" dirty="0"/>
              <a:t>" </a:t>
            </a:r>
            <a:r>
              <a:rPr lang="en-US" dirty="0" err="1"/>
              <a:t>rejimidan</a:t>
            </a:r>
            <a:r>
              <a:rPr lang="en-US" dirty="0"/>
              <a:t> 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Chizma</a:t>
            </a:r>
            <a:r>
              <a:rPr lang="ru-RU" b="1" dirty="0"/>
              <a:t> </a:t>
            </a:r>
            <a:r>
              <a:rPr lang="ru-RU" b="1" dirty="0" err="1"/>
              <a:t>yaratish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panelidan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vositani</a:t>
            </a:r>
            <a:r>
              <a:rPr lang="en-US" dirty="0"/>
              <a:t> </a:t>
            </a:r>
            <a:r>
              <a:rPr lang="en-US" dirty="0" err="1"/>
              <a:t>tanlang</a:t>
            </a:r>
            <a:r>
              <a:rPr lang="en-US" dirty="0"/>
              <a:t> (</a:t>
            </a:r>
            <a:r>
              <a:rPr lang="en-US" dirty="0" err="1"/>
              <a:t>nuqta</a:t>
            </a:r>
            <a:r>
              <a:rPr lang="en-US" dirty="0"/>
              <a:t>, </a:t>
            </a:r>
            <a:r>
              <a:rPr lang="en-US" dirty="0" err="1"/>
              <a:t>chiziq</a:t>
            </a:r>
            <a:r>
              <a:rPr lang="en-US" dirty="0"/>
              <a:t>, </a:t>
            </a:r>
            <a:r>
              <a:rPr lang="en-US" dirty="0" err="1"/>
              <a:t>aylana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</a:t>
            </a:r>
            <a:r>
              <a:rPr lang="en-US" dirty="0"/>
              <a:t>).</a:t>
            </a:r>
            <a:endParaRPr lang="ru-RU" sz="2000" dirty="0"/>
          </a:p>
          <a:p>
            <a:pPr lvl="1"/>
            <a:r>
              <a:rPr lang="en-US" dirty="0" err="1"/>
              <a:t>Koordinatalar</a:t>
            </a:r>
            <a:r>
              <a:rPr lang="en-US" dirty="0"/>
              <a:t> </a:t>
            </a:r>
            <a:r>
              <a:rPr lang="en-US" dirty="0" err="1"/>
              <a:t>sistemasida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ob’yektlarni</a:t>
            </a:r>
            <a:r>
              <a:rPr lang="en-US" dirty="0"/>
              <a:t> </a:t>
            </a:r>
            <a:r>
              <a:rPr lang="en-US" dirty="0" err="1"/>
              <a:t>chizing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Slayder</a:t>
            </a:r>
            <a:r>
              <a:rPr lang="ru-RU" b="1" dirty="0"/>
              <a:t> </a:t>
            </a:r>
            <a:r>
              <a:rPr lang="ru-RU" b="1" dirty="0" err="1"/>
              <a:t>qo‘shish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Slayder</a:t>
            </a:r>
            <a:r>
              <a:rPr lang="en-US" dirty="0"/>
              <a:t> </a:t>
            </a:r>
            <a:r>
              <a:rPr lang="en-US" dirty="0" err="1"/>
              <a:t>qo‘shish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"</a:t>
            </a:r>
            <a:r>
              <a:rPr lang="en-US" dirty="0" err="1"/>
              <a:t>Slayder</a:t>
            </a:r>
            <a:r>
              <a:rPr lang="en-US" dirty="0"/>
              <a:t>" </a:t>
            </a:r>
            <a:r>
              <a:rPr lang="en-US" dirty="0" err="1"/>
              <a:t>vositasini</a:t>
            </a:r>
            <a:r>
              <a:rPr lang="en-US" dirty="0"/>
              <a:t> </a:t>
            </a:r>
            <a:r>
              <a:rPr lang="en-US" dirty="0" err="1"/>
              <a:t>tanlang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joylashtiring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 err="1"/>
              <a:t>Slayderni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parametrlari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bog‘lang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smtClean="0"/>
              <a:t>y=ax</a:t>
            </a:r>
            <a:r>
              <a:rPr lang="en-US" baseline="30000" dirty="0" smtClean="0"/>
              <a:t>2</a:t>
            </a:r>
            <a:r>
              <a:rPr lang="en-US" dirty="0" smtClean="0"/>
              <a:t>+bx+c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smtClean="0"/>
              <a:t>a, b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smtClean="0"/>
              <a:t>c </a:t>
            </a:r>
            <a:r>
              <a:rPr lang="en-US" dirty="0" err="1"/>
              <a:t>qiymatlarini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).</a:t>
            </a:r>
            <a:endParaRPr lang="ru-RU" sz="2000" dirty="0"/>
          </a:p>
          <a:p>
            <a:pPr lvl="0"/>
            <a:r>
              <a:rPr lang="ru-RU" b="1" dirty="0" err="1"/>
              <a:t>Tahlil</a:t>
            </a:r>
            <a:r>
              <a:rPr lang="ru-RU" b="1" dirty="0"/>
              <a:t> </a:t>
            </a:r>
            <a:r>
              <a:rPr lang="ru-RU" b="1" dirty="0" err="1"/>
              <a:t>qilish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ru-RU" dirty="0" err="1"/>
              <a:t>Grafikni</a:t>
            </a:r>
            <a:r>
              <a:rPr lang="ru-RU" dirty="0"/>
              <a:t> </a:t>
            </a:r>
            <a:r>
              <a:rPr lang="ru-RU" dirty="0" err="1"/>
              <a:t>kattalashtirish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kichiklashtirish</a:t>
            </a:r>
            <a:r>
              <a:rPr lang="ru-RU" dirty="0"/>
              <a:t> </a:t>
            </a:r>
            <a:r>
              <a:rPr lang="ru-RU" dirty="0" err="1"/>
              <a:t>uchun</a:t>
            </a:r>
            <a:r>
              <a:rPr lang="ru-RU" dirty="0"/>
              <a:t> </a:t>
            </a:r>
            <a:r>
              <a:rPr lang="ru-RU" dirty="0" err="1"/>
              <a:t>sichqonchani</a:t>
            </a:r>
            <a:r>
              <a:rPr lang="ru-RU" dirty="0"/>
              <a:t> </a:t>
            </a:r>
            <a:r>
              <a:rPr lang="ru-RU" dirty="0" err="1"/>
              <a:t>yoki</a:t>
            </a:r>
            <a:r>
              <a:rPr lang="ru-RU" dirty="0"/>
              <a:t> </a:t>
            </a:r>
            <a:r>
              <a:rPr lang="ru-RU" dirty="0" err="1"/>
              <a:t>zoom</a:t>
            </a:r>
            <a:r>
              <a:rPr lang="ru-RU" dirty="0"/>
              <a:t> </a:t>
            </a:r>
            <a:r>
              <a:rPr lang="ru-RU" dirty="0" err="1"/>
              <a:t>funksiyasini</a:t>
            </a:r>
            <a:r>
              <a:rPr lang="ru-RU" dirty="0"/>
              <a:t> </a:t>
            </a:r>
            <a:r>
              <a:rPr lang="ru-RU" dirty="0" err="1"/>
              <a:t>foydalaning</a:t>
            </a:r>
            <a:r>
              <a:rPr lang="ru-RU" dirty="0"/>
              <a:t>.</a:t>
            </a:r>
            <a:endParaRPr lang="ru-RU" sz="2000" dirty="0"/>
          </a:p>
          <a:p>
            <a:pPr lvl="1"/>
            <a:r>
              <a:rPr lang="en-US" dirty="0" err="1"/>
              <a:t>Funksiyalarning</a:t>
            </a:r>
            <a:r>
              <a:rPr lang="en-US" dirty="0"/>
              <a:t> </a:t>
            </a:r>
            <a:r>
              <a:rPr lang="en-US" dirty="0" err="1"/>
              <a:t>kesishma</a:t>
            </a:r>
            <a:r>
              <a:rPr lang="en-US" dirty="0"/>
              <a:t> </a:t>
            </a:r>
            <a:r>
              <a:rPr lang="en-US" dirty="0" err="1"/>
              <a:t>nuqtalarini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"</a:t>
            </a:r>
            <a:r>
              <a:rPr lang="en-US" dirty="0" err="1"/>
              <a:t>Kesishish</a:t>
            </a:r>
            <a:r>
              <a:rPr lang="en-US" dirty="0"/>
              <a:t> </a:t>
            </a:r>
            <a:r>
              <a:rPr lang="en-US" dirty="0" err="1"/>
              <a:t>nuqtasi</a:t>
            </a:r>
            <a:r>
              <a:rPr lang="en-US" dirty="0"/>
              <a:t>" </a:t>
            </a:r>
            <a:r>
              <a:rPr lang="en-US" dirty="0" err="1"/>
              <a:t>vositasidan</a:t>
            </a:r>
            <a:r>
              <a:rPr lang="en-US" dirty="0"/>
              <a:t> </a:t>
            </a:r>
            <a:r>
              <a:rPr lang="en-US" dirty="0" err="1"/>
              <a:t>foydalaning</a:t>
            </a:r>
            <a:r>
              <a:rPr lang="en-US" dirty="0"/>
              <a:t>.</a:t>
            </a: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1561" y="2035834"/>
            <a:ext cx="4780439" cy="3076272"/>
          </a:xfrm>
          <a:prstGeom prst="rect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5" name="Picture 2" descr="GeoGebra | EdTech Find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3788" y="19979"/>
            <a:ext cx="1070394" cy="103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911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Desmos</a:t>
            </a:r>
            <a:r>
              <a:rPr lang="ru-RU" b="1" dirty="0"/>
              <a:t> </a:t>
            </a:r>
            <a:r>
              <a:rPr lang="ru-RU" b="1" dirty="0" err="1"/>
              <a:t>dasturi</a:t>
            </a:r>
            <a:r>
              <a:rPr lang="ru-RU" b="1" dirty="0"/>
              <a:t> </a:t>
            </a:r>
            <a:r>
              <a:rPr lang="ru-RU" b="1" dirty="0" err="1"/>
              <a:t>imkoniyatlari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b="1" dirty="0" err="1" smtClean="0"/>
              <a:t>Funksiyalar</a:t>
            </a:r>
            <a:r>
              <a:rPr lang="ru-RU" b="1" dirty="0" smtClean="0"/>
              <a:t> </a:t>
            </a:r>
            <a:r>
              <a:rPr lang="ru-RU" b="1" dirty="0" err="1"/>
              <a:t>bilan</a:t>
            </a:r>
            <a:r>
              <a:rPr lang="ru-RU" b="1" dirty="0"/>
              <a:t> </a:t>
            </a:r>
            <a:r>
              <a:rPr lang="ru-RU" b="1" dirty="0" err="1"/>
              <a:t>ishlash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algebraik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trigonometrik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grafikini</a:t>
            </a:r>
            <a:r>
              <a:rPr lang="en-US" dirty="0"/>
              <a:t> </a:t>
            </a:r>
            <a:r>
              <a:rPr lang="en-US" dirty="0" err="1"/>
              <a:t>chizish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 err="1"/>
              <a:t>Funksiyalarni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vaqtning</a:t>
            </a:r>
            <a:r>
              <a:rPr lang="en-US" dirty="0"/>
              <a:t> </a:t>
            </a:r>
            <a:r>
              <a:rPr lang="en-US" dirty="0" err="1"/>
              <a:t>o‘zida</a:t>
            </a:r>
            <a:r>
              <a:rPr lang="en-US" dirty="0"/>
              <a:t> </a:t>
            </a:r>
            <a:r>
              <a:rPr lang="en-US" dirty="0" err="1"/>
              <a:t>chizib</a:t>
            </a:r>
            <a:r>
              <a:rPr lang="en-US" dirty="0"/>
              <a:t>,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taqqoslash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Dinamik</a:t>
            </a:r>
            <a:r>
              <a:rPr lang="ru-RU" b="1" dirty="0"/>
              <a:t> </a:t>
            </a:r>
            <a:r>
              <a:rPr lang="ru-RU" b="1" dirty="0" err="1"/>
              <a:t>parametrlar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Funksiyalar</a:t>
            </a:r>
            <a:r>
              <a:rPr lang="en-US" dirty="0"/>
              <a:t> </a:t>
            </a:r>
            <a:r>
              <a:rPr lang="en-US" dirty="0" err="1"/>
              <a:t>parametrlarini</a:t>
            </a:r>
            <a:r>
              <a:rPr lang="en-US" dirty="0"/>
              <a:t> </a:t>
            </a:r>
            <a:r>
              <a:rPr lang="en-US" dirty="0" err="1"/>
              <a:t>slayder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o‘zgartirib</a:t>
            </a:r>
            <a:r>
              <a:rPr lang="en-US" dirty="0"/>
              <a:t>, </a:t>
            </a:r>
            <a:r>
              <a:rPr lang="en-US" dirty="0" err="1"/>
              <a:t>grafikning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o‘zgarishini</a:t>
            </a:r>
            <a:r>
              <a:rPr lang="en-US" dirty="0"/>
              <a:t> real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rejimida</a:t>
            </a:r>
            <a:r>
              <a:rPr lang="en-US" dirty="0"/>
              <a:t> </a:t>
            </a:r>
            <a:r>
              <a:rPr lang="en-US" dirty="0" err="1"/>
              <a:t>kuzatish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Interaktiv</a:t>
            </a:r>
            <a:r>
              <a:rPr lang="ru-RU" b="1" dirty="0"/>
              <a:t> </a:t>
            </a:r>
            <a:r>
              <a:rPr lang="ru-RU" b="1" dirty="0" err="1"/>
              <a:t>vositalar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nuqtalar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harakatlantirish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ru-RU" dirty="0" err="1"/>
              <a:t>Maxsus</a:t>
            </a:r>
            <a:r>
              <a:rPr lang="ru-RU" dirty="0"/>
              <a:t> </a:t>
            </a:r>
            <a:r>
              <a:rPr lang="ru-RU" dirty="0" err="1"/>
              <a:t>interaktiv</a:t>
            </a:r>
            <a:r>
              <a:rPr lang="ru-RU" dirty="0"/>
              <a:t> </a:t>
            </a:r>
            <a:r>
              <a:rPr lang="ru-RU" dirty="0" err="1"/>
              <a:t>animatsiyalar</a:t>
            </a:r>
            <a:r>
              <a:rPr lang="ru-RU" dirty="0"/>
              <a:t> </a:t>
            </a:r>
            <a:r>
              <a:rPr lang="ru-RU" dirty="0" err="1"/>
              <a:t>yaratish</a:t>
            </a:r>
            <a:r>
              <a:rPr lang="ru-RU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O‘quvchilar</a:t>
            </a:r>
            <a:r>
              <a:rPr lang="ru-RU" b="1" dirty="0"/>
              <a:t> </a:t>
            </a:r>
            <a:r>
              <a:rPr lang="ru-RU" b="1" dirty="0" err="1"/>
              <a:t>bilan</a:t>
            </a:r>
            <a:r>
              <a:rPr lang="ru-RU" b="1" dirty="0"/>
              <a:t> </a:t>
            </a:r>
            <a:r>
              <a:rPr lang="ru-RU" b="1" dirty="0" err="1"/>
              <a:t>hamkorlik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O‘zingizning</a:t>
            </a:r>
            <a:r>
              <a:rPr lang="en-US" dirty="0"/>
              <a:t> </a:t>
            </a:r>
            <a:r>
              <a:rPr lang="en-US" dirty="0" err="1"/>
              <a:t>grafiklaringizni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bo‘lishish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havola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masalalar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real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rejimida</a:t>
            </a:r>
            <a:r>
              <a:rPr lang="en-US" dirty="0"/>
              <a:t> </a:t>
            </a:r>
            <a:r>
              <a:rPr lang="en-US" dirty="0" err="1"/>
              <a:t>kuzatish</a:t>
            </a:r>
            <a:r>
              <a:rPr lang="en-US" dirty="0"/>
              <a:t>.</a:t>
            </a: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4" descr="Desmos &gt; Graphing Util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4555" y="479414"/>
            <a:ext cx="3287592" cy="85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588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Desmos</a:t>
            </a:r>
            <a:r>
              <a:rPr lang="en-US" b="1" dirty="0"/>
              <a:t> </a:t>
            </a:r>
            <a:r>
              <a:rPr lang="en-US" b="1" dirty="0" err="1"/>
              <a:t>dasturida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b="1" dirty="0" err="1" smtClean="0"/>
              <a:t>Boshlash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Desmos</a:t>
            </a:r>
            <a:r>
              <a:rPr lang="en-US" dirty="0"/>
              <a:t> </a:t>
            </a:r>
            <a:r>
              <a:rPr lang="en-US" dirty="0" err="1"/>
              <a:t>veb-saytiga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(</a:t>
            </a:r>
            <a:r>
              <a:rPr lang="en-US" b="1" u="sng" dirty="0">
                <a:hlinkClick r:id="rId2"/>
              </a:rPr>
              <a:t>www.desmos.com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mobil</a:t>
            </a:r>
            <a:r>
              <a:rPr lang="en-US" dirty="0"/>
              <a:t> </a:t>
            </a:r>
            <a:r>
              <a:rPr lang="en-US" dirty="0" err="1"/>
              <a:t>ilovasini</a:t>
            </a:r>
            <a:r>
              <a:rPr lang="en-US" dirty="0"/>
              <a:t> </a:t>
            </a:r>
            <a:r>
              <a:rPr lang="en-US" dirty="0" err="1"/>
              <a:t>yuklab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/>
              <a:t>"Start Graphing"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bosib</a:t>
            </a:r>
            <a:r>
              <a:rPr lang="en-US" dirty="0"/>
              <a:t>,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oynasini</a:t>
            </a:r>
            <a:r>
              <a:rPr lang="en-US" dirty="0"/>
              <a:t> </a:t>
            </a:r>
            <a:r>
              <a:rPr lang="en-US" dirty="0" err="1"/>
              <a:t>ochish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Funksiya</a:t>
            </a:r>
            <a:r>
              <a:rPr lang="ru-RU" b="1" dirty="0"/>
              <a:t> </a:t>
            </a:r>
            <a:r>
              <a:rPr lang="ru-RU" b="1" dirty="0" err="1"/>
              <a:t>kiritish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Tenglamalarni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chap </a:t>
            </a:r>
            <a:r>
              <a:rPr lang="en-US" dirty="0" err="1"/>
              <a:t>paneldan</a:t>
            </a:r>
            <a:r>
              <a:rPr lang="en-US" dirty="0"/>
              <a:t> </a:t>
            </a:r>
            <a:r>
              <a:rPr lang="en-US" dirty="0" err="1"/>
              <a:t>foydalaning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y=x</a:t>
            </a:r>
            <a:r>
              <a:rPr lang="en-US" baseline="30000" dirty="0"/>
              <a:t>2</a:t>
            </a:r>
            <a:r>
              <a:rPr lang="en-US" dirty="0"/>
              <a:t>−3x+2y</a:t>
            </a:r>
            <a:endParaRPr lang="ru-RU" sz="2000" dirty="0"/>
          </a:p>
          <a:p>
            <a:pPr lvl="1"/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grafikini</a:t>
            </a:r>
            <a:r>
              <a:rPr lang="en-US" dirty="0"/>
              <a:t> </a:t>
            </a:r>
            <a:r>
              <a:rPr lang="en-US" dirty="0" err="1"/>
              <a:t>koordinatalar</a:t>
            </a:r>
            <a:r>
              <a:rPr lang="en-US" dirty="0"/>
              <a:t> </a:t>
            </a:r>
            <a:r>
              <a:rPr lang="en-US" dirty="0" err="1"/>
              <a:t>sistemasida</a:t>
            </a:r>
            <a:r>
              <a:rPr lang="en-US" dirty="0"/>
              <a:t> </a:t>
            </a:r>
            <a:r>
              <a:rPr lang="en-US" dirty="0" err="1"/>
              <a:t>chizadi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Slayder</a:t>
            </a:r>
            <a:r>
              <a:rPr lang="ru-RU" b="1" dirty="0"/>
              <a:t> </a:t>
            </a:r>
            <a:r>
              <a:rPr lang="ru-RU" b="1" dirty="0" err="1"/>
              <a:t>qo‘shish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Funksiya</a:t>
            </a:r>
            <a:r>
              <a:rPr lang="en-US" dirty="0"/>
              <a:t> </a:t>
            </a:r>
            <a:r>
              <a:rPr lang="en-US" dirty="0" err="1"/>
              <a:t>ichidagi</a:t>
            </a:r>
            <a:r>
              <a:rPr lang="en-US" dirty="0"/>
              <a:t> </a:t>
            </a:r>
            <a:r>
              <a:rPr lang="en-US" dirty="0" err="1"/>
              <a:t>parametr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a)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slayder</a:t>
            </a:r>
            <a:r>
              <a:rPr lang="en-US" dirty="0"/>
              <a:t> </a:t>
            </a:r>
            <a:r>
              <a:rPr lang="en-US" dirty="0" err="1"/>
              <a:t>qo‘shish</a:t>
            </a:r>
            <a:r>
              <a:rPr lang="en-US" dirty="0"/>
              <a:t>: y=ax</a:t>
            </a:r>
            <a:r>
              <a:rPr lang="en-US" baseline="30000" dirty="0"/>
              <a:t>2</a:t>
            </a:r>
            <a:r>
              <a:rPr lang="en-US" dirty="0"/>
              <a:t>+bx+c</a:t>
            </a:r>
            <a:endParaRPr lang="ru-RU" sz="2000" dirty="0"/>
          </a:p>
          <a:p>
            <a:pPr lvl="1"/>
            <a:r>
              <a:rPr lang="en-US" dirty="0" err="1"/>
              <a:t>Slayderni</a:t>
            </a:r>
            <a:r>
              <a:rPr lang="en-US" dirty="0"/>
              <a:t> </a:t>
            </a:r>
            <a:r>
              <a:rPr lang="en-US" dirty="0" err="1"/>
              <a:t>o‘zgartirib</a:t>
            </a:r>
            <a:r>
              <a:rPr lang="en-US" dirty="0"/>
              <a:t>, </a:t>
            </a:r>
            <a:r>
              <a:rPr lang="en-US" dirty="0" err="1"/>
              <a:t>grafikni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.</a:t>
            </a:r>
            <a:endParaRPr lang="ru-RU" sz="2000" dirty="0"/>
          </a:p>
          <a:p>
            <a:pPr lvl="0"/>
            <a:r>
              <a:rPr lang="ru-RU" b="1" dirty="0" err="1"/>
              <a:t>Matematik</a:t>
            </a:r>
            <a:r>
              <a:rPr lang="ru-RU" b="1" dirty="0"/>
              <a:t> </a:t>
            </a:r>
            <a:r>
              <a:rPr lang="ru-RU" b="1" dirty="0" err="1"/>
              <a:t>analiz</a:t>
            </a:r>
            <a:r>
              <a:rPr lang="ru-RU" b="1" dirty="0"/>
              <a:t>:</a:t>
            </a:r>
            <a:endParaRPr lang="ru-RU" sz="2400" dirty="0"/>
          </a:p>
          <a:p>
            <a:pPr lvl="1"/>
            <a:r>
              <a:rPr lang="en-US" dirty="0" err="1"/>
              <a:t>Grafikning</a:t>
            </a:r>
            <a:r>
              <a:rPr lang="en-US" dirty="0"/>
              <a:t> </a:t>
            </a:r>
            <a:r>
              <a:rPr lang="en-US" dirty="0" err="1"/>
              <a:t>kesishgan</a:t>
            </a:r>
            <a:r>
              <a:rPr lang="en-US" dirty="0"/>
              <a:t> </a:t>
            </a:r>
            <a:r>
              <a:rPr lang="en-US" dirty="0" err="1"/>
              <a:t>nuqtalarini</a:t>
            </a:r>
            <a:r>
              <a:rPr lang="en-US" dirty="0"/>
              <a:t>, </a:t>
            </a:r>
            <a:r>
              <a:rPr lang="en-US" dirty="0" err="1"/>
              <a:t>maksimum</a:t>
            </a:r>
            <a:r>
              <a:rPr lang="en-US" dirty="0"/>
              <a:t>/minimum </a:t>
            </a:r>
            <a:r>
              <a:rPr lang="en-US" dirty="0" err="1"/>
              <a:t>nuqtalarini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asimptotalarni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.</a:t>
            </a:r>
            <a:endParaRPr lang="ru-RU" sz="2000" dirty="0"/>
          </a:p>
          <a:p>
            <a:pPr lvl="1"/>
            <a:r>
              <a:rPr lang="en-US" dirty="0" err="1"/>
              <a:t>Koordinatalar</a:t>
            </a:r>
            <a:r>
              <a:rPr lang="en-US" dirty="0"/>
              <a:t> </a:t>
            </a:r>
            <a:r>
              <a:rPr lang="en-US" dirty="0" err="1"/>
              <a:t>sistemasida</a:t>
            </a:r>
            <a:r>
              <a:rPr lang="en-US" dirty="0"/>
              <a:t> </a:t>
            </a:r>
            <a:r>
              <a:rPr lang="en-US" dirty="0" err="1"/>
              <a:t>grafikning</a:t>
            </a:r>
            <a:r>
              <a:rPr lang="en-US" dirty="0"/>
              <a:t> </a:t>
            </a:r>
            <a:r>
              <a:rPr lang="en-US" dirty="0" err="1"/>
              <a:t>ma’nosini</a:t>
            </a:r>
            <a:r>
              <a:rPr lang="en-US" dirty="0"/>
              <a:t> </a:t>
            </a:r>
            <a:r>
              <a:rPr lang="en-US" dirty="0" err="1"/>
              <a:t>izohlash</a:t>
            </a:r>
            <a:r>
              <a:rPr lang="en-US" dirty="0"/>
              <a:t>.</a:t>
            </a:r>
            <a:endParaRPr lang="ru-RU" sz="2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4" descr="Desmos &gt; Graphing Util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4555" y="479414"/>
            <a:ext cx="3287592" cy="85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11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212" y="2019687"/>
            <a:ext cx="597355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Amaliy</a:t>
            </a:r>
            <a:r>
              <a:rPr lang="en-US" sz="6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6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topshiriq</a:t>
            </a:r>
            <a:r>
              <a:rPr lang="en-US" sz="6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6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098" name="Picture 2" descr="Практическое задание 3 Copy – adup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32" y="851157"/>
            <a:ext cx="5549901" cy="554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4465" y="5200730"/>
            <a:ext cx="62910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4 ta </a:t>
            </a:r>
            <a:r>
              <a:rPr lang="uz-Cyrl-UZ" sz="2400" b="1" dirty="0">
                <a:solidFill>
                  <a:srgbClr val="002060"/>
                </a:solidFill>
              </a:rPr>
              <a:t>kichik guruhlarga bo‘linib, </a:t>
            </a:r>
            <a:r>
              <a:rPr lang="en-US" sz="2400" b="1" dirty="0" err="1">
                <a:solidFill>
                  <a:srgbClr val="002060"/>
                </a:solidFill>
              </a:rPr>
              <a:t>quyidagi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mavzular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materiallarini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Geogebra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Desmos</a:t>
            </a:r>
            <a:r>
              <a:rPr lang="en-US" sz="2400" b="1" dirty="0">
                <a:solidFill>
                  <a:srgbClr val="002060"/>
                </a:solidFill>
              </a:rPr>
              <a:t>  </a:t>
            </a:r>
            <a:r>
              <a:rPr lang="en-US" sz="2400" b="1" dirty="0" err="1">
                <a:solidFill>
                  <a:srgbClr val="002060"/>
                </a:solidFill>
              </a:rPr>
              <a:t>kabi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vositalardan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foydalanib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vizualizatsiya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qiling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4220396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608" y="132212"/>
            <a:ext cx="11713235" cy="1325563"/>
          </a:xfrm>
        </p:spPr>
        <p:txBody>
          <a:bodyPr>
            <a:normAutofit/>
          </a:bodyPr>
          <a:lstStyle/>
          <a:p>
            <a:r>
              <a:rPr lang="en-US" sz="4000" b="1" i="1" dirty="0" err="1" smtClean="0">
                <a:solidFill>
                  <a:srgbClr val="002060"/>
                </a:solidFill>
              </a:rPr>
              <a:t>Qulay</a:t>
            </a:r>
            <a:r>
              <a:rPr lang="en-US" sz="4000" b="1" i="1" dirty="0" smtClean="0">
                <a:solidFill>
                  <a:srgbClr val="002060"/>
                </a:solidFill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</a:rPr>
              <a:t>raqamli</a:t>
            </a:r>
            <a:r>
              <a:rPr lang="en-US" sz="4000" b="1" i="1" dirty="0" smtClean="0">
                <a:solidFill>
                  <a:srgbClr val="002060"/>
                </a:solidFill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</a:rPr>
              <a:t>vositalardan</a:t>
            </a:r>
            <a:r>
              <a:rPr lang="en-US" sz="4000" b="1" i="1" dirty="0" smtClean="0">
                <a:solidFill>
                  <a:srgbClr val="002060"/>
                </a:solidFill>
              </a:rPr>
              <a:t> </a:t>
            </a:r>
            <a:r>
              <a:rPr lang="en-US" sz="4000" b="1" i="1" dirty="0" err="1">
                <a:solidFill>
                  <a:srgbClr val="002060"/>
                </a:solidFill>
              </a:rPr>
              <a:t>foydalanib</a:t>
            </a:r>
            <a:r>
              <a:rPr lang="en-US" sz="4000" b="1" i="1" dirty="0">
                <a:solidFill>
                  <a:srgbClr val="002060"/>
                </a:solidFill>
              </a:rPr>
              <a:t> </a:t>
            </a:r>
            <a:r>
              <a:rPr lang="en-US" sz="4000" b="1" i="1" dirty="0" err="1">
                <a:solidFill>
                  <a:srgbClr val="002060"/>
                </a:solidFill>
              </a:rPr>
              <a:t>vizualizatsiya</a:t>
            </a:r>
            <a:r>
              <a:rPr lang="en-US" sz="4000" b="1" i="1" dirty="0">
                <a:solidFill>
                  <a:srgbClr val="002060"/>
                </a:solidFill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</a:rPr>
              <a:t>qiling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2534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1-guruh: </a:t>
            </a:r>
            <a:r>
              <a:rPr lang="en-US" b="1" dirty="0" err="1">
                <a:solidFill>
                  <a:srgbClr val="C00000"/>
                </a:solidFill>
              </a:rPr>
              <a:t>Parabolaning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grafikasi</a:t>
            </a:r>
            <a:endParaRPr lang="ru-RU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b="1" dirty="0" err="1"/>
              <a:t>Mavzu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funksiyaning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ko‘rinishi</a:t>
            </a:r>
            <a:r>
              <a:rPr lang="en-US" dirty="0"/>
              <a:t>: y=ax</a:t>
            </a:r>
            <a:r>
              <a:rPr lang="en-US" baseline="30000" dirty="0"/>
              <a:t>2</a:t>
            </a:r>
            <a:r>
              <a:rPr lang="en-US" dirty="0"/>
              <a:t>+bx+c</a:t>
            </a:r>
            <a:endParaRPr lang="ru-RU" dirty="0"/>
          </a:p>
          <a:p>
            <a:r>
              <a:rPr lang="en-US" b="1" dirty="0">
                <a:solidFill>
                  <a:srgbClr val="C00000"/>
                </a:solidFill>
              </a:rPr>
              <a:t>2-guruh: </a:t>
            </a:r>
            <a:r>
              <a:rPr lang="en-US" b="1" dirty="0" err="1">
                <a:solidFill>
                  <a:srgbClr val="C00000"/>
                </a:solidFill>
              </a:rPr>
              <a:t>Uchburchak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xususiyatlari</a:t>
            </a:r>
            <a:endParaRPr lang="ru-RU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b="1" dirty="0" err="1" smtClean="0"/>
              <a:t>Mavzu</a:t>
            </a:r>
            <a:r>
              <a:rPr lang="en-US" b="1" dirty="0" smtClean="0"/>
              <a:t>:</a:t>
            </a:r>
            <a:r>
              <a:rPr lang="en-US" dirty="0" smtClean="0"/>
              <a:t> </a:t>
            </a:r>
            <a:r>
              <a:rPr lang="en-US" dirty="0" err="1" smtClean="0"/>
              <a:t>Uchburchakning</a:t>
            </a:r>
            <a:r>
              <a:rPr lang="en-US" dirty="0" smtClean="0"/>
              <a:t>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burchaklar</a:t>
            </a:r>
            <a:r>
              <a:rPr lang="en-US" dirty="0" smtClean="0"/>
              <a:t> </a:t>
            </a:r>
            <a:r>
              <a:rPr lang="en-US" dirty="0" err="1" smtClean="0"/>
              <a:t>yig‘indisi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medianalar</a:t>
            </a:r>
            <a:r>
              <a:rPr lang="en-US" dirty="0" smtClean="0"/>
              <a:t>.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3-guruh</a:t>
            </a:r>
            <a:r>
              <a:rPr lang="en-US" b="1" dirty="0">
                <a:solidFill>
                  <a:srgbClr val="C00000"/>
                </a:solidFill>
              </a:rPr>
              <a:t>: </a:t>
            </a:r>
            <a:r>
              <a:rPr lang="en-US" b="1" dirty="0" err="1">
                <a:solidFill>
                  <a:srgbClr val="C00000"/>
                </a:solidFill>
              </a:rPr>
              <a:t>Trigonometriya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asoslari</a:t>
            </a:r>
            <a:endParaRPr lang="ru-RU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b="1" dirty="0" err="1"/>
              <a:t>Mavzu</a:t>
            </a:r>
            <a:r>
              <a:rPr lang="en-US" b="1" dirty="0"/>
              <a:t>:</a:t>
            </a:r>
            <a:r>
              <a:rPr lang="en-US" dirty="0"/>
              <a:t> Sinus, </a:t>
            </a:r>
            <a:r>
              <a:rPr lang="en-US" dirty="0" err="1"/>
              <a:t>kosinus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tangens</a:t>
            </a:r>
            <a:r>
              <a:rPr lang="en-US" dirty="0"/>
              <a:t> </a:t>
            </a:r>
            <a:r>
              <a:rPr lang="en-US" dirty="0" err="1"/>
              <a:t>tushunchalari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>
                <a:solidFill>
                  <a:srgbClr val="C00000"/>
                </a:solidFill>
              </a:rPr>
              <a:t>4-guruh: </a:t>
            </a:r>
            <a:r>
              <a:rPr lang="en-US" b="1" dirty="0" err="1" smtClean="0">
                <a:solidFill>
                  <a:srgbClr val="C00000"/>
                </a:solidFill>
              </a:rPr>
              <a:t>Funksiyalarni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o‘zaro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taqqoslash</a:t>
            </a:r>
            <a:endParaRPr lang="ru-RU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b="1" dirty="0" err="1"/>
              <a:t>Mavzu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Chiziqli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ko‘rsatkichli</a:t>
            </a:r>
            <a:r>
              <a:rPr lang="en-US" dirty="0" smtClean="0"/>
              <a:t> </a:t>
            </a:r>
            <a:r>
              <a:rPr lang="en-US" dirty="0" err="1"/>
              <a:t>funksiyalarni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2" descr="GeoGebra | EdTech Fin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430" y="4169029"/>
            <a:ext cx="2451962" cy="236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esmos &gt; Graphing Util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2569" y="1311215"/>
            <a:ext cx="3069823" cy="79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750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083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742239" y="1542143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710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7" name="Google Shape;1677;p48"/>
          <p:cNvGrpSpPr/>
          <p:nvPr/>
        </p:nvGrpSpPr>
        <p:grpSpPr>
          <a:xfrm>
            <a:off x="4727765" y="2395673"/>
            <a:ext cx="2966735" cy="559303"/>
            <a:chOff x="3334200" y="1568324"/>
            <a:chExt cx="2374225" cy="447600"/>
          </a:xfrm>
        </p:grpSpPr>
        <p:sp>
          <p:nvSpPr>
            <p:cNvPr id="1678" name="Google Shape;1678;p48"/>
            <p:cNvSpPr/>
            <p:nvPr/>
          </p:nvSpPr>
          <p:spPr>
            <a:xfrm>
              <a:off x="3334200" y="1575524"/>
              <a:ext cx="2030400" cy="433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79" name="Google Shape;1679;p48"/>
            <p:cNvSpPr/>
            <p:nvPr/>
          </p:nvSpPr>
          <p:spPr>
            <a:xfrm rot="5400000">
              <a:off x="5304925" y="1612424"/>
              <a:ext cx="447600" cy="359400"/>
            </a:xfrm>
            <a:prstGeom prst="triangle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1680" name="Google Shape;1680;p48"/>
          <p:cNvGrpSpPr/>
          <p:nvPr/>
        </p:nvGrpSpPr>
        <p:grpSpPr>
          <a:xfrm>
            <a:off x="4727765" y="3286411"/>
            <a:ext cx="2966735" cy="559303"/>
            <a:chOff x="3334200" y="1568324"/>
            <a:chExt cx="2374225" cy="447600"/>
          </a:xfrm>
        </p:grpSpPr>
        <p:sp>
          <p:nvSpPr>
            <p:cNvPr id="1681" name="Google Shape;1681;p48"/>
            <p:cNvSpPr/>
            <p:nvPr/>
          </p:nvSpPr>
          <p:spPr>
            <a:xfrm>
              <a:off x="3334200" y="1575524"/>
              <a:ext cx="2030400" cy="433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82" name="Google Shape;1682;p48"/>
            <p:cNvSpPr/>
            <p:nvPr/>
          </p:nvSpPr>
          <p:spPr>
            <a:xfrm rot="5400000">
              <a:off x="5304925" y="1612424"/>
              <a:ext cx="447600" cy="35940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1683" name="Google Shape;1683;p48"/>
          <p:cNvGrpSpPr/>
          <p:nvPr/>
        </p:nvGrpSpPr>
        <p:grpSpPr>
          <a:xfrm>
            <a:off x="4707834" y="5031331"/>
            <a:ext cx="2966735" cy="559303"/>
            <a:chOff x="3334200" y="1568324"/>
            <a:chExt cx="2374225" cy="447600"/>
          </a:xfrm>
        </p:grpSpPr>
        <p:sp>
          <p:nvSpPr>
            <p:cNvPr id="1684" name="Google Shape;1684;p48"/>
            <p:cNvSpPr/>
            <p:nvPr/>
          </p:nvSpPr>
          <p:spPr>
            <a:xfrm>
              <a:off x="3334200" y="1575524"/>
              <a:ext cx="2030400" cy="433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85" name="Google Shape;1685;p48"/>
            <p:cNvSpPr/>
            <p:nvPr/>
          </p:nvSpPr>
          <p:spPr>
            <a:xfrm rot="5400000">
              <a:off x="5304925" y="1612424"/>
              <a:ext cx="447600" cy="359400"/>
            </a:xfrm>
            <a:prstGeom prst="triangle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1686" name="Google Shape;1686;p48"/>
          <p:cNvGrpSpPr/>
          <p:nvPr/>
        </p:nvGrpSpPr>
        <p:grpSpPr>
          <a:xfrm>
            <a:off x="4727765" y="4181352"/>
            <a:ext cx="2966735" cy="559303"/>
            <a:chOff x="3334200" y="1568324"/>
            <a:chExt cx="2374225" cy="447600"/>
          </a:xfrm>
        </p:grpSpPr>
        <p:sp>
          <p:nvSpPr>
            <p:cNvPr id="1687" name="Google Shape;1687;p48"/>
            <p:cNvSpPr/>
            <p:nvPr/>
          </p:nvSpPr>
          <p:spPr>
            <a:xfrm>
              <a:off x="3334200" y="1575524"/>
              <a:ext cx="2030400" cy="433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88" name="Google Shape;1688;p48"/>
            <p:cNvSpPr/>
            <p:nvPr/>
          </p:nvSpPr>
          <p:spPr>
            <a:xfrm rot="5400000">
              <a:off x="5304925" y="1612424"/>
              <a:ext cx="447600" cy="359400"/>
            </a:xfrm>
            <a:prstGeom prst="triangle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1689" name="Google Shape;1689;p48"/>
          <p:cNvGrpSpPr/>
          <p:nvPr/>
        </p:nvGrpSpPr>
        <p:grpSpPr>
          <a:xfrm>
            <a:off x="5842343" y="2331706"/>
            <a:ext cx="687239" cy="687239"/>
            <a:chOff x="4298563" y="1467627"/>
            <a:chExt cx="549985" cy="549985"/>
          </a:xfrm>
        </p:grpSpPr>
        <p:sp>
          <p:nvSpPr>
            <p:cNvPr id="1690" name="Google Shape;1690;p48"/>
            <p:cNvSpPr/>
            <p:nvPr/>
          </p:nvSpPr>
          <p:spPr>
            <a:xfrm rot="2700000">
              <a:off x="4351005" y="1576271"/>
              <a:ext cx="445101" cy="332695"/>
            </a:xfrm>
            <a:custGeom>
              <a:avLst/>
              <a:gdLst/>
              <a:ahLst/>
              <a:cxnLst/>
              <a:rect l="l" t="t" r="r" b="b"/>
              <a:pathLst>
                <a:path w="3544" h="2649" extrusionOk="0">
                  <a:moveTo>
                    <a:pt x="1766" y="1"/>
                  </a:moveTo>
                  <a:cubicBezTo>
                    <a:pt x="1426" y="1"/>
                    <a:pt x="1087" y="131"/>
                    <a:pt x="827" y="390"/>
                  </a:cubicBezTo>
                  <a:cubicBezTo>
                    <a:pt x="0" y="1217"/>
                    <a:pt x="593" y="2649"/>
                    <a:pt x="1766" y="2649"/>
                  </a:cubicBezTo>
                  <a:cubicBezTo>
                    <a:pt x="2951" y="2649"/>
                    <a:pt x="3543" y="1217"/>
                    <a:pt x="2704" y="390"/>
                  </a:cubicBezTo>
                  <a:cubicBezTo>
                    <a:pt x="2444" y="131"/>
                    <a:pt x="2105" y="1"/>
                    <a:pt x="17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1" name="Google Shape;1691;p48"/>
            <p:cNvSpPr txBox="1"/>
            <p:nvPr/>
          </p:nvSpPr>
          <p:spPr>
            <a:xfrm>
              <a:off x="4393256" y="1567869"/>
              <a:ext cx="360600" cy="34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/>
              <a:r>
                <a:rPr lang="en" sz="2249" b="1">
                  <a:solidFill>
                    <a:schemeClr val="accent3"/>
                  </a:solidFill>
                  <a:latin typeface="Fira Sans"/>
                  <a:ea typeface="Fira Sans"/>
                  <a:cs typeface="Fira Sans"/>
                  <a:sym typeface="Fira Sans"/>
                </a:rPr>
                <a:t>1</a:t>
              </a:r>
              <a:endParaRPr sz="2249" b="1">
                <a:solidFill>
                  <a:schemeClr val="accent3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grpSp>
        <p:nvGrpSpPr>
          <p:cNvPr id="1692" name="Google Shape;1692;p48"/>
          <p:cNvGrpSpPr/>
          <p:nvPr/>
        </p:nvGrpSpPr>
        <p:grpSpPr>
          <a:xfrm>
            <a:off x="5842343" y="3213028"/>
            <a:ext cx="687239" cy="687239"/>
            <a:chOff x="4484036" y="2172933"/>
            <a:chExt cx="549985" cy="549985"/>
          </a:xfrm>
        </p:grpSpPr>
        <p:sp>
          <p:nvSpPr>
            <p:cNvPr id="1693" name="Google Shape;1693;p48"/>
            <p:cNvSpPr/>
            <p:nvPr/>
          </p:nvSpPr>
          <p:spPr>
            <a:xfrm rot="2700000">
              <a:off x="4536478" y="2281578"/>
              <a:ext cx="445101" cy="332695"/>
            </a:xfrm>
            <a:custGeom>
              <a:avLst/>
              <a:gdLst/>
              <a:ahLst/>
              <a:cxnLst/>
              <a:rect l="l" t="t" r="r" b="b"/>
              <a:pathLst>
                <a:path w="3544" h="2649" extrusionOk="0">
                  <a:moveTo>
                    <a:pt x="1778" y="1"/>
                  </a:moveTo>
                  <a:cubicBezTo>
                    <a:pt x="1439" y="1"/>
                    <a:pt x="1099" y="131"/>
                    <a:pt x="840" y="390"/>
                  </a:cubicBezTo>
                  <a:cubicBezTo>
                    <a:pt x="0" y="1217"/>
                    <a:pt x="593" y="2649"/>
                    <a:pt x="1778" y="2649"/>
                  </a:cubicBezTo>
                  <a:cubicBezTo>
                    <a:pt x="2951" y="2649"/>
                    <a:pt x="3543" y="1217"/>
                    <a:pt x="2716" y="390"/>
                  </a:cubicBezTo>
                  <a:cubicBezTo>
                    <a:pt x="2457" y="131"/>
                    <a:pt x="2117" y="1"/>
                    <a:pt x="177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4" name="Google Shape;1694;p48"/>
            <p:cNvSpPr txBox="1"/>
            <p:nvPr/>
          </p:nvSpPr>
          <p:spPr>
            <a:xfrm>
              <a:off x="4578718" y="2280712"/>
              <a:ext cx="360600" cy="34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/>
              <a:r>
                <a:rPr lang="en" sz="2249" b="1">
                  <a:solidFill>
                    <a:schemeClr val="accent1"/>
                  </a:solidFill>
                  <a:latin typeface="Fira Sans"/>
                  <a:ea typeface="Fira Sans"/>
                  <a:cs typeface="Fira Sans"/>
                  <a:sym typeface="Fira Sans"/>
                </a:rPr>
                <a:t>2</a:t>
              </a:r>
              <a:endParaRPr sz="2249" b="1">
                <a:solidFill>
                  <a:schemeClr val="accent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grpSp>
        <p:nvGrpSpPr>
          <p:cNvPr id="1695" name="Google Shape;1695;p48"/>
          <p:cNvGrpSpPr/>
          <p:nvPr/>
        </p:nvGrpSpPr>
        <p:grpSpPr>
          <a:xfrm>
            <a:off x="5842343" y="4117386"/>
            <a:ext cx="687239" cy="687239"/>
            <a:chOff x="4484036" y="2896674"/>
            <a:chExt cx="549985" cy="549985"/>
          </a:xfrm>
        </p:grpSpPr>
        <p:sp>
          <p:nvSpPr>
            <p:cNvPr id="1696" name="Google Shape;1696;p48"/>
            <p:cNvSpPr/>
            <p:nvPr/>
          </p:nvSpPr>
          <p:spPr>
            <a:xfrm rot="2700000">
              <a:off x="4536478" y="3005319"/>
              <a:ext cx="445101" cy="332695"/>
            </a:xfrm>
            <a:custGeom>
              <a:avLst/>
              <a:gdLst/>
              <a:ahLst/>
              <a:cxnLst/>
              <a:rect l="l" t="t" r="r" b="b"/>
              <a:pathLst>
                <a:path w="3544" h="2649" extrusionOk="0">
                  <a:moveTo>
                    <a:pt x="1772" y="0"/>
                  </a:moveTo>
                  <a:cubicBezTo>
                    <a:pt x="1435" y="0"/>
                    <a:pt x="1099" y="130"/>
                    <a:pt x="840" y="389"/>
                  </a:cubicBezTo>
                  <a:cubicBezTo>
                    <a:pt x="0" y="1229"/>
                    <a:pt x="593" y="2648"/>
                    <a:pt x="1766" y="2648"/>
                  </a:cubicBezTo>
                  <a:cubicBezTo>
                    <a:pt x="2951" y="2648"/>
                    <a:pt x="3543" y="1229"/>
                    <a:pt x="2704" y="389"/>
                  </a:cubicBezTo>
                  <a:cubicBezTo>
                    <a:pt x="2445" y="130"/>
                    <a:pt x="2108" y="0"/>
                    <a:pt x="17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7" name="Google Shape;1697;p48"/>
            <p:cNvSpPr txBox="1"/>
            <p:nvPr/>
          </p:nvSpPr>
          <p:spPr>
            <a:xfrm>
              <a:off x="4578718" y="2996617"/>
              <a:ext cx="360600" cy="35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/>
              <a:r>
                <a:rPr lang="en" sz="2249" b="1">
                  <a:solidFill>
                    <a:schemeClr val="accent2"/>
                  </a:solidFill>
                  <a:latin typeface="Fira Sans"/>
                  <a:ea typeface="Fira Sans"/>
                  <a:cs typeface="Fira Sans"/>
                  <a:sym typeface="Fira Sans"/>
                </a:rPr>
                <a:t>3</a:t>
              </a:r>
              <a:endParaRPr sz="2249" b="1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grpSp>
        <p:nvGrpSpPr>
          <p:cNvPr id="1698" name="Google Shape;1698;p48"/>
          <p:cNvGrpSpPr/>
          <p:nvPr/>
        </p:nvGrpSpPr>
        <p:grpSpPr>
          <a:xfrm>
            <a:off x="5842397" y="4967418"/>
            <a:ext cx="687128" cy="687128"/>
            <a:chOff x="4484080" y="3576941"/>
            <a:chExt cx="549896" cy="549896"/>
          </a:xfrm>
        </p:grpSpPr>
        <p:sp>
          <p:nvSpPr>
            <p:cNvPr id="1699" name="Google Shape;1699;p48"/>
            <p:cNvSpPr/>
            <p:nvPr/>
          </p:nvSpPr>
          <p:spPr>
            <a:xfrm rot="2700000">
              <a:off x="4536478" y="3685605"/>
              <a:ext cx="445101" cy="332570"/>
            </a:xfrm>
            <a:custGeom>
              <a:avLst/>
              <a:gdLst/>
              <a:ahLst/>
              <a:cxnLst/>
              <a:rect l="l" t="t" r="r" b="b"/>
              <a:pathLst>
                <a:path w="3544" h="2648" extrusionOk="0">
                  <a:moveTo>
                    <a:pt x="1778" y="0"/>
                  </a:moveTo>
                  <a:cubicBezTo>
                    <a:pt x="1439" y="0"/>
                    <a:pt x="1099" y="130"/>
                    <a:pt x="840" y="389"/>
                  </a:cubicBezTo>
                  <a:cubicBezTo>
                    <a:pt x="1" y="1228"/>
                    <a:pt x="593" y="2648"/>
                    <a:pt x="1778" y="2648"/>
                  </a:cubicBezTo>
                  <a:cubicBezTo>
                    <a:pt x="2951" y="2648"/>
                    <a:pt x="3543" y="1228"/>
                    <a:pt x="2716" y="389"/>
                  </a:cubicBezTo>
                  <a:cubicBezTo>
                    <a:pt x="2457" y="130"/>
                    <a:pt x="2118" y="0"/>
                    <a:pt x="17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0" name="Google Shape;1700;p48"/>
            <p:cNvSpPr txBox="1"/>
            <p:nvPr/>
          </p:nvSpPr>
          <p:spPr>
            <a:xfrm>
              <a:off x="4578718" y="3677139"/>
              <a:ext cx="360600" cy="34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/>
              <a:r>
                <a:rPr lang="en" sz="2249" b="1">
                  <a:solidFill>
                    <a:schemeClr val="accent4"/>
                  </a:solidFill>
                  <a:latin typeface="Fira Sans"/>
                  <a:ea typeface="Fira Sans"/>
                  <a:cs typeface="Fira Sans"/>
                  <a:sym typeface="Fira Sans"/>
                </a:rPr>
                <a:t>4</a:t>
              </a:r>
              <a:endParaRPr sz="2249" b="1">
                <a:solidFill>
                  <a:schemeClr val="accent4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sp>
        <p:nvSpPr>
          <p:cNvPr id="1701" name="Google Shape;1701;p48"/>
          <p:cNvSpPr txBox="1">
            <a:spLocks noGrp="1"/>
          </p:cNvSpPr>
          <p:nvPr>
            <p:ph type="title"/>
          </p:nvPr>
        </p:nvSpPr>
        <p:spPr>
          <a:xfrm>
            <a:off x="1161991" y="938209"/>
            <a:ext cx="10646993" cy="715622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t" anchorCtr="0">
            <a:noAutofit/>
          </a:bodyPr>
          <a:lstStyle/>
          <a:p>
            <a:pPr algn="ctr"/>
            <a:r>
              <a:rPr lang="en-US" sz="3748" b="1" dirty="0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REFLEKSIYA</a:t>
            </a:r>
            <a:endParaRPr sz="3748" b="1" dirty="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grpSp>
        <p:nvGrpSpPr>
          <p:cNvPr id="1702" name="Google Shape;1702;p48"/>
          <p:cNvGrpSpPr/>
          <p:nvPr/>
        </p:nvGrpSpPr>
        <p:grpSpPr>
          <a:xfrm>
            <a:off x="2820743" y="1653979"/>
            <a:ext cx="3739043" cy="4678284"/>
            <a:chOff x="1874669" y="922106"/>
            <a:chExt cx="2992290" cy="3743948"/>
          </a:xfrm>
        </p:grpSpPr>
        <p:sp>
          <p:nvSpPr>
            <p:cNvPr id="1703" name="Google Shape;1703;p48"/>
            <p:cNvSpPr/>
            <p:nvPr/>
          </p:nvSpPr>
          <p:spPr>
            <a:xfrm rot="2700000">
              <a:off x="3109892" y="4047401"/>
              <a:ext cx="520885" cy="509039"/>
            </a:xfrm>
            <a:custGeom>
              <a:avLst/>
              <a:gdLst/>
              <a:ahLst/>
              <a:cxnLst/>
              <a:rect l="l" t="t" r="r" b="b"/>
              <a:pathLst>
                <a:path w="4617" h="4512" extrusionOk="0">
                  <a:moveTo>
                    <a:pt x="2352" y="0"/>
                  </a:moveTo>
                  <a:cubicBezTo>
                    <a:pt x="2216" y="0"/>
                    <a:pt x="2080" y="53"/>
                    <a:pt x="1975" y="158"/>
                  </a:cubicBezTo>
                  <a:lnTo>
                    <a:pt x="210" y="1923"/>
                  </a:lnTo>
                  <a:cubicBezTo>
                    <a:pt x="0" y="2133"/>
                    <a:pt x="0" y="2466"/>
                    <a:pt x="210" y="2676"/>
                  </a:cubicBezTo>
                  <a:lnTo>
                    <a:pt x="1889" y="4355"/>
                  </a:lnTo>
                  <a:cubicBezTo>
                    <a:pt x="1988" y="4460"/>
                    <a:pt x="2123" y="4512"/>
                    <a:pt x="2261" y="4512"/>
                  </a:cubicBezTo>
                  <a:cubicBezTo>
                    <a:pt x="2398" y="4512"/>
                    <a:pt x="2537" y="4460"/>
                    <a:pt x="2642" y="4355"/>
                  </a:cubicBezTo>
                  <a:lnTo>
                    <a:pt x="4407" y="2589"/>
                  </a:lnTo>
                  <a:cubicBezTo>
                    <a:pt x="4617" y="2380"/>
                    <a:pt x="4617" y="2046"/>
                    <a:pt x="4407" y="1836"/>
                  </a:cubicBezTo>
                  <a:lnTo>
                    <a:pt x="2728" y="158"/>
                  </a:lnTo>
                  <a:cubicBezTo>
                    <a:pt x="2623" y="53"/>
                    <a:pt x="2488" y="0"/>
                    <a:pt x="235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4" name="Google Shape;1704;p48"/>
            <p:cNvSpPr/>
            <p:nvPr/>
          </p:nvSpPr>
          <p:spPr>
            <a:xfrm rot="2700000">
              <a:off x="3102232" y="1030299"/>
              <a:ext cx="529346" cy="539161"/>
            </a:xfrm>
            <a:custGeom>
              <a:avLst/>
              <a:gdLst/>
              <a:ahLst/>
              <a:cxnLst/>
              <a:rect l="l" t="t" r="r" b="b"/>
              <a:pathLst>
                <a:path w="4692" h="4779" extrusionOk="0">
                  <a:moveTo>
                    <a:pt x="0" y="1"/>
                  </a:moveTo>
                  <a:lnTo>
                    <a:pt x="2185" y="4679"/>
                  </a:lnTo>
                  <a:lnTo>
                    <a:pt x="2272" y="4778"/>
                  </a:lnTo>
                  <a:lnTo>
                    <a:pt x="4679" y="3075"/>
                  </a:lnTo>
                  <a:lnTo>
                    <a:pt x="4691" y="218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BC070">
                <a:alpha val="67410"/>
              </a:srgb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5" name="Google Shape;1705;p48"/>
            <p:cNvSpPr/>
            <p:nvPr/>
          </p:nvSpPr>
          <p:spPr>
            <a:xfrm rot="2700000">
              <a:off x="2404892" y="1789703"/>
              <a:ext cx="1931685" cy="1921644"/>
            </a:xfrm>
            <a:custGeom>
              <a:avLst/>
              <a:gdLst/>
              <a:ahLst/>
              <a:cxnLst/>
              <a:rect l="l" t="t" r="r" b="b"/>
              <a:pathLst>
                <a:path w="17122" h="17033" extrusionOk="0">
                  <a:moveTo>
                    <a:pt x="668" y="1"/>
                  </a:moveTo>
                  <a:cubicBezTo>
                    <a:pt x="531" y="1"/>
                    <a:pt x="395" y="53"/>
                    <a:pt x="296" y="158"/>
                  </a:cubicBezTo>
                  <a:lnTo>
                    <a:pt x="198" y="257"/>
                  </a:lnTo>
                  <a:cubicBezTo>
                    <a:pt x="0" y="455"/>
                    <a:pt x="0" y="800"/>
                    <a:pt x="198" y="1010"/>
                  </a:cubicBezTo>
                  <a:lnTo>
                    <a:pt x="16060" y="16884"/>
                  </a:lnTo>
                  <a:cubicBezTo>
                    <a:pt x="16165" y="16983"/>
                    <a:pt x="16303" y="17032"/>
                    <a:pt x="16441" y="17032"/>
                  </a:cubicBezTo>
                  <a:cubicBezTo>
                    <a:pt x="16578" y="17032"/>
                    <a:pt x="16714" y="16983"/>
                    <a:pt x="16813" y="16884"/>
                  </a:cubicBezTo>
                  <a:lnTo>
                    <a:pt x="16911" y="16786"/>
                  </a:lnTo>
                  <a:cubicBezTo>
                    <a:pt x="17121" y="16576"/>
                    <a:pt x="17121" y="16242"/>
                    <a:pt x="16911" y="16033"/>
                  </a:cubicBezTo>
                  <a:lnTo>
                    <a:pt x="1049" y="158"/>
                  </a:lnTo>
                  <a:cubicBezTo>
                    <a:pt x="944" y="53"/>
                    <a:pt x="806" y="1"/>
                    <a:pt x="66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6" name="Google Shape;1706;p48"/>
            <p:cNvSpPr/>
            <p:nvPr/>
          </p:nvSpPr>
          <p:spPr>
            <a:xfrm rot="2700000">
              <a:off x="2538918" y="1789769"/>
              <a:ext cx="1931685" cy="1921193"/>
            </a:xfrm>
            <a:custGeom>
              <a:avLst/>
              <a:gdLst/>
              <a:ahLst/>
              <a:cxnLst/>
              <a:rect l="l" t="t" r="r" b="b"/>
              <a:pathLst>
                <a:path w="17122" h="17029" extrusionOk="0">
                  <a:moveTo>
                    <a:pt x="673" y="1"/>
                  </a:moveTo>
                  <a:cubicBezTo>
                    <a:pt x="538" y="1"/>
                    <a:pt x="402" y="53"/>
                    <a:pt x="297" y="158"/>
                  </a:cubicBezTo>
                  <a:lnTo>
                    <a:pt x="210" y="244"/>
                  </a:lnTo>
                  <a:cubicBezTo>
                    <a:pt x="1" y="454"/>
                    <a:pt x="1" y="787"/>
                    <a:pt x="210" y="997"/>
                  </a:cubicBezTo>
                  <a:lnTo>
                    <a:pt x="16072" y="16872"/>
                  </a:lnTo>
                  <a:cubicBezTo>
                    <a:pt x="16177" y="16977"/>
                    <a:pt x="16313" y="17029"/>
                    <a:pt x="16449" y="17029"/>
                  </a:cubicBezTo>
                  <a:cubicBezTo>
                    <a:pt x="16585" y="17029"/>
                    <a:pt x="16720" y="16977"/>
                    <a:pt x="16825" y="16872"/>
                  </a:cubicBezTo>
                  <a:lnTo>
                    <a:pt x="16912" y="16785"/>
                  </a:lnTo>
                  <a:cubicBezTo>
                    <a:pt x="17122" y="16575"/>
                    <a:pt x="17122" y="16242"/>
                    <a:pt x="16912" y="16032"/>
                  </a:cubicBezTo>
                  <a:lnTo>
                    <a:pt x="1050" y="158"/>
                  </a:lnTo>
                  <a:cubicBezTo>
                    <a:pt x="945" y="53"/>
                    <a:pt x="809" y="1"/>
                    <a:pt x="6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7" name="Google Shape;1707;p48"/>
            <p:cNvSpPr/>
            <p:nvPr/>
          </p:nvSpPr>
          <p:spPr>
            <a:xfrm rot="2700000">
              <a:off x="2271024" y="1789769"/>
              <a:ext cx="1931685" cy="1921193"/>
            </a:xfrm>
            <a:custGeom>
              <a:avLst/>
              <a:gdLst/>
              <a:ahLst/>
              <a:cxnLst/>
              <a:rect l="l" t="t" r="r" b="b"/>
              <a:pathLst>
                <a:path w="17122" h="17029" extrusionOk="0">
                  <a:moveTo>
                    <a:pt x="674" y="0"/>
                  </a:moveTo>
                  <a:cubicBezTo>
                    <a:pt x="538" y="0"/>
                    <a:pt x="402" y="53"/>
                    <a:pt x="297" y="158"/>
                  </a:cubicBezTo>
                  <a:lnTo>
                    <a:pt x="211" y="244"/>
                  </a:lnTo>
                  <a:cubicBezTo>
                    <a:pt x="1" y="454"/>
                    <a:pt x="1" y="787"/>
                    <a:pt x="211" y="997"/>
                  </a:cubicBezTo>
                  <a:lnTo>
                    <a:pt x="16073" y="16871"/>
                  </a:lnTo>
                  <a:cubicBezTo>
                    <a:pt x="16178" y="16976"/>
                    <a:pt x="16313" y="17029"/>
                    <a:pt x="16449" y="17029"/>
                  </a:cubicBezTo>
                  <a:cubicBezTo>
                    <a:pt x="16585" y="17029"/>
                    <a:pt x="16721" y="16976"/>
                    <a:pt x="16826" y="16871"/>
                  </a:cubicBezTo>
                  <a:lnTo>
                    <a:pt x="16912" y="16785"/>
                  </a:lnTo>
                  <a:cubicBezTo>
                    <a:pt x="17122" y="16575"/>
                    <a:pt x="17122" y="16242"/>
                    <a:pt x="16912" y="16032"/>
                  </a:cubicBezTo>
                  <a:lnTo>
                    <a:pt x="1050" y="158"/>
                  </a:lnTo>
                  <a:cubicBezTo>
                    <a:pt x="945" y="53"/>
                    <a:pt x="809" y="0"/>
                    <a:pt x="6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8" name="Google Shape;1708;p48"/>
            <p:cNvSpPr/>
            <p:nvPr/>
          </p:nvSpPr>
          <p:spPr>
            <a:xfrm rot="2700000">
              <a:off x="3301347" y="950665"/>
              <a:ext cx="137977" cy="138090"/>
            </a:xfrm>
            <a:custGeom>
              <a:avLst/>
              <a:gdLst/>
              <a:ahLst/>
              <a:cxnLst/>
              <a:rect l="l" t="t" r="r" b="b"/>
              <a:pathLst>
                <a:path w="1223" h="1224" extrusionOk="0">
                  <a:moveTo>
                    <a:pt x="0" y="1"/>
                  </a:moveTo>
                  <a:lnTo>
                    <a:pt x="568" y="1223"/>
                  </a:lnTo>
                  <a:cubicBezTo>
                    <a:pt x="741" y="1223"/>
                    <a:pt x="901" y="1149"/>
                    <a:pt x="1025" y="1026"/>
                  </a:cubicBezTo>
                  <a:cubicBezTo>
                    <a:pt x="1148" y="902"/>
                    <a:pt x="1222" y="742"/>
                    <a:pt x="1222" y="56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09" name="Google Shape;1709;p48"/>
            <p:cNvSpPr/>
            <p:nvPr/>
          </p:nvSpPr>
          <p:spPr>
            <a:xfrm rot="2700000">
              <a:off x="3161807" y="3900413"/>
              <a:ext cx="415061" cy="415061"/>
            </a:xfrm>
            <a:custGeom>
              <a:avLst/>
              <a:gdLst/>
              <a:ahLst/>
              <a:cxnLst/>
              <a:rect l="l" t="t" r="r" b="b"/>
              <a:pathLst>
                <a:path w="3679" h="3679" extrusionOk="0">
                  <a:moveTo>
                    <a:pt x="2531" y="0"/>
                  </a:moveTo>
                  <a:lnTo>
                    <a:pt x="0" y="2531"/>
                  </a:lnTo>
                  <a:lnTo>
                    <a:pt x="1148" y="3679"/>
                  </a:lnTo>
                  <a:lnTo>
                    <a:pt x="3679" y="1148"/>
                  </a:lnTo>
                  <a:lnTo>
                    <a:pt x="253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10" name="Google Shape;1710;p48"/>
            <p:cNvSpPr/>
            <p:nvPr/>
          </p:nvSpPr>
          <p:spPr>
            <a:xfrm rot="2700000">
              <a:off x="3206227" y="4026275"/>
              <a:ext cx="325821" cy="314201"/>
            </a:xfrm>
            <a:custGeom>
              <a:avLst/>
              <a:gdLst/>
              <a:ahLst/>
              <a:cxnLst/>
              <a:rect l="l" t="t" r="r" b="b"/>
              <a:pathLst>
                <a:path w="2888" h="2785" extrusionOk="0">
                  <a:moveTo>
                    <a:pt x="2694" y="0"/>
                  </a:moveTo>
                  <a:cubicBezTo>
                    <a:pt x="2668" y="0"/>
                    <a:pt x="2640" y="9"/>
                    <a:pt x="2614" y="30"/>
                  </a:cubicBezTo>
                  <a:lnTo>
                    <a:pt x="2614" y="42"/>
                  </a:lnTo>
                  <a:lnTo>
                    <a:pt x="96" y="2548"/>
                  </a:lnTo>
                  <a:cubicBezTo>
                    <a:pt x="0" y="2644"/>
                    <a:pt x="91" y="2784"/>
                    <a:pt x="199" y="2784"/>
                  </a:cubicBezTo>
                  <a:cubicBezTo>
                    <a:pt x="231" y="2784"/>
                    <a:pt x="263" y="2773"/>
                    <a:pt x="294" y="2745"/>
                  </a:cubicBezTo>
                  <a:lnTo>
                    <a:pt x="2799" y="227"/>
                  </a:lnTo>
                  <a:cubicBezTo>
                    <a:pt x="2887" y="129"/>
                    <a:pt x="2797" y="0"/>
                    <a:pt x="269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11" name="Google Shape;1711;p48"/>
            <p:cNvSpPr/>
            <p:nvPr/>
          </p:nvSpPr>
          <p:spPr>
            <a:xfrm rot="2700000">
              <a:off x="3207045" y="3873963"/>
              <a:ext cx="326498" cy="314313"/>
            </a:xfrm>
            <a:custGeom>
              <a:avLst/>
              <a:gdLst/>
              <a:ahLst/>
              <a:cxnLst/>
              <a:rect l="l" t="t" r="r" b="b"/>
              <a:pathLst>
                <a:path w="2894" h="2786" extrusionOk="0">
                  <a:moveTo>
                    <a:pt x="2705" y="1"/>
                  </a:moveTo>
                  <a:cubicBezTo>
                    <a:pt x="2674" y="1"/>
                    <a:pt x="2642" y="13"/>
                    <a:pt x="2614" y="41"/>
                  </a:cubicBezTo>
                  <a:lnTo>
                    <a:pt x="96" y="2559"/>
                  </a:lnTo>
                  <a:cubicBezTo>
                    <a:pt x="1" y="2654"/>
                    <a:pt x="88" y="2785"/>
                    <a:pt x="195" y="2785"/>
                  </a:cubicBezTo>
                  <a:cubicBezTo>
                    <a:pt x="227" y="2785"/>
                    <a:pt x="262" y="2773"/>
                    <a:pt x="293" y="2745"/>
                  </a:cubicBezTo>
                  <a:lnTo>
                    <a:pt x="2799" y="239"/>
                  </a:lnTo>
                  <a:cubicBezTo>
                    <a:pt x="2894" y="134"/>
                    <a:pt x="2806" y="1"/>
                    <a:pt x="27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712" name="Google Shape;1712;p48"/>
            <p:cNvSpPr/>
            <p:nvPr/>
          </p:nvSpPr>
          <p:spPr>
            <a:xfrm rot="2700000">
              <a:off x="3208063" y="3950854"/>
              <a:ext cx="323903" cy="312508"/>
            </a:xfrm>
            <a:custGeom>
              <a:avLst/>
              <a:gdLst/>
              <a:ahLst/>
              <a:cxnLst/>
              <a:rect l="l" t="t" r="r" b="b"/>
              <a:pathLst>
                <a:path w="2871" h="2770" extrusionOk="0">
                  <a:moveTo>
                    <a:pt x="2684" y="1"/>
                  </a:moveTo>
                  <a:cubicBezTo>
                    <a:pt x="2655" y="1"/>
                    <a:pt x="2625" y="12"/>
                    <a:pt x="2597" y="37"/>
                  </a:cubicBezTo>
                  <a:lnTo>
                    <a:pt x="79" y="2542"/>
                  </a:lnTo>
                  <a:cubicBezTo>
                    <a:pt x="0" y="2640"/>
                    <a:pt x="93" y="2769"/>
                    <a:pt x="196" y="2769"/>
                  </a:cubicBezTo>
                  <a:cubicBezTo>
                    <a:pt x="223" y="2769"/>
                    <a:pt x="251" y="2760"/>
                    <a:pt x="276" y="2740"/>
                  </a:cubicBezTo>
                  <a:lnTo>
                    <a:pt x="2794" y="222"/>
                  </a:lnTo>
                  <a:cubicBezTo>
                    <a:pt x="2871" y="126"/>
                    <a:pt x="2784" y="1"/>
                    <a:pt x="26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1713" name="Google Shape;1713;p48"/>
          <p:cNvSpPr txBox="1"/>
          <p:nvPr/>
        </p:nvSpPr>
        <p:spPr>
          <a:xfrm>
            <a:off x="8500595" y="2396288"/>
            <a:ext cx="2174233" cy="622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" sz="15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__________________</a:t>
            </a:r>
          </a:p>
          <a:p>
            <a:r>
              <a:rPr lang="en" sz="15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__________________</a:t>
            </a:r>
            <a:endParaRPr sz="15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14" name="Google Shape;1714;p48"/>
          <p:cNvSpPr txBox="1"/>
          <p:nvPr/>
        </p:nvSpPr>
        <p:spPr>
          <a:xfrm>
            <a:off x="8500595" y="2249758"/>
            <a:ext cx="2174233" cy="433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" sz="1625" b="1" dirty="0">
                <a:solidFill>
                  <a:schemeClr val="accent3"/>
                </a:solidFill>
                <a:latin typeface="Fira Sans"/>
                <a:ea typeface="Fira Sans"/>
                <a:cs typeface="Fira Sans"/>
                <a:sym typeface="Fira Sans"/>
              </a:rPr>
              <a:t>O‘rgangim</a:t>
            </a:r>
            <a:endParaRPr sz="1625" b="1" dirty="0">
              <a:solidFill>
                <a:schemeClr val="accent3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16" name="Google Shape;1716;p48"/>
          <p:cNvSpPr txBox="1"/>
          <p:nvPr/>
        </p:nvSpPr>
        <p:spPr>
          <a:xfrm>
            <a:off x="8536135" y="3126742"/>
            <a:ext cx="2174233" cy="433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" sz="1625" b="1" dirty="0">
                <a:solidFill>
                  <a:schemeClr val="accent1"/>
                </a:solidFill>
                <a:latin typeface="Fira Sans"/>
                <a:ea typeface="Fira Sans"/>
                <a:cs typeface="Fira Sans"/>
                <a:sym typeface="Fira Sans"/>
              </a:rPr>
              <a:t>Eslab qoldim</a:t>
            </a:r>
            <a:endParaRPr sz="1625" b="1" dirty="0">
              <a:solidFill>
                <a:schemeClr val="accen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17" name="Google Shape;1717;p48"/>
          <p:cNvSpPr txBox="1"/>
          <p:nvPr/>
        </p:nvSpPr>
        <p:spPr>
          <a:xfrm>
            <a:off x="7606397" y="2249746"/>
            <a:ext cx="644397" cy="824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" sz="1999" b="1" dirty="0">
                <a:solidFill>
                  <a:schemeClr val="accent3"/>
                </a:solidFill>
                <a:latin typeface="Fira Sans"/>
                <a:ea typeface="Fira Sans"/>
                <a:cs typeface="Fira Sans"/>
                <a:sym typeface="Fira Sans"/>
              </a:rPr>
              <a:t>1</a:t>
            </a:r>
            <a:endParaRPr sz="1999" b="1" dirty="0">
              <a:solidFill>
                <a:schemeClr val="accent3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18" name="Google Shape;1718;p48"/>
          <p:cNvSpPr txBox="1"/>
          <p:nvPr/>
        </p:nvSpPr>
        <p:spPr>
          <a:xfrm>
            <a:off x="7641937" y="3109987"/>
            <a:ext cx="644397" cy="824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" sz="1999" b="1">
                <a:solidFill>
                  <a:schemeClr val="accent1"/>
                </a:solidFill>
                <a:latin typeface="Fira Sans"/>
                <a:ea typeface="Fira Sans"/>
                <a:cs typeface="Fira Sans"/>
                <a:sym typeface="Fira Sans"/>
              </a:rPr>
              <a:t>2</a:t>
            </a:r>
            <a:endParaRPr sz="1999" b="1">
              <a:solidFill>
                <a:schemeClr val="accen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19" name="Google Shape;1719;p48"/>
          <p:cNvSpPr/>
          <p:nvPr/>
        </p:nvSpPr>
        <p:spPr>
          <a:xfrm rot="-5400000" flipH="1">
            <a:off x="8038433" y="2638859"/>
            <a:ext cx="470834" cy="4610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>
              <a:buClr>
                <a:srgbClr val="000000"/>
              </a:buClr>
              <a:buSzPts val="1100"/>
            </a:pPr>
            <a:endParaRPr sz="2249">
              <a:solidFill>
                <a:srgbClr val="000000"/>
              </a:solidFill>
            </a:endParaRPr>
          </a:p>
        </p:txBody>
      </p:sp>
      <p:sp>
        <p:nvSpPr>
          <p:cNvPr id="1720" name="Google Shape;1720;p48"/>
          <p:cNvSpPr/>
          <p:nvPr/>
        </p:nvSpPr>
        <p:spPr>
          <a:xfrm rot="-5400000" flipH="1">
            <a:off x="8073972" y="3499099"/>
            <a:ext cx="470834" cy="4610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>
              <a:buClr>
                <a:srgbClr val="000000"/>
              </a:buClr>
              <a:buSzPts val="1100"/>
            </a:pPr>
            <a:endParaRPr sz="2249">
              <a:solidFill>
                <a:srgbClr val="000000"/>
              </a:solidFill>
            </a:endParaRPr>
          </a:p>
        </p:txBody>
      </p:sp>
      <p:sp>
        <p:nvSpPr>
          <p:cNvPr id="1722" name="Google Shape;1722;p48"/>
          <p:cNvSpPr txBox="1"/>
          <p:nvPr/>
        </p:nvSpPr>
        <p:spPr>
          <a:xfrm>
            <a:off x="8566339" y="4041302"/>
            <a:ext cx="2174233" cy="433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" sz="1625" b="1" dirty="0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rPr>
              <a:t>Takrorladim</a:t>
            </a:r>
            <a:endParaRPr sz="1625" b="1" dirty="0">
              <a:solidFill>
                <a:schemeClr val="accent2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23" name="Google Shape;1723;p48"/>
          <p:cNvSpPr txBox="1"/>
          <p:nvPr/>
        </p:nvSpPr>
        <p:spPr>
          <a:xfrm>
            <a:off x="7672138" y="4046836"/>
            <a:ext cx="644397" cy="824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" sz="1999" b="1">
                <a:solidFill>
                  <a:schemeClr val="accent2"/>
                </a:solidFill>
                <a:latin typeface="Fira Sans"/>
                <a:ea typeface="Fira Sans"/>
                <a:cs typeface="Fira Sans"/>
                <a:sym typeface="Fira Sans"/>
              </a:rPr>
              <a:t>3</a:t>
            </a:r>
            <a:endParaRPr sz="1999" b="1">
              <a:solidFill>
                <a:schemeClr val="accent2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24" name="Google Shape;1724;p48"/>
          <p:cNvSpPr/>
          <p:nvPr/>
        </p:nvSpPr>
        <p:spPr>
          <a:xfrm rot="-5400000" flipH="1">
            <a:off x="8104173" y="4435934"/>
            <a:ext cx="470834" cy="4610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>
              <a:buClr>
                <a:srgbClr val="000000"/>
              </a:buClr>
              <a:buSzPts val="1100"/>
            </a:pPr>
            <a:endParaRPr sz="2249">
              <a:solidFill>
                <a:srgbClr val="000000"/>
              </a:solidFill>
            </a:endParaRPr>
          </a:p>
        </p:txBody>
      </p:sp>
      <p:sp>
        <p:nvSpPr>
          <p:cNvPr id="1725" name="Google Shape;1725;p48"/>
          <p:cNvSpPr txBox="1"/>
          <p:nvPr/>
        </p:nvSpPr>
        <p:spPr>
          <a:xfrm>
            <a:off x="8586772" y="4960539"/>
            <a:ext cx="2174233" cy="433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" sz="1625" b="1" dirty="0">
                <a:solidFill>
                  <a:schemeClr val="accent4"/>
                </a:solidFill>
                <a:latin typeface="Fira Sans"/>
                <a:ea typeface="Fira Sans"/>
                <a:cs typeface="Fira Sans"/>
                <a:sym typeface="Fira Sans"/>
              </a:rPr>
              <a:t>Qiynaldim</a:t>
            </a:r>
            <a:endParaRPr sz="1625" b="1" dirty="0">
              <a:solidFill>
                <a:schemeClr val="accent4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27" name="Google Shape;1727;p48"/>
          <p:cNvSpPr txBox="1"/>
          <p:nvPr/>
        </p:nvSpPr>
        <p:spPr>
          <a:xfrm>
            <a:off x="7692572" y="4960529"/>
            <a:ext cx="644397" cy="824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" sz="1999" b="1" dirty="0">
                <a:solidFill>
                  <a:schemeClr val="accent4"/>
                </a:solidFill>
                <a:latin typeface="Fira Sans"/>
                <a:ea typeface="Fira Sans"/>
                <a:cs typeface="Fira Sans"/>
                <a:sym typeface="Fira Sans"/>
              </a:rPr>
              <a:t>4</a:t>
            </a:r>
            <a:endParaRPr sz="1999" b="1" dirty="0">
              <a:solidFill>
                <a:schemeClr val="accent4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728" name="Google Shape;1728;p48"/>
          <p:cNvSpPr/>
          <p:nvPr/>
        </p:nvSpPr>
        <p:spPr>
          <a:xfrm rot="-5400000" flipH="1">
            <a:off x="8124607" y="5254426"/>
            <a:ext cx="470834" cy="4610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>
              <a:buClr>
                <a:srgbClr val="000000"/>
              </a:buClr>
              <a:buSzPts val="1100"/>
            </a:pPr>
            <a:endParaRPr sz="2249">
              <a:solidFill>
                <a:srgbClr val="0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55473" y="3267595"/>
            <a:ext cx="2350232" cy="1407007"/>
          </a:xfrm>
          <a:prstGeom prst="rect">
            <a:avLst/>
          </a:prstGeom>
          <a:noFill/>
        </p:spPr>
        <p:txBody>
          <a:bodyPr wrap="none" lIns="58057" tIns="29029" rIns="58057" bIns="29029">
            <a:spAutoFit/>
          </a:bodyPr>
          <a:lstStyle/>
          <a:p>
            <a:pPr algn="ctr"/>
            <a:r>
              <a:rPr lang="en-US" sz="8762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</a:t>
            </a:r>
            <a:r>
              <a:rPr lang="en-US" sz="8762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</a:t>
            </a:r>
            <a:endParaRPr lang="ru-RU" sz="8762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6" name="Google Shape;1713;p48"/>
          <p:cNvSpPr txBox="1"/>
          <p:nvPr/>
        </p:nvSpPr>
        <p:spPr>
          <a:xfrm>
            <a:off x="8517128" y="3235476"/>
            <a:ext cx="2174233" cy="622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" sz="15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__________________</a:t>
            </a:r>
          </a:p>
          <a:p>
            <a:r>
              <a:rPr lang="en" sz="15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__________________</a:t>
            </a:r>
            <a:endParaRPr sz="15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" name="Google Shape;1713;p48"/>
          <p:cNvSpPr txBox="1"/>
          <p:nvPr/>
        </p:nvSpPr>
        <p:spPr>
          <a:xfrm>
            <a:off x="8500595" y="4203450"/>
            <a:ext cx="2174233" cy="622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" sz="15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__________________</a:t>
            </a:r>
          </a:p>
          <a:p>
            <a:r>
              <a:rPr lang="en" sz="15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__________________</a:t>
            </a:r>
            <a:endParaRPr sz="15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" name="Google Shape;1713;p48"/>
          <p:cNvSpPr txBox="1"/>
          <p:nvPr/>
        </p:nvSpPr>
        <p:spPr>
          <a:xfrm>
            <a:off x="8486725" y="5084624"/>
            <a:ext cx="2174233" cy="622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" sz="15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__________________</a:t>
            </a:r>
          </a:p>
          <a:p>
            <a:r>
              <a:rPr lang="en" sz="15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__________________</a:t>
            </a:r>
            <a:endParaRPr sz="15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9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51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83016" y="-54428"/>
            <a:ext cx="11425968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4278" y="2461381"/>
            <a:ext cx="9983442" cy="2855624"/>
          </a:xfrm>
          <a:prstGeom prst="rect">
            <a:avLst/>
          </a:prstGeom>
          <a:noFill/>
        </p:spPr>
        <p:txBody>
          <a:bodyPr wrap="none" lIns="85695" tIns="42848" rIns="85695" bIns="42848">
            <a:spAutoFit/>
          </a:bodyPr>
          <a:lstStyle/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0123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</TotalTime>
  <Words>646</Words>
  <Application>Microsoft Office PowerPoint</Application>
  <PresentationFormat>Широкоэкранный</PresentationFormat>
  <Paragraphs>105</Paragraphs>
  <Slides>14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DM Sans Medium</vt:lpstr>
      <vt:lpstr>Fira Sans</vt:lpstr>
      <vt:lpstr>Fira Sans Extra Condensed</vt:lpstr>
      <vt:lpstr>Roboto</vt:lpstr>
      <vt:lpstr>Times New Roman</vt:lpstr>
      <vt:lpstr>Тема Office</vt:lpstr>
      <vt:lpstr>Презентация PowerPoint</vt:lpstr>
      <vt:lpstr>Bugungi darsning  maqsadlari: </vt:lpstr>
      <vt:lpstr>Презентация PowerPoint</vt:lpstr>
      <vt:lpstr>Презентация PowerPoint</vt:lpstr>
      <vt:lpstr>Matematikani o‘qitishda raqamli texnologiyalar</vt:lpstr>
      <vt:lpstr>GeoGebra dasturi imkoniyatlari </vt:lpstr>
      <vt:lpstr>GeoGebra dasturida ishlash </vt:lpstr>
      <vt:lpstr>Desmos dasturi imkoniyatlari </vt:lpstr>
      <vt:lpstr>Desmos dasturida ishlash </vt:lpstr>
      <vt:lpstr>Презентация PowerPoint</vt:lpstr>
      <vt:lpstr>Qulay raqamli vositalardan foydalanib vizualizatsiya qiling</vt:lpstr>
      <vt:lpstr>Презентация PowerPoint</vt:lpstr>
      <vt:lpstr>REFLEKSIYA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FACECOM</dc:creator>
  <cp:lastModifiedBy>MYCOM</cp:lastModifiedBy>
  <cp:revision>37</cp:revision>
  <dcterms:created xsi:type="dcterms:W3CDTF">2024-12-30T04:04:53Z</dcterms:created>
  <dcterms:modified xsi:type="dcterms:W3CDTF">2025-01-25T08:25:56Z</dcterms:modified>
</cp:coreProperties>
</file>