
<file path=[Content_Types].xml><?xml version="1.0" encoding="utf-8"?>
<Types xmlns="http://schemas.openxmlformats.org/package/2006/content-types">
  <Default Extension="png" ContentType="image/png"/>
  <Default Extension="tmp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396" r:id="rId2"/>
    <p:sldId id="564" r:id="rId3"/>
    <p:sldId id="565" r:id="rId4"/>
    <p:sldId id="554" r:id="rId5"/>
    <p:sldId id="489" r:id="rId6"/>
    <p:sldId id="541" r:id="rId7"/>
    <p:sldId id="497" r:id="rId8"/>
    <p:sldId id="535" r:id="rId9"/>
    <p:sldId id="540" r:id="rId10"/>
    <p:sldId id="537" r:id="rId11"/>
    <p:sldId id="560" r:id="rId12"/>
    <p:sldId id="538" r:id="rId13"/>
    <p:sldId id="566" r:id="rId14"/>
    <p:sldId id="567" r:id="rId15"/>
    <p:sldId id="568" r:id="rId16"/>
    <p:sldId id="569" r:id="rId17"/>
    <p:sldId id="570" r:id="rId18"/>
    <p:sldId id="571" r:id="rId19"/>
    <p:sldId id="575" r:id="rId20"/>
    <p:sldId id="557" r:id="rId21"/>
    <p:sldId id="556" r:id="rId22"/>
    <p:sldId id="558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hokh jakhon kayumiy" initials="sjk" lastIdx="1" clrIdx="0">
    <p:extLst>
      <p:ext uri="{19B8F6BF-5375-455C-9EA6-DF929625EA0E}">
        <p15:presenceInfo xmlns:p15="http://schemas.microsoft.com/office/powerpoint/2012/main" userId="S::3457kayumus.uz@homathon.com::5687f70d-7776-47c3-bbf6-3c0f2c12dc1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57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83" d="100"/>
          <a:sy n="83" d="100"/>
        </p:scale>
        <p:origin x="523" y="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6590D8-78C4-4B0D-B673-8A3FF6957FC0}" type="datetimeFigureOut">
              <a:rPr lang="ru-RU" smtClean="0"/>
              <a:t>19.01.2025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B02C75-1C51-498B-967C-8BDB63AD8E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22798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4" name="Google Shape;1774;g639a466128134c87_1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5" name="Google Shape;1775;g639a466128134c87_1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637675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8" name="Google Shape;4558;g986689087a_0_1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59" name="Google Shape;4559;g986689087a_0_10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69415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D0466C-968B-C36A-1F51-09E2FA3C1D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44524D-D56F-6011-F362-58D779E3CC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398129-1019-05DA-1D4E-142790F604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AE40B-9DFB-4502-AD4D-E0C933227191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D6EBB6-832F-C4E6-C1B7-1075EFB895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FF7B09-77D7-29FE-887C-023A931532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892D-60D8-4F73-98A6-CA41571AA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59941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C305F-7047-EEB4-AC2C-4C4D2FA631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81628E-915A-3BB2-118B-CD7317D71F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DCDF7B-69D7-2ABA-D2C9-B99B8C9973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AE40B-9DFB-4502-AD4D-E0C933227191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CB242F-ACCC-FA04-29BA-3E54594110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DC2739-37D2-6D29-F883-90026E26E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892D-60D8-4F73-98A6-CA41571AA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3900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869D7F-493B-5732-48E0-4946310F83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2916F4-4B3B-DAD2-D946-689AE179FC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92F24B-2E5F-665D-83D5-4E13161DE2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AE40B-9DFB-4502-AD4D-E0C933227191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7E90F5-7B6D-02B7-ABAF-F5575F5046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757FAD-9885-6606-6195-04628C69F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892D-60D8-4F73-98A6-CA41571AA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39298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791693-473C-F73E-44C3-F44B1EF592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81B0F3-7B54-6C78-0600-7FD23EC054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219ADE-265C-BE8F-AA02-ABB847F72D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E86382-9F19-3015-A292-247A3ACD57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AE40B-9DFB-4502-AD4D-E0C933227191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BD6F52-5A07-A019-BB5F-C3775A217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7AE21C-AA2F-4D05-AAFF-C2D6177E5D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892D-60D8-4F73-98A6-CA41571AA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906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C71CA1-3316-4491-F081-A31C280042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C7C736-96AD-5662-7A8A-67E3AA8120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A094F0-E33B-8C91-08E3-845AF93555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1E207AC-2BBF-DA45-6C9A-4B5BA5F694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E9DC906-231F-4795-E1D5-21DD31D7810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CC00572-06E5-9D5B-0E90-BECEA77D09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AE40B-9DFB-4502-AD4D-E0C933227191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B30D9AC-F47F-A2E9-5119-DA8588081A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A81B744-2577-A727-4576-84E75A703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892D-60D8-4F73-98A6-CA41571AA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461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548528-7B8C-37BB-823D-C3852E0EE5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1138448-E55C-EA0B-7B9C-70221B0BE2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AE40B-9DFB-4502-AD4D-E0C933227191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FF91F48-4C09-35FB-192F-8BBCECC0D1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5616A25-E3D4-C0DC-4411-ACD66C01A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892D-60D8-4F73-98A6-CA41571AA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4124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9DB1300-025C-2DFB-CE07-72CD5D69DA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AE40B-9DFB-4502-AD4D-E0C933227191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2C21027-D98A-D41D-2ED2-B78B26040A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08F83B-1EA8-014F-DA03-FE3335C7D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892D-60D8-4F73-98A6-CA41571AA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6971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2C5818-2B53-672F-72B4-EC10ACFD2E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64CF44-2E57-8F43-FA04-B2868F5626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A9DA7B-4D87-2210-D394-F58D6ECBDA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1D770E-C98E-CBED-C718-2F00AB463B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AE40B-9DFB-4502-AD4D-E0C933227191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C21950-660B-A7EC-3AB7-FBCC67C572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AF1BEB-4C2B-83F0-E585-D59455774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892D-60D8-4F73-98A6-CA41571AA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226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6C419F-91C1-7015-91BC-8F05378A06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B6AF4FD-5F26-DC4D-4C49-BBEA94BBF7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9C55EF-D6F3-760B-BE35-7ABBF0BAC9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D393EF-D68D-AAF6-0F16-66DC4E5307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AE40B-9DFB-4502-AD4D-E0C933227191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C3C551-0574-2C63-FEA2-6B3AAF48CB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937680-6C30-AC17-AE0F-2A8BB73107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892D-60D8-4F73-98A6-CA41571AA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4337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366086-231C-44BF-F476-A41132F3F8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F3789F8-D245-5F47-6561-28F50AD4A0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1CC506-615D-6672-0E3E-43EA6852E3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AE40B-9DFB-4502-AD4D-E0C933227191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7FB21A-F353-CFAB-5359-45C32F1013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F32EBD-408D-E97E-74F9-C5F370D0FA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892D-60D8-4F73-98A6-CA41571AA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3541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CF00E6A-D277-4876-C042-8C75BFABD23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4F8280-0DFB-01CB-319C-BFFABB4D35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1809D1-F500-174B-7CA4-34B801509F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AE40B-9DFB-4502-AD4D-E0C933227191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E46775-F40B-BB05-D755-86C5E266D1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96A8BA-EAE0-E178-D670-58BEB5A49A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892D-60D8-4F73-98A6-CA41571AA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8394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59BCC72-9DFD-9335-9881-BA87DE891B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86BE59-C240-9673-2B23-261E9CFF33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AC37CF-5525-26D1-27BD-25637C862DE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7AE40B-9DFB-4502-AD4D-E0C933227191}" type="datetimeFigureOut">
              <a:rPr lang="en-US" smtClean="0"/>
              <a:t>1/19/2025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7726E5-D591-044D-F470-3147B23300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3641DF-1D87-A8B3-6E0F-947B980843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25892D-60D8-4F73-98A6-CA41571AA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2830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NUL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mp"/><Relationship Id="rId7" Type="http://schemas.openxmlformats.org/officeDocument/2006/relationships/image" Target="../media/image1.jpg"/><Relationship Id="rId2" Type="http://schemas.openxmlformats.org/officeDocument/2006/relationships/image" Target="../media/image15.tm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8.tmp"/><Relationship Id="rId4" Type="http://schemas.openxmlformats.org/officeDocument/2006/relationships/image" Target="../media/image17.tm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tm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tmp"/><Relationship Id="rId2" Type="http://schemas.openxmlformats.org/officeDocument/2006/relationships/image" Target="../media/image24.tm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6.png"/><Relationship Id="rId4" Type="http://schemas.openxmlformats.org/officeDocument/2006/relationships/image" Target="../media/image26.tm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tm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tmp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tmp"/><Relationship Id="rId2" Type="http://schemas.openxmlformats.org/officeDocument/2006/relationships/image" Target="../media/image30.tmp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3.jpeg"/><Relationship Id="rId5" Type="http://schemas.openxmlformats.org/officeDocument/2006/relationships/image" Target="../media/image6.png"/><Relationship Id="rId4" Type="http://schemas.openxmlformats.org/officeDocument/2006/relationships/image" Target="../media/image32.tmp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7.jpe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351542" y="1655281"/>
            <a:ext cx="7541826" cy="4013903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latin typeface="+mn-lt"/>
              </a:rPr>
              <a:t>Mavzu</a:t>
            </a:r>
            <a:r>
              <a:rPr lang="en-US" b="1" dirty="0">
                <a:latin typeface="+mn-lt"/>
              </a:rPr>
              <a:t>: “AHA </a:t>
            </a:r>
            <a:r>
              <a:rPr lang="en-US" b="1" dirty="0" err="1">
                <a:latin typeface="+mn-lt"/>
              </a:rPr>
              <a:t>matematika</a:t>
            </a:r>
            <a:r>
              <a:rPr lang="en-US" b="1" dirty="0">
                <a:latin typeface="+mn-lt"/>
              </a:rPr>
              <a:t>” </a:t>
            </a:r>
            <a:r>
              <a:rPr lang="en-US" b="1" dirty="0" err="1">
                <a:latin typeface="+mn-lt"/>
              </a:rPr>
              <a:t>darsligining</a:t>
            </a:r>
            <a:r>
              <a:rPr lang="en-US" b="1" dirty="0">
                <a:latin typeface="+mn-lt"/>
              </a:rPr>
              <a:t> </a:t>
            </a:r>
            <a:r>
              <a:rPr lang="en-US" b="1" dirty="0" err="1">
                <a:latin typeface="+mn-lt"/>
              </a:rPr>
              <a:t>o‘ziga</a:t>
            </a:r>
            <a:r>
              <a:rPr lang="en-US" b="1" dirty="0">
                <a:latin typeface="+mn-lt"/>
              </a:rPr>
              <a:t> </a:t>
            </a:r>
            <a:r>
              <a:rPr lang="en-US" b="1" dirty="0" err="1">
                <a:latin typeface="+mn-lt"/>
              </a:rPr>
              <a:t>xos</a:t>
            </a:r>
            <a:r>
              <a:rPr lang="en-US" b="1" dirty="0">
                <a:latin typeface="+mn-lt"/>
              </a:rPr>
              <a:t> </a:t>
            </a:r>
            <a:r>
              <a:rPr lang="en-US" b="1" dirty="0" err="1">
                <a:latin typeface="+mn-lt"/>
              </a:rPr>
              <a:t>xususiyatlari</a:t>
            </a:r>
            <a:r>
              <a:rPr lang="en-US" b="1" dirty="0">
                <a:latin typeface="+mn-lt"/>
              </a:rPr>
              <a:t>. </a:t>
            </a:r>
            <a:r>
              <a:rPr lang="en-US" b="1" dirty="0" smtClean="0">
                <a:latin typeface="+mn-lt"/>
              </a:rPr>
              <a:t/>
            </a:r>
            <a:br>
              <a:rPr lang="en-US" b="1" dirty="0" smtClean="0">
                <a:latin typeface="+mn-lt"/>
              </a:rPr>
            </a:br>
            <a:r>
              <a:rPr lang="en-US" b="1" dirty="0" smtClean="0">
                <a:latin typeface="+mn-lt"/>
              </a:rPr>
              <a:t>MRT </a:t>
            </a:r>
            <a:r>
              <a:rPr lang="en-US" b="1" dirty="0" err="1" smtClean="0">
                <a:latin typeface="+mn-lt"/>
              </a:rPr>
              <a:t>yondashuvi</a:t>
            </a:r>
            <a:endParaRPr lang="ru-RU" sz="3600" b="1" dirty="0">
              <a:ln w="12700" cmpd="sng">
                <a:solidFill>
                  <a:schemeClr val="tx1"/>
                </a:solidFill>
              </a:ln>
              <a:solidFill>
                <a:srgbClr val="B3350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panose="020B0604020202020204" pitchFamily="34" charset="0"/>
            </a:endParaRPr>
          </a:p>
        </p:txBody>
      </p:sp>
      <p:pic>
        <p:nvPicPr>
          <p:cNvPr id="8" name="Рисунок 6">
            <a:extLst>
              <a:ext uri="{FF2B5EF4-FFF2-40B4-BE49-F238E27FC236}">
                <a16:creationId xmlns:a16="http://schemas.microsoft.com/office/drawing/2014/main" id="{3EFD53A1-DCCD-3D0D-FAA1-504C64C7F016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14214">
            <a:off x="671574" y="2143127"/>
            <a:ext cx="2125472" cy="2810541"/>
          </a:xfrm>
          <a:prstGeom prst="rect">
            <a:avLst/>
          </a:prstGeom>
        </p:spPr>
      </p:pic>
      <p:pic>
        <p:nvPicPr>
          <p:cNvPr id="1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-1" y="-43130"/>
            <a:ext cx="12192000" cy="119380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0963" y="127933"/>
            <a:ext cx="3325188" cy="923081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27" y="54590"/>
            <a:ext cx="2362199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FAEBB0F-04D8-D4B7-F588-045D7A42A3AE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9830">
            <a:off x="2031106" y="3875730"/>
            <a:ext cx="1994096" cy="2642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766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3B3FB26-9A5D-26A6-7C5C-C83F035F32D2}"/>
              </a:ext>
            </a:extLst>
          </p:cNvPr>
          <p:cNvSpPr txBox="1"/>
          <p:nvPr/>
        </p:nvSpPr>
        <p:spPr>
          <a:xfrm>
            <a:off x="356966" y="1285671"/>
            <a:ext cx="11530235" cy="41908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Bugungi</a:t>
            </a:r>
            <a:r>
              <a:rPr lang="en-US" sz="2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mashg‘ulotda</a:t>
            </a:r>
            <a:r>
              <a:rPr lang="en-US" sz="2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800" b="1" dirty="0" err="1" smtClean="0">
                <a:solidFill>
                  <a:srgbClr val="002060"/>
                </a:solidFill>
              </a:rPr>
              <a:t>Kasrlarni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hisoblashda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uz-Cyrl-UZ" sz="2800" b="1" dirty="0">
                <a:solidFill>
                  <a:srgbClr val="002060"/>
                </a:solidFill>
                <a:ea typeface="Calibri" panose="020F0502020204030204" pitchFamily="34" charset="0"/>
              </a:rPr>
              <a:t>MRT yondashuv</a:t>
            </a:r>
            <a:r>
              <a:rPr lang="en-US" sz="2800" b="1" dirty="0" err="1">
                <a:solidFill>
                  <a:srgbClr val="002060"/>
                </a:solidFill>
                <a:ea typeface="Calibri" panose="020F0502020204030204" pitchFamily="34" charset="0"/>
              </a:rPr>
              <a:t>ini</a:t>
            </a:r>
            <a:r>
              <a:rPr lang="en-US" sz="2800" b="1" dirty="0">
                <a:solidFill>
                  <a:srgbClr val="002060"/>
                </a:solidFill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a typeface="Calibri" panose="020F0502020204030204" pitchFamily="34" charset="0"/>
              </a:rPr>
              <a:t>qo‘llash</a:t>
            </a:r>
            <a:r>
              <a:rPr lang="en-US" sz="2800" b="1" dirty="0">
                <a:solidFill>
                  <a:srgbClr val="002060"/>
                </a:solidFill>
                <a:ea typeface="Calibri" panose="020F0502020204030204" pitchFamily="34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ea typeface="Calibri" panose="020F0502020204030204" pitchFamily="34" charset="0"/>
              </a:rPr>
              <a:t>metodikasining</a:t>
            </a:r>
            <a:r>
              <a:rPr lang="en-US" sz="2800" b="1" dirty="0" smtClean="0">
                <a:solidFill>
                  <a:srgbClr val="002060"/>
                </a:solidFill>
                <a:ea typeface="Calibri" panose="020F0502020204030204" pitchFamily="34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ea typeface="Calibri" panose="020F0502020204030204" pitchFamily="34" charset="0"/>
              </a:rPr>
              <a:t>afzalliklari</a:t>
            </a:r>
            <a:r>
              <a:rPr lang="en-US" sz="2800" b="1" dirty="0" smtClean="0">
                <a:solidFill>
                  <a:srgbClr val="002060"/>
                </a:solidFill>
                <a:ea typeface="Calibri" panose="020F0502020204030204" pitchFamily="34" charset="0"/>
              </a:rPr>
              <a:t> </a:t>
            </a:r>
            <a:r>
              <a:rPr lang="en-US" sz="2800" b="1" kern="100" dirty="0" err="1" smtClean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800" b="1" kern="100" dirty="0" smtClean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tanishasiz</a:t>
            </a:r>
            <a:r>
              <a:rPr lang="en-US" sz="2800" b="1" kern="100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800" b="1" dirty="0" err="1" smtClean="0">
                <a:solidFill>
                  <a:srgbClr val="002060"/>
                </a:solidFill>
              </a:rPr>
              <a:t>Fazoviy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jismlar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hajmini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hisoblashda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uz-Cyrl-UZ" sz="2800" b="1" dirty="0" smtClean="0">
                <a:solidFill>
                  <a:srgbClr val="002060"/>
                </a:solidFill>
                <a:ea typeface="Calibri" panose="020F0502020204030204" pitchFamily="34" charset="0"/>
              </a:rPr>
              <a:t>MRT yondashuv</a:t>
            </a:r>
            <a:r>
              <a:rPr lang="en-US" sz="2800" b="1" dirty="0" err="1" smtClean="0">
                <a:solidFill>
                  <a:srgbClr val="002060"/>
                </a:solidFill>
                <a:ea typeface="Calibri" panose="020F0502020204030204" pitchFamily="34" charset="0"/>
              </a:rPr>
              <a:t>ini</a:t>
            </a:r>
            <a:r>
              <a:rPr lang="en-US" sz="2800" b="1" dirty="0" smtClean="0">
                <a:solidFill>
                  <a:srgbClr val="002060"/>
                </a:solidFill>
                <a:ea typeface="Calibri" panose="020F0502020204030204" pitchFamily="34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ea typeface="Calibri" panose="020F0502020204030204" pitchFamily="34" charset="0"/>
              </a:rPr>
              <a:t>qo‘llash</a:t>
            </a:r>
            <a:r>
              <a:rPr lang="en-US" sz="2800" b="1" dirty="0" smtClean="0">
                <a:solidFill>
                  <a:srgbClr val="002060"/>
                </a:solidFill>
                <a:ea typeface="Calibri" panose="020F0502020204030204" pitchFamily="34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effectLst/>
                <a:ea typeface="Calibri" panose="020F0502020204030204" pitchFamily="34" charset="0"/>
              </a:rPr>
              <a:t>metodikasi</a:t>
            </a:r>
            <a:r>
              <a:rPr lang="en-US" sz="2800" b="1" dirty="0" smtClean="0">
                <a:solidFill>
                  <a:srgbClr val="002060"/>
                </a:solidFill>
                <a:effectLst/>
                <a:ea typeface="Calibri" panose="020F0502020204030204" pitchFamily="34" charset="0"/>
              </a:rPr>
              <a:t> </a:t>
            </a:r>
            <a:r>
              <a:rPr lang="en-US" sz="2800" b="1" kern="100" dirty="0" err="1" smtClean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800" b="1" kern="100" dirty="0" smtClean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 smtClean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tanishasiz</a:t>
            </a:r>
            <a:r>
              <a:rPr lang="en-US" sz="2800" b="1" kern="100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en-US" sz="2800" b="1" kern="100" dirty="0" smtClean="0">
              <a:solidFill>
                <a:srgbClr val="00206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800" b="1" dirty="0" err="1" smtClean="0">
                <a:solidFill>
                  <a:srgbClr val="002060"/>
                </a:solidFill>
              </a:rPr>
              <a:t>Algebraik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ifodalar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mavzusini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o‘qitishda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uz-Cyrl-UZ" sz="2800" b="1" dirty="0" smtClean="0">
                <a:solidFill>
                  <a:srgbClr val="002060"/>
                </a:solidFill>
                <a:ea typeface="Calibri" panose="020F0502020204030204" pitchFamily="34" charset="0"/>
              </a:rPr>
              <a:t>MRT yondashuv</a:t>
            </a:r>
            <a:r>
              <a:rPr lang="en-US" sz="2800" b="1" dirty="0" err="1" smtClean="0">
                <a:solidFill>
                  <a:srgbClr val="002060"/>
                </a:solidFill>
                <a:ea typeface="Calibri" panose="020F0502020204030204" pitchFamily="34" charset="0"/>
              </a:rPr>
              <a:t>ini</a:t>
            </a:r>
            <a:r>
              <a:rPr lang="en-US" sz="2800" b="1" dirty="0" smtClean="0">
                <a:solidFill>
                  <a:srgbClr val="002060"/>
                </a:solidFill>
                <a:ea typeface="Calibri" panose="020F0502020204030204" pitchFamily="34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ea typeface="Calibri" panose="020F0502020204030204" pitchFamily="34" charset="0"/>
              </a:rPr>
              <a:t>qo‘llashga</a:t>
            </a:r>
            <a:r>
              <a:rPr lang="en-US" sz="2800" b="1" dirty="0" smtClean="0">
                <a:solidFill>
                  <a:srgbClr val="002060"/>
                </a:solidFill>
                <a:ea typeface="Calibri" panose="020F0502020204030204" pitchFamily="34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ea typeface="Calibri" panose="020F0502020204030204" pitchFamily="34" charset="0"/>
              </a:rPr>
              <a:t>oid</a:t>
            </a:r>
            <a:r>
              <a:rPr lang="en-US" sz="2800" b="1" dirty="0" smtClean="0">
                <a:solidFill>
                  <a:srgbClr val="002060"/>
                </a:solidFill>
                <a:ea typeface="Calibri" panose="020F0502020204030204" pitchFamily="34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ea typeface="Calibri" panose="020F0502020204030204" pitchFamily="34" charset="0"/>
              </a:rPr>
              <a:t>amaliy</a:t>
            </a:r>
            <a:r>
              <a:rPr lang="en-US" sz="2800" b="1" dirty="0" smtClean="0">
                <a:solidFill>
                  <a:srgbClr val="002060"/>
                </a:solidFill>
                <a:ea typeface="Calibri" panose="020F0502020204030204" pitchFamily="34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ea typeface="Calibri" panose="020F0502020204030204" pitchFamily="34" charset="0"/>
              </a:rPr>
              <a:t>topshiriqlar</a:t>
            </a:r>
            <a:r>
              <a:rPr lang="en-US" sz="2800" b="1" dirty="0" smtClean="0">
                <a:solidFill>
                  <a:srgbClr val="002060"/>
                </a:solidFill>
                <a:effectLst/>
                <a:ea typeface="Calibri" panose="020F0502020204030204" pitchFamily="34" charset="0"/>
              </a:rPr>
              <a:t> </a:t>
            </a:r>
            <a:r>
              <a:rPr lang="en-US" sz="2800" b="1" kern="100" dirty="0" err="1" smtClean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800" b="1" kern="100" dirty="0" smtClean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 smtClean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ishlaysiz</a:t>
            </a:r>
            <a:r>
              <a:rPr lang="en-US" sz="2800" b="1" kern="100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800" b="1" dirty="0" smtClean="0">
              <a:solidFill>
                <a:srgbClr val="002060"/>
              </a:solidFill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800" b="1" dirty="0">
              <a:solidFill>
                <a:srgbClr val="002060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CB9A997-C6FA-FBD1-22BD-506A450B26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26288" y="5276098"/>
            <a:ext cx="2960913" cy="1181329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B19C28D6-F35E-3354-1ACA-34929B3D2C9E}"/>
              </a:ext>
            </a:extLst>
          </p:cNvPr>
          <p:cNvGrpSpPr/>
          <p:nvPr/>
        </p:nvGrpSpPr>
        <p:grpSpPr>
          <a:xfrm>
            <a:off x="0" y="0"/>
            <a:ext cx="12192000" cy="670560"/>
            <a:chOff x="0" y="0"/>
            <a:chExt cx="12192000" cy="670560"/>
          </a:xfrm>
          <a:solidFill>
            <a:srgbClr val="002060"/>
          </a:solidFill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355C9D1E-73C2-9726-A565-2C8263AB6E45}"/>
                </a:ext>
              </a:extLst>
            </p:cNvPr>
            <p:cNvSpPr/>
            <p:nvPr/>
          </p:nvSpPr>
          <p:spPr>
            <a:xfrm>
              <a:off x="0" y="0"/>
              <a:ext cx="12192000" cy="670560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E7404FF1-D332-0E85-5630-B3F63D8470B4}"/>
                </a:ext>
              </a:extLst>
            </p:cNvPr>
            <p:cNvSpPr txBox="1"/>
            <p:nvPr/>
          </p:nvSpPr>
          <p:spPr>
            <a:xfrm>
              <a:off x="3842656" y="73670"/>
              <a:ext cx="6100354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r>
                <a:rPr lang="en-US" sz="2800" b="1" kern="100" dirty="0" err="1">
                  <a:solidFill>
                    <a:schemeClr val="bg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Mashg‘ulot</a:t>
              </a:r>
              <a:r>
                <a:rPr lang="en-US" sz="2800" b="1" kern="100" dirty="0">
                  <a:solidFill>
                    <a:schemeClr val="bg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800" b="1" kern="100" dirty="0" err="1">
                  <a:solidFill>
                    <a:schemeClr val="bg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mazmuni</a:t>
              </a:r>
              <a:endParaRPr lang="en-US" sz="28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83733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8819" y="1742178"/>
            <a:ext cx="627455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err="1" smtClean="0">
                <a:solidFill>
                  <a:srgbClr val="002060"/>
                </a:solidFill>
              </a:rPr>
              <a:t>Qaysi</a:t>
            </a:r>
            <a:r>
              <a:rPr lang="en-US" sz="4000" b="1" dirty="0" smtClean="0">
                <a:solidFill>
                  <a:srgbClr val="002060"/>
                </a:solidFill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</a:rPr>
              <a:t>mavzularni</a:t>
            </a:r>
            <a:r>
              <a:rPr lang="en-US" sz="4000" b="1" dirty="0" smtClean="0">
                <a:solidFill>
                  <a:srgbClr val="002060"/>
                </a:solidFill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</a:rPr>
              <a:t>o‘qitishda</a:t>
            </a:r>
            <a:r>
              <a:rPr lang="en-US" sz="4000" b="1" dirty="0" smtClean="0">
                <a:solidFill>
                  <a:srgbClr val="002060"/>
                </a:solidFill>
              </a:rPr>
              <a:t> </a:t>
            </a:r>
            <a:r>
              <a:rPr lang="uz-Cyrl-UZ" sz="4000" b="1" dirty="0" smtClean="0">
                <a:solidFill>
                  <a:srgbClr val="002060"/>
                </a:solidFill>
                <a:ea typeface="Calibri" panose="020F0502020204030204" pitchFamily="34" charset="0"/>
              </a:rPr>
              <a:t>MRT yondashuv</a:t>
            </a:r>
            <a:r>
              <a:rPr lang="en-US" sz="4000" b="1" dirty="0" err="1" smtClean="0">
                <a:solidFill>
                  <a:srgbClr val="002060"/>
                </a:solidFill>
                <a:ea typeface="Calibri" panose="020F0502020204030204" pitchFamily="34" charset="0"/>
              </a:rPr>
              <a:t>ini</a:t>
            </a:r>
            <a:r>
              <a:rPr lang="en-US" sz="4000" b="1" dirty="0" smtClean="0">
                <a:solidFill>
                  <a:srgbClr val="002060"/>
                </a:solidFill>
                <a:ea typeface="Calibri" panose="020F050202020403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ea typeface="Calibri" panose="020F0502020204030204" pitchFamily="34" charset="0"/>
              </a:rPr>
              <a:t>qo‘llash</a:t>
            </a:r>
            <a:r>
              <a:rPr lang="en-US" sz="4000" b="1" dirty="0" smtClean="0">
                <a:solidFill>
                  <a:srgbClr val="002060"/>
                </a:solidFill>
                <a:ea typeface="Calibri" panose="020F050202020403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ea typeface="Calibri" panose="020F0502020204030204" pitchFamily="34" charset="0"/>
              </a:rPr>
              <a:t>orqali</a:t>
            </a:r>
            <a:r>
              <a:rPr lang="en-US" sz="4000" b="1" dirty="0" smtClean="0">
                <a:solidFill>
                  <a:srgbClr val="002060"/>
                </a:solidFill>
                <a:ea typeface="Calibri" panose="020F050202020403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ea typeface="Calibri" panose="020F0502020204030204" pitchFamily="34" charset="0"/>
              </a:rPr>
              <a:t>dars</a:t>
            </a:r>
            <a:r>
              <a:rPr lang="en-US" sz="4000" b="1" dirty="0" smtClean="0">
                <a:solidFill>
                  <a:srgbClr val="002060"/>
                </a:solidFill>
                <a:ea typeface="Calibri" panose="020F050202020403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ea typeface="Calibri" panose="020F0502020204030204" pitchFamily="34" charset="0"/>
              </a:rPr>
              <a:t>jarayonini</a:t>
            </a:r>
            <a:r>
              <a:rPr lang="en-US" sz="4000" b="1" dirty="0" smtClean="0">
                <a:solidFill>
                  <a:srgbClr val="002060"/>
                </a:solidFill>
                <a:ea typeface="Calibri" panose="020F050202020403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</a:rPr>
              <a:t>o‘quvchilar</a:t>
            </a:r>
            <a:r>
              <a:rPr lang="en-US" sz="4000" b="1" dirty="0" smtClean="0">
                <a:solidFill>
                  <a:srgbClr val="002060"/>
                </a:solidFill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</a:rPr>
              <a:t>uchun</a:t>
            </a:r>
            <a:r>
              <a:rPr lang="en-US" sz="4000" b="1" dirty="0" smtClean="0">
                <a:solidFill>
                  <a:srgbClr val="002060"/>
                </a:solidFill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</a:rPr>
              <a:t>yanada</a:t>
            </a:r>
            <a:r>
              <a:rPr lang="en-US" sz="4000" b="1" dirty="0" smtClean="0">
                <a:solidFill>
                  <a:srgbClr val="002060"/>
                </a:solidFill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</a:rPr>
              <a:t>qiziqarli</a:t>
            </a:r>
            <a:r>
              <a:rPr lang="en-US" sz="4000" b="1" dirty="0" smtClean="0">
                <a:solidFill>
                  <a:srgbClr val="002060"/>
                </a:solidFill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</a:rPr>
              <a:t>qilish</a:t>
            </a:r>
            <a:r>
              <a:rPr lang="en-US" sz="4000" b="1" dirty="0" smtClean="0">
                <a:solidFill>
                  <a:srgbClr val="002060"/>
                </a:solidFill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</a:rPr>
              <a:t>mumkin</a:t>
            </a:r>
            <a:r>
              <a:rPr lang="en-US" sz="4000" b="1" dirty="0" smtClean="0">
                <a:solidFill>
                  <a:srgbClr val="002060"/>
                </a:solidFill>
              </a:rPr>
              <a:t>?</a:t>
            </a:r>
            <a:endParaRPr lang="ru-RU" sz="4000" b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What is the concrete pictorial abstract approach in maths? | TheSchoolRu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39" r="5107"/>
          <a:stretch/>
        </p:blipFill>
        <p:spPr bwMode="auto">
          <a:xfrm>
            <a:off x="6685472" y="0"/>
            <a:ext cx="55065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7824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B490494-7347-7027-EF64-8F6B2C0547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3826" y="1812175"/>
            <a:ext cx="9792558" cy="3906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049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62301" y="2774746"/>
            <a:ext cx="1126807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“AHA!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Oʻzbekiston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sharoitiga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moslab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mahalliylash-tirilgan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darslikdir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U “</a:t>
            </a:r>
            <a:r>
              <a:rPr lang="en-US" sz="24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Moddiy-Rasmli-Timsolli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yondashuviga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asoslangan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z-Latn-UZ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Darslikdagi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ruknlar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oʻquvchilarning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faol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oʻrganishini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rivojlantirishga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yoʻnaltirilgan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Oʻquvchilar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ushbu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yordamida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nafaqat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bilim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koʻnikmalarni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oʻzlashtiradi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balki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muammoli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vaziyatlarda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boʻladigan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mantiqiy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fikrlash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mulohaza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yuritish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kabi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hayotiy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koʻnikmalarga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ham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boʻladi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B490494-7347-7027-EF64-8F6B2C0547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56022" y="5472091"/>
            <a:ext cx="3473677" cy="1385909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1A384E8E-F949-E964-2B19-F7CD49BD7AE0}"/>
              </a:ext>
            </a:extLst>
          </p:cNvPr>
          <p:cNvGrpSpPr/>
          <p:nvPr/>
        </p:nvGrpSpPr>
        <p:grpSpPr>
          <a:xfrm>
            <a:off x="0" y="0"/>
            <a:ext cx="12192000" cy="670560"/>
            <a:chOff x="0" y="0"/>
            <a:chExt cx="12192000" cy="670560"/>
          </a:xfrm>
          <a:solidFill>
            <a:srgbClr val="002060"/>
          </a:solidFill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75178D38-7188-ABE7-8CCC-E017B99B6CAB}"/>
                </a:ext>
              </a:extLst>
            </p:cNvPr>
            <p:cNvSpPr/>
            <p:nvPr/>
          </p:nvSpPr>
          <p:spPr>
            <a:xfrm>
              <a:off x="0" y="0"/>
              <a:ext cx="12192000" cy="670560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881E5CE9-64A7-1ADC-C319-583B47A21206}"/>
                </a:ext>
              </a:extLst>
            </p:cNvPr>
            <p:cNvSpPr txBox="1"/>
            <p:nvPr/>
          </p:nvSpPr>
          <p:spPr>
            <a:xfrm>
              <a:off x="1438002" y="53153"/>
              <a:ext cx="10066021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r>
                <a:rPr lang="fi-FI" sz="2800" b="1" kern="100" dirty="0">
                  <a:solidFill>
                    <a:schemeClr val="bg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“AHA! Matematika” o‘quv-majmuasining tarkibiy qismlari</a:t>
              </a:r>
              <a:endParaRPr lang="en-US" sz="2800" dirty="0">
                <a:solidFill>
                  <a:schemeClr val="bg1"/>
                </a:solidFill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385A39D2-A8B8-7DF4-DC12-544E5D682786}"/>
              </a:ext>
            </a:extLst>
          </p:cNvPr>
          <p:cNvSpPr txBox="1"/>
          <p:nvPr/>
        </p:nvSpPr>
        <p:spPr>
          <a:xfrm>
            <a:off x="318383" y="990101"/>
            <a:ext cx="11555231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</a:t>
            </a:r>
            <a:r>
              <a:rPr lang="uz-Latn-UZ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arslikni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“AHA!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  <a:r>
              <a:rPr lang="uz-Latn-UZ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nomladik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“AHA!”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soʻzi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tomondan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uz-Latn-UZ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sirlarini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kashf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jarayonidagi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zavqli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hayqiriq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boʻlsa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ikkinchi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tomondan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uz-Latn-UZ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moʻjizakor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fanga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berilgan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US" sz="24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”, “</a:t>
            </a:r>
            <a:r>
              <a:rPr lang="en-US" sz="24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hayratlanarli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US" sz="24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ajoyib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ta’riflarining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bosh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harflaridan</a:t>
            </a:r>
            <a:r>
              <a:rPr lang="uz-Latn-UZ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yasalgan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soʻzdir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4444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3992"/>
            <a:ext cx="12192000" cy="685585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124130" y="1366236"/>
            <a:ext cx="497187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 smtClean="0"/>
              <a:t>Biror</a:t>
            </a:r>
            <a:r>
              <a:rPr lang="en-US" sz="2800" b="1" dirty="0" smtClean="0"/>
              <a:t> </a:t>
            </a:r>
            <a:r>
              <a:rPr lang="en-US" sz="2800" b="1" dirty="0" err="1"/>
              <a:t>narsani</a:t>
            </a:r>
            <a:r>
              <a:rPr lang="en-US" sz="2800" b="1" dirty="0"/>
              <a:t> </a:t>
            </a:r>
            <a:r>
              <a:rPr lang="en-US" sz="2800" b="1" dirty="0" err="1"/>
              <a:t>aniqlash</a:t>
            </a:r>
            <a:r>
              <a:rPr lang="en-US" sz="2800" b="1" dirty="0"/>
              <a:t> </a:t>
            </a:r>
            <a:r>
              <a:rPr lang="en-US" sz="2800" b="1" dirty="0" err="1"/>
              <a:t>uchun</a:t>
            </a:r>
            <a:r>
              <a:rPr lang="en-US" sz="2800" b="1" dirty="0"/>
              <a:t> </a:t>
            </a:r>
            <a:r>
              <a:rPr lang="en-US" sz="2800" b="1" dirty="0" err="1"/>
              <a:t>berilgan</a:t>
            </a:r>
            <a:r>
              <a:rPr lang="en-US" sz="2800" b="1" dirty="0"/>
              <a:t> </a:t>
            </a:r>
            <a:r>
              <a:rPr lang="en-US" sz="2800" b="1" dirty="0" err="1"/>
              <a:t>ma'lumotlardan</a:t>
            </a:r>
            <a:r>
              <a:rPr lang="en-US" sz="2800" b="1" dirty="0"/>
              <a:t> </a:t>
            </a:r>
            <a:r>
              <a:rPr lang="en-US" sz="2800" b="1" dirty="0" err="1"/>
              <a:t>tashqariga</a:t>
            </a:r>
            <a:r>
              <a:rPr lang="en-US" sz="2800" b="1" dirty="0"/>
              <a:t> </a:t>
            </a:r>
            <a:r>
              <a:rPr lang="en-US" sz="2800" b="1" dirty="0" err="1"/>
              <a:t>chiqa</a:t>
            </a:r>
            <a:r>
              <a:rPr lang="en-US" sz="2800" b="1" dirty="0"/>
              <a:t> </a:t>
            </a:r>
            <a:r>
              <a:rPr lang="en-US" sz="2800" b="1" dirty="0" err="1"/>
              <a:t>olish</a:t>
            </a:r>
            <a:r>
              <a:rPr lang="en-US" sz="2800" b="1" dirty="0"/>
              <a:t> - </a:t>
            </a:r>
            <a:r>
              <a:rPr lang="en-US" sz="2800" b="1" dirty="0" err="1"/>
              <a:t>hayotning</a:t>
            </a:r>
            <a:r>
              <a:rPr lang="en-US" sz="2800" b="1" dirty="0"/>
              <a:t> </a:t>
            </a:r>
            <a:r>
              <a:rPr lang="en-US" sz="2800" b="1" dirty="0" err="1"/>
              <a:t>cheksiz</a:t>
            </a:r>
            <a:r>
              <a:rPr lang="en-US" sz="2800" b="1" dirty="0"/>
              <a:t> </a:t>
            </a:r>
            <a:r>
              <a:rPr lang="en-US" sz="2800" b="1" dirty="0" err="1"/>
              <a:t>quvonchlaridan</a:t>
            </a:r>
            <a:r>
              <a:rPr lang="en-US" sz="2800" b="1" dirty="0"/>
              <a:t> </a:t>
            </a:r>
            <a:r>
              <a:rPr lang="en-US" sz="2800" b="1" dirty="0" err="1"/>
              <a:t>biridir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149648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4B5CE38-C4AE-DC7F-E0D8-4584E6CCDCC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2" t="19018" r="44505" b="58255"/>
          <a:stretch/>
        </p:blipFill>
        <p:spPr>
          <a:xfrm>
            <a:off x="3312989" y="969344"/>
            <a:ext cx="3552722" cy="193457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8468959-69A7-D451-441F-FC35FEC4DE2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07" t="47164" r="2930" b="29397"/>
          <a:stretch/>
        </p:blipFill>
        <p:spPr>
          <a:xfrm>
            <a:off x="5529943" y="2900500"/>
            <a:ext cx="3473198" cy="195048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E369DF1-87D0-50BE-A1AE-538EAD6D359A}"/>
              </a:ext>
            </a:extLst>
          </p:cNvPr>
          <p:cNvSpPr txBox="1"/>
          <p:nvPr/>
        </p:nvSpPr>
        <p:spPr>
          <a:xfrm>
            <a:off x="161772" y="1322245"/>
            <a:ext cx="435102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b="1" dirty="0" err="1">
                <a:solidFill>
                  <a:srgbClr val="C00000"/>
                </a:solidFill>
              </a:rPr>
              <a:t>M</a:t>
            </a:r>
            <a:r>
              <a:rPr lang="en-US" sz="4400" b="1" dirty="0" err="1">
                <a:solidFill>
                  <a:srgbClr val="C00000"/>
                </a:solidFill>
              </a:rPr>
              <a:t>oddiy</a:t>
            </a:r>
            <a:endParaRPr lang="en-US" sz="13800" b="1" dirty="0">
              <a:solidFill>
                <a:srgbClr val="C0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A92700F-B075-87B0-D737-77BE94A8DED6}"/>
              </a:ext>
            </a:extLst>
          </p:cNvPr>
          <p:cNvSpPr txBox="1"/>
          <p:nvPr/>
        </p:nvSpPr>
        <p:spPr>
          <a:xfrm>
            <a:off x="2711125" y="2935897"/>
            <a:ext cx="3200401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3800" b="1" dirty="0">
                <a:solidFill>
                  <a:srgbClr val="C00000"/>
                </a:solidFill>
              </a:rPr>
              <a:t>R</a:t>
            </a:r>
            <a:r>
              <a:rPr kumimoji="0" lang="en-US" sz="44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asmli</a:t>
            </a:r>
            <a:endParaRPr lang="en-US" sz="13800" b="1" dirty="0">
              <a:solidFill>
                <a:srgbClr val="C0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99DC959-6B30-06D1-F31A-F687C8AD6D06}"/>
              </a:ext>
            </a:extLst>
          </p:cNvPr>
          <p:cNvSpPr txBox="1"/>
          <p:nvPr/>
        </p:nvSpPr>
        <p:spPr>
          <a:xfrm>
            <a:off x="5339669" y="4835748"/>
            <a:ext cx="2923798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3800" b="1" dirty="0" smtClean="0">
                <a:solidFill>
                  <a:srgbClr val="C00000"/>
                </a:solidFill>
              </a:rPr>
              <a:t>T</a:t>
            </a:r>
            <a:r>
              <a:rPr lang="en-US" sz="4400" b="1" dirty="0" smtClean="0">
                <a:solidFill>
                  <a:srgbClr val="C00000"/>
                </a:solidFill>
                <a:latin typeface="Calibri" panose="020F0502020204030204"/>
              </a:rPr>
              <a:t>im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solli</a:t>
            </a:r>
            <a:endParaRPr lang="en-US" sz="13800" b="1" dirty="0">
              <a:solidFill>
                <a:srgbClr val="C0000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9D1E40F-A5DB-D817-15D5-44A942936CC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1" t="75216" r="43406" b="2177"/>
          <a:stretch/>
        </p:blipFill>
        <p:spPr>
          <a:xfrm>
            <a:off x="7908168" y="4665562"/>
            <a:ext cx="3473198" cy="1881223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28CFF0C1-51DD-8A34-82BB-F08B585B4019}"/>
              </a:ext>
            </a:extLst>
          </p:cNvPr>
          <p:cNvGrpSpPr/>
          <p:nvPr/>
        </p:nvGrpSpPr>
        <p:grpSpPr>
          <a:xfrm>
            <a:off x="0" y="0"/>
            <a:ext cx="12192000" cy="670560"/>
            <a:chOff x="0" y="0"/>
            <a:chExt cx="12192000" cy="670560"/>
          </a:xfrm>
          <a:solidFill>
            <a:srgbClr val="002060"/>
          </a:solidFill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D1D3A5E3-0A2A-D8E2-9C91-EC77C246CF09}"/>
                </a:ext>
              </a:extLst>
            </p:cNvPr>
            <p:cNvSpPr/>
            <p:nvPr/>
          </p:nvSpPr>
          <p:spPr>
            <a:xfrm>
              <a:off x="0" y="0"/>
              <a:ext cx="12192000" cy="670560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841C11D-621D-37D4-0820-7F0A61026D3C}"/>
                </a:ext>
              </a:extLst>
            </p:cNvPr>
            <p:cNvSpPr txBox="1"/>
            <p:nvPr/>
          </p:nvSpPr>
          <p:spPr>
            <a:xfrm>
              <a:off x="261257" y="53153"/>
              <a:ext cx="11817531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r>
                <a:rPr lang="fi-FI" sz="2800" b="1" kern="100" dirty="0">
                  <a:solidFill>
                    <a:schemeClr val="bg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“AHA! Matematika” asosida dars berishga yangicha yondashuvlar</a:t>
              </a:r>
              <a:endParaRPr lang="en-US" sz="28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1215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88247"/>
            <a:ext cx="12296145" cy="2691010"/>
          </a:xfrm>
          <a:prstGeom prst="rect">
            <a:avLst/>
          </a:prstGeom>
        </p:spPr>
      </p:pic>
      <p:sp>
        <p:nvSpPr>
          <p:cNvPr id="6" name="Google Shape;1502;p46"/>
          <p:cNvSpPr txBox="1"/>
          <p:nvPr/>
        </p:nvSpPr>
        <p:spPr>
          <a:xfrm>
            <a:off x="531242" y="4133172"/>
            <a:ext cx="3312355" cy="1262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sz="2400" b="1" dirty="0" err="1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muammoni</a:t>
            </a:r>
            <a:r>
              <a:rPr lang="en-US" sz="2400" b="1" dirty="0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hal</a:t>
            </a:r>
            <a:r>
              <a:rPr lang="en-US" sz="2400" b="1" dirty="0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qilish</a:t>
            </a:r>
            <a:r>
              <a:rPr lang="en-US" sz="2400" b="1" dirty="0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uchun</a:t>
            </a:r>
            <a:r>
              <a:rPr lang="en-US" sz="2400" b="1" dirty="0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moddiy</a:t>
            </a:r>
            <a:r>
              <a:rPr lang="en-US" sz="2400" b="1" dirty="0" smtClean="0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obyektlardan</a:t>
            </a:r>
            <a:r>
              <a:rPr lang="en-US" sz="2400" b="1" dirty="0" smtClean="0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foydalanish</a:t>
            </a:r>
            <a:endParaRPr sz="2400" b="1" dirty="0">
              <a:solidFill>
                <a:srgbClr val="000000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7" name="Google Shape;1505;p46"/>
          <p:cNvSpPr txBox="1"/>
          <p:nvPr/>
        </p:nvSpPr>
        <p:spPr>
          <a:xfrm flipH="1">
            <a:off x="1216331" y="3184730"/>
            <a:ext cx="2098367" cy="3693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b="1" dirty="0" smtClean="0">
                <a:solidFill>
                  <a:schemeClr val="bg1"/>
                </a:solidFill>
                <a:latin typeface="Fira Sans"/>
                <a:ea typeface="Fira Sans"/>
                <a:cs typeface="Fira Sans"/>
                <a:sym typeface="Fira Sans"/>
              </a:rPr>
              <a:t>Moddiy</a:t>
            </a:r>
            <a:endParaRPr sz="3600" b="1" dirty="0">
              <a:solidFill>
                <a:schemeClr val="bg1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8" name="Google Shape;1505;p46"/>
          <p:cNvSpPr txBox="1"/>
          <p:nvPr/>
        </p:nvSpPr>
        <p:spPr>
          <a:xfrm flipH="1">
            <a:off x="5273069" y="3223274"/>
            <a:ext cx="2068010" cy="315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b="1" dirty="0">
                <a:solidFill>
                  <a:schemeClr val="bg1"/>
                </a:solidFill>
                <a:latin typeface="Fira Sans"/>
                <a:ea typeface="Fira Sans"/>
                <a:cs typeface="Fira Sans"/>
                <a:sym typeface="Fira Sans"/>
              </a:rPr>
              <a:t>Rasmli</a:t>
            </a:r>
            <a:endParaRPr sz="3600" b="1" dirty="0">
              <a:solidFill>
                <a:schemeClr val="bg1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9" name="Google Shape;1505;p46"/>
          <p:cNvSpPr txBox="1"/>
          <p:nvPr/>
        </p:nvSpPr>
        <p:spPr>
          <a:xfrm flipH="1">
            <a:off x="9114816" y="3238944"/>
            <a:ext cx="2290477" cy="2609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b="1" dirty="0">
                <a:solidFill>
                  <a:schemeClr val="bg1"/>
                </a:solidFill>
                <a:latin typeface="Fira Sans"/>
                <a:ea typeface="Fira Sans"/>
                <a:cs typeface="Fira Sans"/>
                <a:sym typeface="Fira Sans"/>
              </a:rPr>
              <a:t>Timsolli</a:t>
            </a:r>
            <a:endParaRPr sz="3600" b="1" dirty="0">
              <a:solidFill>
                <a:schemeClr val="bg1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0" name="Google Shape;1502;p46"/>
          <p:cNvSpPr txBox="1"/>
          <p:nvPr/>
        </p:nvSpPr>
        <p:spPr>
          <a:xfrm>
            <a:off x="4293624" y="4257940"/>
            <a:ext cx="3837509" cy="997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sz="2400" b="1" dirty="0" err="1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matematik</a:t>
            </a:r>
            <a:r>
              <a:rPr lang="en-US" sz="2400" b="1" dirty="0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muammolarni</a:t>
            </a:r>
            <a:r>
              <a:rPr lang="en-US" sz="2400" b="1" dirty="0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yechishda</a:t>
            </a:r>
            <a:r>
              <a:rPr lang="en-US" sz="2400" b="1" dirty="0" smtClean="0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rasm</a:t>
            </a:r>
            <a:r>
              <a:rPr lang="en-US" sz="2400" b="1" dirty="0" smtClean="0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 </a:t>
            </a:r>
            <a:r>
              <a:rPr lang="ru-RU" sz="2400" b="1" dirty="0" smtClean="0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(</a:t>
            </a:r>
            <a:r>
              <a:rPr lang="en-US" sz="2400" b="1" dirty="0" err="1" smtClean="0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chizma</a:t>
            </a:r>
            <a:r>
              <a:rPr lang="ru-RU" sz="2400" b="1" dirty="0" smtClean="0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)</a:t>
            </a:r>
            <a:r>
              <a:rPr lang="en-US" sz="2400" b="1" dirty="0" err="1" smtClean="0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lardan</a:t>
            </a:r>
            <a:r>
              <a:rPr lang="en-US" sz="2400" b="1" dirty="0" smtClean="0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foydalanish</a:t>
            </a:r>
            <a:endParaRPr sz="2400" b="1" dirty="0">
              <a:solidFill>
                <a:srgbClr val="000000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1" name="Google Shape;1502;p46"/>
          <p:cNvSpPr txBox="1"/>
          <p:nvPr/>
        </p:nvSpPr>
        <p:spPr>
          <a:xfrm>
            <a:off x="8439172" y="4397819"/>
            <a:ext cx="3641767" cy="997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sz="2400" b="1" dirty="0" err="1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matematik</a:t>
            </a:r>
            <a:r>
              <a:rPr lang="en-US" sz="2400" b="1" dirty="0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muammolarni</a:t>
            </a:r>
            <a:r>
              <a:rPr lang="en-US" sz="2400" b="1" dirty="0" smtClean="0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hal</a:t>
            </a:r>
            <a:r>
              <a:rPr lang="en-US" sz="2400" b="1" dirty="0" smtClean="0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qilishda</a:t>
            </a:r>
            <a:endParaRPr lang="en-US" sz="2400" b="1" dirty="0">
              <a:solidFill>
                <a:srgbClr val="000000"/>
              </a:solidFill>
              <a:latin typeface="Fira Sans"/>
              <a:ea typeface="Fira Sans"/>
              <a:cs typeface="Fira Sans"/>
              <a:sym typeface="Fira Sans"/>
            </a:endParaRPr>
          </a:p>
          <a:p>
            <a:pPr lvl="0" algn="ctr"/>
            <a:r>
              <a:rPr lang="en-US" sz="2400" b="1" dirty="0" err="1" smtClean="0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timsollardan</a:t>
            </a:r>
            <a:r>
              <a:rPr lang="en-US" sz="2400" b="1" dirty="0" smtClean="0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  </a:t>
            </a:r>
            <a:r>
              <a:rPr lang="en-US" sz="2400" b="1" dirty="0" err="1" smtClean="0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foydalanish</a:t>
            </a:r>
            <a:endParaRPr sz="2400" b="1" dirty="0">
              <a:solidFill>
                <a:srgbClr val="000000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4" name="Выгнутая вверх стрелка 3"/>
          <p:cNvSpPr/>
          <p:nvPr/>
        </p:nvSpPr>
        <p:spPr>
          <a:xfrm>
            <a:off x="3183147" y="1134332"/>
            <a:ext cx="2389517" cy="543464"/>
          </a:xfrm>
          <a:prstGeom prst="curved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>
            <a:off x="7341079" y="1134332"/>
            <a:ext cx="2389517" cy="543464"/>
          </a:xfrm>
          <a:prstGeom prst="curved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7985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126520" y="1362972"/>
            <a:ext cx="580270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28575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o‘nli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sanoq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to‘plami</a:t>
            </a:r>
            <a:endParaRPr lang="en-US" sz="24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indent="-28575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sonli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disklar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tugmalar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</a:p>
          <a:p>
            <a:pPr marL="742950" indent="-28575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kasrli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tasmalar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kasrli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doira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bo‘laklari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to‘plami</a:t>
            </a:r>
            <a:endParaRPr lang="en-US" sz="24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indent="-28575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o‘nli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kasrli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disklar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tugmalar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</a:p>
          <a:p>
            <a:pPr marL="742950" indent="-28575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yuz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perimetrni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hisoblash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birlik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kvadratchalar</a:t>
            </a:r>
            <a:endParaRPr lang="en-US" sz="24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indent="-28575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algebraik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tugmachalardan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5363" y="995913"/>
            <a:ext cx="6138052" cy="4654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555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7" name="Google Shape;1777;p52"/>
          <p:cNvSpPr txBox="1">
            <a:spLocks noGrp="1"/>
          </p:cNvSpPr>
          <p:nvPr>
            <p:ph type="ctrTitle"/>
          </p:nvPr>
        </p:nvSpPr>
        <p:spPr>
          <a:xfrm>
            <a:off x="2258979" y="84420"/>
            <a:ext cx="7900264" cy="7144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-US" sz="4800" b="1" dirty="0" err="1">
                <a:solidFill>
                  <a:srgbClr val="C00000"/>
                </a:solidFill>
                <a:latin typeface="+mn-lt"/>
              </a:rPr>
              <a:t>Kasrlarni</a:t>
            </a:r>
            <a:r>
              <a:rPr lang="en-US" sz="4800" b="1" dirty="0">
                <a:solidFill>
                  <a:srgbClr val="C00000"/>
                </a:solidFill>
                <a:latin typeface="+mn-lt"/>
              </a:rPr>
              <a:t> </a:t>
            </a:r>
            <a:r>
              <a:rPr lang="en-US" sz="4800" b="1" dirty="0" err="1" smtClean="0">
                <a:solidFill>
                  <a:srgbClr val="C00000"/>
                </a:solidFill>
                <a:latin typeface="+mn-lt"/>
              </a:rPr>
              <a:t>qo‘shish</a:t>
            </a:r>
            <a:r>
              <a:rPr lang="en-US" sz="4800" b="1" dirty="0" smtClean="0">
                <a:solidFill>
                  <a:srgbClr val="C00000"/>
                </a:solidFill>
                <a:latin typeface="+mn-lt"/>
              </a:rPr>
              <a:t> </a:t>
            </a:r>
            <a:endParaRPr sz="4667" b="1" dirty="0">
              <a:solidFill>
                <a:srgbClr val="C00000"/>
              </a:solidFill>
              <a:latin typeface="+mn-lt"/>
              <a:ea typeface="Fira Sans Extra Condensed"/>
              <a:cs typeface="Fira Sans Extra Condensed"/>
              <a:sym typeface="Fira Sans Extra Condensed"/>
            </a:endParaRPr>
          </a:p>
        </p:txBody>
      </p:sp>
      <p:grpSp>
        <p:nvGrpSpPr>
          <p:cNvPr id="1778" name="Google Shape;1778;p52"/>
          <p:cNvGrpSpPr/>
          <p:nvPr/>
        </p:nvGrpSpPr>
        <p:grpSpPr>
          <a:xfrm>
            <a:off x="2148398" y="1103665"/>
            <a:ext cx="1856941" cy="931111"/>
            <a:chOff x="2216605" y="1462275"/>
            <a:chExt cx="1392706" cy="698333"/>
          </a:xfrm>
        </p:grpSpPr>
        <p:sp>
          <p:nvSpPr>
            <p:cNvPr id="1779" name="Google Shape;1779;p52"/>
            <p:cNvSpPr/>
            <p:nvPr/>
          </p:nvSpPr>
          <p:spPr>
            <a:xfrm>
              <a:off x="2253771" y="1493624"/>
              <a:ext cx="1355540" cy="666983"/>
            </a:xfrm>
            <a:custGeom>
              <a:avLst/>
              <a:gdLst/>
              <a:ahLst/>
              <a:cxnLst/>
              <a:rect l="l" t="t" r="r" b="b"/>
              <a:pathLst>
                <a:path w="16777" h="8255" fill="none" extrusionOk="0">
                  <a:moveTo>
                    <a:pt x="16777" y="8255"/>
                  </a:moveTo>
                  <a:lnTo>
                    <a:pt x="10607" y="8255"/>
                  </a:lnTo>
                  <a:lnTo>
                    <a:pt x="2364" y="0"/>
                  </a:lnTo>
                  <a:lnTo>
                    <a:pt x="1" y="0"/>
                  </a:lnTo>
                </a:path>
              </a:pathLst>
            </a:custGeom>
            <a:noFill/>
            <a:ln w="28575" cap="flat" cmpd="sng">
              <a:solidFill>
                <a:schemeClr val="accent5">
                  <a:lumMod val="50000"/>
                </a:schemeClr>
              </a:solidFill>
              <a:prstDash val="solid"/>
              <a:miter lim="12121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80" name="Google Shape;1780;p52"/>
            <p:cNvSpPr/>
            <p:nvPr/>
          </p:nvSpPr>
          <p:spPr>
            <a:xfrm>
              <a:off x="2216605" y="1462275"/>
              <a:ext cx="62699" cy="62780"/>
            </a:xfrm>
            <a:custGeom>
              <a:avLst/>
              <a:gdLst/>
              <a:ahLst/>
              <a:cxnLst/>
              <a:rect l="l" t="t" r="r" b="b"/>
              <a:pathLst>
                <a:path w="776" h="777" extrusionOk="0">
                  <a:moveTo>
                    <a:pt x="0" y="0"/>
                  </a:moveTo>
                  <a:lnTo>
                    <a:pt x="0" y="776"/>
                  </a:lnTo>
                  <a:lnTo>
                    <a:pt x="776" y="776"/>
                  </a:lnTo>
                  <a:lnTo>
                    <a:pt x="776" y="0"/>
                  </a:lnTo>
                  <a:close/>
                </a:path>
              </a:pathLst>
            </a:custGeom>
            <a:solidFill>
              <a:schemeClr val="accent3"/>
            </a:solidFill>
            <a:ln>
              <a:solidFill>
                <a:schemeClr val="accent5">
                  <a:lumMod val="50000"/>
                </a:schemeClr>
              </a:solidFill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grpSp>
        <p:nvGrpSpPr>
          <p:cNvPr id="1781" name="Google Shape;1781;p52"/>
          <p:cNvGrpSpPr/>
          <p:nvPr/>
        </p:nvGrpSpPr>
        <p:grpSpPr>
          <a:xfrm>
            <a:off x="2156165" y="2917204"/>
            <a:ext cx="1849185" cy="931107"/>
            <a:chOff x="2216605" y="2284952"/>
            <a:chExt cx="1386889" cy="698330"/>
          </a:xfrm>
        </p:grpSpPr>
        <p:sp>
          <p:nvSpPr>
            <p:cNvPr id="1782" name="Google Shape;1782;p52"/>
            <p:cNvSpPr/>
            <p:nvPr/>
          </p:nvSpPr>
          <p:spPr>
            <a:xfrm>
              <a:off x="2247954" y="2284952"/>
              <a:ext cx="1355540" cy="667064"/>
            </a:xfrm>
            <a:custGeom>
              <a:avLst/>
              <a:gdLst/>
              <a:ahLst/>
              <a:cxnLst/>
              <a:rect l="l" t="t" r="r" b="b"/>
              <a:pathLst>
                <a:path w="16777" h="8256" fill="none" extrusionOk="0">
                  <a:moveTo>
                    <a:pt x="0" y="8255"/>
                  </a:moveTo>
                  <a:lnTo>
                    <a:pt x="6158" y="8255"/>
                  </a:lnTo>
                  <a:lnTo>
                    <a:pt x="10921" y="0"/>
                  </a:lnTo>
                  <a:lnTo>
                    <a:pt x="16776" y="0"/>
                  </a:lnTo>
                </a:path>
              </a:pathLst>
            </a:custGeom>
            <a:noFill/>
            <a:ln w="28575" cap="flat" cmpd="sng">
              <a:solidFill>
                <a:schemeClr val="accent5">
                  <a:lumMod val="50000"/>
                </a:schemeClr>
              </a:solidFill>
              <a:prstDash val="solid"/>
              <a:miter lim="12121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83" name="Google Shape;1783;p52"/>
            <p:cNvSpPr/>
            <p:nvPr/>
          </p:nvSpPr>
          <p:spPr>
            <a:xfrm>
              <a:off x="2216605" y="2920584"/>
              <a:ext cx="62699" cy="62699"/>
            </a:xfrm>
            <a:custGeom>
              <a:avLst/>
              <a:gdLst/>
              <a:ahLst/>
              <a:cxnLst/>
              <a:rect l="l" t="t" r="r" b="b"/>
              <a:pathLst>
                <a:path w="776" h="776" extrusionOk="0">
                  <a:moveTo>
                    <a:pt x="0" y="0"/>
                  </a:moveTo>
                  <a:lnTo>
                    <a:pt x="0" y="776"/>
                  </a:lnTo>
                  <a:lnTo>
                    <a:pt x="776" y="776"/>
                  </a:lnTo>
                  <a:lnTo>
                    <a:pt x="776" y="0"/>
                  </a:lnTo>
                  <a:close/>
                </a:path>
              </a:pathLst>
            </a:custGeom>
            <a:solidFill>
              <a:schemeClr val="accent3"/>
            </a:solidFill>
            <a:ln>
              <a:solidFill>
                <a:schemeClr val="accent5">
                  <a:lumMod val="50000"/>
                </a:schemeClr>
              </a:solidFill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grpSp>
        <p:nvGrpSpPr>
          <p:cNvPr id="1784" name="Google Shape;1784;p52"/>
          <p:cNvGrpSpPr/>
          <p:nvPr/>
        </p:nvGrpSpPr>
        <p:grpSpPr>
          <a:xfrm>
            <a:off x="86804" y="1790041"/>
            <a:ext cx="3587372" cy="1497415"/>
            <a:chOff x="65103" y="2047743"/>
            <a:chExt cx="2690529" cy="112306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85" name="Google Shape;1785;p52"/>
                <p:cNvSpPr txBox="1"/>
                <p:nvPr/>
              </p:nvSpPr>
              <p:spPr>
                <a:xfrm>
                  <a:off x="65103" y="2347604"/>
                  <a:ext cx="2690529" cy="82320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pPr algn="ctr">
                    <a:buClr>
                      <a:srgbClr val="000000"/>
                    </a:buClr>
                    <a:buSzPts val="1100"/>
                  </a:pPr>
                  <a:r>
                    <a:rPr lang="en-US" dirty="0" err="1" smtClean="0"/>
                    <a:t>Kasrlar</a:t>
                  </a:r>
                  <a:r>
                    <a:rPr lang="en-US" dirty="0" smtClean="0"/>
                    <a:t> </a:t>
                  </a:r>
                  <a:r>
                    <a:rPr lang="en-US" dirty="0" err="1" smtClean="0"/>
                    <a:t>moddiy</a:t>
                  </a:r>
                  <a:r>
                    <a:rPr lang="en-US" dirty="0" smtClean="0"/>
                    <a:t> </a:t>
                  </a:r>
                  <a:r>
                    <a:rPr lang="en-US" dirty="0" err="1" smtClean="0"/>
                    <a:t>obyektlar</a:t>
                  </a:r>
                  <a:r>
                    <a:rPr lang="en-US" dirty="0" smtClean="0"/>
                    <a:t> </a:t>
                  </a:r>
                  <a:r>
                    <a:rPr lang="en-US" dirty="0" err="1" smtClean="0"/>
                    <a:t>yordamida</a:t>
                  </a:r>
                  <a:r>
                    <a:rPr lang="en-US" dirty="0" smtClean="0"/>
                    <a:t> </a:t>
                  </a:r>
                  <a:r>
                    <a:rPr lang="en-US" dirty="0" err="1"/>
                    <a:t>ko‘rsatiladi</a:t>
                  </a:r>
                  <a:r>
                    <a:rPr lang="en-US" dirty="0"/>
                    <a:t>. </a:t>
                  </a:r>
                  <a:endParaRPr lang="en-US" dirty="0" smtClean="0"/>
                </a:p>
                <a:p>
                  <a:pPr algn="ctr">
                    <a:buClr>
                      <a:srgbClr val="000000"/>
                    </a:buClr>
                    <a:buSzPts val="1100"/>
                  </a:pPr>
                  <a:r>
                    <a:rPr lang="en-US" dirty="0" err="1" smtClean="0"/>
                    <a:t>Pitsaning</a:t>
                  </a:r>
                  <a:r>
                    <a:rPr lang="en-US" dirty="0" smtClean="0"/>
                    <a:t> 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a14:m>
                  <a:r>
                    <a:rPr lang="en-US" dirty="0" smtClean="0"/>
                    <a:t> </a:t>
                  </a:r>
                  <a:r>
                    <a:rPr lang="en-US" dirty="0" err="1" smtClean="0"/>
                    <a:t>qismiga</a:t>
                  </a:r>
                  <a:r>
                    <a:rPr lang="en-US" dirty="0" smtClean="0"/>
                    <a:t>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a14:m>
                  <a:endParaRPr lang="en-US" b="0" dirty="0" smtClean="0"/>
                </a:p>
                <a:p>
                  <a:pPr algn="ctr">
                    <a:buClr>
                      <a:srgbClr val="000000"/>
                    </a:buClr>
                    <a:buSzPts val="1100"/>
                  </a:pPr>
                  <a:r>
                    <a:rPr lang="en-US" dirty="0" err="1" smtClean="0"/>
                    <a:t>qismi</a:t>
                  </a:r>
                  <a:r>
                    <a:rPr lang="en-US" dirty="0" smtClean="0"/>
                    <a:t> </a:t>
                  </a:r>
                  <a:r>
                    <a:rPr lang="en-US" dirty="0" err="1"/>
                    <a:t>qo‘shiladi</a:t>
                  </a:r>
                  <a:r>
                    <a:rPr lang="en-US" dirty="0"/>
                    <a:t>.</a:t>
                  </a:r>
                  <a:endParaRPr dirty="0">
                    <a:solidFill>
                      <a:schemeClr val="dk1"/>
                    </a:solidFill>
                    <a:latin typeface="Fira Sans"/>
                    <a:ea typeface="Fira Sans"/>
                    <a:cs typeface="Fira Sans"/>
                    <a:sym typeface="Fira Sans"/>
                  </a:endParaRPr>
                </a:p>
              </p:txBody>
            </p:sp>
          </mc:Choice>
          <mc:Fallback xmlns="">
            <p:sp>
              <p:nvSpPr>
                <p:cNvPr id="1785" name="Google Shape;1785;p5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5103" y="2347604"/>
                  <a:ext cx="2690529" cy="823200"/>
                </a:xfrm>
                <a:prstGeom prst="rect">
                  <a:avLst/>
                </a:prstGeom>
                <a:blipFill>
                  <a:blip r:embed="rId3"/>
                  <a:stretch>
                    <a:fillRect t="-12222" b="-18333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ru-RU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786" name="Google Shape;1786;p52"/>
            <p:cNvSpPr txBox="1"/>
            <p:nvPr/>
          </p:nvSpPr>
          <p:spPr>
            <a:xfrm>
              <a:off x="353194" y="2047743"/>
              <a:ext cx="2018400" cy="346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en-US" sz="2000" b="1" dirty="0" smtClean="0">
                  <a:solidFill>
                    <a:srgbClr val="C00000"/>
                  </a:solidFill>
                  <a:latin typeface="Fira Sans"/>
                  <a:ea typeface="Fira Sans"/>
                  <a:cs typeface="Fira Sans"/>
                  <a:sym typeface="Fira Sans"/>
                </a:rPr>
                <a:t>MODDIY</a:t>
              </a:r>
              <a:endParaRPr sz="2000" b="1" dirty="0">
                <a:solidFill>
                  <a:srgbClr val="C00000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</p:grpSp>
      <p:grpSp>
        <p:nvGrpSpPr>
          <p:cNvPr id="1787" name="Google Shape;1787;p52"/>
          <p:cNvGrpSpPr/>
          <p:nvPr/>
        </p:nvGrpSpPr>
        <p:grpSpPr>
          <a:xfrm>
            <a:off x="8215616" y="1124447"/>
            <a:ext cx="1856952" cy="2744647"/>
            <a:chOff x="6161712" y="1548548"/>
            <a:chExt cx="1392714" cy="2058485"/>
          </a:xfrm>
        </p:grpSpPr>
        <p:grpSp>
          <p:nvGrpSpPr>
            <p:cNvPr id="1788" name="Google Shape;1788;p52"/>
            <p:cNvGrpSpPr/>
            <p:nvPr/>
          </p:nvGrpSpPr>
          <p:grpSpPr>
            <a:xfrm flipH="1">
              <a:off x="6161720" y="1548548"/>
              <a:ext cx="1392706" cy="698333"/>
              <a:chOff x="2216605" y="1462275"/>
              <a:chExt cx="1392706" cy="698333"/>
            </a:xfrm>
          </p:grpSpPr>
          <p:sp>
            <p:nvSpPr>
              <p:cNvPr id="1789" name="Google Shape;1789;p52"/>
              <p:cNvSpPr/>
              <p:nvPr/>
            </p:nvSpPr>
            <p:spPr>
              <a:xfrm>
                <a:off x="2253771" y="1493624"/>
                <a:ext cx="1355540" cy="666983"/>
              </a:xfrm>
              <a:custGeom>
                <a:avLst/>
                <a:gdLst/>
                <a:ahLst/>
                <a:cxnLst/>
                <a:rect l="l" t="t" r="r" b="b"/>
                <a:pathLst>
                  <a:path w="16777" h="8255" fill="none" extrusionOk="0">
                    <a:moveTo>
                      <a:pt x="16777" y="8255"/>
                    </a:moveTo>
                    <a:lnTo>
                      <a:pt x="10607" y="8255"/>
                    </a:lnTo>
                    <a:lnTo>
                      <a:pt x="2364" y="0"/>
                    </a:lnTo>
                    <a:lnTo>
                      <a:pt x="1" y="0"/>
                    </a:lnTo>
                  </a:path>
                </a:pathLst>
              </a:custGeom>
              <a:noFill/>
              <a:ln w="28575" cap="flat" cmpd="sng">
                <a:solidFill>
                  <a:schemeClr val="accent5">
                    <a:lumMod val="50000"/>
                  </a:schemeClr>
                </a:solidFill>
                <a:prstDash val="solid"/>
                <a:miter lim="12121"/>
                <a:headEnd type="none" w="sm" len="sm"/>
                <a:tailEnd type="none" w="sm" len="sm"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790" name="Google Shape;1790;p52"/>
              <p:cNvSpPr/>
              <p:nvPr/>
            </p:nvSpPr>
            <p:spPr>
              <a:xfrm>
                <a:off x="2216605" y="1462275"/>
                <a:ext cx="62699" cy="62780"/>
              </a:xfrm>
              <a:custGeom>
                <a:avLst/>
                <a:gdLst/>
                <a:ahLst/>
                <a:cxnLst/>
                <a:rect l="l" t="t" r="r" b="b"/>
                <a:pathLst>
                  <a:path w="776" h="777" extrusionOk="0">
                    <a:moveTo>
                      <a:pt x="0" y="0"/>
                    </a:moveTo>
                    <a:lnTo>
                      <a:pt x="0" y="776"/>
                    </a:lnTo>
                    <a:lnTo>
                      <a:pt x="776" y="776"/>
                    </a:lnTo>
                    <a:lnTo>
                      <a:pt x="776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solidFill>
                  <a:schemeClr val="accent5">
                    <a:lumMod val="50000"/>
                  </a:schemeClr>
                </a:solidFill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grpSp>
          <p:nvGrpSpPr>
            <p:cNvPr id="1791" name="Google Shape;1791;p52"/>
            <p:cNvGrpSpPr/>
            <p:nvPr/>
          </p:nvGrpSpPr>
          <p:grpSpPr>
            <a:xfrm flipH="1">
              <a:off x="6161712" y="2908702"/>
              <a:ext cx="1386889" cy="698330"/>
              <a:chOff x="2216605" y="2284952"/>
              <a:chExt cx="1386889" cy="698330"/>
            </a:xfrm>
          </p:grpSpPr>
          <p:sp>
            <p:nvSpPr>
              <p:cNvPr id="1792" name="Google Shape;1792;p52"/>
              <p:cNvSpPr/>
              <p:nvPr/>
            </p:nvSpPr>
            <p:spPr>
              <a:xfrm>
                <a:off x="2247954" y="2284952"/>
                <a:ext cx="1355540" cy="667064"/>
              </a:xfrm>
              <a:custGeom>
                <a:avLst/>
                <a:gdLst/>
                <a:ahLst/>
                <a:cxnLst/>
                <a:rect l="l" t="t" r="r" b="b"/>
                <a:pathLst>
                  <a:path w="16777" h="8256" fill="none" extrusionOk="0">
                    <a:moveTo>
                      <a:pt x="0" y="8255"/>
                    </a:moveTo>
                    <a:lnTo>
                      <a:pt x="6158" y="8255"/>
                    </a:lnTo>
                    <a:lnTo>
                      <a:pt x="10921" y="0"/>
                    </a:lnTo>
                    <a:lnTo>
                      <a:pt x="16776" y="0"/>
                    </a:lnTo>
                  </a:path>
                </a:pathLst>
              </a:custGeom>
              <a:noFill/>
              <a:ln w="28575" cap="flat" cmpd="sng">
                <a:solidFill>
                  <a:schemeClr val="accent5">
                    <a:lumMod val="50000"/>
                  </a:schemeClr>
                </a:solidFill>
                <a:prstDash val="solid"/>
                <a:miter lim="12121"/>
                <a:headEnd type="none" w="sm" len="sm"/>
                <a:tailEnd type="none" w="sm" len="sm"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793" name="Google Shape;1793;p52"/>
              <p:cNvSpPr/>
              <p:nvPr/>
            </p:nvSpPr>
            <p:spPr>
              <a:xfrm>
                <a:off x="2216605" y="2920584"/>
                <a:ext cx="62699" cy="62699"/>
              </a:xfrm>
              <a:custGeom>
                <a:avLst/>
                <a:gdLst/>
                <a:ahLst/>
                <a:cxnLst/>
                <a:rect l="l" t="t" r="r" b="b"/>
                <a:pathLst>
                  <a:path w="776" h="776" extrusionOk="0">
                    <a:moveTo>
                      <a:pt x="0" y="0"/>
                    </a:moveTo>
                    <a:lnTo>
                      <a:pt x="0" y="776"/>
                    </a:lnTo>
                    <a:lnTo>
                      <a:pt x="776" y="776"/>
                    </a:lnTo>
                    <a:lnTo>
                      <a:pt x="776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solidFill>
                  <a:schemeClr val="accent5">
                    <a:lumMod val="50000"/>
                  </a:schemeClr>
                </a:solidFill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</p:grpSp>
      <p:grpSp>
        <p:nvGrpSpPr>
          <p:cNvPr id="1794" name="Google Shape;1794;p52"/>
          <p:cNvGrpSpPr/>
          <p:nvPr/>
        </p:nvGrpSpPr>
        <p:grpSpPr>
          <a:xfrm>
            <a:off x="4361389" y="940618"/>
            <a:ext cx="3469120" cy="2547807"/>
            <a:chOff x="3271042" y="1410676"/>
            <a:chExt cx="2601841" cy="1910854"/>
          </a:xfrm>
        </p:grpSpPr>
        <p:sp>
          <p:nvSpPr>
            <p:cNvPr id="1795" name="Google Shape;1795;p52"/>
            <p:cNvSpPr/>
            <p:nvPr/>
          </p:nvSpPr>
          <p:spPr>
            <a:xfrm>
              <a:off x="5465340" y="2895331"/>
              <a:ext cx="310586" cy="300809"/>
            </a:xfrm>
            <a:custGeom>
              <a:avLst/>
              <a:gdLst/>
              <a:ahLst/>
              <a:cxnLst/>
              <a:rect l="l" t="t" r="r" b="b"/>
              <a:pathLst>
                <a:path w="3844" h="3723" extrusionOk="0">
                  <a:moveTo>
                    <a:pt x="3165" y="1"/>
                  </a:moveTo>
                  <a:cubicBezTo>
                    <a:pt x="3007" y="1"/>
                    <a:pt x="2849" y="62"/>
                    <a:pt x="2728" y="183"/>
                  </a:cubicBezTo>
                  <a:lnTo>
                    <a:pt x="243" y="2668"/>
                  </a:lnTo>
                  <a:cubicBezTo>
                    <a:pt x="1" y="2910"/>
                    <a:pt x="1" y="3298"/>
                    <a:pt x="243" y="3540"/>
                  </a:cubicBezTo>
                  <a:cubicBezTo>
                    <a:pt x="364" y="3662"/>
                    <a:pt x="525" y="3722"/>
                    <a:pt x="686" y="3722"/>
                  </a:cubicBezTo>
                  <a:cubicBezTo>
                    <a:pt x="846" y="3722"/>
                    <a:pt x="1007" y="3662"/>
                    <a:pt x="1128" y="3540"/>
                  </a:cubicBezTo>
                  <a:lnTo>
                    <a:pt x="3601" y="1068"/>
                  </a:lnTo>
                  <a:cubicBezTo>
                    <a:pt x="3843" y="825"/>
                    <a:pt x="3843" y="425"/>
                    <a:pt x="3601" y="183"/>
                  </a:cubicBezTo>
                  <a:cubicBezTo>
                    <a:pt x="3480" y="62"/>
                    <a:pt x="3322" y="1"/>
                    <a:pt x="3165" y="1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96" name="Google Shape;1796;p52"/>
            <p:cNvSpPr/>
            <p:nvPr/>
          </p:nvSpPr>
          <p:spPr>
            <a:xfrm>
              <a:off x="5562297" y="2992288"/>
              <a:ext cx="310586" cy="300809"/>
            </a:xfrm>
            <a:custGeom>
              <a:avLst/>
              <a:gdLst/>
              <a:ahLst/>
              <a:cxnLst/>
              <a:rect l="l" t="t" r="r" b="b"/>
              <a:pathLst>
                <a:path w="3844" h="3723" extrusionOk="0">
                  <a:moveTo>
                    <a:pt x="3165" y="1"/>
                  </a:moveTo>
                  <a:cubicBezTo>
                    <a:pt x="3007" y="1"/>
                    <a:pt x="2849" y="62"/>
                    <a:pt x="2728" y="183"/>
                  </a:cubicBezTo>
                  <a:lnTo>
                    <a:pt x="243" y="2668"/>
                  </a:lnTo>
                  <a:cubicBezTo>
                    <a:pt x="1" y="2910"/>
                    <a:pt x="1" y="3298"/>
                    <a:pt x="243" y="3540"/>
                  </a:cubicBezTo>
                  <a:cubicBezTo>
                    <a:pt x="365" y="3662"/>
                    <a:pt x="525" y="3722"/>
                    <a:pt x="686" y="3722"/>
                  </a:cubicBezTo>
                  <a:cubicBezTo>
                    <a:pt x="846" y="3722"/>
                    <a:pt x="1007" y="3662"/>
                    <a:pt x="1128" y="3540"/>
                  </a:cubicBezTo>
                  <a:lnTo>
                    <a:pt x="3601" y="1068"/>
                  </a:lnTo>
                  <a:cubicBezTo>
                    <a:pt x="3843" y="825"/>
                    <a:pt x="3843" y="425"/>
                    <a:pt x="3601" y="183"/>
                  </a:cubicBezTo>
                  <a:cubicBezTo>
                    <a:pt x="3480" y="62"/>
                    <a:pt x="3322" y="1"/>
                    <a:pt x="3165" y="1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grpSp>
          <p:nvGrpSpPr>
            <p:cNvPr id="1797" name="Google Shape;1797;p52"/>
            <p:cNvGrpSpPr/>
            <p:nvPr/>
          </p:nvGrpSpPr>
          <p:grpSpPr>
            <a:xfrm>
              <a:off x="3271042" y="1410676"/>
              <a:ext cx="2375037" cy="1910854"/>
              <a:chOff x="3484876" y="1473021"/>
              <a:chExt cx="2375037" cy="1910854"/>
            </a:xfrm>
          </p:grpSpPr>
          <p:sp>
            <p:nvSpPr>
              <p:cNvPr id="1798" name="Google Shape;1798;p52"/>
              <p:cNvSpPr/>
              <p:nvPr/>
            </p:nvSpPr>
            <p:spPr>
              <a:xfrm>
                <a:off x="5654196" y="1857939"/>
                <a:ext cx="76434" cy="22623"/>
              </a:xfrm>
              <a:custGeom>
                <a:avLst/>
                <a:gdLst/>
                <a:ahLst/>
                <a:cxnLst/>
                <a:rect l="l" t="t" r="r" b="b"/>
                <a:pathLst>
                  <a:path w="946" h="280" fill="none" extrusionOk="0">
                    <a:moveTo>
                      <a:pt x="0" y="279"/>
                    </a:moveTo>
                    <a:lnTo>
                      <a:pt x="946" y="0"/>
                    </a:lnTo>
                  </a:path>
                </a:pathLst>
              </a:custGeom>
              <a:solidFill>
                <a:schemeClr val="lt2"/>
              </a:solidFill>
              <a:ln w="38100" cap="rnd" cmpd="sng">
                <a:solidFill>
                  <a:schemeClr val="accent5">
                    <a:lumMod val="7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799" name="Google Shape;1799;p52"/>
              <p:cNvSpPr/>
              <p:nvPr/>
            </p:nvSpPr>
            <p:spPr>
              <a:xfrm>
                <a:off x="3736559" y="1719856"/>
                <a:ext cx="1415330" cy="1406442"/>
              </a:xfrm>
              <a:custGeom>
                <a:avLst/>
                <a:gdLst/>
                <a:ahLst/>
                <a:cxnLst/>
                <a:rect l="l" t="t" r="r" b="b"/>
                <a:pathLst>
                  <a:path w="17517" h="17407" fill="none" extrusionOk="0">
                    <a:moveTo>
                      <a:pt x="14049" y="13031"/>
                    </a:moveTo>
                    <a:cubicBezTo>
                      <a:pt x="17516" y="9564"/>
                      <a:pt x="16328" y="3685"/>
                      <a:pt x="11783" y="1843"/>
                    </a:cubicBezTo>
                    <a:cubicBezTo>
                      <a:pt x="7249" y="0"/>
                      <a:pt x="2292" y="3394"/>
                      <a:pt x="2376" y="8304"/>
                    </a:cubicBezTo>
                    <a:cubicBezTo>
                      <a:pt x="2425" y="10497"/>
                      <a:pt x="1589" y="12631"/>
                      <a:pt x="37" y="14207"/>
                    </a:cubicBezTo>
                    <a:lnTo>
                      <a:pt x="1" y="14243"/>
                    </a:lnTo>
                    <a:lnTo>
                      <a:pt x="3176" y="17407"/>
                    </a:lnTo>
                    <a:lnTo>
                      <a:pt x="3201" y="17370"/>
                    </a:lnTo>
                    <a:cubicBezTo>
                      <a:pt x="4752" y="15831"/>
                      <a:pt x="6873" y="14982"/>
                      <a:pt x="9067" y="15043"/>
                    </a:cubicBezTo>
                    <a:cubicBezTo>
                      <a:pt x="10934" y="15079"/>
                      <a:pt x="12740" y="14352"/>
                      <a:pt x="14049" y="13031"/>
                    </a:cubicBezTo>
                    <a:close/>
                  </a:path>
                </a:pathLst>
              </a:custGeom>
              <a:solidFill>
                <a:schemeClr val="lt2"/>
              </a:solidFill>
              <a:ln w="38100" cap="rnd" cmpd="sng">
                <a:solidFill>
                  <a:schemeClr val="accent5">
                    <a:lumMod val="7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800" name="Google Shape;1800;p52"/>
              <p:cNvSpPr/>
              <p:nvPr/>
            </p:nvSpPr>
            <p:spPr>
              <a:xfrm>
                <a:off x="3581832" y="2985221"/>
                <a:ext cx="311555" cy="301698"/>
              </a:xfrm>
              <a:custGeom>
                <a:avLst/>
                <a:gdLst/>
                <a:ahLst/>
                <a:cxnLst/>
                <a:rect l="l" t="t" r="r" b="b"/>
                <a:pathLst>
                  <a:path w="3856" h="3734" extrusionOk="0">
                    <a:moveTo>
                      <a:pt x="690" y="0"/>
                    </a:moveTo>
                    <a:cubicBezTo>
                      <a:pt x="531" y="0"/>
                      <a:pt x="370" y="61"/>
                      <a:pt x="243" y="182"/>
                    </a:cubicBezTo>
                    <a:cubicBezTo>
                      <a:pt x="0" y="437"/>
                      <a:pt x="0" y="824"/>
                      <a:pt x="243" y="1067"/>
                    </a:cubicBezTo>
                    <a:lnTo>
                      <a:pt x="2728" y="3552"/>
                    </a:lnTo>
                    <a:cubicBezTo>
                      <a:pt x="2849" y="3673"/>
                      <a:pt x="3007" y="3734"/>
                      <a:pt x="3166" y="3734"/>
                    </a:cubicBezTo>
                    <a:cubicBezTo>
                      <a:pt x="3325" y="3734"/>
                      <a:pt x="3485" y="3673"/>
                      <a:pt x="3613" y="3552"/>
                    </a:cubicBezTo>
                    <a:cubicBezTo>
                      <a:pt x="3855" y="3309"/>
                      <a:pt x="3855" y="2909"/>
                      <a:pt x="3613" y="2667"/>
                    </a:cubicBezTo>
                    <a:lnTo>
                      <a:pt x="1128" y="182"/>
                    </a:lnTo>
                    <a:cubicBezTo>
                      <a:pt x="1007" y="61"/>
                      <a:pt x="849" y="0"/>
                      <a:pt x="690" y="0"/>
                    </a:cubicBez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>
                <a:solidFill>
                  <a:schemeClr val="accent5">
                    <a:lumMod val="75000"/>
                  </a:schemeClr>
                </a:solidFill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801" name="Google Shape;1801;p52"/>
              <p:cNvSpPr/>
              <p:nvPr/>
            </p:nvSpPr>
            <p:spPr>
              <a:xfrm>
                <a:off x="3484876" y="3082420"/>
                <a:ext cx="311555" cy="301455"/>
              </a:xfrm>
              <a:custGeom>
                <a:avLst/>
                <a:gdLst/>
                <a:ahLst/>
                <a:cxnLst/>
                <a:rect l="l" t="t" r="r" b="b"/>
                <a:pathLst>
                  <a:path w="3856" h="3731" extrusionOk="0">
                    <a:moveTo>
                      <a:pt x="690" y="0"/>
                    </a:moveTo>
                    <a:cubicBezTo>
                      <a:pt x="531" y="0"/>
                      <a:pt x="370" y="64"/>
                      <a:pt x="243" y="191"/>
                    </a:cubicBezTo>
                    <a:cubicBezTo>
                      <a:pt x="0" y="434"/>
                      <a:pt x="0" y="821"/>
                      <a:pt x="243" y="1064"/>
                    </a:cubicBezTo>
                    <a:lnTo>
                      <a:pt x="2728" y="3549"/>
                    </a:lnTo>
                    <a:cubicBezTo>
                      <a:pt x="2849" y="3670"/>
                      <a:pt x="3007" y="3731"/>
                      <a:pt x="3166" y="3731"/>
                    </a:cubicBezTo>
                    <a:cubicBezTo>
                      <a:pt x="3325" y="3731"/>
                      <a:pt x="3485" y="3670"/>
                      <a:pt x="3613" y="3549"/>
                    </a:cubicBezTo>
                    <a:cubicBezTo>
                      <a:pt x="3855" y="3306"/>
                      <a:pt x="3855" y="2906"/>
                      <a:pt x="3613" y="2664"/>
                    </a:cubicBezTo>
                    <a:lnTo>
                      <a:pt x="1128" y="191"/>
                    </a:lnTo>
                    <a:cubicBezTo>
                      <a:pt x="1006" y="64"/>
                      <a:pt x="849" y="0"/>
                      <a:pt x="690" y="0"/>
                    </a:cubicBez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>
                <a:solidFill>
                  <a:schemeClr val="accent5">
                    <a:lumMod val="75000"/>
                  </a:schemeClr>
                </a:solidFill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802" name="Google Shape;1802;p52"/>
              <p:cNvSpPr/>
              <p:nvPr/>
            </p:nvSpPr>
            <p:spPr>
              <a:xfrm>
                <a:off x="4454440" y="1711050"/>
                <a:ext cx="1405473" cy="1415249"/>
              </a:xfrm>
              <a:custGeom>
                <a:avLst/>
                <a:gdLst/>
                <a:ahLst/>
                <a:cxnLst/>
                <a:rect l="l" t="t" r="r" b="b"/>
                <a:pathLst>
                  <a:path w="17395" h="17516" fill="none" extrusionOk="0">
                    <a:moveTo>
                      <a:pt x="13019" y="3467"/>
                    </a:moveTo>
                    <a:cubicBezTo>
                      <a:pt x="9564" y="0"/>
                      <a:pt x="3686" y="1200"/>
                      <a:pt x="1843" y="5734"/>
                    </a:cubicBezTo>
                    <a:cubicBezTo>
                      <a:pt x="1" y="10279"/>
                      <a:pt x="3395" y="15225"/>
                      <a:pt x="8292" y="15152"/>
                    </a:cubicBezTo>
                    <a:cubicBezTo>
                      <a:pt x="10498" y="15091"/>
                      <a:pt x="12631" y="15940"/>
                      <a:pt x="14195" y="17491"/>
                    </a:cubicBezTo>
                    <a:lnTo>
                      <a:pt x="14231" y="17516"/>
                    </a:lnTo>
                    <a:lnTo>
                      <a:pt x="17395" y="14352"/>
                    </a:lnTo>
                    <a:lnTo>
                      <a:pt x="17358" y="14316"/>
                    </a:lnTo>
                    <a:cubicBezTo>
                      <a:pt x="15819" y="12764"/>
                      <a:pt x="14971" y="10643"/>
                      <a:pt x="15031" y="8461"/>
                    </a:cubicBezTo>
                    <a:cubicBezTo>
                      <a:pt x="15068" y="6594"/>
                      <a:pt x="14340" y="4788"/>
                      <a:pt x="13019" y="3467"/>
                    </a:cubicBezTo>
                    <a:close/>
                  </a:path>
                </a:pathLst>
              </a:custGeom>
              <a:solidFill>
                <a:schemeClr val="lt2"/>
              </a:solidFill>
              <a:ln w="38100" cap="rnd" cmpd="sng">
                <a:solidFill>
                  <a:schemeClr val="accent5">
                    <a:lumMod val="7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803" name="Google Shape;1803;p52"/>
              <p:cNvSpPr/>
              <p:nvPr/>
            </p:nvSpPr>
            <p:spPr>
              <a:xfrm>
                <a:off x="5411320" y="1473021"/>
                <a:ext cx="81" cy="236171"/>
              </a:xfrm>
              <a:custGeom>
                <a:avLst/>
                <a:gdLst/>
                <a:ahLst/>
                <a:cxnLst/>
                <a:rect l="l" t="t" r="r" b="b"/>
                <a:pathLst>
                  <a:path w="1" h="2923" fill="none" extrusionOk="0">
                    <a:moveTo>
                      <a:pt x="0" y="2922"/>
                    </a:moveTo>
                    <a:lnTo>
                      <a:pt x="0" y="1"/>
                    </a:lnTo>
                  </a:path>
                </a:pathLst>
              </a:custGeom>
              <a:solidFill>
                <a:schemeClr val="lt2"/>
              </a:solidFill>
              <a:ln w="38100" cap="rnd" cmpd="sng">
                <a:solidFill>
                  <a:schemeClr val="accent5">
                    <a:lumMod val="7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804" name="Google Shape;1804;p52"/>
              <p:cNvSpPr/>
              <p:nvPr/>
            </p:nvSpPr>
            <p:spPr>
              <a:xfrm>
                <a:off x="5556270" y="1675741"/>
                <a:ext cx="98007" cy="97038"/>
              </a:xfrm>
              <a:custGeom>
                <a:avLst/>
                <a:gdLst/>
                <a:ahLst/>
                <a:cxnLst/>
                <a:rect l="l" t="t" r="r" b="b"/>
                <a:pathLst>
                  <a:path w="1213" h="1201" fill="none" extrusionOk="0">
                    <a:moveTo>
                      <a:pt x="0" y="1201"/>
                    </a:moveTo>
                    <a:lnTo>
                      <a:pt x="1212" y="1"/>
                    </a:lnTo>
                  </a:path>
                </a:pathLst>
              </a:custGeom>
              <a:solidFill>
                <a:schemeClr val="lt2"/>
              </a:solidFill>
              <a:ln w="38100" cap="rnd" cmpd="sng">
                <a:solidFill>
                  <a:schemeClr val="accent5">
                    <a:lumMod val="7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805" name="Google Shape;1805;p52"/>
              <p:cNvSpPr/>
              <p:nvPr/>
            </p:nvSpPr>
            <p:spPr>
              <a:xfrm>
                <a:off x="3951075" y="1675741"/>
                <a:ext cx="97038" cy="97038"/>
              </a:xfrm>
              <a:custGeom>
                <a:avLst/>
                <a:gdLst/>
                <a:ahLst/>
                <a:cxnLst/>
                <a:rect l="l" t="t" r="r" b="b"/>
                <a:pathLst>
                  <a:path w="1201" h="1201" fill="none" extrusionOk="0">
                    <a:moveTo>
                      <a:pt x="1200" y="1201"/>
                    </a:moveTo>
                    <a:lnTo>
                      <a:pt x="0" y="1"/>
                    </a:lnTo>
                  </a:path>
                </a:pathLst>
              </a:custGeom>
              <a:solidFill>
                <a:schemeClr val="lt2"/>
              </a:solidFill>
              <a:ln w="38100" cap="rnd" cmpd="sng">
                <a:solidFill>
                  <a:schemeClr val="accent5">
                    <a:lumMod val="7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806" name="Google Shape;1806;p52"/>
              <p:cNvSpPr/>
              <p:nvPr/>
            </p:nvSpPr>
            <p:spPr>
              <a:xfrm>
                <a:off x="3873671" y="1857939"/>
                <a:ext cx="77485" cy="22623"/>
              </a:xfrm>
              <a:custGeom>
                <a:avLst/>
                <a:gdLst/>
                <a:ahLst/>
                <a:cxnLst/>
                <a:rect l="l" t="t" r="r" b="b"/>
                <a:pathLst>
                  <a:path w="959" h="280" fill="none" extrusionOk="0">
                    <a:moveTo>
                      <a:pt x="958" y="279"/>
                    </a:moveTo>
                    <a:lnTo>
                      <a:pt x="1" y="0"/>
                    </a:lnTo>
                  </a:path>
                </a:pathLst>
              </a:custGeom>
              <a:solidFill>
                <a:schemeClr val="lt2"/>
              </a:solidFill>
              <a:ln w="38100" cap="rnd" cmpd="sng">
                <a:solidFill>
                  <a:schemeClr val="accent5">
                    <a:lumMod val="7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</p:grpSp>
      <p:grpSp>
        <p:nvGrpSpPr>
          <p:cNvPr id="1807" name="Google Shape;1807;p52"/>
          <p:cNvGrpSpPr/>
          <p:nvPr/>
        </p:nvGrpSpPr>
        <p:grpSpPr>
          <a:xfrm>
            <a:off x="8813643" y="1756834"/>
            <a:ext cx="2691200" cy="889311"/>
            <a:chOff x="6794130" y="2063330"/>
            <a:chExt cx="2018400" cy="666983"/>
          </a:xfrm>
        </p:grpSpPr>
        <p:sp>
          <p:nvSpPr>
            <p:cNvPr id="1808" name="Google Shape;1808;p52"/>
            <p:cNvSpPr txBox="1"/>
            <p:nvPr/>
          </p:nvSpPr>
          <p:spPr>
            <a:xfrm flipH="1">
              <a:off x="6794130" y="2312930"/>
              <a:ext cx="2018400" cy="41738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-US" dirty="0" err="1" smtClean="0"/>
                <a:t>Ifoda</a:t>
              </a:r>
              <a:r>
                <a:rPr lang="en-US" dirty="0" smtClean="0"/>
                <a:t> </a:t>
              </a:r>
              <a:r>
                <a:rPr lang="en-US" dirty="0" err="1" smtClean="0"/>
                <a:t>yoziladi</a:t>
              </a:r>
              <a:endParaRPr dirty="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1809" name="Google Shape;1809;p52"/>
            <p:cNvSpPr txBox="1"/>
            <p:nvPr/>
          </p:nvSpPr>
          <p:spPr>
            <a:xfrm flipH="1">
              <a:off x="6794130" y="2063330"/>
              <a:ext cx="2018400" cy="346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en" sz="2000" b="1" dirty="0" smtClean="0">
                  <a:solidFill>
                    <a:srgbClr val="C00000"/>
                  </a:solidFill>
                  <a:latin typeface="Fira Sans"/>
                  <a:ea typeface="Fira Sans"/>
                  <a:cs typeface="Fira Sans"/>
                  <a:sym typeface="Fira Sans"/>
                </a:rPr>
                <a:t>TIMSOLLI</a:t>
              </a:r>
              <a:endParaRPr sz="2000" b="1" dirty="0">
                <a:solidFill>
                  <a:srgbClr val="C00000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</p:grpSp>
      <p:grpSp>
        <p:nvGrpSpPr>
          <p:cNvPr id="1810" name="Google Shape;1810;p52"/>
          <p:cNvGrpSpPr/>
          <p:nvPr/>
        </p:nvGrpSpPr>
        <p:grpSpPr>
          <a:xfrm rot="5400000" flipH="1">
            <a:off x="6395323" y="3952378"/>
            <a:ext cx="1856941" cy="931111"/>
            <a:chOff x="2216605" y="1462275"/>
            <a:chExt cx="1392706" cy="698333"/>
          </a:xfrm>
        </p:grpSpPr>
        <p:sp>
          <p:nvSpPr>
            <p:cNvPr id="1811" name="Google Shape;1811;p52"/>
            <p:cNvSpPr/>
            <p:nvPr/>
          </p:nvSpPr>
          <p:spPr>
            <a:xfrm>
              <a:off x="2253771" y="1493624"/>
              <a:ext cx="1355540" cy="666983"/>
            </a:xfrm>
            <a:custGeom>
              <a:avLst/>
              <a:gdLst/>
              <a:ahLst/>
              <a:cxnLst/>
              <a:rect l="l" t="t" r="r" b="b"/>
              <a:pathLst>
                <a:path w="16777" h="8255" fill="none" extrusionOk="0">
                  <a:moveTo>
                    <a:pt x="16777" y="8255"/>
                  </a:moveTo>
                  <a:lnTo>
                    <a:pt x="10607" y="8255"/>
                  </a:lnTo>
                  <a:lnTo>
                    <a:pt x="2364" y="0"/>
                  </a:lnTo>
                  <a:lnTo>
                    <a:pt x="1" y="0"/>
                  </a:lnTo>
                </a:path>
              </a:pathLst>
            </a:custGeom>
            <a:noFill/>
            <a:ln w="28575" cap="flat" cmpd="sng">
              <a:solidFill>
                <a:schemeClr val="accent5">
                  <a:lumMod val="50000"/>
                </a:schemeClr>
              </a:solidFill>
              <a:prstDash val="solid"/>
              <a:miter lim="12121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12" name="Google Shape;1812;p52"/>
            <p:cNvSpPr/>
            <p:nvPr/>
          </p:nvSpPr>
          <p:spPr>
            <a:xfrm>
              <a:off x="2216605" y="1462275"/>
              <a:ext cx="62699" cy="62780"/>
            </a:xfrm>
            <a:custGeom>
              <a:avLst/>
              <a:gdLst/>
              <a:ahLst/>
              <a:cxnLst/>
              <a:rect l="l" t="t" r="r" b="b"/>
              <a:pathLst>
                <a:path w="776" h="777" extrusionOk="0">
                  <a:moveTo>
                    <a:pt x="0" y="0"/>
                  </a:moveTo>
                  <a:lnTo>
                    <a:pt x="0" y="776"/>
                  </a:lnTo>
                  <a:lnTo>
                    <a:pt x="776" y="776"/>
                  </a:lnTo>
                  <a:lnTo>
                    <a:pt x="776" y="0"/>
                  </a:lnTo>
                  <a:close/>
                </a:path>
              </a:pathLst>
            </a:custGeom>
            <a:solidFill>
              <a:schemeClr val="accent3"/>
            </a:solidFill>
            <a:ln>
              <a:solidFill>
                <a:schemeClr val="accent5">
                  <a:lumMod val="50000"/>
                </a:schemeClr>
              </a:solidFill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grpSp>
        <p:nvGrpSpPr>
          <p:cNvPr id="1813" name="Google Shape;1813;p52"/>
          <p:cNvGrpSpPr/>
          <p:nvPr/>
        </p:nvGrpSpPr>
        <p:grpSpPr>
          <a:xfrm rot="-5400000">
            <a:off x="3936142" y="3952378"/>
            <a:ext cx="1856941" cy="931111"/>
            <a:chOff x="2216605" y="1462275"/>
            <a:chExt cx="1392706" cy="698333"/>
          </a:xfrm>
        </p:grpSpPr>
        <p:sp>
          <p:nvSpPr>
            <p:cNvPr id="1814" name="Google Shape;1814;p52"/>
            <p:cNvSpPr/>
            <p:nvPr/>
          </p:nvSpPr>
          <p:spPr>
            <a:xfrm>
              <a:off x="2253771" y="1493624"/>
              <a:ext cx="1355540" cy="666983"/>
            </a:xfrm>
            <a:custGeom>
              <a:avLst/>
              <a:gdLst/>
              <a:ahLst/>
              <a:cxnLst/>
              <a:rect l="l" t="t" r="r" b="b"/>
              <a:pathLst>
                <a:path w="16777" h="8255" fill="none" extrusionOk="0">
                  <a:moveTo>
                    <a:pt x="16777" y="8255"/>
                  </a:moveTo>
                  <a:lnTo>
                    <a:pt x="10607" y="8255"/>
                  </a:lnTo>
                  <a:lnTo>
                    <a:pt x="2364" y="0"/>
                  </a:lnTo>
                  <a:lnTo>
                    <a:pt x="1" y="0"/>
                  </a:lnTo>
                </a:path>
              </a:pathLst>
            </a:custGeom>
            <a:noFill/>
            <a:ln w="28575" cap="flat" cmpd="sng">
              <a:solidFill>
                <a:schemeClr val="accent5">
                  <a:lumMod val="50000"/>
                </a:schemeClr>
              </a:solidFill>
              <a:prstDash val="solid"/>
              <a:miter lim="12121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15" name="Google Shape;1815;p52"/>
            <p:cNvSpPr/>
            <p:nvPr/>
          </p:nvSpPr>
          <p:spPr>
            <a:xfrm>
              <a:off x="2216605" y="1462275"/>
              <a:ext cx="62699" cy="62780"/>
            </a:xfrm>
            <a:custGeom>
              <a:avLst/>
              <a:gdLst/>
              <a:ahLst/>
              <a:cxnLst/>
              <a:rect l="l" t="t" r="r" b="b"/>
              <a:pathLst>
                <a:path w="776" h="777" extrusionOk="0">
                  <a:moveTo>
                    <a:pt x="0" y="0"/>
                  </a:moveTo>
                  <a:lnTo>
                    <a:pt x="0" y="776"/>
                  </a:lnTo>
                  <a:lnTo>
                    <a:pt x="776" y="776"/>
                  </a:lnTo>
                  <a:lnTo>
                    <a:pt x="776" y="0"/>
                  </a:lnTo>
                  <a:close/>
                </a:path>
              </a:pathLst>
            </a:custGeom>
            <a:solidFill>
              <a:schemeClr val="accent3"/>
            </a:solidFill>
            <a:ln>
              <a:solidFill>
                <a:schemeClr val="accent5">
                  <a:lumMod val="50000"/>
                </a:schemeClr>
              </a:solidFill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grpSp>
        <p:nvGrpSpPr>
          <p:cNvPr id="1816" name="Google Shape;1816;p52"/>
          <p:cNvGrpSpPr/>
          <p:nvPr/>
        </p:nvGrpSpPr>
        <p:grpSpPr>
          <a:xfrm>
            <a:off x="4696967" y="3942612"/>
            <a:ext cx="2870164" cy="1560000"/>
            <a:chOff x="3522725" y="3662172"/>
            <a:chExt cx="2152623" cy="1170000"/>
          </a:xfrm>
        </p:grpSpPr>
        <p:sp>
          <p:nvSpPr>
            <p:cNvPr id="1817" name="Google Shape;1817;p52"/>
            <p:cNvSpPr txBox="1"/>
            <p:nvPr/>
          </p:nvSpPr>
          <p:spPr>
            <a:xfrm flipH="1">
              <a:off x="3522725" y="4008972"/>
              <a:ext cx="2152623" cy="823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-US" dirty="0" err="1"/>
                <a:t>Doira</a:t>
              </a:r>
              <a:r>
                <a:rPr lang="en-US" dirty="0"/>
                <a:t> </a:t>
              </a:r>
              <a:r>
                <a:rPr lang="en-US" dirty="0" err="1" smtClean="0"/>
                <a:t>chizib</a:t>
              </a:r>
              <a:r>
                <a:rPr lang="en-US" dirty="0"/>
                <a:t>, 4 ta </a:t>
              </a:r>
              <a:r>
                <a:rPr lang="en-US" dirty="0" err="1"/>
                <a:t>teng</a:t>
              </a:r>
              <a:r>
                <a:rPr lang="en-US" dirty="0"/>
                <a:t> </a:t>
              </a:r>
              <a:r>
                <a:rPr lang="en-US" dirty="0" err="1"/>
                <a:t>qismga</a:t>
              </a:r>
              <a:r>
                <a:rPr lang="en-US" dirty="0"/>
                <a:t> </a:t>
              </a:r>
              <a:r>
                <a:rPr lang="en-US" dirty="0" err="1"/>
                <a:t>bo‘linadi</a:t>
              </a:r>
              <a:r>
                <a:rPr lang="en-US" dirty="0"/>
                <a:t>. </a:t>
              </a:r>
              <a:r>
                <a:rPr lang="en-US" dirty="0" err="1"/>
                <a:t>Ularning</a:t>
              </a:r>
              <a:r>
                <a:rPr lang="en-US" dirty="0"/>
                <a:t> 3 </a:t>
              </a:r>
              <a:r>
                <a:rPr lang="en-US" dirty="0" err="1"/>
                <a:t>tasi</a:t>
              </a:r>
              <a:r>
                <a:rPr lang="en-US" dirty="0"/>
                <a:t> </a:t>
              </a:r>
              <a:r>
                <a:rPr lang="en-US" dirty="0" err="1" smtClean="0"/>
                <a:t>bo‘yaladi</a:t>
              </a:r>
              <a:r>
                <a:rPr lang="en-US" dirty="0" smtClean="0"/>
                <a:t>, </a:t>
              </a:r>
              <a:r>
                <a:rPr lang="en-US" dirty="0" err="1"/>
                <a:t>keyin</a:t>
              </a:r>
              <a:r>
                <a:rPr lang="en-US" dirty="0"/>
                <a:t> </a:t>
              </a:r>
              <a:r>
                <a:rPr lang="en-US" dirty="0" err="1"/>
                <a:t>yana</a:t>
              </a:r>
              <a:r>
                <a:rPr lang="en-US" dirty="0"/>
                <a:t> </a:t>
              </a:r>
              <a:r>
                <a:rPr lang="en-US" dirty="0" err="1"/>
                <a:t>bitta</a:t>
              </a:r>
              <a:r>
                <a:rPr lang="en-US" dirty="0"/>
                <a:t> </a:t>
              </a:r>
              <a:r>
                <a:rPr lang="en-US" dirty="0" err="1"/>
                <a:t>qismi</a:t>
              </a:r>
              <a:r>
                <a:rPr lang="en-US" dirty="0"/>
                <a:t> </a:t>
              </a:r>
              <a:r>
                <a:rPr lang="en-US" dirty="0" err="1" smtClean="0"/>
                <a:t>bo‘yaladi</a:t>
              </a:r>
              <a:r>
                <a:rPr lang="en-US" dirty="0" smtClean="0"/>
                <a:t>.</a:t>
              </a:r>
              <a:endParaRPr dirty="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1818" name="Google Shape;1818;p52"/>
            <p:cNvSpPr txBox="1"/>
            <p:nvPr/>
          </p:nvSpPr>
          <p:spPr>
            <a:xfrm flipH="1">
              <a:off x="3561451" y="3662172"/>
              <a:ext cx="2018400" cy="346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en" sz="2000" b="1" dirty="0" smtClean="0">
                  <a:solidFill>
                    <a:srgbClr val="C00000"/>
                  </a:solidFill>
                  <a:latin typeface="Fira Sans"/>
                  <a:ea typeface="Fira Sans"/>
                  <a:cs typeface="Fira Sans"/>
                  <a:sym typeface="Fira Sans"/>
                </a:rPr>
                <a:t>RASMLI</a:t>
              </a:r>
              <a:endParaRPr sz="2000" b="1" dirty="0">
                <a:solidFill>
                  <a:srgbClr val="C00000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</p:grpSp>
      <p:pic>
        <p:nvPicPr>
          <p:cNvPr id="4100" name="Picture 4" descr="Fractions Photos, Images &amp; Pictures | Shutterstock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26" t="6726" r="46780" b="15765"/>
          <a:stretch/>
        </p:blipFill>
        <p:spPr bwMode="auto">
          <a:xfrm>
            <a:off x="231315" y="3488424"/>
            <a:ext cx="1371957" cy="135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4" descr="Fractions Photos, Images &amp; Pictures | Shutterstock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44" t="46635" r="46779" b="15765"/>
          <a:stretch/>
        </p:blipFill>
        <p:spPr bwMode="auto">
          <a:xfrm rot="16200000">
            <a:off x="1068298" y="3381461"/>
            <a:ext cx="666021" cy="657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Fractions | Baamboozle - Baamboozle | The Most Fun Classroom Games!"/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5380" y="5568594"/>
            <a:ext cx="1213337" cy="1213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Прямая соединительная линия 3"/>
          <p:cNvCxnSpPr/>
          <p:nvPr/>
        </p:nvCxnSpPr>
        <p:spPr>
          <a:xfrm>
            <a:off x="5046453" y="940618"/>
            <a:ext cx="215660" cy="314895"/>
          </a:xfrm>
          <a:prstGeom prst="line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9633610" y="2680222"/>
                <a:ext cx="1397562" cy="62408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num>
                      <m:den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</m:den>
                    </m:f>
                    <m:r>
                      <a:rPr lang="en-US" sz="2400" b="1" i="1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400" b="1" dirty="0">
                    <a:solidFill>
                      <a:srgbClr val="7030A0"/>
                    </a:solidFill>
                  </a:rPr>
                  <a:t> </a:t>
                </a:r>
                <a:r>
                  <a:rPr lang="en-US" sz="2400" b="1" dirty="0" smtClean="0">
                    <a:solidFill>
                      <a:srgbClr val="7030A0"/>
                    </a:solidFill>
                  </a:rPr>
                  <a:t>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</m:den>
                    </m:f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𝟏</m:t>
                    </m:r>
                  </m:oMath>
                </a14:m>
                <a:endParaRPr lang="ru-RU" sz="2400" b="1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33610" y="2680222"/>
                <a:ext cx="1397562" cy="624082"/>
              </a:xfrm>
              <a:prstGeom prst="rect">
                <a:avLst/>
              </a:prstGeom>
              <a:blipFill>
                <a:blip r:embed="rId6"/>
                <a:stretch>
                  <a:fillRect b="-980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19984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" name="Picture 10" descr="Conceito de ideia. Mãos e lâmpada, encontrem solução ou resposta.  Criatividade, educação, metáfora do vetor de estudo | Vetor Prem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1423" y="100485"/>
            <a:ext cx="6867215" cy="6757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Google Shape;1777;p52"/>
          <p:cNvSpPr txBox="1">
            <a:spLocks/>
          </p:cNvSpPr>
          <p:nvPr/>
        </p:nvSpPr>
        <p:spPr>
          <a:xfrm>
            <a:off x="378681" y="2886630"/>
            <a:ext cx="7900264" cy="7144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en-US" sz="5400" b="1" dirty="0" err="1" smtClean="0">
                <a:latin typeface="+mn-lt"/>
              </a:rPr>
              <a:t>Amaliy</a:t>
            </a:r>
            <a:r>
              <a:rPr lang="en-US" sz="5400" b="1" dirty="0">
                <a:latin typeface="+mn-lt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+mn-lt"/>
              </a:rPr>
              <a:t>mashg‘ulot</a:t>
            </a:r>
            <a:endParaRPr lang="en-US" sz="4800" b="1" dirty="0">
              <a:solidFill>
                <a:srgbClr val="002060"/>
              </a:solidFill>
              <a:latin typeface="+mn-lt"/>
              <a:ea typeface="Fira Sans Extra Condensed"/>
              <a:cs typeface="Fira Sans Extra Condensed"/>
              <a:sym typeface="Fira Sans Extra Condensed"/>
            </a:endParaRPr>
          </a:p>
        </p:txBody>
      </p:sp>
      <p:sp>
        <p:nvSpPr>
          <p:cNvPr id="11" name="Google Shape;1777;p52"/>
          <p:cNvSpPr txBox="1">
            <a:spLocks/>
          </p:cNvSpPr>
          <p:nvPr/>
        </p:nvSpPr>
        <p:spPr>
          <a:xfrm>
            <a:off x="1222419" y="4404898"/>
            <a:ext cx="7900264" cy="7144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en-US" sz="5400" b="1" dirty="0" smtClean="0">
                <a:solidFill>
                  <a:srgbClr val="C00000"/>
                </a:solidFill>
                <a:latin typeface="+mn-lt"/>
              </a:rPr>
              <a:t>1-topshiriq</a:t>
            </a:r>
            <a:endParaRPr lang="en-US" sz="4800" b="1" dirty="0">
              <a:solidFill>
                <a:srgbClr val="C00000"/>
              </a:solidFill>
              <a:latin typeface="+mn-lt"/>
              <a:ea typeface="Fira Sans Extra Condensed"/>
              <a:cs typeface="Fira Sans Extra Condensed"/>
              <a:sym typeface="Fira Sans Extra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16034036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Вырезка экрана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946327"/>
            <a:ext cx="7949459" cy="921676"/>
          </a:xfrm>
        </p:spPr>
      </p:pic>
      <p:pic>
        <p:nvPicPr>
          <p:cNvPr id="5" name="Рисунок 4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4729" y="5248222"/>
            <a:ext cx="8097821" cy="885877"/>
          </a:xfrm>
          <a:prstGeom prst="rect">
            <a:avLst/>
          </a:prstGeom>
        </p:spPr>
      </p:pic>
      <p:pic>
        <p:nvPicPr>
          <p:cNvPr id="6" name="Рисунок 5" descr="Вырезка экран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4603" y="3057477"/>
            <a:ext cx="8271621" cy="819198"/>
          </a:xfrm>
          <a:prstGeom prst="rect">
            <a:avLst/>
          </a:prstGeom>
        </p:spPr>
      </p:pic>
      <p:pic>
        <p:nvPicPr>
          <p:cNvPr id="7" name="Рисунок 6" descr="Вырезка экрана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0881" y="5352997"/>
            <a:ext cx="504895" cy="57158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416896" y="141573"/>
            <a:ext cx="5928236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0" cap="none" spc="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A-</a:t>
            </a:r>
            <a:r>
              <a:rPr lang="en-US" sz="4400" b="0" cap="none" spc="0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guruh</a:t>
            </a:r>
            <a:r>
              <a:rPr lang="en-US" sz="4400" b="0" cap="none" spc="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4400" b="0" cap="none" spc="0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uchun</a:t>
            </a:r>
            <a:r>
              <a:rPr lang="en-US" sz="4400" b="0" cap="none" spc="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4400" b="0" cap="none" spc="0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topshiriq</a:t>
            </a:r>
            <a:endParaRPr lang="ru-RU" sz="4400" b="0" cap="none" spc="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713314" y="2241663"/>
            <a:ext cx="5906811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</a:t>
            </a:r>
            <a:r>
              <a:rPr lang="en-US" sz="4400" b="0" cap="none" spc="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</a:t>
            </a:r>
            <a:r>
              <a:rPr lang="en-US" sz="4400" b="0" cap="none" spc="0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guruh</a:t>
            </a:r>
            <a:r>
              <a:rPr lang="en-US" sz="4400" b="0" cap="none" spc="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4400" b="0" cap="none" spc="0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uchun</a:t>
            </a:r>
            <a:r>
              <a:rPr lang="en-US" sz="4400" b="0" cap="none" spc="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4400" dirty="0" err="1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topshiriq</a:t>
            </a:r>
            <a:endParaRPr lang="ru-RU" sz="44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ru-RU" sz="4400" b="0" cap="none" spc="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870203" y="4426393"/>
            <a:ext cx="5901867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</a:t>
            </a:r>
            <a:r>
              <a:rPr lang="en-US" sz="4400" b="0" cap="none" spc="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</a:t>
            </a:r>
            <a:r>
              <a:rPr lang="en-US" sz="4400" b="0" cap="none" spc="0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guruh</a:t>
            </a:r>
            <a:r>
              <a:rPr lang="en-US" sz="4400" b="0" cap="none" spc="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4400" b="0" cap="none" spc="0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uchun</a:t>
            </a:r>
            <a:r>
              <a:rPr lang="en-US" sz="4400" b="0" cap="none" spc="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4400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topshiriq</a:t>
            </a:r>
            <a:endParaRPr lang="ru-RU" sz="44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1" name="Picture 16">
            <a:extLst>
              <a:ext uri="{FF2B5EF4-FFF2-40B4-BE49-F238E27FC236}">
                <a16:creationId xmlns:a16="http://schemas.microsoft.com/office/drawing/2014/main" id="{73A10BD2-40B9-72BC-8E8D-D0E843C8A0D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0824962">
            <a:off x="325527" y="5360671"/>
            <a:ext cx="2960913" cy="1181329"/>
          </a:xfrm>
          <a:prstGeom prst="rect">
            <a:avLst/>
          </a:prstGeom>
        </p:spPr>
      </p:pic>
      <p:pic>
        <p:nvPicPr>
          <p:cNvPr id="12" name="Рисунок 6">
            <a:extLst>
              <a:ext uri="{FF2B5EF4-FFF2-40B4-BE49-F238E27FC236}">
                <a16:creationId xmlns:a16="http://schemas.microsoft.com/office/drawing/2014/main" id="{2A3025AA-3328-A1E5-EF71-3B0A5BF946DC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18086">
            <a:off x="400474" y="2916125"/>
            <a:ext cx="1964841" cy="2598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125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22" y="137833"/>
            <a:ext cx="2111230" cy="58608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grpSp>
        <p:nvGrpSpPr>
          <p:cNvPr id="19" name="Google Shape;929;p32">
            <a:extLst>
              <a:ext uri="{FF2B5EF4-FFF2-40B4-BE49-F238E27FC236}">
                <a16:creationId xmlns:a16="http://schemas.microsoft.com/office/drawing/2014/main" id="{445E95C3-FF8D-45FE-BB57-72B7A85DDEBC}"/>
              </a:ext>
            </a:extLst>
          </p:cNvPr>
          <p:cNvGrpSpPr/>
          <p:nvPr/>
        </p:nvGrpSpPr>
        <p:grpSpPr>
          <a:xfrm>
            <a:off x="239259" y="2415400"/>
            <a:ext cx="9586227" cy="1858758"/>
            <a:chOff x="852325" y="1239125"/>
            <a:chExt cx="5543149" cy="791050"/>
          </a:xfrm>
        </p:grpSpPr>
        <p:sp>
          <p:nvSpPr>
            <p:cNvPr id="20" name="Google Shape;930;p32">
              <a:extLst>
                <a:ext uri="{FF2B5EF4-FFF2-40B4-BE49-F238E27FC236}">
                  <a16:creationId xmlns:a16="http://schemas.microsoft.com/office/drawing/2014/main" id="{F63510CF-42ED-4BD9-BC0D-9E1AA920A269}"/>
                </a:ext>
              </a:extLst>
            </p:cNvPr>
            <p:cNvSpPr/>
            <p:nvPr/>
          </p:nvSpPr>
          <p:spPr>
            <a:xfrm>
              <a:off x="852325" y="1478375"/>
              <a:ext cx="448325" cy="551800"/>
            </a:xfrm>
            <a:custGeom>
              <a:avLst/>
              <a:gdLst/>
              <a:ahLst/>
              <a:cxnLst/>
              <a:rect l="l" t="t" r="r" b="b"/>
              <a:pathLst>
                <a:path w="17933" h="22072" extrusionOk="0">
                  <a:moveTo>
                    <a:pt x="6109" y="0"/>
                  </a:moveTo>
                  <a:lnTo>
                    <a:pt x="0" y="0"/>
                  </a:lnTo>
                  <a:lnTo>
                    <a:pt x="0" y="22072"/>
                  </a:lnTo>
                  <a:lnTo>
                    <a:pt x="17933" y="22072"/>
                  </a:lnTo>
                </a:path>
              </a:pathLst>
            </a:custGeom>
            <a:noFill/>
            <a:ln w="9525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oval" w="med" len="med"/>
            </a:ln>
          </p:spPr>
        </p:sp>
        <p:sp>
          <p:nvSpPr>
            <p:cNvPr id="21" name="Google Shape;931;p32">
              <a:extLst>
                <a:ext uri="{FF2B5EF4-FFF2-40B4-BE49-F238E27FC236}">
                  <a16:creationId xmlns:a16="http://schemas.microsoft.com/office/drawing/2014/main" id="{33997454-35D8-44AA-8CB9-5E476C8C569C}"/>
                </a:ext>
              </a:extLst>
            </p:cNvPr>
            <p:cNvSpPr/>
            <p:nvPr/>
          </p:nvSpPr>
          <p:spPr>
            <a:xfrm>
              <a:off x="985350" y="1239125"/>
              <a:ext cx="1361100" cy="4785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algn="ctr">
                <a:buClr>
                  <a:srgbClr val="000000"/>
                </a:buClr>
                <a:buSzPts val="1100"/>
              </a:pPr>
              <a:r>
                <a:rPr lang="en" sz="2800" b="1" dirty="0" smtClean="0">
                  <a:solidFill>
                    <a:srgbClr val="FFFFFF"/>
                  </a:solidFill>
                  <a:latin typeface="Fira Sans Extra Condensed Medium"/>
                  <a:sym typeface="Fira Sans Extra Condensed Medium"/>
                </a:rPr>
                <a:t>Moddiy</a:t>
              </a:r>
              <a:endParaRPr sz="2800" b="1" dirty="0">
                <a:solidFill>
                  <a:srgbClr val="000000"/>
                </a:solidFill>
              </a:endParaRPr>
            </a:p>
          </p:txBody>
        </p:sp>
        <p:sp>
          <p:nvSpPr>
            <p:cNvPr id="22" name="Google Shape;932;p32">
              <a:extLst>
                <a:ext uri="{FF2B5EF4-FFF2-40B4-BE49-F238E27FC236}">
                  <a16:creationId xmlns:a16="http://schemas.microsoft.com/office/drawing/2014/main" id="{5EF45468-3BD5-49FE-AB3A-267EE75D8DC3}"/>
                </a:ext>
              </a:extLst>
            </p:cNvPr>
            <p:cNvSpPr/>
            <p:nvPr/>
          </p:nvSpPr>
          <p:spPr>
            <a:xfrm>
              <a:off x="2857255" y="1239125"/>
              <a:ext cx="3538219" cy="478500"/>
            </a:xfrm>
            <a:prstGeom prst="roundRect">
              <a:avLst>
                <a:gd name="adj" fmla="val 50000"/>
              </a:avLst>
            </a:prstGeom>
            <a:solidFill>
              <a:srgbClr val="EEEEEE"/>
            </a:solidFill>
            <a:ln>
              <a:noFill/>
            </a:ln>
          </p:spPr>
          <p:txBody>
            <a:bodyPr spcFirstLastPara="1" wrap="square" lIns="228513" tIns="114241" rIns="114241" bIns="114241" anchor="ctr" anchorCtr="0">
              <a:noAutofit/>
            </a:bodyPr>
            <a:lstStyle/>
            <a:p>
              <a:r>
                <a:rPr lang="en-US" b="1" dirty="0" err="1" smtClean="0"/>
                <a:t>Birlik</a:t>
              </a:r>
              <a:r>
                <a:rPr lang="en-US" b="1" dirty="0" smtClean="0"/>
                <a:t> </a:t>
              </a:r>
              <a:r>
                <a:rPr lang="en-US" b="1" dirty="0" err="1" smtClean="0"/>
                <a:t>kublardan</a:t>
              </a:r>
              <a:r>
                <a:rPr lang="en-US" b="1" dirty="0" smtClean="0"/>
                <a:t> </a:t>
              </a:r>
              <a:r>
                <a:rPr lang="en-US" b="1" dirty="0" err="1" smtClean="0"/>
                <a:t>foydalanib</a:t>
              </a:r>
              <a:r>
                <a:rPr lang="en-US" b="1" dirty="0" smtClean="0"/>
                <a:t>, </a:t>
              </a:r>
              <a:r>
                <a:rPr lang="en-US" b="1" dirty="0" err="1"/>
                <a:t>o‘lchamlari</a:t>
              </a:r>
              <a:r>
                <a:rPr lang="en-US" b="1" dirty="0"/>
                <a:t> </a:t>
              </a:r>
              <a:r>
                <a:rPr lang="en-US" b="1" dirty="0" smtClean="0"/>
                <a:t>2 </a:t>
              </a:r>
              <a:r>
                <a:rPr lang="en-US" b="1" dirty="0" err="1" smtClean="0"/>
                <a:t>birlik</a:t>
              </a:r>
              <a:r>
                <a:rPr lang="en-US" b="1" dirty="0" smtClean="0"/>
                <a:t> (</a:t>
              </a:r>
              <a:r>
                <a:rPr lang="en-US" b="1" dirty="0" err="1" smtClean="0"/>
                <a:t>eni</a:t>
              </a:r>
              <a:r>
                <a:rPr lang="en-US" b="1" dirty="0" smtClean="0"/>
                <a:t>), 3 </a:t>
              </a:r>
              <a:r>
                <a:rPr lang="en-US" b="1" dirty="0" err="1" smtClean="0"/>
                <a:t>birlik</a:t>
              </a:r>
              <a:r>
                <a:rPr lang="en-US" b="1" dirty="0" smtClean="0"/>
                <a:t> (</a:t>
              </a:r>
              <a:r>
                <a:rPr lang="en-US" b="1" dirty="0" err="1" smtClean="0"/>
                <a:t>bo‘yi</a:t>
              </a:r>
              <a:r>
                <a:rPr lang="en-US" b="1" dirty="0" smtClean="0"/>
                <a:t>), 5 </a:t>
              </a:r>
              <a:r>
                <a:rPr lang="en-US" b="1" dirty="0" err="1" smtClean="0"/>
                <a:t>birlik</a:t>
              </a:r>
              <a:r>
                <a:rPr lang="en-US" b="1" dirty="0" smtClean="0"/>
                <a:t> (</a:t>
              </a:r>
              <a:r>
                <a:rPr lang="en-US" b="1" dirty="0" err="1" smtClean="0"/>
                <a:t>balandligi</a:t>
              </a:r>
              <a:r>
                <a:rPr lang="en-US" b="1" dirty="0" smtClean="0"/>
                <a:t>) </a:t>
              </a:r>
              <a:r>
                <a:rPr lang="en-US" b="1" dirty="0" err="1"/>
                <a:t>bo‘lgan</a:t>
              </a:r>
              <a:r>
                <a:rPr lang="en-US" b="1" dirty="0"/>
                <a:t> </a:t>
              </a:r>
              <a:r>
                <a:rPr lang="en-US" b="1" dirty="0" err="1"/>
                <a:t>kuboid</a:t>
              </a:r>
              <a:r>
                <a:rPr lang="en-US" b="1" dirty="0"/>
                <a:t> </a:t>
              </a:r>
              <a:br>
                <a:rPr lang="en-US" b="1" dirty="0"/>
              </a:br>
              <a:r>
                <a:rPr lang="en-US" b="1" dirty="0" err="1" smtClean="0"/>
                <a:t>quring</a:t>
              </a:r>
              <a:r>
                <a:rPr lang="en-US" b="1" dirty="0" smtClean="0"/>
                <a:t>. </a:t>
              </a:r>
              <a:r>
                <a:rPr lang="en-US" b="1" dirty="0" err="1" smtClean="0"/>
                <a:t>Kublar</a:t>
              </a:r>
              <a:r>
                <a:rPr lang="en-US" b="1" dirty="0" smtClean="0"/>
                <a:t> </a:t>
              </a:r>
              <a:r>
                <a:rPr lang="en-US" b="1" dirty="0" err="1"/>
                <a:t>sonini</a:t>
              </a:r>
              <a:r>
                <a:rPr lang="en-US" b="1" dirty="0"/>
                <a:t> </a:t>
              </a:r>
              <a:r>
                <a:rPr lang="en-US" b="1" dirty="0" err="1"/>
                <a:t>sanab</a:t>
              </a:r>
              <a:r>
                <a:rPr lang="en-US" b="1" dirty="0"/>
                <a:t> </a:t>
              </a:r>
              <a:r>
                <a:rPr lang="en-US" b="1" dirty="0" err="1"/>
                <a:t>hajmni</a:t>
              </a:r>
              <a:r>
                <a:rPr lang="en-US" b="1" dirty="0"/>
                <a:t> </a:t>
              </a:r>
              <a:r>
                <a:rPr lang="en-US" b="1" dirty="0" err="1" smtClean="0"/>
                <a:t>aniqlang</a:t>
              </a:r>
              <a:r>
                <a:rPr lang="en-US" b="1" dirty="0" smtClean="0"/>
                <a:t>.</a:t>
              </a:r>
              <a:endParaRPr b="1" dirty="0">
                <a:latin typeface="Roboto"/>
                <a:ea typeface="Roboto"/>
                <a:cs typeface="Roboto"/>
                <a:sym typeface="Roboto"/>
              </a:endParaRPr>
            </a:p>
          </p:txBody>
        </p:sp>
        <p:cxnSp>
          <p:nvCxnSpPr>
            <p:cNvPr id="23" name="Google Shape;933;p32">
              <a:extLst>
                <a:ext uri="{FF2B5EF4-FFF2-40B4-BE49-F238E27FC236}">
                  <a16:creationId xmlns:a16="http://schemas.microsoft.com/office/drawing/2014/main" id="{2F395A5E-8014-488F-8980-1792661784DF}"/>
                </a:ext>
              </a:extLst>
            </p:cNvPr>
            <p:cNvCxnSpPr>
              <a:cxnSpLocks/>
              <a:stCxn id="21" idx="3"/>
              <a:endCxn id="22" idx="1"/>
            </p:cNvCxnSpPr>
            <p:nvPr/>
          </p:nvCxnSpPr>
          <p:spPr>
            <a:xfrm>
              <a:off x="2346450" y="1478375"/>
              <a:ext cx="510805" cy="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oval" w="med" len="med"/>
            </a:ln>
          </p:spPr>
        </p:cxnSp>
      </p:grpSp>
      <p:grpSp>
        <p:nvGrpSpPr>
          <p:cNvPr id="24" name="Google Shape;934;p32">
            <a:extLst>
              <a:ext uri="{FF2B5EF4-FFF2-40B4-BE49-F238E27FC236}">
                <a16:creationId xmlns:a16="http://schemas.microsoft.com/office/drawing/2014/main" id="{552FE886-2B70-4B55-B35B-E35FE42EEC48}"/>
              </a:ext>
            </a:extLst>
          </p:cNvPr>
          <p:cNvGrpSpPr/>
          <p:nvPr/>
        </p:nvGrpSpPr>
        <p:grpSpPr>
          <a:xfrm>
            <a:off x="822574" y="3880861"/>
            <a:ext cx="8442725" cy="1858758"/>
            <a:chOff x="1251400" y="1913025"/>
            <a:chExt cx="4881930" cy="791050"/>
          </a:xfrm>
        </p:grpSpPr>
        <p:sp>
          <p:nvSpPr>
            <p:cNvPr id="25" name="Google Shape;935;p32">
              <a:extLst>
                <a:ext uri="{FF2B5EF4-FFF2-40B4-BE49-F238E27FC236}">
                  <a16:creationId xmlns:a16="http://schemas.microsoft.com/office/drawing/2014/main" id="{2B400A68-C277-4F1B-BACD-F51490B36CEE}"/>
                </a:ext>
              </a:extLst>
            </p:cNvPr>
            <p:cNvSpPr/>
            <p:nvPr/>
          </p:nvSpPr>
          <p:spPr>
            <a:xfrm>
              <a:off x="1251400" y="2152275"/>
              <a:ext cx="448325" cy="551800"/>
            </a:xfrm>
            <a:custGeom>
              <a:avLst/>
              <a:gdLst/>
              <a:ahLst/>
              <a:cxnLst/>
              <a:rect l="l" t="t" r="r" b="b"/>
              <a:pathLst>
                <a:path w="17933" h="22072" extrusionOk="0">
                  <a:moveTo>
                    <a:pt x="6109" y="0"/>
                  </a:moveTo>
                  <a:lnTo>
                    <a:pt x="0" y="0"/>
                  </a:lnTo>
                  <a:lnTo>
                    <a:pt x="0" y="22072"/>
                  </a:lnTo>
                  <a:lnTo>
                    <a:pt x="17933" y="22072"/>
                  </a:lnTo>
                </a:path>
              </a:pathLst>
            </a:custGeom>
            <a:noFill/>
            <a:ln w="9525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oval" w="med" len="med"/>
            </a:ln>
          </p:spPr>
        </p:sp>
        <p:sp>
          <p:nvSpPr>
            <p:cNvPr id="26" name="Google Shape;936;p32">
              <a:extLst>
                <a:ext uri="{FF2B5EF4-FFF2-40B4-BE49-F238E27FC236}">
                  <a16:creationId xmlns:a16="http://schemas.microsoft.com/office/drawing/2014/main" id="{7A65724C-F610-434E-8AE1-0D3A2E657D2D}"/>
                </a:ext>
              </a:extLst>
            </p:cNvPr>
            <p:cNvSpPr/>
            <p:nvPr/>
          </p:nvSpPr>
          <p:spPr>
            <a:xfrm>
              <a:off x="3275944" y="1913050"/>
              <a:ext cx="2857386" cy="478500"/>
            </a:xfrm>
            <a:prstGeom prst="roundRect">
              <a:avLst>
                <a:gd name="adj" fmla="val 50000"/>
              </a:avLst>
            </a:prstGeom>
            <a:solidFill>
              <a:srgbClr val="EEEEEE"/>
            </a:solidFill>
            <a:ln>
              <a:noFill/>
            </a:ln>
          </p:spPr>
          <p:txBody>
            <a:bodyPr spcFirstLastPara="1" wrap="square" lIns="228513" tIns="114241" rIns="114241" bIns="114241" anchor="ctr" anchorCtr="0">
              <a:noAutofit/>
            </a:bodyPr>
            <a:lstStyle/>
            <a:p>
              <a:pPr>
                <a:buClr>
                  <a:srgbClr val="000000"/>
                </a:buClr>
                <a:buSzPts val="1100"/>
              </a:pPr>
              <a:r>
                <a:rPr lang="en-US" b="1" dirty="0" err="1"/>
                <a:t>O‘lchamlari</a:t>
              </a:r>
              <a:r>
                <a:rPr lang="en-US" b="1" dirty="0"/>
                <a:t> </a:t>
              </a:r>
              <a:r>
                <a:rPr lang="en-US" b="1" dirty="0" smtClean="0"/>
                <a:t>2 </a:t>
              </a:r>
              <a:r>
                <a:rPr lang="en-US" b="1" dirty="0"/>
                <a:t>cm, </a:t>
              </a:r>
              <a:r>
                <a:rPr lang="en-US" b="1" dirty="0" smtClean="0"/>
                <a:t>3 </a:t>
              </a:r>
              <a:r>
                <a:rPr lang="en-US" b="1" dirty="0"/>
                <a:t>cm, </a:t>
              </a:r>
              <a:r>
                <a:rPr lang="en-US" b="1" dirty="0" smtClean="0"/>
                <a:t>5 </a:t>
              </a:r>
              <a:r>
                <a:rPr lang="en-US" b="1" dirty="0"/>
                <a:t>cm </a:t>
              </a:r>
              <a:r>
                <a:rPr lang="en-US" b="1" dirty="0" err="1"/>
                <a:t>bo‘lgan</a:t>
              </a:r>
              <a:r>
                <a:rPr lang="en-US" b="1" dirty="0"/>
                <a:t> </a:t>
              </a:r>
              <a:r>
                <a:rPr lang="en-US" b="1" dirty="0" err="1"/>
                <a:t>kuboid</a:t>
              </a:r>
              <a:r>
                <a:rPr lang="en-US" b="1" dirty="0"/>
                <a:t> </a:t>
              </a:r>
              <a:br>
                <a:rPr lang="en-US" b="1" dirty="0"/>
              </a:br>
              <a:r>
                <a:rPr lang="en-US" b="1" dirty="0" err="1" smtClean="0"/>
                <a:t>chizing</a:t>
              </a:r>
              <a:r>
                <a:rPr lang="en-US" b="1" dirty="0" smtClean="0"/>
                <a:t>. </a:t>
              </a:r>
              <a:r>
                <a:rPr lang="en-US" b="1" dirty="0" err="1" smtClean="0"/>
                <a:t>Hajmni</a:t>
              </a:r>
              <a:r>
                <a:rPr lang="en-US" b="1" dirty="0" smtClean="0"/>
                <a:t> </a:t>
              </a:r>
              <a:r>
                <a:rPr lang="en-US" b="1" dirty="0" err="1"/>
                <a:t>hisoblashni</a:t>
              </a:r>
              <a:r>
                <a:rPr lang="en-US" b="1" dirty="0"/>
                <a:t> </a:t>
              </a:r>
              <a:r>
                <a:rPr lang="en-US" b="1" dirty="0" err="1"/>
                <a:t>vizual</a:t>
              </a:r>
              <a:r>
                <a:rPr lang="en-US" b="1" dirty="0"/>
                <a:t> </a:t>
              </a:r>
              <a:r>
                <a:rPr lang="en-US" b="1" dirty="0" err="1"/>
                <a:t>qadamlar</a:t>
              </a:r>
              <a:r>
                <a:rPr lang="en-US" b="1" dirty="0"/>
                <a:t> </a:t>
              </a:r>
              <a:r>
                <a:rPr lang="en-US" b="1" dirty="0" err="1"/>
                <a:t>bilan</a:t>
              </a:r>
              <a:r>
                <a:rPr lang="en-US" b="1" dirty="0"/>
                <a:t> </a:t>
              </a:r>
              <a:r>
                <a:rPr lang="en-US" b="1" dirty="0" err="1" smtClean="0"/>
                <a:t>tushuntiring</a:t>
              </a:r>
              <a:r>
                <a:rPr lang="en-US" b="1" dirty="0" smtClean="0"/>
                <a:t>.</a:t>
              </a:r>
              <a:endParaRPr b="1" dirty="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7" name="Google Shape;937;p32">
              <a:extLst>
                <a:ext uri="{FF2B5EF4-FFF2-40B4-BE49-F238E27FC236}">
                  <a16:creationId xmlns:a16="http://schemas.microsoft.com/office/drawing/2014/main" id="{8CBB0076-20B8-439B-B5AB-60C68188D21D}"/>
                </a:ext>
              </a:extLst>
            </p:cNvPr>
            <p:cNvSpPr/>
            <p:nvPr/>
          </p:nvSpPr>
          <p:spPr>
            <a:xfrm>
              <a:off x="1404039" y="1913025"/>
              <a:ext cx="1361100" cy="4785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algn="ctr">
                <a:buClr>
                  <a:srgbClr val="000000"/>
                </a:buClr>
                <a:buSzPts val="1100"/>
              </a:pPr>
              <a:r>
                <a:rPr lang="en-US" sz="2800" b="1" dirty="0" err="1" smtClean="0">
                  <a:solidFill>
                    <a:schemeClr val="bg1"/>
                  </a:solidFill>
                </a:rPr>
                <a:t>Rasmli</a:t>
              </a:r>
              <a:endParaRPr sz="2800" b="1" dirty="0">
                <a:solidFill>
                  <a:schemeClr val="bg1"/>
                </a:solidFill>
              </a:endParaRPr>
            </a:p>
          </p:txBody>
        </p:sp>
        <p:cxnSp>
          <p:nvCxnSpPr>
            <p:cNvPr id="28" name="Google Shape;938;p32">
              <a:extLst>
                <a:ext uri="{FF2B5EF4-FFF2-40B4-BE49-F238E27FC236}">
                  <a16:creationId xmlns:a16="http://schemas.microsoft.com/office/drawing/2014/main" id="{E665D73C-D040-464B-B529-7640CB6833C3}"/>
                </a:ext>
              </a:extLst>
            </p:cNvPr>
            <p:cNvCxnSpPr>
              <a:cxnSpLocks/>
              <a:stCxn id="27" idx="3"/>
              <a:endCxn id="26" idx="1"/>
            </p:cNvCxnSpPr>
            <p:nvPr/>
          </p:nvCxnSpPr>
          <p:spPr>
            <a:xfrm>
              <a:off x="2765139" y="2152275"/>
              <a:ext cx="510805" cy="25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oval" w="med" len="med"/>
            </a:ln>
          </p:spPr>
        </p:cxnSp>
      </p:grpSp>
      <p:grpSp>
        <p:nvGrpSpPr>
          <p:cNvPr id="29" name="Google Shape;939;p32">
            <a:extLst>
              <a:ext uri="{FF2B5EF4-FFF2-40B4-BE49-F238E27FC236}">
                <a16:creationId xmlns:a16="http://schemas.microsoft.com/office/drawing/2014/main" id="{C3674CAB-236E-4A86-9700-E0E0A6166C58}"/>
              </a:ext>
            </a:extLst>
          </p:cNvPr>
          <p:cNvGrpSpPr/>
          <p:nvPr/>
        </p:nvGrpSpPr>
        <p:grpSpPr>
          <a:xfrm>
            <a:off x="1672915" y="5336798"/>
            <a:ext cx="6435916" cy="1124351"/>
            <a:chOff x="1822728" y="2586949"/>
            <a:chExt cx="3721510" cy="478501"/>
          </a:xfrm>
        </p:grpSpPr>
        <p:sp>
          <p:nvSpPr>
            <p:cNvPr id="44" name="Google Shape;941;p32">
              <a:extLst>
                <a:ext uri="{FF2B5EF4-FFF2-40B4-BE49-F238E27FC236}">
                  <a16:creationId xmlns:a16="http://schemas.microsoft.com/office/drawing/2014/main" id="{6CB4D517-A62A-4389-B350-36BF22B2F7F9}"/>
                </a:ext>
              </a:extLst>
            </p:cNvPr>
            <p:cNvSpPr/>
            <p:nvPr/>
          </p:nvSpPr>
          <p:spPr>
            <a:xfrm>
              <a:off x="1822728" y="2586950"/>
              <a:ext cx="1361100" cy="478500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algn="ctr">
                <a:buClr>
                  <a:srgbClr val="000000"/>
                </a:buClr>
                <a:buSzPts val="1100"/>
              </a:pPr>
              <a:r>
                <a:rPr lang="en" sz="2800" b="1" dirty="0" smtClean="0">
                  <a:solidFill>
                    <a:srgbClr val="FFFFFF"/>
                  </a:solidFill>
                  <a:latin typeface="Fira Sans Extra Condensed Medium"/>
                  <a:sym typeface="Fira Sans Extra Condensed Medium"/>
                </a:rPr>
                <a:t>Timsolli</a:t>
              </a:r>
              <a:endParaRPr sz="2800" b="1" dirty="0">
                <a:solidFill>
                  <a:srgbClr val="000000"/>
                </a:solidFill>
              </a:endParaRPr>
            </a:p>
          </p:txBody>
        </p:sp>
        <p:sp>
          <p:nvSpPr>
            <p:cNvPr id="46" name="Google Shape;942;p32">
              <a:extLst>
                <a:ext uri="{FF2B5EF4-FFF2-40B4-BE49-F238E27FC236}">
                  <a16:creationId xmlns:a16="http://schemas.microsoft.com/office/drawing/2014/main" id="{84BE68EE-95A4-41B2-8AF8-E45F8B7AF397}"/>
                </a:ext>
              </a:extLst>
            </p:cNvPr>
            <p:cNvSpPr/>
            <p:nvPr/>
          </p:nvSpPr>
          <p:spPr>
            <a:xfrm>
              <a:off x="3694633" y="2586949"/>
              <a:ext cx="1849605" cy="478500"/>
            </a:xfrm>
            <a:prstGeom prst="roundRect">
              <a:avLst>
                <a:gd name="adj" fmla="val 50000"/>
              </a:avLst>
            </a:prstGeom>
            <a:solidFill>
              <a:srgbClr val="EEEEEE"/>
            </a:solidFill>
            <a:ln>
              <a:noFill/>
            </a:ln>
          </p:spPr>
          <p:txBody>
            <a:bodyPr spcFirstLastPara="1" wrap="square" lIns="228513" tIns="114241" rIns="114241" bIns="114241" anchor="ctr" anchorCtr="0">
              <a:noAutofit/>
            </a:bodyPr>
            <a:lstStyle/>
            <a:p>
              <a:pPr>
                <a:buClr>
                  <a:srgbClr val="000000"/>
                </a:buClr>
                <a:buSzPts val="1100"/>
              </a:pPr>
              <a:r>
                <a:rPr lang="en-US" b="1" dirty="0" err="1"/>
                <a:t>Matematik</a:t>
              </a:r>
              <a:r>
                <a:rPr lang="en-US" b="1" dirty="0"/>
                <a:t> </a:t>
              </a:r>
              <a:r>
                <a:rPr lang="en-US" b="1" dirty="0" err="1"/>
                <a:t>formuladan</a:t>
              </a:r>
              <a:r>
                <a:rPr lang="en-US" b="1" dirty="0"/>
                <a:t> </a:t>
              </a:r>
              <a:r>
                <a:rPr lang="en-US" b="1" dirty="0" err="1"/>
                <a:t>foydalanib</a:t>
              </a:r>
              <a:r>
                <a:rPr lang="en-US" b="1" dirty="0"/>
                <a:t> </a:t>
              </a:r>
              <a:r>
                <a:rPr lang="en-US" b="1" dirty="0" smtClean="0"/>
                <a:t>toping.</a:t>
              </a:r>
              <a:endParaRPr b="1" dirty="0">
                <a:sym typeface="Roboto"/>
              </a:endParaRPr>
            </a:p>
          </p:txBody>
        </p:sp>
        <p:cxnSp>
          <p:nvCxnSpPr>
            <p:cNvPr id="47" name="Google Shape;943;p32">
              <a:extLst>
                <a:ext uri="{FF2B5EF4-FFF2-40B4-BE49-F238E27FC236}">
                  <a16:creationId xmlns:a16="http://schemas.microsoft.com/office/drawing/2014/main" id="{04F96104-6E0D-44BA-99E3-67B5C436567A}"/>
                </a:ext>
              </a:extLst>
            </p:cNvPr>
            <p:cNvCxnSpPr>
              <a:cxnSpLocks/>
              <a:stCxn id="44" idx="3"/>
              <a:endCxn id="46" idx="1"/>
            </p:cNvCxnSpPr>
            <p:nvPr/>
          </p:nvCxnSpPr>
          <p:spPr>
            <a:xfrm flipV="1">
              <a:off x="3183828" y="2826199"/>
              <a:ext cx="510804" cy="1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oval" w="med" len="med"/>
            </a:ln>
          </p:spPr>
        </p:cxnSp>
      </p:grpSp>
      <p:sp>
        <p:nvSpPr>
          <p:cNvPr id="32" name="Заголовок 1"/>
          <p:cNvSpPr>
            <a:spLocks noGrp="1"/>
          </p:cNvSpPr>
          <p:nvPr>
            <p:ph type="title"/>
          </p:nvPr>
        </p:nvSpPr>
        <p:spPr>
          <a:xfrm>
            <a:off x="767742" y="-17557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err="1" smtClean="0">
                <a:solidFill>
                  <a:srgbClr val="C00000"/>
                </a:solidFill>
              </a:rPr>
              <a:t>Fazoviy</a:t>
            </a:r>
            <a:r>
              <a:rPr lang="en-US" sz="4000" b="1" dirty="0" smtClean="0">
                <a:solidFill>
                  <a:srgbClr val="C00000"/>
                </a:solidFill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</a:rPr>
              <a:t>jismlar</a:t>
            </a:r>
            <a:r>
              <a:rPr lang="en-US" sz="4000" b="1" dirty="0" smtClean="0">
                <a:solidFill>
                  <a:srgbClr val="C00000"/>
                </a:solidFill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</a:rPr>
              <a:t>hajmini</a:t>
            </a:r>
            <a:r>
              <a:rPr lang="en-US" sz="4000" b="1" dirty="0" smtClean="0">
                <a:solidFill>
                  <a:srgbClr val="C00000"/>
                </a:solidFill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</a:rPr>
              <a:t>hisoblash</a:t>
            </a:r>
            <a:endParaRPr lang="ru-RU" sz="4000" b="1" dirty="0">
              <a:solidFill>
                <a:srgbClr val="C00000"/>
              </a:solidFill>
            </a:endParaRPr>
          </a:p>
        </p:txBody>
      </p:sp>
      <p:pic>
        <p:nvPicPr>
          <p:cNvPr id="4" name="Рисунок 3" descr="Вырезка экран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148676" y="3785518"/>
            <a:ext cx="1343453" cy="155128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8222411" y="5739619"/>
            <a:ext cx="3519577" cy="523220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en-US" sz="1400" b="1" dirty="0" err="1">
                <a:solidFill>
                  <a:srgbClr val="0070C0"/>
                </a:solidFill>
                <a:latin typeface="SourceSans3-Regular"/>
              </a:rPr>
              <a:t>Kuboid</a:t>
            </a:r>
            <a:r>
              <a:rPr lang="en-US" sz="1400" b="1" dirty="0">
                <a:solidFill>
                  <a:srgbClr val="0070C0"/>
                </a:solidFill>
                <a:latin typeface="SourceSans3-Regular"/>
              </a:rPr>
              <a:t> </a:t>
            </a:r>
            <a:r>
              <a:rPr lang="en-US" sz="1400" b="1" dirty="0" err="1">
                <a:solidFill>
                  <a:srgbClr val="0070C0"/>
                </a:solidFill>
                <a:latin typeface="SourceSans3-Regular"/>
              </a:rPr>
              <a:t>hajmi</a:t>
            </a:r>
            <a:r>
              <a:rPr lang="en-US" sz="1400" b="1" dirty="0">
                <a:solidFill>
                  <a:srgbClr val="0070C0"/>
                </a:solidFill>
                <a:latin typeface="SourceSans3-Regular"/>
              </a:rPr>
              <a:t> = </a:t>
            </a:r>
            <a:r>
              <a:rPr lang="en-US" sz="1400" b="1" dirty="0" err="1">
                <a:solidFill>
                  <a:srgbClr val="0070C0"/>
                </a:solidFill>
                <a:latin typeface="SourceSans3-Regular"/>
              </a:rPr>
              <a:t>bo‘yi</a:t>
            </a:r>
            <a:r>
              <a:rPr lang="en-US" sz="1400" b="1" dirty="0">
                <a:solidFill>
                  <a:srgbClr val="0070C0"/>
                </a:solidFill>
                <a:latin typeface="SourceSans3-Regular"/>
              </a:rPr>
              <a:t> × </a:t>
            </a:r>
            <a:r>
              <a:rPr lang="en-US" sz="1400" b="1" dirty="0" err="1">
                <a:solidFill>
                  <a:srgbClr val="0070C0"/>
                </a:solidFill>
                <a:latin typeface="SourceSans3-Regular"/>
              </a:rPr>
              <a:t>eni</a:t>
            </a:r>
            <a:r>
              <a:rPr lang="en-US" sz="1400" b="1" dirty="0">
                <a:solidFill>
                  <a:srgbClr val="0070C0"/>
                </a:solidFill>
                <a:latin typeface="SourceSans3-Regular"/>
              </a:rPr>
              <a:t> × </a:t>
            </a:r>
            <a:r>
              <a:rPr lang="en-US" sz="1400" b="1" dirty="0" err="1">
                <a:solidFill>
                  <a:srgbClr val="0070C0"/>
                </a:solidFill>
                <a:latin typeface="SourceSans3-Regular"/>
              </a:rPr>
              <a:t>balandligi</a:t>
            </a:r>
            <a:r>
              <a:rPr lang="en-US" sz="1400" b="1" dirty="0">
                <a:solidFill>
                  <a:srgbClr val="0070C0"/>
                </a:solidFill>
                <a:latin typeface="SourceSans3-Regular"/>
              </a:rPr>
              <a:t> </a:t>
            </a:r>
            <a:endParaRPr lang="en-US" sz="1400" b="1" dirty="0" smtClean="0">
              <a:solidFill>
                <a:srgbClr val="0070C0"/>
              </a:solidFill>
              <a:latin typeface="SourceSans3-Regular"/>
            </a:endParaRPr>
          </a:p>
          <a:p>
            <a:r>
              <a:rPr lang="en-US" sz="1400" b="1" dirty="0" err="1">
                <a:solidFill>
                  <a:srgbClr val="0070C0"/>
                </a:solidFill>
                <a:latin typeface="SourceSans3-Regular"/>
              </a:rPr>
              <a:t>Kuboid</a:t>
            </a:r>
            <a:r>
              <a:rPr lang="en-US" sz="1400" b="1" dirty="0">
                <a:solidFill>
                  <a:srgbClr val="0070C0"/>
                </a:solidFill>
                <a:latin typeface="SourceSans3-Regular"/>
              </a:rPr>
              <a:t> </a:t>
            </a:r>
            <a:r>
              <a:rPr lang="en-US" sz="1400" b="1" dirty="0" err="1">
                <a:solidFill>
                  <a:srgbClr val="0070C0"/>
                </a:solidFill>
                <a:latin typeface="SourceSans3-Regular"/>
              </a:rPr>
              <a:t>hajmi</a:t>
            </a:r>
            <a:r>
              <a:rPr lang="en-US" sz="1400" b="1" dirty="0">
                <a:solidFill>
                  <a:srgbClr val="0070C0"/>
                </a:solidFill>
                <a:latin typeface="SourceSans3-Regular"/>
              </a:rPr>
              <a:t> </a:t>
            </a:r>
            <a:r>
              <a:rPr lang="en-US" sz="1400" b="1" dirty="0" smtClean="0">
                <a:solidFill>
                  <a:srgbClr val="0070C0"/>
                </a:solidFill>
                <a:latin typeface="SourceSans3-Regular"/>
              </a:rPr>
              <a:t>= 3 </a:t>
            </a:r>
            <a:r>
              <a:rPr lang="en-US" sz="1400" b="1" dirty="0">
                <a:solidFill>
                  <a:srgbClr val="0070C0"/>
                </a:solidFill>
                <a:latin typeface="SourceSans3-Regular"/>
              </a:rPr>
              <a:t>× 2 × </a:t>
            </a:r>
            <a:r>
              <a:rPr lang="en-US" sz="1400" b="1" dirty="0" smtClean="0">
                <a:solidFill>
                  <a:srgbClr val="0070C0"/>
                </a:solidFill>
                <a:latin typeface="SourceSans3-Regular"/>
              </a:rPr>
              <a:t>5 </a:t>
            </a:r>
            <a:r>
              <a:rPr lang="en-US" sz="1400" b="1" dirty="0">
                <a:solidFill>
                  <a:srgbClr val="0070C0"/>
                </a:solidFill>
                <a:latin typeface="SourceSans3-Regular"/>
              </a:rPr>
              <a:t>= </a:t>
            </a:r>
            <a:r>
              <a:rPr lang="en-US" sz="1400" b="1" dirty="0" smtClean="0">
                <a:solidFill>
                  <a:srgbClr val="0070C0"/>
                </a:solidFill>
                <a:latin typeface="SourceSans3-Regular"/>
              </a:rPr>
              <a:t>30 </a:t>
            </a:r>
            <a:r>
              <a:rPr lang="en-US" sz="1400" b="1" dirty="0">
                <a:solidFill>
                  <a:srgbClr val="0070C0"/>
                </a:solidFill>
                <a:latin typeface="SourceSans3-Regular"/>
              </a:rPr>
              <a:t>(</a:t>
            </a:r>
            <a:r>
              <a:rPr lang="en-US" sz="1400" b="1" dirty="0" smtClean="0">
                <a:solidFill>
                  <a:srgbClr val="0070C0"/>
                </a:solidFill>
                <a:latin typeface="SourceSans3-Regular"/>
              </a:rPr>
              <a:t>cm</a:t>
            </a:r>
            <a:r>
              <a:rPr lang="en-US" sz="1400" b="1" baseline="30000" dirty="0" smtClean="0">
                <a:solidFill>
                  <a:srgbClr val="0070C0"/>
                </a:solidFill>
                <a:latin typeface="SourceSans3-Regular"/>
              </a:rPr>
              <a:t>3</a:t>
            </a:r>
            <a:r>
              <a:rPr lang="en-US" sz="1400" b="1" dirty="0" smtClean="0">
                <a:solidFill>
                  <a:srgbClr val="0070C0"/>
                </a:solidFill>
                <a:latin typeface="SourceSans3-Regular"/>
              </a:rPr>
              <a:t>)</a:t>
            </a:r>
            <a:r>
              <a:rPr lang="en-US" sz="1400" b="1" dirty="0" smtClean="0">
                <a:solidFill>
                  <a:srgbClr val="0070C0"/>
                </a:solidFill>
              </a:rPr>
              <a:t> </a:t>
            </a:r>
            <a:endParaRPr lang="ru-RU" sz="1400" b="1" dirty="0">
              <a:solidFill>
                <a:srgbClr val="0070C0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48676" y="1612961"/>
            <a:ext cx="1305795" cy="1873787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42445" y="1136360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b="1" dirty="0" err="1"/>
              <a:t>O‘lchamlari</a:t>
            </a:r>
            <a:r>
              <a:rPr lang="en-US" sz="2400" b="1" dirty="0"/>
              <a:t> 2 cm, 3 cm, 5 cm </a:t>
            </a:r>
            <a:r>
              <a:rPr lang="en-US" sz="2400" b="1" dirty="0" err="1"/>
              <a:t>bo‘lgan</a:t>
            </a:r>
            <a:r>
              <a:rPr lang="en-US" sz="2400" b="1" dirty="0"/>
              <a:t> </a:t>
            </a:r>
            <a:r>
              <a:rPr lang="en-US" sz="2400" b="1" dirty="0" err="1" smtClean="0"/>
              <a:t>kuboid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hajmini</a:t>
            </a:r>
            <a:r>
              <a:rPr lang="en-US" sz="2400" b="1" dirty="0" smtClean="0"/>
              <a:t> toping. </a:t>
            </a:r>
            <a:r>
              <a:rPr lang="en-US" sz="2400" b="1" dirty="0"/>
              <a:t/>
            </a:r>
            <a:br>
              <a:rPr lang="en-US" sz="2400" b="1" dirty="0"/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531698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" name="Picture 10" descr="Conceito de ideia. Mãos e lâmpada, encontrem solução ou resposta.  Criatividade, educação, metáfora do vetor de estudo | Vetor Prem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4515" y="27115"/>
            <a:ext cx="6837485" cy="6728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Google Shape;1777;p52"/>
          <p:cNvSpPr txBox="1">
            <a:spLocks/>
          </p:cNvSpPr>
          <p:nvPr/>
        </p:nvSpPr>
        <p:spPr>
          <a:xfrm>
            <a:off x="403802" y="2890398"/>
            <a:ext cx="7900264" cy="7144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en-US" sz="5400" b="1" dirty="0" err="1" smtClean="0">
                <a:latin typeface="+mn-lt"/>
              </a:rPr>
              <a:t>Amaliy</a:t>
            </a:r>
            <a:r>
              <a:rPr lang="en-US" sz="5400" b="1" dirty="0">
                <a:latin typeface="+mn-lt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+mn-lt"/>
              </a:rPr>
              <a:t>mashg‘ulot</a:t>
            </a:r>
            <a:endParaRPr lang="en-US" sz="4800" b="1" dirty="0">
              <a:solidFill>
                <a:srgbClr val="002060"/>
              </a:solidFill>
              <a:latin typeface="+mn-lt"/>
              <a:ea typeface="Fira Sans Extra Condensed"/>
              <a:cs typeface="Fira Sans Extra Condensed"/>
              <a:sym typeface="Fira Sans Extra Condensed"/>
            </a:endParaRPr>
          </a:p>
        </p:txBody>
      </p:sp>
      <p:sp>
        <p:nvSpPr>
          <p:cNvPr id="11" name="Google Shape;1777;p52"/>
          <p:cNvSpPr txBox="1">
            <a:spLocks/>
          </p:cNvSpPr>
          <p:nvPr/>
        </p:nvSpPr>
        <p:spPr>
          <a:xfrm>
            <a:off x="1277684" y="4250404"/>
            <a:ext cx="7900264" cy="7144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en-US" sz="5400" b="1" dirty="0">
                <a:solidFill>
                  <a:srgbClr val="C00000"/>
                </a:solidFill>
                <a:latin typeface="+mn-lt"/>
              </a:rPr>
              <a:t>2</a:t>
            </a:r>
            <a:r>
              <a:rPr lang="en-US" sz="5400" b="1" dirty="0" smtClean="0">
                <a:solidFill>
                  <a:srgbClr val="C00000"/>
                </a:solidFill>
                <a:latin typeface="+mn-lt"/>
              </a:rPr>
              <a:t>-topshiriq</a:t>
            </a:r>
            <a:endParaRPr lang="en-US" sz="4800" b="1" dirty="0">
              <a:solidFill>
                <a:srgbClr val="C00000"/>
              </a:solidFill>
              <a:latin typeface="+mn-lt"/>
              <a:ea typeface="Fira Sans Extra Condensed"/>
              <a:cs typeface="Fira Sans Extra Condensed"/>
              <a:sym typeface="Fira Sans Extra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37290168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122" y="712551"/>
            <a:ext cx="5646844" cy="2213391"/>
          </a:xfrm>
          <a:prstGeom prst="rect">
            <a:avLst/>
          </a:prstGeom>
        </p:spPr>
      </p:pic>
      <p:pic>
        <p:nvPicPr>
          <p:cNvPr id="5" name="Рисунок 4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2493" y="3638493"/>
            <a:ext cx="6309306" cy="1398016"/>
          </a:xfrm>
          <a:prstGeom prst="rect">
            <a:avLst/>
          </a:prstGeom>
        </p:spPr>
      </p:pic>
      <p:pic>
        <p:nvPicPr>
          <p:cNvPr id="6" name="Рисунок 5" descr="Вырезка экран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747" y="5718986"/>
            <a:ext cx="5351253" cy="78512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04142" y="0"/>
            <a:ext cx="5928236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0" cap="none" spc="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A-</a:t>
            </a:r>
            <a:r>
              <a:rPr lang="en-US" sz="4400" b="0" cap="none" spc="0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guruh</a:t>
            </a:r>
            <a:r>
              <a:rPr lang="en-US" sz="4400" b="0" cap="none" spc="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4400" b="0" cap="none" spc="0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uchun</a:t>
            </a:r>
            <a:r>
              <a:rPr lang="en-US" sz="4400" b="0" cap="none" spc="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4400" b="0" cap="none" spc="0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topshiriq</a:t>
            </a:r>
            <a:endParaRPr lang="ru-RU" sz="4400" b="0" cap="none" spc="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580327" y="3015725"/>
            <a:ext cx="5906811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</a:t>
            </a:r>
            <a:r>
              <a:rPr lang="en-US" sz="4400" b="0" cap="none" spc="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</a:t>
            </a:r>
            <a:r>
              <a:rPr lang="en-US" sz="4400" b="0" cap="none" spc="0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guruh</a:t>
            </a:r>
            <a:r>
              <a:rPr lang="en-US" sz="4400" b="0" cap="none" spc="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4400" b="0" cap="none" spc="0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uchun</a:t>
            </a:r>
            <a:r>
              <a:rPr lang="en-US" sz="4400" b="0" cap="none" spc="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4400" dirty="0" err="1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topshiriq</a:t>
            </a:r>
            <a:endParaRPr lang="ru-RU" sz="44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ru-RU" sz="4400" b="0" cap="none" spc="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946653" y="5144752"/>
            <a:ext cx="5901867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</a:t>
            </a:r>
            <a:r>
              <a:rPr lang="en-US" sz="4400" b="0" cap="none" spc="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</a:t>
            </a:r>
            <a:r>
              <a:rPr lang="en-US" sz="4400" b="0" cap="none" spc="0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guruh</a:t>
            </a:r>
            <a:r>
              <a:rPr lang="en-US" sz="4400" b="0" cap="none" spc="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4400" b="0" cap="none" spc="0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uchun</a:t>
            </a:r>
            <a:r>
              <a:rPr lang="en-US" sz="4400" b="0" cap="none" spc="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4400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topshiriq</a:t>
            </a:r>
            <a:endParaRPr lang="ru-RU" sz="44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0" name="Picture 16">
            <a:extLst>
              <a:ext uri="{FF2B5EF4-FFF2-40B4-BE49-F238E27FC236}">
                <a16:creationId xmlns:a16="http://schemas.microsoft.com/office/drawing/2014/main" id="{73A10BD2-40B9-72BC-8E8D-D0E843C8A0D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824962">
            <a:off x="524839" y="5360670"/>
            <a:ext cx="2960913" cy="1181329"/>
          </a:xfrm>
          <a:prstGeom prst="rect">
            <a:avLst/>
          </a:prstGeom>
        </p:spPr>
      </p:pic>
      <p:pic>
        <p:nvPicPr>
          <p:cNvPr id="11" name="Рисунок 6">
            <a:extLst>
              <a:ext uri="{FF2B5EF4-FFF2-40B4-BE49-F238E27FC236}">
                <a16:creationId xmlns:a16="http://schemas.microsoft.com/office/drawing/2014/main" id="{2A3025AA-3328-A1E5-EF71-3B0A5BF946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18086">
            <a:off x="599786" y="2916124"/>
            <a:ext cx="1964841" cy="2598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652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3" name="Google Shape;4563;p36"/>
          <p:cNvSpPr/>
          <p:nvPr/>
        </p:nvSpPr>
        <p:spPr>
          <a:xfrm>
            <a:off x="5774309" y="1480650"/>
            <a:ext cx="1223879" cy="1240937"/>
          </a:xfrm>
          <a:custGeom>
            <a:avLst/>
            <a:gdLst/>
            <a:ahLst/>
            <a:cxnLst/>
            <a:rect l="l" t="t" r="r" b="b"/>
            <a:pathLst>
              <a:path w="2162" h="2162" extrusionOk="0">
                <a:moveTo>
                  <a:pt x="1082" y="0"/>
                </a:moveTo>
                <a:lnTo>
                  <a:pt x="0" y="1082"/>
                </a:lnTo>
                <a:lnTo>
                  <a:pt x="1082" y="2162"/>
                </a:lnTo>
                <a:lnTo>
                  <a:pt x="2161" y="1082"/>
                </a:lnTo>
                <a:lnTo>
                  <a:pt x="1082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" sz="2267" b="1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01</a:t>
            </a:r>
            <a:endParaRPr sz="2267" b="1">
              <a:solidFill>
                <a:schemeClr val="lt1"/>
              </a:solidFill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  <p:sp>
        <p:nvSpPr>
          <p:cNvPr id="4564" name="Google Shape;4564;p36"/>
          <p:cNvSpPr/>
          <p:nvPr/>
        </p:nvSpPr>
        <p:spPr>
          <a:xfrm>
            <a:off x="5618259" y="1407184"/>
            <a:ext cx="706477" cy="1432643"/>
          </a:xfrm>
          <a:custGeom>
            <a:avLst/>
            <a:gdLst/>
            <a:ahLst/>
            <a:cxnLst/>
            <a:rect l="l" t="t" r="r" b="b"/>
            <a:pathLst>
              <a:path w="1248" h="2496" fill="none" extrusionOk="0">
                <a:moveTo>
                  <a:pt x="1247" y="1"/>
                </a:moveTo>
                <a:lnTo>
                  <a:pt x="1" y="1249"/>
                </a:lnTo>
                <a:lnTo>
                  <a:pt x="1247" y="2496"/>
                </a:lnTo>
              </a:path>
            </a:pathLst>
          </a:custGeom>
          <a:noFill/>
          <a:ln w="19050" cap="flat" cmpd="sng">
            <a:solidFill>
              <a:schemeClr val="dk2"/>
            </a:solidFill>
            <a:prstDash val="solid"/>
            <a:miter lim="2141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4565" name="Google Shape;4565;p36"/>
          <p:cNvSpPr/>
          <p:nvPr/>
        </p:nvSpPr>
        <p:spPr>
          <a:xfrm>
            <a:off x="7615136" y="1160203"/>
            <a:ext cx="803349" cy="894213"/>
          </a:xfrm>
          <a:custGeom>
            <a:avLst/>
            <a:gdLst/>
            <a:ahLst/>
            <a:cxnLst/>
            <a:rect l="l" t="t" r="r" b="b"/>
            <a:pathLst>
              <a:path w="543" h="597" extrusionOk="0">
                <a:moveTo>
                  <a:pt x="271" y="22"/>
                </a:moveTo>
                <a:cubicBezTo>
                  <a:pt x="281" y="22"/>
                  <a:pt x="292" y="31"/>
                  <a:pt x="292" y="42"/>
                </a:cubicBezTo>
                <a:cubicBezTo>
                  <a:pt x="292" y="52"/>
                  <a:pt x="281" y="63"/>
                  <a:pt x="271" y="63"/>
                </a:cubicBezTo>
                <a:cubicBezTo>
                  <a:pt x="260" y="63"/>
                  <a:pt x="251" y="54"/>
                  <a:pt x="251" y="42"/>
                </a:cubicBezTo>
                <a:cubicBezTo>
                  <a:pt x="251" y="31"/>
                  <a:pt x="260" y="22"/>
                  <a:pt x="271" y="22"/>
                </a:cubicBezTo>
                <a:close/>
                <a:moveTo>
                  <a:pt x="39" y="138"/>
                </a:moveTo>
                <a:cubicBezTo>
                  <a:pt x="50" y="138"/>
                  <a:pt x="59" y="147"/>
                  <a:pt x="59" y="157"/>
                </a:cubicBezTo>
                <a:cubicBezTo>
                  <a:pt x="59" y="168"/>
                  <a:pt x="50" y="176"/>
                  <a:pt x="39" y="176"/>
                </a:cubicBezTo>
                <a:cubicBezTo>
                  <a:pt x="29" y="176"/>
                  <a:pt x="20" y="168"/>
                  <a:pt x="20" y="157"/>
                </a:cubicBezTo>
                <a:cubicBezTo>
                  <a:pt x="20" y="147"/>
                  <a:pt x="29" y="138"/>
                  <a:pt x="39" y="138"/>
                </a:cubicBezTo>
                <a:close/>
                <a:moveTo>
                  <a:pt x="502" y="138"/>
                </a:moveTo>
                <a:cubicBezTo>
                  <a:pt x="513" y="138"/>
                  <a:pt x="521" y="147"/>
                  <a:pt x="521" y="157"/>
                </a:cubicBezTo>
                <a:cubicBezTo>
                  <a:pt x="521" y="168"/>
                  <a:pt x="513" y="176"/>
                  <a:pt x="502" y="176"/>
                </a:cubicBezTo>
                <a:cubicBezTo>
                  <a:pt x="491" y="176"/>
                  <a:pt x="483" y="168"/>
                  <a:pt x="483" y="157"/>
                </a:cubicBezTo>
                <a:cubicBezTo>
                  <a:pt x="483" y="147"/>
                  <a:pt x="491" y="138"/>
                  <a:pt x="502" y="138"/>
                </a:cubicBezTo>
                <a:close/>
                <a:moveTo>
                  <a:pt x="271" y="181"/>
                </a:moveTo>
                <a:lnTo>
                  <a:pt x="363" y="234"/>
                </a:lnTo>
                <a:lnTo>
                  <a:pt x="271" y="284"/>
                </a:lnTo>
                <a:lnTo>
                  <a:pt x="183" y="232"/>
                </a:lnTo>
                <a:lnTo>
                  <a:pt x="271" y="181"/>
                </a:lnTo>
                <a:close/>
                <a:moveTo>
                  <a:pt x="170" y="251"/>
                </a:moveTo>
                <a:lnTo>
                  <a:pt x="260" y="305"/>
                </a:lnTo>
                <a:lnTo>
                  <a:pt x="260" y="408"/>
                </a:lnTo>
                <a:lnTo>
                  <a:pt x="170" y="356"/>
                </a:lnTo>
                <a:lnTo>
                  <a:pt x="170" y="251"/>
                </a:lnTo>
                <a:close/>
                <a:moveTo>
                  <a:pt x="371" y="251"/>
                </a:moveTo>
                <a:lnTo>
                  <a:pt x="371" y="354"/>
                </a:lnTo>
                <a:lnTo>
                  <a:pt x="371" y="356"/>
                </a:lnTo>
                <a:lnTo>
                  <a:pt x="284" y="408"/>
                </a:lnTo>
                <a:lnTo>
                  <a:pt x="284" y="305"/>
                </a:lnTo>
                <a:lnTo>
                  <a:pt x="371" y="251"/>
                </a:lnTo>
                <a:close/>
                <a:moveTo>
                  <a:pt x="42" y="419"/>
                </a:moveTo>
                <a:cubicBezTo>
                  <a:pt x="46" y="419"/>
                  <a:pt x="52" y="421"/>
                  <a:pt x="54" y="423"/>
                </a:cubicBezTo>
                <a:cubicBezTo>
                  <a:pt x="57" y="425"/>
                  <a:pt x="57" y="425"/>
                  <a:pt x="57" y="425"/>
                </a:cubicBezTo>
                <a:cubicBezTo>
                  <a:pt x="59" y="429"/>
                  <a:pt x="61" y="433"/>
                  <a:pt x="61" y="438"/>
                </a:cubicBezTo>
                <a:cubicBezTo>
                  <a:pt x="61" y="448"/>
                  <a:pt x="52" y="457"/>
                  <a:pt x="42" y="457"/>
                </a:cubicBezTo>
                <a:cubicBezTo>
                  <a:pt x="31" y="457"/>
                  <a:pt x="20" y="448"/>
                  <a:pt x="20" y="438"/>
                </a:cubicBezTo>
                <a:cubicBezTo>
                  <a:pt x="20" y="427"/>
                  <a:pt x="31" y="419"/>
                  <a:pt x="42" y="419"/>
                </a:cubicBezTo>
                <a:close/>
                <a:moveTo>
                  <a:pt x="502" y="419"/>
                </a:moveTo>
                <a:cubicBezTo>
                  <a:pt x="513" y="419"/>
                  <a:pt x="521" y="427"/>
                  <a:pt x="521" y="438"/>
                </a:cubicBezTo>
                <a:cubicBezTo>
                  <a:pt x="521" y="448"/>
                  <a:pt x="513" y="457"/>
                  <a:pt x="502" y="457"/>
                </a:cubicBezTo>
                <a:cubicBezTo>
                  <a:pt x="491" y="457"/>
                  <a:pt x="483" y="448"/>
                  <a:pt x="483" y="438"/>
                </a:cubicBezTo>
                <a:cubicBezTo>
                  <a:pt x="483" y="427"/>
                  <a:pt x="491" y="419"/>
                  <a:pt x="502" y="419"/>
                </a:cubicBezTo>
                <a:close/>
                <a:moveTo>
                  <a:pt x="271" y="534"/>
                </a:moveTo>
                <a:cubicBezTo>
                  <a:pt x="281" y="534"/>
                  <a:pt x="292" y="543"/>
                  <a:pt x="292" y="556"/>
                </a:cubicBezTo>
                <a:cubicBezTo>
                  <a:pt x="292" y="566"/>
                  <a:pt x="281" y="575"/>
                  <a:pt x="271" y="575"/>
                </a:cubicBezTo>
                <a:cubicBezTo>
                  <a:pt x="260" y="575"/>
                  <a:pt x="251" y="566"/>
                  <a:pt x="251" y="556"/>
                </a:cubicBezTo>
                <a:cubicBezTo>
                  <a:pt x="251" y="543"/>
                  <a:pt x="260" y="534"/>
                  <a:pt x="271" y="534"/>
                </a:cubicBezTo>
                <a:close/>
                <a:moveTo>
                  <a:pt x="271" y="1"/>
                </a:moveTo>
                <a:cubicBezTo>
                  <a:pt x="249" y="1"/>
                  <a:pt x="230" y="20"/>
                  <a:pt x="230" y="42"/>
                </a:cubicBezTo>
                <a:cubicBezTo>
                  <a:pt x="230" y="63"/>
                  <a:pt x="243" y="78"/>
                  <a:pt x="260" y="82"/>
                </a:cubicBezTo>
                <a:lnTo>
                  <a:pt x="260" y="161"/>
                </a:lnTo>
                <a:lnTo>
                  <a:pt x="159" y="221"/>
                </a:lnTo>
                <a:lnTo>
                  <a:pt x="80" y="174"/>
                </a:lnTo>
                <a:cubicBezTo>
                  <a:pt x="82" y="168"/>
                  <a:pt x="84" y="164"/>
                  <a:pt x="84" y="157"/>
                </a:cubicBezTo>
                <a:cubicBezTo>
                  <a:pt x="84" y="136"/>
                  <a:pt x="65" y="117"/>
                  <a:pt x="42" y="117"/>
                </a:cubicBezTo>
                <a:cubicBezTo>
                  <a:pt x="20" y="117"/>
                  <a:pt x="1" y="136"/>
                  <a:pt x="1" y="157"/>
                </a:cubicBezTo>
                <a:cubicBezTo>
                  <a:pt x="1" y="181"/>
                  <a:pt x="20" y="200"/>
                  <a:pt x="42" y="200"/>
                </a:cubicBezTo>
                <a:cubicBezTo>
                  <a:pt x="52" y="200"/>
                  <a:pt x="61" y="196"/>
                  <a:pt x="67" y="191"/>
                </a:cubicBezTo>
                <a:lnTo>
                  <a:pt x="151" y="239"/>
                </a:lnTo>
                <a:lnTo>
                  <a:pt x="151" y="354"/>
                </a:lnTo>
                <a:lnTo>
                  <a:pt x="67" y="401"/>
                </a:lnTo>
                <a:cubicBezTo>
                  <a:pt x="61" y="397"/>
                  <a:pt x="52" y="393"/>
                  <a:pt x="42" y="393"/>
                </a:cubicBezTo>
                <a:cubicBezTo>
                  <a:pt x="20" y="393"/>
                  <a:pt x="1" y="412"/>
                  <a:pt x="1" y="436"/>
                </a:cubicBezTo>
                <a:cubicBezTo>
                  <a:pt x="1" y="457"/>
                  <a:pt x="20" y="476"/>
                  <a:pt x="42" y="476"/>
                </a:cubicBezTo>
                <a:cubicBezTo>
                  <a:pt x="65" y="476"/>
                  <a:pt x="84" y="457"/>
                  <a:pt x="84" y="436"/>
                </a:cubicBezTo>
                <a:cubicBezTo>
                  <a:pt x="84" y="429"/>
                  <a:pt x="82" y="425"/>
                  <a:pt x="80" y="421"/>
                </a:cubicBezTo>
                <a:lnTo>
                  <a:pt x="159" y="374"/>
                </a:lnTo>
                <a:lnTo>
                  <a:pt x="260" y="431"/>
                </a:lnTo>
                <a:lnTo>
                  <a:pt x="260" y="513"/>
                </a:lnTo>
                <a:cubicBezTo>
                  <a:pt x="243" y="517"/>
                  <a:pt x="230" y="534"/>
                  <a:pt x="230" y="553"/>
                </a:cubicBezTo>
                <a:cubicBezTo>
                  <a:pt x="230" y="577"/>
                  <a:pt x="249" y="596"/>
                  <a:pt x="271" y="596"/>
                </a:cubicBezTo>
                <a:cubicBezTo>
                  <a:pt x="294" y="596"/>
                  <a:pt x="314" y="577"/>
                  <a:pt x="314" y="553"/>
                </a:cubicBezTo>
                <a:cubicBezTo>
                  <a:pt x="314" y="534"/>
                  <a:pt x="301" y="517"/>
                  <a:pt x="281" y="513"/>
                </a:cubicBezTo>
                <a:lnTo>
                  <a:pt x="281" y="431"/>
                </a:lnTo>
                <a:lnTo>
                  <a:pt x="382" y="374"/>
                </a:lnTo>
                <a:lnTo>
                  <a:pt x="461" y="421"/>
                </a:lnTo>
                <a:cubicBezTo>
                  <a:pt x="459" y="425"/>
                  <a:pt x="459" y="429"/>
                  <a:pt x="459" y="436"/>
                </a:cubicBezTo>
                <a:cubicBezTo>
                  <a:pt x="459" y="457"/>
                  <a:pt x="478" y="476"/>
                  <a:pt x="500" y="476"/>
                </a:cubicBezTo>
                <a:cubicBezTo>
                  <a:pt x="523" y="476"/>
                  <a:pt x="543" y="457"/>
                  <a:pt x="543" y="436"/>
                </a:cubicBezTo>
                <a:cubicBezTo>
                  <a:pt x="543" y="412"/>
                  <a:pt x="526" y="395"/>
                  <a:pt x="502" y="395"/>
                </a:cubicBezTo>
                <a:cubicBezTo>
                  <a:pt x="491" y="395"/>
                  <a:pt x="483" y="397"/>
                  <a:pt x="476" y="404"/>
                </a:cubicBezTo>
                <a:lnTo>
                  <a:pt x="393" y="356"/>
                </a:lnTo>
                <a:lnTo>
                  <a:pt x="393" y="239"/>
                </a:lnTo>
                <a:lnTo>
                  <a:pt x="476" y="191"/>
                </a:lnTo>
                <a:cubicBezTo>
                  <a:pt x="483" y="198"/>
                  <a:pt x="491" y="200"/>
                  <a:pt x="502" y="200"/>
                </a:cubicBezTo>
                <a:cubicBezTo>
                  <a:pt x="526" y="200"/>
                  <a:pt x="543" y="181"/>
                  <a:pt x="543" y="159"/>
                </a:cubicBezTo>
                <a:cubicBezTo>
                  <a:pt x="543" y="136"/>
                  <a:pt x="526" y="117"/>
                  <a:pt x="502" y="117"/>
                </a:cubicBezTo>
                <a:cubicBezTo>
                  <a:pt x="478" y="117"/>
                  <a:pt x="459" y="136"/>
                  <a:pt x="459" y="159"/>
                </a:cubicBezTo>
                <a:cubicBezTo>
                  <a:pt x="459" y="164"/>
                  <a:pt x="461" y="170"/>
                  <a:pt x="463" y="174"/>
                </a:cubicBezTo>
                <a:lnTo>
                  <a:pt x="382" y="221"/>
                </a:lnTo>
                <a:lnTo>
                  <a:pt x="281" y="161"/>
                </a:lnTo>
                <a:lnTo>
                  <a:pt x="281" y="82"/>
                </a:lnTo>
                <a:cubicBezTo>
                  <a:pt x="301" y="78"/>
                  <a:pt x="314" y="63"/>
                  <a:pt x="314" y="42"/>
                </a:cubicBezTo>
                <a:cubicBezTo>
                  <a:pt x="314" y="20"/>
                  <a:pt x="294" y="1"/>
                  <a:pt x="271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4567" name="Google Shape;4567;p36"/>
          <p:cNvSpPr/>
          <p:nvPr/>
        </p:nvSpPr>
        <p:spPr>
          <a:xfrm>
            <a:off x="5268065" y="3129144"/>
            <a:ext cx="1223879" cy="1240937"/>
          </a:xfrm>
          <a:custGeom>
            <a:avLst/>
            <a:gdLst/>
            <a:ahLst/>
            <a:cxnLst/>
            <a:rect l="l" t="t" r="r" b="b"/>
            <a:pathLst>
              <a:path w="2162" h="2162" extrusionOk="0">
                <a:moveTo>
                  <a:pt x="1082" y="1"/>
                </a:moveTo>
                <a:lnTo>
                  <a:pt x="1" y="1080"/>
                </a:lnTo>
                <a:lnTo>
                  <a:pt x="1082" y="2162"/>
                </a:lnTo>
                <a:lnTo>
                  <a:pt x="2162" y="1080"/>
                </a:lnTo>
                <a:lnTo>
                  <a:pt x="1082" y="1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en" sz="2267" b="1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02</a:t>
            </a:r>
            <a:endParaRPr sz="2400"/>
          </a:p>
        </p:txBody>
      </p:sp>
      <p:sp>
        <p:nvSpPr>
          <p:cNvPr id="4568" name="Google Shape;4568;p36"/>
          <p:cNvSpPr/>
          <p:nvPr/>
        </p:nvSpPr>
        <p:spPr>
          <a:xfrm>
            <a:off x="5916882" y="3033576"/>
            <a:ext cx="705909" cy="1431496"/>
          </a:xfrm>
          <a:custGeom>
            <a:avLst/>
            <a:gdLst/>
            <a:ahLst/>
            <a:cxnLst/>
            <a:rect l="l" t="t" r="r" b="b"/>
            <a:pathLst>
              <a:path w="1247" h="2494" fill="none" extrusionOk="0">
                <a:moveTo>
                  <a:pt x="0" y="0"/>
                </a:moveTo>
                <a:lnTo>
                  <a:pt x="1247" y="1247"/>
                </a:lnTo>
                <a:lnTo>
                  <a:pt x="0" y="2493"/>
                </a:lnTo>
              </a:path>
            </a:pathLst>
          </a:custGeom>
          <a:noFill/>
          <a:ln w="19050" cap="flat" cmpd="sng">
            <a:solidFill>
              <a:schemeClr val="dk2"/>
            </a:solidFill>
            <a:prstDash val="solid"/>
            <a:miter lim="2141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4571" name="Google Shape;4571;p36"/>
          <p:cNvSpPr/>
          <p:nvPr/>
        </p:nvSpPr>
        <p:spPr>
          <a:xfrm>
            <a:off x="5618259" y="4797682"/>
            <a:ext cx="706477" cy="1431496"/>
          </a:xfrm>
          <a:custGeom>
            <a:avLst/>
            <a:gdLst/>
            <a:ahLst/>
            <a:cxnLst/>
            <a:rect l="l" t="t" r="r" b="b"/>
            <a:pathLst>
              <a:path w="1248" h="2494" fill="none" extrusionOk="0">
                <a:moveTo>
                  <a:pt x="1247" y="1"/>
                </a:moveTo>
                <a:lnTo>
                  <a:pt x="1" y="1247"/>
                </a:lnTo>
                <a:lnTo>
                  <a:pt x="1247" y="2494"/>
                </a:lnTo>
              </a:path>
            </a:pathLst>
          </a:custGeom>
          <a:noFill/>
          <a:ln w="19050" cap="flat" cmpd="sng">
            <a:solidFill>
              <a:schemeClr val="dk2"/>
            </a:solidFill>
            <a:prstDash val="solid"/>
            <a:miter lim="2141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4572" name="Google Shape;4572;p36"/>
          <p:cNvSpPr/>
          <p:nvPr/>
        </p:nvSpPr>
        <p:spPr>
          <a:xfrm>
            <a:off x="5774309" y="4878616"/>
            <a:ext cx="1223879" cy="1239788"/>
          </a:xfrm>
          <a:custGeom>
            <a:avLst/>
            <a:gdLst/>
            <a:ahLst/>
            <a:cxnLst/>
            <a:rect l="l" t="t" r="r" b="b"/>
            <a:pathLst>
              <a:path w="2162" h="2160" extrusionOk="0">
                <a:moveTo>
                  <a:pt x="1082" y="1"/>
                </a:moveTo>
                <a:lnTo>
                  <a:pt x="0" y="1080"/>
                </a:lnTo>
                <a:lnTo>
                  <a:pt x="1082" y="2160"/>
                </a:lnTo>
                <a:lnTo>
                  <a:pt x="2161" y="1080"/>
                </a:lnTo>
                <a:lnTo>
                  <a:pt x="1082" y="1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en" sz="2267" b="1" dirty="0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03</a:t>
            </a:r>
            <a:endParaRPr sz="2400" dirty="0"/>
          </a:p>
        </p:txBody>
      </p:sp>
      <p:grpSp>
        <p:nvGrpSpPr>
          <p:cNvPr id="4573" name="Google Shape;4573;p36"/>
          <p:cNvGrpSpPr/>
          <p:nvPr/>
        </p:nvGrpSpPr>
        <p:grpSpPr>
          <a:xfrm>
            <a:off x="7615751" y="4343732"/>
            <a:ext cx="967631" cy="982891"/>
            <a:chOff x="2095062" y="3357869"/>
            <a:chExt cx="194093" cy="194458"/>
          </a:xfrm>
          <a:solidFill>
            <a:schemeClr val="accent2">
              <a:lumMod val="75000"/>
            </a:schemeClr>
          </a:solidFill>
        </p:grpSpPr>
        <p:sp>
          <p:nvSpPr>
            <p:cNvPr id="4574" name="Google Shape;4574;p36"/>
            <p:cNvSpPr/>
            <p:nvPr/>
          </p:nvSpPr>
          <p:spPr>
            <a:xfrm>
              <a:off x="2188474" y="3371318"/>
              <a:ext cx="71240" cy="70877"/>
            </a:xfrm>
            <a:custGeom>
              <a:avLst/>
              <a:gdLst/>
              <a:ahLst/>
              <a:cxnLst/>
              <a:rect l="l" t="t" r="r" b="b"/>
              <a:pathLst>
                <a:path w="196" h="195" extrusionOk="0">
                  <a:moveTo>
                    <a:pt x="103" y="17"/>
                  </a:moveTo>
                  <a:lnTo>
                    <a:pt x="107" y="39"/>
                  </a:lnTo>
                  <a:cubicBezTo>
                    <a:pt x="109" y="43"/>
                    <a:pt x="112" y="45"/>
                    <a:pt x="114" y="45"/>
                  </a:cubicBezTo>
                  <a:cubicBezTo>
                    <a:pt x="118" y="47"/>
                    <a:pt x="122" y="47"/>
                    <a:pt x="124" y="50"/>
                  </a:cubicBezTo>
                  <a:cubicBezTo>
                    <a:pt x="125" y="51"/>
                    <a:pt x="127" y="51"/>
                    <a:pt x="129" y="51"/>
                  </a:cubicBezTo>
                  <a:cubicBezTo>
                    <a:pt x="130" y="51"/>
                    <a:pt x="132" y="51"/>
                    <a:pt x="133" y="50"/>
                  </a:cubicBezTo>
                  <a:lnTo>
                    <a:pt x="154" y="39"/>
                  </a:lnTo>
                  <a:cubicBezTo>
                    <a:pt x="154" y="39"/>
                    <a:pt x="154" y="39"/>
                    <a:pt x="157" y="41"/>
                  </a:cubicBezTo>
                  <a:cubicBezTo>
                    <a:pt x="157" y="41"/>
                    <a:pt x="157" y="41"/>
                    <a:pt x="159" y="43"/>
                  </a:cubicBezTo>
                  <a:lnTo>
                    <a:pt x="146" y="62"/>
                  </a:lnTo>
                  <a:cubicBezTo>
                    <a:pt x="144" y="65"/>
                    <a:pt x="144" y="69"/>
                    <a:pt x="146" y="71"/>
                  </a:cubicBezTo>
                  <a:cubicBezTo>
                    <a:pt x="148" y="73"/>
                    <a:pt x="150" y="77"/>
                    <a:pt x="150" y="82"/>
                  </a:cubicBezTo>
                  <a:cubicBezTo>
                    <a:pt x="152" y="84"/>
                    <a:pt x="154" y="86"/>
                    <a:pt x="157" y="88"/>
                  </a:cubicBezTo>
                  <a:lnTo>
                    <a:pt x="180" y="95"/>
                  </a:lnTo>
                  <a:lnTo>
                    <a:pt x="180" y="99"/>
                  </a:lnTo>
                  <a:lnTo>
                    <a:pt x="157" y="105"/>
                  </a:lnTo>
                  <a:cubicBezTo>
                    <a:pt x="154" y="107"/>
                    <a:pt x="152" y="110"/>
                    <a:pt x="150" y="112"/>
                  </a:cubicBezTo>
                  <a:cubicBezTo>
                    <a:pt x="150" y="116"/>
                    <a:pt x="148" y="118"/>
                    <a:pt x="146" y="122"/>
                  </a:cubicBezTo>
                  <a:cubicBezTo>
                    <a:pt x="146" y="125"/>
                    <a:pt x="146" y="129"/>
                    <a:pt x="146" y="131"/>
                  </a:cubicBezTo>
                  <a:lnTo>
                    <a:pt x="159" y="152"/>
                  </a:lnTo>
                  <a:cubicBezTo>
                    <a:pt x="157" y="152"/>
                    <a:pt x="157" y="152"/>
                    <a:pt x="157" y="155"/>
                  </a:cubicBezTo>
                  <a:lnTo>
                    <a:pt x="154" y="155"/>
                  </a:lnTo>
                  <a:lnTo>
                    <a:pt x="133" y="144"/>
                  </a:lnTo>
                  <a:cubicBezTo>
                    <a:pt x="132" y="143"/>
                    <a:pt x="130" y="142"/>
                    <a:pt x="129" y="142"/>
                  </a:cubicBezTo>
                  <a:cubicBezTo>
                    <a:pt x="127" y="142"/>
                    <a:pt x="125" y="143"/>
                    <a:pt x="124" y="144"/>
                  </a:cubicBezTo>
                  <a:cubicBezTo>
                    <a:pt x="122" y="146"/>
                    <a:pt x="118" y="146"/>
                    <a:pt x="114" y="148"/>
                  </a:cubicBezTo>
                  <a:cubicBezTo>
                    <a:pt x="112" y="148"/>
                    <a:pt x="109" y="152"/>
                    <a:pt x="107" y="155"/>
                  </a:cubicBezTo>
                  <a:lnTo>
                    <a:pt x="103" y="176"/>
                  </a:lnTo>
                  <a:lnTo>
                    <a:pt x="97" y="176"/>
                  </a:lnTo>
                  <a:lnTo>
                    <a:pt x="90" y="155"/>
                  </a:lnTo>
                  <a:cubicBezTo>
                    <a:pt x="90" y="152"/>
                    <a:pt x="86" y="148"/>
                    <a:pt x="84" y="148"/>
                  </a:cubicBezTo>
                  <a:cubicBezTo>
                    <a:pt x="79" y="148"/>
                    <a:pt x="77" y="146"/>
                    <a:pt x="73" y="144"/>
                  </a:cubicBezTo>
                  <a:cubicBezTo>
                    <a:pt x="72" y="143"/>
                    <a:pt x="70" y="142"/>
                    <a:pt x="69" y="142"/>
                  </a:cubicBezTo>
                  <a:cubicBezTo>
                    <a:pt x="67" y="142"/>
                    <a:pt x="65" y="143"/>
                    <a:pt x="64" y="144"/>
                  </a:cubicBezTo>
                  <a:lnTo>
                    <a:pt x="45" y="155"/>
                  </a:lnTo>
                  <a:lnTo>
                    <a:pt x="43" y="155"/>
                  </a:lnTo>
                  <a:cubicBezTo>
                    <a:pt x="41" y="152"/>
                    <a:pt x="41" y="152"/>
                    <a:pt x="41" y="152"/>
                  </a:cubicBezTo>
                  <a:lnTo>
                    <a:pt x="52" y="131"/>
                  </a:lnTo>
                  <a:cubicBezTo>
                    <a:pt x="54" y="129"/>
                    <a:pt x="54" y="125"/>
                    <a:pt x="52" y="122"/>
                  </a:cubicBezTo>
                  <a:cubicBezTo>
                    <a:pt x="49" y="120"/>
                    <a:pt x="49" y="116"/>
                    <a:pt x="47" y="112"/>
                  </a:cubicBezTo>
                  <a:cubicBezTo>
                    <a:pt x="47" y="110"/>
                    <a:pt x="45" y="107"/>
                    <a:pt x="41" y="105"/>
                  </a:cubicBezTo>
                  <a:lnTo>
                    <a:pt x="19" y="99"/>
                  </a:lnTo>
                  <a:lnTo>
                    <a:pt x="19" y="95"/>
                  </a:lnTo>
                  <a:lnTo>
                    <a:pt x="41" y="88"/>
                  </a:lnTo>
                  <a:cubicBezTo>
                    <a:pt x="45" y="86"/>
                    <a:pt x="47" y="84"/>
                    <a:pt x="47" y="82"/>
                  </a:cubicBezTo>
                  <a:cubicBezTo>
                    <a:pt x="49" y="77"/>
                    <a:pt x="49" y="75"/>
                    <a:pt x="52" y="71"/>
                  </a:cubicBezTo>
                  <a:cubicBezTo>
                    <a:pt x="54" y="69"/>
                    <a:pt x="54" y="65"/>
                    <a:pt x="52" y="62"/>
                  </a:cubicBezTo>
                  <a:lnTo>
                    <a:pt x="41" y="43"/>
                  </a:lnTo>
                  <a:cubicBezTo>
                    <a:pt x="41" y="41"/>
                    <a:pt x="41" y="41"/>
                    <a:pt x="43" y="41"/>
                  </a:cubicBezTo>
                  <a:cubicBezTo>
                    <a:pt x="43" y="39"/>
                    <a:pt x="43" y="39"/>
                    <a:pt x="45" y="39"/>
                  </a:cubicBezTo>
                  <a:lnTo>
                    <a:pt x="64" y="50"/>
                  </a:lnTo>
                  <a:cubicBezTo>
                    <a:pt x="65" y="51"/>
                    <a:pt x="67" y="51"/>
                    <a:pt x="69" y="51"/>
                  </a:cubicBezTo>
                  <a:cubicBezTo>
                    <a:pt x="70" y="51"/>
                    <a:pt x="72" y="51"/>
                    <a:pt x="73" y="50"/>
                  </a:cubicBezTo>
                  <a:cubicBezTo>
                    <a:pt x="77" y="47"/>
                    <a:pt x="79" y="47"/>
                    <a:pt x="84" y="45"/>
                  </a:cubicBezTo>
                  <a:cubicBezTo>
                    <a:pt x="86" y="45"/>
                    <a:pt x="90" y="43"/>
                    <a:pt x="90" y="39"/>
                  </a:cubicBezTo>
                  <a:lnTo>
                    <a:pt x="97" y="17"/>
                  </a:lnTo>
                  <a:close/>
                  <a:moveTo>
                    <a:pt x="88" y="0"/>
                  </a:moveTo>
                  <a:cubicBezTo>
                    <a:pt x="84" y="0"/>
                    <a:pt x="82" y="2"/>
                    <a:pt x="79" y="7"/>
                  </a:cubicBezTo>
                  <a:lnTo>
                    <a:pt x="73" y="30"/>
                  </a:lnTo>
                  <a:cubicBezTo>
                    <a:pt x="73" y="30"/>
                    <a:pt x="71" y="32"/>
                    <a:pt x="69" y="32"/>
                  </a:cubicBezTo>
                  <a:lnTo>
                    <a:pt x="47" y="20"/>
                  </a:lnTo>
                  <a:cubicBezTo>
                    <a:pt x="46" y="19"/>
                    <a:pt x="45" y="18"/>
                    <a:pt x="44" y="18"/>
                  </a:cubicBezTo>
                  <a:cubicBezTo>
                    <a:pt x="42" y="18"/>
                    <a:pt x="40" y="19"/>
                    <a:pt x="39" y="22"/>
                  </a:cubicBezTo>
                  <a:cubicBezTo>
                    <a:pt x="34" y="24"/>
                    <a:pt x="32" y="26"/>
                    <a:pt x="30" y="28"/>
                  </a:cubicBezTo>
                  <a:lnTo>
                    <a:pt x="22" y="37"/>
                  </a:lnTo>
                  <a:cubicBezTo>
                    <a:pt x="19" y="39"/>
                    <a:pt x="19" y="43"/>
                    <a:pt x="22" y="45"/>
                  </a:cubicBezTo>
                  <a:lnTo>
                    <a:pt x="34" y="67"/>
                  </a:lnTo>
                  <a:cubicBezTo>
                    <a:pt x="32" y="69"/>
                    <a:pt x="32" y="71"/>
                    <a:pt x="32" y="73"/>
                  </a:cubicBezTo>
                  <a:lnTo>
                    <a:pt x="9" y="80"/>
                  </a:lnTo>
                  <a:cubicBezTo>
                    <a:pt x="4" y="80"/>
                    <a:pt x="2" y="82"/>
                    <a:pt x="2" y="86"/>
                  </a:cubicBezTo>
                  <a:cubicBezTo>
                    <a:pt x="0" y="92"/>
                    <a:pt x="0" y="101"/>
                    <a:pt x="2" y="107"/>
                  </a:cubicBezTo>
                  <a:cubicBezTo>
                    <a:pt x="2" y="112"/>
                    <a:pt x="4" y="114"/>
                    <a:pt x="9" y="116"/>
                  </a:cubicBezTo>
                  <a:lnTo>
                    <a:pt x="32" y="122"/>
                  </a:lnTo>
                  <a:cubicBezTo>
                    <a:pt x="32" y="122"/>
                    <a:pt x="32" y="125"/>
                    <a:pt x="34" y="127"/>
                  </a:cubicBezTo>
                  <a:lnTo>
                    <a:pt x="22" y="148"/>
                  </a:lnTo>
                  <a:cubicBezTo>
                    <a:pt x="19" y="150"/>
                    <a:pt x="19" y="155"/>
                    <a:pt x="22" y="159"/>
                  </a:cubicBezTo>
                  <a:cubicBezTo>
                    <a:pt x="24" y="161"/>
                    <a:pt x="28" y="163"/>
                    <a:pt x="30" y="165"/>
                  </a:cubicBezTo>
                  <a:lnTo>
                    <a:pt x="39" y="174"/>
                  </a:lnTo>
                  <a:cubicBezTo>
                    <a:pt x="40" y="175"/>
                    <a:pt x="41" y="175"/>
                    <a:pt x="43" y="175"/>
                  </a:cubicBezTo>
                  <a:cubicBezTo>
                    <a:pt x="45" y="175"/>
                    <a:pt x="46" y="175"/>
                    <a:pt x="47" y="174"/>
                  </a:cubicBezTo>
                  <a:lnTo>
                    <a:pt x="69" y="161"/>
                  </a:lnTo>
                  <a:cubicBezTo>
                    <a:pt x="71" y="163"/>
                    <a:pt x="73" y="163"/>
                    <a:pt x="73" y="163"/>
                  </a:cubicBezTo>
                  <a:lnTo>
                    <a:pt x="79" y="187"/>
                  </a:lnTo>
                  <a:cubicBezTo>
                    <a:pt x="82" y="191"/>
                    <a:pt x="84" y="193"/>
                    <a:pt x="88" y="193"/>
                  </a:cubicBezTo>
                  <a:cubicBezTo>
                    <a:pt x="91" y="194"/>
                    <a:pt x="95" y="195"/>
                    <a:pt x="99" y="195"/>
                  </a:cubicBezTo>
                  <a:cubicBezTo>
                    <a:pt x="102" y="195"/>
                    <a:pt x="106" y="194"/>
                    <a:pt x="109" y="193"/>
                  </a:cubicBezTo>
                  <a:cubicBezTo>
                    <a:pt x="114" y="193"/>
                    <a:pt x="116" y="191"/>
                    <a:pt x="116" y="187"/>
                  </a:cubicBezTo>
                  <a:lnTo>
                    <a:pt x="122" y="163"/>
                  </a:lnTo>
                  <a:cubicBezTo>
                    <a:pt x="124" y="163"/>
                    <a:pt x="127" y="161"/>
                    <a:pt x="129" y="161"/>
                  </a:cubicBezTo>
                  <a:lnTo>
                    <a:pt x="150" y="174"/>
                  </a:lnTo>
                  <a:cubicBezTo>
                    <a:pt x="151" y="175"/>
                    <a:pt x="153" y="175"/>
                    <a:pt x="154" y="175"/>
                  </a:cubicBezTo>
                  <a:cubicBezTo>
                    <a:pt x="156" y="175"/>
                    <a:pt x="158" y="175"/>
                    <a:pt x="159" y="174"/>
                  </a:cubicBezTo>
                  <a:cubicBezTo>
                    <a:pt x="163" y="172"/>
                    <a:pt x="165" y="167"/>
                    <a:pt x="167" y="165"/>
                  </a:cubicBezTo>
                  <a:cubicBezTo>
                    <a:pt x="169" y="163"/>
                    <a:pt x="172" y="161"/>
                    <a:pt x="174" y="159"/>
                  </a:cubicBezTo>
                  <a:cubicBezTo>
                    <a:pt x="178" y="155"/>
                    <a:pt x="178" y="150"/>
                    <a:pt x="176" y="148"/>
                  </a:cubicBezTo>
                  <a:lnTo>
                    <a:pt x="163" y="127"/>
                  </a:lnTo>
                  <a:cubicBezTo>
                    <a:pt x="163" y="125"/>
                    <a:pt x="165" y="122"/>
                    <a:pt x="165" y="122"/>
                  </a:cubicBezTo>
                  <a:lnTo>
                    <a:pt x="189" y="116"/>
                  </a:lnTo>
                  <a:cubicBezTo>
                    <a:pt x="193" y="114"/>
                    <a:pt x="195" y="112"/>
                    <a:pt x="195" y="107"/>
                  </a:cubicBezTo>
                  <a:cubicBezTo>
                    <a:pt x="195" y="101"/>
                    <a:pt x="195" y="92"/>
                    <a:pt x="195" y="86"/>
                  </a:cubicBezTo>
                  <a:cubicBezTo>
                    <a:pt x="195" y="82"/>
                    <a:pt x="193" y="80"/>
                    <a:pt x="189" y="80"/>
                  </a:cubicBezTo>
                  <a:lnTo>
                    <a:pt x="165" y="73"/>
                  </a:lnTo>
                  <a:cubicBezTo>
                    <a:pt x="165" y="71"/>
                    <a:pt x="163" y="69"/>
                    <a:pt x="163" y="67"/>
                  </a:cubicBezTo>
                  <a:lnTo>
                    <a:pt x="176" y="45"/>
                  </a:lnTo>
                  <a:cubicBezTo>
                    <a:pt x="178" y="43"/>
                    <a:pt x="178" y="39"/>
                    <a:pt x="174" y="37"/>
                  </a:cubicBezTo>
                  <a:cubicBezTo>
                    <a:pt x="172" y="32"/>
                    <a:pt x="169" y="30"/>
                    <a:pt x="167" y="28"/>
                  </a:cubicBezTo>
                  <a:lnTo>
                    <a:pt x="159" y="22"/>
                  </a:lnTo>
                  <a:cubicBezTo>
                    <a:pt x="157" y="19"/>
                    <a:pt x="155" y="18"/>
                    <a:pt x="154" y="18"/>
                  </a:cubicBezTo>
                  <a:cubicBezTo>
                    <a:pt x="152" y="18"/>
                    <a:pt x="151" y="19"/>
                    <a:pt x="150" y="20"/>
                  </a:cubicBezTo>
                  <a:lnTo>
                    <a:pt x="129" y="32"/>
                  </a:lnTo>
                  <a:cubicBezTo>
                    <a:pt x="127" y="32"/>
                    <a:pt x="124" y="30"/>
                    <a:pt x="122" y="30"/>
                  </a:cubicBezTo>
                  <a:lnTo>
                    <a:pt x="116" y="7"/>
                  </a:lnTo>
                  <a:cubicBezTo>
                    <a:pt x="116" y="2"/>
                    <a:pt x="114" y="0"/>
                    <a:pt x="10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575" name="Google Shape;4575;p36"/>
            <p:cNvSpPr/>
            <p:nvPr/>
          </p:nvSpPr>
          <p:spPr>
            <a:xfrm>
              <a:off x="2211009" y="3393126"/>
              <a:ext cx="26897" cy="26897"/>
            </a:xfrm>
            <a:custGeom>
              <a:avLst/>
              <a:gdLst/>
              <a:ahLst/>
              <a:cxnLst/>
              <a:rect l="l" t="t" r="r" b="b"/>
              <a:pathLst>
                <a:path w="74" h="74" extrusionOk="0">
                  <a:moveTo>
                    <a:pt x="37" y="20"/>
                  </a:moveTo>
                  <a:cubicBezTo>
                    <a:pt x="47" y="20"/>
                    <a:pt x="54" y="26"/>
                    <a:pt x="54" y="37"/>
                  </a:cubicBezTo>
                  <a:cubicBezTo>
                    <a:pt x="54" y="47"/>
                    <a:pt x="47" y="54"/>
                    <a:pt x="37" y="54"/>
                  </a:cubicBezTo>
                  <a:cubicBezTo>
                    <a:pt x="26" y="54"/>
                    <a:pt x="20" y="47"/>
                    <a:pt x="20" y="37"/>
                  </a:cubicBezTo>
                  <a:cubicBezTo>
                    <a:pt x="20" y="28"/>
                    <a:pt x="26" y="20"/>
                    <a:pt x="37" y="20"/>
                  </a:cubicBezTo>
                  <a:close/>
                  <a:moveTo>
                    <a:pt x="37" y="0"/>
                  </a:moveTo>
                  <a:cubicBezTo>
                    <a:pt x="17" y="0"/>
                    <a:pt x="0" y="17"/>
                    <a:pt x="0" y="37"/>
                  </a:cubicBezTo>
                  <a:cubicBezTo>
                    <a:pt x="0" y="56"/>
                    <a:pt x="17" y="73"/>
                    <a:pt x="37" y="73"/>
                  </a:cubicBezTo>
                  <a:cubicBezTo>
                    <a:pt x="56" y="73"/>
                    <a:pt x="73" y="56"/>
                    <a:pt x="73" y="37"/>
                  </a:cubicBezTo>
                  <a:cubicBezTo>
                    <a:pt x="73" y="17"/>
                    <a:pt x="56" y="0"/>
                    <a:pt x="3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576" name="Google Shape;4576;p36"/>
            <p:cNvSpPr/>
            <p:nvPr/>
          </p:nvSpPr>
          <p:spPr>
            <a:xfrm>
              <a:off x="2256079" y="3371318"/>
              <a:ext cx="7269" cy="6543"/>
            </a:xfrm>
            <a:custGeom>
              <a:avLst/>
              <a:gdLst/>
              <a:ahLst/>
              <a:cxnLst/>
              <a:rect l="l" t="t" r="r" b="b"/>
              <a:pathLst>
                <a:path w="20" h="18" extrusionOk="0">
                  <a:moveTo>
                    <a:pt x="1" y="0"/>
                  </a:moveTo>
                  <a:lnTo>
                    <a:pt x="1" y="17"/>
                  </a:lnTo>
                  <a:lnTo>
                    <a:pt x="20" y="17"/>
                  </a:lnTo>
                  <a:lnTo>
                    <a:pt x="2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577" name="Google Shape;4577;p36"/>
            <p:cNvSpPr/>
            <p:nvPr/>
          </p:nvSpPr>
          <p:spPr>
            <a:xfrm>
              <a:off x="2269164" y="3371318"/>
              <a:ext cx="6906" cy="6543"/>
            </a:xfrm>
            <a:custGeom>
              <a:avLst/>
              <a:gdLst/>
              <a:ahLst/>
              <a:cxnLst/>
              <a:rect l="l" t="t" r="r" b="b"/>
              <a:pathLst>
                <a:path w="19" h="18" extrusionOk="0">
                  <a:moveTo>
                    <a:pt x="1" y="0"/>
                  </a:moveTo>
                  <a:lnTo>
                    <a:pt x="1" y="17"/>
                  </a:lnTo>
                  <a:lnTo>
                    <a:pt x="18" y="17"/>
                  </a:lnTo>
                  <a:lnTo>
                    <a:pt x="1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578" name="Google Shape;4578;p36"/>
            <p:cNvSpPr/>
            <p:nvPr/>
          </p:nvSpPr>
          <p:spPr>
            <a:xfrm>
              <a:off x="2095062" y="3528338"/>
              <a:ext cx="87596" cy="23262"/>
            </a:xfrm>
            <a:custGeom>
              <a:avLst/>
              <a:gdLst/>
              <a:ahLst/>
              <a:cxnLst/>
              <a:rect l="l" t="t" r="r" b="b"/>
              <a:pathLst>
                <a:path w="241" h="64" extrusionOk="0">
                  <a:moveTo>
                    <a:pt x="223" y="20"/>
                  </a:moveTo>
                  <a:lnTo>
                    <a:pt x="223" y="46"/>
                  </a:lnTo>
                  <a:lnTo>
                    <a:pt x="19" y="46"/>
                  </a:lnTo>
                  <a:lnTo>
                    <a:pt x="19" y="20"/>
                  </a:lnTo>
                  <a:close/>
                  <a:moveTo>
                    <a:pt x="9" y="1"/>
                  </a:moveTo>
                  <a:cubicBezTo>
                    <a:pt x="4" y="1"/>
                    <a:pt x="0" y="5"/>
                    <a:pt x="0" y="12"/>
                  </a:cubicBezTo>
                  <a:lnTo>
                    <a:pt x="0" y="54"/>
                  </a:lnTo>
                  <a:cubicBezTo>
                    <a:pt x="0" y="61"/>
                    <a:pt x="4" y="63"/>
                    <a:pt x="9" y="63"/>
                  </a:cubicBezTo>
                  <a:lnTo>
                    <a:pt x="231" y="63"/>
                  </a:lnTo>
                  <a:cubicBezTo>
                    <a:pt x="236" y="63"/>
                    <a:pt x="240" y="61"/>
                    <a:pt x="240" y="54"/>
                  </a:cubicBezTo>
                  <a:lnTo>
                    <a:pt x="240" y="12"/>
                  </a:lnTo>
                  <a:cubicBezTo>
                    <a:pt x="240" y="5"/>
                    <a:pt x="236" y="1"/>
                    <a:pt x="2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579" name="Google Shape;4579;p36"/>
            <p:cNvSpPr/>
            <p:nvPr/>
          </p:nvSpPr>
          <p:spPr>
            <a:xfrm>
              <a:off x="2096516" y="3357869"/>
              <a:ext cx="192639" cy="152295"/>
            </a:xfrm>
            <a:custGeom>
              <a:avLst/>
              <a:gdLst/>
              <a:ahLst/>
              <a:cxnLst/>
              <a:rect l="l" t="t" r="r" b="b"/>
              <a:pathLst>
                <a:path w="530" h="419" extrusionOk="0">
                  <a:moveTo>
                    <a:pt x="512" y="18"/>
                  </a:moveTo>
                  <a:lnTo>
                    <a:pt x="512" y="249"/>
                  </a:lnTo>
                  <a:lnTo>
                    <a:pt x="212" y="249"/>
                  </a:lnTo>
                  <a:cubicBezTo>
                    <a:pt x="212" y="247"/>
                    <a:pt x="212" y="247"/>
                    <a:pt x="210" y="245"/>
                  </a:cubicBezTo>
                  <a:cubicBezTo>
                    <a:pt x="210" y="245"/>
                    <a:pt x="210" y="243"/>
                    <a:pt x="208" y="243"/>
                  </a:cubicBezTo>
                  <a:cubicBezTo>
                    <a:pt x="206" y="239"/>
                    <a:pt x="206" y="236"/>
                    <a:pt x="204" y="234"/>
                  </a:cubicBezTo>
                  <a:lnTo>
                    <a:pt x="197" y="228"/>
                  </a:lnTo>
                  <a:lnTo>
                    <a:pt x="195" y="226"/>
                  </a:lnTo>
                  <a:cubicBezTo>
                    <a:pt x="195" y="226"/>
                    <a:pt x="193" y="224"/>
                    <a:pt x="191" y="224"/>
                  </a:cubicBezTo>
                  <a:lnTo>
                    <a:pt x="191" y="18"/>
                  </a:lnTo>
                  <a:close/>
                  <a:moveTo>
                    <a:pt x="510" y="266"/>
                  </a:moveTo>
                  <a:lnTo>
                    <a:pt x="510" y="286"/>
                  </a:lnTo>
                  <a:lnTo>
                    <a:pt x="225" y="286"/>
                  </a:lnTo>
                  <a:cubicBezTo>
                    <a:pt x="225" y="284"/>
                    <a:pt x="225" y="284"/>
                    <a:pt x="225" y="284"/>
                  </a:cubicBezTo>
                  <a:cubicBezTo>
                    <a:pt x="225" y="281"/>
                    <a:pt x="225" y="279"/>
                    <a:pt x="225" y="277"/>
                  </a:cubicBezTo>
                  <a:cubicBezTo>
                    <a:pt x="223" y="277"/>
                    <a:pt x="223" y="275"/>
                    <a:pt x="223" y="275"/>
                  </a:cubicBezTo>
                  <a:cubicBezTo>
                    <a:pt x="223" y="273"/>
                    <a:pt x="223" y="271"/>
                    <a:pt x="221" y="269"/>
                  </a:cubicBezTo>
                  <a:cubicBezTo>
                    <a:pt x="221" y="269"/>
                    <a:pt x="221" y="266"/>
                    <a:pt x="221" y="266"/>
                  </a:cubicBezTo>
                  <a:close/>
                  <a:moveTo>
                    <a:pt x="360" y="303"/>
                  </a:moveTo>
                  <a:lnTo>
                    <a:pt x="360" y="356"/>
                  </a:lnTo>
                  <a:lnTo>
                    <a:pt x="343" y="356"/>
                  </a:lnTo>
                  <a:lnTo>
                    <a:pt x="343" y="303"/>
                  </a:lnTo>
                  <a:close/>
                  <a:moveTo>
                    <a:pt x="120" y="213"/>
                  </a:moveTo>
                  <a:cubicBezTo>
                    <a:pt x="146" y="213"/>
                    <a:pt x="170" y="224"/>
                    <a:pt x="187" y="243"/>
                  </a:cubicBezTo>
                  <a:cubicBezTo>
                    <a:pt x="189" y="245"/>
                    <a:pt x="189" y="245"/>
                    <a:pt x="189" y="247"/>
                  </a:cubicBezTo>
                  <a:cubicBezTo>
                    <a:pt x="191" y="247"/>
                    <a:pt x="191" y="247"/>
                    <a:pt x="191" y="249"/>
                  </a:cubicBezTo>
                  <a:cubicBezTo>
                    <a:pt x="193" y="249"/>
                    <a:pt x="193" y="251"/>
                    <a:pt x="195" y="254"/>
                  </a:cubicBezTo>
                  <a:cubicBezTo>
                    <a:pt x="195" y="254"/>
                    <a:pt x="195" y="254"/>
                    <a:pt x="195" y="256"/>
                  </a:cubicBezTo>
                  <a:cubicBezTo>
                    <a:pt x="197" y="256"/>
                    <a:pt x="197" y="260"/>
                    <a:pt x="200" y="262"/>
                  </a:cubicBezTo>
                  <a:cubicBezTo>
                    <a:pt x="202" y="264"/>
                    <a:pt x="202" y="266"/>
                    <a:pt x="204" y="269"/>
                  </a:cubicBezTo>
                  <a:cubicBezTo>
                    <a:pt x="204" y="269"/>
                    <a:pt x="204" y="271"/>
                    <a:pt x="204" y="271"/>
                  </a:cubicBezTo>
                  <a:cubicBezTo>
                    <a:pt x="204" y="273"/>
                    <a:pt x="206" y="275"/>
                    <a:pt x="206" y="277"/>
                  </a:cubicBezTo>
                  <a:cubicBezTo>
                    <a:pt x="206" y="277"/>
                    <a:pt x="206" y="277"/>
                    <a:pt x="206" y="279"/>
                  </a:cubicBezTo>
                  <a:cubicBezTo>
                    <a:pt x="206" y="281"/>
                    <a:pt x="208" y="284"/>
                    <a:pt x="208" y="286"/>
                  </a:cubicBezTo>
                  <a:cubicBezTo>
                    <a:pt x="208" y="290"/>
                    <a:pt x="208" y="292"/>
                    <a:pt x="208" y="294"/>
                  </a:cubicBezTo>
                  <a:cubicBezTo>
                    <a:pt x="210" y="296"/>
                    <a:pt x="210" y="299"/>
                    <a:pt x="210" y="303"/>
                  </a:cubicBezTo>
                  <a:cubicBezTo>
                    <a:pt x="210" y="352"/>
                    <a:pt x="170" y="391"/>
                    <a:pt x="120" y="391"/>
                  </a:cubicBezTo>
                  <a:cubicBezTo>
                    <a:pt x="71" y="391"/>
                    <a:pt x="33" y="352"/>
                    <a:pt x="33" y="303"/>
                  </a:cubicBezTo>
                  <a:cubicBezTo>
                    <a:pt x="33" y="254"/>
                    <a:pt x="71" y="213"/>
                    <a:pt x="120" y="213"/>
                  </a:cubicBezTo>
                  <a:close/>
                  <a:moveTo>
                    <a:pt x="431" y="374"/>
                  </a:moveTo>
                  <a:lnTo>
                    <a:pt x="431" y="399"/>
                  </a:lnTo>
                  <a:lnTo>
                    <a:pt x="272" y="399"/>
                  </a:lnTo>
                  <a:lnTo>
                    <a:pt x="272" y="374"/>
                  </a:lnTo>
                  <a:close/>
                  <a:moveTo>
                    <a:pt x="182" y="1"/>
                  </a:moveTo>
                  <a:cubicBezTo>
                    <a:pt x="178" y="1"/>
                    <a:pt x="174" y="5"/>
                    <a:pt x="174" y="9"/>
                  </a:cubicBezTo>
                  <a:lnTo>
                    <a:pt x="174" y="211"/>
                  </a:lnTo>
                  <a:cubicBezTo>
                    <a:pt x="157" y="201"/>
                    <a:pt x="138" y="196"/>
                    <a:pt x="120" y="196"/>
                  </a:cubicBezTo>
                  <a:cubicBezTo>
                    <a:pt x="83" y="196"/>
                    <a:pt x="48" y="215"/>
                    <a:pt x="28" y="249"/>
                  </a:cubicBezTo>
                  <a:cubicBezTo>
                    <a:pt x="0" y="301"/>
                    <a:pt x="18" y="365"/>
                    <a:pt x="69" y="395"/>
                  </a:cubicBezTo>
                  <a:cubicBezTo>
                    <a:pt x="85" y="405"/>
                    <a:pt x="103" y="409"/>
                    <a:pt x="121" y="409"/>
                  </a:cubicBezTo>
                  <a:cubicBezTo>
                    <a:pt x="157" y="409"/>
                    <a:pt x="194" y="390"/>
                    <a:pt x="212" y="356"/>
                  </a:cubicBezTo>
                  <a:cubicBezTo>
                    <a:pt x="223" y="339"/>
                    <a:pt x="227" y="322"/>
                    <a:pt x="227" y="303"/>
                  </a:cubicBezTo>
                  <a:lnTo>
                    <a:pt x="326" y="303"/>
                  </a:lnTo>
                  <a:lnTo>
                    <a:pt x="326" y="356"/>
                  </a:lnTo>
                  <a:lnTo>
                    <a:pt x="264" y="356"/>
                  </a:lnTo>
                  <a:cubicBezTo>
                    <a:pt x="257" y="356"/>
                    <a:pt x="253" y="361"/>
                    <a:pt x="253" y="365"/>
                  </a:cubicBezTo>
                  <a:lnTo>
                    <a:pt x="253" y="410"/>
                  </a:lnTo>
                  <a:cubicBezTo>
                    <a:pt x="253" y="414"/>
                    <a:pt x="257" y="419"/>
                    <a:pt x="264" y="419"/>
                  </a:cubicBezTo>
                  <a:lnTo>
                    <a:pt x="440" y="419"/>
                  </a:lnTo>
                  <a:cubicBezTo>
                    <a:pt x="446" y="419"/>
                    <a:pt x="450" y="414"/>
                    <a:pt x="450" y="410"/>
                  </a:cubicBezTo>
                  <a:lnTo>
                    <a:pt x="450" y="365"/>
                  </a:lnTo>
                  <a:cubicBezTo>
                    <a:pt x="450" y="359"/>
                    <a:pt x="446" y="356"/>
                    <a:pt x="440" y="356"/>
                  </a:cubicBezTo>
                  <a:lnTo>
                    <a:pt x="377" y="356"/>
                  </a:lnTo>
                  <a:lnTo>
                    <a:pt x="377" y="303"/>
                  </a:lnTo>
                  <a:lnTo>
                    <a:pt x="521" y="303"/>
                  </a:lnTo>
                  <a:cubicBezTo>
                    <a:pt x="525" y="303"/>
                    <a:pt x="529" y="299"/>
                    <a:pt x="529" y="294"/>
                  </a:cubicBezTo>
                  <a:lnTo>
                    <a:pt x="529" y="9"/>
                  </a:lnTo>
                  <a:cubicBezTo>
                    <a:pt x="529" y="5"/>
                    <a:pt x="525" y="1"/>
                    <a:pt x="52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580" name="Google Shape;4580;p36"/>
            <p:cNvSpPr/>
            <p:nvPr/>
          </p:nvSpPr>
          <p:spPr>
            <a:xfrm>
              <a:off x="2127774" y="3454553"/>
              <a:ext cx="25806" cy="26170"/>
            </a:xfrm>
            <a:custGeom>
              <a:avLst/>
              <a:gdLst/>
              <a:ahLst/>
              <a:cxnLst/>
              <a:rect l="l" t="t" r="r" b="b"/>
              <a:pathLst>
                <a:path w="71" h="72" extrusionOk="0">
                  <a:moveTo>
                    <a:pt x="34" y="18"/>
                  </a:moveTo>
                  <a:cubicBezTo>
                    <a:pt x="45" y="18"/>
                    <a:pt x="54" y="26"/>
                    <a:pt x="54" y="37"/>
                  </a:cubicBezTo>
                  <a:cubicBezTo>
                    <a:pt x="54" y="45"/>
                    <a:pt x="45" y="54"/>
                    <a:pt x="34" y="54"/>
                  </a:cubicBezTo>
                  <a:cubicBezTo>
                    <a:pt x="26" y="54"/>
                    <a:pt x="17" y="45"/>
                    <a:pt x="17" y="37"/>
                  </a:cubicBezTo>
                  <a:cubicBezTo>
                    <a:pt x="17" y="26"/>
                    <a:pt x="26" y="18"/>
                    <a:pt x="34" y="18"/>
                  </a:cubicBezTo>
                  <a:close/>
                  <a:moveTo>
                    <a:pt x="34" y="0"/>
                  </a:moveTo>
                  <a:cubicBezTo>
                    <a:pt x="15" y="0"/>
                    <a:pt x="0" y="15"/>
                    <a:pt x="0" y="37"/>
                  </a:cubicBezTo>
                  <a:cubicBezTo>
                    <a:pt x="0" y="56"/>
                    <a:pt x="15" y="71"/>
                    <a:pt x="34" y="71"/>
                  </a:cubicBezTo>
                  <a:cubicBezTo>
                    <a:pt x="54" y="71"/>
                    <a:pt x="71" y="56"/>
                    <a:pt x="71" y="37"/>
                  </a:cubicBezTo>
                  <a:cubicBezTo>
                    <a:pt x="71" y="18"/>
                    <a:pt x="54" y="0"/>
                    <a:pt x="3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581" name="Google Shape;4581;p36"/>
            <p:cNvSpPr/>
            <p:nvPr/>
          </p:nvSpPr>
          <p:spPr>
            <a:xfrm>
              <a:off x="2101968" y="3499623"/>
              <a:ext cx="6542" cy="22899"/>
            </a:xfrm>
            <a:custGeom>
              <a:avLst/>
              <a:gdLst/>
              <a:ahLst/>
              <a:cxnLst/>
              <a:rect l="l" t="t" r="r" b="b"/>
              <a:pathLst>
                <a:path w="18" h="63" extrusionOk="0">
                  <a:moveTo>
                    <a:pt x="0" y="1"/>
                  </a:moveTo>
                  <a:lnTo>
                    <a:pt x="0" y="63"/>
                  </a:lnTo>
                  <a:lnTo>
                    <a:pt x="18" y="63"/>
                  </a:lnTo>
                  <a:lnTo>
                    <a:pt x="18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582" name="Google Shape;4582;p36"/>
            <p:cNvSpPr/>
            <p:nvPr/>
          </p:nvSpPr>
          <p:spPr>
            <a:xfrm>
              <a:off x="2169573" y="3499623"/>
              <a:ext cx="6542" cy="22899"/>
            </a:xfrm>
            <a:custGeom>
              <a:avLst/>
              <a:gdLst/>
              <a:ahLst/>
              <a:cxnLst/>
              <a:rect l="l" t="t" r="r" b="b"/>
              <a:pathLst>
                <a:path w="18" h="63" extrusionOk="0">
                  <a:moveTo>
                    <a:pt x="1" y="1"/>
                  </a:moveTo>
                  <a:lnTo>
                    <a:pt x="1" y="63"/>
                  </a:lnTo>
                  <a:lnTo>
                    <a:pt x="18" y="63"/>
                  </a:lnTo>
                  <a:lnTo>
                    <a:pt x="18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583" name="Google Shape;4583;p36"/>
            <p:cNvSpPr/>
            <p:nvPr/>
          </p:nvSpPr>
          <p:spPr>
            <a:xfrm>
              <a:off x="2156488" y="3509801"/>
              <a:ext cx="6542" cy="12722"/>
            </a:xfrm>
            <a:custGeom>
              <a:avLst/>
              <a:gdLst/>
              <a:ahLst/>
              <a:cxnLst/>
              <a:rect l="l" t="t" r="r" b="b"/>
              <a:pathLst>
                <a:path w="18" h="35" extrusionOk="0">
                  <a:moveTo>
                    <a:pt x="0" y="1"/>
                  </a:moveTo>
                  <a:lnTo>
                    <a:pt x="0" y="35"/>
                  </a:lnTo>
                  <a:lnTo>
                    <a:pt x="17" y="35"/>
                  </a:lnTo>
                  <a:lnTo>
                    <a:pt x="17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584" name="Google Shape;4584;p36"/>
            <p:cNvSpPr/>
            <p:nvPr/>
          </p:nvSpPr>
          <p:spPr>
            <a:xfrm>
              <a:off x="2114326" y="3509801"/>
              <a:ext cx="6542" cy="12722"/>
            </a:xfrm>
            <a:custGeom>
              <a:avLst/>
              <a:gdLst/>
              <a:ahLst/>
              <a:cxnLst/>
              <a:rect l="l" t="t" r="r" b="b"/>
              <a:pathLst>
                <a:path w="18" h="35" extrusionOk="0">
                  <a:moveTo>
                    <a:pt x="1" y="1"/>
                  </a:moveTo>
                  <a:lnTo>
                    <a:pt x="1" y="35"/>
                  </a:lnTo>
                  <a:lnTo>
                    <a:pt x="18" y="35"/>
                  </a:lnTo>
                  <a:lnTo>
                    <a:pt x="18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585" name="Google Shape;4585;p36"/>
            <p:cNvSpPr/>
            <p:nvPr/>
          </p:nvSpPr>
          <p:spPr>
            <a:xfrm>
              <a:off x="2127774" y="3515980"/>
              <a:ext cx="6542" cy="6543"/>
            </a:xfrm>
            <a:custGeom>
              <a:avLst/>
              <a:gdLst/>
              <a:ahLst/>
              <a:cxnLst/>
              <a:rect l="l" t="t" r="r" b="b"/>
              <a:pathLst>
                <a:path w="18" h="18" extrusionOk="0">
                  <a:moveTo>
                    <a:pt x="0" y="1"/>
                  </a:moveTo>
                  <a:lnTo>
                    <a:pt x="0" y="18"/>
                  </a:lnTo>
                  <a:lnTo>
                    <a:pt x="17" y="18"/>
                  </a:lnTo>
                  <a:lnTo>
                    <a:pt x="17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586" name="Google Shape;4586;p36"/>
            <p:cNvSpPr/>
            <p:nvPr/>
          </p:nvSpPr>
          <p:spPr>
            <a:xfrm>
              <a:off x="2143040" y="3515980"/>
              <a:ext cx="7633" cy="6543"/>
            </a:xfrm>
            <a:custGeom>
              <a:avLst/>
              <a:gdLst/>
              <a:ahLst/>
              <a:cxnLst/>
              <a:rect l="l" t="t" r="r" b="b"/>
              <a:pathLst>
                <a:path w="21" h="18" extrusionOk="0">
                  <a:moveTo>
                    <a:pt x="1" y="1"/>
                  </a:moveTo>
                  <a:lnTo>
                    <a:pt x="1" y="18"/>
                  </a:lnTo>
                  <a:lnTo>
                    <a:pt x="20" y="18"/>
                  </a:lnTo>
                  <a:lnTo>
                    <a:pt x="2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587" name="Google Shape;4587;p36"/>
            <p:cNvSpPr/>
            <p:nvPr/>
          </p:nvSpPr>
          <p:spPr>
            <a:xfrm>
              <a:off x="2243721" y="3513072"/>
              <a:ext cx="43253" cy="39255"/>
            </a:xfrm>
            <a:custGeom>
              <a:avLst/>
              <a:gdLst/>
              <a:ahLst/>
              <a:cxnLst/>
              <a:rect l="l" t="t" r="r" b="b"/>
              <a:pathLst>
                <a:path w="119" h="108" extrusionOk="0">
                  <a:moveTo>
                    <a:pt x="84" y="17"/>
                  </a:moveTo>
                  <a:cubicBezTo>
                    <a:pt x="84" y="17"/>
                    <a:pt x="86" y="17"/>
                    <a:pt x="86" y="19"/>
                  </a:cubicBezTo>
                  <a:lnTo>
                    <a:pt x="69" y="34"/>
                  </a:lnTo>
                  <a:lnTo>
                    <a:pt x="58" y="24"/>
                  </a:lnTo>
                  <a:lnTo>
                    <a:pt x="60" y="24"/>
                  </a:lnTo>
                  <a:cubicBezTo>
                    <a:pt x="60" y="22"/>
                    <a:pt x="62" y="22"/>
                    <a:pt x="62" y="22"/>
                  </a:cubicBezTo>
                  <a:lnTo>
                    <a:pt x="64" y="22"/>
                  </a:lnTo>
                  <a:lnTo>
                    <a:pt x="69" y="19"/>
                  </a:lnTo>
                  <a:lnTo>
                    <a:pt x="73" y="19"/>
                  </a:lnTo>
                  <a:cubicBezTo>
                    <a:pt x="73" y="19"/>
                    <a:pt x="73" y="19"/>
                    <a:pt x="75" y="17"/>
                  </a:cubicBezTo>
                  <a:close/>
                  <a:moveTo>
                    <a:pt x="99" y="30"/>
                  </a:moveTo>
                  <a:cubicBezTo>
                    <a:pt x="99" y="32"/>
                    <a:pt x="99" y="32"/>
                    <a:pt x="99" y="32"/>
                  </a:cubicBezTo>
                  <a:cubicBezTo>
                    <a:pt x="99" y="34"/>
                    <a:pt x="99" y="37"/>
                    <a:pt x="99" y="39"/>
                  </a:cubicBezTo>
                  <a:cubicBezTo>
                    <a:pt x="99" y="41"/>
                    <a:pt x="99" y="43"/>
                    <a:pt x="99" y="45"/>
                  </a:cubicBezTo>
                  <a:cubicBezTo>
                    <a:pt x="97" y="47"/>
                    <a:pt x="97" y="49"/>
                    <a:pt x="97" y="52"/>
                  </a:cubicBezTo>
                  <a:lnTo>
                    <a:pt x="94" y="52"/>
                  </a:lnTo>
                  <a:cubicBezTo>
                    <a:pt x="94" y="54"/>
                    <a:pt x="94" y="56"/>
                    <a:pt x="92" y="58"/>
                  </a:cubicBezTo>
                  <a:lnTo>
                    <a:pt x="82" y="47"/>
                  </a:lnTo>
                  <a:lnTo>
                    <a:pt x="99" y="30"/>
                  </a:lnTo>
                  <a:close/>
                  <a:moveTo>
                    <a:pt x="45" y="34"/>
                  </a:moveTo>
                  <a:lnTo>
                    <a:pt x="82" y="73"/>
                  </a:lnTo>
                  <a:cubicBezTo>
                    <a:pt x="70" y="84"/>
                    <a:pt x="56" y="90"/>
                    <a:pt x="45" y="90"/>
                  </a:cubicBezTo>
                  <a:cubicBezTo>
                    <a:pt x="40" y="90"/>
                    <a:pt x="35" y="89"/>
                    <a:pt x="32" y="86"/>
                  </a:cubicBezTo>
                  <a:cubicBezTo>
                    <a:pt x="28" y="81"/>
                    <a:pt x="28" y="79"/>
                    <a:pt x="26" y="75"/>
                  </a:cubicBezTo>
                  <a:cubicBezTo>
                    <a:pt x="26" y="73"/>
                    <a:pt x="26" y="71"/>
                    <a:pt x="26" y="69"/>
                  </a:cubicBezTo>
                  <a:cubicBezTo>
                    <a:pt x="28" y="64"/>
                    <a:pt x="28" y="60"/>
                    <a:pt x="30" y="56"/>
                  </a:cubicBezTo>
                  <a:cubicBezTo>
                    <a:pt x="32" y="47"/>
                    <a:pt x="39" y="41"/>
                    <a:pt x="45" y="34"/>
                  </a:cubicBezTo>
                  <a:close/>
                  <a:moveTo>
                    <a:pt x="77" y="0"/>
                  </a:moveTo>
                  <a:cubicBezTo>
                    <a:pt x="66" y="0"/>
                    <a:pt x="56" y="3"/>
                    <a:pt x="47" y="9"/>
                  </a:cubicBezTo>
                  <a:cubicBezTo>
                    <a:pt x="45" y="11"/>
                    <a:pt x="41" y="13"/>
                    <a:pt x="39" y="15"/>
                  </a:cubicBezTo>
                  <a:cubicBezTo>
                    <a:pt x="35" y="17"/>
                    <a:pt x="32" y="19"/>
                    <a:pt x="30" y="22"/>
                  </a:cubicBezTo>
                  <a:cubicBezTo>
                    <a:pt x="7" y="47"/>
                    <a:pt x="0" y="79"/>
                    <a:pt x="20" y="96"/>
                  </a:cubicBezTo>
                  <a:cubicBezTo>
                    <a:pt x="26" y="103"/>
                    <a:pt x="35" y="107"/>
                    <a:pt x="45" y="107"/>
                  </a:cubicBezTo>
                  <a:lnTo>
                    <a:pt x="52" y="107"/>
                  </a:lnTo>
                  <a:cubicBezTo>
                    <a:pt x="64" y="105"/>
                    <a:pt x="75" y="101"/>
                    <a:pt x="86" y="92"/>
                  </a:cubicBezTo>
                  <a:cubicBezTo>
                    <a:pt x="88" y="90"/>
                    <a:pt x="92" y="88"/>
                    <a:pt x="94" y="84"/>
                  </a:cubicBezTo>
                  <a:cubicBezTo>
                    <a:pt x="97" y="81"/>
                    <a:pt x="99" y="79"/>
                    <a:pt x="99" y="77"/>
                  </a:cubicBezTo>
                  <a:lnTo>
                    <a:pt x="101" y="77"/>
                  </a:lnTo>
                  <a:cubicBezTo>
                    <a:pt x="103" y="75"/>
                    <a:pt x="105" y="71"/>
                    <a:pt x="107" y="69"/>
                  </a:cubicBezTo>
                  <a:cubicBezTo>
                    <a:pt x="116" y="56"/>
                    <a:pt x="118" y="39"/>
                    <a:pt x="116" y="24"/>
                  </a:cubicBezTo>
                  <a:cubicBezTo>
                    <a:pt x="114" y="22"/>
                    <a:pt x="114" y="19"/>
                    <a:pt x="112" y="15"/>
                  </a:cubicBezTo>
                  <a:cubicBezTo>
                    <a:pt x="109" y="13"/>
                    <a:pt x="109" y="11"/>
                    <a:pt x="107" y="9"/>
                  </a:cubicBezTo>
                  <a:cubicBezTo>
                    <a:pt x="105" y="9"/>
                    <a:pt x="103" y="7"/>
                    <a:pt x="101" y="4"/>
                  </a:cubicBezTo>
                  <a:cubicBezTo>
                    <a:pt x="99" y="2"/>
                    <a:pt x="94" y="2"/>
                    <a:pt x="92" y="2"/>
                  </a:cubicBezTo>
                  <a:cubicBezTo>
                    <a:pt x="87" y="1"/>
                    <a:pt x="82" y="0"/>
                    <a:pt x="7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grpSp>
        <p:nvGrpSpPr>
          <p:cNvPr id="4591" name="Google Shape;4591;p36"/>
          <p:cNvGrpSpPr/>
          <p:nvPr/>
        </p:nvGrpSpPr>
        <p:grpSpPr>
          <a:xfrm>
            <a:off x="4154599" y="2611627"/>
            <a:ext cx="629460" cy="981913"/>
            <a:chOff x="613560" y="4278908"/>
            <a:chExt cx="131213" cy="195185"/>
          </a:xfrm>
          <a:solidFill>
            <a:schemeClr val="accent5">
              <a:lumMod val="75000"/>
            </a:schemeClr>
          </a:solidFill>
        </p:grpSpPr>
        <p:sp>
          <p:nvSpPr>
            <p:cNvPr id="4592" name="Google Shape;4592;p36"/>
            <p:cNvSpPr/>
            <p:nvPr/>
          </p:nvSpPr>
          <p:spPr>
            <a:xfrm>
              <a:off x="628462" y="4334155"/>
              <a:ext cx="101408" cy="95230"/>
            </a:xfrm>
            <a:custGeom>
              <a:avLst/>
              <a:gdLst/>
              <a:ahLst/>
              <a:cxnLst/>
              <a:rect l="l" t="t" r="r" b="b"/>
              <a:pathLst>
                <a:path w="279" h="262" extrusionOk="0">
                  <a:moveTo>
                    <a:pt x="114" y="13"/>
                  </a:moveTo>
                  <a:cubicBezTo>
                    <a:pt x="129" y="13"/>
                    <a:pt x="141" y="26"/>
                    <a:pt x="141" y="41"/>
                  </a:cubicBezTo>
                  <a:cubicBezTo>
                    <a:pt x="141" y="56"/>
                    <a:pt x="129" y="69"/>
                    <a:pt x="114" y="69"/>
                  </a:cubicBezTo>
                  <a:cubicBezTo>
                    <a:pt x="99" y="69"/>
                    <a:pt x="86" y="58"/>
                    <a:pt x="86" y="41"/>
                  </a:cubicBezTo>
                  <a:cubicBezTo>
                    <a:pt x="86" y="26"/>
                    <a:pt x="99" y="13"/>
                    <a:pt x="114" y="13"/>
                  </a:cubicBezTo>
                  <a:close/>
                  <a:moveTo>
                    <a:pt x="238" y="125"/>
                  </a:moveTo>
                  <a:cubicBezTo>
                    <a:pt x="253" y="125"/>
                    <a:pt x="266" y="138"/>
                    <a:pt x="266" y="153"/>
                  </a:cubicBezTo>
                  <a:cubicBezTo>
                    <a:pt x="266" y="161"/>
                    <a:pt x="261" y="168"/>
                    <a:pt x="257" y="172"/>
                  </a:cubicBezTo>
                  <a:cubicBezTo>
                    <a:pt x="251" y="178"/>
                    <a:pt x="244" y="181"/>
                    <a:pt x="238" y="181"/>
                  </a:cubicBezTo>
                  <a:cubicBezTo>
                    <a:pt x="223" y="181"/>
                    <a:pt x="210" y="168"/>
                    <a:pt x="210" y="153"/>
                  </a:cubicBezTo>
                  <a:cubicBezTo>
                    <a:pt x="210" y="146"/>
                    <a:pt x="212" y="140"/>
                    <a:pt x="216" y="133"/>
                  </a:cubicBezTo>
                  <a:cubicBezTo>
                    <a:pt x="223" y="129"/>
                    <a:pt x="229" y="125"/>
                    <a:pt x="238" y="125"/>
                  </a:cubicBezTo>
                  <a:close/>
                  <a:moveTo>
                    <a:pt x="41" y="193"/>
                  </a:moveTo>
                  <a:cubicBezTo>
                    <a:pt x="56" y="193"/>
                    <a:pt x="71" y="206"/>
                    <a:pt x="69" y="221"/>
                  </a:cubicBezTo>
                  <a:cubicBezTo>
                    <a:pt x="69" y="230"/>
                    <a:pt x="67" y="236"/>
                    <a:pt x="60" y="241"/>
                  </a:cubicBezTo>
                  <a:cubicBezTo>
                    <a:pt x="56" y="245"/>
                    <a:pt x="49" y="249"/>
                    <a:pt x="41" y="249"/>
                  </a:cubicBezTo>
                  <a:cubicBezTo>
                    <a:pt x="26" y="249"/>
                    <a:pt x="13" y="236"/>
                    <a:pt x="13" y="221"/>
                  </a:cubicBezTo>
                  <a:cubicBezTo>
                    <a:pt x="13" y="215"/>
                    <a:pt x="17" y="208"/>
                    <a:pt x="22" y="202"/>
                  </a:cubicBezTo>
                  <a:cubicBezTo>
                    <a:pt x="26" y="198"/>
                    <a:pt x="34" y="193"/>
                    <a:pt x="41" y="193"/>
                  </a:cubicBezTo>
                  <a:close/>
                  <a:moveTo>
                    <a:pt x="114" y="1"/>
                  </a:moveTo>
                  <a:cubicBezTo>
                    <a:pt x="92" y="1"/>
                    <a:pt x="73" y="20"/>
                    <a:pt x="73" y="41"/>
                  </a:cubicBezTo>
                  <a:cubicBezTo>
                    <a:pt x="73" y="65"/>
                    <a:pt x="92" y="82"/>
                    <a:pt x="114" y="82"/>
                  </a:cubicBezTo>
                  <a:cubicBezTo>
                    <a:pt x="124" y="82"/>
                    <a:pt x="133" y="80"/>
                    <a:pt x="139" y="73"/>
                  </a:cubicBezTo>
                  <a:lnTo>
                    <a:pt x="204" y="131"/>
                  </a:lnTo>
                  <a:cubicBezTo>
                    <a:pt x="199" y="138"/>
                    <a:pt x="197" y="146"/>
                    <a:pt x="197" y="155"/>
                  </a:cubicBezTo>
                  <a:cubicBezTo>
                    <a:pt x="197" y="157"/>
                    <a:pt x="197" y="159"/>
                    <a:pt x="197" y="161"/>
                  </a:cubicBezTo>
                  <a:lnTo>
                    <a:pt x="77" y="202"/>
                  </a:lnTo>
                  <a:cubicBezTo>
                    <a:pt x="71" y="189"/>
                    <a:pt x="56" y="181"/>
                    <a:pt x="41" y="181"/>
                  </a:cubicBezTo>
                  <a:cubicBezTo>
                    <a:pt x="30" y="181"/>
                    <a:pt x="19" y="185"/>
                    <a:pt x="13" y="193"/>
                  </a:cubicBezTo>
                  <a:cubicBezTo>
                    <a:pt x="4" y="200"/>
                    <a:pt x="0" y="211"/>
                    <a:pt x="0" y="221"/>
                  </a:cubicBezTo>
                  <a:cubicBezTo>
                    <a:pt x="0" y="243"/>
                    <a:pt x="19" y="262"/>
                    <a:pt x="41" y="262"/>
                  </a:cubicBezTo>
                  <a:cubicBezTo>
                    <a:pt x="52" y="262"/>
                    <a:pt x="62" y="256"/>
                    <a:pt x="71" y="249"/>
                  </a:cubicBezTo>
                  <a:cubicBezTo>
                    <a:pt x="77" y="241"/>
                    <a:pt x="82" y="230"/>
                    <a:pt x="82" y="221"/>
                  </a:cubicBezTo>
                  <a:cubicBezTo>
                    <a:pt x="82" y="217"/>
                    <a:pt x="82" y="217"/>
                    <a:pt x="82" y="215"/>
                  </a:cubicBezTo>
                  <a:lnTo>
                    <a:pt x="201" y="172"/>
                  </a:lnTo>
                  <a:cubicBezTo>
                    <a:pt x="208" y="185"/>
                    <a:pt x="221" y="193"/>
                    <a:pt x="236" y="193"/>
                  </a:cubicBezTo>
                  <a:lnTo>
                    <a:pt x="238" y="193"/>
                  </a:lnTo>
                  <a:cubicBezTo>
                    <a:pt x="249" y="193"/>
                    <a:pt x="259" y="189"/>
                    <a:pt x="266" y="181"/>
                  </a:cubicBezTo>
                  <a:cubicBezTo>
                    <a:pt x="274" y="174"/>
                    <a:pt x="279" y="163"/>
                    <a:pt x="276" y="153"/>
                  </a:cubicBezTo>
                  <a:cubicBezTo>
                    <a:pt x="276" y="131"/>
                    <a:pt x="259" y="114"/>
                    <a:pt x="238" y="114"/>
                  </a:cubicBezTo>
                  <a:cubicBezTo>
                    <a:pt x="227" y="114"/>
                    <a:pt x="219" y="116"/>
                    <a:pt x="212" y="123"/>
                  </a:cubicBezTo>
                  <a:lnTo>
                    <a:pt x="148" y="65"/>
                  </a:lnTo>
                  <a:cubicBezTo>
                    <a:pt x="152" y="58"/>
                    <a:pt x="154" y="50"/>
                    <a:pt x="154" y="41"/>
                  </a:cubicBezTo>
                  <a:cubicBezTo>
                    <a:pt x="154" y="20"/>
                    <a:pt x="135" y="1"/>
                    <a:pt x="114" y="1"/>
                  </a:cubicBezTo>
                  <a:close/>
                </a:path>
              </a:pathLst>
            </a:custGeom>
            <a:grpFill/>
            <a:ln>
              <a:solidFill>
                <a:schemeClr val="accent5">
                  <a:lumMod val="75000"/>
                </a:schemeClr>
              </a:solidFill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593" name="Google Shape;4593;p36"/>
            <p:cNvSpPr/>
            <p:nvPr/>
          </p:nvSpPr>
          <p:spPr>
            <a:xfrm>
              <a:off x="664082" y="4457373"/>
              <a:ext cx="30895" cy="4725"/>
            </a:xfrm>
            <a:custGeom>
              <a:avLst/>
              <a:gdLst/>
              <a:ahLst/>
              <a:cxnLst/>
              <a:rect l="l" t="t" r="r" b="b"/>
              <a:pathLst>
                <a:path w="85" h="13" extrusionOk="0">
                  <a:moveTo>
                    <a:pt x="7" y="0"/>
                  </a:moveTo>
                  <a:cubicBezTo>
                    <a:pt x="3" y="0"/>
                    <a:pt x="1" y="2"/>
                    <a:pt x="1" y="6"/>
                  </a:cubicBezTo>
                  <a:cubicBezTo>
                    <a:pt x="1" y="11"/>
                    <a:pt x="3" y="13"/>
                    <a:pt x="7" y="13"/>
                  </a:cubicBezTo>
                  <a:lnTo>
                    <a:pt x="78" y="13"/>
                  </a:lnTo>
                  <a:cubicBezTo>
                    <a:pt x="82" y="13"/>
                    <a:pt x="84" y="9"/>
                    <a:pt x="84" y="6"/>
                  </a:cubicBezTo>
                  <a:cubicBezTo>
                    <a:pt x="84" y="2"/>
                    <a:pt x="80" y="0"/>
                    <a:pt x="78" y="0"/>
                  </a:cubicBezTo>
                  <a:close/>
                </a:path>
              </a:pathLst>
            </a:custGeom>
            <a:grpFill/>
            <a:ln>
              <a:solidFill>
                <a:schemeClr val="accent5">
                  <a:lumMod val="75000"/>
                </a:schemeClr>
              </a:solidFill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594" name="Google Shape;4594;p36"/>
            <p:cNvSpPr/>
            <p:nvPr/>
          </p:nvSpPr>
          <p:spPr>
            <a:xfrm>
              <a:off x="668080" y="4289812"/>
              <a:ext cx="31622" cy="5089"/>
            </a:xfrm>
            <a:custGeom>
              <a:avLst/>
              <a:gdLst/>
              <a:ahLst/>
              <a:cxnLst/>
              <a:rect l="l" t="t" r="r" b="b"/>
              <a:pathLst>
                <a:path w="87" h="14" extrusionOk="0">
                  <a:moveTo>
                    <a:pt x="0" y="1"/>
                  </a:moveTo>
                  <a:lnTo>
                    <a:pt x="0" y="13"/>
                  </a:lnTo>
                  <a:lnTo>
                    <a:pt x="86" y="13"/>
                  </a:lnTo>
                  <a:lnTo>
                    <a:pt x="86" y="1"/>
                  </a:lnTo>
                  <a:close/>
                </a:path>
              </a:pathLst>
            </a:custGeom>
            <a:grpFill/>
            <a:ln>
              <a:solidFill>
                <a:schemeClr val="accent5">
                  <a:lumMod val="75000"/>
                </a:schemeClr>
              </a:solidFill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595" name="Google Shape;4595;p36"/>
            <p:cNvSpPr/>
            <p:nvPr/>
          </p:nvSpPr>
          <p:spPr>
            <a:xfrm>
              <a:off x="658630" y="4289812"/>
              <a:ext cx="5089" cy="5089"/>
            </a:xfrm>
            <a:custGeom>
              <a:avLst/>
              <a:gdLst/>
              <a:ahLst/>
              <a:cxnLst/>
              <a:rect l="l" t="t" r="r" b="b"/>
              <a:pathLst>
                <a:path w="14" h="14" extrusionOk="0">
                  <a:moveTo>
                    <a:pt x="1" y="1"/>
                  </a:moveTo>
                  <a:lnTo>
                    <a:pt x="1" y="13"/>
                  </a:lnTo>
                  <a:lnTo>
                    <a:pt x="14" y="13"/>
                  </a:lnTo>
                  <a:lnTo>
                    <a:pt x="14" y="1"/>
                  </a:lnTo>
                  <a:close/>
                </a:path>
              </a:pathLst>
            </a:custGeom>
            <a:grpFill/>
            <a:ln>
              <a:solidFill>
                <a:schemeClr val="accent5">
                  <a:lumMod val="75000"/>
                </a:schemeClr>
              </a:solidFill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596" name="Google Shape;4596;p36"/>
            <p:cNvSpPr/>
            <p:nvPr/>
          </p:nvSpPr>
          <p:spPr>
            <a:xfrm>
              <a:off x="613560" y="4278908"/>
              <a:ext cx="131213" cy="195185"/>
            </a:xfrm>
            <a:custGeom>
              <a:avLst/>
              <a:gdLst/>
              <a:ahLst/>
              <a:cxnLst/>
              <a:rect l="l" t="t" r="r" b="b"/>
              <a:pathLst>
                <a:path w="361" h="537" extrusionOk="0">
                  <a:moveTo>
                    <a:pt x="328" y="13"/>
                  </a:moveTo>
                  <a:cubicBezTo>
                    <a:pt x="339" y="13"/>
                    <a:pt x="347" y="20"/>
                    <a:pt x="347" y="31"/>
                  </a:cubicBezTo>
                  <a:lnTo>
                    <a:pt x="347" y="65"/>
                  </a:lnTo>
                  <a:lnTo>
                    <a:pt x="13" y="65"/>
                  </a:lnTo>
                  <a:lnTo>
                    <a:pt x="13" y="31"/>
                  </a:lnTo>
                  <a:cubicBezTo>
                    <a:pt x="13" y="20"/>
                    <a:pt x="22" y="13"/>
                    <a:pt x="30" y="13"/>
                  </a:cubicBezTo>
                  <a:close/>
                  <a:moveTo>
                    <a:pt x="347" y="76"/>
                  </a:moveTo>
                  <a:lnTo>
                    <a:pt x="347" y="457"/>
                  </a:lnTo>
                  <a:lnTo>
                    <a:pt x="13" y="457"/>
                  </a:lnTo>
                  <a:lnTo>
                    <a:pt x="13" y="76"/>
                  </a:lnTo>
                  <a:close/>
                  <a:moveTo>
                    <a:pt x="347" y="470"/>
                  </a:moveTo>
                  <a:lnTo>
                    <a:pt x="347" y="506"/>
                  </a:lnTo>
                  <a:cubicBezTo>
                    <a:pt x="347" y="517"/>
                    <a:pt x="339" y="523"/>
                    <a:pt x="328" y="523"/>
                  </a:cubicBezTo>
                  <a:lnTo>
                    <a:pt x="33" y="523"/>
                  </a:lnTo>
                  <a:cubicBezTo>
                    <a:pt x="22" y="523"/>
                    <a:pt x="13" y="515"/>
                    <a:pt x="13" y="506"/>
                  </a:cubicBezTo>
                  <a:lnTo>
                    <a:pt x="13" y="470"/>
                  </a:lnTo>
                  <a:close/>
                  <a:moveTo>
                    <a:pt x="33" y="1"/>
                  </a:moveTo>
                  <a:cubicBezTo>
                    <a:pt x="15" y="1"/>
                    <a:pt x="0" y="13"/>
                    <a:pt x="0" y="31"/>
                  </a:cubicBezTo>
                  <a:lnTo>
                    <a:pt x="0" y="506"/>
                  </a:lnTo>
                  <a:cubicBezTo>
                    <a:pt x="0" y="523"/>
                    <a:pt x="13" y="536"/>
                    <a:pt x="30" y="536"/>
                  </a:cubicBezTo>
                  <a:lnTo>
                    <a:pt x="328" y="536"/>
                  </a:lnTo>
                  <a:cubicBezTo>
                    <a:pt x="345" y="536"/>
                    <a:pt x="360" y="523"/>
                    <a:pt x="360" y="506"/>
                  </a:cubicBezTo>
                  <a:lnTo>
                    <a:pt x="360" y="31"/>
                  </a:lnTo>
                  <a:cubicBezTo>
                    <a:pt x="360" y="13"/>
                    <a:pt x="345" y="1"/>
                    <a:pt x="328" y="1"/>
                  </a:cubicBezTo>
                  <a:close/>
                </a:path>
              </a:pathLst>
            </a:custGeom>
            <a:grpFill/>
            <a:ln>
              <a:solidFill>
                <a:schemeClr val="accent5">
                  <a:lumMod val="75000"/>
                </a:schemeClr>
              </a:solidFill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cxnSp>
        <p:nvCxnSpPr>
          <p:cNvPr id="4597" name="Google Shape;4597;p36"/>
          <p:cNvCxnSpPr/>
          <p:nvPr/>
        </p:nvCxnSpPr>
        <p:spPr>
          <a:xfrm>
            <a:off x="7103689" y="5513430"/>
            <a:ext cx="2066581" cy="0"/>
          </a:xfrm>
          <a:prstGeom prst="straightConnector1">
            <a:avLst/>
          </a:prstGeom>
          <a:noFill/>
          <a:ln w="19050" cap="flat" cmpd="sng">
            <a:solidFill>
              <a:schemeClr val="accent2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4598" name="Google Shape;4598;p36"/>
          <p:cNvCxnSpPr/>
          <p:nvPr/>
        </p:nvCxnSpPr>
        <p:spPr>
          <a:xfrm>
            <a:off x="7069900" y="2101133"/>
            <a:ext cx="2066581" cy="0"/>
          </a:xfrm>
          <a:prstGeom prst="straightConnector1">
            <a:avLst/>
          </a:prstGeom>
          <a:noFill/>
          <a:ln w="19050" cap="flat" cmpd="sng">
            <a:solidFill>
              <a:schemeClr val="accent6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4600" name="Google Shape;4600;p36"/>
          <p:cNvCxnSpPr/>
          <p:nvPr/>
        </p:nvCxnSpPr>
        <p:spPr>
          <a:xfrm flipH="1">
            <a:off x="3623094" y="3739902"/>
            <a:ext cx="1577584" cy="26962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oval" w="med" len="med"/>
          </a:ln>
        </p:spPr>
      </p:cxnSp>
      <p:grpSp>
        <p:nvGrpSpPr>
          <p:cNvPr id="4604" name="Google Shape;4604;p36"/>
          <p:cNvGrpSpPr/>
          <p:nvPr/>
        </p:nvGrpSpPr>
        <p:grpSpPr>
          <a:xfrm>
            <a:off x="426852" y="2824813"/>
            <a:ext cx="3316136" cy="1287325"/>
            <a:chOff x="789599" y="2329428"/>
            <a:chExt cx="1884600" cy="815203"/>
          </a:xfrm>
        </p:grpSpPr>
        <p:sp>
          <p:nvSpPr>
            <p:cNvPr id="4605" name="Google Shape;4605;p36"/>
            <p:cNvSpPr txBox="1"/>
            <p:nvPr/>
          </p:nvSpPr>
          <p:spPr>
            <a:xfrm>
              <a:off x="789599" y="2329428"/>
              <a:ext cx="1884600" cy="429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r>
                <a:rPr lang="en" sz="2267" b="1" dirty="0" smtClean="0">
                  <a:solidFill>
                    <a:schemeClr val="accent1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Rasmli</a:t>
              </a:r>
              <a:endParaRPr sz="2267" b="1" dirty="0">
                <a:solidFill>
                  <a:schemeClr val="accen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4606" name="Google Shape;4606;p36"/>
            <p:cNvSpPr txBox="1"/>
            <p:nvPr/>
          </p:nvSpPr>
          <p:spPr>
            <a:xfrm>
              <a:off x="789599" y="2609731"/>
              <a:ext cx="1884600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r>
                <a:rPr lang="en-US" sz="1600" b="1" dirty="0" err="1">
                  <a:latin typeface="Times New Roman" panose="02020603050405020304" pitchFamily="18" charset="0"/>
                  <a:ea typeface="Times New Roman" panose="02020603050405020304" pitchFamily="18" charset="0"/>
                </a:rPr>
                <a:t>Algebraik</a:t>
              </a:r>
              <a:r>
                <a:rPr lang="en-US" sz="1600" b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1600" b="1" dirty="0" err="1">
                  <a:latin typeface="Times New Roman" panose="02020603050405020304" pitchFamily="18" charset="0"/>
                  <a:ea typeface="Times New Roman" panose="02020603050405020304" pitchFamily="18" charset="0"/>
                </a:rPr>
                <a:t>ifodani</a:t>
              </a:r>
              <a:r>
                <a:rPr lang="en-US" sz="1600" b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1600" b="1" dirty="0" err="1">
                  <a:latin typeface="Times New Roman" panose="02020603050405020304" pitchFamily="18" charset="0"/>
                  <a:ea typeface="Times New Roman" panose="02020603050405020304" pitchFamily="18" charset="0"/>
                </a:rPr>
                <a:t>tasvirlash</a:t>
              </a:r>
              <a:r>
                <a:rPr lang="en-US" sz="1600" b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1600" b="1" dirty="0" err="1" smtClean="0">
                  <a:latin typeface="Times New Roman" panose="02020603050405020304" pitchFamily="18" charset="0"/>
                  <a:ea typeface="Times New Roman" panose="02020603050405020304" pitchFamily="18" charset="0"/>
                </a:rPr>
                <a:t>uchun</a:t>
              </a:r>
              <a:r>
                <a:rPr lang="en-US" sz="1600" b="1" dirty="0" smtClean="0"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1600" b="1" dirty="0" err="1" smtClean="0">
                  <a:latin typeface="Times New Roman" panose="02020603050405020304" pitchFamily="18" charset="0"/>
                  <a:ea typeface="Times New Roman" panose="02020603050405020304" pitchFamily="18" charset="0"/>
                </a:rPr>
                <a:t>chizma-modeldan</a:t>
              </a:r>
              <a:r>
                <a:rPr lang="en-US" sz="1600" b="1" dirty="0" smtClean="0"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1600" b="1" dirty="0" err="1" smtClean="0">
                  <a:latin typeface="Times New Roman" panose="02020603050405020304" pitchFamily="18" charset="0"/>
                  <a:ea typeface="Times New Roman" panose="02020603050405020304" pitchFamily="18" charset="0"/>
                </a:rPr>
                <a:t>foydalanish</a:t>
              </a:r>
              <a:endParaRPr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4607" name="Google Shape;4607;p36"/>
          <p:cNvGrpSpPr/>
          <p:nvPr/>
        </p:nvGrpSpPr>
        <p:grpSpPr>
          <a:xfrm>
            <a:off x="8838885" y="4571022"/>
            <a:ext cx="2970758" cy="1284319"/>
            <a:chOff x="6503587" y="3323276"/>
            <a:chExt cx="1907449" cy="813300"/>
          </a:xfrm>
        </p:grpSpPr>
        <p:sp>
          <p:nvSpPr>
            <p:cNvPr id="4608" name="Google Shape;4608;p36"/>
            <p:cNvSpPr txBox="1"/>
            <p:nvPr/>
          </p:nvSpPr>
          <p:spPr>
            <a:xfrm>
              <a:off x="6503587" y="3323276"/>
              <a:ext cx="1884600" cy="429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r"/>
              <a:r>
                <a:rPr lang="en" sz="2267" b="1" dirty="0" smtClean="0">
                  <a:solidFill>
                    <a:schemeClr val="accent2">
                      <a:lumMod val="75000"/>
                    </a:schemeClr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Timsolli</a:t>
              </a:r>
              <a:endParaRPr sz="2267" b="1" dirty="0">
                <a:solidFill>
                  <a:schemeClr val="accent2">
                    <a:lumMod val="75000"/>
                  </a:schemeClr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4609" name="Google Shape;4609;p36"/>
            <p:cNvSpPr txBox="1"/>
            <p:nvPr/>
          </p:nvSpPr>
          <p:spPr>
            <a:xfrm>
              <a:off x="6526436" y="3601676"/>
              <a:ext cx="1884600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r"/>
              <a:r>
                <a:rPr lang="en-US" sz="1600" b="1" dirty="0" err="1">
                  <a:latin typeface="Times New Roman" panose="02020603050405020304" pitchFamily="18" charset="0"/>
                  <a:ea typeface="Times New Roman" panose="02020603050405020304" pitchFamily="18" charset="0"/>
                </a:rPr>
                <a:t>Algebraik</a:t>
              </a:r>
              <a:r>
                <a:rPr lang="en-US" sz="1600" b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1600" b="1" dirty="0" err="1">
                  <a:latin typeface="Times New Roman" panose="02020603050405020304" pitchFamily="18" charset="0"/>
                  <a:ea typeface="Times New Roman" panose="02020603050405020304" pitchFamily="18" charset="0"/>
                </a:rPr>
                <a:t>ifodani</a:t>
              </a:r>
              <a:r>
                <a:rPr lang="en-US" sz="1600" b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1600" b="1" dirty="0" err="1" smtClean="0">
                  <a:latin typeface="Times New Roman" panose="02020603050405020304" pitchFamily="18" charset="0"/>
                  <a:ea typeface="Times New Roman" panose="02020603050405020304" pitchFamily="18" charset="0"/>
                </a:rPr>
                <a:t>matematik</a:t>
              </a:r>
              <a:r>
                <a:rPr lang="en-US" sz="1600" b="1" dirty="0" smtClean="0"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1600" b="1" dirty="0" err="1" smtClean="0">
                  <a:latin typeface="Times New Roman" panose="02020603050405020304" pitchFamily="18" charset="0"/>
                  <a:ea typeface="Times New Roman" panose="02020603050405020304" pitchFamily="18" charset="0"/>
                </a:rPr>
                <a:t>tilda</a:t>
              </a:r>
              <a:r>
                <a:rPr lang="en-US" sz="1600" b="1" dirty="0" smtClean="0"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1600" b="1" dirty="0" err="1" smtClean="0">
                  <a:latin typeface="Times New Roman" panose="02020603050405020304" pitchFamily="18" charset="0"/>
                  <a:ea typeface="Times New Roman" panose="02020603050405020304" pitchFamily="18" charset="0"/>
                </a:rPr>
                <a:t>tasvirlash</a:t>
              </a:r>
              <a:endParaRPr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4610" name="Google Shape;4610;p36"/>
          <p:cNvGrpSpPr/>
          <p:nvPr/>
        </p:nvGrpSpPr>
        <p:grpSpPr>
          <a:xfrm>
            <a:off x="8704912" y="1160203"/>
            <a:ext cx="3274290" cy="1359144"/>
            <a:chOff x="6526438" y="1151822"/>
            <a:chExt cx="2102340" cy="860684"/>
          </a:xfrm>
        </p:grpSpPr>
        <p:sp>
          <p:nvSpPr>
            <p:cNvPr id="4611" name="Google Shape;4611;p36"/>
            <p:cNvSpPr txBox="1"/>
            <p:nvPr/>
          </p:nvSpPr>
          <p:spPr>
            <a:xfrm>
              <a:off x="6683136" y="1151822"/>
              <a:ext cx="1884600" cy="429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>
                <a:buClr>
                  <a:srgbClr val="000000"/>
                </a:buClr>
                <a:buSzPts val="1100"/>
              </a:pPr>
              <a:r>
                <a:rPr lang="en-US" sz="2400" b="1" dirty="0" err="1">
                  <a:solidFill>
                    <a:schemeClr val="accent6">
                      <a:lumMod val="50000"/>
                    </a:schemeClr>
                  </a:solidFill>
                  <a:latin typeface="Fira Sans Extra Condensed Medium"/>
                  <a:sym typeface="Fira Sans Extra Condensed Medium"/>
                </a:rPr>
                <a:t>Moddiy</a:t>
              </a:r>
              <a:endParaRPr lang="en-US" sz="2400" b="1" dirty="0">
                <a:solidFill>
                  <a:schemeClr val="accent6">
                    <a:lumMod val="50000"/>
                  </a:schemeClr>
                </a:solidFill>
              </a:endParaRPr>
            </a:p>
          </p:txBody>
        </p:sp>
        <p:sp>
          <p:nvSpPr>
            <p:cNvPr id="4612" name="Google Shape;4612;p36"/>
            <p:cNvSpPr txBox="1"/>
            <p:nvPr/>
          </p:nvSpPr>
          <p:spPr>
            <a:xfrm>
              <a:off x="6526438" y="1477606"/>
              <a:ext cx="2102340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r"/>
              <a:r>
                <a:rPr lang="en-US" b="1" dirty="0" err="1" smtClean="0">
                  <a:latin typeface="Times New Roman" panose="02020603050405020304" pitchFamily="18" charset="0"/>
                  <a:ea typeface="Times New Roman" panose="02020603050405020304" pitchFamily="18" charset="0"/>
                </a:rPr>
                <a:t>Algebraik</a:t>
              </a:r>
              <a:r>
                <a:rPr lang="en-US" b="1" dirty="0" smtClean="0"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b="1" dirty="0" err="1" smtClean="0">
                  <a:latin typeface="Times New Roman" panose="02020603050405020304" pitchFamily="18" charset="0"/>
                  <a:ea typeface="Times New Roman" panose="02020603050405020304" pitchFamily="18" charset="0"/>
                </a:rPr>
                <a:t>ifodani</a:t>
              </a:r>
              <a:r>
                <a:rPr lang="en-US" b="1" dirty="0" smtClean="0"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b="1" dirty="0" err="1" smtClean="0">
                  <a:latin typeface="Times New Roman" panose="02020603050405020304" pitchFamily="18" charset="0"/>
                  <a:ea typeface="Times New Roman" panose="02020603050405020304" pitchFamily="18" charset="0"/>
                </a:rPr>
                <a:t>tasvirlash</a:t>
              </a:r>
              <a:r>
                <a:rPr lang="en-US" b="1" dirty="0" smtClean="0"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b="1" dirty="0" err="1" smtClean="0">
                  <a:latin typeface="Times New Roman" panose="02020603050405020304" pitchFamily="18" charset="0"/>
                  <a:ea typeface="Times New Roman" panose="02020603050405020304" pitchFamily="18" charset="0"/>
                </a:rPr>
                <a:t>uchun</a:t>
              </a:r>
              <a:r>
                <a:rPr lang="en-US" b="1" dirty="0" smtClean="0"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b="1" dirty="0" err="1" smtClean="0">
                  <a:latin typeface="Times New Roman" panose="02020603050405020304" pitchFamily="18" charset="0"/>
                  <a:ea typeface="Times New Roman" panose="02020603050405020304" pitchFamily="18" charset="0"/>
                </a:rPr>
                <a:t>algebraik</a:t>
              </a:r>
              <a:r>
                <a:rPr lang="en-US" b="1" dirty="0" smtClean="0"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b="1" dirty="0" err="1" smtClean="0">
                  <a:latin typeface="Times New Roman" panose="02020603050405020304" pitchFamily="18" charset="0"/>
                  <a:ea typeface="Times New Roman" panose="02020603050405020304" pitchFamily="18" charset="0"/>
                </a:rPr>
                <a:t>tugmachalardan</a:t>
              </a:r>
              <a:r>
                <a:rPr lang="en-US" b="1" dirty="0" smtClean="0"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b="1" dirty="0" err="1" smtClean="0">
                  <a:latin typeface="Times New Roman" panose="02020603050405020304" pitchFamily="18" charset="0"/>
                  <a:ea typeface="Times New Roman" panose="02020603050405020304" pitchFamily="18" charset="0"/>
                </a:rPr>
                <a:t>foydalanish</a:t>
              </a:r>
              <a:r>
                <a:rPr lang="en-US" b="1" dirty="0" smtClean="0"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endParaRPr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57" name="Заголовок 1"/>
          <p:cNvSpPr txBox="1">
            <a:spLocks/>
          </p:cNvSpPr>
          <p:nvPr/>
        </p:nvSpPr>
        <p:spPr>
          <a:xfrm>
            <a:off x="-20727" y="-116503"/>
            <a:ext cx="473329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 err="1" smtClean="0">
                <a:solidFill>
                  <a:srgbClr val="C00000"/>
                </a:solidFill>
              </a:rPr>
              <a:t>Algebraik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ifodalar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7" name="Рисунок 6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03"/>
          <a:stretch/>
        </p:blipFill>
        <p:spPr>
          <a:xfrm>
            <a:off x="6418947" y="2750978"/>
            <a:ext cx="5633492" cy="587450"/>
          </a:xfrm>
          <a:prstGeom prst="rect">
            <a:avLst/>
          </a:prstGeom>
        </p:spPr>
      </p:pic>
      <p:pic>
        <p:nvPicPr>
          <p:cNvPr id="8" name="Рисунок 7" descr="Вырезка экран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09" y="4150875"/>
            <a:ext cx="1863458" cy="1455481"/>
          </a:xfrm>
          <a:prstGeom prst="rect">
            <a:avLst/>
          </a:prstGeom>
        </p:spPr>
      </p:pic>
      <p:sp>
        <p:nvSpPr>
          <p:cNvPr id="62" name="Google Shape;4609;p36"/>
          <p:cNvSpPr txBox="1"/>
          <p:nvPr/>
        </p:nvSpPr>
        <p:spPr>
          <a:xfrm>
            <a:off x="8189869" y="5700238"/>
            <a:ext cx="3545526" cy="844685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r"/>
            <a:r>
              <a:rPr lang="en-US" sz="28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3y + 2y – 4 = 5y - 4</a:t>
            </a:r>
            <a:endParaRPr sz="2800" i="1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3" name="Google Shape;4609;p36"/>
          <p:cNvSpPr txBox="1"/>
          <p:nvPr/>
        </p:nvSpPr>
        <p:spPr>
          <a:xfrm>
            <a:off x="260012" y="959065"/>
            <a:ext cx="3906961" cy="8446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r>
              <a:rPr lang="en-US" sz="2400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Ifodani</a:t>
            </a:r>
            <a:r>
              <a:rPr lang="en-US" sz="24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soddalashtiring</a:t>
            </a:r>
            <a:r>
              <a:rPr lang="en-US" sz="24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</a:p>
          <a:p>
            <a:r>
              <a:rPr lang="en-US" sz="24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3y + 2y – 4</a:t>
            </a:r>
            <a:endParaRPr sz="2400" i="1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1853247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" name="Picture 10" descr="Conceito de ideia. Mãos e lâmpada, encontrem solução ou resposta.  Criatividade, educação, metáfora do vetor de estudo | Vetor Prem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617" y="165673"/>
            <a:ext cx="6800967" cy="6692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Google Shape;1777;p52"/>
          <p:cNvSpPr txBox="1">
            <a:spLocks/>
          </p:cNvSpPr>
          <p:nvPr/>
        </p:nvSpPr>
        <p:spPr>
          <a:xfrm>
            <a:off x="5890905" y="2651599"/>
            <a:ext cx="7900264" cy="7144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en-US" sz="5400" b="1" dirty="0" err="1" smtClean="0">
                <a:latin typeface="+mn-lt"/>
              </a:rPr>
              <a:t>Amaliy</a:t>
            </a:r>
            <a:r>
              <a:rPr lang="en-US" sz="5400" b="1" dirty="0">
                <a:latin typeface="+mn-lt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+mn-lt"/>
              </a:rPr>
              <a:t>mashg‘ulot</a:t>
            </a:r>
            <a:endParaRPr lang="en-US" sz="4800" b="1" dirty="0">
              <a:solidFill>
                <a:srgbClr val="002060"/>
              </a:solidFill>
              <a:latin typeface="+mn-lt"/>
              <a:ea typeface="Fira Sans Extra Condensed"/>
              <a:cs typeface="Fira Sans Extra Condensed"/>
              <a:sym typeface="Fira Sans Extra Condensed"/>
            </a:endParaRPr>
          </a:p>
        </p:txBody>
      </p:sp>
      <p:sp>
        <p:nvSpPr>
          <p:cNvPr id="11" name="Google Shape;1777;p52"/>
          <p:cNvSpPr txBox="1">
            <a:spLocks/>
          </p:cNvSpPr>
          <p:nvPr/>
        </p:nvSpPr>
        <p:spPr>
          <a:xfrm>
            <a:off x="7203700" y="4619681"/>
            <a:ext cx="7900264" cy="7144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en-US" sz="5400" b="1" dirty="0">
                <a:solidFill>
                  <a:srgbClr val="C00000"/>
                </a:solidFill>
                <a:latin typeface="+mn-lt"/>
              </a:rPr>
              <a:t>3</a:t>
            </a:r>
            <a:r>
              <a:rPr lang="en-US" sz="5400" b="1" dirty="0" smtClean="0">
                <a:solidFill>
                  <a:srgbClr val="C00000"/>
                </a:solidFill>
                <a:latin typeface="+mn-lt"/>
              </a:rPr>
              <a:t>-topshiriq</a:t>
            </a:r>
            <a:endParaRPr lang="en-US" sz="4800" b="1" dirty="0">
              <a:solidFill>
                <a:srgbClr val="C00000"/>
              </a:solidFill>
              <a:latin typeface="+mn-lt"/>
              <a:ea typeface="Fira Sans Extra Condensed"/>
              <a:cs typeface="Fira Sans Extra Condensed"/>
              <a:sym typeface="Fira Sans Extra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14940272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0"/>
          <a:stretch/>
        </p:blipFill>
        <p:spPr>
          <a:xfrm>
            <a:off x="1216325" y="620515"/>
            <a:ext cx="8473665" cy="1209844"/>
          </a:xfrm>
          <a:prstGeom prst="rect">
            <a:avLst/>
          </a:prstGeom>
        </p:spPr>
      </p:pic>
      <p:pic>
        <p:nvPicPr>
          <p:cNvPr id="4" name="Рисунок 3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7"/>
          <a:stretch/>
        </p:blipFill>
        <p:spPr>
          <a:xfrm>
            <a:off x="3252157" y="2606021"/>
            <a:ext cx="8905095" cy="1409897"/>
          </a:xfrm>
          <a:prstGeom prst="rect">
            <a:avLst/>
          </a:prstGeom>
        </p:spPr>
      </p:pic>
      <p:pic>
        <p:nvPicPr>
          <p:cNvPr id="5" name="Рисунок 4" descr="Вырезка экрана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61"/>
          <a:stretch/>
        </p:blipFill>
        <p:spPr>
          <a:xfrm>
            <a:off x="3985404" y="5044669"/>
            <a:ext cx="8171849" cy="143847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04142" y="0"/>
            <a:ext cx="5928236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0" cap="none" spc="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A-</a:t>
            </a:r>
            <a:r>
              <a:rPr lang="en-US" sz="4400" b="0" cap="none" spc="0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guruh</a:t>
            </a:r>
            <a:r>
              <a:rPr lang="en-US" sz="4400" b="0" cap="none" spc="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4400" b="0" cap="none" spc="0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uchun</a:t>
            </a:r>
            <a:r>
              <a:rPr lang="en-US" sz="4400" b="0" cap="none" spc="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4400" b="0" cap="none" spc="0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topshiriq</a:t>
            </a:r>
            <a:endParaRPr lang="ru-RU" sz="4400" b="0" cap="none" spc="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06470" y="1830359"/>
            <a:ext cx="5906811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</a:t>
            </a:r>
            <a:r>
              <a:rPr lang="en-US" sz="4400" b="0" cap="none" spc="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</a:t>
            </a:r>
            <a:r>
              <a:rPr lang="en-US" sz="4400" b="0" cap="none" spc="0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guruh</a:t>
            </a:r>
            <a:r>
              <a:rPr lang="en-US" sz="4400" b="0" cap="none" spc="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4400" b="0" cap="none" spc="0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uchun</a:t>
            </a:r>
            <a:r>
              <a:rPr lang="en-US" sz="4400" b="0" cap="none" spc="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4400" dirty="0" err="1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topshiriq</a:t>
            </a:r>
            <a:endParaRPr lang="ru-RU" sz="44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ru-RU" sz="4400" b="0" cap="none" spc="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81444" y="4158548"/>
            <a:ext cx="5901867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</a:t>
            </a:r>
            <a:r>
              <a:rPr lang="en-US" sz="4400" b="0" cap="none" spc="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</a:t>
            </a:r>
            <a:r>
              <a:rPr lang="en-US" sz="4400" b="0" cap="none" spc="0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guruh</a:t>
            </a:r>
            <a:r>
              <a:rPr lang="en-US" sz="4400" b="0" cap="none" spc="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4400" b="0" cap="none" spc="0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uchun</a:t>
            </a:r>
            <a:r>
              <a:rPr lang="en-US" sz="4400" b="0" cap="none" spc="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4400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topshiriq</a:t>
            </a:r>
            <a:endParaRPr lang="ru-RU" sz="440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9" name="Picture 16">
            <a:extLst>
              <a:ext uri="{FF2B5EF4-FFF2-40B4-BE49-F238E27FC236}">
                <a16:creationId xmlns:a16="http://schemas.microsoft.com/office/drawing/2014/main" id="{73A10BD2-40B9-72BC-8E8D-D0E843C8A0D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824962">
            <a:off x="524839" y="5360670"/>
            <a:ext cx="2960913" cy="1181329"/>
          </a:xfrm>
          <a:prstGeom prst="rect">
            <a:avLst/>
          </a:prstGeom>
        </p:spPr>
      </p:pic>
      <p:pic>
        <p:nvPicPr>
          <p:cNvPr id="10" name="Рисунок 8">
            <a:extLst>
              <a:ext uri="{FF2B5EF4-FFF2-40B4-BE49-F238E27FC236}">
                <a16:creationId xmlns:a16="http://schemas.microsoft.com/office/drawing/2014/main" id="{CFAEBB0F-04D8-D4B7-F588-045D7A42A3A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95381">
            <a:off x="663105" y="2949927"/>
            <a:ext cx="1820087" cy="2411710"/>
          </a:xfrm>
          <a:prstGeom prst="rect">
            <a:avLst/>
          </a:prstGeom>
        </p:spPr>
      </p:pic>
      <p:pic>
        <p:nvPicPr>
          <p:cNvPr id="11" name="Picture 16">
            <a:extLst>
              <a:ext uri="{FF2B5EF4-FFF2-40B4-BE49-F238E27FC236}">
                <a16:creationId xmlns:a16="http://schemas.microsoft.com/office/drawing/2014/main" id="{73A10BD2-40B9-72BC-8E8D-D0E843C8A0D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824962">
            <a:off x="524839" y="5360670"/>
            <a:ext cx="2960913" cy="118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703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179576"/>
            <a:ext cx="12173121" cy="463600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22976" y="3045110"/>
            <a:ext cx="6650144" cy="1325563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5-6-sinf </a:t>
            </a:r>
            <a:r>
              <a:rPr lang="en-US" b="1" dirty="0" err="1" smtClean="0">
                <a:solidFill>
                  <a:schemeClr val="bg1"/>
                </a:solidFill>
              </a:rPr>
              <a:t>Matematika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fanini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o'qitishda</a:t>
            </a:r>
            <a:r>
              <a:rPr lang="en-US" b="1" dirty="0" smtClean="0">
                <a:solidFill>
                  <a:schemeClr val="bg1"/>
                </a:solidFill>
              </a:rPr>
              <a:t> MRT </a:t>
            </a:r>
            <a:r>
              <a:rPr lang="en-US" b="1" dirty="0" err="1" smtClean="0">
                <a:solidFill>
                  <a:schemeClr val="bg1"/>
                </a:solidFill>
              </a:rPr>
              <a:t>yondashuvining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ahamiyatini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yoriting</a:t>
            </a:r>
            <a:r>
              <a:rPr lang="en-US" b="1" dirty="0" smtClean="0">
                <a:solidFill>
                  <a:schemeClr val="bg1"/>
                </a:solidFill>
              </a:rPr>
              <a:t>. </a:t>
            </a:r>
            <a:r>
              <a:rPr lang="en-US" b="1" dirty="0" err="1" smtClean="0">
                <a:solidFill>
                  <a:schemeClr val="bg1"/>
                </a:solidFill>
              </a:rPr>
              <a:t>Nima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uchun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bu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yondashuv</a:t>
            </a:r>
            <a:r>
              <a:rPr lang="en-US" b="1" dirty="0" smtClean="0">
                <a:solidFill>
                  <a:schemeClr val="bg1"/>
                </a:solidFill>
              </a:rPr>
              <a:t>?</a:t>
            </a:r>
            <a:br>
              <a:rPr lang="en-US" b="1" dirty="0" smtClean="0">
                <a:solidFill>
                  <a:schemeClr val="bg1"/>
                </a:solidFill>
              </a:rPr>
            </a:br>
            <a:r>
              <a:rPr lang="en-US" b="1" dirty="0" err="1" smtClean="0">
                <a:solidFill>
                  <a:schemeClr val="bg1"/>
                </a:solidFill>
              </a:rPr>
              <a:t>Nega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hozir</a:t>
            </a:r>
            <a:r>
              <a:rPr lang="en-US" b="1" dirty="0" smtClean="0">
                <a:solidFill>
                  <a:schemeClr val="bg1"/>
                </a:solidFill>
              </a:rPr>
              <a:t>?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1643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54428"/>
            <a:ext cx="12192000" cy="91923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22" y="137833"/>
            <a:ext cx="2111230" cy="58608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3837" y="2165048"/>
            <a:ext cx="4373832" cy="4692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3351776" y="1735667"/>
            <a:ext cx="4917952" cy="2175729"/>
          </a:xfrm>
          <a:prstGeom prst="rect">
            <a:avLst/>
          </a:prstGeom>
          <a:noFill/>
        </p:spPr>
        <p:txBody>
          <a:bodyPr spcFirstLastPara="1" wrap="none" lIns="58057" tIns="29029" rIns="58057" bIns="29029" numCol="1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8762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U L O S A </a:t>
            </a:r>
            <a:endParaRPr lang="ru-RU" sz="8762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66900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703274" y="325482"/>
            <a:ext cx="4621778" cy="737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190" b="1" kern="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“3-2-1” </a:t>
            </a:r>
            <a:r>
              <a:rPr lang="en-US" sz="4190" b="1" kern="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refleksiyasi</a:t>
            </a:r>
            <a:endParaRPr lang="ru-RU" sz="4190" b="1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40121" y="1329529"/>
            <a:ext cx="7683514" cy="737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190" b="1" kern="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 ta </a:t>
            </a:r>
            <a:r>
              <a:rPr lang="en-US" sz="4190" b="1" kern="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4190" b="1" kern="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men </a:t>
            </a:r>
            <a:r>
              <a:rPr lang="en-US" sz="4190" b="1" kern="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o‘rgangan</a:t>
            </a:r>
            <a:r>
              <a:rPr lang="en-US" sz="4190" b="1" kern="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190" b="1" kern="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yangi</a:t>
            </a:r>
            <a:r>
              <a:rPr lang="en-US" sz="4190" b="1" kern="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190" b="1" kern="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bilim</a:t>
            </a:r>
            <a:endParaRPr lang="ru-RU" sz="419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440121" y="3050753"/>
            <a:ext cx="9339416" cy="737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190" b="1" kern="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 ta </a:t>
            </a:r>
            <a:r>
              <a:rPr lang="en-US" sz="4190" b="1" kern="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sz="4190" b="1" kern="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men </a:t>
            </a:r>
            <a:r>
              <a:rPr lang="en-US" sz="4190" b="1" kern="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4190" b="1" kern="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maliyotda</a:t>
            </a:r>
            <a:r>
              <a:rPr lang="en-US" sz="4190" b="1" kern="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190" b="1" kern="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qo‘llamoqchiman</a:t>
            </a:r>
            <a:endParaRPr lang="ru-RU" sz="419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40121" y="4931168"/>
            <a:ext cx="6200736" cy="737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190" b="1" kern="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 ta </a:t>
            </a:r>
            <a:r>
              <a:rPr lang="en-US" sz="4190" b="1" kern="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4190" b="1" kern="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US" sz="4190" b="1" kern="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en </a:t>
            </a:r>
            <a:r>
              <a:rPr lang="en-US" sz="4190" b="1" kern="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4190" b="1" kern="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190" b="1" kern="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mavhum</a:t>
            </a:r>
            <a:endParaRPr lang="ru-RU" sz="4190" b="1" dirty="0"/>
          </a:p>
        </p:txBody>
      </p:sp>
    </p:spTree>
    <p:extLst>
      <p:ext uri="{BB962C8B-B14F-4D97-AF65-F5344CB8AC3E}">
        <p14:creationId xmlns:p14="http://schemas.microsoft.com/office/powerpoint/2010/main" val="555139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ircle, facebook, logo, media, network, social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6503" y="6115669"/>
            <a:ext cx="539378" cy="539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nstagram - Instagram Circle Icon Transparent PNG - 509x511 - Free ...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7" t="6628" r="18616" b="6570"/>
          <a:stretch/>
        </p:blipFill>
        <p:spPr bwMode="auto">
          <a:xfrm>
            <a:off x="6397159" y="4854894"/>
            <a:ext cx="539378" cy="536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6503" y="2657044"/>
            <a:ext cx="7345680" cy="413194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139348" y="3148653"/>
            <a:ext cx="818117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E’TIBORINGIZ UCHUN RAHMAT!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FED20C-E749-85AA-B1EE-5FF7500DE1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2180" y="404350"/>
            <a:ext cx="6093495" cy="2431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549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2492</TotalTime>
  <Words>415</Words>
  <Application>Microsoft Office PowerPoint</Application>
  <PresentationFormat>Широкоэкранный</PresentationFormat>
  <Paragraphs>86</Paragraphs>
  <Slides>22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34" baseType="lpstr">
      <vt:lpstr>Arial</vt:lpstr>
      <vt:lpstr>Calibri</vt:lpstr>
      <vt:lpstr>Calibri Light</vt:lpstr>
      <vt:lpstr>Cambria Math</vt:lpstr>
      <vt:lpstr>Fira Sans</vt:lpstr>
      <vt:lpstr>Fira Sans Extra Condensed</vt:lpstr>
      <vt:lpstr>Fira Sans Extra Condensed Medium</vt:lpstr>
      <vt:lpstr>Roboto</vt:lpstr>
      <vt:lpstr>SourceSans3-Regular</vt:lpstr>
      <vt:lpstr>Times New Roman</vt:lpstr>
      <vt:lpstr>Wingdings</vt:lpstr>
      <vt:lpstr>Office Theme</vt:lpstr>
      <vt:lpstr>Mavzu: “AHA matematika” darsligining o‘ziga xos xususiyatlari.  MRT yondashuvi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Kasrlarni qo‘shish </vt:lpstr>
      <vt:lpstr>Презентация PowerPoint</vt:lpstr>
      <vt:lpstr>Презентация PowerPoint</vt:lpstr>
      <vt:lpstr>Fazoviy jismlar hajmini hisoblash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5-6-sinf Matematika fanini o'qitishda MRT yondashuvining ahamiyatini yoriting. Nima uchun bu yondashuv? Nega hozir?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MATEMATIKA FANINI O‘QITISHDA MRT ("МОДДИЙ-RASMLI-TIMSOLLI") YONDASHUVI</dc:title>
  <dc:creator>shokh jakhon kayumiy</dc:creator>
  <cp:lastModifiedBy>Erkinov</cp:lastModifiedBy>
  <cp:revision>84</cp:revision>
  <dcterms:created xsi:type="dcterms:W3CDTF">2024-02-17T17:29:45Z</dcterms:created>
  <dcterms:modified xsi:type="dcterms:W3CDTF">2025-01-19T17:47:48Z</dcterms:modified>
</cp:coreProperties>
</file>