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50" r:id="rId2"/>
    <p:sldId id="497" r:id="rId3"/>
    <p:sldId id="468" r:id="rId4"/>
    <p:sldId id="492" r:id="rId5"/>
    <p:sldId id="489" r:id="rId6"/>
    <p:sldId id="458" r:id="rId7"/>
    <p:sldId id="490" r:id="rId8"/>
    <p:sldId id="471" r:id="rId9"/>
    <p:sldId id="472" r:id="rId10"/>
    <p:sldId id="473" r:id="rId11"/>
    <p:sldId id="476" r:id="rId12"/>
    <p:sldId id="474" r:id="rId13"/>
    <p:sldId id="477" r:id="rId14"/>
    <p:sldId id="478" r:id="rId15"/>
    <p:sldId id="479" r:id="rId16"/>
    <p:sldId id="480" r:id="rId17"/>
    <p:sldId id="493" r:id="rId18"/>
    <p:sldId id="481" r:id="rId19"/>
    <p:sldId id="482" r:id="rId20"/>
    <p:sldId id="484" r:id="rId21"/>
    <p:sldId id="485" r:id="rId22"/>
    <p:sldId id="486" r:id="rId23"/>
    <p:sldId id="456" r:id="rId24"/>
    <p:sldId id="494" r:id="rId25"/>
    <p:sldId id="495" r:id="rId26"/>
    <p:sldId id="483" r:id="rId27"/>
    <p:sldId id="487" r:id="rId28"/>
    <p:sldId id="488" r:id="rId29"/>
    <p:sldId id="496" r:id="rId30"/>
    <p:sldId id="465" r:id="rId31"/>
    <p:sldId id="466" r:id="rId32"/>
    <p:sldId id="25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okh jakhon kayumiy" initials="sjk" lastIdx="1" clrIdx="0">
    <p:extLst>
      <p:ext uri="{19B8F6BF-5375-455C-9EA6-DF929625EA0E}">
        <p15:presenceInfo xmlns:p15="http://schemas.microsoft.com/office/powerpoint/2012/main" userId="S::3457kayumus.uz@homathon.com::5687f70d-7776-47c3-bbf6-3c0f2c12dc1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0" d="100"/>
          <a:sy n="60" d="100"/>
        </p:scale>
        <p:origin x="42" y="10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890F0-0779-48EE-B33D-A8DF559C3FFF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77EE2C-EF32-427C-96E8-78094A286A0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440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144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0466C-968B-C36A-1F51-09E2FA3C1D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4524D-D56F-6011-F362-58D779E3C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98129-1019-05DA-1D4E-142790F60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6EBB6-832F-C4E6-C1B7-1075EFB89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FF7B09-77D7-29FE-887C-023A93153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94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C305F-7047-EEB4-AC2C-4C4D2FA63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1628E-915A-3BB2-118B-CD7317D71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CDF7B-69D7-2ABA-D2C9-B99B8C997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B242F-ACCC-FA04-29BA-3E5459411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C2739-37D2-6D29-F883-90026E26E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390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9D7F-493B-5732-48E0-4946310F8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2916F4-4B3B-DAD2-D946-689AE179FC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92F24B-2E5F-665D-83D5-4E13161DE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E90F5-7B6D-02B7-ABAF-F5575F504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57FAD-9885-6606-6195-04628C69F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929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91693-473C-F73E-44C3-F44B1EF59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1B0F3-7B54-6C78-0600-7FD23EC05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219ADE-265C-BE8F-AA02-ABB847F72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E86382-9F19-3015-A292-247A3ACD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BD6F52-5A07-A019-BB5F-C3775A217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7AE21C-AA2F-4D05-AAFF-C2D6177E5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06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71CA1-3316-4491-F081-A31C28004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C7C736-96AD-5662-7A8A-67E3AA812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A094F0-E33B-8C91-08E3-845AF93555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E207AC-2BBF-DA45-6C9A-4B5BA5F69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9DC906-231F-4795-E1D5-21DD31D781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C00572-06E5-9D5B-0E90-BECEA77D0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30D9AC-F47F-A2E9-5119-DA8588081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81B744-2577-A727-4576-84E75A703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46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48528-7B8C-37BB-823D-C3852E0EE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138448-E55C-EA0B-7B9C-70221B0BE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F91F48-4C09-35FB-192F-8BBCECC0D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616A25-E3D4-C0DC-4411-ACD66C01A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12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DB1300-025C-2DFB-CE07-72CD5D69D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C21027-D98A-D41D-2ED2-B78B26040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08F83B-1EA8-014F-DA03-FE3335C7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697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C5818-2B53-672F-72B4-EC10ACFD2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4CF44-2E57-8F43-FA04-B2868F562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A9DA7B-4D87-2210-D394-F58D6ECBD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D770E-C98E-CBED-C718-2F00AB463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21950-660B-A7EC-3AB7-FBCC67C57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F1BEB-4C2B-83F0-E585-D59455774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22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C419F-91C1-7015-91BC-8F05378A0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6AF4FD-5F26-DC4D-4C49-BBEA94BBF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9C55EF-D6F3-760B-BE35-7ABBF0BAC9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D393EF-D68D-AAF6-0F16-66DC4E530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C3C551-0574-2C63-FEA2-6B3AAF48C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37680-6C30-AC17-AE0F-2A8BB7310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337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66086-231C-44BF-F476-A41132F3F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3789F8-D245-5F47-6561-28F50AD4A0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CC506-615D-6672-0E3E-43EA6852E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FB21A-F353-CFAB-5359-45C32F101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32EBD-408D-E97E-74F9-C5F370D0F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4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F00E6A-D277-4876-C042-8C75BFABD2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F8280-0DFB-01CB-319C-BFFABB4D35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809D1-F500-174B-7CA4-34B801509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E46775-F40B-BB05-D755-86C5E266D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6A8BA-EAE0-E178-D670-58BEB5A49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394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9BCC72-9DFD-9335-9881-BA87DE891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86BE59-C240-9673-2B23-261E9CFF3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C37CF-5525-26D1-27BD-25637C862D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AE40B-9DFB-4502-AD4D-E0C933227191}" type="datetimeFigureOut">
              <a:rPr lang="en-US" smtClean="0"/>
              <a:t>1/20/2025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726E5-D591-044D-F470-3147B23300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3641DF-1D87-A8B3-6E0F-947B980843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5892D-60D8-4F73-98A6-CA41571AA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830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NUL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jpg"/><Relationship Id="rId7" Type="http://schemas.openxmlformats.org/officeDocument/2006/relationships/image" Target="../media/image2.sv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8.jpg"/><Relationship Id="rId4" Type="http://schemas.openxmlformats.org/officeDocument/2006/relationships/image" Target="../media/image4.jp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7" Type="http://schemas.openxmlformats.org/officeDocument/2006/relationships/image" Target="../media/image3.pn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7" Type="http://schemas.openxmlformats.org/officeDocument/2006/relationships/image" Target="../media/image3.png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7" Type="http://schemas.openxmlformats.org/officeDocument/2006/relationships/image" Target="../media/image3.png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7" Type="http://schemas.openxmlformats.org/officeDocument/2006/relationships/image" Target="../media/image3.png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7" Type="http://schemas.openxmlformats.org/officeDocument/2006/relationships/image" Target="../media/image3.png"/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www.starpub.com.sg/ndm/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www.starpub.com.sg/t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B0219849-94A3-873E-41B2-6418ECBBE094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4E2A1289-1747-4292-9749-13F12B9F7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B572CE6-5563-45A9-9EE3-760D52EDB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286A97B6-2A6C-4AF1-A8F6-DF3B05C1F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4BB2A384-72FD-BE58-C639-8BE9AD3AA51D}"/>
              </a:ext>
            </a:extLst>
          </p:cNvPr>
          <p:cNvSpPr txBox="1"/>
          <p:nvPr/>
        </p:nvSpPr>
        <p:spPr>
          <a:xfrm>
            <a:off x="566058" y="1118574"/>
            <a:ext cx="112688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3.1-modul.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 FANI BO‘YICHA O‘QUV NATIJALARI VA TA’LIM MAZMUNI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CD4AD2-9B25-6634-94E9-A40AAC8D29BC}"/>
              </a:ext>
            </a:extLst>
          </p:cNvPr>
          <p:cNvSpPr txBox="1"/>
          <p:nvPr/>
        </p:nvSpPr>
        <p:spPr>
          <a:xfrm>
            <a:off x="4055153" y="2883884"/>
            <a:ext cx="8017069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2700" cmpd="sng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dirty="0" smtClean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 </a:t>
            </a:r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FANIDAN YANGI O‘QUV-USLUBIY MAJMUALAR TAHLILI</a:t>
            </a:r>
          </a:p>
        </p:txBody>
      </p:sp>
      <p:pic>
        <p:nvPicPr>
          <p:cNvPr id="4" name="Рисунок 10">
            <a:extLst>
              <a:ext uri="{FF2B5EF4-FFF2-40B4-BE49-F238E27FC236}">
                <a16:creationId xmlns:a16="http://schemas.microsoft.com/office/drawing/2014/main" id="{7576374A-F002-E0B3-ADA6-5D5BC76A80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80" y="1782347"/>
            <a:ext cx="3641072" cy="482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th with Sar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0759" y="1514696"/>
            <a:ext cx="5405730" cy="56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Google Shape;2074;p56">
            <a:extLst>
              <a:ext uri="{FF2B5EF4-FFF2-40B4-BE49-F238E27FC236}">
                <a16:creationId xmlns:a16="http://schemas.microsoft.com/office/drawing/2014/main" id="{3BD6D1AB-94F3-4DCB-849F-4CC86FFD2578}"/>
              </a:ext>
            </a:extLst>
          </p:cNvPr>
          <p:cNvGrpSpPr/>
          <p:nvPr/>
        </p:nvGrpSpPr>
        <p:grpSpPr>
          <a:xfrm>
            <a:off x="2705899" y="2821912"/>
            <a:ext cx="2347474" cy="3273937"/>
            <a:chOff x="4032375" y="1700000"/>
            <a:chExt cx="3311400" cy="4842125"/>
          </a:xfrm>
        </p:grpSpPr>
        <p:sp>
          <p:nvSpPr>
            <p:cNvPr id="48" name="Google Shape;2081;p56">
              <a:extLst>
                <a:ext uri="{FF2B5EF4-FFF2-40B4-BE49-F238E27FC236}">
                  <a16:creationId xmlns:a16="http://schemas.microsoft.com/office/drawing/2014/main" id="{DA9CAFDC-2554-46D1-A79B-9A0C21073F05}"/>
                </a:ext>
              </a:extLst>
            </p:cNvPr>
            <p:cNvSpPr/>
            <p:nvPr/>
          </p:nvSpPr>
          <p:spPr>
            <a:xfrm>
              <a:off x="4033200" y="3807631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D0A4E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2082;p56">
              <a:extLst>
                <a:ext uri="{FF2B5EF4-FFF2-40B4-BE49-F238E27FC236}">
                  <a16:creationId xmlns:a16="http://schemas.microsoft.com/office/drawing/2014/main" id="{CC0B6A48-964F-40EA-96D7-698E32BFDE24}"/>
                </a:ext>
              </a:extLst>
            </p:cNvPr>
            <p:cNvSpPr/>
            <p:nvPr/>
          </p:nvSpPr>
          <p:spPr>
            <a:xfrm>
              <a:off x="4032375" y="3784825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4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2083;p56">
              <a:extLst>
                <a:ext uri="{FF2B5EF4-FFF2-40B4-BE49-F238E27FC236}">
                  <a16:creationId xmlns:a16="http://schemas.microsoft.com/office/drawing/2014/main" id="{43ADDA98-687B-4467-9AC9-0C160B7722FF}"/>
                </a:ext>
              </a:extLst>
            </p:cNvPr>
            <p:cNvSpPr/>
            <p:nvPr/>
          </p:nvSpPr>
          <p:spPr>
            <a:xfrm>
              <a:off x="4080725" y="464707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" name="Google Shape;2087;p56">
              <a:extLst>
                <a:ext uri="{FF2B5EF4-FFF2-40B4-BE49-F238E27FC236}">
                  <a16:creationId xmlns:a16="http://schemas.microsoft.com/office/drawing/2014/main" id="{A26DC2D4-D9F6-4C78-8ACB-87E4DBE6354B}"/>
                </a:ext>
              </a:extLst>
            </p:cNvPr>
            <p:cNvSpPr/>
            <p:nvPr/>
          </p:nvSpPr>
          <p:spPr>
            <a:xfrm>
              <a:off x="4033200" y="17250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rgbClr val="EEB1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" name="Google Shape;2088;p56">
              <a:extLst>
                <a:ext uri="{FF2B5EF4-FFF2-40B4-BE49-F238E27FC236}">
                  <a16:creationId xmlns:a16="http://schemas.microsoft.com/office/drawing/2014/main" id="{977DB8F0-E8C7-4F05-8335-7A380A27117E}"/>
                </a:ext>
              </a:extLst>
            </p:cNvPr>
            <p:cNvSpPr/>
            <p:nvPr/>
          </p:nvSpPr>
          <p:spPr>
            <a:xfrm>
              <a:off x="4032375" y="1700000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" name="Google Shape;2089;p56">
              <a:extLst>
                <a:ext uri="{FF2B5EF4-FFF2-40B4-BE49-F238E27FC236}">
                  <a16:creationId xmlns:a16="http://schemas.microsoft.com/office/drawing/2014/main" id="{C0A8E023-876B-470D-89DA-D63F536DF888}"/>
                </a:ext>
              </a:extLst>
            </p:cNvPr>
            <p:cNvSpPr/>
            <p:nvPr/>
          </p:nvSpPr>
          <p:spPr>
            <a:xfrm>
              <a:off x="4080725" y="25622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2091;p56">
              <a:extLst>
                <a:ext uri="{FF2B5EF4-FFF2-40B4-BE49-F238E27FC236}">
                  <a16:creationId xmlns:a16="http://schemas.microsoft.com/office/drawing/2014/main" id="{675588DD-87D3-4D16-8225-D75D982196AF}"/>
                </a:ext>
              </a:extLst>
            </p:cNvPr>
            <p:cNvSpPr/>
            <p:nvPr/>
          </p:nvSpPr>
          <p:spPr>
            <a:xfrm>
              <a:off x="6794638" y="3953153"/>
              <a:ext cx="212675" cy="469101"/>
            </a:xfrm>
            <a:custGeom>
              <a:avLst/>
              <a:gdLst/>
              <a:ahLst/>
              <a:cxnLst/>
              <a:rect l="l" t="t" r="r" b="b"/>
              <a:pathLst>
                <a:path w="8507" h="18764" extrusionOk="0">
                  <a:moveTo>
                    <a:pt x="5152" y="1"/>
                  </a:moveTo>
                  <a:cubicBezTo>
                    <a:pt x="3127" y="1"/>
                    <a:pt x="836" y="1972"/>
                    <a:pt x="1234" y="4120"/>
                  </a:cubicBezTo>
                  <a:cubicBezTo>
                    <a:pt x="1279" y="4329"/>
                    <a:pt x="1451" y="4424"/>
                    <a:pt x="1623" y="4424"/>
                  </a:cubicBezTo>
                  <a:cubicBezTo>
                    <a:pt x="1837" y="4424"/>
                    <a:pt x="2053" y="4278"/>
                    <a:pt x="2035" y="4020"/>
                  </a:cubicBezTo>
                  <a:cubicBezTo>
                    <a:pt x="1927" y="2385"/>
                    <a:pt x="2996" y="1556"/>
                    <a:pt x="4104" y="1556"/>
                  </a:cubicBezTo>
                  <a:cubicBezTo>
                    <a:pt x="5392" y="1556"/>
                    <a:pt x="6733" y="2676"/>
                    <a:pt x="6338" y="4954"/>
                  </a:cubicBezTo>
                  <a:cubicBezTo>
                    <a:pt x="6071" y="6555"/>
                    <a:pt x="4970" y="8290"/>
                    <a:pt x="4303" y="9791"/>
                  </a:cubicBezTo>
                  <a:cubicBezTo>
                    <a:pt x="3069" y="12526"/>
                    <a:pt x="1701" y="15228"/>
                    <a:pt x="234" y="17863"/>
                  </a:cubicBezTo>
                  <a:cubicBezTo>
                    <a:pt x="0" y="18263"/>
                    <a:pt x="267" y="18764"/>
                    <a:pt x="734" y="18764"/>
                  </a:cubicBezTo>
                  <a:cubicBezTo>
                    <a:pt x="2235" y="18730"/>
                    <a:pt x="3736" y="18730"/>
                    <a:pt x="5271" y="18730"/>
                  </a:cubicBezTo>
                  <a:cubicBezTo>
                    <a:pt x="6004" y="18697"/>
                    <a:pt x="6004" y="17530"/>
                    <a:pt x="5271" y="17530"/>
                  </a:cubicBezTo>
                  <a:cubicBezTo>
                    <a:pt x="4070" y="17563"/>
                    <a:pt x="2902" y="17563"/>
                    <a:pt x="1735" y="17563"/>
                  </a:cubicBezTo>
                  <a:cubicBezTo>
                    <a:pt x="3303" y="14694"/>
                    <a:pt x="4770" y="11725"/>
                    <a:pt x="6038" y="8723"/>
                  </a:cubicBezTo>
                  <a:cubicBezTo>
                    <a:pt x="6905" y="6688"/>
                    <a:pt x="8506" y="4020"/>
                    <a:pt x="7639" y="1752"/>
                  </a:cubicBezTo>
                  <a:cubicBezTo>
                    <a:pt x="7134" y="507"/>
                    <a:pt x="6177" y="1"/>
                    <a:pt x="51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2092;p56">
              <a:extLst>
                <a:ext uri="{FF2B5EF4-FFF2-40B4-BE49-F238E27FC236}">
                  <a16:creationId xmlns:a16="http://schemas.microsoft.com/office/drawing/2014/main" id="{3765DDF3-07E8-4B02-9359-EA93486564B4}"/>
                </a:ext>
              </a:extLst>
            </p:cNvPr>
            <p:cNvSpPr/>
            <p:nvPr/>
          </p:nvSpPr>
          <p:spPr>
            <a:xfrm>
              <a:off x="6455825" y="3956625"/>
              <a:ext cx="282650" cy="445675"/>
            </a:xfrm>
            <a:custGeom>
              <a:avLst/>
              <a:gdLst/>
              <a:ahLst/>
              <a:cxnLst/>
              <a:rect l="l" t="t" r="r" b="b"/>
              <a:pathLst>
                <a:path w="11306" h="17827" extrusionOk="0">
                  <a:moveTo>
                    <a:pt x="7570" y="968"/>
                  </a:moveTo>
                  <a:lnTo>
                    <a:pt x="7570" y="968"/>
                  </a:lnTo>
                  <a:cubicBezTo>
                    <a:pt x="7297" y="1295"/>
                    <a:pt x="7604" y="1822"/>
                    <a:pt x="7998" y="1822"/>
                  </a:cubicBezTo>
                  <a:cubicBezTo>
                    <a:pt x="8086" y="1822"/>
                    <a:pt x="8179" y="1796"/>
                    <a:pt x="8271" y="1735"/>
                  </a:cubicBezTo>
                  <a:cubicBezTo>
                    <a:pt x="8286" y="1726"/>
                    <a:pt x="8303" y="1721"/>
                    <a:pt x="8321" y="1721"/>
                  </a:cubicBezTo>
                  <a:cubicBezTo>
                    <a:pt x="8696" y="1721"/>
                    <a:pt x="9611" y="3587"/>
                    <a:pt x="9738" y="3937"/>
                  </a:cubicBezTo>
                  <a:cubicBezTo>
                    <a:pt x="9972" y="4570"/>
                    <a:pt x="10038" y="5371"/>
                    <a:pt x="10105" y="6071"/>
                  </a:cubicBezTo>
                  <a:cubicBezTo>
                    <a:pt x="10205" y="7106"/>
                    <a:pt x="10205" y="8173"/>
                    <a:pt x="10072" y="9207"/>
                  </a:cubicBezTo>
                  <a:cubicBezTo>
                    <a:pt x="9972" y="10441"/>
                    <a:pt x="9672" y="11675"/>
                    <a:pt x="9238" y="12843"/>
                  </a:cubicBezTo>
                  <a:cubicBezTo>
                    <a:pt x="8782" y="14188"/>
                    <a:pt x="7376" y="16467"/>
                    <a:pt x="5893" y="16467"/>
                  </a:cubicBezTo>
                  <a:cubicBezTo>
                    <a:pt x="5205" y="16467"/>
                    <a:pt x="4501" y="15977"/>
                    <a:pt x="3867" y="14678"/>
                  </a:cubicBezTo>
                  <a:cubicBezTo>
                    <a:pt x="1999" y="10842"/>
                    <a:pt x="2500" y="2135"/>
                    <a:pt x="7570" y="968"/>
                  </a:cubicBezTo>
                  <a:close/>
                  <a:moveTo>
                    <a:pt x="7703" y="0"/>
                  </a:moveTo>
                  <a:cubicBezTo>
                    <a:pt x="151" y="0"/>
                    <a:pt x="0" y="17826"/>
                    <a:pt x="5812" y="17826"/>
                  </a:cubicBezTo>
                  <a:cubicBezTo>
                    <a:pt x="5982" y="17826"/>
                    <a:pt x="6156" y="17811"/>
                    <a:pt x="6336" y="17780"/>
                  </a:cubicBezTo>
                  <a:cubicBezTo>
                    <a:pt x="10272" y="17113"/>
                    <a:pt x="11273" y="10775"/>
                    <a:pt x="11306" y="7639"/>
                  </a:cubicBezTo>
                  <a:cubicBezTo>
                    <a:pt x="11306" y="6564"/>
                    <a:pt x="10655" y="392"/>
                    <a:pt x="8674" y="392"/>
                  </a:cubicBezTo>
                  <a:cubicBezTo>
                    <a:pt x="8505" y="392"/>
                    <a:pt x="8326" y="437"/>
                    <a:pt x="8137" y="534"/>
                  </a:cubicBezTo>
                  <a:cubicBezTo>
                    <a:pt x="8170" y="267"/>
                    <a:pt x="8004" y="0"/>
                    <a:pt x="77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2094;p56">
              <a:extLst>
                <a:ext uri="{FF2B5EF4-FFF2-40B4-BE49-F238E27FC236}">
                  <a16:creationId xmlns:a16="http://schemas.microsoft.com/office/drawing/2014/main" id="{9FAB2DF5-4BBE-45EA-AB1D-91C862C3798B}"/>
                </a:ext>
              </a:extLst>
            </p:cNvPr>
            <p:cNvSpPr/>
            <p:nvPr/>
          </p:nvSpPr>
          <p:spPr>
            <a:xfrm>
              <a:off x="6476675" y="5043225"/>
              <a:ext cx="275150" cy="433950"/>
            </a:xfrm>
            <a:custGeom>
              <a:avLst/>
              <a:gdLst/>
              <a:ahLst/>
              <a:cxnLst/>
              <a:rect l="l" t="t" r="r" b="b"/>
              <a:pathLst>
                <a:path w="11006" h="17358" extrusionOk="0">
                  <a:moveTo>
                    <a:pt x="7403" y="902"/>
                  </a:moveTo>
                  <a:lnTo>
                    <a:pt x="7403" y="902"/>
                  </a:lnTo>
                  <a:cubicBezTo>
                    <a:pt x="7100" y="1260"/>
                    <a:pt x="7412" y="1777"/>
                    <a:pt x="7792" y="1777"/>
                  </a:cubicBezTo>
                  <a:cubicBezTo>
                    <a:pt x="7872" y="1777"/>
                    <a:pt x="7956" y="1754"/>
                    <a:pt x="8037" y="1702"/>
                  </a:cubicBezTo>
                  <a:cubicBezTo>
                    <a:pt x="8056" y="1689"/>
                    <a:pt x="8076" y="1683"/>
                    <a:pt x="8099" y="1683"/>
                  </a:cubicBezTo>
                  <a:cubicBezTo>
                    <a:pt x="8479" y="1683"/>
                    <a:pt x="9379" y="3457"/>
                    <a:pt x="9505" y="3804"/>
                  </a:cubicBezTo>
                  <a:cubicBezTo>
                    <a:pt x="9705" y="4437"/>
                    <a:pt x="9772" y="5238"/>
                    <a:pt x="9838" y="5905"/>
                  </a:cubicBezTo>
                  <a:cubicBezTo>
                    <a:pt x="9938" y="6906"/>
                    <a:pt x="9938" y="7940"/>
                    <a:pt x="9838" y="8941"/>
                  </a:cubicBezTo>
                  <a:cubicBezTo>
                    <a:pt x="9705" y="10141"/>
                    <a:pt x="9438" y="11342"/>
                    <a:pt x="9004" y="12510"/>
                  </a:cubicBezTo>
                  <a:cubicBezTo>
                    <a:pt x="8549" y="13809"/>
                    <a:pt x="7190" y="16010"/>
                    <a:pt x="5748" y="16010"/>
                  </a:cubicBezTo>
                  <a:cubicBezTo>
                    <a:pt x="5079" y="16010"/>
                    <a:pt x="4391" y="15536"/>
                    <a:pt x="3767" y="14278"/>
                  </a:cubicBezTo>
                  <a:cubicBezTo>
                    <a:pt x="1933" y="10542"/>
                    <a:pt x="2433" y="2069"/>
                    <a:pt x="7403" y="902"/>
                  </a:cubicBezTo>
                  <a:close/>
                  <a:moveTo>
                    <a:pt x="7503" y="1"/>
                  </a:moveTo>
                  <a:cubicBezTo>
                    <a:pt x="145" y="1"/>
                    <a:pt x="0" y="17358"/>
                    <a:pt x="5661" y="17358"/>
                  </a:cubicBezTo>
                  <a:cubicBezTo>
                    <a:pt x="5826" y="17358"/>
                    <a:pt x="5995" y="17343"/>
                    <a:pt x="6169" y="17313"/>
                  </a:cubicBezTo>
                  <a:cubicBezTo>
                    <a:pt x="10005" y="16646"/>
                    <a:pt x="11006" y="10475"/>
                    <a:pt x="11006" y="7440"/>
                  </a:cubicBezTo>
                  <a:cubicBezTo>
                    <a:pt x="11006" y="6362"/>
                    <a:pt x="10381" y="369"/>
                    <a:pt x="8449" y="369"/>
                  </a:cubicBezTo>
                  <a:cubicBezTo>
                    <a:pt x="8287" y="369"/>
                    <a:pt x="8117" y="411"/>
                    <a:pt x="7937" y="501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2096;p56">
              <a:extLst>
                <a:ext uri="{FF2B5EF4-FFF2-40B4-BE49-F238E27FC236}">
                  <a16:creationId xmlns:a16="http://schemas.microsoft.com/office/drawing/2014/main" id="{A59336E9-1066-4CF6-B3D1-A16958E8A5A4}"/>
                </a:ext>
              </a:extLst>
            </p:cNvPr>
            <p:cNvSpPr/>
            <p:nvPr/>
          </p:nvSpPr>
          <p:spPr>
            <a:xfrm>
              <a:off x="6445825" y="6107325"/>
              <a:ext cx="275925" cy="434800"/>
            </a:xfrm>
            <a:custGeom>
              <a:avLst/>
              <a:gdLst/>
              <a:ahLst/>
              <a:cxnLst/>
              <a:rect l="l" t="t" r="r" b="b"/>
              <a:pathLst>
                <a:path w="11037" h="17392" extrusionOk="0">
                  <a:moveTo>
                    <a:pt x="7403" y="935"/>
                  </a:moveTo>
                  <a:lnTo>
                    <a:pt x="7403" y="935"/>
                  </a:lnTo>
                  <a:cubicBezTo>
                    <a:pt x="7130" y="1262"/>
                    <a:pt x="7415" y="1789"/>
                    <a:pt x="7801" y="1789"/>
                  </a:cubicBezTo>
                  <a:cubicBezTo>
                    <a:pt x="7887" y="1789"/>
                    <a:pt x="7979" y="1763"/>
                    <a:pt x="8070" y="1702"/>
                  </a:cubicBezTo>
                  <a:cubicBezTo>
                    <a:pt x="8085" y="1692"/>
                    <a:pt x="8101" y="1688"/>
                    <a:pt x="8118" y="1688"/>
                  </a:cubicBezTo>
                  <a:cubicBezTo>
                    <a:pt x="8465" y="1688"/>
                    <a:pt x="9377" y="3487"/>
                    <a:pt x="9504" y="3837"/>
                  </a:cubicBezTo>
                  <a:cubicBezTo>
                    <a:pt x="9738" y="4471"/>
                    <a:pt x="9805" y="5238"/>
                    <a:pt x="9838" y="5938"/>
                  </a:cubicBezTo>
                  <a:cubicBezTo>
                    <a:pt x="9938" y="6939"/>
                    <a:pt x="9938" y="7973"/>
                    <a:pt x="9838" y="8974"/>
                  </a:cubicBezTo>
                  <a:cubicBezTo>
                    <a:pt x="9705" y="10175"/>
                    <a:pt x="9438" y="11375"/>
                    <a:pt x="9037" y="12543"/>
                  </a:cubicBezTo>
                  <a:cubicBezTo>
                    <a:pt x="8559" y="13841"/>
                    <a:pt x="7194" y="16058"/>
                    <a:pt x="5749" y="16058"/>
                  </a:cubicBezTo>
                  <a:cubicBezTo>
                    <a:pt x="5079" y="16058"/>
                    <a:pt x="4391" y="15580"/>
                    <a:pt x="3767" y="14311"/>
                  </a:cubicBezTo>
                  <a:cubicBezTo>
                    <a:pt x="1932" y="10575"/>
                    <a:pt x="2433" y="2069"/>
                    <a:pt x="7403" y="935"/>
                  </a:cubicBezTo>
                  <a:close/>
                  <a:moveTo>
                    <a:pt x="7503" y="1"/>
                  </a:moveTo>
                  <a:cubicBezTo>
                    <a:pt x="144" y="1"/>
                    <a:pt x="0" y="17391"/>
                    <a:pt x="5662" y="17391"/>
                  </a:cubicBezTo>
                  <a:cubicBezTo>
                    <a:pt x="5826" y="17391"/>
                    <a:pt x="5995" y="17376"/>
                    <a:pt x="6169" y="17346"/>
                  </a:cubicBezTo>
                  <a:cubicBezTo>
                    <a:pt x="10005" y="16679"/>
                    <a:pt x="11006" y="10542"/>
                    <a:pt x="11006" y="7439"/>
                  </a:cubicBezTo>
                  <a:cubicBezTo>
                    <a:pt x="11036" y="6395"/>
                    <a:pt x="10388" y="396"/>
                    <a:pt x="8460" y="396"/>
                  </a:cubicBezTo>
                  <a:cubicBezTo>
                    <a:pt x="8295" y="396"/>
                    <a:pt x="8121" y="440"/>
                    <a:pt x="7937" y="534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2097;p56">
              <a:extLst>
                <a:ext uri="{FF2B5EF4-FFF2-40B4-BE49-F238E27FC236}">
                  <a16:creationId xmlns:a16="http://schemas.microsoft.com/office/drawing/2014/main" id="{E2A2278F-1F0F-498B-B7F4-91D627216805}"/>
                </a:ext>
              </a:extLst>
            </p:cNvPr>
            <p:cNvSpPr/>
            <p:nvPr/>
          </p:nvSpPr>
          <p:spPr>
            <a:xfrm>
              <a:off x="6742650" y="6102975"/>
              <a:ext cx="219325" cy="423500"/>
            </a:xfrm>
            <a:custGeom>
              <a:avLst/>
              <a:gdLst/>
              <a:ahLst/>
              <a:cxnLst/>
              <a:rect l="l" t="t" r="r" b="b"/>
              <a:pathLst>
                <a:path w="8773" h="16940" extrusionOk="0">
                  <a:moveTo>
                    <a:pt x="3035" y="0"/>
                  </a:moveTo>
                  <a:cubicBezTo>
                    <a:pt x="2639" y="0"/>
                    <a:pt x="2246" y="19"/>
                    <a:pt x="1868" y="41"/>
                  </a:cubicBezTo>
                  <a:cubicBezTo>
                    <a:pt x="1634" y="75"/>
                    <a:pt x="1334" y="241"/>
                    <a:pt x="1367" y="542"/>
                  </a:cubicBezTo>
                  <a:lnTo>
                    <a:pt x="1601" y="3010"/>
                  </a:lnTo>
                  <a:cubicBezTo>
                    <a:pt x="1668" y="3577"/>
                    <a:pt x="1634" y="4178"/>
                    <a:pt x="1834" y="4711"/>
                  </a:cubicBezTo>
                  <a:cubicBezTo>
                    <a:pt x="1699" y="4956"/>
                    <a:pt x="1939" y="5223"/>
                    <a:pt x="2196" y="5223"/>
                  </a:cubicBezTo>
                  <a:cubicBezTo>
                    <a:pt x="2254" y="5223"/>
                    <a:pt x="2313" y="5209"/>
                    <a:pt x="2368" y="5178"/>
                  </a:cubicBezTo>
                  <a:cubicBezTo>
                    <a:pt x="2468" y="5145"/>
                    <a:pt x="2602" y="5078"/>
                    <a:pt x="2668" y="4911"/>
                  </a:cubicBezTo>
                  <a:lnTo>
                    <a:pt x="2668" y="4878"/>
                  </a:lnTo>
                  <a:cubicBezTo>
                    <a:pt x="3089" y="4489"/>
                    <a:pt x="3570" y="4322"/>
                    <a:pt x="4056" y="4322"/>
                  </a:cubicBezTo>
                  <a:cubicBezTo>
                    <a:pt x="5111" y="4322"/>
                    <a:pt x="6190" y="5108"/>
                    <a:pt x="6738" y="6112"/>
                  </a:cubicBezTo>
                  <a:cubicBezTo>
                    <a:pt x="7405" y="7346"/>
                    <a:pt x="7672" y="9014"/>
                    <a:pt x="7605" y="10415"/>
                  </a:cubicBezTo>
                  <a:cubicBezTo>
                    <a:pt x="7505" y="12754"/>
                    <a:pt x="5565" y="15890"/>
                    <a:pt x="3244" y="15890"/>
                  </a:cubicBezTo>
                  <a:cubicBezTo>
                    <a:pt x="2486" y="15890"/>
                    <a:pt x="1688" y="15556"/>
                    <a:pt x="900" y="14752"/>
                  </a:cubicBezTo>
                  <a:cubicBezTo>
                    <a:pt x="808" y="14659"/>
                    <a:pt x="701" y="14620"/>
                    <a:pt x="597" y="14620"/>
                  </a:cubicBezTo>
                  <a:cubicBezTo>
                    <a:pt x="286" y="14620"/>
                    <a:pt x="0" y="14969"/>
                    <a:pt x="200" y="15319"/>
                  </a:cubicBezTo>
                  <a:cubicBezTo>
                    <a:pt x="800" y="16460"/>
                    <a:pt x="1929" y="16940"/>
                    <a:pt x="3118" y="16940"/>
                  </a:cubicBezTo>
                  <a:cubicBezTo>
                    <a:pt x="3911" y="16940"/>
                    <a:pt x="4730" y="16727"/>
                    <a:pt x="5437" y="16353"/>
                  </a:cubicBezTo>
                  <a:cubicBezTo>
                    <a:pt x="7605" y="15185"/>
                    <a:pt x="8639" y="12817"/>
                    <a:pt x="8706" y="10415"/>
                  </a:cubicBezTo>
                  <a:cubicBezTo>
                    <a:pt x="8773" y="8180"/>
                    <a:pt x="8206" y="5078"/>
                    <a:pt x="6138" y="3844"/>
                  </a:cubicBezTo>
                  <a:cubicBezTo>
                    <a:pt x="5580" y="3489"/>
                    <a:pt x="4972" y="3314"/>
                    <a:pt x="4377" y="3314"/>
                  </a:cubicBezTo>
                  <a:cubicBezTo>
                    <a:pt x="3797" y="3314"/>
                    <a:pt x="3229" y="3481"/>
                    <a:pt x="2735" y="3811"/>
                  </a:cubicBezTo>
                  <a:cubicBezTo>
                    <a:pt x="2702" y="3477"/>
                    <a:pt x="2635" y="3143"/>
                    <a:pt x="2602" y="2843"/>
                  </a:cubicBezTo>
                  <a:lnTo>
                    <a:pt x="2402" y="1009"/>
                  </a:lnTo>
                  <a:cubicBezTo>
                    <a:pt x="3402" y="942"/>
                    <a:pt x="4403" y="975"/>
                    <a:pt x="5370" y="842"/>
                  </a:cubicBezTo>
                  <a:cubicBezTo>
                    <a:pt x="5637" y="808"/>
                    <a:pt x="5570" y="408"/>
                    <a:pt x="5370" y="341"/>
                  </a:cubicBezTo>
                  <a:cubicBezTo>
                    <a:pt x="4636" y="75"/>
                    <a:pt x="3829" y="0"/>
                    <a:pt x="30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2098;p56">
              <a:extLst>
                <a:ext uri="{FF2B5EF4-FFF2-40B4-BE49-F238E27FC236}">
                  <a16:creationId xmlns:a16="http://schemas.microsoft.com/office/drawing/2014/main" id="{F8471E53-60C4-408A-9519-619580E76215}"/>
                </a:ext>
              </a:extLst>
            </p:cNvPr>
            <p:cNvSpPr/>
            <p:nvPr/>
          </p:nvSpPr>
          <p:spPr>
            <a:xfrm>
              <a:off x="6489200" y="1853450"/>
              <a:ext cx="319325" cy="502500"/>
            </a:xfrm>
            <a:custGeom>
              <a:avLst/>
              <a:gdLst/>
              <a:ahLst/>
              <a:cxnLst/>
              <a:rect l="l" t="t" r="r" b="b"/>
              <a:pathLst>
                <a:path w="12773" h="20100" extrusionOk="0">
                  <a:moveTo>
                    <a:pt x="8570" y="1068"/>
                  </a:moveTo>
                  <a:lnTo>
                    <a:pt x="8570" y="1068"/>
                  </a:lnTo>
                  <a:cubicBezTo>
                    <a:pt x="8238" y="1456"/>
                    <a:pt x="8595" y="2050"/>
                    <a:pt x="9050" y="2050"/>
                  </a:cubicBezTo>
                  <a:cubicBezTo>
                    <a:pt x="9144" y="2050"/>
                    <a:pt x="9241" y="2025"/>
                    <a:pt x="9337" y="1969"/>
                  </a:cubicBezTo>
                  <a:cubicBezTo>
                    <a:pt x="9357" y="1954"/>
                    <a:pt x="9380" y="1947"/>
                    <a:pt x="9404" y="1947"/>
                  </a:cubicBezTo>
                  <a:cubicBezTo>
                    <a:pt x="9825" y="1947"/>
                    <a:pt x="10847" y="4025"/>
                    <a:pt x="11005" y="4404"/>
                  </a:cubicBezTo>
                  <a:cubicBezTo>
                    <a:pt x="11239" y="5171"/>
                    <a:pt x="11339" y="6072"/>
                    <a:pt x="11405" y="6839"/>
                  </a:cubicBezTo>
                  <a:cubicBezTo>
                    <a:pt x="11505" y="8006"/>
                    <a:pt x="11505" y="9207"/>
                    <a:pt x="11372" y="10375"/>
                  </a:cubicBezTo>
                  <a:cubicBezTo>
                    <a:pt x="11239" y="11742"/>
                    <a:pt x="10905" y="13143"/>
                    <a:pt x="10438" y="14478"/>
                  </a:cubicBezTo>
                  <a:cubicBezTo>
                    <a:pt x="9913" y="15983"/>
                    <a:pt x="8328" y="18549"/>
                    <a:pt x="6652" y="18549"/>
                  </a:cubicBezTo>
                  <a:cubicBezTo>
                    <a:pt x="5878" y="18549"/>
                    <a:pt x="5084" y="18001"/>
                    <a:pt x="4367" y="16546"/>
                  </a:cubicBezTo>
                  <a:cubicBezTo>
                    <a:pt x="2266" y="12209"/>
                    <a:pt x="2833" y="2402"/>
                    <a:pt x="8570" y="1068"/>
                  </a:cubicBezTo>
                  <a:close/>
                  <a:moveTo>
                    <a:pt x="8703" y="1"/>
                  </a:moveTo>
                  <a:cubicBezTo>
                    <a:pt x="178" y="1"/>
                    <a:pt x="1" y="20100"/>
                    <a:pt x="6549" y="20100"/>
                  </a:cubicBezTo>
                  <a:cubicBezTo>
                    <a:pt x="6739" y="20100"/>
                    <a:pt x="6935" y="20083"/>
                    <a:pt x="7136" y="20048"/>
                  </a:cubicBezTo>
                  <a:cubicBezTo>
                    <a:pt x="11572" y="19281"/>
                    <a:pt x="12740" y="12143"/>
                    <a:pt x="12773" y="8607"/>
                  </a:cubicBezTo>
                  <a:cubicBezTo>
                    <a:pt x="12773" y="7378"/>
                    <a:pt x="12038" y="438"/>
                    <a:pt x="9813" y="438"/>
                  </a:cubicBezTo>
                  <a:cubicBezTo>
                    <a:pt x="9621" y="438"/>
                    <a:pt x="9418" y="490"/>
                    <a:pt x="9204" y="601"/>
                  </a:cubicBezTo>
                  <a:cubicBezTo>
                    <a:pt x="9204" y="301"/>
                    <a:pt x="9037" y="1"/>
                    <a:pt x="8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" name="Google Shape;2099;p56">
              <a:extLst>
                <a:ext uri="{FF2B5EF4-FFF2-40B4-BE49-F238E27FC236}">
                  <a16:creationId xmlns:a16="http://schemas.microsoft.com/office/drawing/2014/main" id="{3B224089-C45C-4544-AA82-E395A0921DBD}"/>
                </a:ext>
              </a:extLst>
            </p:cNvPr>
            <p:cNvSpPr/>
            <p:nvPr/>
          </p:nvSpPr>
          <p:spPr>
            <a:xfrm>
              <a:off x="6906626" y="1853175"/>
              <a:ext cx="66000" cy="502125"/>
            </a:xfrm>
            <a:custGeom>
              <a:avLst/>
              <a:gdLst/>
              <a:ahLst/>
              <a:cxnLst/>
              <a:rect l="l" t="t" r="r" b="b"/>
              <a:pathLst>
                <a:path w="2640" h="20085" extrusionOk="0">
                  <a:moveTo>
                    <a:pt x="1996" y="1"/>
                  </a:moveTo>
                  <a:cubicBezTo>
                    <a:pt x="1743" y="1"/>
                    <a:pt x="1494" y="131"/>
                    <a:pt x="1435" y="412"/>
                  </a:cubicBezTo>
                  <a:cubicBezTo>
                    <a:pt x="368" y="6716"/>
                    <a:pt x="1" y="13088"/>
                    <a:pt x="101" y="19459"/>
                  </a:cubicBezTo>
                  <a:cubicBezTo>
                    <a:pt x="101" y="19876"/>
                    <a:pt x="426" y="20084"/>
                    <a:pt x="747" y="20084"/>
                  </a:cubicBezTo>
                  <a:cubicBezTo>
                    <a:pt x="1068" y="20084"/>
                    <a:pt x="1385" y="19876"/>
                    <a:pt x="1368" y="19459"/>
                  </a:cubicBezTo>
                  <a:cubicBezTo>
                    <a:pt x="1268" y="13121"/>
                    <a:pt x="1769" y="6850"/>
                    <a:pt x="2603" y="579"/>
                  </a:cubicBezTo>
                  <a:cubicBezTo>
                    <a:pt x="2640" y="207"/>
                    <a:pt x="2315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defTabSz="1142586">
                <a:buClr>
                  <a:srgbClr val="000000"/>
                </a:buClr>
                <a:defRPr/>
              </a:pPr>
              <a:endParaRPr sz="1749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1" name="Google Shape;2147;p56">
            <a:extLst>
              <a:ext uri="{FF2B5EF4-FFF2-40B4-BE49-F238E27FC236}">
                <a16:creationId xmlns:a16="http://schemas.microsoft.com/office/drawing/2014/main" id="{8BAD6CDE-4260-45BE-B593-CBCD620F87FB}"/>
              </a:ext>
            </a:extLst>
          </p:cNvPr>
          <p:cNvSpPr txBox="1"/>
          <p:nvPr/>
        </p:nvSpPr>
        <p:spPr>
          <a:xfrm>
            <a:off x="5045384" y="4207229"/>
            <a:ext cx="5703467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defTabSz="1142586">
              <a:buClr>
                <a:srgbClr val="000000"/>
              </a:buClr>
              <a:buSzPts val="1100"/>
            </a:pP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Matematika fanidan 5-6-sinf “AHA! Matematika” </a:t>
            </a:r>
            <a:r>
              <a:rPr lang="uz-Latn-UZ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o‘quv-uslubiy majmua</a:t>
            </a:r>
            <a:r>
              <a:rPr lang="en-US" sz="1999" b="1" kern="0" dirty="0" err="1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sining</a:t>
            </a:r>
            <a:r>
              <a:rPr lang="en-US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o’ziga</a:t>
            </a:r>
            <a:r>
              <a:rPr lang="en-US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xos</a:t>
            </a:r>
            <a:r>
              <a:rPr lang="en-US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 err="1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xususiyatlari</a:t>
            </a:r>
            <a:r>
              <a:rPr lang="en-US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uz-Latn-UZ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tuzilishi </a:t>
            </a: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va </a:t>
            </a:r>
            <a:r>
              <a:rPr lang="uz-Latn-UZ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mazmuni</a:t>
            </a:r>
            <a:endParaRPr lang="uz-Latn-UZ" sz="1999" b="1" kern="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3" name="Google Shape;2151;p56">
            <a:extLst>
              <a:ext uri="{FF2B5EF4-FFF2-40B4-BE49-F238E27FC236}">
                <a16:creationId xmlns:a16="http://schemas.microsoft.com/office/drawing/2014/main" id="{CA4FAD62-5922-446A-A41E-B2865E6AA7C6}"/>
              </a:ext>
            </a:extLst>
          </p:cNvPr>
          <p:cNvSpPr txBox="1"/>
          <p:nvPr/>
        </p:nvSpPr>
        <p:spPr>
          <a:xfrm>
            <a:off x="5015803" y="2855939"/>
            <a:ext cx="6767848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defTabSz="1142586">
              <a:buClr>
                <a:srgbClr val="000000"/>
              </a:buClr>
            </a:pP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Matematika </a:t>
            </a:r>
            <a:r>
              <a:rPr lang="uz-Latn-UZ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fanidan</a:t>
            </a:r>
            <a:r>
              <a:rPr lang="en-US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5-6-sinf “AHA</a:t>
            </a:r>
            <a:r>
              <a:rPr lang="en-US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! </a:t>
            </a:r>
            <a:r>
              <a:rPr lang="en-US" sz="1999" b="1" kern="0" dirty="0" err="1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Matematika</a:t>
            </a:r>
            <a:r>
              <a:rPr lang="en-US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” </a:t>
            </a:r>
            <a:r>
              <a:rPr lang="uz-Latn-UZ" sz="1999" b="1" kern="0" dirty="0" smtClean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/>
            </a:r>
            <a:b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uz-Latn-UZ" sz="1999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rPr>
              <a:t>o‘quv-uslubiy majmua tarkibi</a:t>
            </a:r>
            <a:endParaRPr sz="1999" b="1" kern="0" dirty="0">
              <a:solidFill>
                <a:srgbClr val="00206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640;p26">
            <a:extLst>
              <a:ext uri="{FF2B5EF4-FFF2-40B4-BE49-F238E27FC236}">
                <a16:creationId xmlns:a16="http://schemas.microsoft.com/office/drawing/2014/main" id="{6C8122C7-7376-407E-9F5A-483770AE4B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5715" y="1836596"/>
            <a:ext cx="9650970" cy="601288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 algn="ctr"/>
            <a:r>
              <a:rPr lang="en-US" sz="4190" b="1" dirty="0" err="1">
                <a:solidFill>
                  <a:srgbClr val="002060"/>
                </a:solidFill>
              </a:rPr>
              <a:t>Reja</a:t>
            </a:r>
            <a:r>
              <a:rPr lang="en-US" sz="4190" b="1" dirty="0">
                <a:solidFill>
                  <a:srgbClr val="002060"/>
                </a:solidFill>
              </a:rPr>
              <a:t>:</a:t>
            </a:r>
            <a:endParaRPr lang="ru-RU" sz="4190" b="1" dirty="0">
              <a:solidFill>
                <a:srgbClr val="002060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EEF92DA-53BC-BFE2-FB0C-7067F686CB11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8F42EAE2-7C65-4404-B249-26C9B8D1F9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19AFFD72-7C55-DA99-0B25-53994E671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9DED3B45-677D-E445-2CC0-2FCCD26B5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16087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278" y="1209930"/>
            <a:ext cx="3042654" cy="40316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07" y="2420246"/>
            <a:ext cx="3048012" cy="40304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968" y="1271184"/>
            <a:ext cx="3042654" cy="40316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38" y="2560319"/>
            <a:ext cx="2992465" cy="3965171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E2BA14-943F-1A10-142F-5F78A8EDDA02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DB33C8AF-4FD9-5C69-BBBE-C4575C099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4" name="Рисунок 4">
              <a:extLst>
                <a:ext uri="{FF2B5EF4-FFF2-40B4-BE49-F238E27FC236}">
                  <a16:creationId xmlns:a16="http://schemas.microsoft.com/office/drawing/2014/main" id="{137493A3-78B3-2A4D-CF52-0EBC22A907D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5" name="Рисунок 5">
              <a:extLst>
                <a:ext uri="{FF2B5EF4-FFF2-40B4-BE49-F238E27FC236}">
                  <a16:creationId xmlns:a16="http://schemas.microsoft.com/office/drawing/2014/main" id="{270DAA58-DB84-273B-2F39-FF8FCA0DE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19124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15061" y="2600694"/>
            <a:ext cx="98978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AMALIY TOPSHIRIQ (5 minut</a:t>
            </a:r>
            <a:r>
              <a:rPr lang="uz-Latn-UZ" sz="3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uz-Latn-UZ" sz="3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uz-Latn-UZ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Qo‘lingizdagi yangi d</a:t>
            </a:r>
            <a:r>
              <a:rPr lang="en-US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arslik</a:t>
            </a:r>
            <a:r>
              <a:rPr lang="uz-Latn-UZ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mashq daftari va o‘qituvchi kitoblari</a:t>
            </a:r>
            <a:r>
              <a:rPr lang="en-US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uz-Latn-UZ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diqqat bilan qarab chiqing.</a:t>
            </a:r>
          </a:p>
          <a:p>
            <a:pPr marL="457200" indent="-457200">
              <a:buFont typeface="+mj-lt"/>
              <a:buAutoNum type="arabicPeriod"/>
            </a:pPr>
            <a:r>
              <a:rPr lang="uz-Latn-UZ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 qaysi jihatlari diqqatingizni tortdi?</a:t>
            </a:r>
          </a:p>
          <a:p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7F414B4-B877-114B-9A0B-3D906892CBB6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3373E247-6494-47A5-152F-872A611755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79CD5A6-B1AF-D6C4-9C9C-B2BB55EB9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8" name="Рисунок 5">
              <a:extLst>
                <a:ext uri="{FF2B5EF4-FFF2-40B4-BE49-F238E27FC236}">
                  <a16:creationId xmlns:a16="http://schemas.microsoft.com/office/drawing/2014/main" id="{AFC0C84B-34DB-E96A-0AD2-B8AA08601F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43458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6396" y="1404342"/>
            <a:ext cx="1126807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arslik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“AHA!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nomlanadi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“AHA!”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sirlarini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kashf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jarayonidagi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zavqli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hayqiriq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boʻlsa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tomondan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moʻjizakor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 “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hayratlanarli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ajoyib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ta’riflarining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bosh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harflaridan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yasalgan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soʻzdir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“AHA!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Oʻzbekiston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sharoitiga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moslab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mahalliylashtirilgan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darslikdir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“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Moddiy-rasmli-timsolli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yondashuviga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AKT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tushunchalarni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yaxshiroq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oʻrganishga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tarkibidagi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videodarslar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interaktiv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ilovalar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onlayn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oʻyinlar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oʻqitish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samaradorligini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Darslikdagi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ruknlar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oʻquvchilarning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oʻrganishini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yoʻnaltirilgan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Oʻquvchilar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nafaqat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koʻnikmalarni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oʻzlashtiradi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mulohaza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koʻnikmalarga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996954C-7D7E-9F9A-B8B8-DE685363C60D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E6615435-E45B-1481-46A8-1DD5D23FE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80DFEDA7-5E99-FDC5-17AB-5CA8691A24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8" name="Рисунок 5">
              <a:extLst>
                <a:ext uri="{FF2B5EF4-FFF2-40B4-BE49-F238E27FC236}">
                  <a16:creationId xmlns:a16="http://schemas.microsoft.com/office/drawing/2014/main" id="{7BCE12A4-5E17-5CDE-F589-79608F5FD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4444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E95EE-3699-7064-B8BE-FF03FDEE9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96" y="2620645"/>
            <a:ext cx="3004185" cy="1325563"/>
          </a:xfrm>
        </p:spPr>
        <p:txBody>
          <a:bodyPr>
            <a:normAutofit fontScale="90000"/>
          </a:bodyPr>
          <a:lstStyle/>
          <a:p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atematika</a:t>
            </a:r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fanidan </a:t>
            </a:r>
            <a:b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o‘quv-uslubiy majmua tarkibi: 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0ECEEE-F91C-4EB9-CFB0-5B4284FC6429}"/>
              </a:ext>
            </a:extLst>
          </p:cNvPr>
          <p:cNvSpPr txBox="1"/>
          <p:nvPr/>
        </p:nvSpPr>
        <p:spPr>
          <a:xfrm>
            <a:off x="3623837" y="1348800"/>
            <a:ext cx="873390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1. </a:t>
            </a:r>
            <a:r>
              <a:rPr lang="en-US" sz="3200" b="1" i="0" dirty="0" err="1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Darslik</a:t>
            </a:r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                </a:t>
            </a:r>
          </a:p>
          <a:p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OlneyLight"/>
              </a:rPr>
              <a:t>2. </a:t>
            </a:r>
            <a:r>
              <a:rPr lang="en-US" sz="3200" b="1" dirty="0" err="1">
                <a:solidFill>
                  <a:schemeClr val="accent6">
                    <a:lumMod val="75000"/>
                  </a:schemeClr>
                </a:solidFill>
                <a:latin typeface="OlneyLight"/>
              </a:rPr>
              <a:t>Mashq</a:t>
            </a:r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 </a:t>
            </a:r>
            <a:r>
              <a:rPr lang="en-US" sz="3200" b="1" i="0" dirty="0" err="1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daftari</a:t>
            </a:r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       </a:t>
            </a:r>
          </a:p>
          <a:p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3. </a:t>
            </a:r>
            <a:r>
              <a:rPr lang="en-US" sz="3200" b="1" i="0" dirty="0" err="1" smtClean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O‘qituvchi</a:t>
            </a:r>
            <a:r>
              <a:rPr lang="en-US" sz="3200" b="1" i="0" dirty="0" smtClean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 </a:t>
            </a:r>
            <a:r>
              <a:rPr lang="en-US" sz="3200" b="1" i="0" dirty="0" err="1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uchun</a:t>
            </a:r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 </a:t>
            </a:r>
            <a:r>
              <a:rPr lang="en-US" sz="3200" b="1" i="0" dirty="0" err="1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uslubiy</a:t>
            </a:r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 </a:t>
            </a:r>
            <a:r>
              <a:rPr lang="en-US" sz="3200" b="1" i="0" dirty="0" err="1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qo‘llanma</a:t>
            </a:r>
            <a:r>
              <a:rPr lang="en-US" sz="3200" b="1" i="0" dirty="0">
                <a:solidFill>
                  <a:schemeClr val="accent6">
                    <a:lumMod val="75000"/>
                  </a:schemeClr>
                </a:solidFill>
                <a:effectLst/>
                <a:latin typeface="OlneyLight"/>
              </a:rPr>
              <a:t> </a:t>
            </a:r>
          </a:p>
          <a:p>
            <a:r>
              <a:rPr lang="en-US" sz="3200" b="1" i="0" dirty="0">
                <a:solidFill>
                  <a:srgbClr val="C00000"/>
                </a:solidFill>
                <a:effectLst/>
                <a:latin typeface="OlneyLight"/>
              </a:rPr>
              <a:t>4. Multimedia </a:t>
            </a:r>
            <a:r>
              <a:rPr lang="en-US" sz="3200" b="1" i="0" dirty="0" err="1">
                <a:solidFill>
                  <a:srgbClr val="C00000"/>
                </a:solidFill>
                <a:effectLst/>
                <a:latin typeface="OlneyLight"/>
              </a:rPr>
              <a:t>ilovalari</a:t>
            </a:r>
            <a:r>
              <a:rPr lang="en-US" sz="3200" b="1" i="0" dirty="0">
                <a:solidFill>
                  <a:srgbClr val="C00000"/>
                </a:solidFill>
                <a:effectLst/>
                <a:latin typeface="OlneyLight"/>
              </a:rPr>
              <a:t>:</a:t>
            </a:r>
            <a:r>
              <a:rPr lang="uz-Latn-UZ" sz="3200" b="1" i="0" dirty="0">
                <a:solidFill>
                  <a:srgbClr val="C00000"/>
                </a:solidFill>
                <a:effectLst/>
                <a:latin typeface="OlneyLight"/>
              </a:rPr>
              <a:t> (ishlab chiqilmoqda)</a:t>
            </a:r>
            <a:endParaRPr lang="en-US" sz="3200" b="1" i="0" dirty="0">
              <a:solidFill>
                <a:srgbClr val="C00000"/>
              </a:solidFill>
              <a:effectLst/>
              <a:latin typeface="OlneyLight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latin typeface="OlneyLight"/>
              </a:rPr>
              <a:t>i-Darslik</a:t>
            </a:r>
            <a:r>
              <a:rPr lang="en-US" sz="3200" b="1" dirty="0">
                <a:solidFill>
                  <a:srgbClr val="C00000"/>
                </a:solidFill>
                <a:latin typeface="OlneyLight"/>
              </a:rPr>
              <a:t>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b="1" i="0" dirty="0" err="1">
                <a:solidFill>
                  <a:srgbClr val="C00000"/>
                </a:solidFill>
                <a:effectLst/>
                <a:latin typeface="OlneyLight"/>
              </a:rPr>
              <a:t>Interaktiv</a:t>
            </a:r>
            <a:r>
              <a:rPr lang="en-US" sz="3200" b="1" i="0" dirty="0">
                <a:solidFill>
                  <a:srgbClr val="C00000"/>
                </a:solidFill>
                <a:effectLst/>
                <a:latin typeface="OlneyLight"/>
              </a:rPr>
              <a:t> </a:t>
            </a:r>
            <a:r>
              <a:rPr lang="en-US" sz="3200" b="1" i="0" dirty="0" err="1">
                <a:solidFill>
                  <a:srgbClr val="C00000"/>
                </a:solidFill>
                <a:effectLst/>
                <a:latin typeface="OlneyLight"/>
              </a:rPr>
              <a:t>ilovalar</a:t>
            </a:r>
            <a:r>
              <a:rPr lang="en-US" sz="3200" b="1" i="0" dirty="0">
                <a:solidFill>
                  <a:srgbClr val="C00000"/>
                </a:solidFill>
                <a:effectLst/>
                <a:latin typeface="OlneyLight"/>
              </a:rPr>
              <a:t>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b="1" i="0" dirty="0" err="1">
                <a:solidFill>
                  <a:srgbClr val="C00000"/>
                </a:solidFill>
                <a:effectLst/>
                <a:latin typeface="OlneyLight"/>
              </a:rPr>
              <a:t>videodarslar</a:t>
            </a:r>
            <a:r>
              <a:rPr lang="en-US" sz="3200" b="1" i="0" dirty="0">
                <a:solidFill>
                  <a:srgbClr val="C00000"/>
                </a:solidFill>
                <a:effectLst/>
                <a:latin typeface="OlneyLight"/>
              </a:rPr>
              <a:t>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b="1" i="0" dirty="0" err="1">
                <a:solidFill>
                  <a:srgbClr val="C00000"/>
                </a:solidFill>
                <a:effectLst/>
                <a:latin typeface="OlneyLight"/>
              </a:rPr>
              <a:t>animatsiyalar</a:t>
            </a:r>
            <a:r>
              <a:rPr lang="en-US" sz="3200" b="1" dirty="0">
                <a:solidFill>
                  <a:srgbClr val="C00000"/>
                </a:solidFill>
                <a:latin typeface="OlneyLight"/>
              </a:rPr>
              <a:t>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C00000"/>
                </a:solidFill>
                <a:latin typeface="OlneyLight"/>
              </a:rPr>
              <a:t>elektron</a:t>
            </a:r>
            <a:r>
              <a:rPr lang="en-US" sz="3200" b="1" dirty="0">
                <a:solidFill>
                  <a:srgbClr val="C00000"/>
                </a:solidFill>
                <a:latin typeface="OlneyLight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OlneyLight"/>
              </a:rPr>
              <a:t>resurslar</a:t>
            </a:r>
            <a:endParaRPr lang="en-US" sz="3200" b="1" dirty="0">
              <a:solidFill>
                <a:srgbClr val="C00000"/>
              </a:solidFill>
              <a:latin typeface="OlneyLight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437935" y="1348800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46E3FB6-058D-0C15-CBF6-B8A1A67FC5D7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AAC8A06A-2B85-A779-8910-52193EC2B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31E73D74-5C59-2D89-66B5-04FBA9592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54E430F3-5575-C7FF-922C-44B15A2C9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5582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7" r="13957"/>
          <a:stretch/>
        </p:blipFill>
        <p:spPr>
          <a:xfrm>
            <a:off x="2559670" y="0"/>
            <a:ext cx="3914775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9536" y="2750501"/>
            <a:ext cx="19893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 tuzilishi va mazmuni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1917545" y="1402832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2" t="15469" r="3095" b="24299"/>
          <a:stretch/>
        </p:blipFill>
        <p:spPr>
          <a:xfrm>
            <a:off x="6715126" y="1192455"/>
            <a:ext cx="5353050" cy="42538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3DE7F47-AAAF-2ED8-DB57-982BF977EC15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EEBBE705-7B21-4117-AB54-EF6412C1F2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C62CA23-B4D0-C3A6-1116-93B5EB1AEB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id="{EB3F1058-4E4D-5CC9-E80A-37D33A674D1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5842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512" y="1248344"/>
            <a:ext cx="6132062" cy="522026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3927" y="2617151"/>
            <a:ext cx="23913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 ruknlari tavsifi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285131" y="1366875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7248AE5-ACCD-AD48-BA08-EF32CCF02948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2D17C405-00BD-7B62-7DF4-C7FD3F37D5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BA0D2BB3-8B80-EF27-FFE2-E1776E4E22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2756B2C7-0013-B316-13B7-98CADE043F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0175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08"/>
          <a:stretch/>
        </p:blipFill>
        <p:spPr>
          <a:xfrm>
            <a:off x="4246998" y="1081148"/>
            <a:ext cx="7565542" cy="521902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03927" y="2617151"/>
            <a:ext cx="23913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 ruknlari tavsifi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808833" y="1257300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021F74F-467B-31F4-C6A4-BBF8CA491CB0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BB286F96-55F8-4A5F-D738-406D1C8A8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8CBEC81D-EA7E-183B-896E-608E409F93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E121E7B3-F105-C0A2-5588-5D44B5CA2E7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3843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11" b="15946"/>
          <a:stretch/>
        </p:blipFill>
        <p:spPr>
          <a:xfrm>
            <a:off x="3347252" y="1554732"/>
            <a:ext cx="8615616" cy="44767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03927" y="2617151"/>
            <a:ext cx="23913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 ruknlari tavsifi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347252" y="1366874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6CB5D29-7F9F-2AA3-0417-180482ACC58F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A1B7FA27-5F3A-0A1A-1F80-1D10F7FA6C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0ED3E325-EC9C-61BB-A79B-9D15258C77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89115771-FBBC-2578-68AA-8736E4B70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8683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30"/>
          <a:stretch/>
        </p:blipFill>
        <p:spPr>
          <a:xfrm>
            <a:off x="400050" y="2295526"/>
            <a:ext cx="10789336" cy="213063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83AC94B-3BC0-40F0-13C0-687C57BA2EBD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86EDBA6C-42F0-E03A-88D9-8F11A94C4B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7" name="Рисунок 4">
              <a:extLst>
                <a:ext uri="{FF2B5EF4-FFF2-40B4-BE49-F238E27FC236}">
                  <a16:creationId xmlns:a16="http://schemas.microsoft.com/office/drawing/2014/main" id="{4CBB2631-1EAA-D099-145E-71DF81E9A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8" name="Рисунок 5">
              <a:extLst>
                <a:ext uri="{FF2B5EF4-FFF2-40B4-BE49-F238E27FC236}">
                  <a16:creationId xmlns:a16="http://schemas.microsoft.com/office/drawing/2014/main" id="{99149387-C2D7-502D-9042-CC8DF122B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387161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9931"/>
            <a:ext cx="5395511" cy="6858000"/>
          </a:xfrm>
          <a:prstGeom prst="rect">
            <a:avLst/>
          </a:prstGeom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1" y="702371"/>
            <a:ext cx="5180683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981E591D-551D-F7C2-195B-AC1F71B14A66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61F60C09-A933-8663-D537-170A85D96F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7" name="Рисунок 4">
              <a:extLst>
                <a:ext uri="{FF2B5EF4-FFF2-40B4-BE49-F238E27FC236}">
                  <a16:creationId xmlns:a16="http://schemas.microsoft.com/office/drawing/2014/main" id="{6D6711F5-4A99-2D5C-181F-EA1B511A1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8" name="Рисунок 5">
              <a:extLst>
                <a:ext uri="{FF2B5EF4-FFF2-40B4-BE49-F238E27FC236}">
                  <a16:creationId xmlns:a16="http://schemas.microsoft.com/office/drawing/2014/main" id="{3A22BFEF-BB91-3091-C801-97A51D8413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0112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477" y="0"/>
            <a:ext cx="5190277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0518" y="2584668"/>
            <a:ext cx="22549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tuzilishi va mazmuni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033279" y="1226326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92A2500-3F3D-6F15-5775-5E4596ECFAD5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C3691A52-80FA-C100-42D9-4F1F79C47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FCDC514F-C219-7F17-5565-5530D71F43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CC948D52-BC17-5EB3-4840-73A138455E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8763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6909" y="1653020"/>
            <a:ext cx="82336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“AHA!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daftari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darslikning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ajralmas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daftari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uyda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shug‘ullanishga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mo‘ljallangan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masalalar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topshiriqlar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o‘rganishini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qo‘llab-quvvatlashga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daftari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o‘zlashtirish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mustahkamlash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keladigan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mulohaza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hayotiy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8685" y="2502464"/>
            <a:ext cx="33680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tuzilishi va mazmuni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546712" y="1501571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9D7DE89-9AE0-E3BB-E260-449F999DE232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66189983-9D20-E26A-445E-E8ED3ADCAE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E9A05F6F-CB79-DB6B-DC07-74E2B775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ED148D51-6828-76F0-4795-68F4E7FB0E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3518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8290" y="2617150"/>
            <a:ext cx="23913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ruknlari tavsifi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347252" y="1366874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861" y="973008"/>
            <a:ext cx="6087325" cy="615400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5C5199C-57FB-0209-A616-29B63F3E7F63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B91A4CA1-3B37-EA28-3BAA-3508CFB78E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D48A60F4-A811-2C7B-27A2-04BBC8F9CC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62914089-5E16-F8B1-B39F-D60214C95B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15755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3927" y="2617151"/>
            <a:ext cx="23913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ruknlari tavsifi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347252" y="1366874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163" y="1166576"/>
            <a:ext cx="4308034" cy="5971456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96AC79C-8DA5-ABBA-A1A4-3786CD0B51BC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ABE6A1D4-C5DA-72BF-B692-BB1F4219AB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F4FF3524-3F4E-2A33-163D-9F47E5CBC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A55BE52D-A3B2-C072-44AA-F5A4A7DECC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3070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510" y="2510471"/>
            <a:ext cx="23913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tuzilishi va mazmuni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815898" y="162952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29042" y="2510471"/>
            <a:ext cx="696993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2- AMALIY TOPSHIRIQ (5 minut). 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daftaridan keltirilgan topshiriqni bajarib ko‘ring.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Topshiriqning qaysi jihatlari e’tiboringizni tortdi?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 bu torshiriqni uddalay olishadimi?</a:t>
            </a:r>
          </a:p>
          <a:p>
            <a:endParaRPr lang="uz-Latn-UZ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1D9E01C-D64E-07AD-25F4-C945AF426998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D3EBD688-2219-DA4D-13EB-EBF3E39B4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C62F110D-42FF-CE85-00ED-145B152DF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042C9B86-1E2E-BE7F-F103-9356E7701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23395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510" y="2510471"/>
            <a:ext cx="23913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tuzilishi va mazmuni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572159" y="156385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8" r="8943"/>
          <a:stretch/>
        </p:blipFill>
        <p:spPr>
          <a:xfrm>
            <a:off x="3046310" y="362597"/>
            <a:ext cx="4264429" cy="6858000"/>
          </a:xfrm>
          <a:prstGeom prst="rect">
            <a:avLst/>
          </a:prstGeom>
        </p:spPr>
      </p:pic>
      <p:pic>
        <p:nvPicPr>
          <p:cNvPr id="6" name="Рисунок 5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95"/>
          <a:stretch/>
        </p:blipFill>
        <p:spPr>
          <a:xfrm>
            <a:off x="7247674" y="402378"/>
            <a:ext cx="4495628" cy="68580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6E91ADDD-C935-4CB1-CA6F-4FEDC7E835B8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2F67C4E4-F528-B764-F081-1A1604DA45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0" name="Рисунок 4">
              <a:extLst>
                <a:ext uri="{FF2B5EF4-FFF2-40B4-BE49-F238E27FC236}">
                  <a16:creationId xmlns:a16="http://schemas.microsoft.com/office/drawing/2014/main" id="{0FBD0645-8DDD-154C-4834-E7C22084E8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id="{440E9A9B-6743-F284-F7BF-A5CED039F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85559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259" y="2693351"/>
            <a:ext cx="23913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tuzilishi va mazmuni</a:t>
            </a:r>
          </a:p>
          <a:p>
            <a:endParaRPr lang="uz-Latn-UZ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532066" y="1212242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0" t="3611" b="6389"/>
          <a:stretch/>
        </p:blipFill>
        <p:spPr>
          <a:xfrm>
            <a:off x="2568222" y="585787"/>
            <a:ext cx="4711410" cy="6172200"/>
          </a:xfrm>
          <a:prstGeom prst="rect">
            <a:avLst/>
          </a:prstGeom>
        </p:spPr>
      </p:pic>
      <p:pic>
        <p:nvPicPr>
          <p:cNvPr id="7" name="Рисунок 6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7" r="14840" b="6579"/>
          <a:stretch/>
        </p:blipFill>
        <p:spPr>
          <a:xfrm>
            <a:off x="6955426" y="864811"/>
            <a:ext cx="4379595" cy="6086475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D54482B0-01B0-F6A4-9060-B8B6C6052FA1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DFE9BF19-9AE0-B5DD-2208-B8CED79FD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0" name="Рисунок 4">
              <a:extLst>
                <a:ext uri="{FF2B5EF4-FFF2-40B4-BE49-F238E27FC236}">
                  <a16:creationId xmlns:a16="http://schemas.microsoft.com/office/drawing/2014/main" id="{186C6121-2190-B9CB-2887-EB8A9F1EB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1" name="Рисунок 5">
              <a:extLst>
                <a:ext uri="{FF2B5EF4-FFF2-40B4-BE49-F238E27FC236}">
                  <a16:creationId xmlns:a16="http://schemas.microsoft.com/office/drawing/2014/main" id="{FDB9E7C7-1BA4-5DA5-CDB6-C039E9D9D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2020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4843" y="2543175"/>
            <a:ext cx="2744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‘qituvchi kitobi tuzilishi va mazmuni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723812" y="134772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07" y="0"/>
            <a:ext cx="5224354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558D3A05-6373-57E0-493A-7BDCC2D69985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CDD8BE6D-F11B-37FB-4F3C-005156E58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06F15A9F-B532-9D58-0964-F2922441D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55FF2F4C-3C03-9750-0FFA-C58EA9CF22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611769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153" y="613957"/>
            <a:ext cx="7830643" cy="58015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8618" y="2771775"/>
            <a:ext cx="2744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‘qituvchi kitobi tuzilishi va mazmuni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447587" y="157632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C7219E9-9C96-1BE6-F4D2-1423481F251B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1EA8CB0B-A589-65BB-E969-48CD551CAB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447967F8-BB43-28BD-7D09-8737DE9B2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A4E28378-D592-7960-71E8-3F2218C52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34592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617" y="761598"/>
            <a:ext cx="7821116" cy="57539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9973" y="2628900"/>
            <a:ext cx="2744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‘qituvchi kitobi tuzilishi va mazmuni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3451490" y="1481642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4EB9B3C-7942-A8AA-A1A3-EEF4B6D6ED90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CCF53BCB-45A5-B588-DFFB-3E4A925AFD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A7E6F0B9-9A87-F609-4492-9C91DC93DD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0EE70782-0382-9765-DD7D-F0ED08F7E91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06257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669" y="916177"/>
            <a:ext cx="4677428" cy="5620534"/>
          </a:xfrm>
          <a:prstGeom prst="rect">
            <a:avLst/>
          </a:prstGeom>
        </p:spPr>
      </p:pic>
      <p:pic>
        <p:nvPicPr>
          <p:cNvPr id="5" name="Рисунок 4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046" y="864811"/>
            <a:ext cx="4505954" cy="56491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638800" y="2381250"/>
            <a:ext cx="3743325" cy="246697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50376" y="2676525"/>
            <a:ext cx="2744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‘qituvchi kitobi tuzilishi va mazmuni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894508" y="146202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76582F7-BCCD-9EF1-7FDA-1744ED35CCB0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A1E6846E-DE84-4C22-3655-C2C785557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1" name="Рисунок 4">
              <a:extLst>
                <a:ext uri="{FF2B5EF4-FFF2-40B4-BE49-F238E27FC236}">
                  <a16:creationId xmlns:a16="http://schemas.microsoft.com/office/drawing/2014/main" id="{396F6C18-F632-918F-6526-71B61D39EC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2" name="Рисунок 5">
              <a:extLst>
                <a:ext uri="{FF2B5EF4-FFF2-40B4-BE49-F238E27FC236}">
                  <a16:creationId xmlns:a16="http://schemas.microsoft.com/office/drawing/2014/main" id="{5D8B2ADD-D92B-15E4-DD76-B557AF89D1D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3866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510" y="2510471"/>
            <a:ext cx="23913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 daftari tuzilishi va mazmuni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815898" y="162952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04104" y="2510471"/>
            <a:ext cx="696993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3- AQLIY HUJUM (10 minut). 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 kitobi haqida fikr bildiring.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 qaysi jihatlari e’tiboringizni tortdi?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 berilgan uslubiy tavsiyalar siz uchun yetarlimi?</a:t>
            </a:r>
          </a:p>
          <a:p>
            <a:endParaRPr lang="uz-Latn-UZ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BD932EE-2CE6-5BE9-0EC3-F4A99627AB72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0027119A-7E8E-2482-50A9-3853864AC1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6990B357-2590-3A0D-1AF4-3710CA4766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05B1EB91-B251-67D4-3EDF-D2F961C13F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2824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324" y="2693351"/>
            <a:ext cx="23913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Darslikning bitta mavzusi tahlili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815898" y="162952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29042" y="2154742"/>
            <a:ext cx="696993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z-Latn-UZ" sz="2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4-GURUHIY </a:t>
            </a: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 (15 minut). 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Darslikning “   “ mavzusi materiallarini ko‘rib chiqing.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 qanday tushuntirgan bo‘lar edingiz?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 bayon etishda qaysi usulni qo‘llagan bo‘lar edingiz?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 qanday mustahkamlagan bo‘lar edingiz?</a:t>
            </a:r>
          </a:p>
          <a:p>
            <a:pPr marL="457200" indent="-457200">
              <a:buAutoNum type="arabicPeriod"/>
            </a:pPr>
            <a:r>
              <a:rPr lang="uz-Latn-UZ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 materiali va taklif qilingan usullar haqida fikr bildiring.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B97678-BABC-F659-8405-9CB57AE1C9F8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50BCE0E4-F007-D617-8A5D-EE7760BBD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62FD4923-2E80-589E-376B-544767F3D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144424E9-9786-B09E-4C6C-2841A9E5377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495929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025" y="2190750"/>
            <a:ext cx="20954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Darslikning o‘ziga xos xususiyatlari va undan  foydalanish bo‘yicha tavsiyalar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503983" y="121437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181122"/>
              </p:ext>
            </p:extLst>
          </p:nvPr>
        </p:nvGraphicFramePr>
        <p:xfrm>
          <a:off x="2706256" y="916177"/>
          <a:ext cx="9282544" cy="5627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2544">
                  <a:extLst>
                    <a:ext uri="{9D8B030D-6E8A-4147-A177-3AD203B41FA5}">
                      <a16:colId xmlns:a16="http://schemas.microsoft.com/office/drawing/2014/main" val="979317005"/>
                    </a:ext>
                  </a:extLst>
                </a:gridCol>
              </a:tblGrid>
              <a:tr h="117520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Matematikani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o‘qitish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spiralsimon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qayta-qayta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kengaytirb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takrorlash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),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oddiydan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murakkabga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borish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xarakteriga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ega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545558"/>
                  </a:ext>
                </a:extLst>
              </a:tr>
              <a:tr h="117520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7-11-sinflarda “Algebra”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“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Geometriya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”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uyg‘unlashgan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holda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“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Matematika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”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fani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sifatida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o‘tiladi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6727576"/>
                  </a:ext>
                </a:extLst>
              </a:tr>
              <a:tr h="81360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Kiritilayotgan</a:t>
                      </a:r>
                      <a:r>
                        <a:rPr lang="en-US" sz="2000" b="1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matematik</a:t>
                      </a:r>
                      <a:r>
                        <a:rPr lang="en-US" sz="2000" b="1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atama</a:t>
                      </a:r>
                      <a:r>
                        <a:rPr lang="en-US" sz="2000" b="1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1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faktlarni</a:t>
                      </a:r>
                      <a:r>
                        <a:rPr lang="en-US" sz="2000" b="1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o‘quvchilarning</a:t>
                      </a:r>
                      <a:r>
                        <a:rPr lang="en-US" sz="2000" b="1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teran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tushunishiga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qaratilgan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5621520"/>
                  </a:ext>
                </a:extLst>
              </a:tr>
              <a:tr h="45200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Darsga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hamma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qamrab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olinadi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575964"/>
                  </a:ext>
                </a:extLst>
              </a:tr>
              <a:tr h="117520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o‘zlashtiirlga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ko‘nikmalarni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hayotiy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vaziyatlarga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qo‘llashga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ko‘proq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mulohaza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yuritishga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qaratilgan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0298175"/>
                  </a:ext>
                </a:extLst>
              </a:tr>
              <a:tr h="836079"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jarayonini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muayyan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amaliy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tajribadan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boshlab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abstrakt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tushunchalarga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tomon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boriladi</a:t>
                      </a:r>
                      <a:endParaRPr lang="en-US" sz="2000" b="1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018110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C75B6754-2A91-5D80-C936-0619C45B5BE2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1841B298-F5BC-1B5A-B7D6-AEAA0FA01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6067A7C8-DEA4-7FFD-A1C7-A8875303C0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F2A5EFE7-754F-77FC-4877-749AD2144F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9111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025" y="2190750"/>
            <a:ext cx="20954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Darslikning o‘ziga xos xususiyatlari va undan  foydalanish bo‘yicha tavsiyalar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503983" y="121437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658777"/>
              </p:ext>
            </p:extLst>
          </p:nvPr>
        </p:nvGraphicFramePr>
        <p:xfrm>
          <a:off x="2687782" y="1144340"/>
          <a:ext cx="9291781" cy="4770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1781">
                  <a:extLst>
                    <a:ext uri="{9D8B030D-6E8A-4147-A177-3AD203B41FA5}">
                      <a16:colId xmlns:a16="http://schemas.microsoft.com/office/drawing/2014/main" val="979317005"/>
                    </a:ext>
                  </a:extLst>
                </a:gridCol>
              </a:tblGrid>
              <a:tr h="52058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Matematik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modellashtirish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alohida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e’tibor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qaratiladi</a:t>
                      </a:r>
                      <a:endParaRPr lang="en-US" sz="2000" b="1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545558"/>
                  </a:ext>
                </a:extLst>
              </a:tr>
              <a:tr h="8379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uz-Cyrl-UZ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Hamkorlikda </a:t>
                      </a:r>
                      <a:r>
                        <a:rPr lang="en-US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rganish </a:t>
                      </a:r>
                      <a:r>
                        <a:rPr lang="uz-Cyrl-UZ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 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zaro muloqotga katta e’tibor beri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ladi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uz-Latn-UZ" sz="2000" b="1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tematik nutq 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o‘g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‘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ri va aniq shakllantiri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ladi</a:t>
                      </a:r>
                      <a:endParaRPr lang="en-US" sz="2000" b="1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6727576"/>
                  </a:ext>
                </a:extLst>
              </a:tr>
              <a:tr h="78085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quvchilarni eslab qolishga emas, </a:t>
                      </a:r>
                      <a:r>
                        <a:rPr lang="uz-Cyrl-UZ" sz="2000" b="1" kern="1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masala (muammo)ni yechishga</a:t>
                      </a:r>
                      <a:r>
                        <a:rPr lang="uz-Cyrl-UZ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rgati</a:t>
                      </a:r>
                      <a:r>
                        <a:rPr lang="en-US" sz="2000" b="1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ladi</a:t>
                      </a:r>
                      <a:endParaRPr lang="en-US" sz="2000" b="1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5621520"/>
                  </a:ext>
                </a:extLst>
              </a:tr>
              <a:tr h="51641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’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anaviy va </a:t>
                      </a: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zamonaviy 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qitish usullarini 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uy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g‘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unlashtirib olib bori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ladi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en-US" sz="2000" b="1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575964"/>
                  </a:ext>
                </a:extLst>
              </a:tr>
              <a:tr h="11594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“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K</a:t>
                      </a: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ichik 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quv kashfiyotlar” 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usuli va “Moddiy-Raqamli-Timsolli” 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quv yondashuvi 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asosida faol 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rganish ra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g‘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batlantiri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ladi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uz-Latn-UZ" sz="2000" b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uz-Cyrl-UZ" sz="20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jodiy izlanish 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k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o‘</a:t>
                      </a:r>
                      <a:r>
                        <a:rPr lang="uz-Cyrl-UZ" sz="2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nikmalari shakllantiri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ladi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0298175"/>
                  </a:ext>
                </a:extLst>
              </a:tr>
              <a:tr h="955221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Matematika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fanini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o‘qitishda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AKT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imkoniyatlaridan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samarali</a:t>
                      </a:r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foydalaniladi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018110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5A840EB8-FFE7-D012-37C7-C1631AD6943B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F7FCB51F-E97E-14EE-41C6-265EAD62C0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22773513-8B1C-FC0C-C92B-4C480B2E56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A3C51C7A-9548-AED2-A52C-1DA1214BC5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56803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D86C0C3-86BB-4DC8-940E-D8FB46870DE1}"/>
              </a:ext>
            </a:extLst>
          </p:cNvPr>
          <p:cNvSpPr/>
          <p:nvPr/>
        </p:nvSpPr>
        <p:spPr>
          <a:xfrm>
            <a:off x="2503983" y="1214377"/>
            <a:ext cx="77125" cy="4162546"/>
          </a:xfrm>
          <a:prstGeom prst="rect">
            <a:avLst/>
          </a:prstGeom>
          <a:solidFill>
            <a:srgbClr val="0AA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427059"/>
              </p:ext>
            </p:extLst>
          </p:nvPr>
        </p:nvGraphicFramePr>
        <p:xfrm>
          <a:off x="2959826" y="1057072"/>
          <a:ext cx="8677275" cy="5585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7275">
                  <a:extLst>
                    <a:ext uri="{9D8B030D-6E8A-4147-A177-3AD203B41FA5}">
                      <a16:colId xmlns:a16="http://schemas.microsoft.com/office/drawing/2014/main" val="3626205118"/>
                    </a:ext>
                  </a:extLst>
                </a:gridCol>
              </a:tblGrid>
              <a:tr h="4352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TAHDIDLAR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237839"/>
                  </a:ext>
                </a:extLst>
              </a:tr>
              <a:tr h="8704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Hamma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o‘qituvchilar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ham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yangi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darslik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bo‘yicha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dars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berishga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tayyor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bo‘lmasliklari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mumkin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9177662"/>
                  </a:ext>
                </a:extLst>
              </a:tr>
              <a:tr h="61933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Eski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mazmun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uslub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bo‘yicha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qotib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qolgan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stereotiplar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xalal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berishi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to‘sqinlik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qilishi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4502085"/>
                  </a:ext>
                </a:extLst>
              </a:tr>
              <a:tr h="139267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Ba’zi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yangi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kiritilayotgan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atama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tushunchalar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masalan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kuboid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nuqta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atrofidagi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burchaklar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to‘g‘ri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chiziqdagi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burchaklar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ahamiyatli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xonagacha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yaxlitlash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hokaso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qabul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qilinmasligi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3510230"/>
                  </a:ext>
                </a:extLst>
              </a:tr>
              <a:tr h="904940"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Sinfxonalar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an’anaviy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dars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berishga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mo‘ljallanganligi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kichik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guruhlarda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ishlashga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o‘yinlar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o‘tkazishga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moslashmagan</a:t>
                      </a:r>
                      <a:r>
                        <a:rPr lang="uz-Latn-UZ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ligi</a:t>
                      </a:r>
                      <a:endParaRPr lang="en-US" sz="2000" b="1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5055396"/>
                  </a:ext>
                </a:extLst>
              </a:tr>
              <a:tr h="1281036"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AKT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imkoniyatlaridan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foydalanishning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imkoni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bo‘lmasligi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Shunibdek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maxsus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o‘quv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ko‘rgazmali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qurollari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qo‘l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ostida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bo‘lmasligi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mumkin</a:t>
                      </a:r>
                      <a:endParaRPr lang="en-US" sz="2000" b="1" kern="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46632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3613" y="2247900"/>
            <a:ext cx="20954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Darslikning o‘ziga xos xususiyatlari va undan  foydalanish bo‘yicha tavsiyalar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459636E-FF85-7CC5-537D-029574BC548C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BAA80D3E-3B93-5D70-028E-7E462FA7AD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618405C1-22BC-8038-65A3-D401FB1DE4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BDE6D5C3-246D-CD41-26E8-674F0E5C67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26408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6052" y="836694"/>
            <a:ext cx="1129211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Evristik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</a:t>
            </a:r>
            <a:endParaRPr lang="uz-Latn-UZ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  M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odellar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diagrammalar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jadvallarni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Qonuniyat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qidirish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Turli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yechi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sh usullarini t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opish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fikrini asoslash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MRT (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CPA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yondashuvi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quvchilar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vaziyat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hal qilish jarayonida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llaniladigan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yondashuv 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lib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uvchilar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fikrlashning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uchta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: moddiy (concrete)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rasmli (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pict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rial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timsolli (abstrakt) d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arajasida</a:t>
            </a:r>
            <a:r>
              <a:rPr lang="uz-Latn-UZ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yuritishadi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Spiral</a:t>
            </a:r>
            <a:r>
              <a:rPr lang="uz-Latn-U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simon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tamoyili</a:t>
            </a:r>
            <a:endParaRPr lang="uz-Latn-UZ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yili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o‘tilgan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kurs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chuqurroq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darajasida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takrorlanadi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o‘rganilayotgan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matematik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tushunchalar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o‘rtasida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aloqalar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o‘rnatiladi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60E3635-AC0C-0E05-4D8A-C64762C61B86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40CB4371-E9C5-14A9-D3B7-C7532B2439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6" name="Рисунок 4">
              <a:extLst>
                <a:ext uri="{FF2B5EF4-FFF2-40B4-BE49-F238E27FC236}">
                  <a16:creationId xmlns:a16="http://schemas.microsoft.com/office/drawing/2014/main" id="{EB4C0CC9-A54E-CE64-E316-5963A4944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7" name="Рисунок 5">
              <a:extLst>
                <a:ext uri="{FF2B5EF4-FFF2-40B4-BE49-F238E27FC236}">
                  <a16:creationId xmlns:a16="http://schemas.microsoft.com/office/drawing/2014/main" id="{C5462DB7-9733-CE94-0B42-299A089B2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3973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B5CE38-C4AE-DC7F-E0D8-4584E6CCDC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" t="19018" r="44505" b="58255"/>
          <a:stretch/>
        </p:blipFill>
        <p:spPr>
          <a:xfrm>
            <a:off x="3151668" y="1162382"/>
            <a:ext cx="4198102" cy="2286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468959-69A7-D451-441F-FC35FEC4DE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7" t="47164" r="2930" b="29397"/>
          <a:stretch/>
        </p:blipFill>
        <p:spPr>
          <a:xfrm>
            <a:off x="5756520" y="2903320"/>
            <a:ext cx="3913791" cy="21979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369DF1-87D0-50BE-A1AE-538EAD6D359A}"/>
              </a:ext>
            </a:extLst>
          </p:cNvPr>
          <p:cNvSpPr txBox="1"/>
          <p:nvPr/>
        </p:nvSpPr>
        <p:spPr>
          <a:xfrm>
            <a:off x="203443" y="1725346"/>
            <a:ext cx="43510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 err="1">
                <a:solidFill>
                  <a:srgbClr val="C00000"/>
                </a:solidFill>
              </a:rPr>
              <a:t>M</a:t>
            </a:r>
            <a:r>
              <a:rPr lang="en-US" sz="4400" b="1" dirty="0" err="1">
                <a:solidFill>
                  <a:srgbClr val="C00000"/>
                </a:solidFill>
              </a:rPr>
              <a:t>oddiy</a:t>
            </a:r>
            <a:endParaRPr lang="en-US" sz="138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92700F-B075-87B0-D737-77BE94A8DED6}"/>
              </a:ext>
            </a:extLst>
          </p:cNvPr>
          <p:cNvSpPr txBox="1"/>
          <p:nvPr/>
        </p:nvSpPr>
        <p:spPr>
          <a:xfrm>
            <a:off x="2788022" y="3139950"/>
            <a:ext cx="3200401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00" b="1" dirty="0">
                <a:solidFill>
                  <a:srgbClr val="C00000"/>
                </a:solidFill>
              </a:rPr>
              <a:t>R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asmli</a:t>
            </a:r>
            <a:endParaRPr lang="en-US" sz="13800" b="1" dirty="0">
              <a:solidFill>
                <a:srgbClr val="C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D1E40F-A5DB-D817-15D5-44A942936C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1" t="75216" r="43406" b="2177"/>
          <a:stretch/>
        </p:blipFill>
        <p:spPr>
          <a:xfrm>
            <a:off x="7918461" y="4602736"/>
            <a:ext cx="3954777" cy="214206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3B751B7-C749-1908-1426-AFF8796918D3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01386FF7-4C13-E0F9-5C5C-8B0D668AB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12" name="Рисунок 4">
              <a:extLst>
                <a:ext uri="{FF2B5EF4-FFF2-40B4-BE49-F238E27FC236}">
                  <a16:creationId xmlns:a16="http://schemas.microsoft.com/office/drawing/2014/main" id="{9F28E540-8E44-C540-2DF8-5397F1338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3" name="Рисунок 5">
              <a:extLst>
                <a:ext uri="{FF2B5EF4-FFF2-40B4-BE49-F238E27FC236}">
                  <a16:creationId xmlns:a16="http://schemas.microsoft.com/office/drawing/2014/main" id="{3B23ADDB-0D07-1CFD-23FC-344B8C9E5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E99DC959-6B30-06D1-F31A-F687C8AD6D06}"/>
              </a:ext>
            </a:extLst>
          </p:cNvPr>
          <p:cNvSpPr txBox="1"/>
          <p:nvPr/>
        </p:nvSpPr>
        <p:spPr>
          <a:xfrm>
            <a:off x="5339669" y="4835748"/>
            <a:ext cx="2232660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800" b="1" dirty="0">
                <a:solidFill>
                  <a:srgbClr val="C00000"/>
                </a:solidFill>
              </a:rPr>
              <a:t>T</a:t>
            </a:r>
            <a:r>
              <a:rPr lang="en-US" sz="4400" b="1" dirty="0">
                <a:solidFill>
                  <a:srgbClr val="C00000"/>
                </a:solidFill>
                <a:latin typeface="Calibri" panose="020F0502020204030204"/>
              </a:rPr>
              <a:t>i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solli</a:t>
            </a:r>
            <a:endParaRPr lang="en-US" sz="13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7238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4785E2-FA8D-72FD-1587-18ED8FE4F369}"/>
              </a:ext>
            </a:extLst>
          </p:cNvPr>
          <p:cNvSpPr txBox="1"/>
          <p:nvPr/>
        </p:nvSpPr>
        <p:spPr>
          <a:xfrm>
            <a:off x="1640875" y="799970"/>
            <a:ext cx="1096327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>
                <a:solidFill>
                  <a:srgbClr val="C00000"/>
                </a:solidFill>
              </a:rPr>
              <a:t>O‘quv-uslubiy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kompleks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imkoniyatlari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namoyishi</a:t>
            </a:r>
            <a:endParaRPr lang="en-US" sz="4000" b="1" dirty="0">
              <a:solidFill>
                <a:srgbClr val="C00000"/>
              </a:solidFill>
            </a:endParaRPr>
          </a:p>
          <a:p>
            <a:endParaRPr lang="en-US" sz="2400" b="1" dirty="0"/>
          </a:p>
          <a:p>
            <a:r>
              <a:rPr lang="en-US" sz="2400" b="1" dirty="0"/>
              <a:t>1.</a:t>
            </a:r>
            <a:r>
              <a:rPr lang="en-US" sz="2400" b="1" dirty="0">
                <a:hlinkClick r:id="rId2"/>
              </a:rPr>
              <a:t>https://www.starpub.com.sg/tm/</a:t>
            </a:r>
            <a:r>
              <a:rPr lang="en-US" sz="2400" b="1" dirty="0"/>
              <a:t>        uzbekpri@starpub.com.sg </a:t>
            </a:r>
          </a:p>
          <a:p>
            <a:r>
              <a:rPr lang="en-US" sz="2400" b="1" dirty="0"/>
              <a:t>2.</a:t>
            </a:r>
            <a:r>
              <a:rPr lang="en-US" sz="2400" b="1" dirty="0">
                <a:hlinkClick r:id="rId2"/>
              </a:rPr>
              <a:t> </a:t>
            </a:r>
            <a:r>
              <a:rPr lang="en-US" sz="2400" b="1" dirty="0">
                <a:hlinkClick r:id="rId3"/>
              </a:rPr>
              <a:t>https://www.starpub.com.sg/ndm/</a:t>
            </a:r>
            <a:r>
              <a:rPr lang="en-US" sz="2400" b="1" dirty="0"/>
              <a:t>    uzbek01@starpub.com.sg</a:t>
            </a:r>
          </a:p>
          <a:p>
            <a:r>
              <a:rPr lang="en-US" sz="2400" b="1" dirty="0"/>
              <a:t>3. Malaka </a:t>
            </a:r>
            <a:r>
              <a:rPr lang="en-US" sz="2400" b="1" dirty="0" err="1"/>
              <a:t>oshirish</a:t>
            </a:r>
            <a:r>
              <a:rPr lang="en-US" sz="2400" b="1" dirty="0"/>
              <a:t> </a:t>
            </a:r>
            <a:r>
              <a:rPr lang="en-US" sz="2400" b="1" dirty="0" err="1"/>
              <a:t>bo‘yicha</a:t>
            </a:r>
            <a:r>
              <a:rPr lang="en-US" sz="2400" b="1" dirty="0"/>
              <a:t> </a:t>
            </a:r>
            <a:r>
              <a:rPr lang="en-US" sz="2400" b="1" dirty="0" err="1"/>
              <a:t>rolik</a:t>
            </a:r>
            <a:endParaRPr lang="en-US" sz="2400" b="1" dirty="0"/>
          </a:p>
          <a:p>
            <a:endParaRPr lang="en-US" sz="40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04D505-81DE-EEB3-C600-92A71FA851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942" y="3114675"/>
            <a:ext cx="8797243" cy="350987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97A1ECE-0404-89C0-14E0-40F3AE48E062}"/>
              </a:ext>
            </a:extLst>
          </p:cNvPr>
          <p:cNvGrpSpPr/>
          <p:nvPr/>
        </p:nvGrpSpPr>
        <p:grpSpPr>
          <a:xfrm>
            <a:off x="0" y="-54428"/>
            <a:ext cx="12192000" cy="919239"/>
            <a:chOff x="0" y="-54428"/>
            <a:chExt cx="12192000" cy="9192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04E3E635-1BFD-CF8B-305E-94CEE839B57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0" y="-54428"/>
              <a:ext cx="12192000" cy="919239"/>
            </a:xfrm>
            <a:prstGeom prst="rect">
              <a:avLst/>
            </a:prstGeom>
          </p:spPr>
        </p:pic>
        <p:pic>
          <p:nvPicPr>
            <p:cNvPr id="9" name="Рисунок 4">
              <a:extLst>
                <a:ext uri="{FF2B5EF4-FFF2-40B4-BE49-F238E27FC236}">
                  <a16:creationId xmlns:a16="http://schemas.microsoft.com/office/drawing/2014/main" id="{5D6F75A0-FBF4-F298-C772-775154244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222" y="137833"/>
              <a:ext cx="2111230" cy="586083"/>
            </a:xfrm>
            <a:prstGeom prst="rect">
              <a:avLst/>
            </a:prstGeom>
          </p:spPr>
        </p:pic>
        <p:pic>
          <p:nvPicPr>
            <p:cNvPr id="10" name="Рисунок 5">
              <a:extLst>
                <a:ext uri="{FF2B5EF4-FFF2-40B4-BE49-F238E27FC236}">
                  <a16:creationId xmlns:a16="http://schemas.microsoft.com/office/drawing/2014/main" id="{3CE347AD-2850-05FE-96D2-19BFB090B92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15" y="118268"/>
              <a:ext cx="1499809" cy="5860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899855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ircle, facebook, logo, media, network, social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503" y="6115669"/>
            <a:ext cx="539378" cy="53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nstagram - Instagram Circle Icon Transparent PNG - 509x511 - Free ...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7" t="6628" r="18616" b="6570"/>
          <a:stretch/>
        </p:blipFill>
        <p:spPr bwMode="auto">
          <a:xfrm>
            <a:off x="6397159" y="4854894"/>
            <a:ext cx="539378" cy="53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001558" y="4266465"/>
            <a:ext cx="53956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B.K.Xaydarov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Avloniy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nomidagi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pedagogik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mahorat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milliy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professori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f.,-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m.f.n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r>
              <a:rPr lang="en-US" sz="2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khaydarov2008@mail.ru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503" y="2726055"/>
            <a:ext cx="7345680" cy="413194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05FDE2-69EA-793E-EDFB-7AFF0CC3D116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50" y="976645"/>
            <a:ext cx="2754304" cy="25762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57336" y="1800180"/>
            <a:ext cx="81811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n w="12700" cmpd="sng">
                  <a:solidFill>
                    <a:schemeClr val="tx1"/>
                  </a:solidFill>
                </a:ln>
                <a:solidFill>
                  <a:srgbClr val="EC80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E’TIBORINGIZ UCHUN RAHMAT!</a:t>
            </a:r>
          </a:p>
        </p:txBody>
      </p:sp>
    </p:spTree>
    <p:extLst>
      <p:ext uri="{BB962C8B-B14F-4D97-AF65-F5344CB8AC3E}">
        <p14:creationId xmlns:p14="http://schemas.microsoft.com/office/powerpoint/2010/main" val="203166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1467</TotalTime>
  <Words>689</Words>
  <Application>Microsoft Office PowerPoint</Application>
  <PresentationFormat>Широкоэкранный</PresentationFormat>
  <Paragraphs>112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Calibri Light</vt:lpstr>
      <vt:lpstr>Century Gothic</vt:lpstr>
      <vt:lpstr>OlneyLight</vt:lpstr>
      <vt:lpstr>Roboto</vt:lpstr>
      <vt:lpstr>Times New Roman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Matematika fanidan  o‘quv-uslubiy majmua tarkibi: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FANINI O‘QITISHDA MRT ("МОДДИЙ-RASMLI-TIMSOLLI") YONDASHUVI</dc:title>
  <dc:creator>shokh jakhon kayumiy</dc:creator>
  <cp:lastModifiedBy>MYCOM</cp:lastModifiedBy>
  <cp:revision>52</cp:revision>
  <dcterms:created xsi:type="dcterms:W3CDTF">2024-02-17T17:29:45Z</dcterms:created>
  <dcterms:modified xsi:type="dcterms:W3CDTF">2025-01-20T06:05:13Z</dcterms:modified>
</cp:coreProperties>
</file>