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50" r:id="rId2"/>
    <p:sldId id="261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491" r:id="rId11"/>
    <p:sldId id="489" r:id="rId12"/>
    <p:sldId id="490" r:id="rId13"/>
    <p:sldId id="496" r:id="rId14"/>
    <p:sldId id="492" r:id="rId15"/>
    <p:sldId id="402" r:id="rId16"/>
    <p:sldId id="497" r:id="rId17"/>
    <p:sldId id="25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okh jakhon kayumiy" initials="sjk" lastIdx="1" clrIdx="0">
    <p:extLst>
      <p:ext uri="{19B8F6BF-5375-455C-9EA6-DF929625EA0E}">
        <p15:presenceInfo xmlns:p15="http://schemas.microsoft.com/office/powerpoint/2012/main" userId="S::3457kayumus.uz@homathon.com::5687f70d-7776-47c3-bbf6-3c0f2c12dc1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3" d="100"/>
          <a:sy n="83" d="100"/>
        </p:scale>
        <p:origin x="523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F7BC7D-4E0C-4F5E-8027-CDDA599D6869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17768E-CAC4-4FC5-B487-7A68CD7DA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8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0466C-968B-C36A-1F51-09E2FA3C1D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4524D-D56F-6011-F362-58D779E3C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98129-1019-05DA-1D4E-142790F60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6EBB6-832F-C4E6-C1B7-1075EFB8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F7B09-77D7-29FE-887C-023A93153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94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C305F-7047-EEB4-AC2C-4C4D2FA63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1628E-915A-3BB2-118B-CD7317D71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CDF7B-69D7-2ABA-D2C9-B99B8C997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B242F-ACCC-FA04-29BA-3E5459411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C2739-37D2-6D29-F883-90026E26E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390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9D7F-493B-5732-48E0-4946310F8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2916F4-4B3B-DAD2-D946-689AE179FC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2F24B-2E5F-665D-83D5-4E13161D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E90F5-7B6D-02B7-ABAF-F5575F504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57FAD-9885-6606-6195-04628C69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29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91693-473C-F73E-44C3-F44B1EF5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1B0F3-7B54-6C78-0600-7FD23EC05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219ADE-265C-BE8F-AA02-ABB847F72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E86382-9F19-3015-A292-247A3ACD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D6F52-5A07-A019-BB5F-C3775A21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AE21C-AA2F-4D05-AAFF-C2D6177E5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0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71CA1-3316-4491-F081-A31C28004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7C736-96AD-5662-7A8A-67E3AA812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A094F0-E33B-8C91-08E3-845AF9355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E207AC-2BBF-DA45-6C9A-4B5BA5F69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9DC906-231F-4795-E1D5-21DD31D781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00572-06E5-9D5B-0E90-BECEA77D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30D9AC-F47F-A2E9-5119-DA858808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81B744-2577-A727-4576-84E75A70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46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48528-7B8C-37BB-823D-C3852E0EE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138448-E55C-EA0B-7B9C-70221B0BE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91F48-4C09-35FB-192F-8BBCECC0D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616A25-E3D4-C0DC-4411-ACD66C01A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1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DB1300-025C-2DFB-CE07-72CD5D69D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C21027-D98A-D41D-2ED2-B78B26040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8F83B-1EA8-014F-DA03-FE3335C7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697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C5818-2B53-672F-72B4-EC10ACFD2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4CF44-2E57-8F43-FA04-B2868F56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A9DA7B-4D87-2210-D394-F58D6ECBD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D770E-C98E-CBED-C718-2F00AB463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21950-660B-A7EC-3AB7-FBCC67C57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F1BEB-4C2B-83F0-E585-D5945577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2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C419F-91C1-7015-91BC-8F05378A0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AF4FD-5F26-DC4D-4C49-BBEA94BBF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C55EF-D6F3-760B-BE35-7ABBF0BAC9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393EF-D68D-AAF6-0F16-66DC4E53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3C551-0574-2C63-FEA2-6B3AAF48C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37680-6C30-AC17-AE0F-2A8BB7310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37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66086-231C-44BF-F476-A41132F3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789F8-D245-5F47-6561-28F50AD4A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CC506-615D-6672-0E3E-43EA6852E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FB21A-F353-CFAB-5359-45C32F101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32EBD-408D-E97E-74F9-C5F370D0F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4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F00E6A-D277-4876-C042-8C75BFABD2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F8280-0DFB-01CB-319C-BFFABB4D35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809D1-F500-174B-7CA4-34B801509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46775-F40B-BB05-D755-86C5E266D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6A8BA-EAE0-E178-D670-58BEB5A49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9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9BCC72-9DFD-9335-9881-BA87DE891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86BE59-C240-9673-2B23-261E9CFF3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37CF-5525-26D1-27BD-25637C862D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726E5-D591-044D-F470-3147B23300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641DF-1D87-A8B3-6E0F-947B980843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83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jpg"/><Relationship Id="rId7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4.jpeg"/><Relationship Id="rId7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openxmlformats.org/officeDocument/2006/relationships/image" Target="../media/image4.png"/><Relationship Id="rId4" Type="http://schemas.openxmlformats.org/officeDocument/2006/relationships/image" Target="../media/image15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5" y="2342303"/>
            <a:ext cx="4806534" cy="368270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0219849-94A3-873E-41B2-6418ECBBE094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4E2A1289-1747-4292-9749-13F12B9F7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B572CE6-5563-45A9-9EE3-760D52EDB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86A97B6-2A6C-4AF1-A8F6-DF3B05C1F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BB2A384-72FD-BE58-C639-8BE9AD3AA51D}"/>
              </a:ext>
            </a:extLst>
          </p:cNvPr>
          <p:cNvSpPr txBox="1"/>
          <p:nvPr/>
        </p:nvSpPr>
        <p:spPr>
          <a:xfrm>
            <a:off x="224280" y="1265684"/>
            <a:ext cx="1127679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3.1-modul.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MATEMATIKA FANI BO‘YICHA O‘QUV NATIJALARI VA TA’LIM MAZMUNI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CD4AD2-9B25-6634-94E9-A40AAC8D29BC}"/>
              </a:ext>
            </a:extLst>
          </p:cNvPr>
          <p:cNvSpPr txBox="1"/>
          <p:nvPr/>
        </p:nvSpPr>
        <p:spPr>
          <a:xfrm>
            <a:off x="4679452" y="2523696"/>
            <a:ext cx="7059080" cy="28623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MATEMATIKA FANINING DAVLAT TA’LIM STANDARTLARI VA O‘QUV DASTURIDAGI O‘ZGARISHLAR TAHLILI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th with Sar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0759" y="1514696"/>
            <a:ext cx="5405730" cy="56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Google Shape;2074;p56">
            <a:extLst>
              <a:ext uri="{FF2B5EF4-FFF2-40B4-BE49-F238E27FC236}">
                <a16:creationId xmlns:a16="http://schemas.microsoft.com/office/drawing/2014/main" id="{3BD6D1AB-94F3-4DCB-849F-4CC86FFD2578}"/>
              </a:ext>
            </a:extLst>
          </p:cNvPr>
          <p:cNvGrpSpPr/>
          <p:nvPr/>
        </p:nvGrpSpPr>
        <p:grpSpPr>
          <a:xfrm>
            <a:off x="2705899" y="2821912"/>
            <a:ext cx="2347474" cy="3273937"/>
            <a:chOff x="4032375" y="1700000"/>
            <a:chExt cx="3311400" cy="4842125"/>
          </a:xfrm>
        </p:grpSpPr>
        <p:sp>
          <p:nvSpPr>
            <p:cNvPr id="48" name="Google Shape;2081;p56">
              <a:extLst>
                <a:ext uri="{FF2B5EF4-FFF2-40B4-BE49-F238E27FC236}">
                  <a16:creationId xmlns:a16="http://schemas.microsoft.com/office/drawing/2014/main" id="{DA9CAFDC-2554-46D1-A79B-9A0C21073F05}"/>
                </a:ext>
              </a:extLst>
            </p:cNvPr>
            <p:cNvSpPr/>
            <p:nvPr/>
          </p:nvSpPr>
          <p:spPr>
            <a:xfrm>
              <a:off x="4033200" y="3807631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D0A4E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2082;p56">
              <a:extLst>
                <a:ext uri="{FF2B5EF4-FFF2-40B4-BE49-F238E27FC236}">
                  <a16:creationId xmlns:a16="http://schemas.microsoft.com/office/drawing/2014/main" id="{CC0B6A48-964F-40EA-96D7-698E32BFDE24}"/>
                </a:ext>
              </a:extLst>
            </p:cNvPr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2083;p56">
              <a:extLst>
                <a:ext uri="{FF2B5EF4-FFF2-40B4-BE49-F238E27FC236}">
                  <a16:creationId xmlns:a16="http://schemas.microsoft.com/office/drawing/2014/main" id="{43ADDA98-687B-4467-9AC9-0C160B7722FF}"/>
                </a:ext>
              </a:extLst>
            </p:cNvPr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2087;p56">
              <a:extLst>
                <a:ext uri="{FF2B5EF4-FFF2-40B4-BE49-F238E27FC236}">
                  <a16:creationId xmlns:a16="http://schemas.microsoft.com/office/drawing/2014/main" id="{A26DC2D4-D9F6-4C78-8ACB-87E4DBE6354B}"/>
                </a:ext>
              </a:extLst>
            </p:cNvPr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EEB1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2088;p56">
              <a:extLst>
                <a:ext uri="{FF2B5EF4-FFF2-40B4-BE49-F238E27FC236}">
                  <a16:creationId xmlns:a16="http://schemas.microsoft.com/office/drawing/2014/main" id="{977DB8F0-E8C7-4F05-8335-7A380A27117E}"/>
                </a:ext>
              </a:extLst>
            </p:cNvPr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2089;p56">
              <a:extLst>
                <a:ext uri="{FF2B5EF4-FFF2-40B4-BE49-F238E27FC236}">
                  <a16:creationId xmlns:a16="http://schemas.microsoft.com/office/drawing/2014/main" id="{C0A8E023-876B-470D-89DA-D63F536DF888}"/>
                </a:ext>
              </a:extLst>
            </p:cNvPr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2091;p56">
              <a:extLst>
                <a:ext uri="{FF2B5EF4-FFF2-40B4-BE49-F238E27FC236}">
                  <a16:creationId xmlns:a16="http://schemas.microsoft.com/office/drawing/2014/main" id="{675588DD-87D3-4D16-8225-D75D982196AF}"/>
                </a:ext>
              </a:extLst>
            </p:cNvPr>
            <p:cNvSpPr/>
            <p:nvPr/>
          </p:nvSpPr>
          <p:spPr>
            <a:xfrm>
              <a:off x="6794638" y="3953153"/>
              <a:ext cx="212675" cy="469101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2092;p56">
              <a:extLst>
                <a:ext uri="{FF2B5EF4-FFF2-40B4-BE49-F238E27FC236}">
                  <a16:creationId xmlns:a16="http://schemas.microsoft.com/office/drawing/2014/main" id="{3765DDF3-07E8-4B02-9359-EA93486564B4}"/>
                </a:ext>
              </a:extLst>
            </p:cNvPr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2094;p56">
              <a:extLst>
                <a:ext uri="{FF2B5EF4-FFF2-40B4-BE49-F238E27FC236}">
                  <a16:creationId xmlns:a16="http://schemas.microsoft.com/office/drawing/2014/main" id="{9FAB2DF5-4BBE-45EA-AB1D-91C862C3798B}"/>
                </a:ext>
              </a:extLst>
            </p:cNvPr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2096;p56">
              <a:extLst>
                <a:ext uri="{FF2B5EF4-FFF2-40B4-BE49-F238E27FC236}">
                  <a16:creationId xmlns:a16="http://schemas.microsoft.com/office/drawing/2014/main" id="{A59336E9-1066-4CF6-B3D1-A16958E8A5A4}"/>
                </a:ext>
              </a:extLst>
            </p:cNvPr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2097;p56">
              <a:extLst>
                <a:ext uri="{FF2B5EF4-FFF2-40B4-BE49-F238E27FC236}">
                  <a16:creationId xmlns:a16="http://schemas.microsoft.com/office/drawing/2014/main" id="{E2A2278F-1F0F-498B-B7F4-91D627216805}"/>
                </a:ext>
              </a:extLst>
            </p:cNvPr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2098;p56">
              <a:extLst>
                <a:ext uri="{FF2B5EF4-FFF2-40B4-BE49-F238E27FC236}">
                  <a16:creationId xmlns:a16="http://schemas.microsoft.com/office/drawing/2014/main" id="{F8471E53-60C4-408A-9519-619580E76215}"/>
                </a:ext>
              </a:extLst>
            </p:cNvPr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2099;p56">
              <a:extLst>
                <a:ext uri="{FF2B5EF4-FFF2-40B4-BE49-F238E27FC236}">
                  <a16:creationId xmlns:a16="http://schemas.microsoft.com/office/drawing/2014/main" id="{3B224089-C45C-4544-AA82-E395A0921DBD}"/>
                </a:ext>
              </a:extLst>
            </p:cNvPr>
            <p:cNvSpPr/>
            <p:nvPr/>
          </p:nvSpPr>
          <p:spPr>
            <a:xfrm>
              <a:off x="6906626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1" name="Google Shape;2147;p56">
            <a:extLst>
              <a:ext uri="{FF2B5EF4-FFF2-40B4-BE49-F238E27FC236}">
                <a16:creationId xmlns:a16="http://schemas.microsoft.com/office/drawing/2014/main" id="{8BAD6CDE-4260-45BE-B593-CBCD620F87FB}"/>
              </a:ext>
            </a:extLst>
          </p:cNvPr>
          <p:cNvSpPr txBox="1"/>
          <p:nvPr/>
        </p:nvSpPr>
        <p:spPr>
          <a:xfrm>
            <a:off x="5045384" y="4207229"/>
            <a:ext cx="5703467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  <a:buSzPts val="1100"/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Matematika faniga oid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yangi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davlat ta’lim standartlari va o‘quv dasturi</a:t>
            </a:r>
          </a:p>
        </p:txBody>
      </p:sp>
      <p:sp>
        <p:nvSpPr>
          <p:cNvPr id="113" name="Google Shape;2151;p56">
            <a:extLst>
              <a:ext uri="{FF2B5EF4-FFF2-40B4-BE49-F238E27FC236}">
                <a16:creationId xmlns:a16="http://schemas.microsoft.com/office/drawing/2014/main" id="{CA4FAD62-5922-446A-A41E-B2865E6AA7C6}"/>
              </a:ext>
            </a:extLst>
          </p:cNvPr>
          <p:cNvSpPr txBox="1"/>
          <p:nvPr/>
        </p:nvSpPr>
        <p:spPr>
          <a:xfrm>
            <a:off x="5015803" y="2855939"/>
            <a:ext cx="6767848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Maktab matematika ta’limining dolzarb muammolari va ularning yechimlari</a:t>
            </a:r>
            <a:endParaRPr sz="199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640;p26">
            <a:extLst>
              <a:ext uri="{FF2B5EF4-FFF2-40B4-BE49-F238E27FC236}">
                <a16:creationId xmlns:a16="http://schemas.microsoft.com/office/drawing/2014/main" id="{6C8122C7-7376-407E-9F5A-483770AE4B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5715" y="1836596"/>
            <a:ext cx="9650970" cy="601288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 algn="ctr"/>
            <a:r>
              <a:rPr lang="en-US" sz="4190" b="1" dirty="0" err="1">
                <a:solidFill>
                  <a:srgbClr val="002060"/>
                </a:solidFill>
              </a:rPr>
              <a:t>Reja</a:t>
            </a:r>
            <a:r>
              <a:rPr lang="en-US" sz="4190" b="1" dirty="0">
                <a:solidFill>
                  <a:srgbClr val="002060"/>
                </a:solidFill>
              </a:rPr>
              <a:t>:</a:t>
            </a:r>
            <a:endParaRPr lang="ru-RU" sz="4190" b="1" dirty="0">
              <a:solidFill>
                <a:srgbClr val="00206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EEF92DA-53BC-BFE2-FB0C-7067F686CB11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8F42EAE2-7C65-4404-B249-26C9B8D1F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19AFFD72-7C55-DA99-0B25-53994E671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9DED3B45-677D-E445-2CC0-2FCCD26B5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extBox 2"/>
          <p:cNvSpPr txBox="1"/>
          <p:nvPr/>
        </p:nvSpPr>
        <p:spPr>
          <a:xfrm>
            <a:off x="694265" y="371954"/>
            <a:ext cx="11176002" cy="5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209719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0163" y="509522"/>
            <a:ext cx="3465652" cy="3465652"/>
          </a:xfrm>
          <a:prstGeom prst="rect">
            <a:avLst/>
          </a:prstGeom>
        </p:spPr>
      </p:pic>
      <p:sp>
        <p:nvSpPr>
          <p:cNvPr id="1048637" name="Прямоугольник 3"/>
          <p:cNvSpPr/>
          <p:nvPr/>
        </p:nvSpPr>
        <p:spPr>
          <a:xfrm>
            <a:off x="737301" y="2274838"/>
            <a:ext cx="81811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Mamlakatimizda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tizimining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oxirgi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yillardagi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holati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dolzarb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muammolar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aniqlanadi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2097194" name="Picture 6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5837" y="3837606"/>
            <a:ext cx="2754304" cy="25762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FB1F6F9-9A98-3C78-FEA8-F8BE32602229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AC59A09A-EC90-C5FD-5E8A-5FAD6EA0E1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3ABB24FD-D30B-27C9-22C6-637A4D796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B5E81EC5-B4C4-0130-A24C-D80D55B09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8EDAE2C-DA67-201C-ADF8-D1260877C23C}"/>
              </a:ext>
            </a:extLst>
          </p:cNvPr>
          <p:cNvSpPr txBox="1"/>
          <p:nvPr/>
        </p:nvSpPr>
        <p:spPr>
          <a:xfrm>
            <a:off x="737300" y="1460531"/>
            <a:ext cx="71265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FAOLLASHTIRUVCHI MASH</a:t>
            </a:r>
            <a:r>
              <a:rPr lang="uz-Latn-UZ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5" name="Picture 4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340715" y="4173296"/>
            <a:ext cx="2754304" cy="2576225"/>
          </a:xfrm>
          <a:prstGeom prst="rect">
            <a:avLst/>
          </a:prstGeom>
        </p:spPr>
      </p:pic>
      <p:sp>
        <p:nvSpPr>
          <p:cNvPr id="1048638" name="TextBox 1"/>
          <p:cNvSpPr txBox="1"/>
          <p:nvPr/>
        </p:nvSpPr>
        <p:spPr>
          <a:xfrm>
            <a:off x="558799" y="1483687"/>
            <a:ext cx="11176002" cy="3166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DTS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belgilanganligi</a:t>
            </a:r>
            <a:endParaRPr lang="en-US" sz="2800" b="1" kern="1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dasturi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yuklamasining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oshib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ketganligi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Darsliklarda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mazmunining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quruqligi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hayotdan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ajralgan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eskirib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borayotganligi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qiziqishining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sustligi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117808E-FAB1-4C42-764F-130A544D9B30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EFE056E5-1120-AE62-A45D-67F698106F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A8393E52-9901-8E0A-3FB5-A2D7A4155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7EF66217-D86B-200F-2EA6-7F542ADBA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86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86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86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86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8" name="Picture 3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043332" y="4139707"/>
            <a:ext cx="2691469" cy="2517452"/>
          </a:xfrm>
          <a:prstGeom prst="rect">
            <a:avLst/>
          </a:prstGeom>
        </p:spPr>
      </p:pic>
      <p:sp>
        <p:nvSpPr>
          <p:cNvPr id="1048639" name="TextBox 1"/>
          <p:cNvSpPr txBox="1"/>
          <p:nvPr/>
        </p:nvSpPr>
        <p:spPr>
          <a:xfrm>
            <a:off x="253999" y="1293556"/>
            <a:ext cx="11176002" cy="41908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o‘qituvchilari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salohiyatining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pastligi</a:t>
            </a:r>
            <a:r>
              <a:rPr lang="en-US" sz="28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alakali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o‘qituvchilarining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kamligi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fanining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o‘quv-metodik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puxta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chiqilmaganligi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Matematkani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o‘qitish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metodlarining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eskirganligi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o‘qitishda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AKT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imkoniyatlaridan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pastligi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401591F-E1F3-6128-4A71-4D224F7F2DD9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977355C2-E346-2D21-0303-ECBF2FBD82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DB968030-4071-0050-6261-7DFEAD3BD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33FE199F-0991-4366-5FAB-51584D139D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86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86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86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86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86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86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1" name="Picture 5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980497" y="4080933"/>
            <a:ext cx="2754304" cy="2576225"/>
          </a:xfrm>
          <a:prstGeom prst="rect">
            <a:avLst/>
          </a:prstGeom>
        </p:spPr>
      </p:pic>
      <p:sp>
        <p:nvSpPr>
          <p:cNvPr id="1048640" name="TextBox 2"/>
          <p:cNvSpPr txBox="1"/>
          <p:nvPr/>
        </p:nvSpPr>
        <p:spPr>
          <a:xfrm>
            <a:off x="2270743" y="2041969"/>
            <a:ext cx="6353196" cy="5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US" sz="2800" b="1" kern="1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48641" name="TextBox 3"/>
          <p:cNvSpPr txBox="1"/>
          <p:nvPr/>
        </p:nvSpPr>
        <p:spPr>
          <a:xfrm>
            <a:off x="9202556" y="218409"/>
            <a:ext cx="3228756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7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048642" name="Прямоугольник 3"/>
          <p:cNvSpPr/>
          <p:nvPr/>
        </p:nvSpPr>
        <p:spPr>
          <a:xfrm>
            <a:off x="588865" y="2439005"/>
            <a:ext cx="8181174" cy="2225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muammolarni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hal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maqsadida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ta’limida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o‘zgarishlarni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amalga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oshirish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maqsadga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muvofiq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bo‘ladi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886BDEE-E0F7-6842-BCF8-4E6492BF9FC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23399618-62B4-D24E-3B2D-A4D2894DF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69A02694-D88E-2A51-B18D-EE0B1EF21B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2B8C61E9-EC4F-D682-98E3-817B0C2258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6C58809-FA0B-B586-90FC-454118A63BCF}"/>
              </a:ext>
            </a:extLst>
          </p:cNvPr>
          <p:cNvSpPr txBox="1"/>
          <p:nvPr/>
        </p:nvSpPr>
        <p:spPr>
          <a:xfrm>
            <a:off x="737300" y="1460531"/>
            <a:ext cx="70987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FAOLLASHTIRUVCHI MASH</a:t>
            </a:r>
            <a:r>
              <a:rPr lang="uz-Latn-UZ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6" name="Picture 1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980497" y="4080933"/>
            <a:ext cx="2754304" cy="2576225"/>
          </a:xfrm>
          <a:prstGeom prst="rect">
            <a:avLst/>
          </a:prstGeom>
        </p:spPr>
      </p:pic>
      <p:sp>
        <p:nvSpPr>
          <p:cNvPr id="1048597" name="TextBox 2"/>
          <p:cNvSpPr txBox="1"/>
          <p:nvPr/>
        </p:nvSpPr>
        <p:spPr>
          <a:xfrm>
            <a:off x="307666" y="1037507"/>
            <a:ext cx="11176002" cy="4498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standarti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dasturini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ko‘rib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dasturi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yuklamasini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ozgina-yu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sozgina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qabilida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ixchamlashtirish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soddalashtirish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dasturida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spiralsimon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har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mavzuga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qayta-qayta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qaytish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mavzuni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takrorlash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mavzini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o‘zlashtirish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5A529D6-B9CE-B77D-E835-720899D3A733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F1E971A5-F4BB-9CFB-C2B4-B2FDC0CC51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8B5154B5-4B1B-1667-2401-6E5195EEF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BAADBB35-D0A3-95EF-B54D-F1DB66B37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85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485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485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TextBox 2"/>
          <p:cNvSpPr txBox="1"/>
          <p:nvPr/>
        </p:nvSpPr>
        <p:spPr>
          <a:xfrm>
            <a:off x="140856" y="1281116"/>
            <a:ext cx="11176002" cy="3627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darsliklarning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jahon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andozalariga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mosligini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ko‘rib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dasturi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ko‘proq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jihatlarga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yo‘naltirish</a:t>
            </a:r>
            <a:r>
              <a:rPr lang="en-US" sz="28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kontentni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8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o‘rinda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ilg‘or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xorijiy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tajribadan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unumli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</p:txBody>
      </p:sp>
      <p:pic>
        <p:nvPicPr>
          <p:cNvPr id="2097163" name="Picture 4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384145" y="4309547"/>
            <a:ext cx="2618510" cy="244921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BD4171E-5CE7-474E-D17F-89DD75F20F6E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67A848F2-FC16-07AA-AAA6-17CA4D8F7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A3D67475-DCC3-7841-B4D9-0CAD000256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6420BBEA-3582-712C-DF59-CF73A87BF7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48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8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48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48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48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48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8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48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48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48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1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57588" y="4127114"/>
            <a:ext cx="2754304" cy="2576225"/>
          </a:xfrm>
          <a:prstGeom prst="rect">
            <a:avLst/>
          </a:prstGeom>
        </p:spPr>
      </p:pic>
      <p:sp>
        <p:nvSpPr>
          <p:cNvPr id="1048593" name="TextBox 2"/>
          <p:cNvSpPr txBox="1"/>
          <p:nvPr/>
        </p:nvSpPr>
        <p:spPr>
          <a:xfrm>
            <a:off x="257077" y="1057072"/>
            <a:ext cx="9726022" cy="490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ta’limining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o‘quv-metodik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ta’minotini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yangilash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boyitish</a:t>
            </a:r>
            <a:r>
              <a:rPr lang="en-US" sz="2800" b="1" kern="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mashq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daftari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o‘qituvchilar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o‘rgatuvchi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multimedia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ilovalari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simulyatorlar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o‘quv-o‘yinlariga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qog‘oz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ko‘rinishdagi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didaktik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ko‘rgazmali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qurollari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miqyosda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5A56CAF-8B98-FE8F-965E-0BCAB5B613AB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CBBF913A-BBEF-BF09-4B28-67E8731E1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CC544E87-5A9D-33A6-3DC2-6A73AC140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888AB130-8226-AD1F-A208-22D8EA660A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9194C-4702-51D2-BA38-36B3FF0AD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1">
            <a:extLst>
              <a:ext uri="{FF2B5EF4-FFF2-40B4-BE49-F238E27FC236}">
                <a16:creationId xmlns:a16="http://schemas.microsoft.com/office/drawing/2014/main" id="{6D54454F-1DD1-BD04-69CC-66C09EEF872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980497" y="4080933"/>
            <a:ext cx="2754304" cy="2576225"/>
          </a:xfrm>
          <a:prstGeom prst="rect">
            <a:avLst/>
          </a:prstGeom>
        </p:spPr>
      </p:pic>
      <p:sp>
        <p:nvSpPr>
          <p:cNvPr id="1048593" name="TextBox 2">
            <a:extLst>
              <a:ext uri="{FF2B5EF4-FFF2-40B4-BE49-F238E27FC236}">
                <a16:creationId xmlns:a16="http://schemas.microsoft.com/office/drawing/2014/main" id="{253651DC-F70F-ED7F-804C-C1307D55A0F1}"/>
              </a:ext>
            </a:extLst>
          </p:cNvPr>
          <p:cNvSpPr txBox="1"/>
          <p:nvPr/>
        </p:nvSpPr>
        <p:spPr>
          <a:xfrm>
            <a:off x="201660" y="1152525"/>
            <a:ext cx="9726022" cy="3850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ta’limining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o‘quv-metodik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ta’minotini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yangilash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boyitish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mashq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daftari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o‘qituvchilar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o‘rgatuvchi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multimedia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ilovalari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simulyatorlar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o‘quv-o‘yinlariga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qog‘oz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ko‘rinishdagi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didaktik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ko‘rgazmali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qurollari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to‘plamlarini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miqyosda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94DC768-149A-E87F-1C89-366FF1B6304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5A312C1B-4D84-ABBA-264B-F2FC00FD9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53CF54E9-406E-4CE9-0288-08F10DEDE7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D1F5D25B-194B-A143-027E-B271387D4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96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8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8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5231348" y="3187888"/>
            <a:ext cx="1764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MAZMUN SOHASI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grpSp>
        <p:nvGrpSpPr>
          <p:cNvPr id="5" name="组合 29"/>
          <p:cNvGrpSpPr/>
          <p:nvPr/>
        </p:nvGrpSpPr>
        <p:grpSpPr>
          <a:xfrm>
            <a:off x="3962420" y="2108961"/>
            <a:ext cx="1675359" cy="1443754"/>
            <a:chOff x="3978461" y="2452512"/>
            <a:chExt cx="1505319" cy="1297689"/>
          </a:xfrm>
        </p:grpSpPr>
        <p:sp>
          <p:nvSpPr>
            <p:cNvPr id="6" name="梯形 30"/>
            <p:cNvSpPr/>
            <p:nvPr/>
          </p:nvSpPr>
          <p:spPr>
            <a:xfrm>
              <a:off x="4344623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" name="六边形 31"/>
            <p:cNvSpPr/>
            <p:nvPr/>
          </p:nvSpPr>
          <p:spPr>
            <a:xfrm>
              <a:off x="3978461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2"/>
            <p:cNvSpPr/>
            <p:nvPr/>
          </p:nvSpPr>
          <p:spPr>
            <a:xfrm>
              <a:off x="4051993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" name="梯形 71"/>
            <p:cNvSpPr/>
            <p:nvPr/>
          </p:nvSpPr>
          <p:spPr>
            <a:xfrm rot="14580000" flipH="1">
              <a:off x="4859296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" name="任意多边形 34"/>
            <p:cNvSpPr/>
            <p:nvPr/>
          </p:nvSpPr>
          <p:spPr>
            <a:xfrm>
              <a:off x="4052375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" name="梯形 35"/>
            <p:cNvSpPr/>
            <p:nvPr/>
          </p:nvSpPr>
          <p:spPr>
            <a:xfrm flipV="1">
              <a:off x="4344623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组合 36"/>
          <p:cNvGrpSpPr/>
          <p:nvPr/>
        </p:nvGrpSpPr>
        <p:grpSpPr>
          <a:xfrm>
            <a:off x="4240406" y="2361577"/>
            <a:ext cx="1125166" cy="938515"/>
            <a:chOff x="4228234" y="2679573"/>
            <a:chExt cx="1010966" cy="843565"/>
          </a:xfrm>
        </p:grpSpPr>
        <p:sp>
          <p:nvSpPr>
            <p:cNvPr id="13" name="六边形 37"/>
            <p:cNvSpPr/>
            <p:nvPr/>
          </p:nvSpPr>
          <p:spPr>
            <a:xfrm>
              <a:off x="4241852" y="2679573"/>
              <a:ext cx="978537" cy="843565"/>
            </a:xfrm>
            <a:prstGeom prst="hexagon">
              <a:avLst/>
            </a:prstGeom>
            <a:solidFill>
              <a:srgbClr val="01ACBE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4" name="文本框 1"/>
            <p:cNvSpPr txBox="1"/>
            <p:nvPr/>
          </p:nvSpPr>
          <p:spPr>
            <a:xfrm>
              <a:off x="4228234" y="2842334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SE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5" name="组合 39"/>
          <p:cNvGrpSpPr/>
          <p:nvPr/>
        </p:nvGrpSpPr>
        <p:grpSpPr>
          <a:xfrm>
            <a:off x="3962420" y="3549363"/>
            <a:ext cx="1675359" cy="1443754"/>
            <a:chOff x="3978461" y="3747190"/>
            <a:chExt cx="1505319" cy="1297689"/>
          </a:xfrm>
        </p:grpSpPr>
        <p:sp>
          <p:nvSpPr>
            <p:cNvPr id="16" name="梯形 40"/>
            <p:cNvSpPr/>
            <p:nvPr/>
          </p:nvSpPr>
          <p:spPr>
            <a:xfrm>
              <a:off x="4344623" y="4817817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7" name="梯形 41"/>
            <p:cNvSpPr/>
            <p:nvPr/>
          </p:nvSpPr>
          <p:spPr>
            <a:xfrm flipV="1">
              <a:off x="4344623" y="3809733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8" name="六边形 42"/>
            <p:cNvSpPr/>
            <p:nvPr/>
          </p:nvSpPr>
          <p:spPr>
            <a:xfrm>
              <a:off x="3978461" y="3747190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43"/>
            <p:cNvSpPr/>
            <p:nvPr/>
          </p:nvSpPr>
          <p:spPr>
            <a:xfrm>
              <a:off x="4051993" y="3809734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0" name="梯形 71"/>
            <p:cNvSpPr/>
            <p:nvPr/>
          </p:nvSpPr>
          <p:spPr>
            <a:xfrm rot="14580000" flipH="1">
              <a:off x="4859296" y="4055170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1" name="任意多边形 45"/>
            <p:cNvSpPr/>
            <p:nvPr/>
          </p:nvSpPr>
          <p:spPr>
            <a:xfrm>
              <a:off x="4052375" y="3813951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组合 46"/>
          <p:cNvGrpSpPr/>
          <p:nvPr/>
        </p:nvGrpSpPr>
        <p:grpSpPr>
          <a:xfrm>
            <a:off x="4240406" y="3801981"/>
            <a:ext cx="1125166" cy="938515"/>
            <a:chOff x="4228234" y="3974251"/>
            <a:chExt cx="1010966" cy="843565"/>
          </a:xfrm>
        </p:grpSpPr>
        <p:sp>
          <p:nvSpPr>
            <p:cNvPr id="23" name="六边形 47"/>
            <p:cNvSpPr/>
            <p:nvPr/>
          </p:nvSpPr>
          <p:spPr>
            <a:xfrm>
              <a:off x="4241852" y="3974251"/>
              <a:ext cx="978537" cy="843565"/>
            </a:xfrm>
            <a:prstGeom prst="hexagon">
              <a:avLst/>
            </a:prstGeom>
            <a:solidFill>
              <a:srgbClr val="E87071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4" name="文本框 26"/>
            <p:cNvSpPr txBox="1"/>
            <p:nvPr/>
          </p:nvSpPr>
          <p:spPr>
            <a:xfrm>
              <a:off x="4228234" y="4118520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MA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5" name="组合 49"/>
          <p:cNvGrpSpPr/>
          <p:nvPr/>
        </p:nvGrpSpPr>
        <p:grpSpPr>
          <a:xfrm>
            <a:off x="6602781" y="2108961"/>
            <a:ext cx="1675359" cy="1443754"/>
            <a:chOff x="6350839" y="2452512"/>
            <a:chExt cx="1505319" cy="1297689"/>
          </a:xfrm>
        </p:grpSpPr>
        <p:sp>
          <p:nvSpPr>
            <p:cNvPr id="26" name="梯形 50"/>
            <p:cNvSpPr/>
            <p:nvPr/>
          </p:nvSpPr>
          <p:spPr>
            <a:xfrm>
              <a:off x="6717001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7" name="梯形 51"/>
            <p:cNvSpPr/>
            <p:nvPr/>
          </p:nvSpPr>
          <p:spPr>
            <a:xfrm flipV="1">
              <a:off x="6717001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8" name="六边形 52"/>
            <p:cNvSpPr/>
            <p:nvPr/>
          </p:nvSpPr>
          <p:spPr>
            <a:xfrm>
              <a:off x="6350839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53"/>
            <p:cNvSpPr/>
            <p:nvPr/>
          </p:nvSpPr>
          <p:spPr>
            <a:xfrm>
              <a:off x="6424371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0" name="梯形 71"/>
            <p:cNvSpPr/>
            <p:nvPr/>
          </p:nvSpPr>
          <p:spPr>
            <a:xfrm rot="14580000" flipH="1">
              <a:off x="7231674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55"/>
            <p:cNvSpPr/>
            <p:nvPr/>
          </p:nvSpPr>
          <p:spPr>
            <a:xfrm>
              <a:off x="6424753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56"/>
          <p:cNvGrpSpPr/>
          <p:nvPr/>
        </p:nvGrpSpPr>
        <p:grpSpPr>
          <a:xfrm>
            <a:off x="6876397" y="2361577"/>
            <a:ext cx="1125166" cy="938515"/>
            <a:chOff x="6596686" y="2679573"/>
            <a:chExt cx="1010966" cy="843565"/>
          </a:xfrm>
        </p:grpSpPr>
        <p:sp>
          <p:nvSpPr>
            <p:cNvPr id="33" name="六边形 57"/>
            <p:cNvSpPr/>
            <p:nvPr/>
          </p:nvSpPr>
          <p:spPr>
            <a:xfrm>
              <a:off x="6614230" y="2679573"/>
              <a:ext cx="978537" cy="843565"/>
            </a:xfrm>
            <a:prstGeom prst="hexagon">
              <a:avLst/>
            </a:prstGeom>
            <a:solidFill>
              <a:srgbClr val="663A77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4" name="文本框 47"/>
            <p:cNvSpPr txBox="1"/>
            <p:nvPr/>
          </p:nvSpPr>
          <p:spPr>
            <a:xfrm>
              <a:off x="6596686" y="2842334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AF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5" name="组合 59"/>
          <p:cNvGrpSpPr/>
          <p:nvPr/>
        </p:nvGrpSpPr>
        <p:grpSpPr>
          <a:xfrm>
            <a:off x="6602781" y="3549363"/>
            <a:ext cx="1675359" cy="1443754"/>
            <a:chOff x="6350839" y="3747190"/>
            <a:chExt cx="1505319" cy="1297689"/>
          </a:xfrm>
        </p:grpSpPr>
        <p:sp>
          <p:nvSpPr>
            <p:cNvPr id="36" name="梯形 60"/>
            <p:cNvSpPr/>
            <p:nvPr/>
          </p:nvSpPr>
          <p:spPr>
            <a:xfrm>
              <a:off x="6717001" y="4817817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7" name="梯形 61"/>
            <p:cNvSpPr/>
            <p:nvPr/>
          </p:nvSpPr>
          <p:spPr>
            <a:xfrm flipV="1">
              <a:off x="6717001" y="3809733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8" name="六边形 62"/>
            <p:cNvSpPr/>
            <p:nvPr/>
          </p:nvSpPr>
          <p:spPr>
            <a:xfrm>
              <a:off x="6350839" y="3747190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39" name="任意多边形 63"/>
            <p:cNvSpPr/>
            <p:nvPr/>
          </p:nvSpPr>
          <p:spPr>
            <a:xfrm>
              <a:off x="6424371" y="3809734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0" name="梯形 71"/>
            <p:cNvSpPr/>
            <p:nvPr/>
          </p:nvSpPr>
          <p:spPr>
            <a:xfrm rot="14580000" flipH="1">
              <a:off x="7231674" y="4055170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1" name="任意多边形 65"/>
            <p:cNvSpPr/>
            <p:nvPr/>
          </p:nvSpPr>
          <p:spPr>
            <a:xfrm>
              <a:off x="6424753" y="3813951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组合 66"/>
          <p:cNvGrpSpPr/>
          <p:nvPr/>
        </p:nvGrpSpPr>
        <p:grpSpPr>
          <a:xfrm>
            <a:off x="6876397" y="3801981"/>
            <a:ext cx="1125166" cy="938515"/>
            <a:chOff x="6596686" y="3974251"/>
            <a:chExt cx="1010966" cy="843565"/>
          </a:xfrm>
        </p:grpSpPr>
        <p:sp>
          <p:nvSpPr>
            <p:cNvPr id="43" name="六边形 67"/>
            <p:cNvSpPr/>
            <p:nvPr/>
          </p:nvSpPr>
          <p:spPr>
            <a:xfrm>
              <a:off x="6614230" y="3974251"/>
              <a:ext cx="978537" cy="843565"/>
            </a:xfrm>
            <a:prstGeom prst="hexagon">
              <a:avLst/>
            </a:prstGeom>
            <a:solidFill>
              <a:srgbClr val="C65885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4" name="文本框 50"/>
            <p:cNvSpPr txBox="1"/>
            <p:nvPr/>
          </p:nvSpPr>
          <p:spPr>
            <a:xfrm>
              <a:off x="6596686" y="4118520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Go‘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45" name="组合 69"/>
          <p:cNvGrpSpPr/>
          <p:nvPr/>
        </p:nvGrpSpPr>
        <p:grpSpPr>
          <a:xfrm>
            <a:off x="5282576" y="4256682"/>
            <a:ext cx="1675359" cy="1443754"/>
            <a:chOff x="5164627" y="4382948"/>
            <a:chExt cx="1505319" cy="1297689"/>
          </a:xfrm>
        </p:grpSpPr>
        <p:sp>
          <p:nvSpPr>
            <p:cNvPr id="46" name="梯形 70"/>
            <p:cNvSpPr/>
            <p:nvPr/>
          </p:nvSpPr>
          <p:spPr>
            <a:xfrm>
              <a:off x="5530789" y="545357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7" name="梯形 71"/>
            <p:cNvSpPr/>
            <p:nvPr/>
          </p:nvSpPr>
          <p:spPr>
            <a:xfrm flipV="1">
              <a:off x="5530789" y="4445491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8" name="六边形 72"/>
            <p:cNvSpPr/>
            <p:nvPr/>
          </p:nvSpPr>
          <p:spPr>
            <a:xfrm>
              <a:off x="5164627" y="4382948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73"/>
            <p:cNvSpPr/>
            <p:nvPr/>
          </p:nvSpPr>
          <p:spPr>
            <a:xfrm>
              <a:off x="5238159" y="4445492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0" name="梯形 71"/>
            <p:cNvSpPr/>
            <p:nvPr/>
          </p:nvSpPr>
          <p:spPr>
            <a:xfrm rot="14580000" flipH="1">
              <a:off x="6045462" y="4690928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75"/>
            <p:cNvSpPr/>
            <p:nvPr/>
          </p:nvSpPr>
          <p:spPr>
            <a:xfrm>
              <a:off x="5238541" y="4449709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组合 76"/>
          <p:cNvGrpSpPr/>
          <p:nvPr/>
        </p:nvGrpSpPr>
        <p:grpSpPr>
          <a:xfrm>
            <a:off x="5536418" y="4509296"/>
            <a:ext cx="1128374" cy="938515"/>
            <a:chOff x="5392706" y="4610009"/>
            <a:chExt cx="1013849" cy="843565"/>
          </a:xfrm>
        </p:grpSpPr>
        <p:sp>
          <p:nvSpPr>
            <p:cNvPr id="53" name="六边形 77"/>
            <p:cNvSpPr/>
            <p:nvPr/>
          </p:nvSpPr>
          <p:spPr>
            <a:xfrm>
              <a:off x="5428018" y="4610009"/>
              <a:ext cx="978537" cy="843565"/>
            </a:xfrm>
            <a:prstGeom prst="hexagon">
              <a:avLst/>
            </a:prstGeom>
            <a:solidFill>
              <a:srgbClr val="00AF92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4" name="文本框 52"/>
            <p:cNvSpPr txBox="1"/>
            <p:nvPr/>
          </p:nvSpPr>
          <p:spPr>
            <a:xfrm>
              <a:off x="5392706" y="4771239"/>
              <a:ext cx="1010965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55" name="组合 79"/>
          <p:cNvGrpSpPr/>
          <p:nvPr/>
        </p:nvGrpSpPr>
        <p:grpSpPr>
          <a:xfrm>
            <a:off x="5282576" y="1387858"/>
            <a:ext cx="1675359" cy="1443754"/>
            <a:chOff x="5164627" y="1804365"/>
            <a:chExt cx="1505319" cy="1297689"/>
          </a:xfrm>
        </p:grpSpPr>
        <p:sp>
          <p:nvSpPr>
            <p:cNvPr id="56" name="梯形 80"/>
            <p:cNvSpPr/>
            <p:nvPr/>
          </p:nvSpPr>
          <p:spPr>
            <a:xfrm flipV="1">
              <a:off x="5530789" y="1866908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7" name="六边形 81"/>
            <p:cNvSpPr/>
            <p:nvPr/>
          </p:nvSpPr>
          <p:spPr>
            <a:xfrm>
              <a:off x="5164627" y="1804365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8" name="任意多边形 82"/>
            <p:cNvSpPr/>
            <p:nvPr/>
          </p:nvSpPr>
          <p:spPr>
            <a:xfrm>
              <a:off x="5238159" y="1866909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59" name="梯形 83"/>
            <p:cNvSpPr/>
            <p:nvPr/>
          </p:nvSpPr>
          <p:spPr>
            <a:xfrm>
              <a:off x="5530789" y="2874992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60" name="梯形 71"/>
            <p:cNvSpPr/>
            <p:nvPr/>
          </p:nvSpPr>
          <p:spPr>
            <a:xfrm rot="14580000" flipH="1">
              <a:off x="6045462" y="2112345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61" name="任意多边形 85"/>
            <p:cNvSpPr/>
            <p:nvPr/>
          </p:nvSpPr>
          <p:spPr>
            <a:xfrm>
              <a:off x="5238541" y="1871126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62" name="组合 86"/>
          <p:cNvGrpSpPr/>
          <p:nvPr/>
        </p:nvGrpSpPr>
        <p:grpSpPr>
          <a:xfrm>
            <a:off x="5569075" y="1640478"/>
            <a:ext cx="1125164" cy="938515"/>
            <a:chOff x="5422049" y="2031426"/>
            <a:chExt cx="1010965" cy="843565"/>
          </a:xfrm>
        </p:grpSpPr>
        <p:sp>
          <p:nvSpPr>
            <p:cNvPr id="63" name="六边形 87"/>
            <p:cNvSpPr/>
            <p:nvPr/>
          </p:nvSpPr>
          <p:spPr>
            <a:xfrm>
              <a:off x="5428018" y="2031426"/>
              <a:ext cx="978537" cy="843565"/>
            </a:xfrm>
            <a:prstGeom prst="hexagon">
              <a:avLst/>
            </a:prstGeom>
            <a:solidFill>
              <a:srgbClr val="FFB850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64" name="文本框 54"/>
            <p:cNvSpPr txBox="1"/>
            <p:nvPr/>
          </p:nvSpPr>
          <p:spPr>
            <a:xfrm>
              <a:off x="5422049" y="2200064"/>
              <a:ext cx="1010965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SA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65" name="组合 89"/>
          <p:cNvGrpSpPr/>
          <p:nvPr/>
        </p:nvGrpSpPr>
        <p:grpSpPr>
          <a:xfrm>
            <a:off x="6874103" y="1632090"/>
            <a:ext cx="2894721" cy="399784"/>
            <a:chOff x="5415884" y="5002052"/>
            <a:chExt cx="2972305" cy="359338"/>
          </a:xfrm>
        </p:grpSpPr>
        <p:sp>
          <p:nvSpPr>
            <p:cNvPr id="66" name="任意多边形 90"/>
            <p:cNvSpPr/>
            <p:nvPr/>
          </p:nvSpPr>
          <p:spPr>
            <a:xfrm flipH="1">
              <a:off x="5487706" y="5063233"/>
              <a:ext cx="2900483" cy="298157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67" name="椭圆 91"/>
            <p:cNvSpPr/>
            <p:nvPr/>
          </p:nvSpPr>
          <p:spPr>
            <a:xfrm flipH="1">
              <a:off x="5415884" y="5002052"/>
              <a:ext cx="118316" cy="1225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68" name="组合 92"/>
          <p:cNvGrpSpPr/>
          <p:nvPr/>
        </p:nvGrpSpPr>
        <p:grpSpPr>
          <a:xfrm>
            <a:off x="8178017" y="3117690"/>
            <a:ext cx="1836840" cy="399784"/>
            <a:chOff x="5415884" y="5002052"/>
            <a:chExt cx="1633441" cy="359338"/>
          </a:xfrm>
        </p:grpSpPr>
        <p:sp>
          <p:nvSpPr>
            <p:cNvPr id="69" name="任意多边形 93"/>
            <p:cNvSpPr/>
            <p:nvPr/>
          </p:nvSpPr>
          <p:spPr>
            <a:xfrm flipH="1">
              <a:off x="5487704" y="5063233"/>
              <a:ext cx="1561621" cy="298157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0" name="椭圆 94"/>
            <p:cNvSpPr/>
            <p:nvPr/>
          </p:nvSpPr>
          <p:spPr>
            <a:xfrm flipH="1">
              <a:off x="5415884" y="5002052"/>
              <a:ext cx="118316" cy="1225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组合 95"/>
          <p:cNvGrpSpPr/>
          <p:nvPr/>
        </p:nvGrpSpPr>
        <p:grpSpPr>
          <a:xfrm>
            <a:off x="8144696" y="4671887"/>
            <a:ext cx="1836840" cy="399784"/>
            <a:chOff x="5415884" y="5002052"/>
            <a:chExt cx="1633441" cy="359338"/>
          </a:xfrm>
        </p:grpSpPr>
        <p:sp>
          <p:nvSpPr>
            <p:cNvPr id="72" name="任意多边形 96"/>
            <p:cNvSpPr/>
            <p:nvPr/>
          </p:nvSpPr>
          <p:spPr>
            <a:xfrm flipH="1">
              <a:off x="5487704" y="5063233"/>
              <a:ext cx="1561621" cy="298157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3" name="椭圆 97"/>
            <p:cNvSpPr/>
            <p:nvPr/>
          </p:nvSpPr>
          <p:spPr>
            <a:xfrm flipH="1">
              <a:off x="5415884" y="5002052"/>
              <a:ext cx="118316" cy="1225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77" name="组合 101"/>
          <p:cNvGrpSpPr/>
          <p:nvPr/>
        </p:nvGrpSpPr>
        <p:grpSpPr>
          <a:xfrm flipH="1" flipV="1">
            <a:off x="2364896" y="4429825"/>
            <a:ext cx="1638233" cy="411437"/>
            <a:chOff x="5415884" y="4749214"/>
            <a:chExt cx="1682143" cy="369812"/>
          </a:xfrm>
        </p:grpSpPr>
        <p:sp>
          <p:nvSpPr>
            <p:cNvPr id="78" name="任意多边形 102"/>
            <p:cNvSpPr/>
            <p:nvPr/>
          </p:nvSpPr>
          <p:spPr>
            <a:xfrm flipH="1" flipV="1">
              <a:off x="5555063" y="4749214"/>
              <a:ext cx="1542964" cy="298157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9" name="椭圆 103"/>
            <p:cNvSpPr/>
            <p:nvPr/>
          </p:nvSpPr>
          <p:spPr>
            <a:xfrm flipH="1">
              <a:off x="5415884" y="5007622"/>
              <a:ext cx="118316" cy="11140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80" name="组合 104"/>
          <p:cNvGrpSpPr/>
          <p:nvPr/>
        </p:nvGrpSpPr>
        <p:grpSpPr>
          <a:xfrm flipH="1" flipV="1">
            <a:off x="2298437" y="2327476"/>
            <a:ext cx="1729848" cy="434550"/>
            <a:chOff x="5415884" y="4728438"/>
            <a:chExt cx="1776214" cy="390588"/>
          </a:xfrm>
        </p:grpSpPr>
        <p:sp>
          <p:nvSpPr>
            <p:cNvPr id="81" name="任意多边形 105"/>
            <p:cNvSpPr/>
            <p:nvPr/>
          </p:nvSpPr>
          <p:spPr>
            <a:xfrm flipH="1" flipV="1">
              <a:off x="5591998" y="4728438"/>
              <a:ext cx="1600100" cy="339908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2" name="椭圆 106"/>
            <p:cNvSpPr/>
            <p:nvPr/>
          </p:nvSpPr>
          <p:spPr>
            <a:xfrm flipH="1">
              <a:off x="5415884" y="5007622"/>
              <a:ext cx="118316" cy="11140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83" name="组合 107"/>
          <p:cNvGrpSpPr/>
          <p:nvPr/>
        </p:nvGrpSpPr>
        <p:grpSpPr>
          <a:xfrm>
            <a:off x="179800" y="2796634"/>
            <a:ext cx="4189388" cy="1345742"/>
            <a:chOff x="786244" y="1708155"/>
            <a:chExt cx="3764189" cy="1209591"/>
          </a:xfrm>
        </p:grpSpPr>
        <p:sp>
          <p:nvSpPr>
            <p:cNvPr id="84" name="Freeform 32"/>
            <p:cNvSpPr>
              <a:spLocks noEditPoints="1"/>
            </p:cNvSpPr>
            <p:nvPr/>
          </p:nvSpPr>
          <p:spPr bwMode="auto">
            <a:xfrm>
              <a:off x="1798061" y="1709757"/>
              <a:ext cx="346328" cy="247893"/>
            </a:xfrm>
            <a:custGeom>
              <a:avLst/>
              <a:gdLst>
                <a:gd name="T0" fmla="*/ 92 w 244"/>
                <a:gd name="T1" fmla="*/ 48 h 175"/>
                <a:gd name="T2" fmla="*/ 102 w 244"/>
                <a:gd name="T3" fmla="*/ 27 h 175"/>
                <a:gd name="T4" fmla="*/ 75 w 244"/>
                <a:gd name="T5" fmla="*/ 0 h 175"/>
                <a:gd name="T6" fmla="*/ 48 w 244"/>
                <a:gd name="T7" fmla="*/ 27 h 175"/>
                <a:gd name="T8" fmla="*/ 58 w 244"/>
                <a:gd name="T9" fmla="*/ 48 h 175"/>
                <a:gd name="T10" fmla="*/ 10 w 244"/>
                <a:gd name="T11" fmla="*/ 123 h 175"/>
                <a:gd name="T12" fmla="*/ 46 w 244"/>
                <a:gd name="T13" fmla="*/ 97 h 175"/>
                <a:gd name="T14" fmla="*/ 32 w 244"/>
                <a:gd name="T15" fmla="*/ 175 h 175"/>
                <a:gd name="T16" fmla="*/ 57 w 244"/>
                <a:gd name="T17" fmla="*/ 175 h 175"/>
                <a:gd name="T18" fmla="*/ 75 w 244"/>
                <a:gd name="T19" fmla="*/ 142 h 175"/>
                <a:gd name="T20" fmla="*/ 93 w 244"/>
                <a:gd name="T21" fmla="*/ 175 h 175"/>
                <a:gd name="T22" fmla="*/ 118 w 244"/>
                <a:gd name="T23" fmla="*/ 175 h 175"/>
                <a:gd name="T24" fmla="*/ 104 w 244"/>
                <a:gd name="T25" fmla="*/ 97 h 175"/>
                <a:gd name="T26" fmla="*/ 140 w 244"/>
                <a:gd name="T27" fmla="*/ 123 h 175"/>
                <a:gd name="T28" fmla="*/ 92 w 244"/>
                <a:gd name="T29" fmla="*/ 48 h 175"/>
                <a:gd name="T30" fmla="*/ 208 w 244"/>
                <a:gd name="T31" fmla="*/ 97 h 175"/>
                <a:gd name="T32" fmla="*/ 214 w 244"/>
                <a:gd name="T33" fmla="*/ 84 h 175"/>
                <a:gd name="T34" fmla="*/ 198 w 244"/>
                <a:gd name="T35" fmla="*/ 68 h 175"/>
                <a:gd name="T36" fmla="*/ 181 w 244"/>
                <a:gd name="T37" fmla="*/ 84 h 175"/>
                <a:gd name="T38" fmla="*/ 187 w 244"/>
                <a:gd name="T39" fmla="*/ 97 h 175"/>
                <a:gd name="T40" fmla="*/ 158 w 244"/>
                <a:gd name="T41" fmla="*/ 143 h 175"/>
                <a:gd name="T42" fmla="*/ 180 w 244"/>
                <a:gd name="T43" fmla="*/ 127 h 175"/>
                <a:gd name="T44" fmla="*/ 171 w 244"/>
                <a:gd name="T45" fmla="*/ 175 h 175"/>
                <a:gd name="T46" fmla="*/ 186 w 244"/>
                <a:gd name="T47" fmla="*/ 175 h 175"/>
                <a:gd name="T48" fmla="*/ 198 w 244"/>
                <a:gd name="T49" fmla="*/ 155 h 175"/>
                <a:gd name="T50" fmla="*/ 209 w 244"/>
                <a:gd name="T51" fmla="*/ 175 h 175"/>
                <a:gd name="T52" fmla="*/ 224 w 244"/>
                <a:gd name="T53" fmla="*/ 175 h 175"/>
                <a:gd name="T54" fmla="*/ 216 w 244"/>
                <a:gd name="T55" fmla="*/ 127 h 175"/>
                <a:gd name="T56" fmla="*/ 237 w 244"/>
                <a:gd name="T57" fmla="*/ 143 h 175"/>
                <a:gd name="T58" fmla="*/ 208 w 244"/>
                <a:gd name="T59" fmla="*/ 9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4" h="175">
                  <a:moveTo>
                    <a:pt x="92" y="48"/>
                  </a:moveTo>
                  <a:cubicBezTo>
                    <a:pt x="98" y="43"/>
                    <a:pt x="102" y="36"/>
                    <a:pt x="102" y="27"/>
                  </a:cubicBezTo>
                  <a:cubicBezTo>
                    <a:pt x="102" y="12"/>
                    <a:pt x="90" y="0"/>
                    <a:pt x="75" y="0"/>
                  </a:cubicBezTo>
                  <a:cubicBezTo>
                    <a:pt x="60" y="0"/>
                    <a:pt x="48" y="12"/>
                    <a:pt x="48" y="27"/>
                  </a:cubicBezTo>
                  <a:cubicBezTo>
                    <a:pt x="48" y="36"/>
                    <a:pt x="52" y="43"/>
                    <a:pt x="58" y="48"/>
                  </a:cubicBezTo>
                  <a:cubicBezTo>
                    <a:pt x="31" y="58"/>
                    <a:pt x="0" y="113"/>
                    <a:pt x="10" y="123"/>
                  </a:cubicBezTo>
                  <a:cubicBezTo>
                    <a:pt x="19" y="131"/>
                    <a:pt x="34" y="114"/>
                    <a:pt x="46" y="97"/>
                  </a:cubicBezTo>
                  <a:cubicBezTo>
                    <a:pt x="39" y="123"/>
                    <a:pt x="34" y="151"/>
                    <a:pt x="32" y="175"/>
                  </a:cubicBezTo>
                  <a:cubicBezTo>
                    <a:pt x="57" y="175"/>
                    <a:pt x="57" y="175"/>
                    <a:pt x="57" y="175"/>
                  </a:cubicBezTo>
                  <a:cubicBezTo>
                    <a:pt x="57" y="161"/>
                    <a:pt x="66" y="142"/>
                    <a:pt x="75" y="142"/>
                  </a:cubicBezTo>
                  <a:cubicBezTo>
                    <a:pt x="84" y="142"/>
                    <a:pt x="93" y="161"/>
                    <a:pt x="93" y="175"/>
                  </a:cubicBezTo>
                  <a:cubicBezTo>
                    <a:pt x="118" y="175"/>
                    <a:pt x="118" y="175"/>
                    <a:pt x="118" y="175"/>
                  </a:cubicBezTo>
                  <a:cubicBezTo>
                    <a:pt x="116" y="151"/>
                    <a:pt x="111" y="123"/>
                    <a:pt x="104" y="97"/>
                  </a:cubicBezTo>
                  <a:cubicBezTo>
                    <a:pt x="116" y="114"/>
                    <a:pt x="131" y="131"/>
                    <a:pt x="140" y="123"/>
                  </a:cubicBezTo>
                  <a:cubicBezTo>
                    <a:pt x="150" y="113"/>
                    <a:pt x="119" y="58"/>
                    <a:pt x="92" y="48"/>
                  </a:cubicBezTo>
                  <a:close/>
                  <a:moveTo>
                    <a:pt x="208" y="97"/>
                  </a:moveTo>
                  <a:cubicBezTo>
                    <a:pt x="212" y="94"/>
                    <a:pt x="214" y="89"/>
                    <a:pt x="214" y="84"/>
                  </a:cubicBezTo>
                  <a:cubicBezTo>
                    <a:pt x="214" y="75"/>
                    <a:pt x="207" y="68"/>
                    <a:pt x="198" y="68"/>
                  </a:cubicBezTo>
                  <a:cubicBezTo>
                    <a:pt x="188" y="68"/>
                    <a:pt x="181" y="75"/>
                    <a:pt x="181" y="84"/>
                  </a:cubicBezTo>
                  <a:cubicBezTo>
                    <a:pt x="181" y="89"/>
                    <a:pt x="183" y="94"/>
                    <a:pt x="187" y="97"/>
                  </a:cubicBezTo>
                  <a:cubicBezTo>
                    <a:pt x="170" y="103"/>
                    <a:pt x="151" y="137"/>
                    <a:pt x="158" y="143"/>
                  </a:cubicBezTo>
                  <a:cubicBezTo>
                    <a:pt x="163" y="148"/>
                    <a:pt x="172" y="137"/>
                    <a:pt x="180" y="127"/>
                  </a:cubicBezTo>
                  <a:cubicBezTo>
                    <a:pt x="176" y="143"/>
                    <a:pt x="173" y="160"/>
                    <a:pt x="171" y="175"/>
                  </a:cubicBezTo>
                  <a:cubicBezTo>
                    <a:pt x="186" y="175"/>
                    <a:pt x="186" y="175"/>
                    <a:pt x="186" y="175"/>
                  </a:cubicBezTo>
                  <a:cubicBezTo>
                    <a:pt x="186" y="167"/>
                    <a:pt x="192" y="155"/>
                    <a:pt x="198" y="155"/>
                  </a:cubicBezTo>
                  <a:cubicBezTo>
                    <a:pt x="203" y="155"/>
                    <a:pt x="209" y="167"/>
                    <a:pt x="209" y="175"/>
                  </a:cubicBezTo>
                  <a:cubicBezTo>
                    <a:pt x="224" y="175"/>
                    <a:pt x="224" y="175"/>
                    <a:pt x="224" y="175"/>
                  </a:cubicBezTo>
                  <a:cubicBezTo>
                    <a:pt x="223" y="160"/>
                    <a:pt x="219" y="143"/>
                    <a:pt x="216" y="127"/>
                  </a:cubicBezTo>
                  <a:cubicBezTo>
                    <a:pt x="223" y="137"/>
                    <a:pt x="232" y="148"/>
                    <a:pt x="237" y="143"/>
                  </a:cubicBezTo>
                  <a:cubicBezTo>
                    <a:pt x="244" y="137"/>
                    <a:pt x="225" y="103"/>
                    <a:pt x="208" y="97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85" name="文本框 164"/>
            <p:cNvSpPr txBox="1"/>
            <p:nvPr/>
          </p:nvSpPr>
          <p:spPr>
            <a:xfrm>
              <a:off x="2082878" y="1708155"/>
              <a:ext cx="2467555" cy="359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err="1">
                  <a:solidFill>
                    <a:schemeClr val="accent1"/>
                  </a:solidFill>
                  <a:ea typeface="时尚中黑简体" panose="01010104010101010101" pitchFamily="2" charset="-122"/>
                </a:rPr>
                <a:t>Statistika</a:t>
              </a:r>
              <a:r>
                <a:rPr lang="en-US" altLang="zh-CN" sz="2000" b="1" dirty="0">
                  <a:solidFill>
                    <a:schemeClr val="accent1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chemeClr val="accent1"/>
                  </a:solidFill>
                  <a:ea typeface="时尚中黑简体" panose="01010104010101010101" pitchFamily="2" charset="-122"/>
                </a:rPr>
                <a:t>va</a:t>
              </a:r>
              <a:r>
                <a:rPr lang="en-US" altLang="zh-CN" sz="2000" b="1" dirty="0">
                  <a:solidFill>
                    <a:schemeClr val="accent1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chemeClr val="accent1"/>
                  </a:solidFill>
                  <a:ea typeface="时尚中黑简体" panose="01010104010101010101" pitchFamily="2" charset="-122"/>
                </a:rPr>
                <a:t>ehtimollik</a:t>
              </a:r>
              <a:endParaRPr lang="zh-CN" altLang="en-US" sz="2000" b="1" dirty="0">
                <a:solidFill>
                  <a:schemeClr val="accent1"/>
                </a:solidFill>
                <a:ea typeface="时尚中黑简体" panose="01010104010101010101" pitchFamily="2" charset="-122"/>
              </a:endParaRPr>
            </a:p>
          </p:txBody>
        </p:sp>
        <p:sp>
          <p:nvSpPr>
            <p:cNvPr id="86" name="文本框 113"/>
            <p:cNvSpPr txBox="1"/>
            <p:nvPr/>
          </p:nvSpPr>
          <p:spPr>
            <a:xfrm>
              <a:off x="786244" y="2131633"/>
              <a:ext cx="3562955" cy="786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To‘plamlar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mantiq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elementlari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(TM)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Ma’lumotlarni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statistik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tahlil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qilish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(ST)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Kombinatorika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asoslari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(KA)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Ehtimollar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nazariyasi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asoslari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(EA)</a:t>
              </a:r>
            </a:p>
          </p:txBody>
        </p:sp>
      </p:grpSp>
      <p:grpSp>
        <p:nvGrpSpPr>
          <p:cNvPr id="87" name="组合 111"/>
          <p:cNvGrpSpPr/>
          <p:nvPr/>
        </p:nvGrpSpPr>
        <p:grpSpPr>
          <a:xfrm>
            <a:off x="241599" y="4740494"/>
            <a:ext cx="3577974" cy="1402944"/>
            <a:chOff x="771354" y="2937217"/>
            <a:chExt cx="3214828" cy="1261009"/>
          </a:xfrm>
        </p:grpSpPr>
        <p:grpSp>
          <p:nvGrpSpPr>
            <p:cNvPr id="88" name="组合 112"/>
            <p:cNvGrpSpPr/>
            <p:nvPr/>
          </p:nvGrpSpPr>
          <p:grpSpPr>
            <a:xfrm>
              <a:off x="1816005" y="3027926"/>
              <a:ext cx="281614" cy="254819"/>
              <a:chOff x="8578850" y="285750"/>
              <a:chExt cx="817563" cy="739775"/>
            </a:xfrm>
            <a:solidFill>
              <a:srgbClr val="E87071"/>
            </a:solidFill>
          </p:grpSpPr>
          <p:sp>
            <p:nvSpPr>
              <p:cNvPr id="91" name="Freeform 35"/>
              <p:cNvSpPr>
                <a:spLocks/>
              </p:cNvSpPr>
              <p:nvPr/>
            </p:nvSpPr>
            <p:spPr bwMode="auto">
              <a:xfrm>
                <a:off x="8578850" y="530225"/>
                <a:ext cx="615950" cy="495300"/>
              </a:xfrm>
              <a:custGeom>
                <a:avLst/>
                <a:gdLst>
                  <a:gd name="T0" fmla="*/ 164 w 164"/>
                  <a:gd name="T1" fmla="*/ 59 h 132"/>
                  <a:gd name="T2" fmla="*/ 131 w 164"/>
                  <a:gd name="T3" fmla="*/ 63 h 132"/>
                  <a:gd name="T4" fmla="*/ 108 w 164"/>
                  <a:gd name="T5" fmla="*/ 61 h 132"/>
                  <a:gd name="T6" fmla="*/ 76 w 164"/>
                  <a:gd name="T7" fmla="*/ 83 h 132"/>
                  <a:gd name="T8" fmla="*/ 77 w 164"/>
                  <a:gd name="T9" fmla="*/ 50 h 132"/>
                  <a:gd name="T10" fmla="*/ 41 w 164"/>
                  <a:gd name="T11" fmla="*/ 0 h 132"/>
                  <a:gd name="T12" fmla="*/ 0 w 164"/>
                  <a:gd name="T13" fmla="*/ 48 h 132"/>
                  <a:gd name="T14" fmla="*/ 83 w 164"/>
                  <a:gd name="T15" fmla="*/ 105 h 132"/>
                  <a:gd name="T16" fmla="*/ 108 w 164"/>
                  <a:gd name="T17" fmla="*/ 102 h 132"/>
                  <a:gd name="T18" fmla="*/ 138 w 164"/>
                  <a:gd name="T19" fmla="*/ 132 h 132"/>
                  <a:gd name="T20" fmla="*/ 130 w 164"/>
                  <a:gd name="T21" fmla="*/ 95 h 132"/>
                  <a:gd name="T22" fmla="*/ 164 w 164"/>
                  <a:gd name="T23" fmla="*/ 5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" h="132">
                    <a:moveTo>
                      <a:pt x="164" y="59"/>
                    </a:moveTo>
                    <a:cubicBezTo>
                      <a:pt x="154" y="62"/>
                      <a:pt x="143" y="63"/>
                      <a:pt x="131" y="63"/>
                    </a:cubicBezTo>
                    <a:cubicBezTo>
                      <a:pt x="123" y="63"/>
                      <a:pt x="115" y="62"/>
                      <a:pt x="108" y="61"/>
                    </a:cubicBezTo>
                    <a:cubicBezTo>
                      <a:pt x="104" y="64"/>
                      <a:pt x="76" y="83"/>
                      <a:pt x="76" y="83"/>
                    </a:cubicBezTo>
                    <a:cubicBezTo>
                      <a:pt x="76" y="83"/>
                      <a:pt x="76" y="56"/>
                      <a:pt x="77" y="50"/>
                    </a:cubicBezTo>
                    <a:cubicBezTo>
                      <a:pt x="55" y="38"/>
                      <a:pt x="41" y="20"/>
                      <a:pt x="41" y="0"/>
                    </a:cubicBezTo>
                    <a:cubicBezTo>
                      <a:pt x="17" y="10"/>
                      <a:pt x="0" y="28"/>
                      <a:pt x="0" y="48"/>
                    </a:cubicBezTo>
                    <a:cubicBezTo>
                      <a:pt x="0" y="80"/>
                      <a:pt x="37" y="105"/>
                      <a:pt x="83" y="105"/>
                    </a:cubicBezTo>
                    <a:cubicBezTo>
                      <a:pt x="92" y="105"/>
                      <a:pt x="100" y="104"/>
                      <a:pt x="108" y="102"/>
                    </a:cubicBezTo>
                    <a:cubicBezTo>
                      <a:pt x="138" y="132"/>
                      <a:pt x="138" y="132"/>
                      <a:pt x="138" y="132"/>
                    </a:cubicBezTo>
                    <a:cubicBezTo>
                      <a:pt x="130" y="95"/>
                      <a:pt x="130" y="95"/>
                      <a:pt x="130" y="95"/>
                    </a:cubicBezTo>
                    <a:cubicBezTo>
                      <a:pt x="148" y="87"/>
                      <a:pt x="160" y="74"/>
                      <a:pt x="164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36"/>
              <p:cNvSpPr>
                <a:spLocks/>
              </p:cNvSpPr>
              <p:nvPr/>
            </p:nvSpPr>
            <p:spPr bwMode="auto">
              <a:xfrm>
                <a:off x="8777288" y="285750"/>
                <a:ext cx="619125" cy="469900"/>
              </a:xfrm>
              <a:custGeom>
                <a:avLst/>
                <a:gdLst>
                  <a:gd name="T0" fmla="*/ 83 w 165"/>
                  <a:gd name="T1" fmla="*/ 0 h 125"/>
                  <a:gd name="T2" fmla="*/ 0 w 165"/>
                  <a:gd name="T3" fmla="*/ 56 h 125"/>
                  <a:gd name="T4" fmla="*/ 36 w 165"/>
                  <a:gd name="T5" fmla="*/ 102 h 125"/>
                  <a:gd name="T6" fmla="*/ 35 w 165"/>
                  <a:gd name="T7" fmla="*/ 125 h 125"/>
                  <a:gd name="T8" fmla="*/ 57 w 165"/>
                  <a:gd name="T9" fmla="*/ 110 h 125"/>
                  <a:gd name="T10" fmla="*/ 83 w 165"/>
                  <a:gd name="T11" fmla="*/ 113 h 125"/>
                  <a:gd name="T12" fmla="*/ 165 w 165"/>
                  <a:gd name="T13" fmla="*/ 56 h 125"/>
                  <a:gd name="T14" fmla="*/ 83 w 165"/>
                  <a:gd name="T1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5" h="125">
                    <a:moveTo>
                      <a:pt x="83" y="0"/>
                    </a:moveTo>
                    <a:cubicBezTo>
                      <a:pt x="37" y="0"/>
                      <a:pt x="0" y="25"/>
                      <a:pt x="0" y="56"/>
                    </a:cubicBezTo>
                    <a:cubicBezTo>
                      <a:pt x="0" y="75"/>
                      <a:pt x="14" y="92"/>
                      <a:pt x="36" y="102"/>
                    </a:cubicBezTo>
                    <a:cubicBezTo>
                      <a:pt x="35" y="125"/>
                      <a:pt x="35" y="125"/>
                      <a:pt x="35" y="125"/>
                    </a:cubicBezTo>
                    <a:cubicBezTo>
                      <a:pt x="57" y="110"/>
                      <a:pt x="57" y="110"/>
                      <a:pt x="57" y="110"/>
                    </a:cubicBezTo>
                    <a:cubicBezTo>
                      <a:pt x="65" y="112"/>
                      <a:pt x="74" y="113"/>
                      <a:pt x="83" y="113"/>
                    </a:cubicBezTo>
                    <a:cubicBezTo>
                      <a:pt x="128" y="113"/>
                      <a:pt x="165" y="87"/>
                      <a:pt x="165" y="56"/>
                    </a:cubicBezTo>
                    <a:cubicBezTo>
                      <a:pt x="165" y="25"/>
                      <a:pt x="128" y="0"/>
                      <a:pt x="8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9" name="文本框 159"/>
            <p:cNvSpPr txBox="1"/>
            <p:nvPr/>
          </p:nvSpPr>
          <p:spPr>
            <a:xfrm>
              <a:off x="2112746" y="2937217"/>
              <a:ext cx="1873436" cy="359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err="1">
                  <a:solidFill>
                    <a:srgbClr val="C00000"/>
                  </a:solidFill>
                  <a:ea typeface="时尚中黑简体" panose="01010104010101010101" pitchFamily="2" charset="-122"/>
                </a:rPr>
                <a:t>Matematik</a:t>
              </a:r>
              <a:r>
                <a:rPr lang="en-US" altLang="zh-CN" sz="2000" b="1" dirty="0">
                  <a:solidFill>
                    <a:srgbClr val="C00000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C00000"/>
                  </a:solidFill>
                  <a:ea typeface="时尚中黑简体" panose="01010104010101010101" pitchFamily="2" charset="-122"/>
                </a:rPr>
                <a:t>analiz</a:t>
              </a:r>
              <a:endParaRPr lang="zh-CN" altLang="en-US" sz="2000" b="1" dirty="0">
                <a:solidFill>
                  <a:srgbClr val="C00000"/>
                </a:solidFill>
                <a:ea typeface="时尚中黑简体" panose="01010104010101010101" pitchFamily="2" charset="-122"/>
              </a:endParaRPr>
            </a:p>
          </p:txBody>
        </p:sp>
        <p:sp>
          <p:nvSpPr>
            <p:cNvPr id="90" name="文本框 113"/>
            <p:cNvSpPr txBox="1"/>
            <p:nvPr/>
          </p:nvSpPr>
          <p:spPr>
            <a:xfrm>
              <a:off x="771354" y="3412111"/>
              <a:ext cx="2963708" cy="786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Funksiya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uning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tatbiqlari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(FT)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Hosila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uning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tatbiqlari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(HT)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Boshlang‘ich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funksiya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,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aniq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integral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uning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tatbiqlari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(IT)</a:t>
              </a:r>
            </a:p>
          </p:txBody>
        </p:sp>
      </p:grpSp>
      <p:grpSp>
        <p:nvGrpSpPr>
          <p:cNvPr id="99" name="组合 123"/>
          <p:cNvGrpSpPr/>
          <p:nvPr/>
        </p:nvGrpSpPr>
        <p:grpSpPr>
          <a:xfrm>
            <a:off x="8502155" y="2019410"/>
            <a:ext cx="3182354" cy="943273"/>
            <a:chOff x="8057433" y="2372017"/>
            <a:chExt cx="2859361" cy="847840"/>
          </a:xfrm>
        </p:grpSpPr>
        <p:sp>
          <p:nvSpPr>
            <p:cNvPr id="100" name="文本框 117"/>
            <p:cNvSpPr txBox="1"/>
            <p:nvPr/>
          </p:nvSpPr>
          <p:spPr>
            <a:xfrm>
              <a:off x="8905284" y="2372017"/>
              <a:ext cx="1935611" cy="359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err="1">
                  <a:solidFill>
                    <a:srgbClr val="FFC000"/>
                  </a:solidFill>
                  <a:ea typeface="时尚中黑简体" panose="01010104010101010101" pitchFamily="2" charset="-122"/>
                </a:rPr>
                <a:t>Sonlar</a:t>
              </a:r>
              <a:r>
                <a:rPr lang="en-US" altLang="zh-CN" sz="2000" b="1" dirty="0">
                  <a:solidFill>
                    <a:srgbClr val="FFC000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FFC000"/>
                  </a:solidFill>
                  <a:ea typeface="时尚中黑简体" panose="01010104010101010101" pitchFamily="2" charset="-122"/>
                </a:rPr>
                <a:t>va</a:t>
              </a:r>
              <a:r>
                <a:rPr lang="en-US" altLang="zh-CN" sz="2000" b="1" dirty="0">
                  <a:solidFill>
                    <a:srgbClr val="FFC000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FFC000"/>
                  </a:solidFill>
                  <a:ea typeface="时尚中黑简体" panose="01010104010101010101" pitchFamily="2" charset="-122"/>
                </a:rPr>
                <a:t>amallar</a:t>
              </a:r>
              <a:endParaRPr lang="zh-CN" altLang="en-US" sz="2000" b="1" dirty="0">
                <a:solidFill>
                  <a:srgbClr val="FFC000"/>
                </a:solidFill>
                <a:ea typeface="时尚中黑简体" panose="01010104010101010101" pitchFamily="2" charset="-122"/>
              </a:endParaRPr>
            </a:p>
          </p:txBody>
        </p:sp>
        <p:grpSp>
          <p:nvGrpSpPr>
            <p:cNvPr id="101" name="Group 11"/>
            <p:cNvGrpSpPr>
              <a:grpSpLocks noChangeAspect="1"/>
            </p:cNvGrpSpPr>
            <p:nvPr/>
          </p:nvGrpSpPr>
          <p:grpSpPr bwMode="auto">
            <a:xfrm>
              <a:off x="8573242" y="2380412"/>
              <a:ext cx="307453" cy="267243"/>
              <a:chOff x="4838" y="1902"/>
              <a:chExt cx="497" cy="432"/>
            </a:xfrm>
            <a:solidFill>
              <a:srgbClr val="FFB850"/>
            </a:solidFill>
          </p:grpSpPr>
          <p:sp>
            <p:nvSpPr>
              <p:cNvPr id="103" name="Freeform 12"/>
              <p:cNvSpPr>
                <a:spLocks noEditPoints="1"/>
              </p:cNvSpPr>
              <p:nvPr/>
            </p:nvSpPr>
            <p:spPr bwMode="auto">
              <a:xfrm>
                <a:off x="5001" y="1999"/>
                <a:ext cx="334" cy="335"/>
              </a:xfrm>
              <a:custGeom>
                <a:avLst/>
                <a:gdLst>
                  <a:gd name="T0" fmla="*/ 9 w 80"/>
                  <a:gd name="T1" fmla="*/ 19 h 80"/>
                  <a:gd name="T2" fmla="*/ 10 w 80"/>
                  <a:gd name="T3" fmla="*/ 26 h 80"/>
                  <a:gd name="T4" fmla="*/ 5 w 80"/>
                  <a:gd name="T5" fmla="*/ 27 h 80"/>
                  <a:gd name="T6" fmla="*/ 0 w 80"/>
                  <a:gd name="T7" fmla="*/ 31 h 80"/>
                  <a:gd name="T8" fmla="*/ 3 w 80"/>
                  <a:gd name="T9" fmla="*/ 37 h 80"/>
                  <a:gd name="T10" fmla="*/ 7 w 80"/>
                  <a:gd name="T11" fmla="*/ 42 h 80"/>
                  <a:gd name="T12" fmla="*/ 3 w 80"/>
                  <a:gd name="T13" fmla="*/ 46 h 80"/>
                  <a:gd name="T14" fmla="*/ 1 w 80"/>
                  <a:gd name="T15" fmla="*/ 52 h 80"/>
                  <a:gd name="T16" fmla="*/ 7 w 80"/>
                  <a:gd name="T17" fmla="*/ 56 h 80"/>
                  <a:gd name="T18" fmla="*/ 11 w 80"/>
                  <a:gd name="T19" fmla="*/ 57 h 80"/>
                  <a:gd name="T20" fmla="*/ 11 w 80"/>
                  <a:gd name="T21" fmla="*/ 63 h 80"/>
                  <a:gd name="T22" fmla="*/ 13 w 80"/>
                  <a:gd name="T23" fmla="*/ 70 h 80"/>
                  <a:gd name="T24" fmla="*/ 19 w 80"/>
                  <a:gd name="T25" fmla="*/ 70 h 80"/>
                  <a:gd name="T26" fmla="*/ 25 w 80"/>
                  <a:gd name="T27" fmla="*/ 70 h 80"/>
                  <a:gd name="T28" fmla="*/ 27 w 80"/>
                  <a:gd name="T29" fmla="*/ 74 h 80"/>
                  <a:gd name="T30" fmla="*/ 31 w 80"/>
                  <a:gd name="T31" fmla="*/ 79 h 80"/>
                  <a:gd name="T32" fmla="*/ 37 w 80"/>
                  <a:gd name="T33" fmla="*/ 76 h 80"/>
                  <a:gd name="T34" fmla="*/ 42 w 80"/>
                  <a:gd name="T35" fmla="*/ 73 h 80"/>
                  <a:gd name="T36" fmla="*/ 46 w 80"/>
                  <a:gd name="T37" fmla="*/ 76 h 80"/>
                  <a:gd name="T38" fmla="*/ 52 w 80"/>
                  <a:gd name="T39" fmla="*/ 78 h 80"/>
                  <a:gd name="T40" fmla="*/ 56 w 80"/>
                  <a:gd name="T41" fmla="*/ 73 h 80"/>
                  <a:gd name="T42" fmla="*/ 58 w 80"/>
                  <a:gd name="T43" fmla="*/ 67 h 80"/>
                  <a:gd name="T44" fmla="*/ 63 w 80"/>
                  <a:gd name="T45" fmla="*/ 68 h 80"/>
                  <a:gd name="T46" fmla="*/ 69 w 80"/>
                  <a:gd name="T47" fmla="*/ 67 h 80"/>
                  <a:gd name="T48" fmla="*/ 70 w 80"/>
                  <a:gd name="T49" fmla="*/ 60 h 80"/>
                  <a:gd name="T50" fmla="*/ 69 w 80"/>
                  <a:gd name="T51" fmla="*/ 54 h 80"/>
                  <a:gd name="T52" fmla="*/ 74 w 80"/>
                  <a:gd name="T53" fmla="*/ 53 h 80"/>
                  <a:gd name="T54" fmla="*/ 79 w 80"/>
                  <a:gd name="T55" fmla="*/ 48 h 80"/>
                  <a:gd name="T56" fmla="*/ 76 w 80"/>
                  <a:gd name="T57" fmla="*/ 42 h 80"/>
                  <a:gd name="T58" fmla="*/ 72 w 80"/>
                  <a:gd name="T59" fmla="*/ 37 h 80"/>
                  <a:gd name="T60" fmla="*/ 76 w 80"/>
                  <a:gd name="T61" fmla="*/ 34 h 80"/>
                  <a:gd name="T62" fmla="*/ 78 w 80"/>
                  <a:gd name="T63" fmla="*/ 27 h 80"/>
                  <a:gd name="T64" fmla="*/ 73 w 80"/>
                  <a:gd name="T65" fmla="*/ 24 h 80"/>
                  <a:gd name="T66" fmla="*/ 67 w 80"/>
                  <a:gd name="T67" fmla="*/ 21 h 80"/>
                  <a:gd name="T68" fmla="*/ 68 w 80"/>
                  <a:gd name="T69" fmla="*/ 16 h 80"/>
                  <a:gd name="T70" fmla="*/ 67 w 80"/>
                  <a:gd name="T71" fmla="*/ 10 h 80"/>
                  <a:gd name="T72" fmla="*/ 60 w 80"/>
                  <a:gd name="T73" fmla="*/ 9 h 80"/>
                  <a:gd name="T74" fmla="*/ 54 w 80"/>
                  <a:gd name="T75" fmla="*/ 10 h 80"/>
                  <a:gd name="T76" fmla="*/ 52 w 80"/>
                  <a:gd name="T77" fmla="*/ 5 h 80"/>
                  <a:gd name="T78" fmla="*/ 48 w 80"/>
                  <a:gd name="T79" fmla="*/ 0 h 80"/>
                  <a:gd name="T80" fmla="*/ 42 w 80"/>
                  <a:gd name="T81" fmla="*/ 3 h 80"/>
                  <a:gd name="T82" fmla="*/ 37 w 80"/>
                  <a:gd name="T83" fmla="*/ 7 h 80"/>
                  <a:gd name="T84" fmla="*/ 33 w 80"/>
                  <a:gd name="T85" fmla="*/ 3 h 80"/>
                  <a:gd name="T86" fmla="*/ 27 w 80"/>
                  <a:gd name="T87" fmla="*/ 1 h 80"/>
                  <a:gd name="T88" fmla="*/ 23 w 80"/>
                  <a:gd name="T89" fmla="*/ 7 h 80"/>
                  <a:gd name="T90" fmla="*/ 21 w 80"/>
                  <a:gd name="T91" fmla="*/ 13 h 80"/>
                  <a:gd name="T92" fmla="*/ 16 w 80"/>
                  <a:gd name="T93" fmla="*/ 11 h 80"/>
                  <a:gd name="T94" fmla="*/ 10 w 80"/>
                  <a:gd name="T95" fmla="*/ 13 h 80"/>
                  <a:gd name="T96" fmla="*/ 9 w 80"/>
                  <a:gd name="T97" fmla="*/ 19 h 80"/>
                  <a:gd name="T98" fmla="*/ 32 w 80"/>
                  <a:gd name="T99" fmla="*/ 18 h 80"/>
                  <a:gd name="T100" fmla="*/ 62 w 80"/>
                  <a:gd name="T101" fmla="*/ 33 h 80"/>
                  <a:gd name="T102" fmla="*/ 47 w 80"/>
                  <a:gd name="T103" fmla="*/ 62 h 80"/>
                  <a:gd name="T104" fmla="*/ 18 w 80"/>
                  <a:gd name="T105" fmla="*/ 47 h 80"/>
                  <a:gd name="T106" fmla="*/ 32 w 80"/>
                  <a:gd name="T107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0" h="80">
                    <a:moveTo>
                      <a:pt x="9" y="19"/>
                    </a:moveTo>
                    <a:cubicBezTo>
                      <a:pt x="11" y="21"/>
                      <a:pt x="10" y="25"/>
                      <a:pt x="10" y="26"/>
                    </a:cubicBezTo>
                    <a:cubicBezTo>
                      <a:pt x="9" y="27"/>
                      <a:pt x="7" y="27"/>
                      <a:pt x="5" y="27"/>
                    </a:cubicBezTo>
                    <a:cubicBezTo>
                      <a:pt x="3" y="26"/>
                      <a:pt x="1" y="28"/>
                      <a:pt x="0" y="31"/>
                    </a:cubicBezTo>
                    <a:cubicBezTo>
                      <a:pt x="0" y="34"/>
                      <a:pt x="1" y="37"/>
                      <a:pt x="3" y="37"/>
                    </a:cubicBezTo>
                    <a:cubicBezTo>
                      <a:pt x="5" y="38"/>
                      <a:pt x="7" y="41"/>
                      <a:pt x="7" y="42"/>
                    </a:cubicBezTo>
                    <a:cubicBezTo>
                      <a:pt x="7" y="44"/>
                      <a:pt x="5" y="45"/>
                      <a:pt x="3" y="46"/>
                    </a:cubicBezTo>
                    <a:cubicBezTo>
                      <a:pt x="1" y="47"/>
                      <a:pt x="0" y="49"/>
                      <a:pt x="1" y="52"/>
                    </a:cubicBezTo>
                    <a:cubicBezTo>
                      <a:pt x="2" y="55"/>
                      <a:pt x="4" y="57"/>
                      <a:pt x="7" y="56"/>
                    </a:cubicBezTo>
                    <a:cubicBezTo>
                      <a:pt x="9" y="55"/>
                      <a:pt x="11" y="56"/>
                      <a:pt x="11" y="57"/>
                    </a:cubicBezTo>
                    <a:cubicBezTo>
                      <a:pt x="12" y="58"/>
                      <a:pt x="13" y="62"/>
                      <a:pt x="11" y="63"/>
                    </a:cubicBezTo>
                    <a:cubicBezTo>
                      <a:pt x="10" y="65"/>
                      <a:pt x="10" y="68"/>
                      <a:pt x="13" y="70"/>
                    </a:cubicBezTo>
                    <a:cubicBezTo>
                      <a:pt x="15" y="72"/>
                      <a:pt x="18" y="72"/>
                      <a:pt x="19" y="70"/>
                    </a:cubicBezTo>
                    <a:cubicBezTo>
                      <a:pt x="20" y="69"/>
                      <a:pt x="24" y="69"/>
                      <a:pt x="25" y="70"/>
                    </a:cubicBezTo>
                    <a:cubicBezTo>
                      <a:pt x="27" y="70"/>
                      <a:pt x="27" y="72"/>
                      <a:pt x="27" y="74"/>
                    </a:cubicBezTo>
                    <a:cubicBezTo>
                      <a:pt x="26" y="76"/>
                      <a:pt x="28" y="78"/>
                      <a:pt x="31" y="79"/>
                    </a:cubicBezTo>
                    <a:cubicBezTo>
                      <a:pt x="34" y="80"/>
                      <a:pt x="37" y="79"/>
                      <a:pt x="37" y="76"/>
                    </a:cubicBezTo>
                    <a:cubicBezTo>
                      <a:pt x="37" y="74"/>
                      <a:pt x="41" y="73"/>
                      <a:pt x="42" y="73"/>
                    </a:cubicBezTo>
                    <a:cubicBezTo>
                      <a:pt x="43" y="72"/>
                      <a:pt x="45" y="74"/>
                      <a:pt x="46" y="76"/>
                    </a:cubicBezTo>
                    <a:cubicBezTo>
                      <a:pt x="46" y="78"/>
                      <a:pt x="49" y="79"/>
                      <a:pt x="52" y="78"/>
                    </a:cubicBezTo>
                    <a:cubicBezTo>
                      <a:pt x="55" y="77"/>
                      <a:pt x="56" y="75"/>
                      <a:pt x="56" y="73"/>
                    </a:cubicBezTo>
                    <a:cubicBezTo>
                      <a:pt x="55" y="71"/>
                      <a:pt x="57" y="68"/>
                      <a:pt x="58" y="67"/>
                    </a:cubicBezTo>
                    <a:cubicBezTo>
                      <a:pt x="59" y="66"/>
                      <a:pt x="61" y="67"/>
                      <a:pt x="63" y="68"/>
                    </a:cubicBezTo>
                    <a:cubicBezTo>
                      <a:pt x="65" y="70"/>
                      <a:pt x="67" y="69"/>
                      <a:pt x="69" y="67"/>
                    </a:cubicBezTo>
                    <a:cubicBezTo>
                      <a:pt x="71" y="65"/>
                      <a:pt x="72" y="62"/>
                      <a:pt x="70" y="60"/>
                    </a:cubicBezTo>
                    <a:cubicBezTo>
                      <a:pt x="69" y="59"/>
                      <a:pt x="69" y="55"/>
                      <a:pt x="69" y="54"/>
                    </a:cubicBezTo>
                    <a:cubicBezTo>
                      <a:pt x="70" y="53"/>
                      <a:pt x="72" y="52"/>
                      <a:pt x="74" y="53"/>
                    </a:cubicBezTo>
                    <a:cubicBezTo>
                      <a:pt x="76" y="53"/>
                      <a:pt x="78" y="51"/>
                      <a:pt x="79" y="48"/>
                    </a:cubicBezTo>
                    <a:cubicBezTo>
                      <a:pt x="80" y="45"/>
                      <a:pt x="78" y="43"/>
                      <a:pt x="76" y="42"/>
                    </a:cubicBezTo>
                    <a:cubicBezTo>
                      <a:pt x="74" y="42"/>
                      <a:pt x="72" y="38"/>
                      <a:pt x="72" y="37"/>
                    </a:cubicBezTo>
                    <a:cubicBezTo>
                      <a:pt x="72" y="36"/>
                      <a:pt x="74" y="34"/>
                      <a:pt x="76" y="34"/>
                    </a:cubicBezTo>
                    <a:cubicBezTo>
                      <a:pt x="78" y="33"/>
                      <a:pt x="79" y="30"/>
                      <a:pt x="78" y="27"/>
                    </a:cubicBezTo>
                    <a:cubicBezTo>
                      <a:pt x="77" y="25"/>
                      <a:pt x="75" y="23"/>
                      <a:pt x="73" y="24"/>
                    </a:cubicBezTo>
                    <a:cubicBezTo>
                      <a:pt x="71" y="24"/>
                      <a:pt x="67" y="22"/>
                      <a:pt x="67" y="21"/>
                    </a:cubicBezTo>
                    <a:cubicBezTo>
                      <a:pt x="66" y="20"/>
                      <a:pt x="66" y="18"/>
                      <a:pt x="68" y="16"/>
                    </a:cubicBezTo>
                    <a:cubicBezTo>
                      <a:pt x="69" y="15"/>
                      <a:pt x="69" y="12"/>
                      <a:pt x="67" y="10"/>
                    </a:cubicBezTo>
                    <a:cubicBezTo>
                      <a:pt x="64" y="8"/>
                      <a:pt x="61" y="8"/>
                      <a:pt x="60" y="9"/>
                    </a:cubicBezTo>
                    <a:cubicBezTo>
                      <a:pt x="59" y="11"/>
                      <a:pt x="55" y="10"/>
                      <a:pt x="54" y="10"/>
                    </a:cubicBezTo>
                    <a:cubicBezTo>
                      <a:pt x="52" y="9"/>
                      <a:pt x="52" y="7"/>
                      <a:pt x="52" y="5"/>
                    </a:cubicBezTo>
                    <a:cubicBezTo>
                      <a:pt x="53" y="3"/>
                      <a:pt x="51" y="1"/>
                      <a:pt x="48" y="0"/>
                    </a:cubicBezTo>
                    <a:cubicBezTo>
                      <a:pt x="45" y="0"/>
                      <a:pt x="42" y="1"/>
                      <a:pt x="42" y="3"/>
                    </a:cubicBezTo>
                    <a:cubicBezTo>
                      <a:pt x="42" y="5"/>
                      <a:pt x="38" y="7"/>
                      <a:pt x="37" y="7"/>
                    </a:cubicBezTo>
                    <a:cubicBezTo>
                      <a:pt x="36" y="7"/>
                      <a:pt x="34" y="5"/>
                      <a:pt x="33" y="3"/>
                    </a:cubicBezTo>
                    <a:cubicBezTo>
                      <a:pt x="33" y="1"/>
                      <a:pt x="30" y="1"/>
                      <a:pt x="27" y="1"/>
                    </a:cubicBezTo>
                    <a:cubicBezTo>
                      <a:pt x="24" y="2"/>
                      <a:pt x="23" y="5"/>
                      <a:pt x="23" y="7"/>
                    </a:cubicBezTo>
                    <a:cubicBezTo>
                      <a:pt x="24" y="9"/>
                      <a:pt x="22" y="12"/>
                      <a:pt x="21" y="13"/>
                    </a:cubicBezTo>
                    <a:cubicBezTo>
                      <a:pt x="20" y="13"/>
                      <a:pt x="18" y="13"/>
                      <a:pt x="16" y="11"/>
                    </a:cubicBezTo>
                    <a:cubicBezTo>
                      <a:pt x="15" y="10"/>
                      <a:pt x="12" y="11"/>
                      <a:pt x="10" y="13"/>
                    </a:cubicBezTo>
                    <a:cubicBezTo>
                      <a:pt x="8" y="15"/>
                      <a:pt x="7" y="18"/>
                      <a:pt x="9" y="19"/>
                    </a:cubicBezTo>
                    <a:close/>
                    <a:moveTo>
                      <a:pt x="32" y="18"/>
                    </a:moveTo>
                    <a:cubicBezTo>
                      <a:pt x="45" y="14"/>
                      <a:pt x="58" y="21"/>
                      <a:pt x="62" y="33"/>
                    </a:cubicBezTo>
                    <a:cubicBezTo>
                      <a:pt x="65" y="45"/>
                      <a:pt x="59" y="58"/>
                      <a:pt x="47" y="62"/>
                    </a:cubicBezTo>
                    <a:cubicBezTo>
                      <a:pt x="34" y="66"/>
                      <a:pt x="21" y="59"/>
                      <a:pt x="18" y="47"/>
                    </a:cubicBezTo>
                    <a:cubicBezTo>
                      <a:pt x="14" y="35"/>
                      <a:pt x="20" y="22"/>
                      <a:pt x="3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13"/>
              <p:cNvSpPr>
                <a:spLocks noEditPoints="1"/>
              </p:cNvSpPr>
              <p:nvPr/>
            </p:nvSpPr>
            <p:spPr bwMode="auto">
              <a:xfrm>
                <a:off x="4838" y="1902"/>
                <a:ext cx="217" cy="214"/>
              </a:xfrm>
              <a:custGeom>
                <a:avLst/>
                <a:gdLst>
                  <a:gd name="T0" fmla="*/ 6 w 52"/>
                  <a:gd name="T1" fmla="*/ 12 h 51"/>
                  <a:gd name="T2" fmla="*/ 7 w 52"/>
                  <a:gd name="T3" fmla="*/ 16 h 51"/>
                  <a:gd name="T4" fmla="*/ 4 w 52"/>
                  <a:gd name="T5" fmla="*/ 17 h 51"/>
                  <a:gd name="T6" fmla="*/ 1 w 52"/>
                  <a:gd name="T7" fmla="*/ 20 h 51"/>
                  <a:gd name="T8" fmla="*/ 3 w 52"/>
                  <a:gd name="T9" fmla="*/ 24 h 51"/>
                  <a:gd name="T10" fmla="*/ 5 w 52"/>
                  <a:gd name="T11" fmla="*/ 27 h 51"/>
                  <a:gd name="T12" fmla="*/ 3 w 52"/>
                  <a:gd name="T13" fmla="*/ 29 h 51"/>
                  <a:gd name="T14" fmla="*/ 1 w 52"/>
                  <a:gd name="T15" fmla="*/ 33 h 51"/>
                  <a:gd name="T16" fmla="*/ 5 w 52"/>
                  <a:gd name="T17" fmla="*/ 36 h 51"/>
                  <a:gd name="T18" fmla="*/ 8 w 52"/>
                  <a:gd name="T19" fmla="*/ 36 h 51"/>
                  <a:gd name="T20" fmla="*/ 8 w 52"/>
                  <a:gd name="T21" fmla="*/ 41 h 51"/>
                  <a:gd name="T22" fmla="*/ 9 w 52"/>
                  <a:gd name="T23" fmla="*/ 45 h 51"/>
                  <a:gd name="T24" fmla="*/ 13 w 52"/>
                  <a:gd name="T25" fmla="*/ 45 h 51"/>
                  <a:gd name="T26" fmla="*/ 17 w 52"/>
                  <a:gd name="T27" fmla="*/ 45 h 51"/>
                  <a:gd name="T28" fmla="*/ 18 w 52"/>
                  <a:gd name="T29" fmla="*/ 48 h 51"/>
                  <a:gd name="T30" fmla="*/ 21 w 52"/>
                  <a:gd name="T31" fmla="*/ 51 h 51"/>
                  <a:gd name="T32" fmla="*/ 25 w 52"/>
                  <a:gd name="T33" fmla="*/ 49 h 51"/>
                  <a:gd name="T34" fmla="*/ 28 w 52"/>
                  <a:gd name="T35" fmla="*/ 47 h 51"/>
                  <a:gd name="T36" fmla="*/ 30 w 52"/>
                  <a:gd name="T37" fmla="*/ 49 h 51"/>
                  <a:gd name="T38" fmla="*/ 34 w 52"/>
                  <a:gd name="T39" fmla="*/ 50 h 51"/>
                  <a:gd name="T40" fmla="*/ 37 w 52"/>
                  <a:gd name="T41" fmla="*/ 47 h 51"/>
                  <a:gd name="T42" fmla="*/ 38 w 52"/>
                  <a:gd name="T43" fmla="*/ 43 h 51"/>
                  <a:gd name="T44" fmla="*/ 41 w 52"/>
                  <a:gd name="T45" fmla="*/ 44 h 51"/>
                  <a:gd name="T46" fmla="*/ 45 w 52"/>
                  <a:gd name="T47" fmla="*/ 43 h 51"/>
                  <a:gd name="T48" fmla="*/ 46 w 52"/>
                  <a:gd name="T49" fmla="*/ 39 h 51"/>
                  <a:gd name="T50" fmla="*/ 45 w 52"/>
                  <a:gd name="T51" fmla="*/ 35 h 51"/>
                  <a:gd name="T52" fmla="*/ 48 w 52"/>
                  <a:gd name="T53" fmla="*/ 34 h 51"/>
                  <a:gd name="T54" fmla="*/ 51 w 52"/>
                  <a:gd name="T55" fmla="*/ 31 h 51"/>
                  <a:gd name="T56" fmla="*/ 50 w 52"/>
                  <a:gd name="T57" fmla="*/ 27 h 51"/>
                  <a:gd name="T58" fmla="*/ 47 w 52"/>
                  <a:gd name="T59" fmla="*/ 24 h 51"/>
                  <a:gd name="T60" fmla="*/ 49 w 52"/>
                  <a:gd name="T61" fmla="*/ 22 h 51"/>
                  <a:gd name="T62" fmla="*/ 51 w 52"/>
                  <a:gd name="T63" fmla="*/ 18 h 51"/>
                  <a:gd name="T64" fmla="*/ 47 w 52"/>
                  <a:gd name="T65" fmla="*/ 15 h 51"/>
                  <a:gd name="T66" fmla="*/ 44 w 52"/>
                  <a:gd name="T67" fmla="*/ 13 h 51"/>
                  <a:gd name="T68" fmla="*/ 44 w 52"/>
                  <a:gd name="T69" fmla="*/ 10 h 51"/>
                  <a:gd name="T70" fmla="*/ 43 w 52"/>
                  <a:gd name="T71" fmla="*/ 6 h 51"/>
                  <a:gd name="T72" fmla="*/ 39 w 52"/>
                  <a:gd name="T73" fmla="*/ 6 h 51"/>
                  <a:gd name="T74" fmla="*/ 35 w 52"/>
                  <a:gd name="T75" fmla="*/ 6 h 51"/>
                  <a:gd name="T76" fmla="*/ 34 w 52"/>
                  <a:gd name="T77" fmla="*/ 3 h 51"/>
                  <a:gd name="T78" fmla="*/ 32 w 52"/>
                  <a:gd name="T79" fmla="*/ 0 h 51"/>
                  <a:gd name="T80" fmla="*/ 28 w 52"/>
                  <a:gd name="T81" fmla="*/ 2 h 51"/>
                  <a:gd name="T82" fmla="*/ 24 w 52"/>
                  <a:gd name="T83" fmla="*/ 4 h 51"/>
                  <a:gd name="T84" fmla="*/ 22 w 52"/>
                  <a:gd name="T85" fmla="*/ 2 h 51"/>
                  <a:gd name="T86" fmla="*/ 18 w 52"/>
                  <a:gd name="T87" fmla="*/ 1 h 51"/>
                  <a:gd name="T88" fmla="*/ 16 w 52"/>
                  <a:gd name="T89" fmla="*/ 4 h 51"/>
                  <a:gd name="T90" fmla="*/ 14 w 52"/>
                  <a:gd name="T91" fmla="*/ 8 h 51"/>
                  <a:gd name="T92" fmla="*/ 11 w 52"/>
                  <a:gd name="T93" fmla="*/ 7 h 51"/>
                  <a:gd name="T94" fmla="*/ 7 w 52"/>
                  <a:gd name="T95" fmla="*/ 8 h 51"/>
                  <a:gd name="T96" fmla="*/ 6 w 52"/>
                  <a:gd name="T97" fmla="*/ 12 h 51"/>
                  <a:gd name="T98" fmla="*/ 22 w 52"/>
                  <a:gd name="T99" fmla="*/ 11 h 51"/>
                  <a:gd name="T100" fmla="*/ 40 w 52"/>
                  <a:gd name="T101" fmla="*/ 21 h 51"/>
                  <a:gd name="T102" fmla="*/ 31 w 52"/>
                  <a:gd name="T103" fmla="*/ 40 h 51"/>
                  <a:gd name="T104" fmla="*/ 12 w 52"/>
                  <a:gd name="T105" fmla="*/ 30 h 51"/>
                  <a:gd name="T106" fmla="*/ 22 w 52"/>
                  <a:gd name="T107" fmla="*/ 1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2" h="51">
                    <a:moveTo>
                      <a:pt x="6" y="12"/>
                    </a:moveTo>
                    <a:cubicBezTo>
                      <a:pt x="7" y="13"/>
                      <a:pt x="7" y="16"/>
                      <a:pt x="7" y="16"/>
                    </a:cubicBezTo>
                    <a:cubicBezTo>
                      <a:pt x="7" y="17"/>
                      <a:pt x="5" y="18"/>
                      <a:pt x="4" y="17"/>
                    </a:cubicBezTo>
                    <a:cubicBezTo>
                      <a:pt x="3" y="17"/>
                      <a:pt x="1" y="18"/>
                      <a:pt x="1" y="20"/>
                    </a:cubicBezTo>
                    <a:cubicBezTo>
                      <a:pt x="0" y="22"/>
                      <a:pt x="1" y="24"/>
                      <a:pt x="3" y="24"/>
                    </a:cubicBezTo>
                    <a:cubicBezTo>
                      <a:pt x="4" y="24"/>
                      <a:pt x="5" y="26"/>
                      <a:pt x="5" y="27"/>
                    </a:cubicBezTo>
                    <a:cubicBezTo>
                      <a:pt x="5" y="28"/>
                      <a:pt x="4" y="29"/>
                      <a:pt x="3" y="29"/>
                    </a:cubicBezTo>
                    <a:cubicBezTo>
                      <a:pt x="1" y="30"/>
                      <a:pt x="1" y="32"/>
                      <a:pt x="1" y="33"/>
                    </a:cubicBezTo>
                    <a:cubicBezTo>
                      <a:pt x="2" y="35"/>
                      <a:pt x="4" y="36"/>
                      <a:pt x="5" y="36"/>
                    </a:cubicBezTo>
                    <a:cubicBezTo>
                      <a:pt x="6" y="36"/>
                      <a:pt x="8" y="36"/>
                      <a:pt x="8" y="36"/>
                    </a:cubicBezTo>
                    <a:cubicBezTo>
                      <a:pt x="8" y="37"/>
                      <a:pt x="9" y="40"/>
                      <a:pt x="8" y="41"/>
                    </a:cubicBezTo>
                    <a:cubicBezTo>
                      <a:pt x="7" y="42"/>
                      <a:pt x="7" y="43"/>
                      <a:pt x="9" y="45"/>
                    </a:cubicBezTo>
                    <a:cubicBezTo>
                      <a:pt x="10" y="46"/>
                      <a:pt x="12" y="46"/>
                      <a:pt x="13" y="45"/>
                    </a:cubicBezTo>
                    <a:cubicBezTo>
                      <a:pt x="14" y="44"/>
                      <a:pt x="16" y="44"/>
                      <a:pt x="17" y="45"/>
                    </a:cubicBezTo>
                    <a:cubicBezTo>
                      <a:pt x="18" y="45"/>
                      <a:pt x="18" y="46"/>
                      <a:pt x="18" y="48"/>
                    </a:cubicBezTo>
                    <a:cubicBezTo>
                      <a:pt x="18" y="49"/>
                      <a:pt x="19" y="50"/>
                      <a:pt x="21" y="51"/>
                    </a:cubicBezTo>
                    <a:cubicBezTo>
                      <a:pt x="22" y="51"/>
                      <a:pt x="24" y="50"/>
                      <a:pt x="25" y="49"/>
                    </a:cubicBezTo>
                    <a:cubicBezTo>
                      <a:pt x="25" y="48"/>
                      <a:pt x="27" y="47"/>
                      <a:pt x="28" y="47"/>
                    </a:cubicBezTo>
                    <a:cubicBezTo>
                      <a:pt x="29" y="47"/>
                      <a:pt x="30" y="48"/>
                      <a:pt x="30" y="49"/>
                    </a:cubicBezTo>
                    <a:cubicBezTo>
                      <a:pt x="30" y="50"/>
                      <a:pt x="32" y="51"/>
                      <a:pt x="34" y="50"/>
                    </a:cubicBezTo>
                    <a:cubicBezTo>
                      <a:pt x="36" y="50"/>
                      <a:pt x="37" y="48"/>
                      <a:pt x="37" y="47"/>
                    </a:cubicBezTo>
                    <a:cubicBezTo>
                      <a:pt x="36" y="45"/>
                      <a:pt x="38" y="43"/>
                      <a:pt x="38" y="43"/>
                    </a:cubicBezTo>
                    <a:cubicBezTo>
                      <a:pt x="39" y="42"/>
                      <a:pt x="40" y="43"/>
                      <a:pt x="41" y="44"/>
                    </a:cubicBezTo>
                    <a:cubicBezTo>
                      <a:pt x="42" y="45"/>
                      <a:pt x="44" y="44"/>
                      <a:pt x="45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8"/>
                      <a:pt x="45" y="35"/>
                      <a:pt x="45" y="35"/>
                    </a:cubicBezTo>
                    <a:cubicBezTo>
                      <a:pt x="46" y="34"/>
                      <a:pt x="47" y="34"/>
                      <a:pt x="48" y="34"/>
                    </a:cubicBezTo>
                    <a:cubicBezTo>
                      <a:pt x="50" y="34"/>
                      <a:pt x="51" y="33"/>
                      <a:pt x="51" y="31"/>
                    </a:cubicBezTo>
                    <a:cubicBezTo>
                      <a:pt x="52" y="29"/>
                      <a:pt x="51" y="27"/>
                      <a:pt x="50" y="27"/>
                    </a:cubicBezTo>
                    <a:cubicBezTo>
                      <a:pt x="48" y="27"/>
                      <a:pt x="47" y="25"/>
                      <a:pt x="47" y="24"/>
                    </a:cubicBezTo>
                    <a:cubicBezTo>
                      <a:pt x="47" y="23"/>
                      <a:pt x="48" y="22"/>
                      <a:pt x="49" y="22"/>
                    </a:cubicBezTo>
                    <a:cubicBezTo>
                      <a:pt x="51" y="21"/>
                      <a:pt x="51" y="19"/>
                      <a:pt x="51" y="18"/>
                    </a:cubicBezTo>
                    <a:cubicBezTo>
                      <a:pt x="50" y="16"/>
                      <a:pt x="49" y="15"/>
                      <a:pt x="47" y="15"/>
                    </a:cubicBezTo>
                    <a:cubicBezTo>
                      <a:pt x="46" y="16"/>
                      <a:pt x="44" y="14"/>
                      <a:pt x="44" y="13"/>
                    </a:cubicBezTo>
                    <a:cubicBezTo>
                      <a:pt x="43" y="13"/>
                      <a:pt x="43" y="11"/>
                      <a:pt x="44" y="10"/>
                    </a:cubicBezTo>
                    <a:cubicBezTo>
                      <a:pt x="45" y="9"/>
                      <a:pt x="45" y="8"/>
                      <a:pt x="43" y="6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8" y="7"/>
                      <a:pt x="36" y="7"/>
                      <a:pt x="35" y="6"/>
                    </a:cubicBezTo>
                    <a:cubicBezTo>
                      <a:pt x="34" y="6"/>
                      <a:pt x="34" y="5"/>
                      <a:pt x="34" y="3"/>
                    </a:cubicBezTo>
                    <a:cubicBezTo>
                      <a:pt x="35" y="2"/>
                      <a:pt x="33" y="1"/>
                      <a:pt x="32" y="0"/>
                    </a:cubicBezTo>
                    <a:cubicBezTo>
                      <a:pt x="30" y="0"/>
                      <a:pt x="28" y="1"/>
                      <a:pt x="28" y="2"/>
                    </a:cubicBezTo>
                    <a:cubicBezTo>
                      <a:pt x="27" y="3"/>
                      <a:pt x="25" y="4"/>
                      <a:pt x="24" y="4"/>
                    </a:cubicBezTo>
                    <a:cubicBezTo>
                      <a:pt x="24" y="4"/>
                      <a:pt x="23" y="3"/>
                      <a:pt x="22" y="2"/>
                    </a:cubicBezTo>
                    <a:cubicBezTo>
                      <a:pt x="22" y="1"/>
                      <a:pt x="20" y="0"/>
                      <a:pt x="18" y="1"/>
                    </a:cubicBezTo>
                    <a:cubicBezTo>
                      <a:pt x="16" y="1"/>
                      <a:pt x="15" y="3"/>
                      <a:pt x="16" y="4"/>
                    </a:cubicBezTo>
                    <a:cubicBezTo>
                      <a:pt x="16" y="6"/>
                      <a:pt x="15" y="8"/>
                      <a:pt x="14" y="8"/>
                    </a:cubicBezTo>
                    <a:cubicBezTo>
                      <a:pt x="13" y="9"/>
                      <a:pt x="12" y="8"/>
                      <a:pt x="11" y="7"/>
                    </a:cubicBezTo>
                    <a:cubicBezTo>
                      <a:pt x="10" y="6"/>
                      <a:pt x="8" y="7"/>
                      <a:pt x="7" y="8"/>
                    </a:cubicBezTo>
                    <a:cubicBezTo>
                      <a:pt x="6" y="10"/>
                      <a:pt x="5" y="11"/>
                      <a:pt x="6" y="12"/>
                    </a:cubicBezTo>
                    <a:close/>
                    <a:moveTo>
                      <a:pt x="22" y="11"/>
                    </a:moveTo>
                    <a:cubicBezTo>
                      <a:pt x="29" y="9"/>
                      <a:pt x="38" y="13"/>
                      <a:pt x="40" y="21"/>
                    </a:cubicBezTo>
                    <a:cubicBezTo>
                      <a:pt x="43" y="29"/>
                      <a:pt x="38" y="37"/>
                      <a:pt x="31" y="40"/>
                    </a:cubicBezTo>
                    <a:cubicBezTo>
                      <a:pt x="23" y="42"/>
                      <a:pt x="14" y="38"/>
                      <a:pt x="12" y="30"/>
                    </a:cubicBezTo>
                    <a:cubicBezTo>
                      <a:pt x="9" y="22"/>
                      <a:pt x="14" y="14"/>
                      <a:pt x="2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14"/>
              <p:cNvSpPr>
                <a:spLocks noEditPoints="1"/>
              </p:cNvSpPr>
              <p:nvPr/>
            </p:nvSpPr>
            <p:spPr bwMode="auto">
              <a:xfrm>
                <a:off x="4842" y="2116"/>
                <a:ext cx="163" cy="168"/>
              </a:xfrm>
              <a:custGeom>
                <a:avLst/>
                <a:gdLst>
                  <a:gd name="T0" fmla="*/ 4 w 39"/>
                  <a:gd name="T1" fmla="*/ 10 h 40"/>
                  <a:gd name="T2" fmla="*/ 5 w 39"/>
                  <a:gd name="T3" fmla="*/ 13 h 40"/>
                  <a:gd name="T4" fmla="*/ 2 w 39"/>
                  <a:gd name="T5" fmla="*/ 13 h 40"/>
                  <a:gd name="T6" fmla="*/ 0 w 39"/>
                  <a:gd name="T7" fmla="*/ 16 h 40"/>
                  <a:gd name="T8" fmla="*/ 1 w 39"/>
                  <a:gd name="T9" fmla="*/ 19 h 40"/>
                  <a:gd name="T10" fmla="*/ 3 w 39"/>
                  <a:gd name="T11" fmla="*/ 21 h 40"/>
                  <a:gd name="T12" fmla="*/ 2 w 39"/>
                  <a:gd name="T13" fmla="*/ 23 h 40"/>
                  <a:gd name="T14" fmla="*/ 1 w 39"/>
                  <a:gd name="T15" fmla="*/ 26 h 40"/>
                  <a:gd name="T16" fmla="*/ 3 w 39"/>
                  <a:gd name="T17" fmla="*/ 28 h 40"/>
                  <a:gd name="T18" fmla="*/ 5 w 39"/>
                  <a:gd name="T19" fmla="*/ 28 h 40"/>
                  <a:gd name="T20" fmla="*/ 5 w 39"/>
                  <a:gd name="T21" fmla="*/ 31 h 40"/>
                  <a:gd name="T22" fmla="*/ 6 w 39"/>
                  <a:gd name="T23" fmla="*/ 35 h 40"/>
                  <a:gd name="T24" fmla="*/ 9 w 39"/>
                  <a:gd name="T25" fmla="*/ 35 h 40"/>
                  <a:gd name="T26" fmla="*/ 13 w 39"/>
                  <a:gd name="T27" fmla="*/ 34 h 40"/>
                  <a:gd name="T28" fmla="*/ 13 w 39"/>
                  <a:gd name="T29" fmla="*/ 37 h 40"/>
                  <a:gd name="T30" fmla="*/ 15 w 39"/>
                  <a:gd name="T31" fmla="*/ 39 h 40"/>
                  <a:gd name="T32" fmla="*/ 18 w 39"/>
                  <a:gd name="T33" fmla="*/ 38 h 40"/>
                  <a:gd name="T34" fmla="*/ 21 w 39"/>
                  <a:gd name="T35" fmla="*/ 36 h 40"/>
                  <a:gd name="T36" fmla="*/ 22 w 39"/>
                  <a:gd name="T37" fmla="*/ 38 h 40"/>
                  <a:gd name="T38" fmla="*/ 26 w 39"/>
                  <a:gd name="T39" fmla="*/ 39 h 40"/>
                  <a:gd name="T40" fmla="*/ 27 w 39"/>
                  <a:gd name="T41" fmla="*/ 36 h 40"/>
                  <a:gd name="T42" fmla="*/ 29 w 39"/>
                  <a:gd name="T43" fmla="*/ 33 h 40"/>
                  <a:gd name="T44" fmla="*/ 31 w 39"/>
                  <a:gd name="T45" fmla="*/ 34 h 40"/>
                  <a:gd name="T46" fmla="*/ 34 w 39"/>
                  <a:gd name="T47" fmla="*/ 33 h 40"/>
                  <a:gd name="T48" fmla="*/ 35 w 39"/>
                  <a:gd name="T49" fmla="*/ 30 h 40"/>
                  <a:gd name="T50" fmla="*/ 34 w 39"/>
                  <a:gd name="T51" fmla="*/ 27 h 40"/>
                  <a:gd name="T52" fmla="*/ 36 w 39"/>
                  <a:gd name="T53" fmla="*/ 26 h 40"/>
                  <a:gd name="T54" fmla="*/ 39 w 39"/>
                  <a:gd name="T55" fmla="*/ 24 h 40"/>
                  <a:gd name="T56" fmla="*/ 38 w 39"/>
                  <a:gd name="T57" fmla="*/ 21 h 40"/>
                  <a:gd name="T58" fmla="*/ 36 w 39"/>
                  <a:gd name="T59" fmla="*/ 18 h 40"/>
                  <a:gd name="T60" fmla="*/ 37 w 39"/>
                  <a:gd name="T61" fmla="*/ 17 h 40"/>
                  <a:gd name="T62" fmla="*/ 38 w 39"/>
                  <a:gd name="T63" fmla="*/ 14 h 40"/>
                  <a:gd name="T64" fmla="*/ 36 w 39"/>
                  <a:gd name="T65" fmla="*/ 12 h 40"/>
                  <a:gd name="T66" fmla="*/ 33 w 39"/>
                  <a:gd name="T67" fmla="*/ 10 h 40"/>
                  <a:gd name="T68" fmla="*/ 33 w 39"/>
                  <a:gd name="T69" fmla="*/ 8 h 40"/>
                  <a:gd name="T70" fmla="*/ 33 w 39"/>
                  <a:gd name="T71" fmla="*/ 5 h 40"/>
                  <a:gd name="T72" fmla="*/ 30 w 39"/>
                  <a:gd name="T73" fmla="*/ 5 h 40"/>
                  <a:gd name="T74" fmla="*/ 26 w 39"/>
                  <a:gd name="T75" fmla="*/ 5 h 40"/>
                  <a:gd name="T76" fmla="*/ 26 w 39"/>
                  <a:gd name="T77" fmla="*/ 3 h 40"/>
                  <a:gd name="T78" fmla="*/ 24 w 39"/>
                  <a:gd name="T79" fmla="*/ 0 h 40"/>
                  <a:gd name="T80" fmla="*/ 21 w 39"/>
                  <a:gd name="T81" fmla="*/ 2 h 40"/>
                  <a:gd name="T82" fmla="*/ 18 w 39"/>
                  <a:gd name="T83" fmla="*/ 4 h 40"/>
                  <a:gd name="T84" fmla="*/ 16 w 39"/>
                  <a:gd name="T85" fmla="*/ 2 h 40"/>
                  <a:gd name="T86" fmla="*/ 13 w 39"/>
                  <a:gd name="T87" fmla="*/ 1 h 40"/>
                  <a:gd name="T88" fmla="*/ 11 w 39"/>
                  <a:gd name="T89" fmla="*/ 3 h 40"/>
                  <a:gd name="T90" fmla="*/ 10 w 39"/>
                  <a:gd name="T91" fmla="*/ 6 h 40"/>
                  <a:gd name="T92" fmla="*/ 8 w 39"/>
                  <a:gd name="T93" fmla="*/ 6 h 40"/>
                  <a:gd name="T94" fmla="*/ 5 w 39"/>
                  <a:gd name="T95" fmla="*/ 6 h 40"/>
                  <a:gd name="T96" fmla="*/ 4 w 39"/>
                  <a:gd name="T97" fmla="*/ 10 h 40"/>
                  <a:gd name="T98" fmla="*/ 16 w 39"/>
                  <a:gd name="T99" fmla="*/ 9 h 40"/>
                  <a:gd name="T100" fmla="*/ 30 w 39"/>
                  <a:gd name="T101" fmla="*/ 16 h 40"/>
                  <a:gd name="T102" fmla="*/ 23 w 39"/>
                  <a:gd name="T103" fmla="*/ 31 h 40"/>
                  <a:gd name="T104" fmla="*/ 9 w 39"/>
                  <a:gd name="T105" fmla="*/ 23 h 40"/>
                  <a:gd name="T106" fmla="*/ 16 w 39"/>
                  <a:gd name="T107" fmla="*/ 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40">
                    <a:moveTo>
                      <a:pt x="4" y="10"/>
                    </a:moveTo>
                    <a:cubicBezTo>
                      <a:pt x="5" y="10"/>
                      <a:pt x="5" y="12"/>
                      <a:pt x="5" y="13"/>
                    </a:cubicBezTo>
                    <a:cubicBezTo>
                      <a:pt x="4" y="13"/>
                      <a:pt x="3" y="14"/>
                      <a:pt x="2" y="13"/>
                    </a:cubicBezTo>
                    <a:cubicBezTo>
                      <a:pt x="1" y="13"/>
                      <a:pt x="0" y="14"/>
                      <a:pt x="0" y="16"/>
                    </a:cubicBezTo>
                    <a:cubicBezTo>
                      <a:pt x="0" y="17"/>
                      <a:pt x="0" y="18"/>
                      <a:pt x="1" y="19"/>
                    </a:cubicBezTo>
                    <a:cubicBezTo>
                      <a:pt x="2" y="19"/>
                      <a:pt x="3" y="20"/>
                      <a:pt x="3" y="21"/>
                    </a:cubicBezTo>
                    <a:cubicBezTo>
                      <a:pt x="3" y="22"/>
                      <a:pt x="3" y="22"/>
                      <a:pt x="2" y="23"/>
                    </a:cubicBezTo>
                    <a:cubicBezTo>
                      <a:pt x="1" y="23"/>
                      <a:pt x="0" y="24"/>
                      <a:pt x="1" y="26"/>
                    </a:cubicBezTo>
                    <a:cubicBezTo>
                      <a:pt x="1" y="27"/>
                      <a:pt x="2" y="28"/>
                      <a:pt x="3" y="28"/>
                    </a:cubicBezTo>
                    <a:cubicBezTo>
                      <a:pt x="4" y="27"/>
                      <a:pt x="5" y="28"/>
                      <a:pt x="5" y="28"/>
                    </a:cubicBezTo>
                    <a:cubicBezTo>
                      <a:pt x="6" y="29"/>
                      <a:pt x="6" y="31"/>
                      <a:pt x="5" y="31"/>
                    </a:cubicBezTo>
                    <a:cubicBezTo>
                      <a:pt x="5" y="32"/>
                      <a:pt x="5" y="34"/>
                      <a:pt x="6" y="35"/>
                    </a:cubicBezTo>
                    <a:cubicBezTo>
                      <a:pt x="7" y="35"/>
                      <a:pt x="9" y="36"/>
                      <a:pt x="9" y="35"/>
                    </a:cubicBezTo>
                    <a:cubicBezTo>
                      <a:pt x="10" y="34"/>
                      <a:pt x="12" y="34"/>
                      <a:pt x="13" y="34"/>
                    </a:cubicBezTo>
                    <a:cubicBezTo>
                      <a:pt x="13" y="35"/>
                      <a:pt x="13" y="36"/>
                      <a:pt x="13" y="37"/>
                    </a:cubicBezTo>
                    <a:cubicBezTo>
                      <a:pt x="13" y="38"/>
                      <a:pt x="14" y="39"/>
                      <a:pt x="15" y="39"/>
                    </a:cubicBezTo>
                    <a:cubicBezTo>
                      <a:pt x="17" y="40"/>
                      <a:pt x="18" y="39"/>
                      <a:pt x="18" y="38"/>
                    </a:cubicBezTo>
                    <a:cubicBezTo>
                      <a:pt x="18" y="37"/>
                      <a:pt x="20" y="36"/>
                      <a:pt x="21" y="36"/>
                    </a:cubicBezTo>
                    <a:cubicBezTo>
                      <a:pt x="21" y="36"/>
                      <a:pt x="22" y="37"/>
                      <a:pt x="22" y="38"/>
                    </a:cubicBezTo>
                    <a:cubicBezTo>
                      <a:pt x="23" y="39"/>
                      <a:pt x="24" y="39"/>
                      <a:pt x="26" y="39"/>
                    </a:cubicBezTo>
                    <a:cubicBezTo>
                      <a:pt x="27" y="38"/>
                      <a:pt x="28" y="37"/>
                      <a:pt x="27" y="36"/>
                    </a:cubicBezTo>
                    <a:cubicBezTo>
                      <a:pt x="27" y="35"/>
                      <a:pt x="28" y="33"/>
                      <a:pt x="29" y="33"/>
                    </a:cubicBezTo>
                    <a:cubicBezTo>
                      <a:pt x="29" y="33"/>
                      <a:pt x="30" y="33"/>
                      <a:pt x="31" y="34"/>
                    </a:cubicBezTo>
                    <a:cubicBezTo>
                      <a:pt x="32" y="34"/>
                      <a:pt x="33" y="34"/>
                      <a:pt x="34" y="33"/>
                    </a:cubicBezTo>
                    <a:cubicBezTo>
                      <a:pt x="35" y="32"/>
                      <a:pt x="35" y="31"/>
                      <a:pt x="35" y="30"/>
                    </a:cubicBezTo>
                    <a:cubicBezTo>
                      <a:pt x="34" y="29"/>
                      <a:pt x="34" y="27"/>
                      <a:pt x="34" y="27"/>
                    </a:cubicBezTo>
                    <a:cubicBezTo>
                      <a:pt x="34" y="26"/>
                      <a:pt x="35" y="26"/>
                      <a:pt x="36" y="26"/>
                    </a:cubicBezTo>
                    <a:cubicBezTo>
                      <a:pt x="38" y="26"/>
                      <a:pt x="39" y="25"/>
                      <a:pt x="39" y="24"/>
                    </a:cubicBezTo>
                    <a:cubicBezTo>
                      <a:pt x="39" y="23"/>
                      <a:pt x="39" y="21"/>
                      <a:pt x="38" y="21"/>
                    </a:cubicBezTo>
                    <a:cubicBezTo>
                      <a:pt x="37" y="21"/>
                      <a:pt x="36" y="19"/>
                      <a:pt x="36" y="18"/>
                    </a:cubicBezTo>
                    <a:cubicBezTo>
                      <a:pt x="36" y="18"/>
                      <a:pt x="36" y="17"/>
                      <a:pt x="37" y="17"/>
                    </a:cubicBezTo>
                    <a:cubicBezTo>
                      <a:pt x="38" y="16"/>
                      <a:pt x="39" y="15"/>
                      <a:pt x="38" y="14"/>
                    </a:cubicBezTo>
                    <a:cubicBezTo>
                      <a:pt x="38" y="12"/>
                      <a:pt x="37" y="11"/>
                      <a:pt x="36" y="12"/>
                    </a:cubicBezTo>
                    <a:cubicBezTo>
                      <a:pt x="35" y="12"/>
                      <a:pt x="33" y="11"/>
                      <a:pt x="33" y="10"/>
                    </a:cubicBezTo>
                    <a:cubicBezTo>
                      <a:pt x="32" y="10"/>
                      <a:pt x="33" y="9"/>
                      <a:pt x="33" y="8"/>
                    </a:cubicBezTo>
                    <a:cubicBezTo>
                      <a:pt x="34" y="7"/>
                      <a:pt x="34" y="6"/>
                      <a:pt x="33" y="5"/>
                    </a:cubicBezTo>
                    <a:cubicBezTo>
                      <a:pt x="32" y="4"/>
                      <a:pt x="30" y="4"/>
                      <a:pt x="30" y="5"/>
                    </a:cubicBezTo>
                    <a:cubicBezTo>
                      <a:pt x="29" y="5"/>
                      <a:pt x="27" y="5"/>
                      <a:pt x="26" y="5"/>
                    </a:cubicBezTo>
                    <a:cubicBezTo>
                      <a:pt x="26" y="5"/>
                      <a:pt x="26" y="4"/>
                      <a:pt x="26" y="3"/>
                    </a:cubicBezTo>
                    <a:cubicBezTo>
                      <a:pt x="26" y="2"/>
                      <a:pt x="25" y="1"/>
                      <a:pt x="24" y="0"/>
                    </a:cubicBezTo>
                    <a:cubicBezTo>
                      <a:pt x="22" y="0"/>
                      <a:pt x="21" y="1"/>
                      <a:pt x="21" y="2"/>
                    </a:cubicBezTo>
                    <a:cubicBezTo>
                      <a:pt x="20" y="3"/>
                      <a:pt x="19" y="3"/>
                      <a:pt x="18" y="4"/>
                    </a:cubicBezTo>
                    <a:cubicBezTo>
                      <a:pt x="18" y="4"/>
                      <a:pt x="17" y="3"/>
                      <a:pt x="16" y="2"/>
                    </a:cubicBezTo>
                    <a:cubicBezTo>
                      <a:pt x="16" y="1"/>
                      <a:pt x="15" y="0"/>
                      <a:pt x="13" y="1"/>
                    </a:cubicBezTo>
                    <a:cubicBezTo>
                      <a:pt x="12" y="1"/>
                      <a:pt x="11" y="2"/>
                      <a:pt x="11" y="3"/>
                    </a:cubicBezTo>
                    <a:cubicBezTo>
                      <a:pt x="12" y="4"/>
                      <a:pt x="11" y="6"/>
                      <a:pt x="10" y="6"/>
                    </a:cubicBezTo>
                    <a:cubicBezTo>
                      <a:pt x="10" y="7"/>
                      <a:pt x="9" y="6"/>
                      <a:pt x="8" y="6"/>
                    </a:cubicBezTo>
                    <a:cubicBezTo>
                      <a:pt x="7" y="5"/>
                      <a:pt x="6" y="5"/>
                      <a:pt x="5" y="6"/>
                    </a:cubicBezTo>
                    <a:cubicBezTo>
                      <a:pt x="4" y="7"/>
                      <a:pt x="4" y="9"/>
                      <a:pt x="4" y="10"/>
                    </a:cubicBezTo>
                    <a:close/>
                    <a:moveTo>
                      <a:pt x="16" y="9"/>
                    </a:moveTo>
                    <a:cubicBezTo>
                      <a:pt x="22" y="7"/>
                      <a:pt x="28" y="10"/>
                      <a:pt x="30" y="16"/>
                    </a:cubicBezTo>
                    <a:cubicBezTo>
                      <a:pt x="32" y="22"/>
                      <a:pt x="29" y="29"/>
                      <a:pt x="23" y="31"/>
                    </a:cubicBezTo>
                    <a:cubicBezTo>
                      <a:pt x="17" y="33"/>
                      <a:pt x="11" y="29"/>
                      <a:pt x="9" y="23"/>
                    </a:cubicBezTo>
                    <a:cubicBezTo>
                      <a:pt x="7" y="17"/>
                      <a:pt x="10" y="11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02" name="文本框 113"/>
            <p:cNvSpPr txBox="1"/>
            <p:nvPr/>
          </p:nvSpPr>
          <p:spPr>
            <a:xfrm>
              <a:off x="8057433" y="2791068"/>
              <a:ext cx="2859361" cy="428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s-ES" altLang="zh-CN" b="1" dirty="0">
                  <a:solidFill>
                    <a:srgbClr val="002060"/>
                  </a:solidFill>
                  <a:ea typeface="微软雅黑" pitchFamily="34" charset="-122"/>
                </a:rPr>
                <a:t>Son tushunchasi (ST)</a:t>
              </a:r>
            </a:p>
            <a:p>
              <a:pPr marL="285750" indent="-2857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s-ES" altLang="zh-CN" b="1" dirty="0">
                  <a:solidFill>
                    <a:srgbClr val="002060"/>
                  </a:solidFill>
                  <a:ea typeface="微软雅黑" pitchFamily="34" charset="-122"/>
                </a:rPr>
                <a:t>Amallar va hisoblashlar (AH)</a:t>
              </a:r>
            </a:p>
          </p:txBody>
        </p:sp>
      </p:grpSp>
      <p:grpSp>
        <p:nvGrpSpPr>
          <p:cNvPr id="106" name="组合 130"/>
          <p:cNvGrpSpPr/>
          <p:nvPr/>
        </p:nvGrpSpPr>
        <p:grpSpPr>
          <a:xfrm>
            <a:off x="8578908" y="3462835"/>
            <a:ext cx="3646039" cy="1243156"/>
            <a:chOff x="8126397" y="3692229"/>
            <a:chExt cx="3275984" cy="1117386"/>
          </a:xfrm>
        </p:grpSpPr>
        <p:sp>
          <p:nvSpPr>
            <p:cNvPr id="107" name="文本框 122"/>
            <p:cNvSpPr txBox="1"/>
            <p:nvPr/>
          </p:nvSpPr>
          <p:spPr>
            <a:xfrm>
              <a:off x="8840808" y="3692229"/>
              <a:ext cx="2427031" cy="359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7030A0"/>
                  </a:solidFill>
                  <a:ea typeface="时尚中黑简体" panose="01010104010101010101" pitchFamily="2" charset="-122"/>
                </a:rPr>
                <a:t>Algebra </a:t>
              </a:r>
              <a:r>
                <a:rPr lang="en-US" altLang="zh-CN" sz="2000" b="1" dirty="0" err="1">
                  <a:solidFill>
                    <a:srgbClr val="7030A0"/>
                  </a:solidFill>
                  <a:ea typeface="时尚中黑简体" panose="01010104010101010101" pitchFamily="2" charset="-122"/>
                </a:rPr>
                <a:t>va</a:t>
              </a:r>
              <a:r>
                <a:rPr lang="en-US" altLang="zh-CN" sz="2000" b="1" dirty="0">
                  <a:solidFill>
                    <a:srgbClr val="7030A0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7030A0"/>
                  </a:solidFill>
                  <a:ea typeface="时尚中黑简体" panose="01010104010101010101" pitchFamily="2" charset="-122"/>
                </a:rPr>
                <a:t>funksiyalar</a:t>
              </a:r>
              <a:endParaRPr lang="zh-CN" altLang="en-US" sz="2000" b="1" dirty="0">
                <a:solidFill>
                  <a:srgbClr val="7030A0"/>
                </a:solidFill>
                <a:ea typeface="时尚中黑简体" panose="01010104010101010101" pitchFamily="2" charset="-122"/>
              </a:endParaRPr>
            </a:p>
          </p:txBody>
        </p:sp>
        <p:sp>
          <p:nvSpPr>
            <p:cNvPr id="108" name="Freeform 18"/>
            <p:cNvSpPr>
              <a:spLocks noEditPoints="1"/>
            </p:cNvSpPr>
            <p:nvPr/>
          </p:nvSpPr>
          <p:spPr bwMode="auto">
            <a:xfrm>
              <a:off x="8565431" y="3732241"/>
              <a:ext cx="303924" cy="226825"/>
            </a:xfrm>
            <a:custGeom>
              <a:avLst/>
              <a:gdLst>
                <a:gd name="T0" fmla="*/ 82 w 112"/>
                <a:gd name="T1" fmla="*/ 53 h 83"/>
                <a:gd name="T2" fmla="*/ 99 w 112"/>
                <a:gd name="T3" fmla="*/ 36 h 83"/>
                <a:gd name="T4" fmla="*/ 104 w 112"/>
                <a:gd name="T5" fmla="*/ 37 h 83"/>
                <a:gd name="T6" fmla="*/ 104 w 112"/>
                <a:gd name="T7" fmla="*/ 24 h 83"/>
                <a:gd name="T8" fmla="*/ 92 w 112"/>
                <a:gd name="T9" fmla="*/ 12 h 83"/>
                <a:gd name="T10" fmla="*/ 49 w 112"/>
                <a:gd name="T11" fmla="*/ 12 h 83"/>
                <a:gd name="T12" fmla="*/ 39 w 112"/>
                <a:gd name="T13" fmla="*/ 0 h 83"/>
                <a:gd name="T14" fmla="*/ 14 w 112"/>
                <a:gd name="T15" fmla="*/ 0 h 83"/>
                <a:gd name="T16" fmla="*/ 2 w 112"/>
                <a:gd name="T17" fmla="*/ 6 h 83"/>
                <a:gd name="T18" fmla="*/ 0 w 112"/>
                <a:gd name="T19" fmla="*/ 13 h 83"/>
                <a:gd name="T20" fmla="*/ 0 w 112"/>
                <a:gd name="T21" fmla="*/ 13 h 83"/>
                <a:gd name="T22" fmla="*/ 0 w 112"/>
                <a:gd name="T23" fmla="*/ 14 h 83"/>
                <a:gd name="T24" fmla="*/ 0 w 112"/>
                <a:gd name="T25" fmla="*/ 16 h 83"/>
                <a:gd name="T26" fmla="*/ 0 w 112"/>
                <a:gd name="T27" fmla="*/ 34 h 83"/>
                <a:gd name="T28" fmla="*/ 0 w 112"/>
                <a:gd name="T29" fmla="*/ 71 h 83"/>
                <a:gd name="T30" fmla="*/ 12 w 112"/>
                <a:gd name="T31" fmla="*/ 83 h 83"/>
                <a:gd name="T32" fmla="*/ 92 w 112"/>
                <a:gd name="T33" fmla="*/ 83 h 83"/>
                <a:gd name="T34" fmla="*/ 104 w 112"/>
                <a:gd name="T35" fmla="*/ 71 h 83"/>
                <a:gd name="T36" fmla="*/ 104 w 112"/>
                <a:gd name="T37" fmla="*/ 69 h 83"/>
                <a:gd name="T38" fmla="*/ 99 w 112"/>
                <a:gd name="T39" fmla="*/ 69 h 83"/>
                <a:gd name="T40" fmla="*/ 82 w 112"/>
                <a:gd name="T41" fmla="*/ 53 h 83"/>
                <a:gd name="T42" fmla="*/ 104 w 112"/>
                <a:gd name="T43" fmla="*/ 40 h 83"/>
                <a:gd name="T44" fmla="*/ 99 w 112"/>
                <a:gd name="T45" fmla="*/ 39 h 83"/>
                <a:gd name="T46" fmla="*/ 85 w 112"/>
                <a:gd name="T47" fmla="*/ 53 h 83"/>
                <a:gd name="T48" fmla="*/ 99 w 112"/>
                <a:gd name="T49" fmla="*/ 66 h 83"/>
                <a:gd name="T50" fmla="*/ 104 w 112"/>
                <a:gd name="T51" fmla="*/ 65 h 83"/>
                <a:gd name="T52" fmla="*/ 112 w 112"/>
                <a:gd name="T53" fmla="*/ 53 h 83"/>
                <a:gd name="T54" fmla="*/ 104 w 112"/>
                <a:gd name="T55" fmla="*/ 40 h 83"/>
                <a:gd name="T56" fmla="*/ 104 w 112"/>
                <a:gd name="T57" fmla="*/ 56 h 83"/>
                <a:gd name="T58" fmla="*/ 99 w 112"/>
                <a:gd name="T59" fmla="*/ 63 h 83"/>
                <a:gd name="T60" fmla="*/ 98 w 112"/>
                <a:gd name="T61" fmla="*/ 64 h 83"/>
                <a:gd name="T62" fmla="*/ 98 w 112"/>
                <a:gd name="T63" fmla="*/ 64 h 83"/>
                <a:gd name="T64" fmla="*/ 97 w 112"/>
                <a:gd name="T65" fmla="*/ 63 h 83"/>
                <a:gd name="T66" fmla="*/ 89 w 112"/>
                <a:gd name="T67" fmla="*/ 53 h 83"/>
                <a:gd name="T68" fmla="*/ 89 w 112"/>
                <a:gd name="T69" fmla="*/ 53 h 83"/>
                <a:gd name="T70" fmla="*/ 93 w 112"/>
                <a:gd name="T71" fmla="*/ 53 h 83"/>
                <a:gd name="T72" fmla="*/ 98 w 112"/>
                <a:gd name="T73" fmla="*/ 59 h 83"/>
                <a:gd name="T74" fmla="*/ 104 w 112"/>
                <a:gd name="T75" fmla="*/ 50 h 83"/>
                <a:gd name="T76" fmla="*/ 107 w 112"/>
                <a:gd name="T77" fmla="*/ 45 h 83"/>
                <a:gd name="T78" fmla="*/ 109 w 112"/>
                <a:gd name="T79" fmla="*/ 45 h 83"/>
                <a:gd name="T80" fmla="*/ 110 w 112"/>
                <a:gd name="T81" fmla="*/ 47 h 83"/>
                <a:gd name="T82" fmla="*/ 104 w 112"/>
                <a:gd name="T83" fmla="*/ 5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2" h="83">
                  <a:moveTo>
                    <a:pt x="82" y="53"/>
                  </a:moveTo>
                  <a:cubicBezTo>
                    <a:pt x="82" y="44"/>
                    <a:pt x="90" y="36"/>
                    <a:pt x="99" y="36"/>
                  </a:cubicBezTo>
                  <a:cubicBezTo>
                    <a:pt x="100" y="36"/>
                    <a:pt x="102" y="37"/>
                    <a:pt x="104" y="37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17"/>
                    <a:pt x="99" y="12"/>
                    <a:pt x="9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8" y="5"/>
                    <a:pt x="43" y="0"/>
                    <a:pt x="3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8" y="0"/>
                    <a:pt x="4" y="2"/>
                    <a:pt x="2" y="6"/>
                  </a:cubicBezTo>
                  <a:cubicBezTo>
                    <a:pt x="1" y="8"/>
                    <a:pt x="0" y="10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8"/>
                    <a:pt x="5" y="83"/>
                    <a:pt x="12" y="83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9" y="83"/>
                    <a:pt x="104" y="78"/>
                    <a:pt x="104" y="71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2" y="69"/>
                    <a:pt x="100" y="69"/>
                    <a:pt x="99" y="69"/>
                  </a:cubicBezTo>
                  <a:cubicBezTo>
                    <a:pt x="90" y="69"/>
                    <a:pt x="82" y="62"/>
                    <a:pt x="82" y="53"/>
                  </a:cubicBezTo>
                  <a:close/>
                  <a:moveTo>
                    <a:pt x="104" y="40"/>
                  </a:moveTo>
                  <a:cubicBezTo>
                    <a:pt x="102" y="40"/>
                    <a:pt x="101" y="39"/>
                    <a:pt x="99" y="39"/>
                  </a:cubicBezTo>
                  <a:cubicBezTo>
                    <a:pt x="91" y="39"/>
                    <a:pt x="85" y="45"/>
                    <a:pt x="85" y="53"/>
                  </a:cubicBezTo>
                  <a:cubicBezTo>
                    <a:pt x="85" y="60"/>
                    <a:pt x="91" y="66"/>
                    <a:pt x="99" y="66"/>
                  </a:cubicBezTo>
                  <a:cubicBezTo>
                    <a:pt x="101" y="66"/>
                    <a:pt x="102" y="66"/>
                    <a:pt x="104" y="65"/>
                  </a:cubicBezTo>
                  <a:cubicBezTo>
                    <a:pt x="109" y="63"/>
                    <a:pt x="112" y="59"/>
                    <a:pt x="112" y="53"/>
                  </a:cubicBezTo>
                  <a:cubicBezTo>
                    <a:pt x="112" y="47"/>
                    <a:pt x="109" y="42"/>
                    <a:pt x="104" y="40"/>
                  </a:cubicBezTo>
                  <a:close/>
                  <a:moveTo>
                    <a:pt x="104" y="56"/>
                  </a:moveTo>
                  <a:cubicBezTo>
                    <a:pt x="99" y="63"/>
                    <a:pt x="99" y="63"/>
                    <a:pt x="99" y="63"/>
                  </a:cubicBezTo>
                  <a:cubicBezTo>
                    <a:pt x="99" y="63"/>
                    <a:pt x="99" y="64"/>
                    <a:pt x="98" y="64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7" y="64"/>
                    <a:pt x="97" y="63"/>
                    <a:pt x="97" y="63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7" y="44"/>
                    <a:pt x="108" y="44"/>
                    <a:pt x="109" y="45"/>
                  </a:cubicBezTo>
                  <a:cubicBezTo>
                    <a:pt x="110" y="45"/>
                    <a:pt x="110" y="46"/>
                    <a:pt x="110" y="47"/>
                  </a:cubicBezTo>
                  <a:lnTo>
                    <a:pt x="104" y="56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109" name="文本框 113"/>
            <p:cNvSpPr txBox="1"/>
            <p:nvPr/>
          </p:nvSpPr>
          <p:spPr>
            <a:xfrm>
              <a:off x="8126397" y="4035027"/>
              <a:ext cx="3275984" cy="774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Algebraik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ifodalar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almashtirishlar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(AA)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Munosabatlar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funksiyalar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(MF)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Tenglama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tengsizliklar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(TT)</a:t>
              </a:r>
            </a:p>
          </p:txBody>
        </p:sp>
      </p:grpSp>
      <p:grpSp>
        <p:nvGrpSpPr>
          <p:cNvPr id="110" name="组合 134"/>
          <p:cNvGrpSpPr/>
          <p:nvPr/>
        </p:nvGrpSpPr>
        <p:grpSpPr>
          <a:xfrm>
            <a:off x="7390695" y="5028607"/>
            <a:ext cx="4826542" cy="1485203"/>
            <a:chOff x="7058785" y="5076768"/>
            <a:chExt cx="4336673" cy="1334943"/>
          </a:xfrm>
        </p:grpSpPr>
        <p:sp>
          <p:nvSpPr>
            <p:cNvPr id="111" name="文本框 127"/>
            <p:cNvSpPr txBox="1"/>
            <p:nvPr/>
          </p:nvSpPr>
          <p:spPr>
            <a:xfrm>
              <a:off x="8450388" y="5076768"/>
              <a:ext cx="2740672" cy="359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err="1">
                  <a:solidFill>
                    <a:srgbClr val="FE7F4B"/>
                  </a:solidFill>
                  <a:ea typeface="时尚中黑简体" panose="01010104010101010101" pitchFamily="2" charset="-122"/>
                </a:rPr>
                <a:t>Geometriya</a:t>
              </a:r>
              <a:r>
                <a:rPr lang="en-US" altLang="zh-CN" sz="2000" b="1" dirty="0">
                  <a:solidFill>
                    <a:srgbClr val="FE7F4B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FE7F4B"/>
                  </a:solidFill>
                  <a:ea typeface="时尚中黑简体" panose="01010104010101010101" pitchFamily="2" charset="-122"/>
                </a:rPr>
                <a:t>va</a:t>
              </a:r>
              <a:r>
                <a:rPr lang="en-US" altLang="zh-CN" sz="2000" b="1" dirty="0">
                  <a:solidFill>
                    <a:srgbClr val="FE7F4B"/>
                  </a:solidFill>
                  <a:ea typeface="时尚中黑简体" panose="01010104010101010101" pitchFamily="2" charset="-122"/>
                </a:rPr>
                <a:t> </a:t>
              </a:r>
              <a:r>
                <a:rPr lang="en-US" altLang="zh-CN" sz="2000" b="1" dirty="0" err="1">
                  <a:solidFill>
                    <a:srgbClr val="FE7F4B"/>
                  </a:solidFill>
                  <a:ea typeface="时尚中黑简体" panose="01010104010101010101" pitchFamily="2" charset="-122"/>
                </a:rPr>
                <a:t>o‘lchashlar</a:t>
              </a:r>
              <a:endParaRPr lang="zh-CN" altLang="en-US" sz="2000" b="1" dirty="0">
                <a:solidFill>
                  <a:srgbClr val="FE7F4B"/>
                </a:solidFill>
                <a:ea typeface="时尚中黑简体" panose="01010104010101010101" pitchFamily="2" charset="-122"/>
              </a:endParaRPr>
            </a:p>
          </p:txBody>
        </p:sp>
        <p:sp>
          <p:nvSpPr>
            <p:cNvPr id="113" name="文本框 113"/>
            <p:cNvSpPr txBox="1"/>
            <p:nvPr/>
          </p:nvSpPr>
          <p:spPr>
            <a:xfrm>
              <a:off x="7058785" y="5452698"/>
              <a:ext cx="4336673" cy="9590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Geometrik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shakllar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(GSH)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Geometrik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mushohada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masala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yechish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(MM)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Geometrik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yasashlar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munosabatlarni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tasvirlash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(YM)</a:t>
              </a:r>
            </a:p>
            <a:p>
              <a:pPr marL="171450" indent="-171450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O‘lchashlar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va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o‘lchash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usullari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 (</a:t>
              </a:r>
              <a:r>
                <a:rPr lang="en-US" altLang="zh-CN" b="1" dirty="0" err="1">
                  <a:solidFill>
                    <a:srgbClr val="002060"/>
                  </a:solidFill>
                  <a:ea typeface="微软雅黑" pitchFamily="34" charset="-122"/>
                </a:rPr>
                <a:t>o‘U</a:t>
              </a:r>
              <a:r>
                <a:rPr lang="en-US" altLang="zh-CN" b="1" dirty="0">
                  <a:solidFill>
                    <a:srgbClr val="002060"/>
                  </a:solidFill>
                  <a:ea typeface="微软雅黑" pitchFamily="34" charset="-122"/>
                </a:rPr>
                <a:t>)</a:t>
              </a:r>
            </a:p>
          </p:txBody>
        </p:sp>
      </p:grpSp>
      <p:pic>
        <p:nvPicPr>
          <p:cNvPr id="2" name="Рисунок 1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8" t="24607" r="89626" b="67940"/>
          <a:stretch/>
        </p:blipFill>
        <p:spPr>
          <a:xfrm>
            <a:off x="8897118" y="1854567"/>
            <a:ext cx="521293" cy="495657"/>
          </a:xfrm>
          <a:prstGeom prst="rect">
            <a:avLst/>
          </a:prstGeom>
        </p:spPr>
      </p:pic>
      <p:pic>
        <p:nvPicPr>
          <p:cNvPr id="118" name="Рисунок 117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3" t="33068" r="80611" b="59479"/>
          <a:stretch/>
        </p:blipFill>
        <p:spPr>
          <a:xfrm>
            <a:off x="8905659" y="3323767"/>
            <a:ext cx="521293" cy="495657"/>
          </a:xfrm>
          <a:prstGeom prst="rect">
            <a:avLst/>
          </a:prstGeom>
        </p:spPr>
      </p:pic>
      <p:pic>
        <p:nvPicPr>
          <p:cNvPr id="119" name="Рисунок 118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2" t="25004" r="85082" b="67543"/>
          <a:stretch/>
        </p:blipFill>
        <p:spPr>
          <a:xfrm>
            <a:off x="8392564" y="4911900"/>
            <a:ext cx="521293" cy="495657"/>
          </a:xfrm>
          <a:prstGeom prst="rect">
            <a:avLst/>
          </a:prstGeom>
        </p:spPr>
      </p:pic>
      <p:pic>
        <p:nvPicPr>
          <p:cNvPr id="120" name="Рисунок 119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79" t="57246" r="67545" b="35301"/>
          <a:stretch/>
        </p:blipFill>
        <p:spPr>
          <a:xfrm>
            <a:off x="1159355" y="2646271"/>
            <a:ext cx="521293" cy="495657"/>
          </a:xfrm>
          <a:prstGeom prst="rect">
            <a:avLst/>
          </a:prstGeom>
        </p:spPr>
      </p:pic>
      <p:pic>
        <p:nvPicPr>
          <p:cNvPr id="121" name="Рисунок 120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5" t="16383" r="84999" b="76164"/>
          <a:stretch/>
        </p:blipFill>
        <p:spPr>
          <a:xfrm>
            <a:off x="1213009" y="4654234"/>
            <a:ext cx="521293" cy="495657"/>
          </a:xfrm>
          <a:prstGeom prst="rect">
            <a:avLst/>
          </a:prstGeom>
        </p:spPr>
      </p:pic>
      <p:pic>
        <p:nvPicPr>
          <p:cNvPr id="122" name="Рисунок 121" descr="math-icons-education-sign-symbols-600w-1041107269 - Pa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" t="57262" r="94025" b="35285"/>
          <a:stretch/>
        </p:blipFill>
        <p:spPr>
          <a:xfrm>
            <a:off x="5777311" y="4654234"/>
            <a:ext cx="707296" cy="672513"/>
          </a:xfrm>
          <a:prstGeom prst="rect">
            <a:avLst/>
          </a:prstGeom>
        </p:spPr>
      </p:pic>
      <p:sp>
        <p:nvSpPr>
          <p:cNvPr id="123" name="文本框 159"/>
          <p:cNvSpPr txBox="1"/>
          <p:nvPr/>
        </p:nvSpPr>
        <p:spPr>
          <a:xfrm>
            <a:off x="322480" y="931962"/>
            <a:ext cx="11060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Matematika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fani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mazmun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sohalari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bo‘yicha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standartlarning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taqsimlanishi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1118D34-2CA3-8140-43D2-82A013CC97CB}"/>
              </a:ext>
            </a:extLst>
          </p:cNvPr>
          <p:cNvGrpSpPr/>
          <p:nvPr/>
        </p:nvGrpSpPr>
        <p:grpSpPr>
          <a:xfrm>
            <a:off x="0" y="-35766"/>
            <a:ext cx="12192000" cy="919239"/>
            <a:chOff x="0" y="-54428"/>
            <a:chExt cx="12192000" cy="919239"/>
          </a:xfrm>
        </p:grpSpPr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F279FC07-6DEA-B613-4CD0-57539873F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75" name="Рисунок 4">
              <a:extLst>
                <a:ext uri="{FF2B5EF4-FFF2-40B4-BE49-F238E27FC236}">
                  <a16:creationId xmlns:a16="http://schemas.microsoft.com/office/drawing/2014/main" id="{0A49C8F2-86F1-CE01-5741-962E94D02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76" name="Рисунок 5">
              <a:extLst>
                <a:ext uri="{FF2B5EF4-FFF2-40B4-BE49-F238E27FC236}">
                  <a16:creationId xmlns:a16="http://schemas.microsoft.com/office/drawing/2014/main" id="{3027E96E-7DD5-EFB2-6A06-F4E6CFEF4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894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59"/>
          <p:cNvGrpSpPr/>
          <p:nvPr/>
        </p:nvGrpSpPr>
        <p:grpSpPr>
          <a:xfrm>
            <a:off x="5031297" y="2094590"/>
            <a:ext cx="4434102" cy="2214430"/>
            <a:chOff x="5170690" y="1991099"/>
            <a:chExt cx="4193436" cy="2094997"/>
          </a:xfrm>
        </p:grpSpPr>
        <p:sp>
          <p:nvSpPr>
            <p:cNvPr id="38" name="任意多边形 60"/>
            <p:cNvSpPr/>
            <p:nvPr/>
          </p:nvSpPr>
          <p:spPr>
            <a:xfrm rot="2700000" flipH="1">
              <a:off x="6665409" y="1089791"/>
              <a:ext cx="1797409" cy="3600025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" name="任意多边形 61"/>
            <p:cNvSpPr/>
            <p:nvPr/>
          </p:nvSpPr>
          <p:spPr>
            <a:xfrm rot="2700000" flipH="1">
              <a:off x="6368381" y="1367627"/>
              <a:ext cx="1520778" cy="3916160"/>
            </a:xfrm>
            <a:custGeom>
              <a:avLst/>
              <a:gdLst>
                <a:gd name="connsiteX0" fmla="*/ 1204282 w 2055930"/>
                <a:gd name="connsiteY0" fmla="*/ 77995 h 5294232"/>
                <a:gd name="connsiteX1" fmla="*/ 1970620 w 2055930"/>
                <a:gd name="connsiteY1" fmla="*/ 896414 h 5294232"/>
                <a:gd name="connsiteX2" fmla="*/ 1979972 w 2055930"/>
                <a:gd name="connsiteY2" fmla="*/ 909280 h 5294232"/>
                <a:gd name="connsiteX3" fmla="*/ 1998283 w 2055930"/>
                <a:gd name="connsiteY3" fmla="*/ 928836 h 5294232"/>
                <a:gd name="connsiteX4" fmla="*/ 1998283 w 2055930"/>
                <a:gd name="connsiteY4" fmla="*/ 1226095 h 5294232"/>
                <a:gd name="connsiteX5" fmla="*/ 1719939 w 2055930"/>
                <a:gd name="connsiteY5" fmla="*/ 1226095 h 5294232"/>
                <a:gd name="connsiteX6" fmla="*/ 1709641 w 2055930"/>
                <a:gd name="connsiteY6" fmla="*/ 1215098 h 5294232"/>
                <a:gd name="connsiteX7" fmla="*/ 1709642 w 2055930"/>
                <a:gd name="connsiteY7" fmla="*/ 3141183 h 5294232"/>
                <a:gd name="connsiteX8" fmla="*/ 1709852 w 2055930"/>
                <a:gd name="connsiteY8" fmla="*/ 3141183 h 5294232"/>
                <a:gd name="connsiteX9" fmla="*/ 1709852 w 2055930"/>
                <a:gd name="connsiteY9" fmla="*/ 5294232 h 5294232"/>
                <a:gd name="connsiteX10" fmla="*/ 345508 w 2055930"/>
                <a:gd name="connsiteY10" fmla="*/ 3929889 h 5294232"/>
                <a:gd name="connsiteX11" fmla="*/ 345508 w 2055930"/>
                <a:gd name="connsiteY11" fmla="*/ 3141183 h 5294232"/>
                <a:gd name="connsiteX12" fmla="*/ 346288 w 2055930"/>
                <a:gd name="connsiteY12" fmla="*/ 3141183 h 5294232"/>
                <a:gd name="connsiteX13" fmla="*/ 346287 w 2055930"/>
                <a:gd name="connsiteY13" fmla="*/ 1215100 h 5294232"/>
                <a:gd name="connsiteX14" fmla="*/ 335992 w 2055930"/>
                <a:gd name="connsiteY14" fmla="*/ 1226095 h 5294232"/>
                <a:gd name="connsiteX15" fmla="*/ 57647 w 2055930"/>
                <a:gd name="connsiteY15" fmla="*/ 1226095 h 5294232"/>
                <a:gd name="connsiteX16" fmla="*/ 57647 w 2055930"/>
                <a:gd name="connsiteY16" fmla="*/ 928836 h 5294232"/>
                <a:gd name="connsiteX17" fmla="*/ 75954 w 2055930"/>
                <a:gd name="connsiteY17" fmla="*/ 909284 h 5294232"/>
                <a:gd name="connsiteX18" fmla="*/ 85309 w 2055930"/>
                <a:gd name="connsiteY18" fmla="*/ 896413 h 5294232"/>
                <a:gd name="connsiteX19" fmla="*/ 851649 w 2055930"/>
                <a:gd name="connsiteY19" fmla="*/ 77995 h 5294232"/>
                <a:gd name="connsiteX20" fmla="*/ 1027965 w 2055930"/>
                <a:gd name="connsiteY20" fmla="*/ 0 h 5294232"/>
                <a:gd name="connsiteX21" fmla="*/ 1204282 w 2055930"/>
                <a:gd name="connsiteY21" fmla="*/ 77995 h 529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55930" h="5294232">
                  <a:moveTo>
                    <a:pt x="1204282" y="77995"/>
                  </a:moveTo>
                  <a:lnTo>
                    <a:pt x="1970620" y="896414"/>
                  </a:lnTo>
                  <a:lnTo>
                    <a:pt x="1979972" y="909280"/>
                  </a:lnTo>
                  <a:lnTo>
                    <a:pt x="1998283" y="928836"/>
                  </a:lnTo>
                  <a:cubicBezTo>
                    <a:pt x="2075146" y="1010922"/>
                    <a:pt x="2075146" y="1144010"/>
                    <a:pt x="1998283" y="1226095"/>
                  </a:cubicBezTo>
                  <a:cubicBezTo>
                    <a:pt x="1921420" y="1308181"/>
                    <a:pt x="1796802" y="1308181"/>
                    <a:pt x="1719939" y="1226095"/>
                  </a:cubicBezTo>
                  <a:lnTo>
                    <a:pt x="1709641" y="1215098"/>
                  </a:lnTo>
                  <a:lnTo>
                    <a:pt x="1709642" y="3141183"/>
                  </a:lnTo>
                  <a:lnTo>
                    <a:pt x="1709852" y="3141183"/>
                  </a:lnTo>
                  <a:lnTo>
                    <a:pt x="1709852" y="5294232"/>
                  </a:lnTo>
                  <a:lnTo>
                    <a:pt x="345508" y="3929889"/>
                  </a:lnTo>
                  <a:lnTo>
                    <a:pt x="345508" y="3141183"/>
                  </a:lnTo>
                  <a:lnTo>
                    <a:pt x="346288" y="3141183"/>
                  </a:lnTo>
                  <a:lnTo>
                    <a:pt x="346287" y="1215100"/>
                  </a:lnTo>
                  <a:lnTo>
                    <a:pt x="335992" y="1226095"/>
                  </a:lnTo>
                  <a:cubicBezTo>
                    <a:pt x="259128" y="1308181"/>
                    <a:pt x="134510" y="1308181"/>
                    <a:pt x="57647" y="1226095"/>
                  </a:cubicBezTo>
                  <a:cubicBezTo>
                    <a:pt x="-19216" y="1144009"/>
                    <a:pt x="-19216" y="1010922"/>
                    <a:pt x="57647" y="928836"/>
                  </a:cubicBezTo>
                  <a:lnTo>
                    <a:pt x="75954" y="909284"/>
                  </a:lnTo>
                  <a:lnTo>
                    <a:pt x="85309" y="896413"/>
                  </a:lnTo>
                  <a:lnTo>
                    <a:pt x="851649" y="77995"/>
                  </a:lnTo>
                  <a:cubicBezTo>
                    <a:pt x="900337" y="25998"/>
                    <a:pt x="964152" y="-1"/>
                    <a:pt x="1027965" y="0"/>
                  </a:cubicBezTo>
                  <a:cubicBezTo>
                    <a:pt x="1091779" y="-1"/>
                    <a:pt x="1155594" y="25998"/>
                    <a:pt x="1204282" y="77995"/>
                  </a:cubicBezTo>
                  <a:close/>
                </a:path>
              </a:pathLst>
            </a:custGeom>
            <a:gradFill>
              <a:gsLst>
                <a:gs pos="78000">
                  <a:srgbClr val="01484F"/>
                </a:gs>
                <a:gs pos="58000">
                  <a:srgbClr val="0192A1"/>
                </a:gs>
                <a:gs pos="32000">
                  <a:srgbClr val="5EB8C1"/>
                </a:gs>
                <a:gs pos="0">
                  <a:srgbClr val="01D7ED"/>
                </a:gs>
                <a:gs pos="100000">
                  <a:srgbClr val="013F45"/>
                </a:gs>
              </a:gsLst>
              <a:lin ang="5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0" name="文本框 19"/>
            <p:cNvSpPr txBox="1"/>
            <p:nvPr/>
          </p:nvSpPr>
          <p:spPr>
            <a:xfrm rot="18900000" flipH="1">
              <a:off x="7064660" y="2330276"/>
              <a:ext cx="1520941" cy="436608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effectLst>
                    <a:innerShdw blurRad="25400" dist="25400" dir="162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MM</a:t>
              </a:r>
              <a:endParaRPr lang="zh-CN" altLang="en-US" sz="2400" b="1" dirty="0">
                <a:solidFill>
                  <a:prstClr val="white"/>
                </a:solidFill>
                <a:effectLst>
                  <a:innerShdw blurRad="25400" dist="25400" dir="162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63"/>
          <p:cNvGrpSpPr/>
          <p:nvPr/>
        </p:nvGrpSpPr>
        <p:grpSpPr>
          <a:xfrm>
            <a:off x="2509114" y="3276637"/>
            <a:ext cx="4487739" cy="2286839"/>
            <a:chOff x="2785403" y="3109394"/>
            <a:chExt cx="4244162" cy="2163501"/>
          </a:xfrm>
        </p:grpSpPr>
        <p:sp>
          <p:nvSpPr>
            <p:cNvPr id="42" name="任意多边形 64"/>
            <p:cNvSpPr/>
            <p:nvPr/>
          </p:nvSpPr>
          <p:spPr>
            <a:xfrm rot="2700000" flipV="1">
              <a:off x="3686711" y="2574178"/>
              <a:ext cx="1797409" cy="3600025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3" name="任意多边形 65"/>
            <p:cNvSpPr/>
            <p:nvPr/>
          </p:nvSpPr>
          <p:spPr>
            <a:xfrm rot="2700000" flipV="1">
              <a:off x="4311096" y="1911703"/>
              <a:ext cx="1520778" cy="3916160"/>
            </a:xfrm>
            <a:custGeom>
              <a:avLst/>
              <a:gdLst>
                <a:gd name="connsiteX0" fmla="*/ 1204282 w 2055930"/>
                <a:gd name="connsiteY0" fmla="*/ 77995 h 5294232"/>
                <a:gd name="connsiteX1" fmla="*/ 1970620 w 2055930"/>
                <a:gd name="connsiteY1" fmla="*/ 896414 h 5294232"/>
                <a:gd name="connsiteX2" fmla="*/ 1979972 w 2055930"/>
                <a:gd name="connsiteY2" fmla="*/ 909280 h 5294232"/>
                <a:gd name="connsiteX3" fmla="*/ 1998283 w 2055930"/>
                <a:gd name="connsiteY3" fmla="*/ 928836 h 5294232"/>
                <a:gd name="connsiteX4" fmla="*/ 1998283 w 2055930"/>
                <a:gd name="connsiteY4" fmla="*/ 1226095 h 5294232"/>
                <a:gd name="connsiteX5" fmla="*/ 1719939 w 2055930"/>
                <a:gd name="connsiteY5" fmla="*/ 1226095 h 5294232"/>
                <a:gd name="connsiteX6" fmla="*/ 1709641 w 2055930"/>
                <a:gd name="connsiteY6" fmla="*/ 1215098 h 5294232"/>
                <a:gd name="connsiteX7" fmla="*/ 1709642 w 2055930"/>
                <a:gd name="connsiteY7" fmla="*/ 3141183 h 5294232"/>
                <a:gd name="connsiteX8" fmla="*/ 1709852 w 2055930"/>
                <a:gd name="connsiteY8" fmla="*/ 3141183 h 5294232"/>
                <a:gd name="connsiteX9" fmla="*/ 1709852 w 2055930"/>
                <a:gd name="connsiteY9" fmla="*/ 5294232 h 5294232"/>
                <a:gd name="connsiteX10" fmla="*/ 345508 w 2055930"/>
                <a:gd name="connsiteY10" fmla="*/ 3929889 h 5294232"/>
                <a:gd name="connsiteX11" fmla="*/ 345508 w 2055930"/>
                <a:gd name="connsiteY11" fmla="*/ 3141183 h 5294232"/>
                <a:gd name="connsiteX12" fmla="*/ 346288 w 2055930"/>
                <a:gd name="connsiteY12" fmla="*/ 3141183 h 5294232"/>
                <a:gd name="connsiteX13" fmla="*/ 346287 w 2055930"/>
                <a:gd name="connsiteY13" fmla="*/ 1215100 h 5294232"/>
                <a:gd name="connsiteX14" fmla="*/ 335992 w 2055930"/>
                <a:gd name="connsiteY14" fmla="*/ 1226095 h 5294232"/>
                <a:gd name="connsiteX15" fmla="*/ 57647 w 2055930"/>
                <a:gd name="connsiteY15" fmla="*/ 1226095 h 5294232"/>
                <a:gd name="connsiteX16" fmla="*/ 57647 w 2055930"/>
                <a:gd name="connsiteY16" fmla="*/ 928836 h 5294232"/>
                <a:gd name="connsiteX17" fmla="*/ 75954 w 2055930"/>
                <a:gd name="connsiteY17" fmla="*/ 909284 h 5294232"/>
                <a:gd name="connsiteX18" fmla="*/ 85309 w 2055930"/>
                <a:gd name="connsiteY18" fmla="*/ 896413 h 5294232"/>
                <a:gd name="connsiteX19" fmla="*/ 851649 w 2055930"/>
                <a:gd name="connsiteY19" fmla="*/ 77995 h 5294232"/>
                <a:gd name="connsiteX20" fmla="*/ 1027965 w 2055930"/>
                <a:gd name="connsiteY20" fmla="*/ 0 h 5294232"/>
                <a:gd name="connsiteX21" fmla="*/ 1204282 w 2055930"/>
                <a:gd name="connsiteY21" fmla="*/ 77995 h 529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55930" h="5294232">
                  <a:moveTo>
                    <a:pt x="1204282" y="77995"/>
                  </a:moveTo>
                  <a:lnTo>
                    <a:pt x="1970620" y="896414"/>
                  </a:lnTo>
                  <a:lnTo>
                    <a:pt x="1979972" y="909280"/>
                  </a:lnTo>
                  <a:lnTo>
                    <a:pt x="1998283" y="928836"/>
                  </a:lnTo>
                  <a:cubicBezTo>
                    <a:pt x="2075146" y="1010922"/>
                    <a:pt x="2075146" y="1144010"/>
                    <a:pt x="1998283" y="1226095"/>
                  </a:cubicBezTo>
                  <a:cubicBezTo>
                    <a:pt x="1921420" y="1308181"/>
                    <a:pt x="1796802" y="1308181"/>
                    <a:pt x="1719939" y="1226095"/>
                  </a:cubicBezTo>
                  <a:lnTo>
                    <a:pt x="1709641" y="1215098"/>
                  </a:lnTo>
                  <a:lnTo>
                    <a:pt x="1709642" y="3141183"/>
                  </a:lnTo>
                  <a:lnTo>
                    <a:pt x="1709852" y="3141183"/>
                  </a:lnTo>
                  <a:lnTo>
                    <a:pt x="1709852" y="5294232"/>
                  </a:lnTo>
                  <a:lnTo>
                    <a:pt x="345508" y="3929889"/>
                  </a:lnTo>
                  <a:lnTo>
                    <a:pt x="345508" y="3141183"/>
                  </a:lnTo>
                  <a:lnTo>
                    <a:pt x="346288" y="3141183"/>
                  </a:lnTo>
                  <a:lnTo>
                    <a:pt x="346287" y="1215100"/>
                  </a:lnTo>
                  <a:lnTo>
                    <a:pt x="335992" y="1226095"/>
                  </a:lnTo>
                  <a:cubicBezTo>
                    <a:pt x="259128" y="1308181"/>
                    <a:pt x="134510" y="1308181"/>
                    <a:pt x="57647" y="1226095"/>
                  </a:cubicBezTo>
                  <a:cubicBezTo>
                    <a:pt x="-19216" y="1144009"/>
                    <a:pt x="-19216" y="1010922"/>
                    <a:pt x="57647" y="928836"/>
                  </a:cubicBezTo>
                  <a:lnTo>
                    <a:pt x="75954" y="909284"/>
                  </a:lnTo>
                  <a:lnTo>
                    <a:pt x="85309" y="896413"/>
                  </a:lnTo>
                  <a:lnTo>
                    <a:pt x="851649" y="77995"/>
                  </a:lnTo>
                  <a:cubicBezTo>
                    <a:pt x="900337" y="25998"/>
                    <a:pt x="964152" y="-1"/>
                    <a:pt x="1027965" y="0"/>
                  </a:cubicBezTo>
                  <a:cubicBezTo>
                    <a:pt x="1091779" y="-1"/>
                    <a:pt x="1155594" y="25998"/>
                    <a:pt x="1204282" y="77995"/>
                  </a:cubicBezTo>
                  <a:close/>
                </a:path>
              </a:pathLst>
            </a:custGeom>
            <a:gradFill>
              <a:gsLst>
                <a:gs pos="53000">
                  <a:srgbClr val="77448C"/>
                </a:gs>
                <a:gs pos="23000">
                  <a:srgbClr val="3E2349"/>
                </a:gs>
                <a:gs pos="0">
                  <a:srgbClr val="3C2246"/>
                </a:gs>
                <a:gs pos="84000">
                  <a:srgbClr val="AA78BE"/>
                </a:gs>
              </a:gsLst>
              <a:lin ang="16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4" name="文本框 16"/>
            <p:cNvSpPr txBox="1"/>
            <p:nvPr/>
          </p:nvSpPr>
          <p:spPr>
            <a:xfrm rot="18900000">
              <a:off x="3497300" y="4307125"/>
              <a:ext cx="1728572" cy="436766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effectLst>
                    <a:innerShdw blurRad="25400" dist="25400" dir="162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MH</a:t>
              </a:r>
              <a:endParaRPr lang="zh-CN" altLang="en-US" sz="2400" b="1" dirty="0">
                <a:solidFill>
                  <a:prstClr val="white"/>
                </a:solidFill>
                <a:effectLst>
                  <a:innerShdw blurRad="25400" dist="25400" dir="162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67"/>
          <p:cNvGrpSpPr/>
          <p:nvPr/>
        </p:nvGrpSpPr>
        <p:grpSpPr>
          <a:xfrm>
            <a:off x="3492365" y="1180335"/>
            <a:ext cx="2238583" cy="4394655"/>
            <a:chOff x="3715286" y="1126154"/>
            <a:chExt cx="2117081" cy="4157634"/>
          </a:xfrm>
        </p:grpSpPr>
        <p:sp>
          <p:nvSpPr>
            <p:cNvPr id="46" name="任意多边形 68"/>
            <p:cNvSpPr/>
            <p:nvPr/>
          </p:nvSpPr>
          <p:spPr>
            <a:xfrm rot="18900000">
              <a:off x="3715286" y="1126154"/>
              <a:ext cx="1797409" cy="3600025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7" name="任意多边形 69"/>
            <p:cNvSpPr/>
            <p:nvPr/>
          </p:nvSpPr>
          <p:spPr>
            <a:xfrm rot="18900000">
              <a:off x="4311589" y="1367628"/>
              <a:ext cx="1520778" cy="3916160"/>
            </a:xfrm>
            <a:custGeom>
              <a:avLst/>
              <a:gdLst>
                <a:gd name="connsiteX0" fmla="*/ 1204282 w 2055930"/>
                <a:gd name="connsiteY0" fmla="*/ 77995 h 5294232"/>
                <a:gd name="connsiteX1" fmla="*/ 1970620 w 2055930"/>
                <a:gd name="connsiteY1" fmla="*/ 896414 h 5294232"/>
                <a:gd name="connsiteX2" fmla="*/ 1979972 w 2055930"/>
                <a:gd name="connsiteY2" fmla="*/ 909280 h 5294232"/>
                <a:gd name="connsiteX3" fmla="*/ 1998283 w 2055930"/>
                <a:gd name="connsiteY3" fmla="*/ 928836 h 5294232"/>
                <a:gd name="connsiteX4" fmla="*/ 1998283 w 2055930"/>
                <a:gd name="connsiteY4" fmla="*/ 1226095 h 5294232"/>
                <a:gd name="connsiteX5" fmla="*/ 1719939 w 2055930"/>
                <a:gd name="connsiteY5" fmla="*/ 1226095 h 5294232"/>
                <a:gd name="connsiteX6" fmla="*/ 1709641 w 2055930"/>
                <a:gd name="connsiteY6" fmla="*/ 1215098 h 5294232"/>
                <a:gd name="connsiteX7" fmla="*/ 1709642 w 2055930"/>
                <a:gd name="connsiteY7" fmla="*/ 3141183 h 5294232"/>
                <a:gd name="connsiteX8" fmla="*/ 1709852 w 2055930"/>
                <a:gd name="connsiteY8" fmla="*/ 3141183 h 5294232"/>
                <a:gd name="connsiteX9" fmla="*/ 1709852 w 2055930"/>
                <a:gd name="connsiteY9" fmla="*/ 5294232 h 5294232"/>
                <a:gd name="connsiteX10" fmla="*/ 345508 w 2055930"/>
                <a:gd name="connsiteY10" fmla="*/ 3929889 h 5294232"/>
                <a:gd name="connsiteX11" fmla="*/ 345508 w 2055930"/>
                <a:gd name="connsiteY11" fmla="*/ 3141183 h 5294232"/>
                <a:gd name="connsiteX12" fmla="*/ 346288 w 2055930"/>
                <a:gd name="connsiteY12" fmla="*/ 3141183 h 5294232"/>
                <a:gd name="connsiteX13" fmla="*/ 346287 w 2055930"/>
                <a:gd name="connsiteY13" fmla="*/ 1215100 h 5294232"/>
                <a:gd name="connsiteX14" fmla="*/ 335992 w 2055930"/>
                <a:gd name="connsiteY14" fmla="*/ 1226095 h 5294232"/>
                <a:gd name="connsiteX15" fmla="*/ 57647 w 2055930"/>
                <a:gd name="connsiteY15" fmla="*/ 1226095 h 5294232"/>
                <a:gd name="connsiteX16" fmla="*/ 57647 w 2055930"/>
                <a:gd name="connsiteY16" fmla="*/ 928836 h 5294232"/>
                <a:gd name="connsiteX17" fmla="*/ 75954 w 2055930"/>
                <a:gd name="connsiteY17" fmla="*/ 909284 h 5294232"/>
                <a:gd name="connsiteX18" fmla="*/ 85309 w 2055930"/>
                <a:gd name="connsiteY18" fmla="*/ 896413 h 5294232"/>
                <a:gd name="connsiteX19" fmla="*/ 851649 w 2055930"/>
                <a:gd name="connsiteY19" fmla="*/ 77995 h 5294232"/>
                <a:gd name="connsiteX20" fmla="*/ 1027965 w 2055930"/>
                <a:gd name="connsiteY20" fmla="*/ 0 h 5294232"/>
                <a:gd name="connsiteX21" fmla="*/ 1204282 w 2055930"/>
                <a:gd name="connsiteY21" fmla="*/ 77995 h 529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55930" h="5294232">
                  <a:moveTo>
                    <a:pt x="1204282" y="77995"/>
                  </a:moveTo>
                  <a:lnTo>
                    <a:pt x="1970620" y="896414"/>
                  </a:lnTo>
                  <a:lnTo>
                    <a:pt x="1979972" y="909280"/>
                  </a:lnTo>
                  <a:lnTo>
                    <a:pt x="1998283" y="928836"/>
                  </a:lnTo>
                  <a:cubicBezTo>
                    <a:pt x="2075146" y="1010922"/>
                    <a:pt x="2075146" y="1144010"/>
                    <a:pt x="1998283" y="1226095"/>
                  </a:cubicBezTo>
                  <a:cubicBezTo>
                    <a:pt x="1921420" y="1308181"/>
                    <a:pt x="1796802" y="1308181"/>
                    <a:pt x="1719939" y="1226095"/>
                  </a:cubicBezTo>
                  <a:lnTo>
                    <a:pt x="1709641" y="1215098"/>
                  </a:lnTo>
                  <a:lnTo>
                    <a:pt x="1709642" y="3141183"/>
                  </a:lnTo>
                  <a:lnTo>
                    <a:pt x="1709852" y="3141183"/>
                  </a:lnTo>
                  <a:lnTo>
                    <a:pt x="1709852" y="5294232"/>
                  </a:lnTo>
                  <a:lnTo>
                    <a:pt x="345508" y="3929889"/>
                  </a:lnTo>
                  <a:lnTo>
                    <a:pt x="345508" y="3141183"/>
                  </a:lnTo>
                  <a:lnTo>
                    <a:pt x="346288" y="3141183"/>
                  </a:lnTo>
                  <a:lnTo>
                    <a:pt x="346287" y="1215100"/>
                  </a:lnTo>
                  <a:lnTo>
                    <a:pt x="335992" y="1226095"/>
                  </a:lnTo>
                  <a:cubicBezTo>
                    <a:pt x="259128" y="1308181"/>
                    <a:pt x="134510" y="1308181"/>
                    <a:pt x="57647" y="1226095"/>
                  </a:cubicBezTo>
                  <a:cubicBezTo>
                    <a:pt x="-19216" y="1144009"/>
                    <a:pt x="-19216" y="1010922"/>
                    <a:pt x="57647" y="928836"/>
                  </a:cubicBezTo>
                  <a:lnTo>
                    <a:pt x="75954" y="909284"/>
                  </a:lnTo>
                  <a:lnTo>
                    <a:pt x="85309" y="896413"/>
                  </a:lnTo>
                  <a:lnTo>
                    <a:pt x="851649" y="77995"/>
                  </a:lnTo>
                  <a:cubicBezTo>
                    <a:pt x="900337" y="25998"/>
                    <a:pt x="964152" y="-1"/>
                    <a:pt x="1027965" y="0"/>
                  </a:cubicBezTo>
                  <a:cubicBezTo>
                    <a:pt x="1091779" y="-1"/>
                    <a:pt x="1155594" y="25998"/>
                    <a:pt x="1204282" y="77995"/>
                  </a:cubicBezTo>
                  <a:close/>
                </a:path>
              </a:pathLst>
            </a:custGeom>
            <a:gradFill flip="none" rotWithShape="1">
              <a:gsLst>
                <a:gs pos="57000">
                  <a:srgbClr val="FFB850"/>
                </a:gs>
                <a:gs pos="34000">
                  <a:srgbClr val="FFA015"/>
                </a:gs>
                <a:gs pos="0">
                  <a:srgbClr val="EE8E00"/>
                </a:gs>
                <a:gs pos="89000">
                  <a:srgbClr val="FFC671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8" name="文本框 4"/>
            <p:cNvSpPr txBox="1"/>
            <p:nvPr/>
          </p:nvSpPr>
          <p:spPr>
            <a:xfrm rot="2700000">
              <a:off x="3578489" y="2399417"/>
              <a:ext cx="1695452" cy="436608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effectLst>
                    <a:innerShdw blurRad="25400" dist="254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MY</a:t>
              </a:r>
              <a:endParaRPr lang="zh-CN" altLang="en-US" sz="2400" b="1" dirty="0">
                <a:solidFill>
                  <a:prstClr val="white"/>
                </a:solidFill>
                <a:effectLst>
                  <a:innerShdw blurRad="25400" dist="25400" dir="108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71"/>
          <p:cNvGrpSpPr/>
          <p:nvPr/>
        </p:nvGrpSpPr>
        <p:grpSpPr>
          <a:xfrm>
            <a:off x="6297205" y="2010669"/>
            <a:ext cx="2235303" cy="4507335"/>
            <a:chOff x="6367888" y="1911704"/>
            <a:chExt cx="2113980" cy="4264236"/>
          </a:xfrm>
        </p:grpSpPr>
        <p:sp>
          <p:nvSpPr>
            <p:cNvPr id="50" name="任意多边形 72"/>
            <p:cNvSpPr/>
            <p:nvPr/>
          </p:nvSpPr>
          <p:spPr>
            <a:xfrm rot="18900000" flipH="1" flipV="1">
              <a:off x="6684459" y="2575915"/>
              <a:ext cx="1797409" cy="3600025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73"/>
            <p:cNvSpPr/>
            <p:nvPr/>
          </p:nvSpPr>
          <p:spPr>
            <a:xfrm rot="18900000" flipH="1" flipV="1">
              <a:off x="6367888" y="1911704"/>
              <a:ext cx="1520778" cy="3916160"/>
            </a:xfrm>
            <a:custGeom>
              <a:avLst/>
              <a:gdLst>
                <a:gd name="connsiteX0" fmla="*/ 1204282 w 2055930"/>
                <a:gd name="connsiteY0" fmla="*/ 77995 h 5294232"/>
                <a:gd name="connsiteX1" fmla="*/ 1970620 w 2055930"/>
                <a:gd name="connsiteY1" fmla="*/ 896414 h 5294232"/>
                <a:gd name="connsiteX2" fmla="*/ 1979972 w 2055930"/>
                <a:gd name="connsiteY2" fmla="*/ 909280 h 5294232"/>
                <a:gd name="connsiteX3" fmla="*/ 1998283 w 2055930"/>
                <a:gd name="connsiteY3" fmla="*/ 928836 h 5294232"/>
                <a:gd name="connsiteX4" fmla="*/ 1998283 w 2055930"/>
                <a:gd name="connsiteY4" fmla="*/ 1226095 h 5294232"/>
                <a:gd name="connsiteX5" fmla="*/ 1719939 w 2055930"/>
                <a:gd name="connsiteY5" fmla="*/ 1226095 h 5294232"/>
                <a:gd name="connsiteX6" fmla="*/ 1709641 w 2055930"/>
                <a:gd name="connsiteY6" fmla="*/ 1215098 h 5294232"/>
                <a:gd name="connsiteX7" fmla="*/ 1709642 w 2055930"/>
                <a:gd name="connsiteY7" fmla="*/ 3141183 h 5294232"/>
                <a:gd name="connsiteX8" fmla="*/ 1709852 w 2055930"/>
                <a:gd name="connsiteY8" fmla="*/ 3141183 h 5294232"/>
                <a:gd name="connsiteX9" fmla="*/ 1709852 w 2055930"/>
                <a:gd name="connsiteY9" fmla="*/ 5294232 h 5294232"/>
                <a:gd name="connsiteX10" fmla="*/ 345508 w 2055930"/>
                <a:gd name="connsiteY10" fmla="*/ 3929889 h 5294232"/>
                <a:gd name="connsiteX11" fmla="*/ 345508 w 2055930"/>
                <a:gd name="connsiteY11" fmla="*/ 3141183 h 5294232"/>
                <a:gd name="connsiteX12" fmla="*/ 346288 w 2055930"/>
                <a:gd name="connsiteY12" fmla="*/ 3141183 h 5294232"/>
                <a:gd name="connsiteX13" fmla="*/ 346287 w 2055930"/>
                <a:gd name="connsiteY13" fmla="*/ 1215100 h 5294232"/>
                <a:gd name="connsiteX14" fmla="*/ 335992 w 2055930"/>
                <a:gd name="connsiteY14" fmla="*/ 1226095 h 5294232"/>
                <a:gd name="connsiteX15" fmla="*/ 57647 w 2055930"/>
                <a:gd name="connsiteY15" fmla="*/ 1226095 h 5294232"/>
                <a:gd name="connsiteX16" fmla="*/ 57647 w 2055930"/>
                <a:gd name="connsiteY16" fmla="*/ 928836 h 5294232"/>
                <a:gd name="connsiteX17" fmla="*/ 75954 w 2055930"/>
                <a:gd name="connsiteY17" fmla="*/ 909284 h 5294232"/>
                <a:gd name="connsiteX18" fmla="*/ 85309 w 2055930"/>
                <a:gd name="connsiteY18" fmla="*/ 896413 h 5294232"/>
                <a:gd name="connsiteX19" fmla="*/ 851649 w 2055930"/>
                <a:gd name="connsiteY19" fmla="*/ 77995 h 5294232"/>
                <a:gd name="connsiteX20" fmla="*/ 1027965 w 2055930"/>
                <a:gd name="connsiteY20" fmla="*/ 0 h 5294232"/>
                <a:gd name="connsiteX21" fmla="*/ 1204282 w 2055930"/>
                <a:gd name="connsiteY21" fmla="*/ 77995 h 529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55930" h="5294232">
                  <a:moveTo>
                    <a:pt x="1204282" y="77995"/>
                  </a:moveTo>
                  <a:lnTo>
                    <a:pt x="1970620" y="896414"/>
                  </a:lnTo>
                  <a:lnTo>
                    <a:pt x="1979972" y="909280"/>
                  </a:lnTo>
                  <a:lnTo>
                    <a:pt x="1998283" y="928836"/>
                  </a:lnTo>
                  <a:cubicBezTo>
                    <a:pt x="2075146" y="1010922"/>
                    <a:pt x="2075146" y="1144010"/>
                    <a:pt x="1998283" y="1226095"/>
                  </a:cubicBezTo>
                  <a:cubicBezTo>
                    <a:pt x="1921420" y="1308181"/>
                    <a:pt x="1796802" y="1308181"/>
                    <a:pt x="1719939" y="1226095"/>
                  </a:cubicBezTo>
                  <a:lnTo>
                    <a:pt x="1709641" y="1215098"/>
                  </a:lnTo>
                  <a:lnTo>
                    <a:pt x="1709642" y="3141183"/>
                  </a:lnTo>
                  <a:lnTo>
                    <a:pt x="1709852" y="3141183"/>
                  </a:lnTo>
                  <a:lnTo>
                    <a:pt x="1709852" y="5294232"/>
                  </a:lnTo>
                  <a:lnTo>
                    <a:pt x="345508" y="3929889"/>
                  </a:lnTo>
                  <a:lnTo>
                    <a:pt x="345508" y="3141183"/>
                  </a:lnTo>
                  <a:lnTo>
                    <a:pt x="346288" y="3141183"/>
                  </a:lnTo>
                  <a:lnTo>
                    <a:pt x="346287" y="1215100"/>
                  </a:lnTo>
                  <a:lnTo>
                    <a:pt x="335992" y="1226095"/>
                  </a:lnTo>
                  <a:cubicBezTo>
                    <a:pt x="259128" y="1308181"/>
                    <a:pt x="134510" y="1308181"/>
                    <a:pt x="57647" y="1226095"/>
                  </a:cubicBezTo>
                  <a:cubicBezTo>
                    <a:pt x="-19216" y="1144009"/>
                    <a:pt x="-19216" y="1010922"/>
                    <a:pt x="57647" y="928836"/>
                  </a:cubicBezTo>
                  <a:lnTo>
                    <a:pt x="75954" y="909284"/>
                  </a:lnTo>
                  <a:lnTo>
                    <a:pt x="85309" y="896413"/>
                  </a:lnTo>
                  <a:lnTo>
                    <a:pt x="851649" y="77995"/>
                  </a:lnTo>
                  <a:cubicBezTo>
                    <a:pt x="900337" y="25998"/>
                    <a:pt x="964152" y="-1"/>
                    <a:pt x="1027965" y="0"/>
                  </a:cubicBezTo>
                  <a:cubicBezTo>
                    <a:pt x="1091779" y="-1"/>
                    <a:pt x="1155594" y="25998"/>
                    <a:pt x="1204282" y="77995"/>
                  </a:cubicBezTo>
                  <a:close/>
                </a:path>
              </a:pathLst>
            </a:custGeom>
            <a:gradFill>
              <a:gsLst>
                <a:gs pos="75000">
                  <a:srgbClr val="E34F4F"/>
                </a:gs>
                <a:gs pos="52000">
                  <a:srgbClr val="E87071"/>
                </a:gs>
                <a:gs pos="0">
                  <a:srgbClr val="EF9B9B"/>
                </a:gs>
                <a:gs pos="100000">
                  <a:srgbClr val="E24A4A"/>
                </a:gs>
              </a:gsLst>
              <a:lin ang="16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52" name="文本框 20"/>
            <p:cNvSpPr txBox="1"/>
            <p:nvPr/>
          </p:nvSpPr>
          <p:spPr>
            <a:xfrm rot="2700000" flipH="1">
              <a:off x="6862428" y="4245421"/>
              <a:ext cx="1846816" cy="436766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effectLst>
                    <a:innerShdw blurRad="25400" dist="254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MQ</a:t>
              </a:r>
              <a:endParaRPr lang="zh-CN" altLang="en-US" sz="2400" b="1" dirty="0">
                <a:solidFill>
                  <a:prstClr val="white"/>
                </a:solidFill>
                <a:effectLst>
                  <a:innerShdw blurRad="25400" dist="25400" dir="108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Freeform 310"/>
          <p:cNvSpPr>
            <a:spLocks noEditPoints="1"/>
          </p:cNvSpPr>
          <p:nvPr/>
        </p:nvSpPr>
        <p:spPr bwMode="auto">
          <a:xfrm>
            <a:off x="355503" y="4451472"/>
            <a:ext cx="442786" cy="436804"/>
          </a:xfrm>
          <a:custGeom>
            <a:avLst/>
            <a:gdLst>
              <a:gd name="T0" fmla="*/ 31 w 32"/>
              <a:gd name="T1" fmla="*/ 13 h 31"/>
              <a:gd name="T2" fmla="*/ 28 w 32"/>
              <a:gd name="T3" fmla="*/ 13 h 31"/>
              <a:gd name="T4" fmla="*/ 26 w 32"/>
              <a:gd name="T5" fmla="*/ 9 h 31"/>
              <a:gd name="T6" fmla="*/ 28 w 32"/>
              <a:gd name="T7" fmla="*/ 7 h 31"/>
              <a:gd name="T8" fmla="*/ 28 w 32"/>
              <a:gd name="T9" fmla="*/ 6 h 31"/>
              <a:gd name="T10" fmla="*/ 26 w 32"/>
              <a:gd name="T11" fmla="*/ 3 h 31"/>
              <a:gd name="T12" fmla="*/ 25 w 32"/>
              <a:gd name="T13" fmla="*/ 3 h 31"/>
              <a:gd name="T14" fmla="*/ 22 w 32"/>
              <a:gd name="T15" fmla="*/ 6 h 31"/>
              <a:gd name="T16" fmla="*/ 19 w 32"/>
              <a:gd name="T17" fmla="*/ 4 h 31"/>
              <a:gd name="T18" fmla="*/ 19 w 32"/>
              <a:gd name="T19" fmla="*/ 1 h 31"/>
              <a:gd name="T20" fmla="*/ 18 w 32"/>
              <a:gd name="T21" fmla="*/ 0 h 31"/>
              <a:gd name="T22" fmla="*/ 14 w 32"/>
              <a:gd name="T23" fmla="*/ 0 h 31"/>
              <a:gd name="T24" fmla="*/ 13 w 32"/>
              <a:gd name="T25" fmla="*/ 1 h 31"/>
              <a:gd name="T26" fmla="*/ 13 w 32"/>
              <a:gd name="T27" fmla="*/ 4 h 31"/>
              <a:gd name="T28" fmla="*/ 10 w 32"/>
              <a:gd name="T29" fmla="*/ 6 h 31"/>
              <a:gd name="T30" fmla="*/ 8 w 32"/>
              <a:gd name="T31" fmla="*/ 3 h 31"/>
              <a:gd name="T32" fmla="*/ 6 w 32"/>
              <a:gd name="T33" fmla="*/ 3 h 31"/>
              <a:gd name="T34" fmla="*/ 4 w 32"/>
              <a:gd name="T35" fmla="*/ 6 h 31"/>
              <a:gd name="T36" fmla="*/ 4 w 32"/>
              <a:gd name="T37" fmla="*/ 7 h 31"/>
              <a:gd name="T38" fmla="*/ 6 w 32"/>
              <a:gd name="T39" fmla="*/ 9 h 31"/>
              <a:gd name="T40" fmla="*/ 5 w 32"/>
              <a:gd name="T41" fmla="*/ 13 h 31"/>
              <a:gd name="T42" fmla="*/ 1 w 32"/>
              <a:gd name="T43" fmla="*/ 13 h 31"/>
              <a:gd name="T44" fmla="*/ 0 w 32"/>
              <a:gd name="T45" fmla="*/ 14 h 31"/>
              <a:gd name="T46" fmla="*/ 0 w 32"/>
              <a:gd name="T47" fmla="*/ 17 h 31"/>
              <a:gd name="T48" fmla="*/ 1 w 32"/>
              <a:gd name="T49" fmla="*/ 18 h 31"/>
              <a:gd name="T50" fmla="*/ 5 w 32"/>
              <a:gd name="T51" fmla="*/ 18 h 31"/>
              <a:gd name="T52" fmla="*/ 6 w 32"/>
              <a:gd name="T53" fmla="*/ 22 h 31"/>
              <a:gd name="T54" fmla="*/ 4 w 32"/>
              <a:gd name="T55" fmla="*/ 24 h 31"/>
              <a:gd name="T56" fmla="*/ 4 w 32"/>
              <a:gd name="T57" fmla="*/ 25 h 31"/>
              <a:gd name="T58" fmla="*/ 6 w 32"/>
              <a:gd name="T59" fmla="*/ 28 h 31"/>
              <a:gd name="T60" fmla="*/ 8 w 32"/>
              <a:gd name="T61" fmla="*/ 28 h 31"/>
              <a:gd name="T62" fmla="*/ 10 w 32"/>
              <a:gd name="T63" fmla="*/ 26 h 31"/>
              <a:gd name="T64" fmla="*/ 13 w 32"/>
              <a:gd name="T65" fmla="*/ 27 h 31"/>
              <a:gd name="T66" fmla="*/ 13 w 32"/>
              <a:gd name="T67" fmla="*/ 30 h 31"/>
              <a:gd name="T68" fmla="*/ 14 w 32"/>
              <a:gd name="T69" fmla="*/ 31 h 31"/>
              <a:gd name="T70" fmla="*/ 18 w 32"/>
              <a:gd name="T71" fmla="*/ 31 h 31"/>
              <a:gd name="T72" fmla="*/ 19 w 32"/>
              <a:gd name="T73" fmla="*/ 30 h 31"/>
              <a:gd name="T74" fmla="*/ 19 w 32"/>
              <a:gd name="T75" fmla="*/ 27 h 31"/>
              <a:gd name="T76" fmla="*/ 22 w 32"/>
              <a:gd name="T77" fmla="*/ 26 h 31"/>
              <a:gd name="T78" fmla="*/ 25 w 32"/>
              <a:gd name="T79" fmla="*/ 28 h 31"/>
              <a:gd name="T80" fmla="*/ 26 w 32"/>
              <a:gd name="T81" fmla="*/ 28 h 31"/>
              <a:gd name="T82" fmla="*/ 28 w 32"/>
              <a:gd name="T83" fmla="*/ 25 h 31"/>
              <a:gd name="T84" fmla="*/ 28 w 32"/>
              <a:gd name="T85" fmla="*/ 24 h 31"/>
              <a:gd name="T86" fmla="*/ 26 w 32"/>
              <a:gd name="T87" fmla="*/ 22 h 31"/>
              <a:gd name="T88" fmla="*/ 28 w 32"/>
              <a:gd name="T89" fmla="*/ 18 h 31"/>
              <a:gd name="T90" fmla="*/ 31 w 32"/>
              <a:gd name="T91" fmla="*/ 18 h 31"/>
              <a:gd name="T92" fmla="*/ 32 w 32"/>
              <a:gd name="T93" fmla="*/ 17 h 31"/>
              <a:gd name="T94" fmla="*/ 32 w 32"/>
              <a:gd name="T95" fmla="*/ 14 h 31"/>
              <a:gd name="T96" fmla="*/ 31 w 32"/>
              <a:gd name="T97" fmla="*/ 13 h 31"/>
              <a:gd name="T98" fmla="*/ 16 w 32"/>
              <a:gd name="T99" fmla="*/ 23 h 31"/>
              <a:gd name="T100" fmla="*/ 9 w 32"/>
              <a:gd name="T101" fmla="*/ 16 h 31"/>
              <a:gd name="T102" fmla="*/ 16 w 32"/>
              <a:gd name="T103" fmla="*/ 9 h 31"/>
              <a:gd name="T104" fmla="*/ 23 w 32"/>
              <a:gd name="T105" fmla="*/ 16 h 31"/>
              <a:gd name="T106" fmla="*/ 16 w 32"/>
              <a:gd name="T107" fmla="*/ 23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" h="31">
                <a:moveTo>
                  <a:pt x="31" y="13"/>
                </a:moveTo>
                <a:cubicBezTo>
                  <a:pt x="28" y="13"/>
                  <a:pt x="28" y="13"/>
                  <a:pt x="28" y="13"/>
                </a:cubicBezTo>
                <a:cubicBezTo>
                  <a:pt x="27" y="12"/>
                  <a:pt x="27" y="10"/>
                  <a:pt x="26" y="9"/>
                </a:cubicBezTo>
                <a:cubicBezTo>
                  <a:pt x="28" y="7"/>
                  <a:pt x="28" y="7"/>
                  <a:pt x="28" y="7"/>
                </a:cubicBezTo>
                <a:cubicBezTo>
                  <a:pt x="29" y="7"/>
                  <a:pt x="29" y="6"/>
                  <a:pt x="28" y="6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5" y="3"/>
                  <a:pt x="25" y="3"/>
                </a:cubicBezTo>
                <a:cubicBezTo>
                  <a:pt x="22" y="6"/>
                  <a:pt x="22" y="6"/>
                  <a:pt x="22" y="6"/>
                </a:cubicBezTo>
                <a:cubicBezTo>
                  <a:pt x="21" y="5"/>
                  <a:pt x="20" y="4"/>
                  <a:pt x="19" y="4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0"/>
                  <a:pt x="18" y="0"/>
                  <a:pt x="18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4" y="0"/>
                  <a:pt x="13" y="0"/>
                  <a:pt x="13" y="1"/>
                </a:cubicBezTo>
                <a:cubicBezTo>
                  <a:pt x="13" y="4"/>
                  <a:pt x="13" y="4"/>
                  <a:pt x="13" y="4"/>
                </a:cubicBezTo>
                <a:cubicBezTo>
                  <a:pt x="12" y="4"/>
                  <a:pt x="11" y="5"/>
                  <a:pt x="10" y="6"/>
                </a:cubicBezTo>
                <a:cubicBezTo>
                  <a:pt x="8" y="3"/>
                  <a:pt x="8" y="3"/>
                  <a:pt x="8" y="3"/>
                </a:cubicBezTo>
                <a:cubicBezTo>
                  <a:pt x="7" y="3"/>
                  <a:pt x="7" y="3"/>
                  <a:pt x="6" y="3"/>
                </a:cubicBezTo>
                <a:cubicBezTo>
                  <a:pt x="4" y="6"/>
                  <a:pt x="4" y="6"/>
                  <a:pt x="4" y="6"/>
                </a:cubicBezTo>
                <a:cubicBezTo>
                  <a:pt x="3" y="6"/>
                  <a:pt x="3" y="7"/>
                  <a:pt x="4" y="7"/>
                </a:cubicBezTo>
                <a:cubicBezTo>
                  <a:pt x="6" y="9"/>
                  <a:pt x="6" y="9"/>
                  <a:pt x="6" y="9"/>
                </a:cubicBezTo>
                <a:cubicBezTo>
                  <a:pt x="5" y="10"/>
                  <a:pt x="5" y="12"/>
                  <a:pt x="5" y="13"/>
                </a:cubicBez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0" y="13"/>
                  <a:pt x="0" y="14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20"/>
                  <a:pt x="5" y="21"/>
                  <a:pt x="6" y="22"/>
                </a:cubicBezTo>
                <a:cubicBezTo>
                  <a:pt x="4" y="24"/>
                  <a:pt x="4" y="24"/>
                  <a:pt x="4" y="24"/>
                </a:cubicBezTo>
                <a:cubicBezTo>
                  <a:pt x="3" y="25"/>
                  <a:pt x="3" y="25"/>
                  <a:pt x="4" y="25"/>
                </a:cubicBezTo>
                <a:cubicBezTo>
                  <a:pt x="6" y="28"/>
                  <a:pt x="6" y="28"/>
                  <a:pt x="6" y="28"/>
                </a:cubicBezTo>
                <a:cubicBezTo>
                  <a:pt x="7" y="28"/>
                  <a:pt x="7" y="28"/>
                  <a:pt x="8" y="28"/>
                </a:cubicBezTo>
                <a:cubicBezTo>
                  <a:pt x="10" y="26"/>
                  <a:pt x="10" y="26"/>
                  <a:pt x="10" y="26"/>
                </a:cubicBezTo>
                <a:cubicBezTo>
                  <a:pt x="11" y="26"/>
                  <a:pt x="12" y="27"/>
                  <a:pt x="13" y="27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1"/>
                  <a:pt x="14" y="31"/>
                  <a:pt x="14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9" y="31"/>
                  <a:pt x="19" y="30"/>
                </a:cubicBezTo>
                <a:cubicBezTo>
                  <a:pt x="19" y="27"/>
                  <a:pt x="19" y="27"/>
                  <a:pt x="19" y="27"/>
                </a:cubicBezTo>
                <a:cubicBezTo>
                  <a:pt x="20" y="27"/>
                  <a:pt x="21" y="26"/>
                  <a:pt x="22" y="26"/>
                </a:cubicBez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6" y="28"/>
                  <a:pt x="26" y="28"/>
                </a:cubicBezTo>
                <a:cubicBezTo>
                  <a:pt x="28" y="25"/>
                  <a:pt x="28" y="25"/>
                  <a:pt x="28" y="25"/>
                </a:cubicBezTo>
                <a:cubicBezTo>
                  <a:pt x="29" y="25"/>
                  <a:pt x="29" y="25"/>
                  <a:pt x="28" y="24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1"/>
                  <a:pt x="27" y="20"/>
                  <a:pt x="28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8"/>
                  <a:pt x="32" y="17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1" y="13"/>
                  <a:pt x="31" y="13"/>
                </a:cubicBezTo>
                <a:close/>
                <a:moveTo>
                  <a:pt x="16" y="23"/>
                </a:moveTo>
                <a:cubicBezTo>
                  <a:pt x="12" y="23"/>
                  <a:pt x="9" y="19"/>
                  <a:pt x="9" y="16"/>
                </a:cubicBezTo>
                <a:cubicBezTo>
                  <a:pt x="9" y="12"/>
                  <a:pt x="12" y="9"/>
                  <a:pt x="16" y="9"/>
                </a:cubicBezTo>
                <a:cubicBezTo>
                  <a:pt x="20" y="9"/>
                  <a:pt x="23" y="12"/>
                  <a:pt x="23" y="16"/>
                </a:cubicBezTo>
                <a:cubicBezTo>
                  <a:pt x="23" y="19"/>
                  <a:pt x="20" y="23"/>
                  <a:pt x="16" y="23"/>
                </a:cubicBezTo>
                <a:close/>
              </a:path>
            </a:pathLst>
          </a:custGeom>
          <a:solidFill>
            <a:srgbClr val="FFB850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6" name="文本框 35"/>
          <p:cNvSpPr txBox="1"/>
          <p:nvPr/>
        </p:nvSpPr>
        <p:spPr>
          <a:xfrm>
            <a:off x="902621" y="1983141"/>
            <a:ext cx="24508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Mulohaza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yuritish</a:t>
            </a:r>
            <a:endParaRPr lang="en-US" altLang="zh-CN" sz="2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37"/>
          <p:cNvSpPr txBox="1"/>
          <p:nvPr/>
        </p:nvSpPr>
        <p:spPr>
          <a:xfrm>
            <a:off x="826559" y="4406053"/>
            <a:ext cx="2551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Muammo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(masala) </a:t>
            </a:r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yechish</a:t>
            </a:r>
            <a:endParaRPr lang="en-US" altLang="zh-CN" sz="2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39"/>
          <p:cNvSpPr txBox="1"/>
          <p:nvPr/>
        </p:nvSpPr>
        <p:spPr>
          <a:xfrm>
            <a:off x="9294143" y="2087047"/>
            <a:ext cx="2509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Matematik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modellashtirish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</p:txBody>
      </p:sp>
      <p:sp>
        <p:nvSpPr>
          <p:cNvPr id="69" name="文本框 41"/>
          <p:cNvSpPr txBox="1"/>
          <p:nvPr/>
        </p:nvSpPr>
        <p:spPr>
          <a:xfrm>
            <a:off x="9392086" y="4351936"/>
            <a:ext cx="19361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Muloqot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qilish</a:t>
            </a:r>
            <a:r>
              <a: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70" name="文本框 113"/>
          <p:cNvSpPr txBox="1"/>
          <p:nvPr/>
        </p:nvSpPr>
        <p:spPr>
          <a:xfrm>
            <a:off x="277470" y="2814138"/>
            <a:ext cx="3056850" cy="125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Matematikaga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oid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fikrni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asoslash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,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isbotlash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yoki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o‘zgalar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fikriga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munosabat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bildirish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uchun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mantiqan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asosli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va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tushunarli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dalillarni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keltirish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(3)</a:t>
            </a:r>
            <a:endParaRPr lang="ru-RU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1" name="文本框 113"/>
          <p:cNvSpPr txBox="1"/>
          <p:nvPr/>
        </p:nvSpPr>
        <p:spPr>
          <a:xfrm>
            <a:off x="410198" y="5215465"/>
            <a:ext cx="2741394" cy="489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Matematikani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qo‘llab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muammoni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hal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qilish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(7)</a:t>
            </a:r>
            <a:endParaRPr lang="ru-RU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2" name="文本框 113"/>
          <p:cNvSpPr txBox="1"/>
          <p:nvPr/>
        </p:nvSpPr>
        <p:spPr>
          <a:xfrm>
            <a:off x="8917414" y="2867045"/>
            <a:ext cx="3036320" cy="874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o‘quv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va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hayotiy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muammolarni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tilida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ifodalash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,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ularning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modelini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qurish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(3)</a:t>
            </a:r>
            <a:endParaRPr lang="ru-RU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3" name="文本框 113"/>
          <p:cNvSpPr txBox="1"/>
          <p:nvPr/>
        </p:nvSpPr>
        <p:spPr>
          <a:xfrm>
            <a:off x="8984111" y="5087137"/>
            <a:ext cx="2969621" cy="874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tushuncha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,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belgi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va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timsollar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asosida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matematika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tilida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o‘zaro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muloqot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C00000"/>
                </a:solidFill>
                <a:ea typeface="微软雅黑" pitchFamily="34" charset="-122"/>
              </a:rPr>
              <a:t>qilish</a:t>
            </a:r>
            <a:r>
              <a:rPr lang="en-US" altLang="zh-CN" b="1" dirty="0">
                <a:solidFill>
                  <a:srgbClr val="C00000"/>
                </a:solidFill>
                <a:ea typeface="微软雅黑" pitchFamily="34" charset="-122"/>
              </a:rPr>
              <a:t> (2)</a:t>
            </a:r>
            <a:endParaRPr lang="ru-RU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4" name="文本框 159"/>
          <p:cNvSpPr txBox="1"/>
          <p:nvPr/>
        </p:nvSpPr>
        <p:spPr>
          <a:xfrm>
            <a:off x="769520" y="807441"/>
            <a:ext cx="10292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Matematika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fanidan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amaliy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faoliyat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Arial" panose="020B060402020202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standartlari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75" name="组合 79"/>
          <p:cNvGrpSpPr/>
          <p:nvPr/>
        </p:nvGrpSpPr>
        <p:grpSpPr>
          <a:xfrm>
            <a:off x="5085045" y="1199032"/>
            <a:ext cx="1675359" cy="1443754"/>
            <a:chOff x="5164627" y="1804365"/>
            <a:chExt cx="1505319" cy="1297689"/>
          </a:xfrm>
        </p:grpSpPr>
        <p:sp>
          <p:nvSpPr>
            <p:cNvPr id="76" name="梯形 80"/>
            <p:cNvSpPr/>
            <p:nvPr/>
          </p:nvSpPr>
          <p:spPr>
            <a:xfrm flipV="1">
              <a:off x="5530789" y="1866908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7" name="六边形 81"/>
            <p:cNvSpPr/>
            <p:nvPr/>
          </p:nvSpPr>
          <p:spPr>
            <a:xfrm>
              <a:off x="5164627" y="1804365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8" name="任意多边形 82"/>
            <p:cNvSpPr/>
            <p:nvPr/>
          </p:nvSpPr>
          <p:spPr>
            <a:xfrm>
              <a:off x="5238159" y="1866909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79" name="梯形 83"/>
            <p:cNvSpPr/>
            <p:nvPr/>
          </p:nvSpPr>
          <p:spPr>
            <a:xfrm>
              <a:off x="5530789" y="2874992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0" name="梯形 71"/>
            <p:cNvSpPr/>
            <p:nvPr/>
          </p:nvSpPr>
          <p:spPr>
            <a:xfrm rot="14580000" flipH="1">
              <a:off x="6045462" y="2112345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1" name="任意多边形 85"/>
            <p:cNvSpPr/>
            <p:nvPr/>
          </p:nvSpPr>
          <p:spPr>
            <a:xfrm>
              <a:off x="5238541" y="1871126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82" name="组合 86"/>
          <p:cNvGrpSpPr/>
          <p:nvPr/>
        </p:nvGrpSpPr>
        <p:grpSpPr>
          <a:xfrm>
            <a:off x="5364345" y="1437989"/>
            <a:ext cx="1125164" cy="938515"/>
            <a:chOff x="5422049" y="2031426"/>
            <a:chExt cx="1010965" cy="843565"/>
          </a:xfrm>
        </p:grpSpPr>
        <p:sp>
          <p:nvSpPr>
            <p:cNvPr id="83" name="六边形 87"/>
            <p:cNvSpPr/>
            <p:nvPr/>
          </p:nvSpPr>
          <p:spPr>
            <a:xfrm>
              <a:off x="5428018" y="2031426"/>
              <a:ext cx="978537" cy="843565"/>
            </a:xfrm>
            <a:prstGeom prst="hexagon">
              <a:avLst/>
            </a:prstGeom>
            <a:solidFill>
              <a:srgbClr val="FFB850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4" name="文本框 54"/>
            <p:cNvSpPr txBox="1"/>
            <p:nvPr/>
          </p:nvSpPr>
          <p:spPr>
            <a:xfrm>
              <a:off x="5422049" y="2200064"/>
              <a:ext cx="1010965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SA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85" name="组合 49"/>
          <p:cNvGrpSpPr/>
          <p:nvPr/>
        </p:nvGrpSpPr>
        <p:grpSpPr>
          <a:xfrm>
            <a:off x="6732149" y="3007718"/>
            <a:ext cx="1675359" cy="1443754"/>
            <a:chOff x="6350839" y="2452512"/>
            <a:chExt cx="1505319" cy="1297689"/>
          </a:xfrm>
        </p:grpSpPr>
        <p:sp>
          <p:nvSpPr>
            <p:cNvPr id="86" name="梯形 50"/>
            <p:cNvSpPr/>
            <p:nvPr/>
          </p:nvSpPr>
          <p:spPr>
            <a:xfrm>
              <a:off x="6717001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7" name="梯形 51"/>
            <p:cNvSpPr/>
            <p:nvPr/>
          </p:nvSpPr>
          <p:spPr>
            <a:xfrm flipV="1">
              <a:off x="6717001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8" name="六边形 52"/>
            <p:cNvSpPr/>
            <p:nvPr/>
          </p:nvSpPr>
          <p:spPr>
            <a:xfrm>
              <a:off x="6350839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89" name="任意多边形 53"/>
            <p:cNvSpPr/>
            <p:nvPr/>
          </p:nvSpPr>
          <p:spPr>
            <a:xfrm>
              <a:off x="6424371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0" name="梯形 71"/>
            <p:cNvSpPr/>
            <p:nvPr/>
          </p:nvSpPr>
          <p:spPr>
            <a:xfrm rot="14580000" flipH="1">
              <a:off x="7231674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55"/>
            <p:cNvSpPr/>
            <p:nvPr/>
          </p:nvSpPr>
          <p:spPr>
            <a:xfrm>
              <a:off x="6424753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92" name="组合 56"/>
          <p:cNvGrpSpPr/>
          <p:nvPr/>
        </p:nvGrpSpPr>
        <p:grpSpPr>
          <a:xfrm>
            <a:off x="6973591" y="3271149"/>
            <a:ext cx="1125166" cy="938515"/>
            <a:chOff x="6596686" y="2679573"/>
            <a:chExt cx="1010966" cy="843565"/>
          </a:xfrm>
        </p:grpSpPr>
        <p:sp>
          <p:nvSpPr>
            <p:cNvPr id="93" name="六边形 57"/>
            <p:cNvSpPr/>
            <p:nvPr/>
          </p:nvSpPr>
          <p:spPr>
            <a:xfrm>
              <a:off x="6614230" y="2679573"/>
              <a:ext cx="978537" cy="843565"/>
            </a:xfrm>
            <a:prstGeom prst="hexagon">
              <a:avLst/>
            </a:prstGeom>
            <a:solidFill>
              <a:srgbClr val="663A77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4" name="文本框 47"/>
            <p:cNvSpPr txBox="1"/>
            <p:nvPr/>
          </p:nvSpPr>
          <p:spPr>
            <a:xfrm>
              <a:off x="6596686" y="2842334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AF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95" name="组合 29"/>
          <p:cNvGrpSpPr/>
          <p:nvPr/>
        </p:nvGrpSpPr>
        <p:grpSpPr>
          <a:xfrm>
            <a:off x="3490897" y="3000602"/>
            <a:ext cx="1675359" cy="1443754"/>
            <a:chOff x="3978461" y="2452512"/>
            <a:chExt cx="1505319" cy="1297689"/>
          </a:xfrm>
        </p:grpSpPr>
        <p:sp>
          <p:nvSpPr>
            <p:cNvPr id="96" name="梯形 30"/>
            <p:cNvSpPr/>
            <p:nvPr/>
          </p:nvSpPr>
          <p:spPr>
            <a:xfrm>
              <a:off x="4344623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7" name="六边形 31"/>
            <p:cNvSpPr/>
            <p:nvPr/>
          </p:nvSpPr>
          <p:spPr>
            <a:xfrm>
              <a:off x="3978461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8" name="任意多边形 32"/>
            <p:cNvSpPr/>
            <p:nvPr/>
          </p:nvSpPr>
          <p:spPr>
            <a:xfrm>
              <a:off x="4051993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99" name="梯形 71"/>
            <p:cNvSpPr/>
            <p:nvPr/>
          </p:nvSpPr>
          <p:spPr>
            <a:xfrm rot="14580000" flipH="1">
              <a:off x="4859296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34"/>
            <p:cNvSpPr/>
            <p:nvPr/>
          </p:nvSpPr>
          <p:spPr>
            <a:xfrm>
              <a:off x="4052375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1" name="梯形 35"/>
            <p:cNvSpPr/>
            <p:nvPr/>
          </p:nvSpPr>
          <p:spPr>
            <a:xfrm flipV="1">
              <a:off x="4344623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102" name="组合 29"/>
          <p:cNvGrpSpPr/>
          <p:nvPr/>
        </p:nvGrpSpPr>
        <p:grpSpPr>
          <a:xfrm>
            <a:off x="4256194" y="5255937"/>
            <a:ext cx="1675359" cy="1443754"/>
            <a:chOff x="3978461" y="2452512"/>
            <a:chExt cx="1505319" cy="1297689"/>
          </a:xfrm>
        </p:grpSpPr>
        <p:sp>
          <p:nvSpPr>
            <p:cNvPr id="103" name="梯形 30"/>
            <p:cNvSpPr/>
            <p:nvPr/>
          </p:nvSpPr>
          <p:spPr>
            <a:xfrm>
              <a:off x="4344623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4" name="六边形 31"/>
            <p:cNvSpPr/>
            <p:nvPr/>
          </p:nvSpPr>
          <p:spPr>
            <a:xfrm>
              <a:off x="3978461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5" name="任意多边形 32"/>
            <p:cNvSpPr/>
            <p:nvPr/>
          </p:nvSpPr>
          <p:spPr>
            <a:xfrm>
              <a:off x="4051993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6" name="梯形 71"/>
            <p:cNvSpPr/>
            <p:nvPr/>
          </p:nvSpPr>
          <p:spPr>
            <a:xfrm rot="14580000" flipH="1">
              <a:off x="4859296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7" name="任意多边形 34"/>
            <p:cNvSpPr/>
            <p:nvPr/>
          </p:nvSpPr>
          <p:spPr>
            <a:xfrm>
              <a:off x="4052375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08" name="梯形 35"/>
            <p:cNvSpPr/>
            <p:nvPr/>
          </p:nvSpPr>
          <p:spPr>
            <a:xfrm flipV="1">
              <a:off x="4344623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109" name="组合 29"/>
          <p:cNvGrpSpPr/>
          <p:nvPr/>
        </p:nvGrpSpPr>
        <p:grpSpPr>
          <a:xfrm>
            <a:off x="6073720" y="5202796"/>
            <a:ext cx="1675359" cy="1443754"/>
            <a:chOff x="3978461" y="2452512"/>
            <a:chExt cx="1505319" cy="1297689"/>
          </a:xfrm>
        </p:grpSpPr>
        <p:sp>
          <p:nvSpPr>
            <p:cNvPr id="110" name="梯形 30"/>
            <p:cNvSpPr/>
            <p:nvPr/>
          </p:nvSpPr>
          <p:spPr>
            <a:xfrm>
              <a:off x="4344623" y="3523139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0">
                  <a:srgbClr val="E6E6E6"/>
                </a:gs>
                <a:gs pos="100000">
                  <a:srgbClr val="F7F7F7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1" name="六边形 31"/>
            <p:cNvSpPr/>
            <p:nvPr/>
          </p:nvSpPr>
          <p:spPr>
            <a:xfrm>
              <a:off x="3978461" y="2452512"/>
              <a:ext cx="1505319" cy="1297689"/>
            </a:xfrm>
            <a:prstGeom prst="hexagon">
              <a:avLst/>
            </a:prstGeom>
            <a:gradFill flip="none" rotWithShape="1">
              <a:gsLst>
                <a:gs pos="61000">
                  <a:srgbClr val="F6F6F6"/>
                </a:gs>
                <a:gs pos="37000">
                  <a:srgbClr val="E0E0E0"/>
                </a:gs>
                <a:gs pos="17000">
                  <a:srgbClr val="DEDEDE"/>
                </a:gs>
                <a:gs pos="100000">
                  <a:schemeClr val="bg1"/>
                </a:gs>
              </a:gsLst>
              <a:lin ang="13500000" scaled="1"/>
              <a:tileRect/>
            </a:gradFill>
            <a:ln w="19050">
              <a:noFill/>
            </a:ln>
            <a:effectLst>
              <a:outerShdw blurRad="381000" dist="127000" dir="2400000" algn="tl" rotWithShape="0">
                <a:srgbClr val="696969">
                  <a:alpha val="4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2" name="任意多边形 32"/>
            <p:cNvSpPr/>
            <p:nvPr/>
          </p:nvSpPr>
          <p:spPr>
            <a:xfrm>
              <a:off x="4051993" y="2515056"/>
              <a:ext cx="1360218" cy="1172601"/>
            </a:xfrm>
            <a:custGeom>
              <a:avLst/>
              <a:gdLst>
                <a:gd name="connsiteX0" fmla="*/ 407876 w 1381020"/>
                <a:gd name="connsiteY0" fmla="*/ 167033 h 1190534"/>
                <a:gd name="connsiteX1" fmla="*/ 193759 w 1381020"/>
                <a:gd name="connsiteY1" fmla="*/ 595266 h 1190534"/>
                <a:gd name="connsiteX2" fmla="*/ 407876 w 1381020"/>
                <a:gd name="connsiteY2" fmla="*/ 1023499 h 1190534"/>
                <a:gd name="connsiteX3" fmla="*/ 973145 w 1381020"/>
                <a:gd name="connsiteY3" fmla="*/ 1023499 h 1190534"/>
                <a:gd name="connsiteX4" fmla="*/ 1187261 w 1381020"/>
                <a:gd name="connsiteY4" fmla="*/ 595266 h 1190534"/>
                <a:gd name="connsiteX5" fmla="*/ 973145 w 1381020"/>
                <a:gd name="connsiteY5" fmla="*/ 167033 h 1190534"/>
                <a:gd name="connsiteX6" fmla="*/ 297634 w 1381020"/>
                <a:gd name="connsiteY6" fmla="*/ 0 h 1190534"/>
                <a:gd name="connsiteX7" fmla="*/ 1083387 w 1381020"/>
                <a:gd name="connsiteY7" fmla="*/ 0 h 1190534"/>
                <a:gd name="connsiteX8" fmla="*/ 1381020 w 1381020"/>
                <a:gd name="connsiteY8" fmla="*/ 595267 h 1190534"/>
                <a:gd name="connsiteX9" fmla="*/ 1083387 w 1381020"/>
                <a:gd name="connsiteY9" fmla="*/ 1190534 h 1190534"/>
                <a:gd name="connsiteX10" fmla="*/ 297634 w 1381020"/>
                <a:gd name="connsiteY10" fmla="*/ 1190534 h 1190534"/>
                <a:gd name="connsiteX11" fmla="*/ 0 w 1381020"/>
                <a:gd name="connsiteY11" fmla="*/ 595267 h 119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81020" h="1190534">
                  <a:moveTo>
                    <a:pt x="407876" y="167033"/>
                  </a:moveTo>
                  <a:lnTo>
                    <a:pt x="193759" y="595266"/>
                  </a:lnTo>
                  <a:lnTo>
                    <a:pt x="407876" y="1023499"/>
                  </a:lnTo>
                  <a:lnTo>
                    <a:pt x="973145" y="1023499"/>
                  </a:lnTo>
                  <a:lnTo>
                    <a:pt x="1187261" y="595266"/>
                  </a:lnTo>
                  <a:lnTo>
                    <a:pt x="973145" y="167033"/>
                  </a:lnTo>
                  <a:close/>
                  <a:moveTo>
                    <a:pt x="297634" y="0"/>
                  </a:moveTo>
                  <a:lnTo>
                    <a:pt x="1083387" y="0"/>
                  </a:lnTo>
                  <a:lnTo>
                    <a:pt x="1381020" y="595267"/>
                  </a:lnTo>
                  <a:lnTo>
                    <a:pt x="1083387" y="1190534"/>
                  </a:lnTo>
                  <a:lnTo>
                    <a:pt x="297634" y="1190534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57000">
                  <a:srgbClr val="F5F5F5"/>
                </a:gs>
                <a:gs pos="32000">
                  <a:srgbClr val="DEDEDE"/>
                </a:gs>
                <a:gs pos="0">
                  <a:srgbClr val="CBCBCB"/>
                </a:gs>
                <a:gs pos="100000">
                  <a:schemeClr val="bg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3" name="梯形 71"/>
            <p:cNvSpPr/>
            <p:nvPr/>
          </p:nvSpPr>
          <p:spPr>
            <a:xfrm rot="14580000" flipH="1">
              <a:off x="4859296" y="2760492"/>
              <a:ext cx="656958" cy="169043"/>
            </a:xfrm>
            <a:custGeom>
              <a:avLst/>
              <a:gdLst>
                <a:gd name="connsiteX0" fmla="*/ 0 w 667005"/>
                <a:gd name="connsiteY0" fmla="*/ 171628 h 171628"/>
                <a:gd name="connsiteX1" fmla="*/ 85140 w 667005"/>
                <a:gd name="connsiteY1" fmla="*/ 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737 h 171737"/>
                <a:gd name="connsiteX1" fmla="*/ 99339 w 667005"/>
                <a:gd name="connsiteY1" fmla="*/ 0 h 171737"/>
                <a:gd name="connsiteX2" fmla="*/ 581865 w 667005"/>
                <a:gd name="connsiteY2" fmla="*/ 109 h 171737"/>
                <a:gd name="connsiteX3" fmla="*/ 667005 w 667005"/>
                <a:gd name="connsiteY3" fmla="*/ 171737 h 171737"/>
                <a:gd name="connsiteX4" fmla="*/ 0 w 667005"/>
                <a:gd name="connsiteY4" fmla="*/ 171737 h 171737"/>
                <a:gd name="connsiteX0" fmla="*/ 0 w 667005"/>
                <a:gd name="connsiteY0" fmla="*/ 171628 h 171628"/>
                <a:gd name="connsiteX1" fmla="*/ 140601 w 667005"/>
                <a:gd name="connsiteY1" fmla="*/ 10938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  <a:gd name="connsiteX0" fmla="*/ 0 w 667005"/>
                <a:gd name="connsiteY0" fmla="*/ 171628 h 171628"/>
                <a:gd name="connsiteX1" fmla="*/ 103609 w 667005"/>
                <a:gd name="connsiteY1" fmla="*/ 1280 h 171628"/>
                <a:gd name="connsiteX2" fmla="*/ 581865 w 667005"/>
                <a:gd name="connsiteY2" fmla="*/ 0 h 171628"/>
                <a:gd name="connsiteX3" fmla="*/ 667005 w 667005"/>
                <a:gd name="connsiteY3" fmla="*/ 171628 h 171628"/>
                <a:gd name="connsiteX4" fmla="*/ 0 w 667005"/>
                <a:gd name="connsiteY4" fmla="*/ 171628 h 17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7005" h="171628">
                  <a:moveTo>
                    <a:pt x="0" y="171628"/>
                  </a:moveTo>
                  <a:lnTo>
                    <a:pt x="103609" y="1280"/>
                  </a:lnTo>
                  <a:lnTo>
                    <a:pt x="581865" y="0"/>
                  </a:lnTo>
                  <a:lnTo>
                    <a:pt x="667005" y="171628"/>
                  </a:lnTo>
                  <a:lnTo>
                    <a:pt x="0" y="171628"/>
                  </a:ln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4F4F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4" name="任意多边形 34"/>
            <p:cNvSpPr/>
            <p:nvPr/>
          </p:nvSpPr>
          <p:spPr>
            <a:xfrm>
              <a:off x="4052375" y="2519273"/>
              <a:ext cx="406992" cy="586301"/>
            </a:xfrm>
            <a:custGeom>
              <a:avLst/>
              <a:gdLst>
                <a:gd name="connsiteX0" fmla="*/ 297634 w 413216"/>
                <a:gd name="connsiteY0" fmla="*/ 0 h 595267"/>
                <a:gd name="connsiteX1" fmla="*/ 302996 w 413216"/>
                <a:gd name="connsiteY1" fmla="*/ 0 h 595267"/>
                <a:gd name="connsiteX2" fmla="*/ 413216 w 413216"/>
                <a:gd name="connsiteY2" fmla="*/ 167033 h 595267"/>
                <a:gd name="connsiteX3" fmla="*/ 407876 w 413216"/>
                <a:gd name="connsiteY3" fmla="*/ 167033 h 595267"/>
                <a:gd name="connsiteX4" fmla="*/ 193759 w 413216"/>
                <a:gd name="connsiteY4" fmla="*/ 595266 h 595267"/>
                <a:gd name="connsiteX5" fmla="*/ 193760 w 413216"/>
                <a:gd name="connsiteY5" fmla="*/ 595267 h 595267"/>
                <a:gd name="connsiteX6" fmla="*/ 0 w 413216"/>
                <a:gd name="connsiteY6" fmla="*/ 595267 h 59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216" h="595267">
                  <a:moveTo>
                    <a:pt x="297634" y="0"/>
                  </a:moveTo>
                  <a:lnTo>
                    <a:pt x="302996" y="0"/>
                  </a:lnTo>
                  <a:lnTo>
                    <a:pt x="413216" y="167033"/>
                  </a:lnTo>
                  <a:lnTo>
                    <a:pt x="407876" y="167033"/>
                  </a:lnTo>
                  <a:lnTo>
                    <a:pt x="193759" y="595266"/>
                  </a:lnTo>
                  <a:lnTo>
                    <a:pt x="193760" y="595267"/>
                  </a:lnTo>
                  <a:lnTo>
                    <a:pt x="0" y="595267"/>
                  </a:lnTo>
                  <a:close/>
                </a:path>
              </a:pathLst>
            </a:cu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 w="19050"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5" name="梯形 35"/>
            <p:cNvSpPr/>
            <p:nvPr/>
          </p:nvSpPr>
          <p:spPr>
            <a:xfrm flipV="1">
              <a:off x="4344623" y="2515055"/>
              <a:ext cx="773977" cy="164519"/>
            </a:xfrm>
            <a:prstGeom prst="trapezoid">
              <a:avLst>
                <a:gd name="adj" fmla="val 66343"/>
              </a:avLst>
            </a:prstGeom>
            <a:gradFill>
              <a:gsLst>
                <a:gs pos="100000">
                  <a:srgbClr val="DFDFDF"/>
                </a:gs>
                <a:gs pos="0">
                  <a:srgbClr val="B4B4B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</p:grpSp>
      <p:grpSp>
        <p:nvGrpSpPr>
          <p:cNvPr id="116" name="组合 36"/>
          <p:cNvGrpSpPr/>
          <p:nvPr/>
        </p:nvGrpSpPr>
        <p:grpSpPr>
          <a:xfrm>
            <a:off x="3744024" y="3260338"/>
            <a:ext cx="1125166" cy="938515"/>
            <a:chOff x="4228234" y="2679573"/>
            <a:chExt cx="1010966" cy="843565"/>
          </a:xfrm>
        </p:grpSpPr>
        <p:sp>
          <p:nvSpPr>
            <p:cNvPr id="117" name="六边形 37"/>
            <p:cNvSpPr/>
            <p:nvPr/>
          </p:nvSpPr>
          <p:spPr>
            <a:xfrm>
              <a:off x="4241852" y="2679573"/>
              <a:ext cx="978537" cy="843565"/>
            </a:xfrm>
            <a:prstGeom prst="hexagon">
              <a:avLst/>
            </a:prstGeom>
            <a:solidFill>
              <a:srgbClr val="01ACBE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18" name="文本框 1"/>
            <p:cNvSpPr txBox="1"/>
            <p:nvPr/>
          </p:nvSpPr>
          <p:spPr>
            <a:xfrm>
              <a:off x="4228234" y="2842334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SE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19" name="组合 46"/>
          <p:cNvGrpSpPr/>
          <p:nvPr/>
        </p:nvGrpSpPr>
        <p:grpSpPr>
          <a:xfrm>
            <a:off x="4540549" y="5509664"/>
            <a:ext cx="1125166" cy="938515"/>
            <a:chOff x="4228234" y="3974251"/>
            <a:chExt cx="1010966" cy="843565"/>
          </a:xfrm>
        </p:grpSpPr>
        <p:sp>
          <p:nvSpPr>
            <p:cNvPr id="120" name="六边形 47"/>
            <p:cNvSpPr/>
            <p:nvPr/>
          </p:nvSpPr>
          <p:spPr>
            <a:xfrm>
              <a:off x="4241852" y="3974251"/>
              <a:ext cx="978537" cy="843565"/>
            </a:xfrm>
            <a:prstGeom prst="hexagon">
              <a:avLst/>
            </a:prstGeom>
            <a:solidFill>
              <a:srgbClr val="E87071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21" name="文本框 26"/>
            <p:cNvSpPr txBox="1"/>
            <p:nvPr/>
          </p:nvSpPr>
          <p:spPr>
            <a:xfrm>
              <a:off x="4228234" y="4118520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MA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22" name="组合 66"/>
          <p:cNvGrpSpPr/>
          <p:nvPr/>
        </p:nvGrpSpPr>
        <p:grpSpPr>
          <a:xfrm>
            <a:off x="6351144" y="5431156"/>
            <a:ext cx="1125166" cy="938515"/>
            <a:chOff x="6596686" y="3974251"/>
            <a:chExt cx="1010966" cy="843565"/>
          </a:xfrm>
        </p:grpSpPr>
        <p:sp>
          <p:nvSpPr>
            <p:cNvPr id="123" name="六边形 67"/>
            <p:cNvSpPr/>
            <p:nvPr/>
          </p:nvSpPr>
          <p:spPr>
            <a:xfrm>
              <a:off x="6614230" y="3974251"/>
              <a:ext cx="978537" cy="843565"/>
            </a:xfrm>
            <a:prstGeom prst="hexagon">
              <a:avLst/>
            </a:prstGeom>
            <a:solidFill>
              <a:srgbClr val="C65885"/>
            </a:solidFill>
            <a:ln w="19050">
              <a:noFill/>
            </a:ln>
            <a:effectLst>
              <a:innerShdw blurRad="76200" dist="63500" dir="13500000">
                <a:prstClr val="black">
                  <a:alpha val="46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124" name="文本框 50"/>
            <p:cNvSpPr txBox="1"/>
            <p:nvPr/>
          </p:nvSpPr>
          <p:spPr>
            <a:xfrm>
              <a:off x="6596686" y="4118520"/>
              <a:ext cx="1010966" cy="525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ea typeface="时尚中黑简体" panose="01010104010101010101" pitchFamily="2" charset="-122"/>
                </a:rPr>
                <a:t>Go‘</a:t>
              </a:r>
              <a:endParaRPr lang="zh-CN" altLang="en-US" sz="3200" dirty="0">
                <a:solidFill>
                  <a:prstClr val="white"/>
                </a:solidFill>
                <a:ea typeface="时尚中黑简体" panose="01010104010101010101" pitchFamily="2" charset="-122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84" t="70888" r="1633" b="1906"/>
          <a:stretch/>
        </p:blipFill>
        <p:spPr>
          <a:xfrm>
            <a:off x="8806062" y="4353715"/>
            <a:ext cx="678622" cy="6304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" t="29270" r="75349" b="51489"/>
          <a:stretch/>
        </p:blipFill>
        <p:spPr>
          <a:xfrm>
            <a:off x="345220" y="2056390"/>
            <a:ext cx="526319" cy="5263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15" t="39860" r="52951" b="49534"/>
          <a:stretch/>
        </p:blipFill>
        <p:spPr>
          <a:xfrm>
            <a:off x="8815989" y="2112634"/>
            <a:ext cx="546932" cy="64429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F89053F-1025-183F-4C35-4377C80902E4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1F2E691A-B579-948E-21E7-6B105FB8F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7" name="Рисунок 4">
              <a:extLst>
                <a:ext uri="{FF2B5EF4-FFF2-40B4-BE49-F238E27FC236}">
                  <a16:creationId xmlns:a16="http://schemas.microsoft.com/office/drawing/2014/main" id="{3357A0AB-EDBA-646F-320B-0FF7D8B6B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2FAEE38B-4C79-D793-F308-28284FA07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594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6411" y="916177"/>
            <a:ext cx="88856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Evristik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endParaRPr lang="uz-Latn-UZ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  M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odellar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diagrammalar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jadvallarni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Qonuniyat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qidirish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Turli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yechi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sh usullarini t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opish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fikrini asoslash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MRT (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quvchilar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hal qilish jarayonida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llaniladigan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yondashuv 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lib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uvchilar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: moddiy (concrete)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rasmli (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pict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rial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timsolli (abstrakt) d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arajasida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faoliyat </a:t>
            </a:r>
          </a:p>
          <a:p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Spiral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simon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tamoyili</a:t>
            </a:r>
            <a:endParaRPr lang="uz-Latn-UZ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yili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o‘tilgan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chuqurroq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darajasida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o‘rganilayotgan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o‘rtasida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aloqalar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o‘rnatiladi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60E3635-AC0C-0E05-4D8A-C64762C61B8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40CB4371-E9C5-14A9-D3B7-C7532B243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6" name="Рисунок 4">
              <a:extLst>
                <a:ext uri="{FF2B5EF4-FFF2-40B4-BE49-F238E27FC236}">
                  <a16:creationId xmlns:a16="http://schemas.microsoft.com/office/drawing/2014/main" id="{EB4C0CC9-A54E-CE64-E316-5963A4944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C5462DB7-9733-CE94-0B42-299A089B2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0378EB8-E477-F0F0-C1BD-9CBC5E449958}"/>
              </a:ext>
            </a:extLst>
          </p:cNvPr>
          <p:cNvSpPr txBox="1"/>
          <p:nvPr/>
        </p:nvSpPr>
        <p:spPr>
          <a:xfrm>
            <a:off x="138757" y="2770146"/>
            <a:ext cx="213543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FANIDAN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5-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-SINFLAR UCHUN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YANGI </a:t>
            </a:r>
            <a:r>
              <a:rPr lang="en-US" sz="2000" b="1" dirty="0" err="1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OʻQUV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DASTURI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382CF7-74F2-307F-0268-B1F79B204ED9}"/>
              </a:ext>
            </a:extLst>
          </p:cNvPr>
          <p:cNvSpPr/>
          <p:nvPr/>
        </p:nvSpPr>
        <p:spPr>
          <a:xfrm>
            <a:off x="2444910" y="186329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152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16137" y="1022996"/>
            <a:ext cx="7080069" cy="5528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uz-Latn-UZ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minut). </a:t>
            </a:r>
          </a:p>
          <a:p>
            <a:endParaRPr lang="en-US" sz="9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fanidan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5-6-sinflar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DTS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dasturini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9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A-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800" kern="1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atematika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davlat ta’lim standartlari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elementlarin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tahlil qili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o‘zgarishlarni</a:t>
            </a:r>
            <a:r>
              <a:rPr lang="en-US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B-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800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atematika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oid davlat ta’lim standartlari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</a:t>
            </a:r>
            <a:r>
              <a:rPr lang="uz-Cyrl-UZ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-sinf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elementlarin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tahlil qili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o‘zgarishlarni</a:t>
            </a:r>
            <a:r>
              <a:rPr lang="en-US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C-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800" kern="1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atematika </a:t>
            </a:r>
            <a:r>
              <a:rPr lang="en-US" sz="1800" b="1" kern="10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</a:t>
            </a:r>
            <a:r>
              <a:rPr lang="en-US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dasturining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boblari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mavzularin</a:t>
            </a:r>
            <a:r>
              <a:rPr lang="uz-Cyrl-UZ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tahlil qili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hamda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o‘zgarishlarni</a:t>
            </a:r>
            <a:r>
              <a:rPr lang="en-US" sz="1800" b="1" kern="1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aniqlang</a:t>
            </a:r>
            <a:r>
              <a:rPr lang="en-US" sz="1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D-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800" kern="1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Matematika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</a:t>
            </a:r>
            <a:r>
              <a:rPr lang="en-US" sz="18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dasturining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6-sinfga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boblari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mavzularini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qiling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hamda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o‘zgarishlarni</a:t>
            </a:r>
            <a:r>
              <a:rPr lang="en-US" sz="18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aniqlang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B4D965-C7AE-BBA6-2AE4-E2903AAE2CF4}"/>
              </a:ext>
            </a:extLst>
          </p:cNvPr>
          <p:cNvSpPr/>
          <p:nvPr/>
        </p:nvSpPr>
        <p:spPr>
          <a:xfrm>
            <a:off x="4692514" y="170594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69EE3AD-2629-49E4-37ED-BD07FD99C3A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DEF022C7-BC96-DE1C-C9FB-5262A48CD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9F5F953F-20B6-8FB0-D74D-BE173FBBD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FD9F0798-6D2E-51D0-85FD-81715548F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pic>
        <p:nvPicPr>
          <p:cNvPr id="1026" name="Picture 2" descr="Free math trees, Download Free math trees png images, Free ClipArts on  Clipart Library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56" y="1904228"/>
            <a:ext cx="3964260" cy="396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458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2756" y="1167248"/>
            <a:ext cx="78083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FANIDAN TA’LIM DASTURINING </a:t>
            </a:r>
            <a:r>
              <a:rPr lang="en-US" sz="2400" b="1" dirty="0" smtClean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O‘ZIGA </a:t>
            </a:r>
            <a:r>
              <a:rPr lang="en-US" sz="24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XOS XUSUSIYATLARI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873828" y="2139140"/>
            <a:ext cx="90831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b="1" dirty="0" err="1"/>
              <a:t>Standartlar</a:t>
            </a:r>
            <a:r>
              <a:rPr lang="en-US" sz="2400" b="1" dirty="0"/>
              <a:t> </a:t>
            </a:r>
            <a:r>
              <a:rPr lang="en-US" sz="2400" b="1" dirty="0" err="1"/>
              <a:t>majmuasining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tizimga</a:t>
            </a:r>
            <a:r>
              <a:rPr lang="en-US" sz="2400" b="1" dirty="0"/>
              <a:t> </a:t>
            </a:r>
            <a:r>
              <a:rPr lang="en-US" sz="2400" b="1" dirty="0" err="1"/>
              <a:t>keltirilganligi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Har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standartning</a:t>
            </a:r>
            <a:r>
              <a:rPr lang="en-US" sz="2400" b="1" dirty="0"/>
              <a:t> </a:t>
            </a:r>
            <a:r>
              <a:rPr lang="en-US" sz="2400" b="1" dirty="0" err="1"/>
              <a:t>sinflar</a:t>
            </a:r>
            <a:r>
              <a:rPr lang="en-US" sz="2400" b="1" dirty="0"/>
              <a:t> </a:t>
            </a:r>
            <a:r>
              <a:rPr lang="en-US" sz="2400" b="1" dirty="0" err="1"/>
              <a:t>kesimidagi</a:t>
            </a:r>
            <a:r>
              <a:rPr lang="en-US" sz="2400" b="1" dirty="0"/>
              <a:t> </a:t>
            </a:r>
            <a:r>
              <a:rPr lang="en-US" sz="2400" b="1" dirty="0" err="1"/>
              <a:t>elementlari</a:t>
            </a:r>
            <a:r>
              <a:rPr lang="en-US" sz="2400" b="1" dirty="0"/>
              <a:t> </a:t>
            </a:r>
            <a:r>
              <a:rPr lang="en-US" sz="2400" b="1" dirty="0" err="1"/>
              <a:t>aniqlashtirilganligi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Standartlarning</a:t>
            </a:r>
            <a:r>
              <a:rPr lang="en-US" sz="2400" b="1" dirty="0"/>
              <a:t> </a:t>
            </a:r>
            <a:r>
              <a:rPr lang="en-US" sz="2400" b="1" dirty="0" err="1"/>
              <a:t>mazmun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amaliy</a:t>
            </a:r>
            <a:r>
              <a:rPr lang="en-US" sz="2400" b="1" dirty="0"/>
              <a:t> </a:t>
            </a:r>
            <a:r>
              <a:rPr lang="en-US" sz="2400" b="1" dirty="0" err="1"/>
              <a:t>faoliyat</a:t>
            </a:r>
            <a:r>
              <a:rPr lang="en-US" sz="2400" b="1" dirty="0"/>
              <a:t> </a:t>
            </a:r>
            <a:r>
              <a:rPr lang="en-US" sz="2400" b="1" dirty="0" err="1"/>
              <a:t>turlariga</a:t>
            </a:r>
            <a:r>
              <a:rPr lang="en-US" sz="2400" b="1" dirty="0"/>
              <a:t> </a:t>
            </a:r>
            <a:r>
              <a:rPr lang="en-US" sz="2400" b="1" dirty="0" err="1"/>
              <a:t>bo‘linganligi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uz-Latn-UZ" sz="2400" b="1" dirty="0"/>
              <a:t>M</a:t>
            </a:r>
            <a:r>
              <a:rPr lang="en-US" sz="2400" b="1" dirty="0" err="1"/>
              <a:t>avzular</a:t>
            </a:r>
            <a:r>
              <a:rPr lang="uz-Latn-UZ" sz="2400" b="1" dirty="0"/>
              <a:t> kamaytirilib </a:t>
            </a:r>
            <a:r>
              <a:rPr lang="en-US" sz="2400" b="1" dirty="0" err="1"/>
              <a:t>chuqurlashtirishga</a:t>
            </a:r>
            <a:r>
              <a:rPr lang="en-US" sz="2400" b="1" dirty="0"/>
              <a:t> </a:t>
            </a:r>
            <a:r>
              <a:rPr lang="en-US" sz="2400" b="1" dirty="0" err="1"/>
              <a:t>qaratilganligi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Ilg‘or</a:t>
            </a:r>
            <a:r>
              <a:rPr lang="en-US" sz="2400" b="1" dirty="0"/>
              <a:t> </a:t>
            </a:r>
            <a:r>
              <a:rPr lang="en-US" sz="2400" b="1" dirty="0" err="1"/>
              <a:t>xalqaro</a:t>
            </a:r>
            <a:r>
              <a:rPr lang="en-US" sz="2400" b="1" dirty="0"/>
              <a:t> </a:t>
            </a:r>
            <a:r>
              <a:rPr lang="en-US" sz="2400" b="1" dirty="0" err="1"/>
              <a:t>xorijiy</a:t>
            </a:r>
            <a:r>
              <a:rPr lang="en-US" sz="2400" b="1" dirty="0"/>
              <a:t> </a:t>
            </a:r>
            <a:r>
              <a:rPr lang="en-US" sz="2400" b="1" dirty="0" err="1"/>
              <a:t>tajribalardan</a:t>
            </a:r>
            <a:r>
              <a:rPr lang="en-US" sz="2400" b="1" dirty="0"/>
              <a:t> </a:t>
            </a:r>
            <a:r>
              <a:rPr lang="en-US" sz="2400" b="1" dirty="0" err="1"/>
              <a:t>unumli</a:t>
            </a:r>
            <a:r>
              <a:rPr lang="en-US" sz="2400" b="1" dirty="0"/>
              <a:t> </a:t>
            </a:r>
            <a:r>
              <a:rPr lang="en-US" sz="2400" b="1" dirty="0" err="1"/>
              <a:t>foydalanganligi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 smtClean="0"/>
              <a:t>O‘quv</a:t>
            </a:r>
            <a:r>
              <a:rPr lang="en-US" sz="2400" b="1" dirty="0" smtClean="0"/>
              <a:t> </a:t>
            </a:r>
            <a:r>
              <a:rPr lang="en-US" sz="2400" b="1" dirty="0" err="1"/>
              <a:t>dasturi</a:t>
            </a:r>
            <a:r>
              <a:rPr lang="en-US" sz="2400" b="1" dirty="0"/>
              <a:t> </a:t>
            </a:r>
            <a:r>
              <a:rPr lang="en-US" sz="2400" b="1" dirty="0" err="1"/>
              <a:t>bo‘yisha</a:t>
            </a:r>
            <a:r>
              <a:rPr lang="en-US" sz="2400" b="1" dirty="0"/>
              <a:t> </a:t>
            </a:r>
            <a:r>
              <a:rPr lang="en-US" sz="2400" b="1" dirty="0" err="1"/>
              <a:t>standartlarning</a:t>
            </a:r>
            <a:r>
              <a:rPr lang="en-US" sz="2400" b="1" dirty="0"/>
              <a:t> </a:t>
            </a:r>
            <a:r>
              <a:rPr lang="en-US" sz="2400" b="1" dirty="0" err="1"/>
              <a:t>taqsimlab</a:t>
            </a:r>
            <a:r>
              <a:rPr lang="en-US" sz="2400" b="1" dirty="0"/>
              <a:t> </a:t>
            </a:r>
            <a:r>
              <a:rPr lang="en-US" sz="2400" b="1" dirty="0" err="1"/>
              <a:t>chiqilganligi</a:t>
            </a:r>
            <a:r>
              <a:rPr lang="en-US" sz="2400" b="1" dirty="0"/>
              <a:t>; 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Matematika</a:t>
            </a:r>
            <a:r>
              <a:rPr lang="en-US" sz="2400" b="1" dirty="0"/>
              <a:t> </a:t>
            </a:r>
            <a:r>
              <a:rPr lang="en-US" sz="2400" b="1" dirty="0" err="1"/>
              <a:t>amaliy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nazariy</a:t>
            </a:r>
            <a:r>
              <a:rPr lang="en-US" sz="2400" b="1" dirty="0"/>
              <a:t> </a:t>
            </a:r>
            <a:r>
              <a:rPr lang="en-US" sz="2400" b="1" dirty="0" err="1"/>
              <a:t>komponentlarining</a:t>
            </a:r>
            <a:r>
              <a:rPr lang="en-US" sz="2400" b="1" dirty="0"/>
              <a:t> </a:t>
            </a:r>
            <a:r>
              <a:rPr lang="en-US" sz="2400" b="1" dirty="0" err="1"/>
              <a:t>o‘zaro</a:t>
            </a:r>
            <a:r>
              <a:rPr lang="en-US" sz="2400" b="1" dirty="0"/>
              <a:t> </a:t>
            </a:r>
            <a:r>
              <a:rPr lang="en-US" sz="2400" b="1" dirty="0" err="1"/>
              <a:t>uyg‘unligi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Matematikani</a:t>
            </a:r>
            <a:r>
              <a:rPr lang="en-US" sz="2400" b="1" dirty="0"/>
              <a:t> </a:t>
            </a:r>
            <a:r>
              <a:rPr lang="en-US" sz="2400" b="1" dirty="0" err="1"/>
              <a:t>turli</a:t>
            </a:r>
            <a:r>
              <a:rPr lang="en-US" sz="2400" b="1" dirty="0"/>
              <a:t> </a:t>
            </a:r>
            <a:r>
              <a:rPr lang="en-US" sz="2400" b="1" dirty="0" err="1"/>
              <a:t>fanlar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uyg‘unlikda</a:t>
            </a:r>
            <a:r>
              <a:rPr lang="en-US" sz="2400" b="1" dirty="0"/>
              <a:t> </a:t>
            </a:r>
            <a:r>
              <a:rPr lang="en-US" sz="2400" b="1" dirty="0" err="1"/>
              <a:t>o‘qitish</a:t>
            </a:r>
            <a:r>
              <a:rPr lang="en-US" sz="2400" b="1" dirty="0"/>
              <a:t>, </a:t>
            </a:r>
            <a:endParaRPr lang="uz-Latn-UZ" sz="2400" b="1" dirty="0"/>
          </a:p>
          <a:p>
            <a:endParaRPr lang="en-US" sz="2400" b="1" dirty="0">
              <a:solidFill>
                <a:srgbClr val="FE7F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D930CC-3F32-F4B2-0330-F58CF1F4EBEE}"/>
              </a:ext>
            </a:extLst>
          </p:cNvPr>
          <p:cNvSpPr/>
          <p:nvPr/>
        </p:nvSpPr>
        <p:spPr>
          <a:xfrm>
            <a:off x="2444910" y="186329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1414EF-4239-4EF3-BA95-90999F17639D}"/>
              </a:ext>
            </a:extLst>
          </p:cNvPr>
          <p:cNvSpPr txBox="1"/>
          <p:nvPr/>
        </p:nvSpPr>
        <p:spPr>
          <a:xfrm>
            <a:off x="138757" y="2770146"/>
            <a:ext cx="213543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FANIDAN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5-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-SINFLAR UCHUN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YANGI TA’LIM DASTURI</a:t>
            </a:r>
            <a:endParaRPr lang="en-US" sz="2000" dirty="0">
              <a:solidFill>
                <a:srgbClr val="0070C0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AA10D6A-D409-2EE4-553B-A1FE4D748C7E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94BDB422-0432-BC07-0A82-1674F7717C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1" name="Рисунок 4">
              <a:extLst>
                <a:ext uri="{FF2B5EF4-FFF2-40B4-BE49-F238E27FC236}">
                  <a16:creationId xmlns:a16="http://schemas.microsoft.com/office/drawing/2014/main" id="{1D0146DC-B7BF-41CE-7BA1-9FF7A112A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2" name="Рисунок 5">
              <a:extLst>
                <a:ext uri="{FF2B5EF4-FFF2-40B4-BE49-F238E27FC236}">
                  <a16:creationId xmlns:a16="http://schemas.microsoft.com/office/drawing/2014/main" id="{60A95A78-0265-F62C-E2B4-3AEC323D4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088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7861" y="1140323"/>
            <a:ext cx="78083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FANIDAN TA’LIM DASTURINING </a:t>
            </a:r>
            <a:r>
              <a:rPr lang="en-US" sz="2400" b="1" dirty="0" smtClean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O‘ZIGA </a:t>
            </a:r>
            <a:r>
              <a:rPr lang="en-US" sz="24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XOS XUSUSIYATLARI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879701" y="1971320"/>
            <a:ext cx="90831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b="1" dirty="0" err="1"/>
              <a:t>Baholashga</a:t>
            </a:r>
            <a:r>
              <a:rPr lang="en-US" sz="2400" b="1" dirty="0"/>
              <a:t> </a:t>
            </a:r>
            <a:r>
              <a:rPr lang="en-US" sz="2400" b="1" dirty="0" err="1"/>
              <a:t>mezonga</a:t>
            </a:r>
            <a:r>
              <a:rPr lang="en-US" sz="2400" b="1" dirty="0"/>
              <a:t> </a:t>
            </a:r>
            <a:r>
              <a:rPr lang="en-US" sz="2400" b="1" dirty="0" err="1"/>
              <a:t>asoslangan</a:t>
            </a:r>
            <a:r>
              <a:rPr lang="en-US" sz="2400" b="1" dirty="0"/>
              <a:t> </a:t>
            </a:r>
            <a:r>
              <a:rPr lang="en-US" sz="2400" b="1" dirty="0" err="1"/>
              <a:t>yangicha</a:t>
            </a:r>
            <a:r>
              <a:rPr lang="en-US" sz="2400" b="1" dirty="0"/>
              <a:t> </a:t>
            </a:r>
            <a:r>
              <a:rPr lang="en-US" sz="2400" b="1" dirty="0" err="1"/>
              <a:t>yondashilganligi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Matematikani</a:t>
            </a:r>
            <a:r>
              <a:rPr lang="en-US" sz="2400" b="1" dirty="0"/>
              <a:t> </a:t>
            </a:r>
            <a:r>
              <a:rPr lang="en-US" sz="2400" b="1" dirty="0" err="1"/>
              <a:t>o‘qitish</a:t>
            </a:r>
            <a:r>
              <a:rPr lang="en-US" sz="2400" b="1" dirty="0"/>
              <a:t> </a:t>
            </a:r>
            <a:r>
              <a:rPr lang="en-US" sz="2400" b="1" dirty="0" err="1"/>
              <a:t>uslubiyotiga</a:t>
            </a:r>
            <a:r>
              <a:rPr lang="en-US" sz="2400" b="1" dirty="0"/>
              <a:t> </a:t>
            </a:r>
            <a:r>
              <a:rPr lang="en-US" sz="2400" b="1" dirty="0" err="1"/>
              <a:t>yangicha</a:t>
            </a:r>
            <a:r>
              <a:rPr lang="en-US" sz="2400" b="1" dirty="0"/>
              <a:t> </a:t>
            </a:r>
            <a:r>
              <a:rPr lang="en-US" sz="2400" b="1" dirty="0" err="1"/>
              <a:t>yondashilganligi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O‘zlashtirishning</a:t>
            </a:r>
            <a:r>
              <a:rPr lang="en-US" sz="2400" b="1" dirty="0"/>
              <a:t> </a:t>
            </a:r>
            <a:r>
              <a:rPr lang="en-US" sz="2400" b="1" dirty="0" err="1"/>
              <a:t>uchta</a:t>
            </a:r>
            <a:r>
              <a:rPr lang="en-US" sz="2400" b="1" dirty="0"/>
              <a:t>: </a:t>
            </a:r>
            <a:r>
              <a:rPr lang="en-US" sz="2400" b="1" dirty="0" err="1"/>
              <a:t>bilish</a:t>
            </a:r>
            <a:r>
              <a:rPr lang="en-US" sz="2400" b="1" dirty="0"/>
              <a:t> (</a:t>
            </a:r>
            <a:r>
              <a:rPr lang="en-US" sz="2400" b="1" dirty="0" err="1"/>
              <a:t>tushunish</a:t>
            </a:r>
            <a:r>
              <a:rPr lang="en-US" sz="2400" b="1" dirty="0"/>
              <a:t>), </a:t>
            </a:r>
            <a:r>
              <a:rPr lang="en-US" sz="2400" b="1" dirty="0" err="1"/>
              <a:t>qo‘llash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mulohaza</a:t>
            </a:r>
            <a:r>
              <a:rPr lang="en-US" sz="2400" b="1" dirty="0"/>
              <a:t> </a:t>
            </a:r>
            <a:r>
              <a:rPr lang="en-US" sz="2400" b="1" dirty="0" err="1"/>
              <a:t>yuritish</a:t>
            </a:r>
            <a:r>
              <a:rPr lang="en-US" sz="2400" b="1" dirty="0"/>
              <a:t> </a:t>
            </a:r>
            <a:r>
              <a:rPr lang="en-US" sz="2400" b="1" dirty="0" err="1"/>
              <a:t>darajalarining</a:t>
            </a:r>
            <a:r>
              <a:rPr lang="en-US" sz="2400" b="1" dirty="0"/>
              <a:t> </a:t>
            </a:r>
            <a:r>
              <a:rPr lang="en-US" sz="2400" b="1" dirty="0" err="1"/>
              <a:t>ajratib</a:t>
            </a:r>
            <a:r>
              <a:rPr lang="en-US" sz="2400" b="1" dirty="0"/>
              <a:t> </a:t>
            </a:r>
            <a:r>
              <a:rPr lang="en-US" sz="2400" b="1" dirty="0" err="1"/>
              <a:t>ko‘rsatilganligi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urg‘u</a:t>
            </a:r>
            <a:r>
              <a:rPr lang="en-US" sz="2400" b="1" dirty="0"/>
              <a:t> </a:t>
            </a:r>
            <a:r>
              <a:rPr lang="en-US" sz="2400" b="1" dirty="0" err="1"/>
              <a:t>ko‘proq</a:t>
            </a:r>
            <a:r>
              <a:rPr lang="en-US" sz="2400" b="1" dirty="0"/>
              <a:t> </a:t>
            </a:r>
            <a:r>
              <a:rPr lang="en-US" sz="2400" b="1" dirty="0" err="1"/>
              <a:t>mulohaza</a:t>
            </a:r>
            <a:r>
              <a:rPr lang="en-US" sz="2400" b="1" dirty="0"/>
              <a:t> </a:t>
            </a:r>
            <a:r>
              <a:rPr lang="en-US" sz="2400" b="1" dirty="0" err="1"/>
              <a:t>yuritishga</a:t>
            </a:r>
            <a:r>
              <a:rPr lang="en-US" sz="2400" b="1" dirty="0"/>
              <a:t> </a:t>
            </a:r>
            <a:r>
              <a:rPr lang="en-US" sz="2400" b="1" dirty="0" err="1"/>
              <a:t>berilganligi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Matematikani</a:t>
            </a:r>
            <a:r>
              <a:rPr lang="en-US" sz="2400" b="1" dirty="0"/>
              <a:t> </a:t>
            </a:r>
            <a:r>
              <a:rPr lang="en-US" sz="2400" b="1" dirty="0" err="1"/>
              <a:t>o‘qitishda</a:t>
            </a:r>
            <a:r>
              <a:rPr lang="en-US" sz="2400" b="1" dirty="0"/>
              <a:t> AKT, </a:t>
            </a:r>
            <a:r>
              <a:rPr lang="en-US" sz="2400" b="1" dirty="0" err="1"/>
              <a:t>xususan</a:t>
            </a:r>
            <a:r>
              <a:rPr lang="en-US" sz="2400" b="1" dirty="0"/>
              <a:t> </a:t>
            </a:r>
            <a:r>
              <a:rPr lang="en-US" sz="2400" b="1" dirty="0" err="1"/>
              <a:t>o‘rgatuvchi</a:t>
            </a:r>
            <a:r>
              <a:rPr lang="en-US" sz="2400" b="1" dirty="0"/>
              <a:t> </a:t>
            </a:r>
            <a:r>
              <a:rPr lang="en-US" sz="2400" b="1" dirty="0" err="1"/>
              <a:t>dasturiy</a:t>
            </a:r>
            <a:r>
              <a:rPr lang="en-US" sz="2400" b="1" dirty="0"/>
              <a:t> </a:t>
            </a:r>
            <a:r>
              <a:rPr lang="en-US" sz="2400" b="1" dirty="0" err="1"/>
              <a:t>ta’minotlardan</a:t>
            </a:r>
            <a:r>
              <a:rPr lang="en-US" sz="2400" b="1" dirty="0"/>
              <a:t> </a:t>
            </a:r>
            <a:r>
              <a:rPr lang="en-US" sz="2400" b="1" dirty="0" err="1"/>
              <a:t>foydalanishga</a:t>
            </a:r>
            <a:r>
              <a:rPr lang="en-US" sz="2400" b="1" dirty="0"/>
              <a:t> </a:t>
            </a:r>
            <a:r>
              <a:rPr lang="en-US" sz="2400" b="1" dirty="0" err="1"/>
              <a:t>asoslanganligi</a:t>
            </a:r>
            <a:r>
              <a:rPr lang="en-US" sz="2400" b="1" dirty="0"/>
              <a:t>;</a:t>
            </a:r>
          </a:p>
          <a:p>
            <a:pPr marL="342900" indent="-342900">
              <a:buFontTx/>
              <a:buChar char="-"/>
            </a:pPr>
            <a:r>
              <a:rPr lang="en-US" sz="2400" b="1" dirty="0" err="1"/>
              <a:t>O‘zlashtirilgan</a:t>
            </a:r>
            <a:r>
              <a:rPr lang="en-US" sz="2400" b="1" dirty="0"/>
              <a:t> </a:t>
            </a:r>
            <a:r>
              <a:rPr lang="en-US" sz="2400" b="1" dirty="0" err="1"/>
              <a:t>bilim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ko‘nikmalar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/>
              <a:t>kichik</a:t>
            </a:r>
            <a:r>
              <a:rPr lang="en-US" sz="2400" b="1" dirty="0"/>
              <a:t> </a:t>
            </a:r>
            <a:r>
              <a:rPr lang="en-US" sz="2400" b="1" dirty="0" err="1"/>
              <a:t>o‘quv-tadqiqot</a:t>
            </a:r>
            <a:r>
              <a:rPr lang="en-US" sz="2400" b="1" dirty="0"/>
              <a:t> </a:t>
            </a:r>
            <a:r>
              <a:rPr lang="en-US" sz="2400" b="1" dirty="0" err="1"/>
              <a:t>jarayonida</a:t>
            </a:r>
            <a:r>
              <a:rPr lang="en-US" sz="2400" b="1" dirty="0"/>
              <a:t> </a:t>
            </a:r>
            <a:r>
              <a:rPr lang="en-US" sz="2400" b="1" dirty="0" err="1"/>
              <a:t>amaliy</a:t>
            </a:r>
            <a:r>
              <a:rPr lang="en-US" sz="2400" b="1" dirty="0"/>
              <a:t> </a:t>
            </a:r>
            <a:r>
              <a:rPr lang="en-US" sz="2400" b="1" dirty="0" err="1"/>
              <a:t>faoliyat</a:t>
            </a:r>
            <a:r>
              <a:rPr lang="en-US" sz="2400" b="1" dirty="0"/>
              <a:t> </a:t>
            </a:r>
            <a:r>
              <a:rPr lang="en-US" sz="2400" b="1" dirty="0" err="1"/>
              <a:t>kompetensiyalarining</a:t>
            </a:r>
            <a:r>
              <a:rPr lang="en-US" sz="2400" b="1" dirty="0"/>
              <a:t> </a:t>
            </a:r>
            <a:r>
              <a:rPr lang="en-US" sz="2400" b="1" dirty="0" err="1"/>
              <a:t>shakllantirib</a:t>
            </a:r>
            <a:r>
              <a:rPr lang="en-US" sz="2400" b="1" dirty="0"/>
              <a:t> </a:t>
            </a:r>
            <a:r>
              <a:rPr lang="en-US" sz="2400" b="1" dirty="0" err="1"/>
              <a:t>borilishining</a:t>
            </a:r>
            <a:r>
              <a:rPr lang="en-US" sz="2400" b="1" dirty="0"/>
              <a:t> </a:t>
            </a:r>
            <a:r>
              <a:rPr lang="en-US" sz="2400" b="1" dirty="0" err="1"/>
              <a:t>ko‘zda</a:t>
            </a:r>
            <a:r>
              <a:rPr lang="en-US" sz="2400" b="1" dirty="0"/>
              <a:t> </a:t>
            </a:r>
            <a:r>
              <a:rPr lang="en-US" sz="2400" b="1" dirty="0" err="1"/>
              <a:t>tutilganligi</a:t>
            </a:r>
            <a:r>
              <a:rPr lang="en-US" sz="2400" b="1" dirty="0"/>
              <a:t>.</a:t>
            </a:r>
          </a:p>
          <a:p>
            <a:endParaRPr lang="en-US" sz="2400" b="1" dirty="0">
              <a:solidFill>
                <a:srgbClr val="FE7F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D930CC-3F32-F4B2-0330-F58CF1F4EBEE}"/>
              </a:ext>
            </a:extLst>
          </p:cNvPr>
          <p:cNvSpPr/>
          <p:nvPr/>
        </p:nvSpPr>
        <p:spPr>
          <a:xfrm>
            <a:off x="2444910" y="186329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1414EF-4239-4EF3-BA95-90999F17639D}"/>
              </a:ext>
            </a:extLst>
          </p:cNvPr>
          <p:cNvSpPr txBox="1"/>
          <p:nvPr/>
        </p:nvSpPr>
        <p:spPr>
          <a:xfrm>
            <a:off x="138757" y="2770146"/>
            <a:ext cx="213543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FANIDAN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5-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-SINFLAR UCHUN </a:t>
            </a:r>
            <a:r>
              <a:rPr lang="uz-Latn-UZ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YANGI </a:t>
            </a:r>
            <a:r>
              <a:rPr lang="en-US" sz="2000" b="1" dirty="0" err="1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OʻQUV</a:t>
            </a:r>
            <a:r>
              <a:rPr lang="en-US" sz="2000" b="1" dirty="0">
                <a:ln w="12700" cmpd="sng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DASTURI</a:t>
            </a:r>
            <a:endParaRPr lang="en-US" sz="2000" dirty="0">
              <a:solidFill>
                <a:srgbClr val="0070C0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0BCCF09-1320-1BAE-0FF2-DE3FF59FE1B9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8F88D14F-A9AC-BA2F-58EA-0BA57B65BB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1" name="Рисунок 4">
              <a:extLst>
                <a:ext uri="{FF2B5EF4-FFF2-40B4-BE49-F238E27FC236}">
                  <a16:creationId xmlns:a16="http://schemas.microsoft.com/office/drawing/2014/main" id="{C4994E49-13BF-4B83-CD84-A680DDFC4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2" name="Рисунок 5">
              <a:extLst>
                <a:ext uri="{FF2B5EF4-FFF2-40B4-BE49-F238E27FC236}">
                  <a16:creationId xmlns:a16="http://schemas.microsoft.com/office/drawing/2014/main" id="{17E5631B-755E-EC3A-5B0C-3532C0DEC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267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ircle, facebook, logo, media, network, social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503" y="6115669"/>
            <a:ext cx="539378" cy="53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tagram - Instagram Circle Icon Transparent PNG - 509x511 - Free ...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7" t="6628" r="18616" b="6570"/>
          <a:stretch/>
        </p:blipFill>
        <p:spPr bwMode="auto">
          <a:xfrm>
            <a:off x="6397159" y="4854894"/>
            <a:ext cx="539378" cy="53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7283" y="4375944"/>
            <a:ext cx="53956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Avloniy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nomidagi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pedagogik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mahorat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professori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f.,-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m.f.n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khaydarov2008@mail.ru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503" y="2726055"/>
            <a:ext cx="7345680" cy="413194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05FDE2-69EA-793E-EDFB-7AFF0CC3D116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50" y="976645"/>
            <a:ext cx="2754304" cy="25762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57336" y="2817217"/>
            <a:ext cx="8181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E’TIBORINGIZ UCHUN RAHMAT!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88F45C6-C7FE-5B9A-C0CB-8A46D5438D55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0318DCB9-EDB4-04A0-C9E4-00E1414334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6" name="Рисунок 4">
              <a:extLst>
                <a:ext uri="{FF2B5EF4-FFF2-40B4-BE49-F238E27FC236}">
                  <a16:creationId xmlns:a16="http://schemas.microsoft.com/office/drawing/2014/main" id="{D5C1D665-213E-5430-D109-D2C9BA54A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0C8CD9E0-EE5A-3364-022C-35D706B68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166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2232</TotalTime>
  <Words>970</Words>
  <Application>Microsoft Office PowerPoint</Application>
  <PresentationFormat>Широкоэкранный</PresentationFormat>
  <Paragraphs>126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微软雅黑</vt:lpstr>
      <vt:lpstr>Arial</vt:lpstr>
      <vt:lpstr>Calibri</vt:lpstr>
      <vt:lpstr>Calibri Light</vt:lpstr>
      <vt:lpstr>等线</vt:lpstr>
      <vt:lpstr>Roboto</vt:lpstr>
      <vt:lpstr>Times New Roman</vt:lpstr>
      <vt:lpstr>时尚中黑简体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FANINI O‘QITISHDA MRT ("МОДДИЙ-RASMLI-TIMSOLLI") YONDASHUVI</dc:title>
  <dc:creator>shokh jakhon kayumiy</dc:creator>
  <cp:lastModifiedBy>Erkinov</cp:lastModifiedBy>
  <cp:revision>48</cp:revision>
  <dcterms:created xsi:type="dcterms:W3CDTF">2024-02-17T17:29:45Z</dcterms:created>
  <dcterms:modified xsi:type="dcterms:W3CDTF">2025-01-19T07:15:01Z</dcterms:modified>
</cp:coreProperties>
</file>