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8288000" cy="10287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3" roundtripDataSignature="AMtx7mjsJB8CXZhLc2aodaDWsKdCGPKVd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4FC82D3-7705-424E-8C25-5DF66DE515E2}">
  <a:tblStyle styleId="{04FC82D3-7705-424E-8C25-5DF66DE515E2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898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9" name="Google Shape;149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/>
              <a:t>Assalomu alaykum, aziz hamkasblar! Bugun siz bilan </a:t>
            </a:r>
            <a:r>
              <a:rPr lang="uz-Latn-UZ" b="1"/>
              <a:t>samarali dars rejasini tuzish</a:t>
            </a:r>
            <a:r>
              <a:rPr lang="uz-Latn-UZ"/>
              <a:t> haqida gaplashamiz. Lekin men sizga bir savol bermoqchiman: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b="1"/>
              <a:t>Dars rejasi -  konspektmi?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/>
              <a:t>“Ha” deb o‘ylaganlar qo‘l ko‘taradi... “Yo‘q” deb o‘ylaganlar-chi?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/>
              <a:t>Keling, aniqlik kiritamiz! Bu savol oddiy tuyulsa-da, ko‘p pedagoglar aynan shu yerda chalkashadi.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6" name="Google Shape;156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/>
              <a:t>Har qanday samarali dars avvalo reja bilan boshlanadi. Konspekt esa shu rejaning ijrosini qulaylashtiruvchi, qo‘shimcha vosita.</a:t>
            </a:r>
            <a:br>
              <a:rPr lang="uz-Latn-UZ"/>
            </a:br>
            <a:r>
              <a:rPr lang="uz-Latn-UZ"/>
              <a:t>Konspekt bo‘lishi mumkin, lekin </a:t>
            </a:r>
            <a:r>
              <a:rPr lang="uz-Latn-UZ" b="1"/>
              <a:t>rejasiz dars – o‘zgaruvchan, chalkash va natijasiz</a:t>
            </a:r>
            <a:r>
              <a:rPr lang="uz-Latn-UZ"/>
              <a:t> bo‘lishi ehtimoli yuqori.</a:t>
            </a:r>
            <a:endParaRPr/>
          </a:p>
        </p:txBody>
      </p:sp>
      <p:sp>
        <p:nvSpPr>
          <p:cNvPr id="157" name="Google Shape;157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8" name="Google Shape;16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b="1"/>
              <a:t>Rejasiz dars” muhokamasi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/>
              <a:t> Fasilitator savollar beradi: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/>
              <a:t>Darsni rejasiz o‘tgan kuningiz bo‘lganmi?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/>
              <a:t>O‘quvchilar qanday ishtirok etgan?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/>
              <a:t>Reja qanday o‘zgarish keltirgan bo‘lardi?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1" name="Google Shape;181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b="1"/>
              <a:t>Xulosa:</a:t>
            </a:r>
            <a:r>
              <a:rPr lang="uz-Latn-UZ"/>
              <a:t> Dars rejasi — bu o‘qituvchining </a:t>
            </a:r>
            <a:r>
              <a:rPr lang="uz-Latn-UZ" i="1"/>
              <a:t>navigatsiya xaritasi</a:t>
            </a:r>
            <a:r>
              <a:rPr lang="uz-Latn-UZ"/>
              <a:t>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/>
              <a:t>Javoblar eshitiladi</a:t>
            </a:r>
            <a:endParaRPr/>
          </a:p>
        </p:txBody>
      </p:sp>
      <p:sp>
        <p:nvSpPr>
          <p:cNvPr id="195" name="Google Shape;195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1" name="Google Shape;281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3" name="Google Shape;313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" name="Google Shape;32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2" name="Google Shape;332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/>
              <a:t>“</a:t>
            </a:r>
            <a:r>
              <a:rPr lang="uz-Latn-UZ" b="1"/>
              <a:t>Tushuntirish (Explain)</a:t>
            </a:r>
            <a:r>
              <a:rPr lang="uz-Latn-UZ"/>
              <a:t>” bosqichida o‘qituvchi — o‘quvchilarning “Tadqiq etish (Explore)” bosqichida kuzatgan, sinagan, muhokama qilgan hodisalari asosida </a:t>
            </a:r>
            <a:r>
              <a:rPr lang="uz-Latn-UZ" b="1"/>
              <a:t>ilmiy tushunchani aniqlashtirish, atamalarni kiritish va tushunishni chuqurlashtirish</a:t>
            </a:r>
            <a:r>
              <a:rPr lang="uz-Latn-UZ"/>
              <a:t> vazifasini bajaradi.</a:t>
            </a:r>
            <a:endParaRPr/>
          </a:p>
        </p:txBody>
      </p:sp>
      <p:sp>
        <p:nvSpPr>
          <p:cNvPr id="333" name="Google Shape;333;p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3" name="Google Shape;34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2" name="Google Shape;35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1" name="Google Shape;361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2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4" name="Google Shape;374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2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5" name="Google Shape;445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3" name="Google Shape;453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2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0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0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8" name="Google Shape;28;p3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3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1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31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3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3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0" name="Google Shape;40;p3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1" name="Google Shape;41;p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33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33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8" name="Google Shape;48;p33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33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50" name="Google Shape;50;p3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3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3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5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5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35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3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6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6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36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3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3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7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3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8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38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3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Latn-UZ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23.jp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13.png"/><Relationship Id="rId5" Type="http://schemas.openxmlformats.org/officeDocument/2006/relationships/image" Target="../media/image27.jp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0.jp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39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2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32.png"/><Relationship Id="rId4" Type="http://schemas.openxmlformats.org/officeDocument/2006/relationships/image" Target="../media/image56.jp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/>
          <p:nvPr/>
        </p:nvSpPr>
        <p:spPr>
          <a:xfrm>
            <a:off x="6295130" y="-182097"/>
            <a:ext cx="12223109" cy="10651152"/>
          </a:xfrm>
          <a:custGeom>
            <a:avLst/>
            <a:gdLst/>
            <a:ahLst/>
            <a:cxnLst/>
            <a:rect l="l" t="t" r="r" b="b"/>
            <a:pathLst>
              <a:path w="9398000" h="8189367" extrusionOk="0">
                <a:moveTo>
                  <a:pt x="9398000" y="0"/>
                </a:moveTo>
                <a:lnTo>
                  <a:pt x="0" y="8189367"/>
                </a:lnTo>
                <a:lnTo>
                  <a:pt x="9398000" y="8189367"/>
                </a:lnTo>
                <a:lnTo>
                  <a:pt x="93980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l="-52390" t="-8256" b="-8256"/>
            </a:stretch>
          </a:blipFill>
          <a:ln>
            <a:noFill/>
          </a:ln>
        </p:spPr>
      </p:sp>
      <p:grpSp>
        <p:nvGrpSpPr>
          <p:cNvPr id="89" name="Google Shape;89;p1"/>
          <p:cNvGrpSpPr/>
          <p:nvPr/>
        </p:nvGrpSpPr>
        <p:grpSpPr>
          <a:xfrm rot="2911606">
            <a:off x="8335926" y="-4858054"/>
            <a:ext cx="2410021" cy="23792144"/>
            <a:chOff x="0" y="-38100"/>
            <a:chExt cx="634738" cy="6266244"/>
          </a:xfrm>
        </p:grpSpPr>
        <p:sp>
          <p:nvSpPr>
            <p:cNvPr id="90" name="Google Shape;90;p1"/>
            <p:cNvSpPr/>
            <p:nvPr/>
          </p:nvSpPr>
          <p:spPr>
            <a:xfrm>
              <a:off x="0" y="0"/>
              <a:ext cx="634738" cy="6228143"/>
            </a:xfrm>
            <a:custGeom>
              <a:avLst/>
              <a:gdLst/>
              <a:ahLst/>
              <a:cxnLst/>
              <a:rect l="l" t="t" r="r" b="b"/>
              <a:pathLst>
                <a:path w="634738" h="6228143" extrusionOk="0">
                  <a:moveTo>
                    <a:pt x="0" y="0"/>
                  </a:moveTo>
                  <a:lnTo>
                    <a:pt x="634738" y="0"/>
                  </a:lnTo>
                  <a:lnTo>
                    <a:pt x="634738" y="6228143"/>
                  </a:lnTo>
                  <a:lnTo>
                    <a:pt x="0" y="6228143"/>
                  </a:lnTo>
                  <a:close/>
                </a:path>
              </a:pathLst>
            </a:custGeom>
            <a:gradFill>
              <a:gsLst>
                <a:gs pos="0">
                  <a:srgbClr val="366980"/>
                </a:gs>
                <a:gs pos="100000">
                  <a:srgbClr val="0B51AE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</p:sp>
        <p:sp>
          <p:nvSpPr>
            <p:cNvPr id="91" name="Google Shape;91;p1"/>
            <p:cNvSpPr txBox="1"/>
            <p:nvPr/>
          </p:nvSpPr>
          <p:spPr>
            <a:xfrm>
              <a:off x="0" y="-38100"/>
              <a:ext cx="634738" cy="626624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2" name="Google Shape;92;p1"/>
          <p:cNvSpPr/>
          <p:nvPr/>
        </p:nvSpPr>
        <p:spPr>
          <a:xfrm>
            <a:off x="13555529" y="2023248"/>
            <a:ext cx="2595839" cy="2592594"/>
          </a:xfrm>
          <a:custGeom>
            <a:avLst/>
            <a:gdLst/>
            <a:ahLst/>
            <a:cxnLst/>
            <a:rect l="l" t="t" r="r" b="b"/>
            <a:pathLst>
              <a:path w="2595839" h="2592594" extrusionOk="0">
                <a:moveTo>
                  <a:pt x="0" y="0"/>
                </a:moveTo>
                <a:lnTo>
                  <a:pt x="2595839" y="0"/>
                </a:lnTo>
                <a:lnTo>
                  <a:pt x="2595839" y="2592594"/>
                </a:lnTo>
                <a:lnTo>
                  <a:pt x="0" y="259259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93" name="Google Shape;93;p1"/>
          <p:cNvSpPr/>
          <p:nvPr/>
        </p:nvSpPr>
        <p:spPr>
          <a:xfrm rot="2486411">
            <a:off x="-3736473" y="7527737"/>
            <a:ext cx="15613996" cy="4079156"/>
          </a:xfrm>
          <a:custGeom>
            <a:avLst/>
            <a:gdLst/>
            <a:ahLst/>
            <a:cxnLst/>
            <a:rect l="l" t="t" r="r" b="b"/>
            <a:pathLst>
              <a:path w="15613996" h="4079156" extrusionOk="0">
                <a:moveTo>
                  <a:pt x="0" y="0"/>
                </a:moveTo>
                <a:lnTo>
                  <a:pt x="15613996" y="0"/>
                </a:lnTo>
                <a:lnTo>
                  <a:pt x="15613996" y="4079157"/>
                </a:lnTo>
                <a:lnTo>
                  <a:pt x="0" y="407915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 amt="4000"/>
            </a:blip>
            <a:stretch>
              <a:fillRect/>
            </a:stretch>
          </a:blipFill>
          <a:ln>
            <a:noFill/>
          </a:ln>
        </p:spPr>
      </p:sp>
      <p:sp>
        <p:nvSpPr>
          <p:cNvPr id="94" name="Google Shape;94;p1"/>
          <p:cNvSpPr/>
          <p:nvPr/>
        </p:nvSpPr>
        <p:spPr>
          <a:xfrm rot="2700000">
            <a:off x="3595691" y="-1773346"/>
            <a:ext cx="7315200" cy="3904488"/>
          </a:xfrm>
          <a:custGeom>
            <a:avLst/>
            <a:gdLst/>
            <a:ahLst/>
            <a:cxnLst/>
            <a:rect l="l" t="t" r="r" b="b"/>
            <a:pathLst>
              <a:path w="7315200" h="3904488" extrusionOk="0">
                <a:moveTo>
                  <a:pt x="0" y="0"/>
                </a:moveTo>
                <a:lnTo>
                  <a:pt x="7315200" y="0"/>
                </a:lnTo>
                <a:lnTo>
                  <a:pt x="7315200" y="3904488"/>
                </a:lnTo>
                <a:lnTo>
                  <a:pt x="0" y="390448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 amt="2000"/>
            </a:blip>
            <a:stretch>
              <a:fillRect/>
            </a:stretch>
          </a:blipFill>
          <a:ln>
            <a:noFill/>
          </a:ln>
        </p:spPr>
      </p:sp>
      <p:sp>
        <p:nvSpPr>
          <p:cNvPr id="95" name="Google Shape;95;p1"/>
          <p:cNvSpPr/>
          <p:nvPr/>
        </p:nvSpPr>
        <p:spPr>
          <a:xfrm>
            <a:off x="9018468" y="1641604"/>
            <a:ext cx="7617015" cy="7617015"/>
          </a:xfrm>
          <a:custGeom>
            <a:avLst/>
            <a:gdLst/>
            <a:ahLst/>
            <a:cxnLst/>
            <a:rect l="l" t="t" r="r" b="b"/>
            <a:pathLst>
              <a:path w="7617015" h="7617015" extrusionOk="0">
                <a:moveTo>
                  <a:pt x="0" y="0"/>
                </a:moveTo>
                <a:lnTo>
                  <a:pt x="7617016" y="0"/>
                </a:lnTo>
                <a:lnTo>
                  <a:pt x="7617016" y="7617016"/>
                </a:lnTo>
                <a:lnTo>
                  <a:pt x="0" y="761701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 amt="52999"/>
            </a:blip>
            <a:stretch>
              <a:fillRect/>
            </a:stretch>
          </a:blipFill>
          <a:ln>
            <a:noFill/>
          </a:ln>
        </p:spPr>
      </p:sp>
      <p:grpSp>
        <p:nvGrpSpPr>
          <p:cNvPr id="97" name="Google Shape;97;p1"/>
          <p:cNvGrpSpPr/>
          <p:nvPr/>
        </p:nvGrpSpPr>
        <p:grpSpPr>
          <a:xfrm>
            <a:off x="-3617754" y="8592575"/>
            <a:ext cx="11806576" cy="1694425"/>
            <a:chOff x="0" y="-38100"/>
            <a:chExt cx="1508702" cy="216522"/>
          </a:xfrm>
        </p:grpSpPr>
        <p:sp>
          <p:nvSpPr>
            <p:cNvPr id="98" name="Google Shape;98;p1"/>
            <p:cNvSpPr/>
            <p:nvPr/>
          </p:nvSpPr>
          <p:spPr>
            <a:xfrm>
              <a:off x="0" y="0"/>
              <a:ext cx="1508702" cy="178422"/>
            </a:xfrm>
            <a:custGeom>
              <a:avLst/>
              <a:gdLst/>
              <a:ahLst/>
              <a:cxnLst/>
              <a:rect l="l" t="t" r="r" b="b"/>
              <a:pathLst>
                <a:path w="1508702" h="178422" extrusionOk="0">
                  <a:moveTo>
                    <a:pt x="203200" y="178422"/>
                  </a:moveTo>
                  <a:lnTo>
                    <a:pt x="1305502" y="178422"/>
                  </a:lnTo>
                  <a:lnTo>
                    <a:pt x="1508702" y="0"/>
                  </a:lnTo>
                  <a:lnTo>
                    <a:pt x="0" y="0"/>
                  </a:lnTo>
                  <a:lnTo>
                    <a:pt x="203200" y="178422"/>
                  </a:lnTo>
                  <a:close/>
                </a:path>
              </a:pathLst>
            </a:custGeom>
            <a:gradFill>
              <a:gsLst>
                <a:gs pos="0">
                  <a:srgbClr val="153953"/>
                </a:gs>
                <a:gs pos="100000">
                  <a:srgbClr val="065D9B"/>
                </a:gs>
              </a:gsLst>
              <a:lin ang="0" scaled="0"/>
            </a:gradFill>
            <a:ln>
              <a:noFill/>
            </a:ln>
          </p:spPr>
        </p:sp>
        <p:sp>
          <p:nvSpPr>
            <p:cNvPr id="99" name="Google Shape;99;p1"/>
            <p:cNvSpPr txBox="1"/>
            <p:nvPr/>
          </p:nvSpPr>
          <p:spPr>
            <a:xfrm>
              <a:off x="127000" y="-38100"/>
              <a:ext cx="1254702" cy="2165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0" name="Google Shape;100;p1"/>
          <p:cNvGrpSpPr/>
          <p:nvPr/>
        </p:nvGrpSpPr>
        <p:grpSpPr>
          <a:xfrm rot="8100000">
            <a:off x="14927341" y="-4799850"/>
            <a:ext cx="4584947" cy="10032306"/>
            <a:chOff x="0" y="-38100"/>
            <a:chExt cx="1207558" cy="2642253"/>
          </a:xfrm>
        </p:grpSpPr>
        <p:sp>
          <p:nvSpPr>
            <p:cNvPr id="101" name="Google Shape;101;p1"/>
            <p:cNvSpPr/>
            <p:nvPr/>
          </p:nvSpPr>
          <p:spPr>
            <a:xfrm>
              <a:off x="0" y="0"/>
              <a:ext cx="1207558" cy="2604153"/>
            </a:xfrm>
            <a:custGeom>
              <a:avLst/>
              <a:gdLst/>
              <a:ahLst/>
              <a:cxnLst/>
              <a:rect l="l" t="t" r="r" b="b"/>
              <a:pathLst>
                <a:path w="1207558" h="2604153" extrusionOk="0">
                  <a:moveTo>
                    <a:pt x="0" y="0"/>
                  </a:moveTo>
                  <a:lnTo>
                    <a:pt x="1207558" y="0"/>
                  </a:lnTo>
                  <a:lnTo>
                    <a:pt x="1207558" y="2604153"/>
                  </a:lnTo>
                  <a:lnTo>
                    <a:pt x="0" y="2604153"/>
                  </a:lnTo>
                  <a:close/>
                </a:path>
              </a:pathLst>
            </a:custGeom>
            <a:gradFill>
              <a:gsLst>
                <a:gs pos="0">
                  <a:srgbClr val="0B5285"/>
                </a:gs>
                <a:gs pos="50000">
                  <a:srgbClr val="0B5285">
                    <a:alpha val="70980"/>
                  </a:srgbClr>
                </a:gs>
                <a:gs pos="100000">
                  <a:srgbClr val="0B51AE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</p:sp>
        <p:sp>
          <p:nvSpPr>
            <p:cNvPr id="102" name="Google Shape;102;p1"/>
            <p:cNvSpPr txBox="1"/>
            <p:nvPr/>
          </p:nvSpPr>
          <p:spPr>
            <a:xfrm>
              <a:off x="0" y="-38100"/>
              <a:ext cx="1207558" cy="264225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3" name="Google Shape;103;p1"/>
          <p:cNvGrpSpPr/>
          <p:nvPr/>
        </p:nvGrpSpPr>
        <p:grpSpPr>
          <a:xfrm rot="8100000">
            <a:off x="7790177" y="6944474"/>
            <a:ext cx="4584947" cy="10032306"/>
            <a:chOff x="0" y="-38100"/>
            <a:chExt cx="1207558" cy="2642253"/>
          </a:xfrm>
        </p:grpSpPr>
        <p:sp>
          <p:nvSpPr>
            <p:cNvPr id="104" name="Google Shape;104;p1"/>
            <p:cNvSpPr/>
            <p:nvPr/>
          </p:nvSpPr>
          <p:spPr>
            <a:xfrm>
              <a:off x="0" y="0"/>
              <a:ext cx="1207558" cy="2604153"/>
            </a:xfrm>
            <a:custGeom>
              <a:avLst/>
              <a:gdLst/>
              <a:ahLst/>
              <a:cxnLst/>
              <a:rect l="l" t="t" r="r" b="b"/>
              <a:pathLst>
                <a:path w="1207558" h="2604153" extrusionOk="0">
                  <a:moveTo>
                    <a:pt x="0" y="0"/>
                  </a:moveTo>
                  <a:lnTo>
                    <a:pt x="1207558" y="0"/>
                  </a:lnTo>
                  <a:lnTo>
                    <a:pt x="1207558" y="2604153"/>
                  </a:lnTo>
                  <a:lnTo>
                    <a:pt x="0" y="2604153"/>
                  </a:lnTo>
                  <a:close/>
                </a:path>
              </a:pathLst>
            </a:custGeom>
            <a:gradFill>
              <a:gsLst>
                <a:gs pos="0">
                  <a:srgbClr val="0B5285"/>
                </a:gs>
                <a:gs pos="50000">
                  <a:srgbClr val="0B5285">
                    <a:alpha val="70980"/>
                  </a:srgbClr>
                </a:gs>
                <a:gs pos="100000">
                  <a:srgbClr val="0B51AE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</p:sp>
        <p:sp>
          <p:nvSpPr>
            <p:cNvPr id="105" name="Google Shape;105;p1"/>
            <p:cNvSpPr txBox="1"/>
            <p:nvPr/>
          </p:nvSpPr>
          <p:spPr>
            <a:xfrm>
              <a:off x="0" y="-38100"/>
              <a:ext cx="1207558" cy="264225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6" name="Google Shape;106;p1"/>
          <p:cNvGrpSpPr/>
          <p:nvPr/>
        </p:nvGrpSpPr>
        <p:grpSpPr>
          <a:xfrm rot="8100000">
            <a:off x="17528281" y="-2610801"/>
            <a:ext cx="3158636" cy="6631841"/>
            <a:chOff x="0" y="-38100"/>
            <a:chExt cx="831904" cy="1746658"/>
          </a:xfrm>
        </p:grpSpPr>
        <p:sp>
          <p:nvSpPr>
            <p:cNvPr id="107" name="Google Shape;107;p1"/>
            <p:cNvSpPr/>
            <p:nvPr/>
          </p:nvSpPr>
          <p:spPr>
            <a:xfrm>
              <a:off x="0" y="0"/>
              <a:ext cx="831904" cy="1708558"/>
            </a:xfrm>
            <a:custGeom>
              <a:avLst/>
              <a:gdLst/>
              <a:ahLst/>
              <a:cxnLst/>
              <a:rect l="l" t="t" r="r" b="b"/>
              <a:pathLst>
                <a:path w="831904" h="1708558" extrusionOk="0">
                  <a:moveTo>
                    <a:pt x="0" y="0"/>
                  </a:moveTo>
                  <a:lnTo>
                    <a:pt x="831904" y="0"/>
                  </a:lnTo>
                  <a:lnTo>
                    <a:pt x="831904" y="1708558"/>
                  </a:lnTo>
                  <a:lnTo>
                    <a:pt x="0" y="1708558"/>
                  </a:ln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50000">
                  <a:srgbClr val="FFFFFF">
                    <a:alpha val="70980"/>
                  </a:srgbClr>
                </a:gs>
                <a:gs pos="100000">
                  <a:srgbClr val="0B51AE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</p:sp>
        <p:sp>
          <p:nvSpPr>
            <p:cNvPr id="108" name="Google Shape;108;p1"/>
            <p:cNvSpPr txBox="1"/>
            <p:nvPr/>
          </p:nvSpPr>
          <p:spPr>
            <a:xfrm>
              <a:off x="0" y="-38100"/>
              <a:ext cx="831904" cy="1746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9" name="Google Shape;109;p1"/>
          <p:cNvGrpSpPr/>
          <p:nvPr/>
        </p:nvGrpSpPr>
        <p:grpSpPr>
          <a:xfrm rot="8287351">
            <a:off x="5494313" y="8722856"/>
            <a:ext cx="4645285" cy="6043238"/>
            <a:chOff x="0" y="-38100"/>
            <a:chExt cx="1223450" cy="1591635"/>
          </a:xfrm>
        </p:grpSpPr>
        <p:sp>
          <p:nvSpPr>
            <p:cNvPr id="110" name="Google Shape;110;p1"/>
            <p:cNvSpPr/>
            <p:nvPr/>
          </p:nvSpPr>
          <p:spPr>
            <a:xfrm>
              <a:off x="0" y="0"/>
              <a:ext cx="1223450" cy="1553535"/>
            </a:xfrm>
            <a:custGeom>
              <a:avLst/>
              <a:gdLst/>
              <a:ahLst/>
              <a:cxnLst/>
              <a:rect l="l" t="t" r="r" b="b"/>
              <a:pathLst>
                <a:path w="1223450" h="1553535" extrusionOk="0">
                  <a:moveTo>
                    <a:pt x="0" y="0"/>
                  </a:moveTo>
                  <a:lnTo>
                    <a:pt x="1223450" y="0"/>
                  </a:lnTo>
                  <a:lnTo>
                    <a:pt x="1223450" y="1553535"/>
                  </a:lnTo>
                  <a:lnTo>
                    <a:pt x="0" y="1553535"/>
                  </a:ln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50000">
                  <a:srgbClr val="FFFFFF">
                    <a:alpha val="70980"/>
                  </a:srgbClr>
                </a:gs>
                <a:gs pos="100000">
                  <a:srgbClr val="0B51AE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</p:sp>
        <p:sp>
          <p:nvSpPr>
            <p:cNvPr id="111" name="Google Shape;111;p1"/>
            <p:cNvSpPr txBox="1"/>
            <p:nvPr/>
          </p:nvSpPr>
          <p:spPr>
            <a:xfrm>
              <a:off x="0" y="-38100"/>
              <a:ext cx="1223450" cy="1591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2" name="Google Shape;112;p1"/>
          <p:cNvSpPr/>
          <p:nvPr/>
        </p:nvSpPr>
        <p:spPr>
          <a:xfrm>
            <a:off x="1465775" y="1482096"/>
            <a:ext cx="374773" cy="432638"/>
          </a:xfrm>
          <a:custGeom>
            <a:avLst/>
            <a:gdLst/>
            <a:ahLst/>
            <a:cxnLst/>
            <a:rect l="l" t="t" r="r" b="b"/>
            <a:pathLst>
              <a:path w="374773" h="432638" extrusionOk="0">
                <a:moveTo>
                  <a:pt x="0" y="0"/>
                </a:moveTo>
                <a:lnTo>
                  <a:pt x="374774" y="0"/>
                </a:lnTo>
                <a:lnTo>
                  <a:pt x="374774" y="432638"/>
                </a:lnTo>
                <a:lnTo>
                  <a:pt x="0" y="4326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cxnSp>
        <p:nvCxnSpPr>
          <p:cNvPr id="113" name="Google Shape;113;p1"/>
          <p:cNvCxnSpPr/>
          <p:nvPr/>
        </p:nvCxnSpPr>
        <p:spPr>
          <a:xfrm>
            <a:off x="1047750" y="5174647"/>
            <a:ext cx="0" cy="1127799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4" name="Google Shape;114;p1"/>
          <p:cNvSpPr txBox="1"/>
          <p:nvPr/>
        </p:nvSpPr>
        <p:spPr>
          <a:xfrm flipH="1">
            <a:off x="1542617" y="5174647"/>
            <a:ext cx="6898302" cy="112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9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SAMARALI DARSNI REJALASHTIRISH</a:t>
            </a:r>
            <a:endParaRPr sz="4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"/>
          <p:cNvSpPr/>
          <p:nvPr/>
        </p:nvSpPr>
        <p:spPr>
          <a:xfrm>
            <a:off x="7722489" y="4878339"/>
            <a:ext cx="2595839" cy="2592594"/>
          </a:xfrm>
          <a:custGeom>
            <a:avLst/>
            <a:gdLst/>
            <a:ahLst/>
            <a:cxnLst/>
            <a:rect l="l" t="t" r="r" b="b"/>
            <a:pathLst>
              <a:path w="2595839" h="2592594" extrusionOk="0">
                <a:moveTo>
                  <a:pt x="0" y="0"/>
                </a:moveTo>
                <a:lnTo>
                  <a:pt x="2595839" y="0"/>
                </a:lnTo>
                <a:lnTo>
                  <a:pt x="2595839" y="2592594"/>
                </a:lnTo>
                <a:lnTo>
                  <a:pt x="0" y="259259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"/>
          <p:cNvSpPr/>
          <p:nvPr/>
        </p:nvSpPr>
        <p:spPr>
          <a:xfrm>
            <a:off x="6855407" y="7594435"/>
            <a:ext cx="2595839" cy="2592594"/>
          </a:xfrm>
          <a:custGeom>
            <a:avLst/>
            <a:gdLst/>
            <a:ahLst/>
            <a:cxnLst/>
            <a:rect l="l" t="t" r="r" b="b"/>
            <a:pathLst>
              <a:path w="2595839" h="2592594" extrusionOk="0">
                <a:moveTo>
                  <a:pt x="0" y="0"/>
                </a:moveTo>
                <a:lnTo>
                  <a:pt x="2595838" y="0"/>
                </a:lnTo>
                <a:lnTo>
                  <a:pt x="2595838" y="2592594"/>
                </a:lnTo>
                <a:lnTo>
                  <a:pt x="0" y="259259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17" name="Google Shape;117;p1"/>
          <p:cNvSpPr txBox="1"/>
          <p:nvPr/>
        </p:nvSpPr>
        <p:spPr>
          <a:xfrm>
            <a:off x="1028700" y="2538088"/>
            <a:ext cx="8422545" cy="2051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6696" b="1">
                <a:solidFill>
                  <a:srgbClr val="0F5995"/>
                </a:solidFill>
                <a:latin typeface="Arial"/>
                <a:ea typeface="Arial"/>
                <a:cs typeface="Arial"/>
                <a:sym typeface="Arial"/>
              </a:rPr>
              <a:t>IV USTOZLAR MILLIY FORUMI</a:t>
            </a:r>
            <a:endParaRPr/>
          </a:p>
        </p:txBody>
      </p:sp>
      <p:sp>
        <p:nvSpPr>
          <p:cNvPr id="118" name="Google Shape;118;p1"/>
          <p:cNvSpPr txBox="1"/>
          <p:nvPr/>
        </p:nvSpPr>
        <p:spPr>
          <a:xfrm>
            <a:off x="1028700" y="7038296"/>
            <a:ext cx="7581900" cy="1625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880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Fasilitator</a:t>
            </a:r>
            <a:r>
              <a:rPr lang="uz-Latn-UZ" sz="2516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4000" dirty="0" err="1"/>
              <a:t>Axmedova</a:t>
            </a:r>
            <a:r>
              <a:rPr lang="en-US" sz="4000" dirty="0"/>
              <a:t> </a:t>
            </a:r>
            <a:r>
              <a:rPr lang="en-US" sz="4000" dirty="0" err="1"/>
              <a:t>Zulnura</a:t>
            </a:r>
            <a:endParaRPr sz="40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3998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516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  <a:p>
            <a:pPr marL="0" marR="0" lvl="0" indent="0" algn="l" rtl="0">
              <a:lnSpc>
                <a:spcPct val="139984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516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0" name="Google Shape;120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750674" y="-122577"/>
            <a:ext cx="3192771" cy="2280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925199" y="-413262"/>
            <a:ext cx="2838614" cy="3181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5810D73C-6D13-4900-AD46-07D8B0FA8818}"/>
              </a:ext>
            </a:extLst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1387" y="2533188"/>
            <a:ext cx="5940425" cy="5636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"/>
          <p:cNvSpPr/>
          <p:nvPr/>
        </p:nvSpPr>
        <p:spPr>
          <a:xfrm rot="-2700000">
            <a:off x="9790314" y="2257197"/>
            <a:ext cx="10898709" cy="10898709"/>
          </a:xfrm>
          <a:custGeom>
            <a:avLst/>
            <a:gdLst/>
            <a:ahLst/>
            <a:cxnLst/>
            <a:rect l="l" t="t" r="r" b="b"/>
            <a:pathLst>
              <a:path w="10898709" h="10898709" extrusionOk="0">
                <a:moveTo>
                  <a:pt x="0" y="0"/>
                </a:moveTo>
                <a:lnTo>
                  <a:pt x="10898710" y="0"/>
                </a:lnTo>
                <a:lnTo>
                  <a:pt x="10898710" y="10898709"/>
                </a:lnTo>
                <a:lnTo>
                  <a:pt x="0" y="108987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 amt="58000"/>
            </a:blip>
            <a:stretch>
              <a:fillRect/>
            </a:stretch>
          </a:blipFill>
          <a:ln>
            <a:noFill/>
          </a:ln>
        </p:spPr>
      </p:sp>
      <p:grpSp>
        <p:nvGrpSpPr>
          <p:cNvPr id="129" name="Google Shape;129;p2"/>
          <p:cNvGrpSpPr/>
          <p:nvPr/>
        </p:nvGrpSpPr>
        <p:grpSpPr>
          <a:xfrm rot="-2700000">
            <a:off x="10016698" y="2364962"/>
            <a:ext cx="10169646" cy="10406882"/>
            <a:chOff x="0" y="-47625"/>
            <a:chExt cx="2041549" cy="2089174"/>
          </a:xfrm>
        </p:grpSpPr>
        <p:sp>
          <p:nvSpPr>
            <p:cNvPr id="130" name="Google Shape;130;p2"/>
            <p:cNvSpPr/>
            <p:nvPr/>
          </p:nvSpPr>
          <p:spPr>
            <a:xfrm>
              <a:off x="0" y="0"/>
              <a:ext cx="2041549" cy="2041549"/>
            </a:xfrm>
            <a:custGeom>
              <a:avLst/>
              <a:gdLst/>
              <a:ahLst/>
              <a:cxnLst/>
              <a:rect l="l" t="t" r="r" b="b"/>
              <a:pathLst>
                <a:path w="2041549" h="2041549" extrusionOk="0">
                  <a:moveTo>
                    <a:pt x="76128" y="0"/>
                  </a:moveTo>
                  <a:lnTo>
                    <a:pt x="1965422" y="0"/>
                  </a:lnTo>
                  <a:cubicBezTo>
                    <a:pt x="1985612" y="0"/>
                    <a:pt x="2004975" y="8021"/>
                    <a:pt x="2019252" y="22297"/>
                  </a:cubicBezTo>
                  <a:cubicBezTo>
                    <a:pt x="2033529" y="36574"/>
                    <a:pt x="2041549" y="55937"/>
                    <a:pt x="2041549" y="76128"/>
                  </a:cubicBezTo>
                  <a:lnTo>
                    <a:pt x="2041549" y="1965422"/>
                  </a:lnTo>
                  <a:cubicBezTo>
                    <a:pt x="2041549" y="1985612"/>
                    <a:pt x="2033529" y="2004975"/>
                    <a:pt x="2019252" y="2019252"/>
                  </a:cubicBezTo>
                  <a:cubicBezTo>
                    <a:pt x="2004975" y="2033529"/>
                    <a:pt x="1985612" y="2041549"/>
                    <a:pt x="1965422" y="2041549"/>
                  </a:cubicBezTo>
                  <a:lnTo>
                    <a:pt x="76128" y="2041549"/>
                  </a:lnTo>
                  <a:cubicBezTo>
                    <a:pt x="55937" y="2041549"/>
                    <a:pt x="36574" y="2033529"/>
                    <a:pt x="22297" y="2019252"/>
                  </a:cubicBezTo>
                  <a:cubicBezTo>
                    <a:pt x="8021" y="2004975"/>
                    <a:pt x="0" y="1985612"/>
                    <a:pt x="0" y="1965422"/>
                  </a:cubicBezTo>
                  <a:lnTo>
                    <a:pt x="0" y="76128"/>
                  </a:lnTo>
                  <a:cubicBezTo>
                    <a:pt x="0" y="55937"/>
                    <a:pt x="8021" y="36574"/>
                    <a:pt x="22297" y="22297"/>
                  </a:cubicBezTo>
                  <a:cubicBezTo>
                    <a:pt x="36574" y="8021"/>
                    <a:pt x="55937" y="0"/>
                    <a:pt x="761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2"/>
            <p:cNvSpPr txBox="1"/>
            <p:nvPr/>
          </p:nvSpPr>
          <p:spPr>
            <a:xfrm>
              <a:off x="0" y="-47625"/>
              <a:ext cx="2041549" cy="208917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2" name="Google Shape;132;p2"/>
          <p:cNvSpPr txBox="1"/>
          <p:nvPr/>
        </p:nvSpPr>
        <p:spPr>
          <a:xfrm>
            <a:off x="1028700" y="2175140"/>
            <a:ext cx="6615789" cy="7938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000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5499" b="1">
                <a:solidFill>
                  <a:srgbClr val="16599D"/>
                </a:solidFill>
                <a:latin typeface="Arial"/>
                <a:ea typeface="Arial"/>
                <a:cs typeface="Arial"/>
                <a:sym typeface="Arial"/>
              </a:rPr>
              <a:t>Maqsadlar</a:t>
            </a:r>
            <a:endParaRPr/>
          </a:p>
        </p:txBody>
      </p:sp>
      <p:sp>
        <p:nvSpPr>
          <p:cNvPr id="133" name="Google Shape;133;p2"/>
          <p:cNvSpPr txBox="1"/>
          <p:nvPr/>
        </p:nvSpPr>
        <p:spPr>
          <a:xfrm>
            <a:off x="1028700" y="3100590"/>
            <a:ext cx="7249850" cy="573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6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3499">
                <a:solidFill>
                  <a:srgbClr val="292A2B"/>
                </a:solidFill>
                <a:latin typeface="Arial"/>
                <a:ea typeface="Arial"/>
                <a:cs typeface="Arial"/>
                <a:sym typeface="Arial"/>
              </a:rPr>
              <a:t>Ushbu mashg</a:t>
            </a:r>
            <a:r>
              <a:rPr lang="uz-Latn-UZ" sz="3600">
                <a:solidFill>
                  <a:srgbClr val="212721"/>
                </a:solidFill>
                <a:latin typeface="Arial"/>
                <a:ea typeface="Arial"/>
                <a:cs typeface="Arial"/>
                <a:sym typeface="Arial"/>
              </a:rPr>
              <a:t>‘</a:t>
            </a:r>
            <a:r>
              <a:rPr lang="uz-Latn-UZ" sz="3499">
                <a:solidFill>
                  <a:srgbClr val="292A2B"/>
                </a:solidFill>
                <a:latin typeface="Arial"/>
                <a:ea typeface="Arial"/>
                <a:cs typeface="Arial"/>
                <a:sym typeface="Arial"/>
              </a:rPr>
              <a:t>ulotda davomida siz: </a:t>
            </a:r>
            <a:endParaRPr/>
          </a:p>
        </p:txBody>
      </p:sp>
      <p:grpSp>
        <p:nvGrpSpPr>
          <p:cNvPr id="134" name="Google Shape;134;p2"/>
          <p:cNvGrpSpPr/>
          <p:nvPr/>
        </p:nvGrpSpPr>
        <p:grpSpPr>
          <a:xfrm>
            <a:off x="1028700" y="3872263"/>
            <a:ext cx="9047167" cy="1784133"/>
            <a:chOff x="0" y="-38100"/>
            <a:chExt cx="2149952" cy="277361"/>
          </a:xfrm>
        </p:grpSpPr>
        <p:sp>
          <p:nvSpPr>
            <p:cNvPr id="135" name="Google Shape;135;p2"/>
            <p:cNvSpPr/>
            <p:nvPr/>
          </p:nvSpPr>
          <p:spPr>
            <a:xfrm>
              <a:off x="0" y="0"/>
              <a:ext cx="2149952" cy="239261"/>
            </a:xfrm>
            <a:custGeom>
              <a:avLst/>
              <a:gdLst/>
              <a:ahLst/>
              <a:cxnLst/>
              <a:rect l="l" t="t" r="r" b="b"/>
              <a:pathLst>
                <a:path w="2149952" h="239261" extrusionOk="0">
                  <a:moveTo>
                    <a:pt x="35941" y="0"/>
                  </a:moveTo>
                  <a:lnTo>
                    <a:pt x="2114011" y="0"/>
                  </a:lnTo>
                  <a:cubicBezTo>
                    <a:pt x="2123544" y="0"/>
                    <a:pt x="2132685" y="3787"/>
                    <a:pt x="2139425" y="10527"/>
                  </a:cubicBezTo>
                  <a:cubicBezTo>
                    <a:pt x="2146166" y="17267"/>
                    <a:pt x="2149952" y="26409"/>
                    <a:pt x="2149952" y="35941"/>
                  </a:cubicBezTo>
                  <a:lnTo>
                    <a:pt x="2149952" y="203320"/>
                  </a:lnTo>
                  <a:cubicBezTo>
                    <a:pt x="2149952" y="223170"/>
                    <a:pt x="2133861" y="239261"/>
                    <a:pt x="2114011" y="239261"/>
                  </a:cubicBezTo>
                  <a:lnTo>
                    <a:pt x="35941" y="239261"/>
                  </a:lnTo>
                  <a:cubicBezTo>
                    <a:pt x="16091" y="239261"/>
                    <a:pt x="0" y="223170"/>
                    <a:pt x="0" y="203320"/>
                  </a:cubicBezTo>
                  <a:lnTo>
                    <a:pt x="0" y="35941"/>
                  </a:lnTo>
                  <a:cubicBezTo>
                    <a:pt x="0" y="16091"/>
                    <a:pt x="16091" y="0"/>
                    <a:pt x="35941" y="0"/>
                  </a:cubicBezTo>
                  <a:close/>
                </a:path>
              </a:pathLst>
            </a:custGeom>
            <a:solidFill>
              <a:srgbClr val="0071B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2"/>
            <p:cNvSpPr txBox="1"/>
            <p:nvPr/>
          </p:nvSpPr>
          <p:spPr>
            <a:xfrm>
              <a:off x="0" y="-38100"/>
              <a:ext cx="2149952" cy="2773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7" name="Google Shape;137;p2"/>
          <p:cNvGrpSpPr/>
          <p:nvPr/>
        </p:nvGrpSpPr>
        <p:grpSpPr>
          <a:xfrm>
            <a:off x="1028700" y="5778171"/>
            <a:ext cx="9047167" cy="2543708"/>
            <a:chOff x="0" y="-38100"/>
            <a:chExt cx="2149952" cy="277361"/>
          </a:xfrm>
        </p:grpSpPr>
        <p:sp>
          <p:nvSpPr>
            <p:cNvPr id="138" name="Google Shape;138;p2"/>
            <p:cNvSpPr/>
            <p:nvPr/>
          </p:nvSpPr>
          <p:spPr>
            <a:xfrm>
              <a:off x="0" y="0"/>
              <a:ext cx="2149952" cy="239261"/>
            </a:xfrm>
            <a:custGeom>
              <a:avLst/>
              <a:gdLst/>
              <a:ahLst/>
              <a:cxnLst/>
              <a:rect l="l" t="t" r="r" b="b"/>
              <a:pathLst>
                <a:path w="2149952" h="239261" extrusionOk="0">
                  <a:moveTo>
                    <a:pt x="35941" y="0"/>
                  </a:moveTo>
                  <a:lnTo>
                    <a:pt x="2114011" y="0"/>
                  </a:lnTo>
                  <a:cubicBezTo>
                    <a:pt x="2123544" y="0"/>
                    <a:pt x="2132685" y="3787"/>
                    <a:pt x="2139425" y="10527"/>
                  </a:cubicBezTo>
                  <a:cubicBezTo>
                    <a:pt x="2146166" y="17267"/>
                    <a:pt x="2149952" y="26409"/>
                    <a:pt x="2149952" y="35941"/>
                  </a:cubicBezTo>
                  <a:lnTo>
                    <a:pt x="2149952" y="203320"/>
                  </a:lnTo>
                  <a:cubicBezTo>
                    <a:pt x="2149952" y="223170"/>
                    <a:pt x="2133861" y="239261"/>
                    <a:pt x="2114011" y="239261"/>
                  </a:cubicBezTo>
                  <a:lnTo>
                    <a:pt x="35941" y="239261"/>
                  </a:lnTo>
                  <a:cubicBezTo>
                    <a:pt x="16091" y="239261"/>
                    <a:pt x="0" y="223170"/>
                    <a:pt x="0" y="203320"/>
                  </a:cubicBezTo>
                  <a:lnTo>
                    <a:pt x="0" y="35941"/>
                  </a:lnTo>
                  <a:cubicBezTo>
                    <a:pt x="0" y="16091"/>
                    <a:pt x="16091" y="0"/>
                    <a:pt x="35941" y="0"/>
                  </a:cubicBezTo>
                  <a:close/>
                </a:path>
              </a:pathLst>
            </a:custGeom>
            <a:solidFill>
              <a:srgbClr val="0071B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2"/>
            <p:cNvSpPr txBox="1"/>
            <p:nvPr/>
          </p:nvSpPr>
          <p:spPr>
            <a:xfrm>
              <a:off x="0" y="-38100"/>
              <a:ext cx="2149952" cy="2773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0" name="Google Shape;140;p2"/>
          <p:cNvSpPr/>
          <p:nvPr/>
        </p:nvSpPr>
        <p:spPr>
          <a:xfrm>
            <a:off x="1303489" y="4737354"/>
            <a:ext cx="445940" cy="421971"/>
          </a:xfrm>
          <a:custGeom>
            <a:avLst/>
            <a:gdLst/>
            <a:ahLst/>
            <a:cxnLst/>
            <a:rect l="l" t="t" r="r" b="b"/>
            <a:pathLst>
              <a:path w="445940" h="421971" extrusionOk="0">
                <a:moveTo>
                  <a:pt x="0" y="0"/>
                </a:moveTo>
                <a:lnTo>
                  <a:pt x="445940" y="0"/>
                </a:lnTo>
                <a:lnTo>
                  <a:pt x="445940" y="421971"/>
                </a:lnTo>
                <a:lnTo>
                  <a:pt x="0" y="42197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41" name="Google Shape;141;p2"/>
          <p:cNvSpPr txBox="1"/>
          <p:nvPr/>
        </p:nvSpPr>
        <p:spPr>
          <a:xfrm>
            <a:off x="2056275" y="4175190"/>
            <a:ext cx="7015745" cy="1413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437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dirty="0">
                <a:solidFill>
                  <a:srgbClr val="FFFFFF"/>
                </a:solidFill>
                <a:sym typeface="Arial"/>
              </a:rPr>
              <a:t>darsni samarali tashkil etish uchun zarur metodik yondashuv bilan tanishasiz;</a:t>
            </a:r>
            <a:endParaRPr sz="2800" dirty="0"/>
          </a:p>
        </p:txBody>
      </p:sp>
      <p:sp>
        <p:nvSpPr>
          <p:cNvPr id="142" name="Google Shape;142;p2"/>
          <p:cNvSpPr txBox="1"/>
          <p:nvPr/>
        </p:nvSpPr>
        <p:spPr>
          <a:xfrm>
            <a:off x="1926850" y="6126781"/>
            <a:ext cx="8928503" cy="2120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437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darsni puxta rejalashtirish va faol o‘qitish strategiyalaridan foydalanish ko‘nikmalaringizni rivojlantirasiz.</a:t>
            </a:r>
            <a:endParaRPr sz="2800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2"/>
          <p:cNvSpPr/>
          <p:nvPr/>
        </p:nvSpPr>
        <p:spPr>
          <a:xfrm>
            <a:off x="1280958" y="6975797"/>
            <a:ext cx="445940" cy="421971"/>
          </a:xfrm>
          <a:custGeom>
            <a:avLst/>
            <a:gdLst/>
            <a:ahLst/>
            <a:cxnLst/>
            <a:rect l="l" t="t" r="r" b="b"/>
            <a:pathLst>
              <a:path w="445940" h="421971" extrusionOk="0">
                <a:moveTo>
                  <a:pt x="0" y="0"/>
                </a:moveTo>
                <a:lnTo>
                  <a:pt x="445940" y="0"/>
                </a:lnTo>
                <a:lnTo>
                  <a:pt x="445940" y="421970"/>
                </a:lnTo>
                <a:lnTo>
                  <a:pt x="0" y="42197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pic>
        <p:nvPicPr>
          <p:cNvPr id="145" name="Google Shape;145;p2" descr="20,800+ Learning Objective Stock Illustrations, Royalty-Free Vector  Graphics &amp; Clip Art - iStock | Learning objective icon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115800" y="3570511"/>
            <a:ext cx="4578460" cy="4578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524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3"/>
          <p:cNvSpPr txBox="1"/>
          <p:nvPr/>
        </p:nvSpPr>
        <p:spPr>
          <a:xfrm>
            <a:off x="5105400" y="3771900"/>
            <a:ext cx="11811000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8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6000" b="1">
                <a:solidFill>
                  <a:srgbClr val="16599D"/>
                </a:solidFill>
                <a:latin typeface="Arial"/>
                <a:ea typeface="Arial"/>
                <a:cs typeface="Arial"/>
                <a:sym typeface="Arial"/>
              </a:rPr>
              <a:t>DARS REJASI KONSPEKTMI?</a:t>
            </a:r>
            <a:endParaRPr sz="6000" b="1">
              <a:solidFill>
                <a:srgbClr val="1659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3" name="Google Shape;153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5400000">
            <a:off x="-6667500" y="4114800"/>
            <a:ext cx="15316200" cy="198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4"/>
          <p:cNvSpPr/>
          <p:nvPr/>
        </p:nvSpPr>
        <p:spPr>
          <a:xfrm>
            <a:off x="5562600" y="800100"/>
            <a:ext cx="8814133" cy="725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607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7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Dars rejalari</a:t>
            </a:r>
            <a:endParaRPr sz="72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0" name="Google Shape;160;p4" descr="Сформированное 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0773" y="320429"/>
            <a:ext cx="4823071" cy="48230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13227" y="1525811"/>
            <a:ext cx="4175651" cy="4105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4" descr="Сформированное изображение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801600" y="4838700"/>
            <a:ext cx="4648200" cy="464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66591" y="5017749"/>
            <a:ext cx="7025668" cy="5269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1403751" y="541492"/>
            <a:ext cx="6343476" cy="40390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45954" y="5920699"/>
            <a:ext cx="5010150" cy="37520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90373" y="2421151"/>
            <a:ext cx="6830229" cy="6830229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5"/>
          <p:cNvSpPr/>
          <p:nvPr/>
        </p:nvSpPr>
        <p:spPr>
          <a:xfrm>
            <a:off x="2031029" y="2189285"/>
            <a:ext cx="5861688" cy="2044212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Darsni rejasiz o‘tgan kuningiz bo‘lganmi?</a:t>
            </a:r>
            <a:endParaRPr/>
          </a:p>
        </p:txBody>
      </p:sp>
      <p:sp>
        <p:nvSpPr>
          <p:cNvPr id="173" name="Google Shape;173;p5"/>
          <p:cNvSpPr/>
          <p:nvPr/>
        </p:nvSpPr>
        <p:spPr>
          <a:xfrm>
            <a:off x="2000546" y="4827349"/>
            <a:ext cx="5861688" cy="2044212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Shu darsda o‘quvchilar qanday ishtirok etgan?</a:t>
            </a:r>
            <a:endParaRPr/>
          </a:p>
        </p:txBody>
      </p:sp>
      <p:sp>
        <p:nvSpPr>
          <p:cNvPr id="174" name="Google Shape;174;p5"/>
          <p:cNvSpPr/>
          <p:nvPr/>
        </p:nvSpPr>
        <p:spPr>
          <a:xfrm>
            <a:off x="2031028" y="7261029"/>
            <a:ext cx="5831206" cy="2044212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Dars rejasi bo‘lganida yuqoridagi holatlar yuz berarmidi?</a:t>
            </a:r>
            <a:endParaRPr/>
          </a:p>
        </p:txBody>
      </p:sp>
      <p:sp>
        <p:nvSpPr>
          <p:cNvPr id="175" name="Google Shape;175;p5"/>
          <p:cNvSpPr/>
          <p:nvPr/>
        </p:nvSpPr>
        <p:spPr>
          <a:xfrm>
            <a:off x="7543800" y="2161586"/>
            <a:ext cx="2044212" cy="201783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7FD5E1"/>
          </a:solidFill>
          <a:ln>
            <a:noFill/>
          </a:ln>
          <a:effectLst>
            <a:outerShdw blurRad="44450" dist="27940" dir="5400000" algn="ctr">
              <a:srgbClr val="000000">
                <a:alpha val="31764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5"/>
          <p:cNvSpPr/>
          <p:nvPr/>
        </p:nvSpPr>
        <p:spPr>
          <a:xfrm>
            <a:off x="7543800" y="4827349"/>
            <a:ext cx="2044212" cy="201783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7FD5E1"/>
          </a:solidFill>
          <a:ln>
            <a:noFill/>
          </a:ln>
          <a:effectLst>
            <a:outerShdw blurRad="44450" dist="27940" dir="5400000" algn="ctr">
              <a:srgbClr val="000000">
                <a:alpha val="31764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5"/>
          <p:cNvSpPr/>
          <p:nvPr/>
        </p:nvSpPr>
        <p:spPr>
          <a:xfrm>
            <a:off x="7605786" y="7483862"/>
            <a:ext cx="2044212" cy="201783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7FD5E1"/>
          </a:solidFill>
          <a:ln>
            <a:noFill/>
          </a:ln>
          <a:effectLst>
            <a:outerShdw blurRad="44450" dist="27940" dir="5400000" algn="ctr">
              <a:srgbClr val="000000">
                <a:alpha val="31764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8" name="Google Shape;178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6"/>
          <p:cNvSpPr txBox="1"/>
          <p:nvPr/>
        </p:nvSpPr>
        <p:spPr>
          <a:xfrm>
            <a:off x="1981200" y="1652863"/>
            <a:ext cx="14554200" cy="633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607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7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Rejasiz dars</a:t>
            </a:r>
            <a:endParaRPr sz="7200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6"/>
          <p:cNvSpPr/>
          <p:nvPr/>
        </p:nvSpPr>
        <p:spPr>
          <a:xfrm rot="2700000">
            <a:off x="3789716" y="-604502"/>
            <a:ext cx="11026492" cy="5885390"/>
          </a:xfrm>
          <a:custGeom>
            <a:avLst/>
            <a:gdLst/>
            <a:ahLst/>
            <a:cxnLst/>
            <a:rect l="l" t="t" r="r" b="b"/>
            <a:pathLst>
              <a:path w="11026492" h="5885390" extrusionOk="0">
                <a:moveTo>
                  <a:pt x="0" y="0"/>
                </a:moveTo>
                <a:lnTo>
                  <a:pt x="11026492" y="0"/>
                </a:lnTo>
                <a:lnTo>
                  <a:pt x="11026492" y="5885390"/>
                </a:lnTo>
                <a:lnTo>
                  <a:pt x="0" y="588539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 amt="2000"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6"/>
          <p:cNvSpPr/>
          <p:nvPr/>
        </p:nvSpPr>
        <p:spPr>
          <a:xfrm rot="203369">
            <a:off x="-3668906" y="6795626"/>
            <a:ext cx="15613996" cy="4079156"/>
          </a:xfrm>
          <a:custGeom>
            <a:avLst/>
            <a:gdLst/>
            <a:ahLst/>
            <a:cxnLst/>
            <a:rect l="l" t="t" r="r" b="b"/>
            <a:pathLst>
              <a:path w="15613996" h="4079156" extrusionOk="0">
                <a:moveTo>
                  <a:pt x="0" y="0"/>
                </a:moveTo>
                <a:lnTo>
                  <a:pt x="15613996" y="0"/>
                </a:lnTo>
                <a:lnTo>
                  <a:pt x="15613996" y="4079156"/>
                </a:lnTo>
                <a:lnTo>
                  <a:pt x="0" y="40791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 amt="4000"/>
            </a:blip>
            <a:stretch>
              <a:fillRect/>
            </a:stretch>
          </a:blipFill>
          <a:ln>
            <a:noFill/>
          </a:ln>
        </p:spPr>
      </p:sp>
      <p:pic>
        <p:nvPicPr>
          <p:cNvPr id="187" name="Google Shape;187;p6" descr="Человек в лабиринте - 67 фото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43000" y="2628712"/>
            <a:ext cx="7775810" cy="5829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6" descr="Дорога с навигации gps на карте города. Вектор ndash infographics «дорожной карты» шоссе улицы автомобильных дорог стоковые изображения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384417" y="2527652"/>
            <a:ext cx="7907187" cy="593036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6"/>
          <p:cNvSpPr/>
          <p:nvPr/>
        </p:nvSpPr>
        <p:spPr>
          <a:xfrm>
            <a:off x="10557225" y="1681236"/>
            <a:ext cx="8814133" cy="725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607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7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Rejali dars </a:t>
            </a:r>
            <a:endParaRPr/>
          </a:p>
        </p:txBody>
      </p:sp>
      <p:sp>
        <p:nvSpPr>
          <p:cNvPr id="190" name="Google Shape;190;p6"/>
          <p:cNvSpPr txBox="1"/>
          <p:nvPr/>
        </p:nvSpPr>
        <p:spPr>
          <a:xfrm>
            <a:off x="2209800" y="8648700"/>
            <a:ext cx="1569720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5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Dars rejasi — bu o‘qituvchining </a:t>
            </a:r>
            <a:r>
              <a:rPr lang="uz-Latn-UZ" sz="54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</a:t>
            </a:r>
            <a:r>
              <a:rPr lang="uz-Latn-UZ" sz="5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‘</a:t>
            </a:r>
            <a:r>
              <a:rPr lang="uz-Latn-UZ" sz="54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 xaritasi</a:t>
            </a:r>
            <a:endParaRPr sz="54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1" name="Google Shape;191;p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7"/>
          <p:cNvSpPr/>
          <p:nvPr/>
        </p:nvSpPr>
        <p:spPr>
          <a:xfrm rot="2700000">
            <a:off x="3789716" y="-604502"/>
            <a:ext cx="11026492" cy="5885390"/>
          </a:xfrm>
          <a:custGeom>
            <a:avLst/>
            <a:gdLst/>
            <a:ahLst/>
            <a:cxnLst/>
            <a:rect l="l" t="t" r="r" b="b"/>
            <a:pathLst>
              <a:path w="11026492" h="5885390" extrusionOk="0">
                <a:moveTo>
                  <a:pt x="0" y="0"/>
                </a:moveTo>
                <a:lnTo>
                  <a:pt x="11026492" y="0"/>
                </a:lnTo>
                <a:lnTo>
                  <a:pt x="11026492" y="5885390"/>
                </a:lnTo>
                <a:lnTo>
                  <a:pt x="0" y="588539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 amt="2000"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7"/>
          <p:cNvSpPr/>
          <p:nvPr/>
        </p:nvSpPr>
        <p:spPr>
          <a:xfrm rot="203369">
            <a:off x="-3668906" y="6795626"/>
            <a:ext cx="15613996" cy="4079156"/>
          </a:xfrm>
          <a:custGeom>
            <a:avLst/>
            <a:gdLst/>
            <a:ahLst/>
            <a:cxnLst/>
            <a:rect l="l" t="t" r="r" b="b"/>
            <a:pathLst>
              <a:path w="15613996" h="4079156" extrusionOk="0">
                <a:moveTo>
                  <a:pt x="0" y="0"/>
                </a:moveTo>
                <a:lnTo>
                  <a:pt x="15613996" y="0"/>
                </a:lnTo>
                <a:lnTo>
                  <a:pt x="15613996" y="4079156"/>
                </a:lnTo>
                <a:lnTo>
                  <a:pt x="0" y="40791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 amt="4000"/>
            </a:blip>
            <a:stretch>
              <a:fillRect/>
            </a:stretch>
          </a:blipFill>
          <a:ln>
            <a:noFill/>
          </a:ln>
        </p:spPr>
      </p:sp>
      <p:pic>
        <p:nvPicPr>
          <p:cNvPr id="199" name="Google Shape;199;p7" descr="Человек в лабиринте - 67 фото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43000" y="2628712"/>
            <a:ext cx="7775810" cy="58293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7"/>
          <p:cNvSpPr txBox="1"/>
          <p:nvPr/>
        </p:nvSpPr>
        <p:spPr>
          <a:xfrm>
            <a:off x="9677400" y="2857500"/>
            <a:ext cx="6248400" cy="42473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5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O‘zingizni labirintga tushib qolganday his qilganingizga sabab nima deb o‘ylaysiz?</a:t>
            </a:r>
            <a:endParaRPr sz="54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1" name="Google Shape;201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8"/>
          <p:cNvSpPr/>
          <p:nvPr/>
        </p:nvSpPr>
        <p:spPr>
          <a:xfrm rot="866750">
            <a:off x="-6235185" y="5170977"/>
            <a:ext cx="18546456" cy="7092819"/>
          </a:xfrm>
          <a:custGeom>
            <a:avLst/>
            <a:gdLst/>
            <a:ahLst/>
            <a:cxnLst/>
            <a:rect l="l" t="t" r="r" b="b"/>
            <a:pathLst>
              <a:path w="18546456" h="7092819" extrusionOk="0">
                <a:moveTo>
                  <a:pt x="0" y="0"/>
                </a:moveTo>
                <a:lnTo>
                  <a:pt x="18546456" y="0"/>
                </a:lnTo>
                <a:lnTo>
                  <a:pt x="18546456" y="7092819"/>
                </a:lnTo>
                <a:lnTo>
                  <a:pt x="0" y="709281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79317" b="-82154"/>
            </a:stretch>
          </a:blipFill>
          <a:ln>
            <a:noFill/>
          </a:ln>
        </p:spPr>
      </p:sp>
      <p:sp>
        <p:nvSpPr>
          <p:cNvPr id="207" name="Google Shape;207;p8"/>
          <p:cNvSpPr/>
          <p:nvPr/>
        </p:nvSpPr>
        <p:spPr>
          <a:xfrm>
            <a:off x="296777" y="790469"/>
            <a:ext cx="6821060" cy="6821060"/>
          </a:xfrm>
          <a:custGeom>
            <a:avLst/>
            <a:gdLst/>
            <a:ahLst/>
            <a:cxnLst/>
            <a:rect l="l" t="t" r="r" b="b"/>
            <a:pathLst>
              <a:path w="6821060" h="6821060" extrusionOk="0">
                <a:moveTo>
                  <a:pt x="0" y="0"/>
                </a:moveTo>
                <a:lnTo>
                  <a:pt x="6821059" y="0"/>
                </a:lnTo>
                <a:lnTo>
                  <a:pt x="6821059" y="6821060"/>
                </a:lnTo>
                <a:lnTo>
                  <a:pt x="0" y="682106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pic>
        <p:nvPicPr>
          <p:cNvPr id="208" name="Google Shape;208;p8"/>
          <p:cNvPicPr preferRelativeResize="0"/>
          <p:nvPr/>
        </p:nvPicPr>
        <p:blipFill rotWithShape="1">
          <a:blip r:embed="rId5">
            <a:alphaModFix/>
          </a:blip>
          <a:srcRect l="38599" r="14830"/>
          <a:stretch/>
        </p:blipFill>
        <p:spPr>
          <a:xfrm>
            <a:off x="1250732" y="1777110"/>
            <a:ext cx="4983406" cy="521678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9" name="Google Shape;209;p8"/>
          <p:cNvGrpSpPr/>
          <p:nvPr/>
        </p:nvGrpSpPr>
        <p:grpSpPr>
          <a:xfrm>
            <a:off x="13649166" y="4021592"/>
            <a:ext cx="3495834" cy="3348819"/>
            <a:chOff x="0" y="-38100"/>
            <a:chExt cx="934257" cy="1065050"/>
          </a:xfrm>
        </p:grpSpPr>
        <p:sp>
          <p:nvSpPr>
            <p:cNvPr id="210" name="Google Shape;210;p8"/>
            <p:cNvSpPr/>
            <p:nvPr/>
          </p:nvSpPr>
          <p:spPr>
            <a:xfrm>
              <a:off x="0" y="0"/>
              <a:ext cx="934257" cy="1026950"/>
            </a:xfrm>
            <a:custGeom>
              <a:avLst/>
              <a:gdLst/>
              <a:ahLst/>
              <a:cxnLst/>
              <a:rect l="l" t="t" r="r" b="b"/>
              <a:pathLst>
                <a:path w="934257" h="1026950" extrusionOk="0">
                  <a:moveTo>
                    <a:pt x="187120" y="0"/>
                  </a:moveTo>
                  <a:lnTo>
                    <a:pt x="747137" y="0"/>
                  </a:lnTo>
                  <a:cubicBezTo>
                    <a:pt x="796764" y="0"/>
                    <a:pt x="844359" y="19714"/>
                    <a:pt x="879451" y="54806"/>
                  </a:cubicBezTo>
                  <a:cubicBezTo>
                    <a:pt x="914542" y="89898"/>
                    <a:pt x="934257" y="137492"/>
                    <a:pt x="934257" y="187120"/>
                  </a:cubicBezTo>
                  <a:lnTo>
                    <a:pt x="934257" y="839831"/>
                  </a:lnTo>
                  <a:cubicBezTo>
                    <a:pt x="934257" y="889458"/>
                    <a:pt x="914542" y="937052"/>
                    <a:pt x="879451" y="972144"/>
                  </a:cubicBezTo>
                  <a:cubicBezTo>
                    <a:pt x="844359" y="1007236"/>
                    <a:pt x="796764" y="1026950"/>
                    <a:pt x="747137" y="1026950"/>
                  </a:cubicBezTo>
                  <a:lnTo>
                    <a:pt x="187120" y="1026950"/>
                  </a:lnTo>
                  <a:cubicBezTo>
                    <a:pt x="137492" y="1026950"/>
                    <a:pt x="89898" y="1007236"/>
                    <a:pt x="54806" y="972144"/>
                  </a:cubicBezTo>
                  <a:cubicBezTo>
                    <a:pt x="19714" y="937052"/>
                    <a:pt x="0" y="889458"/>
                    <a:pt x="0" y="839831"/>
                  </a:cubicBezTo>
                  <a:lnTo>
                    <a:pt x="0" y="187120"/>
                  </a:lnTo>
                  <a:cubicBezTo>
                    <a:pt x="0" y="137492"/>
                    <a:pt x="19714" y="89898"/>
                    <a:pt x="54806" y="54806"/>
                  </a:cubicBezTo>
                  <a:cubicBezTo>
                    <a:pt x="89898" y="19714"/>
                    <a:pt x="137492" y="0"/>
                    <a:pt x="187120" y="0"/>
                  </a:cubicBezTo>
                  <a:close/>
                </a:path>
              </a:pathLst>
            </a:custGeom>
            <a:solidFill>
              <a:srgbClr val="0071B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8"/>
            <p:cNvSpPr txBox="1"/>
            <p:nvPr/>
          </p:nvSpPr>
          <p:spPr>
            <a:xfrm>
              <a:off x="0" y="-38100"/>
              <a:ext cx="934257" cy="1065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12" name="Google Shape;212;p8"/>
          <p:cNvGrpSpPr/>
          <p:nvPr/>
        </p:nvGrpSpPr>
        <p:grpSpPr>
          <a:xfrm>
            <a:off x="10482213" y="4021592"/>
            <a:ext cx="2962434" cy="3348819"/>
            <a:chOff x="0" y="-38100"/>
            <a:chExt cx="934257" cy="1065050"/>
          </a:xfrm>
        </p:grpSpPr>
        <p:sp>
          <p:nvSpPr>
            <p:cNvPr id="213" name="Google Shape;213;p8"/>
            <p:cNvSpPr/>
            <p:nvPr/>
          </p:nvSpPr>
          <p:spPr>
            <a:xfrm>
              <a:off x="0" y="0"/>
              <a:ext cx="934257" cy="1026950"/>
            </a:xfrm>
            <a:custGeom>
              <a:avLst/>
              <a:gdLst/>
              <a:ahLst/>
              <a:cxnLst/>
              <a:rect l="l" t="t" r="r" b="b"/>
              <a:pathLst>
                <a:path w="934257" h="1026950" extrusionOk="0">
                  <a:moveTo>
                    <a:pt x="187120" y="0"/>
                  </a:moveTo>
                  <a:lnTo>
                    <a:pt x="747137" y="0"/>
                  </a:lnTo>
                  <a:cubicBezTo>
                    <a:pt x="796764" y="0"/>
                    <a:pt x="844359" y="19714"/>
                    <a:pt x="879451" y="54806"/>
                  </a:cubicBezTo>
                  <a:cubicBezTo>
                    <a:pt x="914542" y="89898"/>
                    <a:pt x="934257" y="137492"/>
                    <a:pt x="934257" y="187120"/>
                  </a:cubicBezTo>
                  <a:lnTo>
                    <a:pt x="934257" y="839831"/>
                  </a:lnTo>
                  <a:cubicBezTo>
                    <a:pt x="934257" y="889458"/>
                    <a:pt x="914542" y="937052"/>
                    <a:pt x="879451" y="972144"/>
                  </a:cubicBezTo>
                  <a:cubicBezTo>
                    <a:pt x="844359" y="1007236"/>
                    <a:pt x="796764" y="1026950"/>
                    <a:pt x="747137" y="1026950"/>
                  </a:cubicBezTo>
                  <a:lnTo>
                    <a:pt x="187120" y="1026950"/>
                  </a:lnTo>
                  <a:cubicBezTo>
                    <a:pt x="137492" y="1026950"/>
                    <a:pt x="89898" y="1007236"/>
                    <a:pt x="54806" y="972144"/>
                  </a:cubicBezTo>
                  <a:cubicBezTo>
                    <a:pt x="19714" y="937052"/>
                    <a:pt x="0" y="889458"/>
                    <a:pt x="0" y="839831"/>
                  </a:cubicBezTo>
                  <a:lnTo>
                    <a:pt x="0" y="187120"/>
                  </a:lnTo>
                  <a:cubicBezTo>
                    <a:pt x="0" y="137492"/>
                    <a:pt x="19714" y="89898"/>
                    <a:pt x="54806" y="54806"/>
                  </a:cubicBezTo>
                  <a:cubicBezTo>
                    <a:pt x="89898" y="19714"/>
                    <a:pt x="137492" y="0"/>
                    <a:pt x="187120" y="0"/>
                  </a:cubicBezTo>
                  <a:close/>
                </a:path>
              </a:pathLst>
            </a:custGeom>
            <a:solidFill>
              <a:srgbClr val="0071B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8"/>
            <p:cNvSpPr txBox="1"/>
            <p:nvPr/>
          </p:nvSpPr>
          <p:spPr>
            <a:xfrm>
              <a:off x="0" y="-38100"/>
              <a:ext cx="934257" cy="1065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66475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5" name="Google Shape;215;p8"/>
          <p:cNvGrpSpPr/>
          <p:nvPr/>
        </p:nvGrpSpPr>
        <p:grpSpPr>
          <a:xfrm>
            <a:off x="6553200" y="4021592"/>
            <a:ext cx="3648234" cy="3348819"/>
            <a:chOff x="0" y="-38100"/>
            <a:chExt cx="934257" cy="1065050"/>
          </a:xfrm>
        </p:grpSpPr>
        <p:sp>
          <p:nvSpPr>
            <p:cNvPr id="216" name="Google Shape;216;p8"/>
            <p:cNvSpPr/>
            <p:nvPr/>
          </p:nvSpPr>
          <p:spPr>
            <a:xfrm>
              <a:off x="0" y="0"/>
              <a:ext cx="934257" cy="1026950"/>
            </a:xfrm>
            <a:custGeom>
              <a:avLst/>
              <a:gdLst/>
              <a:ahLst/>
              <a:cxnLst/>
              <a:rect l="l" t="t" r="r" b="b"/>
              <a:pathLst>
                <a:path w="934257" h="1026950" extrusionOk="0">
                  <a:moveTo>
                    <a:pt x="187120" y="0"/>
                  </a:moveTo>
                  <a:lnTo>
                    <a:pt x="747137" y="0"/>
                  </a:lnTo>
                  <a:cubicBezTo>
                    <a:pt x="796764" y="0"/>
                    <a:pt x="844359" y="19714"/>
                    <a:pt x="879451" y="54806"/>
                  </a:cubicBezTo>
                  <a:cubicBezTo>
                    <a:pt x="914542" y="89898"/>
                    <a:pt x="934257" y="137492"/>
                    <a:pt x="934257" y="187120"/>
                  </a:cubicBezTo>
                  <a:lnTo>
                    <a:pt x="934257" y="839831"/>
                  </a:lnTo>
                  <a:cubicBezTo>
                    <a:pt x="934257" y="889458"/>
                    <a:pt x="914542" y="937052"/>
                    <a:pt x="879451" y="972144"/>
                  </a:cubicBezTo>
                  <a:cubicBezTo>
                    <a:pt x="844359" y="1007236"/>
                    <a:pt x="796764" y="1026950"/>
                    <a:pt x="747137" y="1026950"/>
                  </a:cubicBezTo>
                  <a:lnTo>
                    <a:pt x="187120" y="1026950"/>
                  </a:lnTo>
                  <a:cubicBezTo>
                    <a:pt x="137492" y="1026950"/>
                    <a:pt x="89898" y="1007236"/>
                    <a:pt x="54806" y="972144"/>
                  </a:cubicBezTo>
                  <a:cubicBezTo>
                    <a:pt x="19714" y="937052"/>
                    <a:pt x="0" y="889458"/>
                    <a:pt x="0" y="839831"/>
                  </a:cubicBezTo>
                  <a:lnTo>
                    <a:pt x="0" y="187120"/>
                  </a:lnTo>
                  <a:cubicBezTo>
                    <a:pt x="0" y="137492"/>
                    <a:pt x="19714" y="89898"/>
                    <a:pt x="54806" y="54806"/>
                  </a:cubicBezTo>
                  <a:cubicBezTo>
                    <a:pt x="89898" y="19714"/>
                    <a:pt x="137492" y="0"/>
                    <a:pt x="187120" y="0"/>
                  </a:cubicBezTo>
                  <a:close/>
                </a:path>
              </a:pathLst>
            </a:custGeom>
            <a:solidFill>
              <a:srgbClr val="0071B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8"/>
            <p:cNvSpPr txBox="1"/>
            <p:nvPr/>
          </p:nvSpPr>
          <p:spPr>
            <a:xfrm>
              <a:off x="0" y="-38100"/>
              <a:ext cx="934257" cy="1065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66475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8" name="Google Shape;218;p8"/>
          <p:cNvSpPr/>
          <p:nvPr/>
        </p:nvSpPr>
        <p:spPr>
          <a:xfrm rot="5400000">
            <a:off x="7519541" y="3377059"/>
            <a:ext cx="1454715" cy="1558597"/>
          </a:xfrm>
          <a:custGeom>
            <a:avLst/>
            <a:gdLst/>
            <a:ahLst/>
            <a:cxnLst/>
            <a:rect l="l" t="t" r="r" b="b"/>
            <a:pathLst>
              <a:path w="1454715" h="1545514" extrusionOk="0">
                <a:moveTo>
                  <a:pt x="0" y="0"/>
                </a:moveTo>
                <a:lnTo>
                  <a:pt x="1454715" y="0"/>
                </a:lnTo>
                <a:lnTo>
                  <a:pt x="1454715" y="1545514"/>
                </a:lnTo>
                <a:lnTo>
                  <a:pt x="0" y="154551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9" name="Google Shape;219;p8"/>
          <p:cNvSpPr/>
          <p:nvPr/>
        </p:nvSpPr>
        <p:spPr>
          <a:xfrm rot="5400000">
            <a:off x="11212123" y="3409716"/>
            <a:ext cx="1454715" cy="1558597"/>
          </a:xfrm>
          <a:custGeom>
            <a:avLst/>
            <a:gdLst/>
            <a:ahLst/>
            <a:cxnLst/>
            <a:rect l="l" t="t" r="r" b="b"/>
            <a:pathLst>
              <a:path w="1454715" h="1545514" extrusionOk="0">
                <a:moveTo>
                  <a:pt x="0" y="0"/>
                </a:moveTo>
                <a:lnTo>
                  <a:pt x="1454716" y="0"/>
                </a:lnTo>
                <a:lnTo>
                  <a:pt x="1454716" y="1545514"/>
                </a:lnTo>
                <a:lnTo>
                  <a:pt x="0" y="154551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20" name="Google Shape;220;p8"/>
          <p:cNvSpPr/>
          <p:nvPr/>
        </p:nvSpPr>
        <p:spPr>
          <a:xfrm rot="5400000">
            <a:off x="14397133" y="3421701"/>
            <a:ext cx="1454715" cy="1558597"/>
          </a:xfrm>
          <a:custGeom>
            <a:avLst/>
            <a:gdLst/>
            <a:ahLst/>
            <a:cxnLst/>
            <a:rect l="l" t="t" r="r" b="b"/>
            <a:pathLst>
              <a:path w="1454715" h="1545514" extrusionOk="0">
                <a:moveTo>
                  <a:pt x="0" y="0"/>
                </a:moveTo>
                <a:lnTo>
                  <a:pt x="1454716" y="0"/>
                </a:lnTo>
                <a:lnTo>
                  <a:pt x="1454716" y="1545515"/>
                </a:lnTo>
                <a:lnTo>
                  <a:pt x="0" y="154551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21" name="Google Shape;221;p8"/>
          <p:cNvSpPr/>
          <p:nvPr/>
        </p:nvSpPr>
        <p:spPr>
          <a:xfrm>
            <a:off x="14800638" y="3988865"/>
            <a:ext cx="639995" cy="396639"/>
          </a:xfrm>
          <a:custGeom>
            <a:avLst/>
            <a:gdLst/>
            <a:ahLst/>
            <a:cxnLst/>
            <a:rect l="l" t="t" r="r" b="b"/>
            <a:pathLst>
              <a:path w="634623" h="396639" extrusionOk="0">
                <a:moveTo>
                  <a:pt x="0" y="0"/>
                </a:moveTo>
                <a:lnTo>
                  <a:pt x="634623" y="0"/>
                </a:lnTo>
                <a:lnTo>
                  <a:pt x="634623" y="396639"/>
                </a:lnTo>
                <a:lnTo>
                  <a:pt x="0" y="39663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22" name="Google Shape;222;p8"/>
          <p:cNvSpPr/>
          <p:nvPr/>
        </p:nvSpPr>
        <p:spPr>
          <a:xfrm>
            <a:off x="11539081" y="3824606"/>
            <a:ext cx="753899" cy="633567"/>
          </a:xfrm>
          <a:custGeom>
            <a:avLst/>
            <a:gdLst/>
            <a:ahLst/>
            <a:cxnLst/>
            <a:rect l="l" t="t" r="r" b="b"/>
            <a:pathLst>
              <a:path w="747571" h="633567" extrusionOk="0">
                <a:moveTo>
                  <a:pt x="0" y="0"/>
                </a:moveTo>
                <a:lnTo>
                  <a:pt x="747572" y="0"/>
                </a:lnTo>
                <a:lnTo>
                  <a:pt x="747572" y="633566"/>
                </a:lnTo>
                <a:lnTo>
                  <a:pt x="0" y="63356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23" name="Google Shape;223;p8"/>
          <p:cNvSpPr/>
          <p:nvPr/>
        </p:nvSpPr>
        <p:spPr>
          <a:xfrm>
            <a:off x="7924800" y="3771900"/>
            <a:ext cx="696381" cy="690536"/>
          </a:xfrm>
          <a:custGeom>
            <a:avLst/>
            <a:gdLst/>
            <a:ahLst/>
            <a:cxnLst/>
            <a:rect l="l" t="t" r="r" b="b"/>
            <a:pathLst>
              <a:path w="690536" h="690536" extrusionOk="0">
                <a:moveTo>
                  <a:pt x="0" y="0"/>
                </a:moveTo>
                <a:lnTo>
                  <a:pt x="690536" y="0"/>
                </a:lnTo>
                <a:lnTo>
                  <a:pt x="690536" y="690536"/>
                </a:lnTo>
                <a:lnTo>
                  <a:pt x="0" y="6905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24" name="Google Shape;224;p8"/>
          <p:cNvSpPr txBox="1"/>
          <p:nvPr/>
        </p:nvSpPr>
        <p:spPr>
          <a:xfrm>
            <a:off x="11539081" y="1536721"/>
            <a:ext cx="5915025" cy="164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85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5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Labirintga tushib qolish sababi</a:t>
            </a:r>
            <a:r>
              <a:rPr lang="uz-Latn-UZ" sz="5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4923" b="1">
              <a:solidFill>
                <a:srgbClr val="0F599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8"/>
          <p:cNvSpPr txBox="1"/>
          <p:nvPr/>
        </p:nvSpPr>
        <p:spPr>
          <a:xfrm>
            <a:off x="13716000" y="4914900"/>
            <a:ext cx="3349198" cy="1846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Natijaga yo‘naltirilgan izchillik</a:t>
            </a:r>
            <a:endParaRPr sz="4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8"/>
          <p:cNvSpPr txBox="1"/>
          <p:nvPr/>
        </p:nvSpPr>
        <p:spPr>
          <a:xfrm>
            <a:off x="10668000" y="4914900"/>
            <a:ext cx="2653027" cy="1231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Bosqichli reja</a:t>
            </a:r>
            <a:endParaRPr sz="4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8"/>
          <p:cNvSpPr txBox="1"/>
          <p:nvPr/>
        </p:nvSpPr>
        <p:spPr>
          <a:xfrm>
            <a:off x="7086600" y="4838700"/>
            <a:ext cx="2321171" cy="1846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Darsning aniq maqsadi</a:t>
            </a:r>
            <a:endParaRPr sz="4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8"/>
          <p:cNvSpPr/>
          <p:nvPr/>
        </p:nvSpPr>
        <p:spPr>
          <a:xfrm>
            <a:off x="9970595" y="1820433"/>
            <a:ext cx="742704" cy="742704"/>
          </a:xfrm>
          <a:custGeom>
            <a:avLst/>
            <a:gdLst/>
            <a:ahLst/>
            <a:cxnLst/>
            <a:rect l="l" t="t" r="r" b="b"/>
            <a:pathLst>
              <a:path w="742704" h="742704" extrusionOk="0">
                <a:moveTo>
                  <a:pt x="0" y="0"/>
                </a:moveTo>
                <a:lnTo>
                  <a:pt x="742704" y="0"/>
                </a:lnTo>
                <a:lnTo>
                  <a:pt x="742704" y="742704"/>
                </a:lnTo>
                <a:lnTo>
                  <a:pt x="0" y="74270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</p:sp>
      <p:pic>
        <p:nvPicPr>
          <p:cNvPr id="229" name="Google Shape;229;p8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9"/>
          <p:cNvSpPr txBox="1"/>
          <p:nvPr/>
        </p:nvSpPr>
        <p:spPr>
          <a:xfrm>
            <a:off x="990600" y="3709182"/>
            <a:ext cx="9525000" cy="6006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uz-Latn-UZ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Darsga qo‘yilgan maqsad </a:t>
            </a:r>
            <a:endParaRPr sz="4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uz-Latn-UZ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45 daqiqa davomida bajariladigan (erishiladigan), aniq, hayotiy (real) va dars yakunida baholanadigan (o‘lchamli) bo‘lishi shart.</a:t>
            </a:r>
            <a:br>
              <a:rPr lang="uz-Latn-UZ" sz="4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44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9"/>
          <p:cNvSpPr txBox="1"/>
          <p:nvPr/>
        </p:nvSpPr>
        <p:spPr>
          <a:xfrm>
            <a:off x="4800600" y="1804182"/>
            <a:ext cx="914400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5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Dars maqsadi </a:t>
            </a:r>
            <a:endParaRPr sz="54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6" name="Google Shape;236;p9" descr="Цели и задачи проекта | Статьи НИПКЭФ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00" y="3632982"/>
            <a:ext cx="6183443" cy="411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2" name="Google Shape;242;p10"/>
          <p:cNvGraphicFramePr/>
          <p:nvPr/>
        </p:nvGraphicFramePr>
        <p:xfrm>
          <a:off x="1219200" y="2552700"/>
          <a:ext cx="15940100" cy="5068775"/>
        </p:xfrm>
        <a:graphic>
          <a:graphicData uri="http://schemas.openxmlformats.org/drawingml/2006/table">
            <a:tbl>
              <a:tblPr firstRow="1" firstCol="1" bandRow="1">
                <a:noFill/>
                <a:tableStyleId>{04FC82D3-7705-424E-8C25-5DF66DE515E2}</a:tableStyleId>
              </a:tblPr>
              <a:tblGrid>
                <a:gridCol w="3824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15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7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44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Dars mavzusi</a:t>
                      </a:r>
                      <a:endParaRPr sz="44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44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sz="44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0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44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Dars maqsadi (standart elementlari)</a:t>
                      </a:r>
                      <a:endParaRPr sz="44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4400"/>
                        <a:buFont typeface="Noto Sans Symbols"/>
                        <a:buNone/>
                      </a:pPr>
                      <a:r>
                        <a:rPr lang="uz-Latn-UZ" sz="44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O‘quvchilar qanday bilim va ko‘nikmalarga ega bo‘ladi? 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4400"/>
                        <a:buFont typeface="Noto Sans Symbols"/>
                        <a:buNone/>
                      </a:pPr>
                      <a:r>
                        <a:rPr lang="uz-Latn-UZ" sz="44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O‘quvchilarning qanday fikrlash yoki ijodiy qobiliyatlari rivojlantiriladi?</a:t>
                      </a:r>
                      <a:endParaRPr sz="44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43" name="Google Shape;243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1"/>
          <p:cNvSpPr txBox="1"/>
          <p:nvPr/>
        </p:nvSpPr>
        <p:spPr>
          <a:xfrm>
            <a:off x="990600" y="4076700"/>
            <a:ext cx="9525000" cy="6006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uz-Latn-UZ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Darsga qo‘yilgan maqsad </a:t>
            </a:r>
            <a:endParaRPr sz="4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uz-Latn-UZ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45 daqiqa davomida bajariladigan (erishiladigan), aniq, hayotiy (real) va dars yakunida baholanadigan (o‘lchamli) bo‘lishi shart.</a:t>
            </a:r>
            <a:br>
              <a:rPr lang="uz-Latn-UZ" sz="4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44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9" name="Google Shape;249;p11" descr="Цель. Ты уверен, что видишь ее. Цитаты"/>
          <p:cNvPicPr preferRelativeResize="0"/>
          <p:nvPr/>
        </p:nvPicPr>
        <p:blipFill rotWithShape="1">
          <a:blip r:embed="rId3">
            <a:alphaModFix/>
          </a:blip>
          <a:srcRect l="11069" t="8798" r="11845" b="20904"/>
          <a:stretch/>
        </p:blipFill>
        <p:spPr>
          <a:xfrm>
            <a:off x="11887200" y="3429000"/>
            <a:ext cx="4632671" cy="5985711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11"/>
          <p:cNvSpPr txBox="1"/>
          <p:nvPr/>
        </p:nvSpPr>
        <p:spPr>
          <a:xfrm>
            <a:off x="10744200" y="1956382"/>
            <a:ext cx="6096000" cy="144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Biz qo‘yadigan maqsad</a:t>
            </a:r>
            <a:endParaRPr sz="44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11"/>
          <p:cNvSpPr txBox="1"/>
          <p:nvPr/>
        </p:nvSpPr>
        <p:spPr>
          <a:xfrm>
            <a:off x="3429000" y="2038591"/>
            <a:ext cx="914400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5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Dars maqsadi </a:t>
            </a:r>
            <a:endParaRPr sz="54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7" name="Google Shape;257;p12"/>
          <p:cNvGraphicFramePr/>
          <p:nvPr>
            <p:extLst>
              <p:ext uri="{D42A27DB-BD31-4B8C-83A1-F6EECF244321}">
                <p14:modId xmlns:p14="http://schemas.microsoft.com/office/powerpoint/2010/main" val="4130683291"/>
              </p:ext>
            </p:extLst>
          </p:nvPr>
        </p:nvGraphicFramePr>
        <p:xfrm>
          <a:off x="1219200" y="1714500"/>
          <a:ext cx="15940100" cy="8125343"/>
        </p:xfrm>
        <a:graphic>
          <a:graphicData uri="http://schemas.openxmlformats.org/drawingml/2006/table">
            <a:tbl>
              <a:tblPr firstRow="1" firstCol="1" bandRow="1">
                <a:noFill/>
                <a:tableStyleId>{04FC82D3-7705-424E-8C25-5DF66DE515E2}</a:tableStyleId>
              </a:tblPr>
              <a:tblGrid>
                <a:gridCol w="3443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9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88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44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Dars mavzusi</a:t>
                      </a:r>
                      <a:endParaRPr sz="44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44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r>
                        <a:rPr lang="en-US" sz="4400" u="none" strike="noStrike" cap="none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Konus</a:t>
                      </a:r>
                      <a:r>
                        <a:rPr lang="en-US" sz="44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4400" u="none" strike="noStrike" cap="none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hajmi</a:t>
                      </a:r>
                      <a:endParaRPr sz="44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3550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44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Dars maqsadlari</a:t>
                      </a:r>
                      <a:endParaRPr sz="44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571500" marR="0" lvl="0" indent="-5715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600"/>
                        <a:buFont typeface="Arial"/>
                        <a:buChar char="•"/>
                      </a:pPr>
                      <a:r>
                        <a:rPr lang="uz-Latn-UZ" sz="3600" u="none" strike="noStrike" cap="none" dirty="0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     O‘quvchilar pH shkalasi orqali muhitning kislotali, neytral yoki ishqoriy ekanligini aniqlashni o‘rganadilar; </a:t>
                      </a:r>
                      <a:endParaRPr sz="3600" u="none" strike="noStrike" cap="none" dirty="0">
                        <a:solidFill>
                          <a:srgbClr val="FF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571500" marR="0" lvl="0" indent="-5715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600"/>
                        <a:buFont typeface="Arial"/>
                        <a:buChar char="•"/>
                      </a:pPr>
                      <a:r>
                        <a:rPr lang="uz-Latn-UZ" sz="3600" u="none" strike="noStrike" cap="none" dirty="0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universal indikator yordamida turli eritmalarning pH qiymatini aniqlab, ularni guruhlay oladilar;</a:t>
                      </a:r>
                      <a:r>
                        <a:rPr lang="uz-Latn-UZ" sz="4400" u="none" strike="noStrike" cap="none" dirty="0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 </a:t>
                      </a:r>
                      <a:endParaRPr dirty="0">
                        <a:solidFill>
                          <a:srgbClr val="FF0000"/>
                        </a:solidFill>
                      </a:endParaRPr>
                    </a:p>
                    <a:p>
                      <a:pPr marL="571500" marR="0" lvl="0" indent="-5715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600"/>
                        <a:buFont typeface="Arial"/>
                        <a:buChar char="•"/>
                      </a:pPr>
                      <a:r>
                        <a:rPr lang="uz-Latn-UZ" sz="3600" u="none" strike="noStrike" cap="none" dirty="0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eritmalarni solishtiradilar, pH qiymatlaridan xulosa chiqaradilar; </a:t>
                      </a:r>
                      <a:endParaRPr sz="3600" u="none" strike="noStrike" cap="none" dirty="0">
                        <a:solidFill>
                          <a:srgbClr val="FF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571500" marR="0" lvl="0" indent="-5715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600"/>
                        <a:buFont typeface="Arial"/>
                        <a:buChar char="•"/>
                      </a:pPr>
                      <a:r>
                        <a:rPr lang="uz-Latn-UZ" sz="3600" u="none" strike="noStrike" cap="none" dirty="0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grafik va jadvallar asosida tahlil qila oladilar; </a:t>
                      </a:r>
                      <a:endParaRPr sz="3600" u="none" strike="noStrike" cap="none" dirty="0">
                        <a:solidFill>
                          <a:srgbClr val="FF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394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71500" marR="0" lvl="0" indent="-57150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600"/>
                        <a:buFont typeface="Arial"/>
                        <a:buChar char="•"/>
                      </a:pPr>
                      <a:r>
                        <a:rPr lang="uz-Latn-UZ" sz="3600" u="none" strike="noStrike" cap="none" dirty="0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o‘quvchilar xavfsizlik qoidalariga rioya qiladilar, guruhda hamkorlikda ishlaydilar. </a:t>
                      </a:r>
                      <a:endParaRPr sz="3600" u="none" strike="noStrike" cap="none" dirty="0">
                        <a:solidFill>
                          <a:srgbClr val="FF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58" name="Google Shape;258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3" name="Google Shape;263;p13"/>
          <p:cNvGrpSpPr/>
          <p:nvPr/>
        </p:nvGrpSpPr>
        <p:grpSpPr>
          <a:xfrm>
            <a:off x="8394651" y="1747508"/>
            <a:ext cx="8034375" cy="6746258"/>
            <a:chOff x="1231851" y="2533"/>
            <a:chExt cx="8034375" cy="6746258"/>
          </a:xfrm>
        </p:grpSpPr>
        <p:sp>
          <p:nvSpPr>
            <p:cNvPr id="264" name="Google Shape;264;p13"/>
            <p:cNvSpPr/>
            <p:nvPr/>
          </p:nvSpPr>
          <p:spPr>
            <a:xfrm rot="10800000">
              <a:off x="2093111" y="2533"/>
              <a:ext cx="6942201" cy="1378046"/>
            </a:xfrm>
            <a:prstGeom prst="homePlate">
              <a:avLst>
                <a:gd name="adj" fmla="val 50000"/>
              </a:avLst>
            </a:prstGeom>
            <a:solidFill>
              <a:srgbClr val="D8D8D8"/>
            </a:soli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13"/>
            <p:cNvSpPr txBox="1"/>
            <p:nvPr/>
          </p:nvSpPr>
          <p:spPr>
            <a:xfrm>
              <a:off x="2437622" y="2533"/>
              <a:ext cx="6597690" cy="13780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7675" tIns="167625" rIns="312925" bIns="1676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400"/>
                <a:buFont typeface="Arial"/>
                <a:buNone/>
              </a:pPr>
              <a:r>
                <a:rPr lang="uz-Latn-UZ" sz="44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Dars bosqichlarini belgilash </a:t>
              </a:r>
              <a:endParaRPr sz="4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6" name="Google Shape;266;p13"/>
            <p:cNvSpPr/>
            <p:nvPr/>
          </p:nvSpPr>
          <p:spPr>
            <a:xfrm>
              <a:off x="1404087" y="2533"/>
              <a:ext cx="1378046" cy="1378046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/>
              </a:stretch>
            </a:blip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13"/>
            <p:cNvSpPr/>
            <p:nvPr/>
          </p:nvSpPr>
          <p:spPr>
            <a:xfrm rot="10800000">
              <a:off x="1904092" y="1918352"/>
              <a:ext cx="7362134" cy="1312382"/>
            </a:xfrm>
            <a:prstGeom prst="homePlate">
              <a:avLst>
                <a:gd name="adj" fmla="val 50000"/>
              </a:avLst>
            </a:prstGeom>
            <a:solidFill>
              <a:srgbClr val="FDE9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13"/>
            <p:cNvSpPr txBox="1"/>
            <p:nvPr/>
          </p:nvSpPr>
          <p:spPr>
            <a:xfrm>
              <a:off x="2232187" y="1918352"/>
              <a:ext cx="7034039" cy="131238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7675" tIns="167625" rIns="312925" bIns="1676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4400"/>
                <a:buFont typeface="Arial"/>
                <a:buNone/>
              </a:pPr>
              <a:r>
                <a:rPr lang="uz-Latn-UZ" sz="4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Faoliyatni rejalashtirish</a:t>
              </a:r>
              <a:endParaRPr sz="4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9" name="Google Shape;269;p13"/>
            <p:cNvSpPr/>
            <p:nvPr/>
          </p:nvSpPr>
          <p:spPr>
            <a:xfrm>
              <a:off x="1299104" y="1791937"/>
              <a:ext cx="1378046" cy="1378046"/>
            </a:xfrm>
            <a:prstGeom prst="ellipse">
              <a:avLst/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13"/>
            <p:cNvSpPr/>
            <p:nvPr/>
          </p:nvSpPr>
          <p:spPr>
            <a:xfrm rot="10800000">
              <a:off x="1576403" y="3581341"/>
              <a:ext cx="7631145" cy="1378046"/>
            </a:xfrm>
            <a:prstGeom prst="homePlate">
              <a:avLst>
                <a:gd name="adj" fmla="val 50000"/>
              </a:avLst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13"/>
            <p:cNvSpPr txBox="1"/>
            <p:nvPr/>
          </p:nvSpPr>
          <p:spPr>
            <a:xfrm>
              <a:off x="1920914" y="3581341"/>
              <a:ext cx="7286634" cy="13780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7675" tIns="167625" rIns="312925" bIns="167625" anchor="ctr" anchorCtr="0">
              <a:noAutofit/>
            </a:bodyPr>
            <a:lstStyle/>
            <a:p>
              <a:pPr marL="722313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4400"/>
                <a:buFont typeface="Arial"/>
                <a:buNone/>
              </a:pPr>
              <a:r>
                <a:rPr lang="uz-Latn-UZ" sz="4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Mos yondashuv va                 resurslarni tanlash 	</a:t>
              </a:r>
              <a:endParaRPr sz="4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2" name="Google Shape;272;p13"/>
            <p:cNvSpPr/>
            <p:nvPr/>
          </p:nvSpPr>
          <p:spPr>
            <a:xfrm>
              <a:off x="1231851" y="3581341"/>
              <a:ext cx="1378046" cy="1378046"/>
            </a:xfrm>
            <a:prstGeom prst="ellipse">
              <a:avLst/>
            </a:prstGeom>
            <a:blipFill rotWithShape="1">
              <a:blip r:embed="rId5">
                <a:alphaModFix/>
              </a:blip>
              <a:stretch>
                <a:fillRect/>
              </a:stretch>
            </a:blip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13"/>
            <p:cNvSpPr/>
            <p:nvPr/>
          </p:nvSpPr>
          <p:spPr>
            <a:xfrm rot="10800000">
              <a:off x="2093111" y="5370745"/>
              <a:ext cx="6942201" cy="1378046"/>
            </a:xfrm>
            <a:prstGeom prst="homePlate">
              <a:avLst>
                <a:gd name="adj" fmla="val 50000"/>
              </a:avLst>
            </a:prstGeom>
            <a:solidFill>
              <a:srgbClr val="FDE9D8"/>
            </a:soli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13"/>
            <p:cNvSpPr txBox="1"/>
            <p:nvPr/>
          </p:nvSpPr>
          <p:spPr>
            <a:xfrm>
              <a:off x="2437622" y="5370745"/>
              <a:ext cx="6597690" cy="13780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7675" tIns="167625" rIns="312925" bIns="1676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4400"/>
                <a:buFont typeface="Arial"/>
                <a:buNone/>
              </a:pPr>
              <a:r>
                <a:rPr lang="uz-Latn-UZ" sz="4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Baholash mezonlarini ishlab chiqish </a:t>
              </a:r>
              <a:endParaRPr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5" name="Google Shape;275;p13"/>
            <p:cNvSpPr/>
            <p:nvPr/>
          </p:nvSpPr>
          <p:spPr>
            <a:xfrm>
              <a:off x="1404087" y="5370745"/>
              <a:ext cx="1378046" cy="1378046"/>
            </a:xfrm>
            <a:prstGeom prst="ellipse">
              <a:avLst/>
            </a:prstGeom>
            <a:blipFill rotWithShape="1">
              <a:blip r:embed="rId6">
                <a:alphaModFix/>
              </a:blip>
              <a:stretch>
                <a:fillRect/>
              </a:stretch>
            </a:blip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6" name="Google Shape;276;p13"/>
          <p:cNvSpPr/>
          <p:nvPr/>
        </p:nvSpPr>
        <p:spPr>
          <a:xfrm>
            <a:off x="533400" y="3954775"/>
            <a:ext cx="7620000" cy="2052230"/>
          </a:xfrm>
          <a:prstGeom prst="horizontalScroll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6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Keyingi qadamlar </a:t>
            </a:r>
            <a:endParaRPr/>
          </a:p>
        </p:txBody>
      </p:sp>
      <p:pic>
        <p:nvPicPr>
          <p:cNvPr id="277" name="Google Shape;277;p13" descr="Marshall Cavendish Education | Leading Provider of K-12 Holistic Education  Solutions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020800" y="9182100"/>
            <a:ext cx="3667125" cy="83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1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4"/>
          <p:cNvSpPr/>
          <p:nvPr/>
        </p:nvSpPr>
        <p:spPr>
          <a:xfrm>
            <a:off x="1516925" y="982829"/>
            <a:ext cx="14949349" cy="6420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Yondashuvlarni o‘quvchilarning qiziqish va ehtiyojga qarab tanlash</a:t>
            </a:r>
            <a:endParaRPr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285" name="Google Shape;285;p14"/>
          <p:cNvGraphicFramePr/>
          <p:nvPr/>
        </p:nvGraphicFramePr>
        <p:xfrm>
          <a:off x="1066800" y="1819402"/>
          <a:ext cx="15849600" cy="8245725"/>
        </p:xfrm>
        <a:graphic>
          <a:graphicData uri="http://schemas.openxmlformats.org/drawingml/2006/table">
            <a:tbl>
              <a:tblPr firstRow="1" firstCol="1" bandRow="1">
                <a:noFill/>
                <a:tableStyleId>{04FC82D3-7705-424E-8C25-5DF66DE515E2}</a:tableStyleId>
              </a:tblPr>
              <a:tblGrid>
                <a:gridCol w="472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8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76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b="1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O‘quvchi turi</a:t>
                      </a:r>
                      <a:endParaRPr sz="3200" b="1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Mos o‘quv faoliyatlari </a:t>
                      </a:r>
                      <a:endParaRPr sz="3200" b="1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b="1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Nima uchun?</a:t>
                      </a:r>
                      <a:endParaRPr sz="3200" b="1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Faol va </a:t>
                      </a: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harakatchan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Rolli o‘yin, amaliy tajriba, harakatli o‘yinlar</a:t>
                      </a: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Harakat orqali yaxshiroq o‘rganadi</a:t>
                      </a: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465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Analitik fikrlovchi</a:t>
                      </a: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Savol-javob, grafik tahlil, muammo asosida o‘rganish (PBL)</a:t>
                      </a: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Mantiqiy asoslashni yaxshi ko‘radi</a:t>
                      </a: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465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Tasavvur kuchli 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o‘quvchi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Vizual metodlar (video, chizma, model), mental xaritalar</a:t>
                      </a: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Tasviriy ko‘rsatmalar orqali tushunadi</a:t>
                      </a: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7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Ijtimoiy o‘quvchi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Juftlik/guruhli ish, debat, loyiha ishlari</a:t>
                      </a: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Boshqalar bilan fikr almashib o‘rganadi</a:t>
                      </a: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7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Yozma ifodaga 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moyil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Ish varaqalari, esse, konspekt</a:t>
                      </a: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3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Yozib o‘rgansa samarali</a:t>
                      </a:r>
                      <a:endParaRPr sz="3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286" name="Google Shape;286;p14" descr="Сформированное изображение"/>
          <p:cNvPicPr preferRelativeResize="0"/>
          <p:nvPr/>
        </p:nvPicPr>
        <p:blipFill rotWithShape="1">
          <a:blip r:embed="rId3">
            <a:alphaModFix/>
          </a:blip>
          <a:srcRect l="5468" t="2343" r="56250" b="50781"/>
          <a:stretch/>
        </p:blipFill>
        <p:spPr>
          <a:xfrm>
            <a:off x="4451372" y="2453491"/>
            <a:ext cx="1282514" cy="1570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14" descr="Сформированное изображение"/>
          <p:cNvPicPr preferRelativeResize="0"/>
          <p:nvPr/>
        </p:nvPicPr>
        <p:blipFill rotWithShape="1">
          <a:blip r:embed="rId4">
            <a:alphaModFix/>
          </a:blip>
          <a:srcRect l="50000" t="3125" r="4687" b="51562"/>
          <a:stretch/>
        </p:blipFill>
        <p:spPr>
          <a:xfrm>
            <a:off x="4348996" y="4062851"/>
            <a:ext cx="1407083" cy="14070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14" descr="Сформированное изображение"/>
          <p:cNvPicPr preferRelativeResize="0"/>
          <p:nvPr/>
        </p:nvPicPr>
        <p:blipFill rotWithShape="1">
          <a:blip r:embed="rId5">
            <a:alphaModFix/>
          </a:blip>
          <a:srcRect l="65624" t="54688" b="7812"/>
          <a:stretch/>
        </p:blipFill>
        <p:spPr>
          <a:xfrm>
            <a:off x="4427402" y="8801217"/>
            <a:ext cx="1276004" cy="1392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14"/>
          <p:cNvPicPr preferRelativeResize="0"/>
          <p:nvPr/>
        </p:nvPicPr>
        <p:blipFill rotWithShape="1">
          <a:blip r:embed="rId6">
            <a:alphaModFix/>
          </a:blip>
          <a:srcRect l="51564" t="7032" r="4686" b="16405"/>
          <a:stretch/>
        </p:blipFill>
        <p:spPr>
          <a:xfrm>
            <a:off x="4377699" y="7163113"/>
            <a:ext cx="1349674" cy="142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1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339124" y="5603111"/>
            <a:ext cx="1426825" cy="142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1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5"/>
          <p:cNvSpPr txBox="1"/>
          <p:nvPr/>
        </p:nvSpPr>
        <p:spPr>
          <a:xfrm>
            <a:off x="2667000" y="1409700"/>
            <a:ext cx="1036320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6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5E modeli </a:t>
            </a: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7" name="Google Shape;297;p15" descr="Marshall Cavendish Education | Leading Provider of K-12 Holistic Education  Solution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706600" y="9334500"/>
            <a:ext cx="3057525" cy="6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26483" y="6114736"/>
            <a:ext cx="2514600" cy="34612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60158" y="5049856"/>
            <a:ext cx="2514600" cy="3856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359518" y="4229100"/>
            <a:ext cx="3080134" cy="34474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537453" y="2924811"/>
            <a:ext cx="2554714" cy="34474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1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3281660" y="1830406"/>
            <a:ext cx="2278380" cy="3242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1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6"/>
          <p:cNvSpPr txBox="1"/>
          <p:nvPr/>
        </p:nvSpPr>
        <p:spPr>
          <a:xfrm>
            <a:off x="2590800" y="2396290"/>
            <a:ext cx="1036320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6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Mavzu: </a:t>
            </a:r>
            <a:r>
              <a:rPr lang="uz-Latn-UZ" sz="6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 ko‘rsatkichi</a:t>
            </a: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16"/>
          <p:cNvSpPr txBox="1"/>
          <p:nvPr/>
        </p:nvSpPr>
        <p:spPr>
          <a:xfrm>
            <a:off x="1447800" y="4229100"/>
            <a:ext cx="15163800" cy="2246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3600" b="1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Zarur jihoz va moddalar</a:t>
            </a:r>
            <a:r>
              <a:rPr lang="uz-Latn-UZ" sz="360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: pH ko‘rsatkichi, universal indikator, stakanlar yoki probirkalar, </a:t>
            </a:r>
            <a:r>
              <a:rPr lang="uz-Latn-UZ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xlorid kislotasi, limon sharbati, meva sharbati, gazlangan ichimliklar, ichimlik suvi, idish yuvish suyuqliklari,sovunli suv</a:t>
            </a:r>
            <a:endParaRPr sz="3600">
              <a:solidFill>
                <a:srgbClr val="231F2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0" name="Google Shape;310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7"/>
          <p:cNvSpPr txBox="1"/>
          <p:nvPr/>
        </p:nvSpPr>
        <p:spPr>
          <a:xfrm>
            <a:off x="3583135" y="1933277"/>
            <a:ext cx="1036320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6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Mavzu: </a:t>
            </a:r>
            <a:r>
              <a:rPr lang="uz-Latn-UZ" sz="6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 ko‘rsatkichi</a:t>
            </a: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7" name="Google Shape;317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79080" y="3543300"/>
            <a:ext cx="4943475" cy="2781300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17"/>
          <p:cNvSpPr/>
          <p:nvPr/>
        </p:nvSpPr>
        <p:spPr>
          <a:xfrm>
            <a:off x="7086600" y="6896100"/>
            <a:ext cx="9144000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Limon sharbati va xlorid kislotasi ta’sirida universal indikator qog‘ozining rangi o‘zgardi. Indikator qog‘ozi qaysi kislota kuchliroq ekanini ko‘rsata oladimi?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9" name="Google Shape;319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76400" y="3543300"/>
            <a:ext cx="3782991" cy="5207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8"/>
          <p:cNvSpPr/>
          <p:nvPr/>
        </p:nvSpPr>
        <p:spPr>
          <a:xfrm>
            <a:off x="4267200" y="3009900"/>
            <a:ext cx="12965430" cy="2554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3200">
                <a:solidFill>
                  <a:schemeClr val="dk1"/>
                </a:solidFill>
              </a:rPr>
              <a:t>   </a:t>
            </a:r>
            <a:r>
              <a:rPr lang="uz-Latn-UZ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Meva sharbati, gazlangan ichimliklar, ichimlik suvi, idish yuvish suyuqliklari va sovunli suvning pH qiymatlarini universal indikator  yordamida aniqlang. 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Olingan natijalarni pH qiymatining oshib borishi tartibida jadvalga yozing.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26" name="Google Shape;326;p18"/>
          <p:cNvGraphicFramePr/>
          <p:nvPr/>
        </p:nvGraphicFramePr>
        <p:xfrm>
          <a:off x="5492113" y="6362700"/>
          <a:ext cx="11881500" cy="1676400"/>
        </p:xfrm>
        <a:graphic>
          <a:graphicData uri="http://schemas.openxmlformats.org/drawingml/2006/table">
            <a:tbl>
              <a:tblPr firstRow="1" firstCol="1" bandRow="1">
                <a:noFill/>
                <a:tableStyleId>{04FC82D3-7705-424E-8C25-5DF66DE515E2}</a:tableStyleId>
              </a:tblPr>
              <a:tblGrid>
                <a:gridCol w="5940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40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91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4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Modda nomi</a:t>
                      </a:r>
                      <a:endParaRPr sz="24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4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Indikator rangi</a:t>
                      </a:r>
                      <a:endParaRPr sz="24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4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Limon sharbati</a:t>
                      </a:r>
                      <a:endParaRPr sz="24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400">
                          <a:latin typeface="Arial"/>
                          <a:ea typeface="Arial"/>
                          <a:cs typeface="Arial"/>
                          <a:sym typeface="Arial"/>
                        </a:rPr>
                        <a:t>Sovun eritmasi</a:t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400">
                          <a:latin typeface="Arial"/>
                          <a:ea typeface="Arial"/>
                          <a:cs typeface="Arial"/>
                          <a:sym typeface="Arial"/>
                        </a:rPr>
                        <a:t>Ichimlik suvi</a:t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27" name="Google Shape;327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5370" y="3009900"/>
            <a:ext cx="2977515" cy="4566740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18"/>
          <p:cNvSpPr txBox="1"/>
          <p:nvPr/>
        </p:nvSpPr>
        <p:spPr>
          <a:xfrm>
            <a:off x="3581400" y="1703813"/>
            <a:ext cx="1036320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6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Mavzu: </a:t>
            </a:r>
            <a:r>
              <a:rPr lang="uz-Latn-UZ" sz="6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 ko‘rsatkichi</a:t>
            </a: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9" name="Google Shape;329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9"/>
          <p:cNvSpPr txBox="1"/>
          <p:nvPr/>
        </p:nvSpPr>
        <p:spPr>
          <a:xfrm>
            <a:off x="1143000" y="1106113"/>
            <a:ext cx="1036320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6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5E modeli </a:t>
            </a: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19"/>
          <p:cNvSpPr/>
          <p:nvPr/>
        </p:nvSpPr>
        <p:spPr>
          <a:xfrm>
            <a:off x="5257800" y="2288557"/>
            <a:ext cx="11734800" cy="397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Savollar asosida tushuntiring:</a:t>
            </a:r>
            <a:endParaRPr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uz-Latn-UZ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Qaysi moddalar kislotali, qaysilari ishqorli ekanini qanday bildingiz?</a:t>
            </a:r>
            <a:endParaRPr/>
          </a:p>
          <a:p>
            <a:pPr marL="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uz-Latn-UZ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Siz ishlatgan indikatorlar rangga qarab pH haqida qanday ma’lumot beradi?</a:t>
            </a:r>
            <a:endParaRPr/>
          </a:p>
          <a:p>
            <a:pPr marL="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uz-Latn-UZ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Sizningcha, kundalik hayotda pH ni bilish nima uchun muhim? </a:t>
            </a:r>
            <a:endParaRPr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7" name="Google Shape;337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47800" y="2630264"/>
            <a:ext cx="3329690" cy="3726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90600" y="6425656"/>
            <a:ext cx="89154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67800" y="6425656"/>
            <a:ext cx="8960288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0" name="Google Shape;340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20"/>
          <p:cNvSpPr/>
          <p:nvPr/>
        </p:nvSpPr>
        <p:spPr>
          <a:xfrm>
            <a:off x="4937760" y="2857500"/>
            <a:ext cx="12801600" cy="6986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Quyidagi moddalar bo‘yicha pH qiymatlarini ko‘rib chiqib, ularning muhitini aniqlang: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Onangiz oshxonadagi idishlarni yuvayotganda qo‘llari achishayotganini aytdi. Siz sovun eritmasining pH darajasini o‘lchadingiz va u 10 chiqdi.</a:t>
            </a:r>
            <a:br>
              <a:rPr lang="uz-Latn-UZ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uz-Latn-UZ" sz="2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Savol:</a:t>
            </a:r>
            <a:br>
              <a:rPr lang="uz-Latn-UZ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uz-Latn-UZ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a) Bu muhit kislotali, ishqorli yoki neytralmi?</a:t>
            </a:r>
            <a:br>
              <a:rPr lang="uz-Latn-UZ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uz-Latn-UZ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b) Qo‘ldagi achishish nimadan bo‘lishi mumkin?</a:t>
            </a:r>
            <a:br>
              <a:rPr lang="uz-Latn-UZ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uz-Latn-UZ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c) Bu holatda qanday chora ko‘rish mumkin?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Yangi pH indikator yaratsangiz, uning qanday ishlashini va ranglar qanday o‘zgarishini tasavvur qilasiz? Nega aynan shunday bo‘lishi kerak, deb o‘ylaysiz?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46" name="Google Shape;346;p20"/>
          <p:cNvGraphicFramePr/>
          <p:nvPr/>
        </p:nvGraphicFramePr>
        <p:xfrm>
          <a:off x="5029200" y="4076700"/>
          <a:ext cx="12115800" cy="1931174"/>
        </p:xfrm>
        <a:graphic>
          <a:graphicData uri="http://schemas.openxmlformats.org/drawingml/2006/table">
            <a:tbl>
              <a:tblPr firstRow="1" bandRow="1">
                <a:noFill/>
                <a:tableStyleId>{04FC82D3-7705-424E-8C25-5DF66DE515E2}</a:tableStyleId>
              </a:tblPr>
              <a:tblGrid>
                <a:gridCol w="4534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27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54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400">
                          <a:latin typeface="Arial"/>
                          <a:ea typeface="Arial"/>
                          <a:cs typeface="Arial"/>
                          <a:sym typeface="Arial"/>
                        </a:rPr>
                        <a:t>Modda</a:t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400">
                          <a:latin typeface="Arial"/>
                          <a:ea typeface="Arial"/>
                          <a:cs typeface="Arial"/>
                          <a:sym typeface="Arial"/>
                        </a:rPr>
                        <a:t>pH qiymati</a:t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uz-Latn-UZ" sz="24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Muhit turi (kislotali/neytral/ishqorli)</a:t>
                      </a:r>
                      <a:endParaRPr sz="24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400">
                          <a:latin typeface="Arial"/>
                          <a:ea typeface="Arial"/>
                          <a:cs typeface="Arial"/>
                          <a:sym typeface="Arial"/>
                        </a:rPr>
                        <a:t>Pomidor sharbati</a:t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40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400">
                          <a:latin typeface="Arial"/>
                          <a:ea typeface="Arial"/>
                          <a:cs typeface="Arial"/>
                          <a:sym typeface="Arial"/>
                        </a:rPr>
                        <a:t>Qon</a:t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40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400">
                          <a:latin typeface="Arial"/>
                          <a:ea typeface="Arial"/>
                          <a:cs typeface="Arial"/>
                          <a:sym typeface="Arial"/>
                        </a:rPr>
                        <a:t>Ichimlik sodasi</a:t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400">
                          <a:latin typeface="Arial"/>
                          <a:ea typeface="Arial"/>
                          <a:cs typeface="Arial"/>
                          <a:sym typeface="Arial"/>
                        </a:rPr>
                        <a:t>9</a:t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47" name="Google Shape;347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8200" y="2653963"/>
            <a:ext cx="3388016" cy="45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48" name="Google Shape;348;p20"/>
          <p:cNvSpPr txBox="1"/>
          <p:nvPr/>
        </p:nvSpPr>
        <p:spPr>
          <a:xfrm>
            <a:off x="3581400" y="1703813"/>
            <a:ext cx="1036320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6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Mavzu: </a:t>
            </a:r>
            <a:r>
              <a:rPr lang="uz-Latn-UZ" sz="6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 ko‘rsatkichi</a:t>
            </a: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9" name="Google Shape;349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" name="Google Shape;354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7052" y="3619500"/>
            <a:ext cx="2895600" cy="4120662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21"/>
          <p:cNvSpPr txBox="1"/>
          <p:nvPr/>
        </p:nvSpPr>
        <p:spPr>
          <a:xfrm>
            <a:off x="4038600" y="800100"/>
            <a:ext cx="1036320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6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Mavzu: </a:t>
            </a:r>
            <a:r>
              <a:rPr lang="uz-Latn-UZ" sz="60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pH ko‘rsatkichi</a:t>
            </a:r>
            <a:endParaRPr sz="6000" b="1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6" name="Google Shape;356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240" y="-995051"/>
            <a:ext cx="16002000" cy="15144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57" name="Google Shape;357;p21"/>
          <p:cNvGraphicFramePr/>
          <p:nvPr/>
        </p:nvGraphicFramePr>
        <p:xfrm>
          <a:off x="4419600" y="2181820"/>
          <a:ext cx="12573000" cy="7533045"/>
        </p:xfrm>
        <a:graphic>
          <a:graphicData uri="http://schemas.openxmlformats.org/drawingml/2006/table">
            <a:tbl>
              <a:tblPr firstRow="1" bandRow="1">
                <a:noFill/>
                <a:tableStyleId>{04FC82D3-7705-424E-8C25-5DF66DE515E2}</a:tableStyleId>
              </a:tblPr>
              <a:tblGrid>
                <a:gridCol w="550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6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69000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Arial"/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Dars yakunida o‘quvchilardan o‘zini o‘zi baholash varag‘i tarqatiladi</a:t>
                      </a:r>
                      <a:endParaRPr sz="2800" b="1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58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1.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Men bugungi mavzuni tushundim, mustaqil ishlay olaman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58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2.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Men bugungi darsdagi topshiriqlarni o‘zim bajara olishimga ishonchim komil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58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3.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Men mavzuni tushundim, lekin yana mashq qilishim kerak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58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4.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Men mavzuni deyarli to‘g‘ri tushundim, lekin pH qiymatlarni yozishda adashdim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58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5.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Men mavzuni tushunmadim, yordam kerak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658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6.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Men do‘stim bilan birga bajarsam yaxshi tushunaman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658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7.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Men ba’zi qismlarni tushundim, lekin asosiy g‘oyani to‘liq anglamadim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658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8.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z-Latn-UZ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Menga bugungi dars biroz qiyin bo‘ldi, yana o‘qib chiqishim kerak</a:t>
                      </a: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358" name="Google Shape;358;p21" descr="D:\загрузки\Desktop\hotpng.com (1)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017240" y="3162300"/>
            <a:ext cx="636052" cy="6352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22"/>
          <p:cNvSpPr txBox="1"/>
          <p:nvPr/>
        </p:nvSpPr>
        <p:spPr>
          <a:xfrm>
            <a:off x="11506200" y="7406362"/>
            <a:ext cx="5712435" cy="889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917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Darsning maqsadini to‘g‘ri belgilash</a:t>
            </a:r>
            <a:endParaRPr sz="2800" b="1">
              <a:solidFill>
                <a:srgbClr val="15395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Google Shape;365;p22"/>
          <p:cNvSpPr txBox="1"/>
          <p:nvPr/>
        </p:nvSpPr>
        <p:spPr>
          <a:xfrm>
            <a:off x="7696200" y="5425162"/>
            <a:ext cx="5497289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O‘quvchi faolligini ta’minlovchi metodlar tanlash</a:t>
            </a:r>
            <a:endParaRPr sz="2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22"/>
          <p:cNvSpPr txBox="1"/>
          <p:nvPr/>
        </p:nvSpPr>
        <p:spPr>
          <a:xfrm>
            <a:off x="2438400" y="3901162"/>
            <a:ext cx="4847839" cy="889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917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Dars tuzilmasida mantiqiy ketma ketlik</a:t>
            </a:r>
            <a:endParaRPr sz="2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22"/>
          <p:cNvSpPr txBox="1"/>
          <p:nvPr/>
        </p:nvSpPr>
        <p:spPr>
          <a:xfrm>
            <a:off x="10591800" y="3215362"/>
            <a:ext cx="4847839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Baholashning izchilligi  va maqsadga mosligi</a:t>
            </a:r>
            <a:endParaRPr sz="2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8" name="Google Shape;368;p22"/>
          <p:cNvSpPr txBox="1"/>
          <p:nvPr/>
        </p:nvSpPr>
        <p:spPr>
          <a:xfrm>
            <a:off x="6172200" y="8320762"/>
            <a:ext cx="4847839" cy="889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917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Darsda refleksiya uchun vaqt ajratish</a:t>
            </a:r>
            <a:endParaRPr sz="2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22"/>
          <p:cNvSpPr txBox="1"/>
          <p:nvPr/>
        </p:nvSpPr>
        <p:spPr>
          <a:xfrm>
            <a:off x="1295400" y="6263362"/>
            <a:ext cx="5712435" cy="889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917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Real hayot bilan bog‘liqlik va kontekst</a:t>
            </a:r>
            <a:endParaRPr sz="2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22"/>
          <p:cNvSpPr/>
          <p:nvPr/>
        </p:nvSpPr>
        <p:spPr>
          <a:xfrm>
            <a:off x="3105573" y="1638300"/>
            <a:ext cx="14073596" cy="9015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000" b="1">
                <a:solidFill>
                  <a:srgbClr val="366092"/>
                </a:solidFill>
                <a:latin typeface="Arial"/>
                <a:ea typeface="Arial"/>
                <a:cs typeface="Arial"/>
                <a:sym typeface="Arial"/>
              </a:rPr>
              <a:t>DARSNI REJALASHTIRISHNING ASOSIY ELEMENTLARI</a:t>
            </a:r>
            <a:endParaRPr sz="1800" b="1">
              <a:solidFill>
                <a:srgbClr val="36609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1" name="Google Shape;371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7" name="Google Shape;377;p23"/>
          <p:cNvGrpSpPr/>
          <p:nvPr/>
        </p:nvGrpSpPr>
        <p:grpSpPr>
          <a:xfrm>
            <a:off x="361720" y="1147428"/>
            <a:ext cx="6222591" cy="8872872"/>
            <a:chOff x="12062204" y="902112"/>
            <a:chExt cx="5257800" cy="5305425"/>
          </a:xfrm>
        </p:grpSpPr>
        <p:grpSp>
          <p:nvGrpSpPr>
            <p:cNvPr id="378" name="Google Shape;378;p23"/>
            <p:cNvGrpSpPr/>
            <p:nvPr/>
          </p:nvGrpSpPr>
          <p:grpSpPr>
            <a:xfrm>
              <a:off x="13897354" y="2519774"/>
              <a:ext cx="2446338" cy="736600"/>
              <a:chOff x="5443538" y="2468563"/>
              <a:chExt cx="2446338" cy="736600"/>
            </a:xfrm>
          </p:grpSpPr>
          <p:sp>
            <p:nvSpPr>
              <p:cNvPr id="379" name="Google Shape;379;p23"/>
              <p:cNvSpPr/>
              <p:nvPr/>
            </p:nvSpPr>
            <p:spPr>
              <a:xfrm>
                <a:off x="5443538" y="2468563"/>
                <a:ext cx="2446338" cy="736600"/>
              </a:xfrm>
              <a:custGeom>
                <a:avLst/>
                <a:gdLst/>
                <a:ahLst/>
                <a:cxnLst/>
                <a:rect l="l" t="t" r="r" b="b"/>
                <a:pathLst>
                  <a:path w="1541" h="464" extrusionOk="0">
                    <a:moveTo>
                      <a:pt x="1171" y="464"/>
                    </a:moveTo>
                    <a:lnTo>
                      <a:pt x="0" y="464"/>
                    </a:lnTo>
                    <a:lnTo>
                      <a:pt x="0" y="0"/>
                    </a:lnTo>
                    <a:lnTo>
                      <a:pt x="1541" y="0"/>
                    </a:lnTo>
                    <a:lnTo>
                      <a:pt x="1171" y="46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114300" dist="38100" dir="16200000" rotWithShape="0">
                  <a:srgbClr val="000000">
                    <a:alpha val="17647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0" name="Google Shape;380;p23"/>
              <p:cNvSpPr/>
              <p:nvPr/>
            </p:nvSpPr>
            <p:spPr>
              <a:xfrm>
                <a:off x="6950075" y="2468563"/>
                <a:ext cx="939800" cy="736600"/>
              </a:xfrm>
              <a:custGeom>
                <a:avLst/>
                <a:gdLst/>
                <a:ahLst/>
                <a:cxnLst/>
                <a:rect l="l" t="t" r="r" b="b"/>
                <a:pathLst>
                  <a:path w="592" h="464" extrusionOk="0">
                    <a:moveTo>
                      <a:pt x="368" y="0"/>
                    </a:moveTo>
                    <a:lnTo>
                      <a:pt x="0" y="464"/>
                    </a:lnTo>
                    <a:lnTo>
                      <a:pt x="222" y="464"/>
                    </a:lnTo>
                    <a:lnTo>
                      <a:pt x="592" y="0"/>
                    </a:lnTo>
                    <a:lnTo>
                      <a:pt x="368" y="0"/>
                    </a:lnTo>
                    <a:close/>
                  </a:path>
                </a:pathLst>
              </a:custGeom>
              <a:gradFill>
                <a:gsLst>
                  <a:gs pos="0">
                    <a:srgbClr val="244061"/>
                  </a:gs>
                  <a:gs pos="35000">
                    <a:srgbClr val="244061"/>
                  </a:gs>
                  <a:gs pos="63000">
                    <a:srgbClr val="4F81BD">
                      <a:alpha val="0"/>
                    </a:srgbClr>
                  </a:gs>
                  <a:gs pos="100000">
                    <a:srgbClr val="4F81BD">
                      <a:alpha val="0"/>
                    </a:srgbClr>
                  </a:gs>
                </a:gsLst>
                <a:lin ang="13200000" scaled="0"/>
              </a:gradFill>
              <a:ln>
                <a:noFill/>
              </a:ln>
              <a:effectLst>
                <a:outerShdw blurRad="114300" dist="38100" dir="16200000" rotWithShape="0">
                  <a:srgbClr val="000000">
                    <a:alpha val="17647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81" name="Google Shape;381;p23"/>
            <p:cNvGrpSpPr/>
            <p:nvPr/>
          </p:nvGrpSpPr>
          <p:grpSpPr>
            <a:xfrm>
              <a:off x="13897354" y="1781587"/>
              <a:ext cx="2200275" cy="738188"/>
              <a:chOff x="5443538" y="1730376"/>
              <a:chExt cx="2200275" cy="738188"/>
            </a:xfrm>
          </p:grpSpPr>
          <p:sp>
            <p:nvSpPr>
              <p:cNvPr id="382" name="Google Shape;382;p23"/>
              <p:cNvSpPr/>
              <p:nvPr/>
            </p:nvSpPr>
            <p:spPr>
              <a:xfrm>
                <a:off x="5443538" y="1730376"/>
                <a:ext cx="2200275" cy="738188"/>
              </a:xfrm>
              <a:custGeom>
                <a:avLst/>
                <a:gdLst/>
                <a:ahLst/>
                <a:cxnLst/>
                <a:rect l="l" t="t" r="r" b="b"/>
                <a:pathLst>
                  <a:path w="1386" h="465" extrusionOk="0">
                    <a:moveTo>
                      <a:pt x="1018" y="465"/>
                    </a:moveTo>
                    <a:lnTo>
                      <a:pt x="0" y="465"/>
                    </a:lnTo>
                    <a:lnTo>
                      <a:pt x="0" y="0"/>
                    </a:lnTo>
                    <a:lnTo>
                      <a:pt x="1386" y="0"/>
                    </a:lnTo>
                    <a:lnTo>
                      <a:pt x="1018" y="465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>
                <a:outerShdw blurRad="114300" dist="38100" dir="16200000" rotWithShape="0">
                  <a:srgbClr val="000000">
                    <a:alpha val="17647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3" name="Google Shape;383;p23"/>
              <p:cNvSpPr/>
              <p:nvPr/>
            </p:nvSpPr>
            <p:spPr>
              <a:xfrm>
                <a:off x="6704013" y="1730376"/>
                <a:ext cx="939800" cy="738188"/>
              </a:xfrm>
              <a:custGeom>
                <a:avLst/>
                <a:gdLst/>
                <a:ahLst/>
                <a:cxnLst/>
                <a:rect l="l" t="t" r="r" b="b"/>
                <a:pathLst>
                  <a:path w="592" h="465" extrusionOk="0">
                    <a:moveTo>
                      <a:pt x="370" y="0"/>
                    </a:moveTo>
                    <a:lnTo>
                      <a:pt x="0" y="465"/>
                    </a:lnTo>
                    <a:lnTo>
                      <a:pt x="224" y="465"/>
                    </a:lnTo>
                    <a:lnTo>
                      <a:pt x="592" y="0"/>
                    </a:lnTo>
                    <a:lnTo>
                      <a:pt x="370" y="0"/>
                    </a:lnTo>
                    <a:close/>
                  </a:path>
                </a:pathLst>
              </a:custGeom>
              <a:gradFill>
                <a:gsLst>
                  <a:gs pos="0">
                    <a:srgbClr val="974806"/>
                  </a:gs>
                  <a:gs pos="35000">
                    <a:srgbClr val="974806"/>
                  </a:gs>
                  <a:gs pos="63000">
                    <a:srgbClr val="F79646">
                      <a:alpha val="0"/>
                    </a:srgbClr>
                  </a:gs>
                  <a:gs pos="100000">
                    <a:srgbClr val="F79646">
                      <a:alpha val="0"/>
                    </a:srgbClr>
                  </a:gs>
                </a:gsLst>
                <a:lin ang="13200000" scaled="0"/>
              </a:gradFill>
              <a:ln>
                <a:noFill/>
              </a:ln>
              <a:effectLst>
                <a:outerShdw blurRad="114300" dist="38100" dir="16200000" rotWithShape="0">
                  <a:srgbClr val="000000">
                    <a:alpha val="17647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84" name="Google Shape;384;p23"/>
            <p:cNvGrpSpPr/>
            <p:nvPr/>
          </p:nvGrpSpPr>
          <p:grpSpPr>
            <a:xfrm>
              <a:off x="13897354" y="3256374"/>
              <a:ext cx="2689225" cy="738188"/>
              <a:chOff x="5443538" y="3205163"/>
              <a:chExt cx="2689225" cy="738188"/>
            </a:xfrm>
          </p:grpSpPr>
          <p:sp>
            <p:nvSpPr>
              <p:cNvPr id="385" name="Google Shape;385;p23"/>
              <p:cNvSpPr/>
              <p:nvPr/>
            </p:nvSpPr>
            <p:spPr>
              <a:xfrm>
                <a:off x="5443538" y="3205163"/>
                <a:ext cx="2689225" cy="738188"/>
              </a:xfrm>
              <a:custGeom>
                <a:avLst/>
                <a:gdLst/>
                <a:ahLst/>
                <a:cxnLst/>
                <a:rect l="l" t="t" r="r" b="b"/>
                <a:pathLst>
                  <a:path w="1694" h="465" extrusionOk="0">
                    <a:moveTo>
                      <a:pt x="1327" y="465"/>
                    </a:moveTo>
                    <a:lnTo>
                      <a:pt x="0" y="465"/>
                    </a:lnTo>
                    <a:lnTo>
                      <a:pt x="0" y="0"/>
                    </a:lnTo>
                    <a:lnTo>
                      <a:pt x="1694" y="0"/>
                    </a:lnTo>
                    <a:lnTo>
                      <a:pt x="1327" y="46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114300" dist="38100" dir="16200000" rotWithShape="0">
                  <a:srgbClr val="000000">
                    <a:alpha val="17647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6" name="Google Shape;386;p23"/>
              <p:cNvSpPr/>
              <p:nvPr/>
            </p:nvSpPr>
            <p:spPr>
              <a:xfrm>
                <a:off x="7192963" y="3205163"/>
                <a:ext cx="939800" cy="738188"/>
              </a:xfrm>
              <a:custGeom>
                <a:avLst/>
                <a:gdLst/>
                <a:ahLst/>
                <a:cxnLst/>
                <a:rect l="l" t="t" r="r" b="b"/>
                <a:pathLst>
                  <a:path w="592" h="465" extrusionOk="0">
                    <a:moveTo>
                      <a:pt x="370" y="0"/>
                    </a:moveTo>
                    <a:lnTo>
                      <a:pt x="0" y="465"/>
                    </a:lnTo>
                    <a:lnTo>
                      <a:pt x="225" y="465"/>
                    </a:lnTo>
                    <a:lnTo>
                      <a:pt x="592" y="0"/>
                    </a:lnTo>
                    <a:lnTo>
                      <a:pt x="370" y="0"/>
                    </a:lnTo>
                    <a:close/>
                  </a:path>
                </a:pathLst>
              </a:custGeom>
              <a:gradFill>
                <a:gsLst>
                  <a:gs pos="0">
                    <a:srgbClr val="632423"/>
                  </a:gs>
                  <a:gs pos="35000">
                    <a:srgbClr val="632423"/>
                  </a:gs>
                  <a:gs pos="63000">
                    <a:srgbClr val="C0504D">
                      <a:alpha val="0"/>
                    </a:srgbClr>
                  </a:gs>
                  <a:gs pos="100000">
                    <a:srgbClr val="C0504D">
                      <a:alpha val="0"/>
                    </a:srgbClr>
                  </a:gs>
                </a:gsLst>
                <a:lin ang="13200000" scaled="0"/>
              </a:gradFill>
              <a:ln>
                <a:noFill/>
              </a:ln>
              <a:effectLst>
                <a:outerShdw blurRad="114300" dist="38100" dir="16200000" rotWithShape="0">
                  <a:srgbClr val="000000">
                    <a:alpha val="17647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87" name="Google Shape;387;p23"/>
            <p:cNvGrpSpPr/>
            <p:nvPr/>
          </p:nvGrpSpPr>
          <p:grpSpPr>
            <a:xfrm>
              <a:off x="13897354" y="3984934"/>
              <a:ext cx="2933700" cy="746228"/>
              <a:chOff x="5443538" y="3933723"/>
              <a:chExt cx="2933700" cy="746228"/>
            </a:xfrm>
          </p:grpSpPr>
          <p:sp>
            <p:nvSpPr>
              <p:cNvPr id="388" name="Google Shape;388;p23"/>
              <p:cNvSpPr/>
              <p:nvPr/>
            </p:nvSpPr>
            <p:spPr>
              <a:xfrm>
                <a:off x="5443538" y="3933723"/>
                <a:ext cx="2933700" cy="736600"/>
              </a:xfrm>
              <a:custGeom>
                <a:avLst/>
                <a:gdLst/>
                <a:ahLst/>
                <a:cxnLst/>
                <a:rect l="l" t="t" r="r" b="b"/>
                <a:pathLst>
                  <a:path w="1848" h="464" extrusionOk="0">
                    <a:moveTo>
                      <a:pt x="1480" y="464"/>
                    </a:moveTo>
                    <a:lnTo>
                      <a:pt x="0" y="464"/>
                    </a:lnTo>
                    <a:lnTo>
                      <a:pt x="0" y="0"/>
                    </a:lnTo>
                    <a:lnTo>
                      <a:pt x="1848" y="0"/>
                    </a:lnTo>
                    <a:lnTo>
                      <a:pt x="1480" y="464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outerShdw blurRad="114300" dist="38100" dir="16200000" rotWithShape="0">
                  <a:srgbClr val="000000">
                    <a:alpha val="17647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9" name="Google Shape;389;p23"/>
              <p:cNvSpPr/>
              <p:nvPr/>
            </p:nvSpPr>
            <p:spPr>
              <a:xfrm>
                <a:off x="7440613" y="3943351"/>
                <a:ext cx="936625" cy="736600"/>
              </a:xfrm>
              <a:custGeom>
                <a:avLst/>
                <a:gdLst/>
                <a:ahLst/>
                <a:cxnLst/>
                <a:rect l="l" t="t" r="r" b="b"/>
                <a:pathLst>
                  <a:path w="590" h="464" extrusionOk="0">
                    <a:moveTo>
                      <a:pt x="368" y="0"/>
                    </a:moveTo>
                    <a:lnTo>
                      <a:pt x="0" y="464"/>
                    </a:lnTo>
                    <a:lnTo>
                      <a:pt x="222" y="464"/>
                    </a:lnTo>
                    <a:lnTo>
                      <a:pt x="590" y="0"/>
                    </a:lnTo>
                    <a:lnTo>
                      <a:pt x="368" y="0"/>
                    </a:lnTo>
                    <a:close/>
                  </a:path>
                </a:pathLst>
              </a:custGeom>
              <a:gradFill>
                <a:gsLst>
                  <a:gs pos="0">
                    <a:srgbClr val="4F6128"/>
                  </a:gs>
                  <a:gs pos="35000">
                    <a:srgbClr val="4F6128"/>
                  </a:gs>
                  <a:gs pos="63000">
                    <a:srgbClr val="9BBB59">
                      <a:alpha val="0"/>
                    </a:srgbClr>
                  </a:gs>
                  <a:gs pos="100000">
                    <a:srgbClr val="9BBB59">
                      <a:alpha val="0"/>
                    </a:srgbClr>
                  </a:gs>
                </a:gsLst>
                <a:lin ang="13200000" scaled="0"/>
              </a:gradFill>
              <a:ln>
                <a:noFill/>
              </a:ln>
              <a:effectLst>
                <a:outerShdw blurRad="114300" dist="38100" dir="16200000" rotWithShape="0">
                  <a:srgbClr val="000000">
                    <a:alpha val="17647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90" name="Google Shape;390;p23"/>
            <p:cNvGrpSpPr/>
            <p:nvPr/>
          </p:nvGrpSpPr>
          <p:grpSpPr>
            <a:xfrm>
              <a:off x="13897354" y="4731162"/>
              <a:ext cx="3179763" cy="738188"/>
              <a:chOff x="5443538" y="4679951"/>
              <a:chExt cx="3179763" cy="738188"/>
            </a:xfrm>
          </p:grpSpPr>
          <p:sp>
            <p:nvSpPr>
              <p:cNvPr id="391" name="Google Shape;391;p23"/>
              <p:cNvSpPr/>
              <p:nvPr/>
            </p:nvSpPr>
            <p:spPr>
              <a:xfrm>
                <a:off x="5443538" y="4679951"/>
                <a:ext cx="3179763" cy="738188"/>
              </a:xfrm>
              <a:custGeom>
                <a:avLst/>
                <a:gdLst/>
                <a:ahLst/>
                <a:cxnLst/>
                <a:rect l="l" t="t" r="r" b="b"/>
                <a:pathLst>
                  <a:path w="2003" h="465" extrusionOk="0">
                    <a:moveTo>
                      <a:pt x="1636" y="465"/>
                    </a:moveTo>
                    <a:lnTo>
                      <a:pt x="0" y="465"/>
                    </a:lnTo>
                    <a:lnTo>
                      <a:pt x="0" y="0"/>
                    </a:lnTo>
                    <a:lnTo>
                      <a:pt x="2003" y="0"/>
                    </a:lnTo>
                    <a:lnTo>
                      <a:pt x="1636" y="465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blurRad="114300" dist="38100" dir="16200000" rotWithShape="0">
                  <a:srgbClr val="000000">
                    <a:alpha val="29803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2" name="Google Shape;392;p23"/>
              <p:cNvSpPr/>
              <p:nvPr/>
            </p:nvSpPr>
            <p:spPr>
              <a:xfrm>
                <a:off x="7683500" y="4679951"/>
                <a:ext cx="939800" cy="738188"/>
              </a:xfrm>
              <a:custGeom>
                <a:avLst/>
                <a:gdLst/>
                <a:ahLst/>
                <a:cxnLst/>
                <a:rect l="l" t="t" r="r" b="b"/>
                <a:pathLst>
                  <a:path w="592" h="465" extrusionOk="0">
                    <a:moveTo>
                      <a:pt x="370" y="0"/>
                    </a:moveTo>
                    <a:lnTo>
                      <a:pt x="0" y="465"/>
                    </a:lnTo>
                    <a:lnTo>
                      <a:pt x="225" y="465"/>
                    </a:lnTo>
                    <a:lnTo>
                      <a:pt x="592" y="0"/>
                    </a:lnTo>
                    <a:lnTo>
                      <a:pt x="370" y="0"/>
                    </a:lnTo>
                    <a:close/>
                  </a:path>
                </a:pathLst>
              </a:custGeom>
              <a:gradFill>
                <a:gsLst>
                  <a:gs pos="0">
                    <a:srgbClr val="3F3151"/>
                  </a:gs>
                  <a:gs pos="35000">
                    <a:srgbClr val="3F3151"/>
                  </a:gs>
                  <a:gs pos="63000">
                    <a:srgbClr val="8064A2">
                      <a:alpha val="0"/>
                    </a:srgbClr>
                  </a:gs>
                  <a:gs pos="100000">
                    <a:srgbClr val="8064A2">
                      <a:alpha val="0"/>
                    </a:srgbClr>
                  </a:gs>
                </a:gsLst>
                <a:lin ang="13200000" scaled="0"/>
              </a:gradFill>
              <a:ln>
                <a:noFill/>
              </a:ln>
              <a:effectLst>
                <a:outerShdw blurRad="114300" dist="38100" dir="16200000" rotWithShape="0">
                  <a:srgbClr val="000000">
                    <a:alpha val="29803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93" name="Google Shape;393;p23"/>
            <p:cNvGrpSpPr/>
            <p:nvPr/>
          </p:nvGrpSpPr>
          <p:grpSpPr>
            <a:xfrm>
              <a:off x="13897354" y="5469349"/>
              <a:ext cx="3422650" cy="738188"/>
              <a:chOff x="5443538" y="5418138"/>
              <a:chExt cx="3422650" cy="738188"/>
            </a:xfrm>
          </p:grpSpPr>
          <p:sp>
            <p:nvSpPr>
              <p:cNvPr id="394" name="Google Shape;394;p23"/>
              <p:cNvSpPr/>
              <p:nvPr/>
            </p:nvSpPr>
            <p:spPr>
              <a:xfrm>
                <a:off x="5443538" y="5418138"/>
                <a:ext cx="3422650" cy="738188"/>
              </a:xfrm>
              <a:custGeom>
                <a:avLst/>
                <a:gdLst/>
                <a:ahLst/>
                <a:cxnLst/>
                <a:rect l="l" t="t" r="r" b="b"/>
                <a:pathLst>
                  <a:path w="2156" h="465" extrusionOk="0">
                    <a:moveTo>
                      <a:pt x="1789" y="465"/>
                    </a:moveTo>
                    <a:lnTo>
                      <a:pt x="0" y="465"/>
                    </a:lnTo>
                    <a:lnTo>
                      <a:pt x="0" y="0"/>
                    </a:lnTo>
                    <a:lnTo>
                      <a:pt x="2156" y="0"/>
                    </a:lnTo>
                    <a:lnTo>
                      <a:pt x="1789" y="46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>
                <a:outerShdw blurRad="114300" dist="38100" dir="16200000" rotWithShape="0">
                  <a:srgbClr val="000000">
                    <a:alpha val="35686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5" name="Google Shape;395;p23"/>
              <p:cNvSpPr/>
              <p:nvPr/>
            </p:nvSpPr>
            <p:spPr>
              <a:xfrm>
                <a:off x="7931150" y="5418138"/>
                <a:ext cx="935038" cy="738188"/>
              </a:xfrm>
              <a:custGeom>
                <a:avLst/>
                <a:gdLst/>
                <a:ahLst/>
                <a:cxnLst/>
                <a:rect l="l" t="t" r="r" b="b"/>
                <a:pathLst>
                  <a:path w="589" h="465" extrusionOk="0">
                    <a:moveTo>
                      <a:pt x="367" y="0"/>
                    </a:moveTo>
                    <a:lnTo>
                      <a:pt x="0" y="465"/>
                    </a:lnTo>
                    <a:lnTo>
                      <a:pt x="222" y="465"/>
                    </a:lnTo>
                    <a:lnTo>
                      <a:pt x="589" y="0"/>
                    </a:lnTo>
                    <a:lnTo>
                      <a:pt x="367" y="0"/>
                    </a:lnTo>
                    <a:close/>
                  </a:path>
                </a:pathLst>
              </a:custGeom>
              <a:gradFill>
                <a:gsLst>
                  <a:gs pos="0">
                    <a:srgbClr val="205867"/>
                  </a:gs>
                  <a:gs pos="41000">
                    <a:srgbClr val="205867"/>
                  </a:gs>
                  <a:gs pos="63000">
                    <a:srgbClr val="4BACC6">
                      <a:alpha val="0"/>
                    </a:srgbClr>
                  </a:gs>
                  <a:gs pos="100000">
                    <a:srgbClr val="4BACC6">
                      <a:alpha val="0"/>
                    </a:srgbClr>
                  </a:gs>
                </a:gsLst>
                <a:lin ang="13200000" scaled="0"/>
              </a:gradFill>
              <a:ln>
                <a:noFill/>
              </a:ln>
              <a:effectLst>
                <a:outerShdw blurRad="114300" dist="38100" dir="16200000" rotWithShape="0">
                  <a:srgbClr val="000000">
                    <a:alpha val="35686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96" name="Google Shape;396;p23"/>
            <p:cNvSpPr/>
            <p:nvPr/>
          </p:nvSpPr>
          <p:spPr>
            <a:xfrm>
              <a:off x="15635666" y="5701124"/>
              <a:ext cx="387548" cy="2944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Arial"/>
                <a:buNone/>
              </a:pPr>
              <a:r>
                <a:rPr lang="uz-Latn-UZ" sz="3200" b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06</a:t>
              </a:r>
              <a:endPara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7" name="Google Shape;397;p23"/>
            <p:cNvSpPr/>
            <p:nvPr/>
          </p:nvSpPr>
          <p:spPr>
            <a:xfrm>
              <a:off x="15411829" y="4983574"/>
              <a:ext cx="384668" cy="2944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z-Latn-UZ" sz="3200" b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05</a:t>
              </a:r>
              <a:endParaRPr sz="3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8" name="Google Shape;398;p23"/>
            <p:cNvSpPr/>
            <p:nvPr/>
          </p:nvSpPr>
          <p:spPr>
            <a:xfrm>
              <a:off x="15213391" y="4234274"/>
              <a:ext cx="384668" cy="2944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2060"/>
                </a:buClr>
                <a:buSzPts val="3200"/>
                <a:buFont typeface="Arial"/>
                <a:buNone/>
              </a:pPr>
              <a:r>
                <a:rPr lang="uz-Latn-UZ" sz="3200" b="1">
                  <a:solidFill>
                    <a:srgbClr val="002060"/>
                  </a:solidFill>
                  <a:latin typeface="Arial"/>
                  <a:ea typeface="Arial"/>
                  <a:cs typeface="Arial"/>
                  <a:sym typeface="Arial"/>
                </a:rPr>
                <a:t>04</a:t>
              </a:r>
              <a:endParaRPr sz="3200" b="0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9" name="Google Shape;399;p23"/>
            <p:cNvSpPr/>
            <p:nvPr/>
          </p:nvSpPr>
          <p:spPr>
            <a:xfrm>
              <a:off x="15035591" y="3516724"/>
              <a:ext cx="398212" cy="2944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2060"/>
                </a:buClr>
                <a:buSzPts val="3200"/>
                <a:buFont typeface="Arial"/>
                <a:buNone/>
              </a:pPr>
              <a:r>
                <a:rPr lang="uz-Latn-UZ" sz="3200" b="1">
                  <a:solidFill>
                    <a:srgbClr val="002060"/>
                  </a:solidFill>
                  <a:latin typeface="Arial"/>
                  <a:ea typeface="Arial"/>
                  <a:cs typeface="Arial"/>
                  <a:sym typeface="Arial"/>
                </a:rPr>
                <a:t>03</a:t>
              </a:r>
              <a:endParaRPr sz="3200" b="0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0" name="Google Shape;400;p23"/>
            <p:cNvSpPr/>
            <p:nvPr/>
          </p:nvSpPr>
          <p:spPr>
            <a:xfrm>
              <a:off x="14873666" y="2770599"/>
              <a:ext cx="398212" cy="2944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Arial"/>
                <a:buNone/>
              </a:pPr>
              <a:r>
                <a:rPr lang="uz-Latn-UZ" sz="3200" b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02</a:t>
              </a:r>
              <a:endPara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" name="Google Shape;401;p23"/>
            <p:cNvSpPr/>
            <p:nvPr/>
          </p:nvSpPr>
          <p:spPr>
            <a:xfrm>
              <a:off x="14716504" y="2005424"/>
              <a:ext cx="398212" cy="2944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2060"/>
                </a:buClr>
                <a:buSzPts val="3200"/>
                <a:buFont typeface="Arial"/>
                <a:buNone/>
              </a:pPr>
              <a:r>
                <a:rPr lang="uz-Latn-UZ" sz="3200" b="1" i="0" u="none" strike="noStrike" cap="none">
                  <a:solidFill>
                    <a:srgbClr val="002060"/>
                  </a:solidFill>
                  <a:latin typeface="Arial"/>
                  <a:ea typeface="Arial"/>
                  <a:cs typeface="Arial"/>
                  <a:sym typeface="Arial"/>
                </a:rPr>
                <a:t>01</a:t>
              </a:r>
              <a:endParaRPr sz="3200" b="0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02" name="Google Shape;402;p23"/>
            <p:cNvGrpSpPr/>
            <p:nvPr/>
          </p:nvGrpSpPr>
          <p:grpSpPr>
            <a:xfrm>
              <a:off x="12062204" y="5469349"/>
              <a:ext cx="3067050" cy="738188"/>
              <a:chOff x="3608388" y="5418138"/>
              <a:chExt cx="3067050" cy="738188"/>
            </a:xfrm>
          </p:grpSpPr>
          <p:sp>
            <p:nvSpPr>
              <p:cNvPr id="403" name="Google Shape;403;p23"/>
              <p:cNvSpPr/>
              <p:nvPr/>
            </p:nvSpPr>
            <p:spPr>
              <a:xfrm>
                <a:off x="3608388" y="5418138"/>
                <a:ext cx="3067050" cy="738188"/>
              </a:xfrm>
              <a:custGeom>
                <a:avLst/>
                <a:gdLst/>
                <a:ahLst/>
                <a:cxnLst/>
                <a:rect l="l" t="t" r="r" b="b"/>
                <a:pathLst>
                  <a:path w="757" h="182" extrusionOk="0">
                    <a:moveTo>
                      <a:pt x="672" y="182"/>
                    </a:moveTo>
                    <a:cubicBezTo>
                      <a:pt x="84" y="182"/>
                      <a:pt x="84" y="182"/>
                      <a:pt x="84" y="182"/>
                    </a:cubicBezTo>
                    <a:cubicBezTo>
                      <a:pt x="38" y="182"/>
                      <a:pt x="0" y="144"/>
                      <a:pt x="0" y="97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38"/>
                      <a:pt x="38" y="0"/>
                      <a:pt x="84" y="0"/>
                    </a:cubicBezTo>
                    <a:cubicBezTo>
                      <a:pt x="672" y="0"/>
                      <a:pt x="672" y="0"/>
                      <a:pt x="672" y="0"/>
                    </a:cubicBezTo>
                    <a:cubicBezTo>
                      <a:pt x="719" y="0"/>
                      <a:pt x="757" y="38"/>
                      <a:pt x="757" y="85"/>
                    </a:cubicBezTo>
                    <a:cubicBezTo>
                      <a:pt x="757" y="97"/>
                      <a:pt x="757" y="97"/>
                      <a:pt x="757" y="97"/>
                    </a:cubicBezTo>
                    <a:cubicBezTo>
                      <a:pt x="757" y="144"/>
                      <a:pt x="719" y="182"/>
                      <a:pt x="672" y="182"/>
                    </a:cubicBezTo>
                    <a:close/>
                  </a:path>
                </a:pathLst>
              </a:custGeom>
              <a:gradFill>
                <a:gsLst>
                  <a:gs pos="0">
                    <a:srgbClr val="31859B"/>
                  </a:gs>
                  <a:gs pos="47000">
                    <a:schemeClr val="accent5"/>
                  </a:gs>
                  <a:gs pos="100000">
                    <a:srgbClr val="31859B"/>
                  </a:gs>
                </a:gsLst>
                <a:lin ang="0" scaled="0"/>
              </a:gradFill>
              <a:ln>
                <a:noFill/>
              </a:ln>
              <a:effectLst>
                <a:outerShdw blurRad="127000" dist="508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4" name="Google Shape;404;p23"/>
              <p:cNvSpPr/>
              <p:nvPr/>
            </p:nvSpPr>
            <p:spPr>
              <a:xfrm>
                <a:off x="4583659" y="5499099"/>
                <a:ext cx="2010469" cy="174627"/>
              </a:xfrm>
              <a:prstGeom prst="ellipse">
                <a:avLst/>
              </a:prstGeom>
              <a:gradFill>
                <a:gsLst>
                  <a:gs pos="0">
                    <a:srgbClr val="92CCDC"/>
                  </a:gs>
                  <a:gs pos="100000">
                    <a:srgbClr val="4BACC6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05" name="Google Shape;405;p23"/>
            <p:cNvGrpSpPr/>
            <p:nvPr/>
          </p:nvGrpSpPr>
          <p:grpSpPr>
            <a:xfrm>
              <a:off x="12187616" y="4731162"/>
              <a:ext cx="2816225" cy="778668"/>
              <a:chOff x="3733800" y="4679951"/>
              <a:chExt cx="2816225" cy="778668"/>
            </a:xfrm>
          </p:grpSpPr>
          <p:sp>
            <p:nvSpPr>
              <p:cNvPr id="406" name="Google Shape;406;p23"/>
              <p:cNvSpPr/>
              <p:nvPr/>
            </p:nvSpPr>
            <p:spPr>
              <a:xfrm>
                <a:off x="3733800" y="4679951"/>
                <a:ext cx="2816225" cy="738188"/>
              </a:xfrm>
              <a:custGeom>
                <a:avLst/>
                <a:gdLst/>
                <a:ahLst/>
                <a:cxnLst/>
                <a:rect l="l" t="t" r="r" b="b"/>
                <a:pathLst>
                  <a:path w="695" h="182" extrusionOk="0">
                    <a:moveTo>
                      <a:pt x="610" y="182"/>
                    </a:moveTo>
                    <a:cubicBezTo>
                      <a:pt x="85" y="182"/>
                      <a:pt x="85" y="182"/>
                      <a:pt x="85" y="182"/>
                    </a:cubicBezTo>
                    <a:cubicBezTo>
                      <a:pt x="38" y="182"/>
                      <a:pt x="0" y="144"/>
                      <a:pt x="0" y="97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38"/>
                      <a:pt x="38" y="0"/>
                      <a:pt x="85" y="0"/>
                    </a:cubicBezTo>
                    <a:cubicBezTo>
                      <a:pt x="610" y="0"/>
                      <a:pt x="610" y="0"/>
                      <a:pt x="610" y="0"/>
                    </a:cubicBezTo>
                    <a:cubicBezTo>
                      <a:pt x="656" y="0"/>
                      <a:pt x="695" y="38"/>
                      <a:pt x="695" y="85"/>
                    </a:cubicBezTo>
                    <a:cubicBezTo>
                      <a:pt x="695" y="97"/>
                      <a:pt x="695" y="97"/>
                      <a:pt x="695" y="97"/>
                    </a:cubicBezTo>
                    <a:cubicBezTo>
                      <a:pt x="695" y="144"/>
                      <a:pt x="656" y="182"/>
                      <a:pt x="610" y="182"/>
                    </a:cubicBezTo>
                    <a:close/>
                  </a:path>
                </a:pathLst>
              </a:custGeom>
              <a:gradFill>
                <a:gsLst>
                  <a:gs pos="0">
                    <a:srgbClr val="5F497A"/>
                  </a:gs>
                  <a:gs pos="47000">
                    <a:schemeClr val="accent4"/>
                  </a:gs>
                  <a:gs pos="100000">
                    <a:srgbClr val="5F497A"/>
                  </a:gs>
                </a:gsLst>
                <a:lin ang="0" scaled="0"/>
              </a:gradFill>
              <a:ln>
                <a:noFill/>
              </a:ln>
              <a:effectLst>
                <a:outerShdw blurRad="127000" dist="508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7" name="Google Shape;407;p23"/>
              <p:cNvSpPr/>
              <p:nvPr/>
            </p:nvSpPr>
            <p:spPr>
              <a:xfrm>
                <a:off x="4652963" y="4786312"/>
                <a:ext cx="1807269" cy="174627"/>
              </a:xfrm>
              <a:prstGeom prst="ellipse">
                <a:avLst/>
              </a:prstGeom>
              <a:gradFill>
                <a:gsLst>
                  <a:gs pos="0">
                    <a:srgbClr val="CCC0D9"/>
                  </a:gs>
                  <a:gs pos="100000">
                    <a:srgbClr val="8064A2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8" name="Google Shape;408;p23"/>
              <p:cNvSpPr/>
              <p:nvPr/>
            </p:nvSpPr>
            <p:spPr>
              <a:xfrm>
                <a:off x="4084638" y="4720431"/>
                <a:ext cx="488950" cy="738188"/>
              </a:xfrm>
              <a:prstGeom prst="rect">
                <a:avLst/>
              </a:prstGeom>
              <a:solidFill>
                <a:schemeClr val="lt2">
                  <a:alpha val="31764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09" name="Google Shape;409;p23"/>
            <p:cNvGrpSpPr/>
            <p:nvPr/>
          </p:nvGrpSpPr>
          <p:grpSpPr>
            <a:xfrm>
              <a:off x="12314616" y="3994562"/>
              <a:ext cx="2563813" cy="745331"/>
              <a:chOff x="3860800" y="3943351"/>
              <a:chExt cx="2563813" cy="745331"/>
            </a:xfrm>
          </p:grpSpPr>
          <p:sp>
            <p:nvSpPr>
              <p:cNvPr id="410" name="Google Shape;410;p23"/>
              <p:cNvSpPr/>
              <p:nvPr/>
            </p:nvSpPr>
            <p:spPr>
              <a:xfrm>
                <a:off x="3860800" y="3943351"/>
                <a:ext cx="2563813" cy="736600"/>
              </a:xfrm>
              <a:custGeom>
                <a:avLst/>
                <a:gdLst/>
                <a:ahLst/>
                <a:cxnLst/>
                <a:rect l="l" t="t" r="r" b="b"/>
                <a:pathLst>
                  <a:path w="633" h="182" extrusionOk="0">
                    <a:moveTo>
                      <a:pt x="548" y="182"/>
                    </a:moveTo>
                    <a:cubicBezTo>
                      <a:pt x="85" y="182"/>
                      <a:pt x="85" y="182"/>
                      <a:pt x="85" y="182"/>
                    </a:cubicBezTo>
                    <a:cubicBezTo>
                      <a:pt x="38" y="182"/>
                      <a:pt x="0" y="144"/>
                      <a:pt x="0" y="97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38"/>
                      <a:pt x="38" y="0"/>
                      <a:pt x="85" y="0"/>
                    </a:cubicBezTo>
                    <a:cubicBezTo>
                      <a:pt x="548" y="0"/>
                      <a:pt x="548" y="0"/>
                      <a:pt x="548" y="0"/>
                    </a:cubicBezTo>
                    <a:cubicBezTo>
                      <a:pt x="594" y="0"/>
                      <a:pt x="633" y="38"/>
                      <a:pt x="633" y="85"/>
                    </a:cubicBezTo>
                    <a:cubicBezTo>
                      <a:pt x="633" y="97"/>
                      <a:pt x="633" y="97"/>
                      <a:pt x="633" y="97"/>
                    </a:cubicBezTo>
                    <a:cubicBezTo>
                      <a:pt x="633" y="144"/>
                      <a:pt x="594" y="182"/>
                      <a:pt x="548" y="182"/>
                    </a:cubicBezTo>
                    <a:close/>
                  </a:path>
                </a:pathLst>
              </a:custGeom>
              <a:gradFill>
                <a:gsLst>
                  <a:gs pos="0">
                    <a:srgbClr val="76923C"/>
                  </a:gs>
                  <a:gs pos="47000">
                    <a:schemeClr val="accent3"/>
                  </a:gs>
                  <a:gs pos="100000">
                    <a:srgbClr val="76923C"/>
                  </a:gs>
                </a:gsLst>
                <a:lin ang="0" scaled="0"/>
              </a:gradFill>
              <a:ln>
                <a:noFill/>
              </a:ln>
              <a:effectLst>
                <a:outerShdw blurRad="127000" dist="508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11" name="Google Shape;411;p23"/>
              <p:cNvSpPr/>
              <p:nvPr/>
            </p:nvSpPr>
            <p:spPr>
              <a:xfrm>
                <a:off x="4652963" y="4049712"/>
                <a:ext cx="1579761" cy="174627"/>
              </a:xfrm>
              <a:prstGeom prst="ellipse">
                <a:avLst/>
              </a:prstGeom>
              <a:gradFill>
                <a:gsLst>
                  <a:gs pos="0">
                    <a:srgbClr val="D6E3BC"/>
                  </a:gs>
                  <a:gs pos="100000">
                    <a:srgbClr val="9BBB59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12" name="Google Shape;412;p23"/>
              <p:cNvSpPr/>
              <p:nvPr/>
            </p:nvSpPr>
            <p:spPr>
              <a:xfrm>
                <a:off x="4135439" y="3950494"/>
                <a:ext cx="488950" cy="738188"/>
              </a:xfrm>
              <a:prstGeom prst="rect">
                <a:avLst/>
              </a:prstGeom>
              <a:solidFill>
                <a:schemeClr val="lt2">
                  <a:alpha val="31764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13" name="Google Shape;413;p23"/>
            <p:cNvGrpSpPr/>
            <p:nvPr/>
          </p:nvGrpSpPr>
          <p:grpSpPr>
            <a:xfrm>
              <a:off x="12440029" y="3256374"/>
              <a:ext cx="2308225" cy="749697"/>
              <a:chOff x="3986213" y="3205163"/>
              <a:chExt cx="2308225" cy="749697"/>
            </a:xfrm>
          </p:grpSpPr>
          <p:sp>
            <p:nvSpPr>
              <p:cNvPr id="414" name="Google Shape;414;p23"/>
              <p:cNvSpPr/>
              <p:nvPr/>
            </p:nvSpPr>
            <p:spPr>
              <a:xfrm>
                <a:off x="3986213" y="3205163"/>
                <a:ext cx="2308225" cy="738188"/>
              </a:xfrm>
              <a:custGeom>
                <a:avLst/>
                <a:gdLst/>
                <a:ahLst/>
                <a:cxnLst/>
                <a:rect l="l" t="t" r="r" b="b"/>
                <a:pathLst>
                  <a:path w="570" h="182" extrusionOk="0">
                    <a:moveTo>
                      <a:pt x="486" y="182"/>
                    </a:moveTo>
                    <a:cubicBezTo>
                      <a:pt x="85" y="182"/>
                      <a:pt x="85" y="182"/>
                      <a:pt x="85" y="182"/>
                    </a:cubicBezTo>
                    <a:cubicBezTo>
                      <a:pt x="38" y="182"/>
                      <a:pt x="0" y="144"/>
                      <a:pt x="0" y="97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38"/>
                      <a:pt x="38" y="0"/>
                      <a:pt x="85" y="0"/>
                    </a:cubicBezTo>
                    <a:cubicBezTo>
                      <a:pt x="486" y="0"/>
                      <a:pt x="486" y="0"/>
                      <a:pt x="486" y="0"/>
                    </a:cubicBezTo>
                    <a:cubicBezTo>
                      <a:pt x="532" y="0"/>
                      <a:pt x="570" y="38"/>
                      <a:pt x="570" y="85"/>
                    </a:cubicBezTo>
                    <a:cubicBezTo>
                      <a:pt x="570" y="97"/>
                      <a:pt x="570" y="97"/>
                      <a:pt x="570" y="97"/>
                    </a:cubicBezTo>
                    <a:cubicBezTo>
                      <a:pt x="570" y="144"/>
                      <a:pt x="532" y="182"/>
                      <a:pt x="486" y="182"/>
                    </a:cubicBezTo>
                    <a:close/>
                  </a:path>
                </a:pathLst>
              </a:custGeom>
              <a:gradFill>
                <a:gsLst>
                  <a:gs pos="0">
                    <a:srgbClr val="953734"/>
                  </a:gs>
                  <a:gs pos="47000">
                    <a:schemeClr val="accent2"/>
                  </a:gs>
                  <a:gs pos="100000">
                    <a:srgbClr val="953734"/>
                  </a:gs>
                </a:gsLst>
                <a:lin ang="0" scaled="0"/>
              </a:gradFill>
              <a:ln>
                <a:noFill/>
              </a:ln>
              <a:effectLst>
                <a:outerShdw blurRad="127000" dist="508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15" name="Google Shape;415;p23"/>
              <p:cNvSpPr/>
              <p:nvPr/>
            </p:nvSpPr>
            <p:spPr>
              <a:xfrm>
                <a:off x="4710113" y="3309140"/>
                <a:ext cx="1399779" cy="174627"/>
              </a:xfrm>
              <a:prstGeom prst="ellipse">
                <a:avLst/>
              </a:prstGeom>
              <a:gradFill>
                <a:gsLst>
                  <a:gs pos="0">
                    <a:srgbClr val="E5B8B7"/>
                  </a:gs>
                  <a:gs pos="100000">
                    <a:srgbClr val="C0504D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16" name="Google Shape;416;p23"/>
              <p:cNvSpPr/>
              <p:nvPr/>
            </p:nvSpPr>
            <p:spPr>
              <a:xfrm>
                <a:off x="4265612" y="3216672"/>
                <a:ext cx="488950" cy="738188"/>
              </a:xfrm>
              <a:prstGeom prst="rect">
                <a:avLst/>
              </a:prstGeom>
              <a:solidFill>
                <a:schemeClr val="lt2">
                  <a:alpha val="31764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17" name="Google Shape;417;p23"/>
            <p:cNvGrpSpPr/>
            <p:nvPr/>
          </p:nvGrpSpPr>
          <p:grpSpPr>
            <a:xfrm>
              <a:off x="12565441" y="2519774"/>
              <a:ext cx="2057400" cy="745332"/>
              <a:chOff x="4111625" y="2468563"/>
              <a:chExt cx="2057400" cy="745332"/>
            </a:xfrm>
          </p:grpSpPr>
          <p:sp>
            <p:nvSpPr>
              <p:cNvPr id="418" name="Google Shape;418;p23"/>
              <p:cNvSpPr/>
              <p:nvPr/>
            </p:nvSpPr>
            <p:spPr>
              <a:xfrm>
                <a:off x="4111625" y="2468563"/>
                <a:ext cx="2057400" cy="736600"/>
              </a:xfrm>
              <a:custGeom>
                <a:avLst/>
                <a:gdLst/>
                <a:ahLst/>
                <a:cxnLst/>
                <a:rect l="l" t="t" r="r" b="b"/>
                <a:pathLst>
                  <a:path w="508" h="182" extrusionOk="0">
                    <a:moveTo>
                      <a:pt x="423" y="182"/>
                    </a:moveTo>
                    <a:cubicBezTo>
                      <a:pt x="85" y="182"/>
                      <a:pt x="85" y="182"/>
                      <a:pt x="85" y="182"/>
                    </a:cubicBezTo>
                    <a:cubicBezTo>
                      <a:pt x="38" y="182"/>
                      <a:pt x="0" y="144"/>
                      <a:pt x="0" y="97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39"/>
                      <a:pt x="38" y="0"/>
                      <a:pt x="85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470" y="0"/>
                      <a:pt x="508" y="39"/>
                      <a:pt x="508" y="85"/>
                    </a:cubicBezTo>
                    <a:cubicBezTo>
                      <a:pt x="508" y="97"/>
                      <a:pt x="508" y="97"/>
                      <a:pt x="508" y="97"/>
                    </a:cubicBezTo>
                    <a:cubicBezTo>
                      <a:pt x="508" y="144"/>
                      <a:pt x="470" y="182"/>
                      <a:pt x="423" y="182"/>
                    </a:cubicBezTo>
                    <a:close/>
                  </a:path>
                </a:pathLst>
              </a:custGeom>
              <a:gradFill>
                <a:gsLst>
                  <a:gs pos="0">
                    <a:srgbClr val="366092"/>
                  </a:gs>
                  <a:gs pos="47000">
                    <a:schemeClr val="accent1"/>
                  </a:gs>
                  <a:gs pos="100000">
                    <a:srgbClr val="366092"/>
                  </a:gs>
                </a:gsLst>
                <a:lin ang="0" scaled="0"/>
              </a:gradFill>
              <a:ln>
                <a:noFill/>
              </a:ln>
              <a:effectLst>
                <a:outerShdw blurRad="127000" dist="508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19" name="Google Shape;419;p23"/>
              <p:cNvSpPr/>
              <p:nvPr/>
            </p:nvSpPr>
            <p:spPr>
              <a:xfrm>
                <a:off x="4932364" y="2543178"/>
                <a:ext cx="1129507" cy="174627"/>
              </a:xfrm>
              <a:prstGeom prst="ellipse">
                <a:avLst/>
              </a:prstGeom>
              <a:gradFill>
                <a:gsLst>
                  <a:gs pos="0">
                    <a:srgbClr val="B7CCE4"/>
                  </a:gs>
                  <a:gs pos="100000">
                    <a:srgbClr val="4F81BD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0" name="Google Shape;420;p23"/>
              <p:cNvSpPr/>
              <p:nvPr/>
            </p:nvSpPr>
            <p:spPr>
              <a:xfrm>
                <a:off x="4300538" y="2475707"/>
                <a:ext cx="488950" cy="738188"/>
              </a:xfrm>
              <a:prstGeom prst="rect">
                <a:avLst/>
              </a:prstGeom>
              <a:solidFill>
                <a:schemeClr val="lt2">
                  <a:alpha val="31764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21" name="Google Shape;421;p23"/>
            <p:cNvGrpSpPr/>
            <p:nvPr/>
          </p:nvGrpSpPr>
          <p:grpSpPr>
            <a:xfrm>
              <a:off x="12774991" y="1781587"/>
              <a:ext cx="1636713" cy="763589"/>
              <a:chOff x="4321175" y="1730376"/>
              <a:chExt cx="1636713" cy="763589"/>
            </a:xfrm>
          </p:grpSpPr>
          <p:sp>
            <p:nvSpPr>
              <p:cNvPr id="422" name="Google Shape;422;p23"/>
              <p:cNvSpPr/>
              <p:nvPr/>
            </p:nvSpPr>
            <p:spPr>
              <a:xfrm>
                <a:off x="4321175" y="1730376"/>
                <a:ext cx="1636713" cy="738188"/>
              </a:xfrm>
              <a:custGeom>
                <a:avLst/>
                <a:gdLst/>
                <a:ahLst/>
                <a:cxnLst/>
                <a:rect l="l" t="t" r="r" b="b"/>
                <a:pathLst>
                  <a:path w="404" h="182" extrusionOk="0">
                    <a:moveTo>
                      <a:pt x="319" y="182"/>
                    </a:moveTo>
                    <a:cubicBezTo>
                      <a:pt x="85" y="182"/>
                      <a:pt x="85" y="182"/>
                      <a:pt x="85" y="182"/>
                    </a:cubicBezTo>
                    <a:cubicBezTo>
                      <a:pt x="39" y="182"/>
                      <a:pt x="0" y="144"/>
                      <a:pt x="0" y="97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39"/>
                      <a:pt x="39" y="0"/>
                      <a:pt x="85" y="0"/>
                    </a:cubicBezTo>
                    <a:cubicBezTo>
                      <a:pt x="319" y="0"/>
                      <a:pt x="319" y="0"/>
                      <a:pt x="319" y="0"/>
                    </a:cubicBezTo>
                    <a:cubicBezTo>
                      <a:pt x="366" y="0"/>
                      <a:pt x="404" y="39"/>
                      <a:pt x="404" y="85"/>
                    </a:cubicBezTo>
                    <a:cubicBezTo>
                      <a:pt x="404" y="97"/>
                      <a:pt x="404" y="97"/>
                      <a:pt x="404" y="97"/>
                    </a:cubicBezTo>
                    <a:cubicBezTo>
                      <a:pt x="404" y="144"/>
                      <a:pt x="366" y="182"/>
                      <a:pt x="319" y="182"/>
                    </a:cubicBezTo>
                    <a:close/>
                  </a:path>
                </a:pathLst>
              </a:custGeom>
              <a:gradFill>
                <a:gsLst>
                  <a:gs pos="0">
                    <a:srgbClr val="E36C09"/>
                  </a:gs>
                  <a:gs pos="47000">
                    <a:schemeClr val="accent6"/>
                  </a:gs>
                  <a:gs pos="100000">
                    <a:srgbClr val="E36C09"/>
                  </a:gs>
                </a:gsLst>
                <a:lin ang="0" scaled="0"/>
              </a:gradFill>
              <a:ln>
                <a:noFill/>
              </a:ln>
              <a:effectLst>
                <a:outerShdw blurRad="127000" dist="508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3" name="Google Shape;423;p23"/>
              <p:cNvSpPr/>
              <p:nvPr/>
            </p:nvSpPr>
            <p:spPr>
              <a:xfrm>
                <a:off x="5029200" y="1797050"/>
                <a:ext cx="697708" cy="133351"/>
              </a:xfrm>
              <a:prstGeom prst="ellipse">
                <a:avLst/>
              </a:prstGeom>
              <a:gradFill>
                <a:gsLst>
                  <a:gs pos="0">
                    <a:srgbClr val="FBD4B4"/>
                  </a:gs>
                  <a:gs pos="100000">
                    <a:srgbClr val="F79646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4" name="Google Shape;424;p23"/>
              <p:cNvSpPr/>
              <p:nvPr/>
            </p:nvSpPr>
            <p:spPr>
              <a:xfrm>
                <a:off x="4489452" y="1755777"/>
                <a:ext cx="488950" cy="738188"/>
              </a:xfrm>
              <a:prstGeom prst="rect">
                <a:avLst/>
              </a:prstGeom>
              <a:solidFill>
                <a:schemeClr val="lt2">
                  <a:alpha val="29803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25" name="Google Shape;425;p23"/>
            <p:cNvGrpSpPr/>
            <p:nvPr/>
          </p:nvGrpSpPr>
          <p:grpSpPr>
            <a:xfrm>
              <a:off x="13087729" y="902112"/>
              <a:ext cx="1012825" cy="923781"/>
              <a:chOff x="4633913" y="850901"/>
              <a:chExt cx="1012825" cy="923781"/>
            </a:xfrm>
          </p:grpSpPr>
          <p:sp>
            <p:nvSpPr>
              <p:cNvPr id="426" name="Google Shape;426;p23"/>
              <p:cNvSpPr/>
              <p:nvPr/>
            </p:nvSpPr>
            <p:spPr>
              <a:xfrm>
                <a:off x="4633913" y="850901"/>
                <a:ext cx="1012825" cy="879475"/>
              </a:xfrm>
              <a:custGeom>
                <a:avLst/>
                <a:gdLst/>
                <a:ahLst/>
                <a:cxnLst/>
                <a:rect l="l" t="t" r="r" b="b"/>
                <a:pathLst>
                  <a:path w="250" h="217" extrusionOk="0">
                    <a:moveTo>
                      <a:pt x="53" y="217"/>
                    </a:moveTo>
                    <a:cubicBezTo>
                      <a:pt x="15" y="217"/>
                      <a:pt x="0" y="191"/>
                      <a:pt x="19" y="158"/>
                    </a:cubicBezTo>
                    <a:cubicBezTo>
                      <a:pt x="91" y="33"/>
                      <a:pt x="91" y="33"/>
                      <a:pt x="91" y="33"/>
                    </a:cubicBezTo>
                    <a:cubicBezTo>
                      <a:pt x="110" y="0"/>
                      <a:pt x="141" y="0"/>
                      <a:pt x="159" y="33"/>
                    </a:cubicBezTo>
                    <a:cubicBezTo>
                      <a:pt x="232" y="158"/>
                      <a:pt x="232" y="158"/>
                      <a:pt x="232" y="158"/>
                    </a:cubicBezTo>
                    <a:cubicBezTo>
                      <a:pt x="250" y="191"/>
                      <a:pt x="235" y="217"/>
                      <a:pt x="197" y="217"/>
                    </a:cubicBezTo>
                    <a:lnTo>
                      <a:pt x="53" y="217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/>
                  </a:gs>
                  <a:gs pos="47000">
                    <a:srgbClr val="FABF8E"/>
                  </a:gs>
                  <a:gs pos="100000">
                    <a:schemeClr val="accent6"/>
                  </a:gs>
                </a:gsLst>
                <a:lin ang="0" scaled="0"/>
              </a:gradFill>
              <a:ln>
                <a:noFill/>
              </a:ln>
              <a:effectLst>
                <a:outerShdw blurRad="114300" dist="63500" dir="5400000" algn="t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7" name="Google Shape;427;p23"/>
              <p:cNvSpPr/>
              <p:nvPr/>
            </p:nvSpPr>
            <p:spPr>
              <a:xfrm rot="1165139">
                <a:off x="4809966" y="996157"/>
                <a:ext cx="368954" cy="738188"/>
              </a:xfrm>
              <a:prstGeom prst="rect">
                <a:avLst/>
              </a:prstGeom>
              <a:solidFill>
                <a:schemeClr val="lt2">
                  <a:alpha val="61960"/>
                </a:schemeClr>
              </a:solidFill>
              <a:ln>
                <a:noFill/>
              </a:ln>
              <a:effectLst>
                <a:outerShdw blurRad="114300" dist="63500" dir="5400000" algn="t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428" name="Google Shape;428;p23"/>
          <p:cNvSpPr txBox="1"/>
          <p:nvPr/>
        </p:nvSpPr>
        <p:spPr>
          <a:xfrm>
            <a:off x="5137634" y="2564500"/>
            <a:ext cx="5712435" cy="889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917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Darsning maqsadini to‘g‘ri belgilash</a:t>
            </a:r>
            <a:endParaRPr sz="2800" b="1">
              <a:solidFill>
                <a:srgbClr val="15395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9" name="Google Shape;429;p23"/>
          <p:cNvSpPr txBox="1"/>
          <p:nvPr/>
        </p:nvSpPr>
        <p:spPr>
          <a:xfrm>
            <a:off x="5740728" y="5005829"/>
            <a:ext cx="5497289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O‘quvchi faolligini ta’minlovchi metodlar tanlash</a:t>
            </a:r>
            <a:endParaRPr sz="2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0" name="Google Shape;430;p23"/>
          <p:cNvSpPr txBox="1"/>
          <p:nvPr/>
        </p:nvSpPr>
        <p:spPr>
          <a:xfrm>
            <a:off x="5459328" y="3790357"/>
            <a:ext cx="4847839" cy="889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917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Dars tuzilmasida mantiqiy ketma ketlik</a:t>
            </a:r>
            <a:endParaRPr sz="2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1" name="Google Shape;431;p23"/>
          <p:cNvSpPr txBox="1"/>
          <p:nvPr/>
        </p:nvSpPr>
        <p:spPr>
          <a:xfrm>
            <a:off x="6384889" y="7497599"/>
            <a:ext cx="4847839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Baholashning izchilligi  va maqsadga mosligi</a:t>
            </a:r>
            <a:endParaRPr sz="2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23"/>
          <p:cNvSpPr txBox="1"/>
          <p:nvPr/>
        </p:nvSpPr>
        <p:spPr>
          <a:xfrm>
            <a:off x="6622880" y="8702292"/>
            <a:ext cx="4847839" cy="889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917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Darsda refleksiya uchun vaqt ajratish</a:t>
            </a:r>
            <a:endParaRPr sz="2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3" name="Google Shape;433;p23"/>
          <p:cNvSpPr txBox="1"/>
          <p:nvPr/>
        </p:nvSpPr>
        <p:spPr>
          <a:xfrm>
            <a:off x="6061483" y="6236729"/>
            <a:ext cx="5712435" cy="889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917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Real hayot bilan bog‘liqlik va kontekst</a:t>
            </a:r>
            <a:endParaRPr sz="2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4" name="Google Shape;434;p23"/>
          <p:cNvSpPr/>
          <p:nvPr/>
        </p:nvSpPr>
        <p:spPr>
          <a:xfrm>
            <a:off x="2758861" y="1060988"/>
            <a:ext cx="1208432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000" b="1">
                <a:solidFill>
                  <a:srgbClr val="366092"/>
                </a:solidFill>
                <a:latin typeface="Arial"/>
                <a:ea typeface="Arial"/>
                <a:cs typeface="Arial"/>
                <a:sym typeface="Arial"/>
              </a:rPr>
              <a:t>SAMARALI DARSNI REJALASHTIRISHNING ASOSIY ELEMENTLARI</a:t>
            </a:r>
            <a:endParaRPr sz="1800" b="1">
              <a:solidFill>
                <a:srgbClr val="36609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5" name="Google Shape;435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24"/>
          <p:cNvSpPr txBox="1"/>
          <p:nvPr/>
        </p:nvSpPr>
        <p:spPr>
          <a:xfrm>
            <a:off x="1371600" y="3726001"/>
            <a:ext cx="14859000" cy="317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Dars haqida fikr-mulohaza berishda </a:t>
            </a:r>
            <a:r>
              <a:rPr lang="uz-Latn-UZ" sz="4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“2 rag‘bat, 1 taklif” </a:t>
            </a:r>
            <a:r>
              <a:rPr lang="uz-Latn-UZ"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yondashuvi asosida tashkil etiladi:</a:t>
            </a:r>
            <a:endParaRPr sz="4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Quyidagi tuzilma asosida yozma yoki og‘zaki tahlil tayyorlanadi: </a:t>
            </a:r>
            <a:endParaRPr sz="4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 rag‘bat: </a:t>
            </a:r>
            <a:r>
              <a:rPr lang="uz-Latn-UZ"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darsdagi eng yaxshi tomonlar</a:t>
            </a:r>
            <a:endParaRPr sz="4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 taklif: </a:t>
            </a:r>
            <a:r>
              <a:rPr lang="uz-Latn-UZ"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yaxshilanishi kerak bo‘lgan jihatlar</a:t>
            </a:r>
            <a:endParaRPr sz="4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1" name="Google Shape;441;p24"/>
          <p:cNvSpPr txBox="1"/>
          <p:nvPr/>
        </p:nvSpPr>
        <p:spPr>
          <a:xfrm>
            <a:off x="1600200" y="2354401"/>
            <a:ext cx="914400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6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Dars tahlili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2" name="Google Shape;44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25"/>
          <p:cNvSpPr/>
          <p:nvPr/>
        </p:nvSpPr>
        <p:spPr>
          <a:xfrm>
            <a:off x="533400" y="1416638"/>
            <a:ext cx="10363200" cy="87100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O‘zbekistonning eng mahoratli </a:t>
            </a:r>
            <a:endParaRPr sz="4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kimyo fani o‘qituvchisi </a:t>
            </a:r>
            <a:endParaRPr sz="4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 — shunchaki o‘qituvchi emas. U — molekulalardagi sirlarni hayot bilan bog‘lay oladigan sehrgar, har bir darsni ilmiy laboratoriyadek qiziqarli va jonli o‘tkazadigan fidoyi ustoz.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Uning darslarida kimyo — murakkab formulalar emas, balki real hayotning mantiqiy jilosi sifatida namoyon bo‘ladi. Har bir mavzu — bu o‘quvchining fikrlashiga, his qilishiga va kashf etishiga ilhom beradigan sarguzasht.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 o‘quvchilarga nafaqat moddaning xossasini, balki </a:t>
            </a:r>
            <a:r>
              <a:rPr lang="uz-Latn-UZ" sz="3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bilimning qiymatini</a:t>
            </a:r>
            <a:r>
              <a:rPr lang="uz-Latn-UZ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uz-Latn-UZ" sz="3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fikrlashning kuchini</a:t>
            </a:r>
            <a:r>
              <a:rPr lang="uz-Latn-UZ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uz-Latn-UZ" sz="3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qat’iyat va davomiy o‘rganish zarurligini </a:t>
            </a:r>
            <a:r>
              <a:rPr lang="uz-Latn-UZ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o‘rgatadi.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 o‘qitayotgan o‘quvchilar — bu kelajakdagi kimyogarlar, muhandislar, shifokorlar, olimlar. U yaratgan dars — bu faqat bugungi bilim emas, balki ertangi O‘zbekistonning poydevoridir.</a:t>
            </a:r>
            <a:endParaRPr/>
          </a:p>
        </p:txBody>
      </p:sp>
      <p:pic>
        <p:nvPicPr>
          <p:cNvPr id="448" name="Google Shape;448;p25" descr="Золотая овальная рамка ПНГ на Прозрачном Фоне • Скачать PNG Золотая  овальная рамка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582400" y="1264238"/>
            <a:ext cx="5560746" cy="6511001"/>
          </a:xfrm>
          <a:prstGeom prst="rect">
            <a:avLst/>
          </a:prstGeom>
          <a:noFill/>
          <a:ln>
            <a:noFill/>
          </a:ln>
        </p:spPr>
      </p:pic>
      <p:sp>
        <p:nvSpPr>
          <p:cNvPr id="449" name="Google Shape;449;p25"/>
          <p:cNvSpPr/>
          <p:nvPr/>
        </p:nvSpPr>
        <p:spPr>
          <a:xfrm rot="-1493738">
            <a:off x="11077291" y="8094914"/>
            <a:ext cx="7026634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000" b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SHU TA’RIF EGASI </a:t>
            </a:r>
            <a:r>
              <a:rPr lang="uz-Latn-UZ"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— </a:t>
            </a:r>
            <a:r>
              <a:rPr lang="uz-Latn-UZ" sz="4000" b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SIZ</a:t>
            </a:r>
            <a:endParaRPr/>
          </a:p>
        </p:txBody>
      </p:sp>
      <p:pic>
        <p:nvPicPr>
          <p:cNvPr id="450" name="Google Shape;450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5316200" cy="71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26"/>
          <p:cNvSpPr/>
          <p:nvPr/>
        </p:nvSpPr>
        <p:spPr>
          <a:xfrm rot="-2484000" flipH="1">
            <a:off x="6717467" y="9404021"/>
            <a:ext cx="15613997" cy="4079156"/>
          </a:xfrm>
          <a:custGeom>
            <a:avLst/>
            <a:gdLst/>
            <a:ahLst/>
            <a:cxnLst/>
            <a:rect l="l" t="t" r="r" b="b"/>
            <a:pathLst>
              <a:path w="15613996" h="4079156" extrusionOk="0">
                <a:moveTo>
                  <a:pt x="15613996" y="0"/>
                </a:moveTo>
                <a:lnTo>
                  <a:pt x="0" y="0"/>
                </a:lnTo>
                <a:lnTo>
                  <a:pt x="0" y="4079157"/>
                </a:lnTo>
                <a:lnTo>
                  <a:pt x="15613996" y="4079157"/>
                </a:lnTo>
                <a:lnTo>
                  <a:pt x="15613996" y="0"/>
                </a:lnTo>
                <a:close/>
              </a:path>
            </a:pathLst>
          </a:custGeom>
          <a:blipFill rotWithShape="1">
            <a:blip r:embed="rId3">
              <a:alphaModFix amt="4000"/>
            </a:blip>
            <a:stretch>
              <a:fillRect/>
            </a:stretch>
          </a:blipFill>
          <a:ln>
            <a:noFill/>
          </a:ln>
        </p:spPr>
      </p:sp>
      <p:grpSp>
        <p:nvGrpSpPr>
          <p:cNvPr id="456" name="Google Shape;456;p26"/>
          <p:cNvGrpSpPr/>
          <p:nvPr/>
        </p:nvGrpSpPr>
        <p:grpSpPr>
          <a:xfrm rot="5400000">
            <a:off x="10868162" y="-2223430"/>
            <a:ext cx="1128068" cy="16000011"/>
            <a:chOff x="0" y="-38100"/>
            <a:chExt cx="297104" cy="4213995"/>
          </a:xfrm>
        </p:grpSpPr>
        <p:sp>
          <p:nvSpPr>
            <p:cNvPr id="457" name="Google Shape;457;p26"/>
            <p:cNvSpPr/>
            <p:nvPr/>
          </p:nvSpPr>
          <p:spPr>
            <a:xfrm>
              <a:off x="0" y="0"/>
              <a:ext cx="297104" cy="4175895"/>
            </a:xfrm>
            <a:custGeom>
              <a:avLst/>
              <a:gdLst/>
              <a:ahLst/>
              <a:cxnLst/>
              <a:rect l="l" t="t" r="r" b="b"/>
              <a:pathLst>
                <a:path w="297104" h="4175895" extrusionOk="0">
                  <a:moveTo>
                    <a:pt x="0" y="0"/>
                  </a:moveTo>
                  <a:lnTo>
                    <a:pt x="297104" y="0"/>
                  </a:lnTo>
                  <a:lnTo>
                    <a:pt x="297104" y="4175895"/>
                  </a:lnTo>
                  <a:lnTo>
                    <a:pt x="0" y="4175895"/>
                  </a:lnTo>
                  <a:close/>
                </a:path>
              </a:pathLst>
            </a:custGeom>
            <a:gradFill>
              <a:gsLst>
                <a:gs pos="0">
                  <a:srgbClr val="0B5285"/>
                </a:gs>
                <a:gs pos="50000">
                  <a:srgbClr val="0B5285">
                    <a:alpha val="70980"/>
                  </a:srgbClr>
                </a:gs>
                <a:gs pos="100000">
                  <a:srgbClr val="0B51AE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</p:sp>
        <p:sp>
          <p:nvSpPr>
            <p:cNvPr id="458" name="Google Shape;458;p26"/>
            <p:cNvSpPr txBox="1"/>
            <p:nvPr/>
          </p:nvSpPr>
          <p:spPr>
            <a:xfrm>
              <a:off x="0" y="-38100"/>
              <a:ext cx="297104" cy="42139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59" name="Google Shape;459;p26"/>
          <p:cNvSpPr/>
          <p:nvPr/>
        </p:nvSpPr>
        <p:spPr>
          <a:xfrm>
            <a:off x="2" y="-932637"/>
            <a:ext cx="11408528" cy="12152355"/>
          </a:xfrm>
          <a:custGeom>
            <a:avLst/>
            <a:gdLst/>
            <a:ahLst/>
            <a:cxnLst/>
            <a:rect l="l" t="t" r="r" b="b"/>
            <a:pathLst>
              <a:path w="5325491" h="5672709" extrusionOk="0">
                <a:moveTo>
                  <a:pt x="0" y="0"/>
                </a:moveTo>
                <a:lnTo>
                  <a:pt x="0" y="5672709"/>
                </a:lnTo>
                <a:lnTo>
                  <a:pt x="5325491" y="56727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l="-29938" r="-29938"/>
            </a:stretch>
          </a:blipFill>
          <a:ln>
            <a:noFill/>
          </a:ln>
        </p:spPr>
      </p:sp>
      <p:grpSp>
        <p:nvGrpSpPr>
          <p:cNvPr id="460" name="Google Shape;460;p26"/>
          <p:cNvGrpSpPr/>
          <p:nvPr/>
        </p:nvGrpSpPr>
        <p:grpSpPr>
          <a:xfrm rot="-2612396">
            <a:off x="6078809" y="-3131184"/>
            <a:ext cx="1291100" cy="18453826"/>
            <a:chOff x="0" y="-38100"/>
            <a:chExt cx="340043" cy="4860267"/>
          </a:xfrm>
        </p:grpSpPr>
        <p:sp>
          <p:nvSpPr>
            <p:cNvPr id="461" name="Google Shape;461;p26"/>
            <p:cNvSpPr/>
            <p:nvPr/>
          </p:nvSpPr>
          <p:spPr>
            <a:xfrm>
              <a:off x="0" y="0"/>
              <a:ext cx="340043" cy="4822167"/>
            </a:xfrm>
            <a:custGeom>
              <a:avLst/>
              <a:gdLst/>
              <a:ahLst/>
              <a:cxnLst/>
              <a:rect l="l" t="t" r="r" b="b"/>
              <a:pathLst>
                <a:path w="340043" h="4822167" extrusionOk="0">
                  <a:moveTo>
                    <a:pt x="0" y="0"/>
                  </a:moveTo>
                  <a:lnTo>
                    <a:pt x="340043" y="0"/>
                  </a:lnTo>
                  <a:lnTo>
                    <a:pt x="340043" y="4822167"/>
                  </a:lnTo>
                  <a:lnTo>
                    <a:pt x="0" y="4822167"/>
                  </a:lnTo>
                  <a:close/>
                </a:path>
              </a:pathLst>
            </a:custGeom>
            <a:gradFill>
              <a:gsLst>
                <a:gs pos="0">
                  <a:srgbClr val="0B5285"/>
                </a:gs>
                <a:gs pos="50000">
                  <a:srgbClr val="0B5285">
                    <a:alpha val="70980"/>
                  </a:srgbClr>
                </a:gs>
                <a:gs pos="100000">
                  <a:srgbClr val="0B51AE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</p:sp>
        <p:sp>
          <p:nvSpPr>
            <p:cNvPr id="462" name="Google Shape;462;p26"/>
            <p:cNvSpPr txBox="1"/>
            <p:nvPr/>
          </p:nvSpPr>
          <p:spPr>
            <a:xfrm>
              <a:off x="0" y="-38100"/>
              <a:ext cx="340043" cy="48602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64" name="Google Shape;464;p26"/>
          <p:cNvSpPr txBox="1"/>
          <p:nvPr/>
        </p:nvSpPr>
        <p:spPr>
          <a:xfrm>
            <a:off x="9270953" y="2282118"/>
            <a:ext cx="8115300" cy="2282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7430" b="1">
                <a:solidFill>
                  <a:srgbClr val="0F5995"/>
                </a:solidFill>
                <a:latin typeface="Arial"/>
                <a:ea typeface="Arial"/>
                <a:cs typeface="Arial"/>
                <a:sym typeface="Arial"/>
              </a:rPr>
              <a:t>Sessiya bo‘yicha savollaringiz…</a:t>
            </a:r>
            <a:endParaRPr/>
          </a:p>
        </p:txBody>
      </p:sp>
      <p:sp>
        <p:nvSpPr>
          <p:cNvPr id="465" name="Google Shape;465;p26"/>
          <p:cNvSpPr txBox="1"/>
          <p:nvPr/>
        </p:nvSpPr>
        <p:spPr>
          <a:xfrm>
            <a:off x="10029554" y="5408054"/>
            <a:ext cx="7229747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3859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Ishtirokingiz uchun rahmat!</a:t>
            </a:r>
            <a:endParaRPr/>
          </a:p>
        </p:txBody>
      </p:sp>
      <p:sp>
        <p:nvSpPr>
          <p:cNvPr id="466" name="Google Shape;466;p26"/>
          <p:cNvSpPr/>
          <p:nvPr/>
        </p:nvSpPr>
        <p:spPr>
          <a:xfrm>
            <a:off x="10895377" y="7667981"/>
            <a:ext cx="656870" cy="656870"/>
          </a:xfrm>
          <a:custGeom>
            <a:avLst/>
            <a:gdLst/>
            <a:ahLst/>
            <a:cxnLst/>
            <a:rect l="l" t="t" r="r" b="b"/>
            <a:pathLst>
              <a:path w="656870" h="656870" extrusionOk="0">
                <a:moveTo>
                  <a:pt x="0" y="0"/>
                </a:moveTo>
                <a:lnTo>
                  <a:pt x="656870" y="0"/>
                </a:lnTo>
                <a:lnTo>
                  <a:pt x="656870" y="656870"/>
                </a:lnTo>
                <a:lnTo>
                  <a:pt x="0" y="65687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grpSp>
        <p:nvGrpSpPr>
          <p:cNvPr id="467" name="Google Shape;467;p26"/>
          <p:cNvGrpSpPr/>
          <p:nvPr/>
        </p:nvGrpSpPr>
        <p:grpSpPr>
          <a:xfrm rot="-8100000">
            <a:off x="-1164322" y="-4938341"/>
            <a:ext cx="4584947" cy="10032306"/>
            <a:chOff x="0" y="-38100"/>
            <a:chExt cx="1207558" cy="2642253"/>
          </a:xfrm>
        </p:grpSpPr>
        <p:sp>
          <p:nvSpPr>
            <p:cNvPr id="468" name="Google Shape;468;p26"/>
            <p:cNvSpPr/>
            <p:nvPr/>
          </p:nvSpPr>
          <p:spPr>
            <a:xfrm>
              <a:off x="0" y="0"/>
              <a:ext cx="1207558" cy="2604153"/>
            </a:xfrm>
            <a:custGeom>
              <a:avLst/>
              <a:gdLst/>
              <a:ahLst/>
              <a:cxnLst/>
              <a:rect l="l" t="t" r="r" b="b"/>
              <a:pathLst>
                <a:path w="1207558" h="2604153" extrusionOk="0">
                  <a:moveTo>
                    <a:pt x="0" y="0"/>
                  </a:moveTo>
                  <a:lnTo>
                    <a:pt x="1207558" y="0"/>
                  </a:lnTo>
                  <a:lnTo>
                    <a:pt x="1207558" y="2604153"/>
                  </a:lnTo>
                  <a:lnTo>
                    <a:pt x="0" y="2604153"/>
                  </a:lnTo>
                  <a:close/>
                </a:path>
              </a:pathLst>
            </a:custGeom>
            <a:gradFill>
              <a:gsLst>
                <a:gs pos="0">
                  <a:srgbClr val="0B5285"/>
                </a:gs>
                <a:gs pos="50000">
                  <a:srgbClr val="0B5285">
                    <a:alpha val="70980"/>
                  </a:srgbClr>
                </a:gs>
                <a:gs pos="100000">
                  <a:srgbClr val="0B51AE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</p:sp>
        <p:sp>
          <p:nvSpPr>
            <p:cNvPr id="469" name="Google Shape;469;p26"/>
            <p:cNvSpPr txBox="1"/>
            <p:nvPr/>
          </p:nvSpPr>
          <p:spPr>
            <a:xfrm>
              <a:off x="0" y="-38100"/>
              <a:ext cx="1207558" cy="264225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70" name="Google Shape;470;p26"/>
          <p:cNvGrpSpPr/>
          <p:nvPr/>
        </p:nvGrpSpPr>
        <p:grpSpPr>
          <a:xfrm rot="-8100000">
            <a:off x="-601763" y="-3648468"/>
            <a:ext cx="3158636" cy="6631842"/>
            <a:chOff x="0" y="-38100"/>
            <a:chExt cx="831904" cy="1746658"/>
          </a:xfrm>
        </p:grpSpPr>
        <p:sp>
          <p:nvSpPr>
            <p:cNvPr id="471" name="Google Shape;471;p26"/>
            <p:cNvSpPr/>
            <p:nvPr/>
          </p:nvSpPr>
          <p:spPr>
            <a:xfrm>
              <a:off x="0" y="0"/>
              <a:ext cx="831904" cy="1708558"/>
            </a:xfrm>
            <a:custGeom>
              <a:avLst/>
              <a:gdLst/>
              <a:ahLst/>
              <a:cxnLst/>
              <a:rect l="l" t="t" r="r" b="b"/>
              <a:pathLst>
                <a:path w="831904" h="1708558" extrusionOk="0">
                  <a:moveTo>
                    <a:pt x="0" y="0"/>
                  </a:moveTo>
                  <a:lnTo>
                    <a:pt x="831904" y="0"/>
                  </a:lnTo>
                  <a:lnTo>
                    <a:pt x="831904" y="1708558"/>
                  </a:lnTo>
                  <a:lnTo>
                    <a:pt x="0" y="1708558"/>
                  </a:ln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50000">
                  <a:srgbClr val="FFFFFF">
                    <a:alpha val="70980"/>
                  </a:srgbClr>
                </a:gs>
                <a:gs pos="100000">
                  <a:srgbClr val="0B51AE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</p:sp>
        <p:sp>
          <p:nvSpPr>
            <p:cNvPr id="472" name="Google Shape;472;p26"/>
            <p:cNvSpPr txBox="1"/>
            <p:nvPr/>
          </p:nvSpPr>
          <p:spPr>
            <a:xfrm>
              <a:off x="0" y="-38100"/>
              <a:ext cx="831904" cy="1746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73" name="Google Shape;473;p26"/>
          <p:cNvSpPr/>
          <p:nvPr/>
        </p:nvSpPr>
        <p:spPr>
          <a:xfrm>
            <a:off x="1843174" y="1929995"/>
            <a:ext cx="2595839" cy="2592594"/>
          </a:xfrm>
          <a:custGeom>
            <a:avLst/>
            <a:gdLst/>
            <a:ahLst/>
            <a:cxnLst/>
            <a:rect l="l" t="t" r="r" b="b"/>
            <a:pathLst>
              <a:path w="2595839" h="2592594" extrusionOk="0">
                <a:moveTo>
                  <a:pt x="0" y="0"/>
                </a:moveTo>
                <a:lnTo>
                  <a:pt x="2595839" y="0"/>
                </a:lnTo>
                <a:lnTo>
                  <a:pt x="2595839" y="2592594"/>
                </a:lnTo>
                <a:lnTo>
                  <a:pt x="0" y="259259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74" name="Google Shape;474;p26"/>
          <p:cNvSpPr/>
          <p:nvPr/>
        </p:nvSpPr>
        <p:spPr>
          <a:xfrm>
            <a:off x="6548162" y="6072029"/>
            <a:ext cx="2595839" cy="2592594"/>
          </a:xfrm>
          <a:custGeom>
            <a:avLst/>
            <a:gdLst/>
            <a:ahLst/>
            <a:cxnLst/>
            <a:rect l="l" t="t" r="r" b="b"/>
            <a:pathLst>
              <a:path w="2595839" h="2592594" extrusionOk="0">
                <a:moveTo>
                  <a:pt x="0" y="0"/>
                </a:moveTo>
                <a:lnTo>
                  <a:pt x="2595839" y="0"/>
                </a:lnTo>
                <a:lnTo>
                  <a:pt x="2595839" y="2592594"/>
                </a:lnTo>
                <a:lnTo>
                  <a:pt x="0" y="259259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pic>
        <p:nvPicPr>
          <p:cNvPr id="475" name="Google Shape;475;p2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3411200" y="-172629"/>
            <a:ext cx="3192771" cy="2280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6" name="Google Shape;476;p2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585726" y="-463313"/>
            <a:ext cx="2838614" cy="3181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DA13B20C-CE8A-4636-A618-E66615DA3855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132" y="2505478"/>
            <a:ext cx="6309159" cy="59735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1386</Words>
  <Application>Microsoft Office PowerPoint</Application>
  <PresentationFormat>Произвольный</PresentationFormat>
  <Paragraphs>182</Paragraphs>
  <Slides>26</Slides>
  <Notes>26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0" baseType="lpstr">
      <vt:lpstr>Arial</vt:lpstr>
      <vt:lpstr>Calibri</vt:lpstr>
      <vt:lpstr>Noto Sans Symbols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axmedovazulnura1974@gmail.com</cp:lastModifiedBy>
  <cp:revision>7</cp:revision>
  <dcterms:created xsi:type="dcterms:W3CDTF">2006-08-16T00:00:00Z</dcterms:created>
  <dcterms:modified xsi:type="dcterms:W3CDTF">2026-05-11T11:58:11Z</dcterms:modified>
</cp:coreProperties>
</file>